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4" r:id="rId1"/>
    <p:sldMasterId id="2147484224" r:id="rId2"/>
    <p:sldMasterId id="2147484231" r:id="rId3"/>
  </p:sldMasterIdLst>
  <p:notesMasterIdLst>
    <p:notesMasterId r:id="rId15"/>
  </p:notesMasterIdLst>
  <p:handoutMasterIdLst>
    <p:handoutMasterId r:id="rId16"/>
  </p:handoutMasterIdLst>
  <p:sldIdLst>
    <p:sldId id="411" r:id="rId4"/>
    <p:sldId id="519" r:id="rId5"/>
    <p:sldId id="509" r:id="rId6"/>
    <p:sldId id="520" r:id="rId7"/>
    <p:sldId id="510" r:id="rId8"/>
    <p:sldId id="511" r:id="rId9"/>
    <p:sldId id="512" r:id="rId10"/>
    <p:sldId id="513" r:id="rId11"/>
    <p:sldId id="514" r:id="rId12"/>
    <p:sldId id="506" r:id="rId13"/>
    <p:sldId id="518" r:id="rId14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428"/>
    <a:srgbClr val="009BCC"/>
    <a:srgbClr val="6699FF"/>
    <a:srgbClr val="99CCFF"/>
    <a:srgbClr val="66CCFF"/>
    <a:srgbClr val="9999FF"/>
    <a:srgbClr val="FFCC00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67508" autoAdjust="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66" y="137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EBF0EC-07D4-42B5-81FF-4E7B0254B8BB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2133D-B562-4B6C-A0F1-89269AE37F0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lnSpc>
                <a:spcPct val="85000"/>
              </a:lnSpc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lnSpc>
                <a:spcPct val="85000"/>
              </a:lnSpc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B341FEA-9085-4B67-A18C-EA7F00A86988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lnSpc>
                <a:spcPct val="85000"/>
              </a:lnSpc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lnSpc>
                <a:spcPct val="85000"/>
              </a:lnSpc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38F05B-FD58-4FBF-924D-D79B9CDD8D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E4E637-0EE3-4E14-9EE5-370C7E4D4FF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0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679450" y="4691063"/>
            <a:ext cx="5438775" cy="44418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0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xfrm>
            <a:off x="679450" y="4691063"/>
            <a:ext cx="5438775" cy="44418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0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xfrm>
            <a:off x="679450" y="4691063"/>
            <a:ext cx="5438775" cy="44418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0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xfrm>
            <a:off x="679450" y="4691063"/>
            <a:ext cx="5438775" cy="44418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EFF8A7-0D6B-4FDB-8D22-FCC86C1AF6C8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77EB9F-2C1F-406E-8577-CA75EF4D72B5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679079-A40F-4E6C-A109-CC5864392F55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FE46B0-3920-43B4-9B15-3969E3281E56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5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7" descr="Capgemini_Slogan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4263" y="373063"/>
            <a:ext cx="34829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noProof="0" dirty="0" smtClean="0"/>
              <a:t>Cliquez pour modifier le style des sous-titres du masque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7758132" y="1011421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432675" y="6305550"/>
            <a:ext cx="2473325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| FSGBU France / DO / Revue Go </a:t>
            </a:r>
            <a:r>
              <a:rPr lang="en-US" altLang="en-US" sz="1000" dirty="0" err="1">
                <a:solidFill>
                  <a:schemeClr val="tx1"/>
                </a:solidFill>
              </a:rPr>
              <a:t>noGO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Picture 12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5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-7938" y="6286500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-7938" y="0"/>
            <a:ext cx="3457576" cy="1235075"/>
            <a:chOff x="0" y="0"/>
            <a:chExt cx="3457575" cy="1235075"/>
          </a:xfrm>
        </p:grpSpPr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/>
            </a:p>
          </p:txBody>
        </p:sp>
        <p:pic>
          <p:nvPicPr>
            <p:cNvPr id="9" name="Image 27" descr="CBE_Label_pptCorner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995363"/>
            <a:ext cx="9228138" cy="5192712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432675" y="6305550"/>
            <a:ext cx="2473325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| FSGBU France / DO / Revue Go </a:t>
            </a:r>
            <a:r>
              <a:rPr lang="en-US" altLang="en-US" sz="1000" dirty="0" err="1">
                <a:solidFill>
                  <a:schemeClr val="tx1"/>
                </a:solidFill>
              </a:rPr>
              <a:t>noGO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12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5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-7938" y="6286500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grpSp>
        <p:nvGrpSpPr>
          <p:cNvPr id="8" name="Groupe 25"/>
          <p:cNvGrpSpPr>
            <a:grpSpLocks/>
          </p:cNvGrpSpPr>
          <p:nvPr/>
        </p:nvGrpSpPr>
        <p:grpSpPr bwMode="auto">
          <a:xfrm>
            <a:off x="-7938" y="0"/>
            <a:ext cx="3457576" cy="1235075"/>
            <a:chOff x="0" y="0"/>
            <a:chExt cx="3457575" cy="1235075"/>
          </a:xfrm>
        </p:grpSpPr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/>
            </a:p>
          </p:txBody>
        </p:sp>
        <p:pic>
          <p:nvPicPr>
            <p:cNvPr id="10" name="Image 27" descr="CBE_Label_pptCorner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6213"/>
            <a:ext cx="9906000" cy="5556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57188" y="1262063"/>
            <a:ext cx="4557712" cy="48387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67300" y="1262063"/>
            <a:ext cx="4557713" cy="48387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9709150" y="6719888"/>
            <a:ext cx="196850" cy="10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DFB29-877E-48EF-8DE7-BFE7644A491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7439025" y="5376863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8" y="922338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6" name="Image 5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0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7439025" y="5376863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8" y="922338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0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7439025" y="5376863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8" y="922338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0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5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9" descr="Capgemini_Slogan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4263" y="373063"/>
            <a:ext cx="34829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noProof="0" smtClean="0"/>
              <a:t>Cliquez pour modifier le style des sous-titres du masque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0255C-531C-423C-BA28-CBD2AD3E6FF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3449B-CD47-47D4-AD4B-45A9E32E274B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774B3-6DFA-43BB-9CCF-298035EFB4F7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06834-C741-448C-A1D6-AC751E7232C4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1157-8DE3-499D-8E90-FFC2FF8A8D31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6286500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5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208963" y="6305550"/>
            <a:ext cx="1704975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| Sector, Alliance, Offering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83538" y="6554788"/>
            <a:ext cx="1914525" cy="1031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6A15F2-DF38-42EE-8555-23A81DB1857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5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238" y="6732588"/>
            <a:ext cx="252412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DA72069-A758-42A0-8095-2AD47ACCAE14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0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8150" y="6692900"/>
            <a:ext cx="2879725" cy="16510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5000"/>
              </a:lnSpc>
              <a:defRPr sz="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© 2010 Capgemini - Internal use only. All rights reserved.</a:t>
            </a:r>
            <a:endParaRPr lang="en-US" dirty="0"/>
          </a:p>
        </p:txBody>
      </p:sp>
      <p:grpSp>
        <p:nvGrpSpPr>
          <p:cNvPr id="1032" name="Groupe 25"/>
          <p:cNvGrpSpPr>
            <a:grpSpLocks/>
          </p:cNvGrpSpPr>
          <p:nvPr/>
        </p:nvGrpSpPr>
        <p:grpSpPr bwMode="auto">
          <a:xfrm>
            <a:off x="-7938" y="0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/>
            </a:p>
          </p:txBody>
        </p:sp>
        <p:pic>
          <p:nvPicPr>
            <p:cNvPr id="1037" name="Image 27" descr="CBE_Label_pptCorner.png"/>
            <p:cNvPicPr>
              <a:picLocks noChangeAspect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3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smtClean="0"/>
              <a:t>Text style level 5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7315200" y="6309321"/>
            <a:ext cx="2578744" cy="2438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6000" rIns="72000">
            <a:spAutoFit/>
          </a:bodyPr>
          <a:lstStyle/>
          <a:p>
            <a:pPr algn="r" eaLnBrk="0" fontAlgn="auto" hangingPunct="0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1000" b="0" dirty="0">
                <a:solidFill>
                  <a:schemeClr val="tx1"/>
                </a:solidFill>
                <a:latin typeface="+mn-lt"/>
              </a:rPr>
              <a:t>FS_GBU </a:t>
            </a:r>
            <a:r>
              <a:rPr lang="en-US" altLang="en-US" sz="1000" b="0" dirty="0" smtClean="0">
                <a:solidFill>
                  <a:schemeClr val="tx1"/>
                </a:solidFill>
                <a:latin typeface="+mn-lt"/>
              </a:rPr>
              <a:t>France – </a:t>
            </a:r>
            <a:r>
              <a:rPr lang="fr-FR" altLang="en-US" sz="1000" b="0" noProof="0" dirty="0" smtClean="0">
                <a:solidFill>
                  <a:schemeClr val="tx1"/>
                </a:solidFill>
                <a:latin typeface="+mn-lt"/>
              </a:rPr>
              <a:t>Revue</a:t>
            </a:r>
            <a:r>
              <a:rPr lang="fr-FR" altLang="en-US" sz="1000" b="0" baseline="0" noProof="0" dirty="0" smtClean="0">
                <a:solidFill>
                  <a:schemeClr val="tx1"/>
                </a:solidFill>
                <a:latin typeface="+mn-lt"/>
              </a:rPr>
              <a:t> GoNogo</a:t>
            </a:r>
            <a:endParaRPr lang="fr-FR" altLang="en-US" sz="10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8"/>
          <p:cNvSpPr txBox="1">
            <a:spLocks noChangeArrowheads="1"/>
          </p:cNvSpPr>
          <p:nvPr userDrawn="1"/>
        </p:nvSpPr>
        <p:spPr bwMode="auto">
          <a:xfrm>
            <a:off x="8432873" y="6554853"/>
            <a:ext cx="1416671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0" rIns="36000" bIns="0" anchor="ctr"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noProof="0" dirty="0" smtClean="0"/>
              <a:t>Modèle</a:t>
            </a:r>
            <a:r>
              <a:rPr lang="en-US" dirty="0" smtClean="0"/>
              <a:t> V1.0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0" r:id="rId3"/>
    <p:sldLayoutId id="2147484249" r:id="rId4"/>
    <p:sldLayoutId id="2147484248" r:id="rId5"/>
    <p:sldLayoutId id="2147484247" r:id="rId6"/>
    <p:sldLayoutId id="2147484246" r:id="rId7"/>
    <p:sldLayoutId id="2147484253" r:id="rId8"/>
    <p:sldLayoutId id="2147484254" r:id="rId9"/>
    <p:sldLayoutId id="2147484255" r:id="rId10"/>
    <p:sldLayoutId id="2147484256" r:id="rId11"/>
    <p:sldLayoutId id="2147484265" r:id="rId12"/>
  </p:sldLayoutIdLst>
  <p:hf hdr="0" ft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2667000" y="18288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fr-FR" sz="2800" dirty="0">
              <a:solidFill>
                <a:schemeClr val="bg2"/>
              </a:solidFill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 bwMode="auto">
          <a:xfrm>
            <a:off x="0" y="1239838"/>
            <a:ext cx="99060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32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FS_GBU France - </a:t>
            </a:r>
            <a:r>
              <a:rPr lang="fr-FR" sz="3600" dirty="0" smtClean="0">
                <a:solidFill>
                  <a:schemeClr val="bg2"/>
                </a:solidFill>
              </a:rPr>
              <a:t>Réunion de Go / No Go</a:t>
            </a:r>
          </a:p>
          <a:p>
            <a:pPr>
              <a:defRPr/>
            </a:pPr>
            <a:r>
              <a:rPr lang="fr-FR" sz="3600" dirty="0" smtClean="0">
                <a:solidFill>
                  <a:schemeClr val="bg2"/>
                </a:solidFill>
              </a:rPr>
              <a:t>                         Revue d’opportunité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C2F0FF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8" name="Sous-titre 1"/>
          <p:cNvSpPr txBox="1">
            <a:spLocks/>
          </p:cNvSpPr>
          <p:nvPr/>
        </p:nvSpPr>
        <p:spPr bwMode="auto">
          <a:xfrm>
            <a:off x="0" y="2438400"/>
            <a:ext cx="7239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180000" rIns="0" bIns="36000" numCol="1" anchor="t" anchorCtr="0" compatLnSpc="1">
            <a:prstTxWarp prst="textNoShape">
              <a:avLst/>
            </a:prstTxWarp>
          </a:bodyPr>
          <a:lstStyle/>
          <a:p>
            <a:pPr marL="3175" marR="0" lvl="0" indent="0" algn="l" defTabSz="7143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Client :  BNPP CIB</a:t>
            </a:r>
          </a:p>
          <a:p>
            <a:pPr marL="3175" defTabSz="7143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</a:rPr>
              <a:t>Affaire : BNPP CIB 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</a:rPr>
              <a:t>– </a:t>
            </a:r>
            <a:r>
              <a:rPr lang="fr-FR" sz="2000" b="0" dirty="0" err="1" smtClean="0">
                <a:solidFill>
                  <a:schemeClr val="bg1"/>
                </a:solidFill>
                <a:latin typeface="Arial Narrow" pitchFamily="34" charset="0"/>
              </a:rPr>
              <a:t>Blockchain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</a:rPr>
              <a:t> – Cash </a:t>
            </a:r>
            <a:r>
              <a:rPr lang="fr-FR" sz="2000" b="0" dirty="0" err="1" smtClean="0">
                <a:solidFill>
                  <a:schemeClr val="bg1"/>
                </a:solidFill>
                <a:latin typeface="Arial Narrow" pitchFamily="34" charset="0"/>
              </a:rPr>
              <a:t>Without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fr-FR" sz="2000" b="0" dirty="0" err="1" smtClean="0">
                <a:solidFill>
                  <a:schemeClr val="bg1"/>
                </a:solidFill>
                <a:latin typeface="Arial Narrow" pitchFamily="34" charset="0"/>
              </a:rPr>
              <a:t>Borders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fr-FR" sz="2000" b="0" dirty="0" err="1" smtClean="0">
                <a:solidFill>
                  <a:schemeClr val="bg1"/>
                </a:solidFill>
                <a:latin typeface="Arial Narrow" pitchFamily="34" charset="0"/>
              </a:rPr>
              <a:t>Implementation</a:t>
            </a:r>
            <a:endParaRPr lang="fr-FR" sz="2000" b="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175" defTabSz="7143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fr-FR" sz="2000" b="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175" marR="0" lvl="0" indent="0" algn="l" defTabSz="7143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Date : 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  <a:cs typeface="+mn-cs"/>
              </a:rPr>
              <a:t>10/05/2017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175" defTabSz="7143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Référence </a:t>
            </a:r>
            <a:r>
              <a:rPr lang="fr-FR" sz="2000" b="0" dirty="0" smtClean="0">
                <a:solidFill>
                  <a:schemeClr val="bg1"/>
                </a:solidFill>
                <a:latin typeface="Arial Narrow" pitchFamily="34" charset="0"/>
                <a:cs typeface="+mn-cs"/>
              </a:rPr>
              <a:t>: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5DEAB94D-EDCB-4BD9-84BA-8D91AE44932F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9938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dirty="0" smtClean="0">
                <a:solidFill>
                  <a:srgbClr val="297BB5"/>
                </a:solidFill>
              </a:rPr>
              <a:t/>
            </a:r>
            <a:br>
              <a:rPr lang="fr-FR" sz="2800" dirty="0" smtClean="0">
                <a:solidFill>
                  <a:srgbClr val="297BB5"/>
                </a:solidFill>
              </a:rPr>
            </a:br>
            <a:r>
              <a:rPr lang="fr-FR" sz="2800" dirty="0" smtClean="0">
                <a:solidFill>
                  <a:srgbClr val="297BB5"/>
                </a:solidFill>
              </a:rPr>
              <a:t>Autres points à traiter en réunion de Go / </a:t>
            </a:r>
            <a:r>
              <a:rPr lang="fr-FR" sz="2800" dirty="0" err="1" smtClean="0">
                <a:solidFill>
                  <a:srgbClr val="297BB5"/>
                </a:solidFill>
              </a:rPr>
              <a:t>noGo</a:t>
            </a:r>
            <a:endParaRPr lang="fr-FR" sz="2800" dirty="0" smtClean="0">
              <a:solidFill>
                <a:srgbClr val="297BB5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0" y="1439863"/>
            <a:ext cx="9906000" cy="4679950"/>
          </a:xfrm>
        </p:spPr>
        <p:txBody>
          <a:bodyPr/>
          <a:lstStyle/>
          <a:p>
            <a:pPr eaLnBrk="1" hangingPunct="1"/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accountable</a:t>
            </a:r>
            <a:r>
              <a:rPr lang="fr-FR" dirty="0" smtClean="0"/>
              <a:t> for </a:t>
            </a:r>
            <a:r>
              <a:rPr lang="fr-FR" dirty="0" err="1" smtClean="0"/>
              <a:t>ensuring</a:t>
            </a:r>
            <a:r>
              <a:rPr lang="fr-FR" dirty="0" smtClean="0"/>
              <a:t> the training of the </a:t>
            </a:r>
            <a:r>
              <a:rPr lang="fr-FR" dirty="0" err="1" smtClean="0"/>
              <a:t>resources</a:t>
            </a:r>
            <a:r>
              <a:rPr lang="fr-FR" dirty="0" smtClean="0"/>
              <a:t> to </a:t>
            </a:r>
            <a:r>
              <a:rPr lang="fr-FR" dirty="0" err="1" smtClean="0"/>
              <a:t>mobilize</a:t>
            </a:r>
            <a:r>
              <a:rPr lang="fr-FR" dirty="0" smtClean="0"/>
              <a:t> on CWB in a few </a:t>
            </a:r>
            <a:r>
              <a:rPr lang="fr-FR" dirty="0" err="1" smtClean="0"/>
              <a:t>months</a:t>
            </a:r>
            <a:r>
              <a:rPr lang="fr-FR" dirty="0" smtClean="0"/>
              <a:t>? 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© 2010 Capgemini - </a:t>
            </a:r>
            <a:r>
              <a:rPr lang="en-US" dirty="0" smtClean="0"/>
              <a:t>Internal use only. All rights reserved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2800" dirty="0" smtClean="0">
                <a:solidFill>
                  <a:srgbClr val="297BB5"/>
                </a:solidFill>
                <a:latin typeface="Arial Narrow" pitchFamily="34" charset="0"/>
              </a:rPr>
              <a:t>Présentation du client et du contexte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553200" y="838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Revoir taille de  certaines zones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2</a:t>
            </a:fld>
            <a:endParaRPr lang="en-US" noProof="0" dirty="0"/>
          </a:p>
        </p:txBody>
      </p:sp>
      <p:graphicFrame>
        <p:nvGraphicFramePr>
          <p:cNvPr id="7" name="Espace réservé du contenu 4"/>
          <p:cNvGraphicFramePr>
            <a:graphicFrameLocks/>
          </p:cNvGraphicFramePr>
          <p:nvPr/>
        </p:nvGraphicFramePr>
        <p:xfrm>
          <a:off x="228600" y="914400"/>
          <a:ext cx="9448800" cy="5367205"/>
        </p:xfrm>
        <a:graphic>
          <a:graphicData uri="http://schemas.openxmlformats.org/drawingml/2006/table">
            <a:tbl>
              <a:tblPr firstCol="1">
                <a:effectLst/>
                <a:tableStyleId>{74C1A8A3-306A-4EB7-A6B1-4F7E0EB9C5D6}</a:tableStyleId>
              </a:tblPr>
              <a:tblGrid>
                <a:gridCol w="2570074"/>
                <a:gridCol w="3855110"/>
                <a:gridCol w="1738579"/>
                <a:gridCol w="1285037"/>
              </a:tblGrid>
              <a:tr h="371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 du client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BNPP CIB</a:t>
                      </a:r>
                      <a:endParaRPr lang="fr-FR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Id. </a:t>
                      </a:r>
                      <a:r>
                        <a:rPr kumimoji="0" lang="fr-FR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Spade</a:t>
                      </a: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Stage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OP# 00761330 / Stage 5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 Commercial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Benoît PERRIN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 potentiel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800K (2017) &amp;+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9">
                <a:tc gridSpan="4">
                  <a:txBody>
                    <a:bodyPr/>
                    <a:lstStyle/>
                    <a:p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OPPORTUNITE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8508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Désignation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 BNPP CIB – </a:t>
                      </a:r>
                      <a:r>
                        <a:rPr lang="fr-FR" sz="1400" b="0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Blockchain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 – Cash </a:t>
                      </a:r>
                      <a:r>
                        <a:rPr lang="fr-FR" sz="1400" b="0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Without</a:t>
                      </a:r>
                      <a:r>
                        <a:rPr lang="fr-FR" sz="1400" b="0" i="0" u="none" strike="noStrike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fr-FR" sz="1400" b="0" i="0" u="none" strike="noStrike" baseline="0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Borders</a:t>
                      </a:r>
                      <a:r>
                        <a:rPr lang="fr-FR" sz="1400" b="0" i="0" u="none" strike="noStrike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fr-FR" sz="1400" b="0" i="0" u="none" strike="noStrike" baseline="0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Implementation</a:t>
                      </a:r>
                      <a:endParaRPr lang="fr-FR" sz="14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fr-FR" sz="800" b="0" i="0" u="none" strike="noStrike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FR" sz="800" b="0" i="0" u="none" strike="noStrike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534947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Canal réception </a:t>
                      </a:r>
                      <a:b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(direct, indirect, AO,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 the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RFP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8037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Références similaires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of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6660">
                <a:tc gridSpan="4">
                  <a:txBody>
                    <a:bodyPr/>
                    <a:lstStyle/>
                    <a:p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NOTRE POSITIONNEMENT SUR L’OPPORTUNITE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48137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de Capgemini sur l’opportunité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Iterative Selling – 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 legacy and good knowledge of the context</a:t>
                      </a:r>
                      <a:endParaRPr lang="en-US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97412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Perception client de notre capacité à faire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thinks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have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capacities, and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the best </a:t>
                      </a:r>
                      <a:r>
                        <a:rPr lang="en-US" sz="1400" kern="1200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positionned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deliver this project. Let’s confirm!</a:t>
                      </a:r>
                      <a:endParaRPr lang="en-US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40237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Accès aux décisionnaires</a:t>
                      </a:r>
                      <a:b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(Qui ? Comment ?)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Hassan 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MADAR/Riad El MNEHBI 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Benoît PERRIN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117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51295">
                <a:tc>
                  <a:txBody>
                    <a:bodyPr/>
                    <a:lstStyle/>
                    <a:p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Compétiteurs</a:t>
                      </a:r>
                      <a:endParaRPr kumimoji="0" lang="fr-FR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 and ACCENTURE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RFP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BEEDBA53-4765-43CE-918B-C93EE295A8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6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dirty="0" smtClean="0">
                <a:solidFill>
                  <a:srgbClr val="297BB5"/>
                </a:solidFill>
              </a:rPr>
              <a:t>Objectifs et enjeux			1/2</a:t>
            </a:r>
          </a:p>
        </p:txBody>
      </p:sp>
      <p:graphicFrame>
        <p:nvGraphicFramePr>
          <p:cNvPr id="477187" name="Group 3"/>
          <p:cNvGraphicFramePr>
            <a:graphicFrameLocks noGrp="1"/>
          </p:cNvGraphicFramePr>
          <p:nvPr/>
        </p:nvGraphicFramePr>
        <p:xfrm>
          <a:off x="228600" y="1080670"/>
          <a:ext cx="9296400" cy="4297744"/>
        </p:xfrm>
        <a:graphic>
          <a:graphicData uri="http://schemas.openxmlformats.org/drawingml/2006/table">
            <a:tbl>
              <a:tblPr/>
              <a:tblGrid>
                <a:gridCol w="2438400"/>
                <a:gridCol w="6858000"/>
              </a:tblGrid>
              <a:tr h="1011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Enjeux 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6350" algn="just">
                        <a:buNone/>
                      </a:pPr>
                      <a:endParaRPr lang="en-US" sz="1400" dirty="0" smtClean="0"/>
                    </a:p>
                    <a:p>
                      <a:pPr marL="88900" indent="-6350" algn="just">
                        <a:buNone/>
                      </a:pPr>
                      <a:r>
                        <a:rPr lang="en-US" sz="1400" dirty="0" smtClean="0"/>
                        <a:t>The “Cash Without Borders” proof-of-concept was launched early 2016 after CTTS embarked on a collaborative process during its first-ever ‘</a:t>
                      </a:r>
                      <a:r>
                        <a:rPr lang="en-US" sz="1400" dirty="0" err="1" smtClean="0"/>
                        <a:t>Blockchain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Bizhackathon</a:t>
                      </a:r>
                      <a:r>
                        <a:rPr lang="en-US" sz="1400" dirty="0" smtClean="0"/>
                        <a:t>’.</a:t>
                      </a:r>
                    </a:p>
                    <a:p>
                      <a:pPr marL="88900" indent="-6350" algn="just">
                        <a:buNone/>
                      </a:pPr>
                      <a:r>
                        <a:rPr lang="en-US" sz="1400" dirty="0" smtClean="0"/>
                        <a:t>Using </a:t>
                      </a:r>
                      <a:r>
                        <a:rPr lang="en-US" sz="1400" dirty="0" err="1" smtClean="0"/>
                        <a:t>Blockchain</a:t>
                      </a:r>
                      <a:r>
                        <a:rPr lang="en-US" sz="1400" dirty="0" smtClean="0"/>
                        <a:t> technology, BNP Paribas successfully processed and cleared for two clients payments in various currencies between BNP Paribas bank accounts located in Germany, the Netherlands and the United Kingdom.</a:t>
                      </a:r>
                    </a:p>
                    <a:p>
                      <a:pPr>
                        <a:buNone/>
                      </a:pPr>
                      <a:endParaRPr lang="en-US" sz="1400" dirty="0" smtClean="0"/>
                    </a:p>
                    <a:p>
                      <a:pPr>
                        <a:buNone/>
                      </a:pPr>
                      <a:r>
                        <a:rPr lang="en-US" sz="1400" b="1" dirty="0" smtClean="0"/>
                        <a:t>BNPP CIB is now willing to go concretely further, bringing CWB from POC to production, with a first MVP (already scoped) to be delivered by the end of 2017.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Compréhension des attentes du 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BNPP CIB wants Capgemini to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Accompany them in the build of the Core Solution System, ensuring its readiness by the end of 2017.</a:t>
                      </a: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 on Agile Methodology best practices </a:t>
                      </a: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typical deliverables such as: Technical specs of the solution, tests cases, production documentation, and Core solution Documentation</a:t>
                      </a: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BEEDBA53-4765-43CE-918B-C93EE295A8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6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dirty="0" smtClean="0">
                <a:solidFill>
                  <a:srgbClr val="297BB5"/>
                </a:solidFill>
              </a:rPr>
              <a:t>Objectifs et enjeux			2/2</a:t>
            </a:r>
          </a:p>
        </p:txBody>
      </p:sp>
      <p:graphicFrame>
        <p:nvGraphicFramePr>
          <p:cNvPr id="477187" name="Group 3"/>
          <p:cNvGraphicFramePr>
            <a:graphicFrameLocks noGrp="1"/>
          </p:cNvGraphicFramePr>
          <p:nvPr/>
        </p:nvGraphicFramePr>
        <p:xfrm>
          <a:off x="228600" y="1286256"/>
          <a:ext cx="9296400" cy="4044696"/>
        </p:xfrm>
        <a:graphic>
          <a:graphicData uri="http://schemas.openxmlformats.org/drawingml/2006/table">
            <a:tbl>
              <a:tblPr/>
              <a:tblGrid>
                <a:gridCol w="2438400"/>
                <a:gridCol w="6858000"/>
              </a:tblGrid>
              <a:tr h="46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Alternatives pour le client</a:t>
                      </a:r>
                      <a:endParaRPr kumimoji="0" 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 with competition and take delays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  <a:defRPr/>
                      </a:pP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5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Dates </a:t>
                      </a:r>
                      <a:r>
                        <a:rPr kumimoji="0" lang="en-US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clés</a:t>
                      </a:r>
                      <a:r>
                        <a:rPr kumimoji="0" 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du </a:t>
                      </a:r>
                      <a:r>
                        <a:rPr kumimoji="0" lang="en-US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processus</a:t>
                      </a:r>
                      <a:endParaRPr kumimoji="0" 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2016: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Rachid  AKROUR, Payment Architect with </a:t>
                      </a:r>
                      <a:r>
                        <a:rPr kumimoji="0" lang="en-US" sz="14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knowldegde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design the architecture of CWB, prepare the roadmap and the scope the MVP.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Sept. 2016: </a:t>
                      </a:r>
                      <a:r>
                        <a:rPr kumimoji="0" lang="en-US" sz="14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Sucessful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POC of CWB, being tested in production with 3 CIB clients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2017:  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CIB decides to go to production, under the direct sponsorship of B. GAVGANI and the blessing of </a:t>
                      </a:r>
                      <a:r>
                        <a:rPr kumimoji="0" lang="en-US" sz="14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Yann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GERARDIN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24/04/17 to 09/05/17: Iterative Selling over the counter with the client</a:t>
                      </a: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Expected: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11/05/17: 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RFP Reception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17/05/17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Deadline for proposal 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22-23-24/05/17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Showcases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01/05/17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Starting of the delivery</a:t>
                      </a:r>
                    </a:p>
                    <a:p>
                      <a:pPr lvl="0" algn="l">
                        <a:buFont typeface="Wingdings" pitchFamily="2" charset="2"/>
                        <a:buNone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Delivery of the first MVP (Core Solution System Readiness)</a:t>
                      </a: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C26FC35A-8582-4050-B235-D62285F83C4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5842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smtClean="0">
                <a:solidFill>
                  <a:srgbClr val="297BB5"/>
                </a:solidFill>
              </a:rPr>
              <a:t/>
            </a:r>
            <a:br>
              <a:rPr lang="fr-FR" sz="2800" smtClean="0">
                <a:solidFill>
                  <a:srgbClr val="297BB5"/>
                </a:solidFill>
              </a:rPr>
            </a:br>
            <a:r>
              <a:rPr lang="fr-FR" sz="2800" smtClean="0">
                <a:solidFill>
                  <a:srgbClr val="297BB5"/>
                </a:solidFill>
              </a:rPr>
              <a:t>Points structurants de la réponse</a:t>
            </a:r>
          </a:p>
        </p:txBody>
      </p:sp>
      <p:graphicFrame>
        <p:nvGraphicFramePr>
          <p:cNvPr id="477187" name="Group 3"/>
          <p:cNvGraphicFramePr>
            <a:graphicFrameLocks noGrp="1"/>
          </p:cNvGraphicFramePr>
          <p:nvPr/>
        </p:nvGraphicFramePr>
        <p:xfrm>
          <a:off x="228600" y="962152"/>
          <a:ext cx="9296400" cy="3820922"/>
        </p:xfrm>
        <a:graphic>
          <a:graphicData uri="http://schemas.openxmlformats.org/drawingml/2006/table">
            <a:tbl>
              <a:tblPr/>
              <a:tblGrid>
                <a:gridCol w="2438400"/>
                <a:gridCol w="685800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Critères de sélection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Technical capacity of  Capgemini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(JAVA/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Hyperledger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to gather the right team (skills)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Methodology knowledge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Agreement on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comitology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(Readiness of the Core solutions)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Facteurs clés de succès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knowkedge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solution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Rachid AKROUR</a:t>
                      </a:r>
                      <a:endParaRPr kumimoji="0" lang="fr-F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 itérative and collaborative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selling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« consulting »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kumimoji="0" lang="fr-F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mobilize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right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France and BENELUX</a:t>
                      </a:r>
                      <a:endParaRPr kumimoji="0" lang="fr-F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Partenariats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Approche </a:t>
                      </a: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RightShore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50000"/>
                        <a:buFontTx/>
                        <a:buChar char="-"/>
                        <a:tabLst/>
                      </a:pP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progressively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people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 back to France NSC and BENELUX,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leting</a:t>
                      </a:r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France a Minimum viable Front</a:t>
                      </a:r>
                      <a:endParaRPr kumimoji="0" lang="fr-F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18ACFBD0-93F7-400C-BA63-91494DDD7CD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7890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smtClean="0">
                <a:solidFill>
                  <a:srgbClr val="297BB5"/>
                </a:solidFill>
              </a:rPr>
              <a:t/>
            </a:r>
            <a:br>
              <a:rPr lang="fr-FR" sz="2800" smtClean="0">
                <a:solidFill>
                  <a:srgbClr val="297BB5"/>
                </a:solidFill>
              </a:rPr>
            </a:br>
            <a:r>
              <a:rPr lang="fr-FR" sz="2800" smtClean="0">
                <a:solidFill>
                  <a:srgbClr val="297BB5"/>
                </a:solidFill>
              </a:rPr>
              <a:t>Facteurs de risques </a:t>
            </a:r>
          </a:p>
        </p:txBody>
      </p:sp>
      <p:graphicFrame>
        <p:nvGraphicFramePr>
          <p:cNvPr id="427058" name="Group 50"/>
          <p:cNvGraphicFramePr>
            <a:graphicFrameLocks noGrp="1"/>
          </p:cNvGraphicFramePr>
          <p:nvPr>
            <p:ph idx="1"/>
          </p:nvPr>
        </p:nvGraphicFramePr>
        <p:xfrm>
          <a:off x="152400" y="1439863"/>
          <a:ext cx="9601200" cy="3398937"/>
        </p:xfrm>
        <a:graphic>
          <a:graphicData uri="http://schemas.openxmlformats.org/drawingml/2006/table">
            <a:tbl>
              <a:tblPr/>
              <a:tblGrid>
                <a:gridCol w="2896257"/>
                <a:gridCol w="6704943"/>
              </a:tblGrid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Facteur</a:t>
                      </a: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Axe commercial, technique, financier, juridique, …</a:t>
                      </a: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12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DELIVERY - </a:t>
                      </a:r>
                      <a:r>
                        <a:rPr kumimoji="0" lang="en-US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Unability</a:t>
                      </a: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mobilize people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DELIVERY - Bad turnover management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Ability to Train and maintain a Buffer of resources to replace when necessary people delivering, to ensure the continuous delivery and the readiness of the solution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468" marR="94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79958C5A-41CE-412A-BE59-BDB63B3F89E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986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41987" name="Rectangle 10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smtClean="0">
                <a:solidFill>
                  <a:srgbClr val="297BB5"/>
                </a:solidFill>
              </a:rPr>
              <a:t/>
            </a:r>
            <a:br>
              <a:rPr lang="fr-FR" sz="2800" smtClean="0">
                <a:solidFill>
                  <a:srgbClr val="297BB5"/>
                </a:solidFill>
              </a:rPr>
            </a:br>
            <a:r>
              <a:rPr lang="fr-FR" sz="2800" smtClean="0">
                <a:solidFill>
                  <a:srgbClr val="297BB5"/>
                </a:solidFill>
              </a:rPr>
              <a:t>Dispositif d’Avant-Vente et de Delivery envisagé</a:t>
            </a:r>
          </a:p>
        </p:txBody>
      </p:sp>
      <p:sp>
        <p:nvSpPr>
          <p:cNvPr id="11268" name="Rectangle 108"/>
          <p:cNvSpPr>
            <a:spLocks noGrp="1" noChangeArrowheads="1"/>
          </p:cNvSpPr>
          <p:nvPr>
            <p:ph idx="1"/>
          </p:nvPr>
        </p:nvSpPr>
        <p:spPr>
          <a:xfrm>
            <a:off x="0" y="1439863"/>
            <a:ext cx="9906000" cy="46799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dirty="0" smtClean="0"/>
              <a:t>Collaborative </a:t>
            </a:r>
            <a:r>
              <a:rPr lang="fr-FR" dirty="0" err="1" smtClean="0"/>
              <a:t>task</a:t>
            </a:r>
            <a:r>
              <a:rPr lang="fr-FR" dirty="0" smtClean="0"/>
              <a:t> force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Payment</a:t>
            </a:r>
            <a:r>
              <a:rPr lang="fr-FR" dirty="0" smtClean="0"/>
              <a:t>/DCX/NSC practices and FSCE </a:t>
            </a:r>
            <a:r>
              <a:rPr lang="fr-FR" dirty="0" err="1" smtClean="0"/>
              <a:t>Blockchain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endParaRPr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dirty="0" smtClean="0"/>
              <a:t>Payment Practice Lead: Christophe VERGNE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fr-FR" dirty="0" err="1" smtClean="0"/>
              <a:t>Blockchain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lead</a:t>
            </a:r>
            <a:r>
              <a:rPr lang="fr-FR" dirty="0" smtClean="0"/>
              <a:t>: Damien de CHILLAZ / Jan BURGERS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DCX </a:t>
            </a:r>
            <a:r>
              <a:rPr lang="fr-FR" dirty="0" err="1" smtClean="0"/>
              <a:t>lead</a:t>
            </a:r>
            <a:r>
              <a:rPr lang="fr-FR" dirty="0" smtClean="0"/>
              <a:t>: Anthony JOSEPH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Team to </a:t>
            </a:r>
            <a:r>
              <a:rPr lang="fr-FR" dirty="0" err="1" smtClean="0"/>
              <a:t>deliver</a:t>
            </a:r>
            <a:r>
              <a:rPr lang="fr-FR" dirty="0" smtClean="0"/>
              <a:t>: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Erick FENOT: Senior BA </a:t>
            </a:r>
            <a:r>
              <a:rPr lang="fr-FR" dirty="0" err="1" smtClean="0"/>
              <a:t>payments</a:t>
            </a:r>
            <a:r>
              <a:rPr lang="fr-FR" dirty="0" smtClean="0"/>
              <a:t> / proxy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owner</a:t>
            </a:r>
            <a:endParaRPr lang="fr-FR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JB SAOUZANET: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Mehdi BEN MOUSSA: Tester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functionnal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endParaRPr lang="fr-FR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JAVA/</a:t>
            </a:r>
            <a:r>
              <a:rPr lang="fr-FR" dirty="0" err="1" smtClean="0"/>
              <a:t>Hyperledger</a:t>
            </a:r>
            <a:r>
              <a:rPr lang="fr-FR" dirty="0" smtClean="0"/>
              <a:t> </a:t>
            </a:r>
            <a:r>
              <a:rPr lang="fr-FR" dirty="0" err="1" smtClean="0"/>
              <a:t>dev</a:t>
            </a:r>
            <a:r>
              <a:rPr lang="fr-FR" dirty="0" smtClean="0"/>
              <a:t>: Cristian WEIJ (NDL)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JAVA/</a:t>
            </a:r>
            <a:r>
              <a:rPr lang="fr-FR" dirty="0" err="1" smtClean="0"/>
              <a:t>Hyperledger</a:t>
            </a:r>
            <a:r>
              <a:rPr lang="fr-FR" dirty="0" smtClean="0"/>
              <a:t> </a:t>
            </a:r>
            <a:r>
              <a:rPr lang="fr-FR" dirty="0" err="1" smtClean="0"/>
              <a:t>dev</a:t>
            </a:r>
            <a:r>
              <a:rPr lang="fr-FR" dirty="0" smtClean="0"/>
              <a:t>: Bram DUFOUR (BEL)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JAVA/</a:t>
            </a:r>
            <a:r>
              <a:rPr lang="fr-FR" dirty="0" err="1" smtClean="0"/>
              <a:t>Hyperledger</a:t>
            </a:r>
            <a:r>
              <a:rPr lang="fr-FR" dirty="0" smtClean="0"/>
              <a:t> </a:t>
            </a:r>
            <a:r>
              <a:rPr lang="fr-FR" dirty="0" err="1" smtClean="0"/>
              <a:t>dev</a:t>
            </a:r>
            <a:r>
              <a:rPr lang="fr-FR" dirty="0" smtClean="0"/>
              <a:t>: Adrien WATTEZ (NSC Nantes)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fr-FR" dirty="0" smtClean="0"/>
              <a:t>JAVA/</a:t>
            </a:r>
            <a:r>
              <a:rPr lang="fr-FR" dirty="0" err="1" smtClean="0"/>
              <a:t>Hyperledger</a:t>
            </a:r>
            <a:r>
              <a:rPr lang="fr-FR" dirty="0" smtClean="0"/>
              <a:t> </a:t>
            </a:r>
            <a:r>
              <a:rPr lang="fr-FR" dirty="0" err="1" smtClean="0"/>
              <a:t>dev</a:t>
            </a:r>
            <a:r>
              <a:rPr lang="fr-FR" dirty="0" smtClean="0"/>
              <a:t>: Matthieu LEURQUIN (DCX paris)</a:t>
            </a:r>
            <a:endParaRPr lang="fr-FR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endParaRPr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44035" name="Rectangle 10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smtClean="0">
                <a:solidFill>
                  <a:srgbClr val="297BB5"/>
                </a:solidFill>
              </a:rPr>
              <a:t/>
            </a:r>
            <a:br>
              <a:rPr lang="fr-FR" sz="2800" smtClean="0">
                <a:solidFill>
                  <a:srgbClr val="297BB5"/>
                </a:solidFill>
              </a:rPr>
            </a:br>
            <a:r>
              <a:rPr lang="fr-FR" sz="2800" smtClean="0">
                <a:solidFill>
                  <a:srgbClr val="297BB5"/>
                </a:solidFill>
              </a:rPr>
              <a:t>Relevé de décisions</a:t>
            </a:r>
          </a:p>
        </p:txBody>
      </p:sp>
      <p:sp>
        <p:nvSpPr>
          <p:cNvPr id="12292" name="Rectangle 108"/>
          <p:cNvSpPr>
            <a:spLocks noGrp="1" noChangeArrowheads="1"/>
          </p:cNvSpPr>
          <p:nvPr>
            <p:ph idx="1"/>
          </p:nvPr>
        </p:nvSpPr>
        <p:spPr>
          <a:xfrm>
            <a:off x="0" y="1439863"/>
            <a:ext cx="9906000" cy="46799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dirty="0" smtClean="0"/>
              <a:t>Entité </a:t>
            </a:r>
            <a:r>
              <a:rPr dirty="0" err="1" smtClean="0"/>
              <a:t>mandataire</a:t>
            </a:r>
            <a:r>
              <a:rPr dirty="0" smtClean="0"/>
              <a:t> : </a:t>
            </a:r>
            <a:r>
              <a:rPr b="1" dirty="0" smtClean="0">
                <a:solidFill>
                  <a:srgbClr val="002060"/>
                </a:solidFill>
              </a:rPr>
              <a:t>FSSBU</a:t>
            </a:r>
          </a:p>
          <a:p>
            <a:pPr eaLnBrk="1" hangingPunct="1">
              <a:defRPr/>
            </a:pPr>
            <a:r>
              <a:rPr dirty="0" smtClean="0"/>
              <a:t>Practice/Skill </a:t>
            </a:r>
            <a:r>
              <a:rPr dirty="0" err="1" smtClean="0"/>
              <a:t>mandataire</a:t>
            </a:r>
            <a:r>
              <a:rPr dirty="0" smtClean="0"/>
              <a:t> :</a:t>
            </a:r>
            <a:r>
              <a:rPr lang="fr-FR" dirty="0" smtClean="0">
                <a:solidFill>
                  <a:srgbClr val="F07428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Payment</a:t>
            </a:r>
            <a:r>
              <a:rPr lang="fr-FR" b="1" dirty="0" smtClean="0">
                <a:solidFill>
                  <a:srgbClr val="002060"/>
                </a:solidFill>
              </a:rPr>
              <a:t> Practice / </a:t>
            </a:r>
            <a:r>
              <a:rPr lang="fr-FR" b="1" dirty="0" smtClean="0">
                <a:solidFill>
                  <a:srgbClr val="002060"/>
                </a:solidFill>
              </a:rPr>
              <a:t>DCX practice / </a:t>
            </a:r>
            <a:r>
              <a:rPr lang="fr-FR" b="1" dirty="0" err="1" smtClean="0">
                <a:solidFill>
                  <a:srgbClr val="002060"/>
                </a:solidFill>
              </a:rPr>
              <a:t>Blockchain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Commnity</a:t>
            </a:r>
            <a:r>
              <a:rPr lang="fr-FR" b="1" dirty="0" smtClean="0">
                <a:solidFill>
                  <a:srgbClr val="002060"/>
                </a:solidFill>
              </a:rPr>
              <a:t>? </a:t>
            </a:r>
            <a:endParaRPr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dirty="0" smtClean="0"/>
          </a:p>
          <a:p>
            <a:pPr eaLnBrk="1" hangingPunct="1">
              <a:defRPr/>
            </a:pPr>
            <a:r>
              <a:rPr dirty="0" smtClean="0"/>
              <a:t>Bid Manager : TBD</a:t>
            </a:r>
            <a:endParaRPr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dirty="0" err="1" smtClean="0"/>
              <a:t>Equipe</a:t>
            </a:r>
            <a:r>
              <a:rPr dirty="0" smtClean="0"/>
              <a:t> </a:t>
            </a:r>
            <a:r>
              <a:rPr dirty="0" err="1" smtClean="0"/>
              <a:t>avant-vente</a:t>
            </a:r>
            <a:r>
              <a:rPr dirty="0" smtClean="0"/>
              <a:t> : TBD</a:t>
            </a:r>
            <a:endParaRPr lang="fr-FR" sz="2500" dirty="0" smtClean="0">
              <a:solidFill>
                <a:srgbClr val="F07428"/>
              </a:solidFill>
            </a:endParaRPr>
          </a:p>
          <a:p>
            <a:pPr lvl="1" eaLnBrk="1" hangingPunct="1">
              <a:defRPr/>
            </a:pPr>
            <a:endParaRPr lang="fr-FR" sz="2100" dirty="0" smtClean="0">
              <a:solidFill>
                <a:srgbClr val="F07428"/>
              </a:solidFill>
            </a:endParaRPr>
          </a:p>
          <a:p>
            <a:pPr lvl="1" eaLnBrk="1" hangingPunct="1">
              <a:defRPr/>
            </a:pPr>
            <a:endParaRPr lang="fr-FR" dirty="0" smtClean="0"/>
          </a:p>
          <a:p>
            <a:pPr lvl="1" eaLnBrk="1" hangingPunct="1">
              <a:defRPr/>
            </a:pPr>
            <a:endParaRPr lang="fr-FR" dirty="0" smtClean="0"/>
          </a:p>
          <a:p>
            <a:pPr lvl="1" eaLnBrk="1" hangingPunct="1">
              <a:defRPr/>
            </a:pPr>
            <a:endParaRPr dirty="0" smtClean="0"/>
          </a:p>
          <a:p>
            <a:pPr eaLnBrk="1" hangingPunct="1">
              <a:defRPr/>
            </a:pPr>
            <a:r>
              <a:rPr dirty="0" smtClean="0"/>
              <a:t>Budget </a:t>
            </a:r>
            <a:r>
              <a:rPr dirty="0" err="1" smtClean="0"/>
              <a:t>Avant-Vente</a:t>
            </a:r>
            <a:r>
              <a:rPr dirty="0" smtClean="0"/>
              <a:t> : </a:t>
            </a:r>
            <a:r>
              <a:rPr b="1" dirty="0" smtClean="0"/>
              <a:t>0 </a:t>
            </a:r>
            <a:endParaRPr lang="fr-FR" sz="2500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dirty="0" smtClean="0"/>
              <a:t>Code GFS Avant </a:t>
            </a:r>
            <a:r>
              <a:rPr dirty="0" err="1" smtClean="0"/>
              <a:t>Vente</a:t>
            </a:r>
            <a:r>
              <a:rPr dirty="0" smtClean="0"/>
              <a:t> : NC</a:t>
            </a:r>
          </a:p>
          <a:p>
            <a:pPr eaLnBrk="1" hangingPunct="1">
              <a:defRPr/>
            </a:pPr>
            <a:endParaRPr dirty="0" smtClean="0"/>
          </a:p>
          <a:p>
            <a:pPr eaLnBrk="1" hangingPunct="1">
              <a:defRPr/>
            </a:pPr>
            <a:r>
              <a:rPr dirty="0" smtClean="0"/>
              <a:t>Planning réponse: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dirty="0" smtClean="0"/>
              <a:t>Revue solution :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dirty="0" smtClean="0"/>
              <a:t>Revue </a:t>
            </a:r>
            <a:r>
              <a:rPr dirty="0" err="1" smtClean="0"/>
              <a:t>propal</a:t>
            </a:r>
            <a:r>
              <a:rPr dirty="0" smtClean="0"/>
              <a:t> :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dirty="0" smtClean="0"/>
              <a:t>Revue BCS :</a:t>
            </a:r>
          </a:p>
          <a:p>
            <a:pPr eaLnBrk="1" hangingPunct="1">
              <a:defRPr/>
            </a:pPr>
            <a:endParaRPr dirty="0" smtClean="0"/>
          </a:p>
          <a:p>
            <a:pPr eaLnBrk="1" hangingPunct="1">
              <a:defRPr/>
            </a:pPr>
            <a:r>
              <a:rPr dirty="0" err="1" smtClean="0"/>
              <a:t>Réserves</a:t>
            </a:r>
            <a:r>
              <a:rPr dirty="0" smtClean="0"/>
              <a:t> </a:t>
            </a:r>
            <a:r>
              <a:rPr dirty="0" err="1" smtClean="0"/>
              <a:t>ou</a:t>
            </a:r>
            <a:r>
              <a:rPr dirty="0" smtClean="0"/>
              <a:t> condition</a:t>
            </a:r>
            <a:r>
              <a:rPr lang="fr-FR" dirty="0" smtClean="0"/>
              <a:t>s au GO :</a:t>
            </a:r>
          </a:p>
          <a:p>
            <a:pPr eaLnBrk="1" hangingPunct="1">
              <a:buNone/>
              <a:defRPr/>
            </a:pPr>
            <a:endParaRPr dirty="0" smtClean="0"/>
          </a:p>
          <a:p>
            <a:pPr eaLnBrk="1" hangingPunct="1">
              <a:defRPr/>
            </a:pPr>
            <a:r>
              <a:rPr lang="fr-FR" dirty="0" smtClean="0"/>
              <a:t>Décision : GO / NOGO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endParaRPr dirty="0" smtClean="0"/>
          </a:p>
        </p:txBody>
      </p:sp>
      <p:sp>
        <p:nvSpPr>
          <p:cNvPr id="44037" name="Espace réservé du numéro de diapositive 3"/>
          <p:cNvSpPr txBox="1">
            <a:spLocks noGrp="1"/>
          </p:cNvSpPr>
          <p:nvPr/>
        </p:nvSpPr>
        <p:spPr bwMode="auto">
          <a:xfrm>
            <a:off x="9601200" y="6732588"/>
            <a:ext cx="252412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r" eaLnBrk="0" hangingPunct="0">
              <a:lnSpc>
                <a:spcPct val="85000"/>
              </a:lnSpc>
            </a:pPr>
            <a:fld id="{F8B6E19D-8570-492F-8CBB-1BAB4B9EF3A6}" type="slidenum">
              <a:rPr lang="en-US" sz="800" b="0">
                <a:solidFill>
                  <a:srgbClr val="000000"/>
                </a:solidFill>
              </a:rPr>
              <a:pPr algn="r" eaLnBrk="0" hangingPunct="0">
                <a:lnSpc>
                  <a:spcPct val="85000"/>
                </a:lnSpc>
              </a:pPr>
              <a:t>8</a:t>
            </a:fld>
            <a:endParaRPr lang="en-US" sz="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732588"/>
            <a:ext cx="252412" cy="104775"/>
          </a:xfrm>
          <a:noFill/>
        </p:spPr>
        <p:txBody>
          <a:bodyPr/>
          <a:lstStyle/>
          <a:p>
            <a:fld id="{BA055D57-F5CE-4D1F-A84C-E47120AA4A0A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6082" name="Rectangle 17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© 2010 Capgemini - Internal use only. All rights reserved.</a:t>
            </a:r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11874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fr-FR" sz="2800" smtClean="0">
                <a:solidFill>
                  <a:srgbClr val="297BB5"/>
                </a:solidFill>
              </a:rPr>
              <a:t/>
            </a:r>
            <a:br>
              <a:rPr lang="fr-FR" sz="2800" smtClean="0">
                <a:solidFill>
                  <a:srgbClr val="297BB5"/>
                </a:solidFill>
              </a:rPr>
            </a:br>
            <a:r>
              <a:rPr lang="fr-FR" sz="2800" smtClean="0">
                <a:solidFill>
                  <a:srgbClr val="297BB5"/>
                </a:solidFill>
              </a:rPr>
              <a:t>Plan d’actions</a:t>
            </a:r>
          </a:p>
        </p:txBody>
      </p:sp>
      <p:graphicFrame>
        <p:nvGraphicFramePr>
          <p:cNvPr id="427058" name="Group 50"/>
          <p:cNvGraphicFramePr>
            <a:graphicFrameLocks noGrp="1"/>
          </p:cNvGraphicFramePr>
          <p:nvPr>
            <p:ph idx="1"/>
          </p:nvPr>
        </p:nvGraphicFramePr>
        <p:xfrm>
          <a:off x="0" y="1439863"/>
          <a:ext cx="9905999" cy="3517176"/>
        </p:xfrm>
        <a:graphic>
          <a:graphicData uri="http://schemas.openxmlformats.org/drawingml/2006/table">
            <a:tbl>
              <a:tblPr/>
              <a:tblGrid>
                <a:gridCol w="6609568"/>
                <a:gridCol w="1772432"/>
                <a:gridCol w="1523999"/>
              </a:tblGrid>
              <a:tr h="278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Responsable</a:t>
                      </a: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Proposal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Discovery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phase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accompaniment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mandays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B. Perrin</a:t>
                      </a: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17/05/17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8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0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911" marR="106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2063"/>
            <a:ext cx="4557713" cy="4838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sz="1400" smtClean="0"/>
          </a:p>
          <a:p>
            <a:pPr eaLnBrk="1" hangingPunct="1"/>
            <a:endParaRPr sz="1400" smtClean="0"/>
          </a:p>
          <a:p>
            <a:pPr eaLnBrk="1" hangingPunct="1"/>
            <a:endParaRPr sz="1400" smtClean="0"/>
          </a:p>
          <a:p>
            <a:pPr eaLnBrk="1" hangingPunct="1">
              <a:buFont typeface="Wingdings" pitchFamily="2" charset="2"/>
              <a:buNone/>
            </a:pPr>
            <a:endParaRPr sz="1400" b="1" smtClean="0"/>
          </a:p>
          <a:p>
            <a:pPr eaLnBrk="1" hangingPunct="1"/>
            <a:endParaRPr sz="1400" smtClean="0"/>
          </a:p>
          <a:p>
            <a:pPr eaLnBrk="1" hangingPunct="1">
              <a:buFont typeface="Wingdings" pitchFamily="2" charset="2"/>
              <a:buNone/>
            </a:pPr>
            <a:endParaRPr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ppt_Capgemini_A4-Internal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12570</TotalTime>
  <Words>834</Words>
  <Application>Microsoft Office PowerPoint</Application>
  <PresentationFormat>Format A4 (210 x 297 mm)</PresentationFormat>
  <Paragraphs>158</Paragraphs>
  <Slides>11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ppt_Capgemini_A4-Internal</vt:lpstr>
      <vt:lpstr>Conception personnalisée</vt:lpstr>
      <vt:lpstr>1_Conception personnalisée</vt:lpstr>
      <vt:lpstr>Diapositive 1</vt:lpstr>
      <vt:lpstr>Présentation du client et du contexte</vt:lpstr>
      <vt:lpstr>Objectifs et enjeux   1/2</vt:lpstr>
      <vt:lpstr>Objectifs et enjeux   2/2</vt:lpstr>
      <vt:lpstr> Points structurants de la réponse</vt:lpstr>
      <vt:lpstr> Facteurs de risques </vt:lpstr>
      <vt:lpstr> Dispositif d’Avant-Vente et de Delivery envisagé</vt:lpstr>
      <vt:lpstr> Relevé de décisions</vt:lpstr>
      <vt:lpstr> Plan d’actions</vt:lpstr>
      <vt:lpstr> Autres points à traiter en réunion de Go / noGo</vt:lpstr>
      <vt:lpstr>Diapositive 11</vt:lpstr>
    </vt:vector>
  </TitlesOfParts>
  <Company>Capgemini 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FSGBU France</dc:title>
  <dc:subject>Réunion de Go NoGo</dc:subject>
  <dc:creator>FSGBU France</dc:creator>
  <cp:lastModifiedBy>Benoit PERRIN (benperri)</cp:lastModifiedBy>
  <cp:revision>535</cp:revision>
  <dcterms:created xsi:type="dcterms:W3CDTF">2008-03-13T10:25:52Z</dcterms:created>
  <dcterms:modified xsi:type="dcterms:W3CDTF">2017-05-09T17:38:30Z</dcterms:modified>
</cp:coreProperties>
</file>