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71" r:id="rId2"/>
  </p:sldMasterIdLst>
  <p:notesMasterIdLst>
    <p:notesMasterId r:id="rId10"/>
  </p:notesMasterIdLst>
  <p:handoutMasterIdLst>
    <p:handoutMasterId r:id="rId11"/>
  </p:handoutMasterIdLst>
  <p:sldIdLst>
    <p:sldId id="311" r:id="rId3"/>
    <p:sldId id="469" r:id="rId4"/>
    <p:sldId id="465" r:id="rId5"/>
    <p:sldId id="466" r:id="rId6"/>
    <p:sldId id="468" r:id="rId7"/>
    <p:sldId id="467" r:id="rId8"/>
    <p:sldId id="435" r:id="rId9"/>
  </p:sldIdLst>
  <p:sldSz cx="12188825" cy="6858000"/>
  <p:notesSz cx="7010400" cy="9296400"/>
  <p:custDataLst>
    <p:tags r:id="rId12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  <p15:guide id="4" orient="horz" pos="2496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  <p15:guide id="7" pos="3841">
          <p15:clr>
            <a:srgbClr val="A4A3A4"/>
          </p15:clr>
        </p15:guide>
        <p15:guide id="8" pos="246">
          <p15:clr>
            <a:srgbClr val="A4A3A4"/>
          </p15:clr>
        </p15:guide>
        <p15:guide id="9" pos="3949">
          <p15:clr>
            <a:srgbClr val="A4A3A4"/>
          </p15:clr>
        </p15:guide>
        <p15:guide id="10" pos="3733">
          <p15:clr>
            <a:srgbClr val="A4A3A4"/>
          </p15:clr>
        </p15:guide>
        <p15:guide id="11" pos="7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4"/>
    <a:srgbClr val="0098C7"/>
    <a:srgbClr val="333333"/>
    <a:srgbClr val="1D2535"/>
    <a:srgbClr val="B70132"/>
    <a:srgbClr val="043B74"/>
    <a:srgbClr val="691E7C"/>
    <a:srgbClr val="AF1C63"/>
    <a:srgbClr val="ED77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94095" autoAdjust="0"/>
  </p:normalViewPr>
  <p:slideViewPr>
    <p:cSldViewPr snapToGrid="0">
      <p:cViewPr varScale="1">
        <p:scale>
          <a:sx n="85" d="100"/>
          <a:sy n="85" d="100"/>
        </p:scale>
        <p:origin x="816" y="72"/>
      </p:cViewPr>
      <p:guideLst>
        <p:guide orient="horz"/>
        <p:guide orient="horz" pos="2784"/>
        <p:guide orient="horz" pos="3960"/>
        <p:guide orient="horz" pos="2496"/>
        <p:guide orient="horz" pos="2904"/>
        <p:guide orient="horz" pos="2376"/>
        <p:guide pos="3841"/>
        <p:guide pos="246"/>
        <p:guide pos="3949"/>
        <p:guide pos="3733"/>
        <p:guide pos="74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54" y="301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7010400" cy="464315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2015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2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FB4FF29-EE9A-4D47-9F1A-289A80693C0F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0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.emf"/><Relationship Id="rId1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7.png"/><Relationship Id="rId2" Type="http://schemas.openxmlformats.org/officeDocument/2006/relationships/tags" Target="../tags/tag9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image" Target="../media/image3.jpg"/><Relationship Id="rId5" Type="http://schemas.openxmlformats.org/officeDocument/2006/relationships/tags" Target="../tags/tag12.xml"/><Relationship Id="rId15" Type="http://schemas.openxmlformats.org/officeDocument/2006/relationships/image" Target="../media/image5.emf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8.vml"/><Relationship Id="rId6" Type="http://schemas.openxmlformats.org/officeDocument/2006/relationships/tags" Target="../tags/tag42.xml"/><Relationship Id="rId11" Type="http://schemas.openxmlformats.org/officeDocument/2006/relationships/image" Target="../media/image15.png"/><Relationship Id="rId5" Type="http://schemas.openxmlformats.org/officeDocument/2006/relationships/tags" Target="../tags/tag41.xml"/><Relationship Id="rId10" Type="http://schemas.openxmlformats.org/officeDocument/2006/relationships/hyperlink" Target="http://www.capgemini.com/" TargetMode="External"/><Relationship Id="rId4" Type="http://schemas.openxmlformats.org/officeDocument/2006/relationships/tags" Target="../tags/tag40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4.xml"/><Relationship Id="rId7" Type="http://schemas.openxmlformats.org/officeDocument/2006/relationships/hyperlink" Target="http://www.capgemini.com/" TargetMode="External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7"/>
          <a:stretch/>
        </p:blipFill>
        <p:spPr>
          <a:xfrm>
            <a:off x="0" y="1193800"/>
            <a:ext cx="12192000" cy="56642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526" y="1179232"/>
            <a:ext cx="12193470" cy="52215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1">
                  <a:alpha val="88000"/>
                </a:schemeClr>
              </a:gs>
              <a:gs pos="65000">
                <a:schemeClr val="tx1">
                  <a:alpha val="5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 userDrawn="1"/>
        </p:nvSpPr>
        <p:spPr>
          <a:xfrm flipH="1">
            <a:off x="-3" y="3"/>
            <a:ext cx="11290436" cy="6400797"/>
          </a:xfrm>
          <a:custGeom>
            <a:avLst/>
            <a:gdLst>
              <a:gd name="connsiteX0" fmla="*/ 7628699 w 10752898"/>
              <a:gd name="connsiteY0" fmla="*/ 0 h 6857999"/>
              <a:gd name="connsiteX1" fmla="*/ 0 w 10752898"/>
              <a:gd name="connsiteY1" fmla="*/ 0 h 6857999"/>
              <a:gd name="connsiteX2" fmla="*/ 6857999 w 10752898"/>
              <a:gd name="connsiteY2" fmla="*/ 6857999 h 6857999"/>
              <a:gd name="connsiteX3" fmla="*/ 10752898 w 10752898"/>
              <a:gd name="connsiteY3" fmla="*/ 6857999 h 6857999"/>
              <a:gd name="connsiteX4" fmla="*/ 10752898 w 10752898"/>
              <a:gd name="connsiteY4" fmla="*/ 3124199 h 6857999"/>
              <a:gd name="connsiteX5" fmla="*/ 7628699 w 10752898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2898" h="6857999">
                <a:moveTo>
                  <a:pt x="7628699" y="0"/>
                </a:moveTo>
                <a:lnTo>
                  <a:pt x="0" y="0"/>
                </a:lnTo>
                <a:lnTo>
                  <a:pt x="6857999" y="6857999"/>
                </a:lnTo>
                <a:lnTo>
                  <a:pt x="10752898" y="6857999"/>
                </a:lnTo>
                <a:lnTo>
                  <a:pt x="10752898" y="3124199"/>
                </a:lnTo>
                <a:lnTo>
                  <a:pt x="7628699" y="0"/>
                </a:lnTo>
                <a:close/>
              </a:path>
            </a:pathLst>
          </a:custGeom>
          <a:gradFill>
            <a:gsLst>
              <a:gs pos="0">
                <a:srgbClr val="0C4068"/>
              </a:gs>
              <a:gs pos="50000">
                <a:srgbClr val="46B688">
                  <a:alpha val="70000"/>
                </a:srgbClr>
              </a:gs>
              <a:gs pos="100000">
                <a:srgbClr val="016AA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525" y="13"/>
            <a:ext cx="12195119" cy="252323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781983">
                <a:moveTo>
                  <a:pt x="2187" y="0"/>
                </a:moveTo>
                <a:lnTo>
                  <a:pt x="10562072" y="0"/>
                </a:lnTo>
                <a:cubicBezTo>
                  <a:pt x="10562585" y="67600"/>
                  <a:pt x="10562411" y="1256738"/>
                  <a:pt x="10561157" y="1300153"/>
                </a:cubicBezTo>
                <a:cubicBezTo>
                  <a:pt x="10083761" y="1972162"/>
                  <a:pt x="9705180" y="1982238"/>
                  <a:pt x="9288594" y="1976918"/>
                </a:cubicBezTo>
                <a:lnTo>
                  <a:pt x="2317558" y="1983327"/>
                </a:lnTo>
                <a:cubicBezTo>
                  <a:pt x="1740344" y="2016469"/>
                  <a:pt x="1372498" y="2319161"/>
                  <a:pt x="1180889" y="2781983"/>
                </a:cubicBezTo>
                <a:cubicBezTo>
                  <a:pt x="882535" y="2078206"/>
                  <a:pt x="278640" y="1997002"/>
                  <a:pt x="0" y="1997880"/>
                </a:cubicBezTo>
                <a:cubicBezTo>
                  <a:pt x="2067" y="1962367"/>
                  <a:pt x="3459" y="95582"/>
                  <a:pt x="2187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526" y="1179232"/>
            <a:ext cx="12193471" cy="1344007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99663 w 10562585"/>
              <a:gd name="connsiteY7" fmla="*/ 100817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0" fmla="*/ 10562072 w 10562585"/>
              <a:gd name="connsiteY0" fmla="*/ 0 h 2781983"/>
              <a:gd name="connsiteX1" fmla="*/ 10561157 w 10562585"/>
              <a:gd name="connsiteY1" fmla="*/ 1300153 h 2781983"/>
              <a:gd name="connsiteX2" fmla="*/ 9288594 w 10562585"/>
              <a:gd name="connsiteY2" fmla="*/ 1976918 h 2781983"/>
              <a:gd name="connsiteX3" fmla="*/ 2317558 w 10562585"/>
              <a:gd name="connsiteY3" fmla="*/ 1983327 h 2781983"/>
              <a:gd name="connsiteX4" fmla="*/ 1180889 w 10562585"/>
              <a:gd name="connsiteY4" fmla="*/ 2781983 h 2781983"/>
              <a:gd name="connsiteX5" fmla="*/ 0 w 10562585"/>
              <a:gd name="connsiteY5" fmla="*/ 1997880 h 2781983"/>
              <a:gd name="connsiteX0" fmla="*/ 10561157 w 10561157"/>
              <a:gd name="connsiteY0" fmla="*/ 0 h 1481830"/>
              <a:gd name="connsiteX1" fmla="*/ 9288594 w 10561157"/>
              <a:gd name="connsiteY1" fmla="*/ 676765 h 1481830"/>
              <a:gd name="connsiteX2" fmla="*/ 2317558 w 10561157"/>
              <a:gd name="connsiteY2" fmla="*/ 683174 h 1481830"/>
              <a:gd name="connsiteX3" fmla="*/ 1180889 w 10561157"/>
              <a:gd name="connsiteY3" fmla="*/ 1481830 h 1481830"/>
              <a:gd name="connsiteX4" fmla="*/ 0 w 10561157"/>
              <a:gd name="connsiteY4" fmla="*/ 697727 h 14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157" h="1481830">
                <a:moveTo>
                  <a:pt x="10561157" y="0"/>
                </a:moveTo>
                <a:cubicBezTo>
                  <a:pt x="10083761" y="672009"/>
                  <a:pt x="9705180" y="682085"/>
                  <a:pt x="9288594" y="676765"/>
                </a:cubicBezTo>
                <a:lnTo>
                  <a:pt x="2317558" y="683174"/>
                </a:lnTo>
                <a:cubicBezTo>
                  <a:pt x="1740344" y="716316"/>
                  <a:pt x="1372498" y="1019008"/>
                  <a:pt x="1180889" y="1481830"/>
                </a:cubicBezTo>
                <a:cubicBezTo>
                  <a:pt x="882535" y="778053"/>
                  <a:pt x="278640" y="696849"/>
                  <a:pt x="0" y="697727"/>
                </a:cubicBezTo>
              </a:path>
            </a:pathLst>
          </a:custGeom>
          <a:noFill/>
          <a:ln w="12700" cmpd="sng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384005" y="2927384"/>
            <a:ext cx="4640267" cy="890905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84005" y="4807242"/>
            <a:ext cx="3775247" cy="551527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pic>
        <p:nvPicPr>
          <p:cNvPr id="21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04988" y="548640"/>
            <a:ext cx="3151163" cy="656814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>
            <p:custDataLst>
              <p:tags r:id="rId8"/>
            </p:custDataLst>
          </p:nvPr>
        </p:nvSpPr>
        <p:spPr>
          <a:xfrm>
            <a:off x="0" y="6400800"/>
            <a:ext cx="1219094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/>
          </a:p>
        </p:txBody>
      </p:sp>
      <p:pic>
        <p:nvPicPr>
          <p:cNvPr id="23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716" y="6500818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 userDrawn="1"/>
        </p:nvGrpSpPr>
        <p:grpSpPr>
          <a:xfrm>
            <a:off x="0" y="5612920"/>
            <a:ext cx="4356417" cy="946718"/>
            <a:chOff x="0" y="5435120"/>
            <a:chExt cx="4356417" cy="946718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19" y="5467438"/>
              <a:ext cx="1380226" cy="9144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0" y="5435120"/>
              <a:ext cx="4356417" cy="914400"/>
              <a:chOff x="0" y="5435120"/>
              <a:chExt cx="4356417" cy="914400"/>
            </a:xfrm>
          </p:grpSpPr>
          <p:pic>
            <p:nvPicPr>
              <p:cNvPr id="27" name="Picture 26"/>
              <p:cNvPicPr>
                <a:picLocks noChangeAspect="1"/>
              </p:cNvPicPr>
              <p:nvPr userDrawn="1"/>
            </p:nvPicPr>
            <p:blipFill>
              <a:blip r:embed="rId17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191" y="5435120"/>
                <a:ext cx="1380226" cy="9144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1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3455" y="5511900"/>
                <a:ext cx="1236302" cy="819050"/>
              </a:xfrm>
              <a:prstGeom prst="rect">
                <a:avLst/>
              </a:prstGeom>
            </p:spPr>
          </p:pic>
          <p:cxnSp>
            <p:nvCxnSpPr>
              <p:cNvPr id="29" name="Straight Connector 28"/>
              <p:cNvCxnSpPr/>
              <p:nvPr userDrawn="1"/>
            </p:nvCxnSpPr>
            <p:spPr>
              <a:xfrm>
                <a:off x="0" y="6149975"/>
                <a:ext cx="37973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>
              <a:blip r:embed="rId1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105" y="5505426"/>
                <a:ext cx="812823" cy="812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5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effectLst/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233" y="1533439"/>
            <a:ext cx="5539650" cy="471550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0345" y="1533440"/>
            <a:ext cx="5539650" cy="47255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003878"/>
            <a:ext cx="10950498" cy="931333"/>
          </a:xfrm>
          <a:prstGeom prst="rect">
            <a:avLst/>
          </a:prstGeom>
          <a:solidFill>
            <a:srgbClr val="0098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 smtClean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sp>
        <p:nvSpPr>
          <p:cNvPr id="25" name="Oval 22"/>
          <p:cNvSpPr/>
          <p:nvPr userDrawn="1"/>
        </p:nvSpPr>
        <p:spPr>
          <a:xfrm rot="3396601">
            <a:off x="10407821" y="1235024"/>
            <a:ext cx="1794243" cy="934590"/>
          </a:xfrm>
          <a:custGeom>
            <a:avLst/>
            <a:gdLst>
              <a:gd name="connsiteX0" fmla="*/ 0 w 2155151"/>
              <a:gd name="connsiteY0" fmla="*/ 1077576 h 2155151"/>
              <a:gd name="connsiteX1" fmla="*/ 1077576 w 2155151"/>
              <a:gd name="connsiteY1" fmla="*/ 0 h 2155151"/>
              <a:gd name="connsiteX2" fmla="*/ 2155152 w 2155151"/>
              <a:gd name="connsiteY2" fmla="*/ 1077576 h 2155151"/>
              <a:gd name="connsiteX3" fmla="*/ 1077576 w 2155151"/>
              <a:gd name="connsiteY3" fmla="*/ 2155152 h 2155151"/>
              <a:gd name="connsiteX4" fmla="*/ 0 w 2155151"/>
              <a:gd name="connsiteY4" fmla="*/ 1077576 h 2155151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4" fmla="*/ 1169016 w 2155152"/>
              <a:gd name="connsiteY4" fmla="*/ 91440 h 2155152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0" fmla="*/ 2155152 w 2155152"/>
              <a:gd name="connsiteY0" fmla="*/ 0 h 1077576"/>
              <a:gd name="connsiteX1" fmla="*/ 1077576 w 2155152"/>
              <a:gd name="connsiteY1" fmla="*/ 1077576 h 1077576"/>
              <a:gd name="connsiteX2" fmla="*/ 0 w 2155152"/>
              <a:gd name="connsiteY2" fmla="*/ 0 h 10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152" h="1077576">
                <a:moveTo>
                  <a:pt x="2155152" y="0"/>
                </a:moveTo>
                <a:cubicBezTo>
                  <a:pt x="2155152" y="595129"/>
                  <a:pt x="1672705" y="1077576"/>
                  <a:pt x="1077576" y="1077576"/>
                </a:cubicBezTo>
                <a:cubicBezTo>
                  <a:pt x="482447" y="1077576"/>
                  <a:pt x="0" y="595129"/>
                  <a:pt x="0" y="0"/>
                </a:cubicBezTo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0098C7"/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 smtClean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5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grpSp>
        <p:nvGrpSpPr>
          <p:cNvPr id="30" name="Groupe 566"/>
          <p:cNvGrpSpPr/>
          <p:nvPr userDrawn="1"/>
        </p:nvGrpSpPr>
        <p:grpSpPr>
          <a:xfrm>
            <a:off x="11159004" y="1377942"/>
            <a:ext cx="739257" cy="512665"/>
            <a:chOff x="2613026" y="2713038"/>
            <a:chExt cx="414338" cy="287338"/>
          </a:xfrm>
        </p:grpSpPr>
        <p:sp>
          <p:nvSpPr>
            <p:cNvPr id="31" name="Freeform 302"/>
            <p:cNvSpPr>
              <a:spLocks/>
            </p:cNvSpPr>
            <p:nvPr/>
          </p:nvSpPr>
          <p:spPr bwMode="auto">
            <a:xfrm>
              <a:off x="2613026" y="2817813"/>
              <a:ext cx="414338" cy="18256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5"/>
                </a:cxn>
                <a:cxn ang="0">
                  <a:pos x="0" y="115"/>
                </a:cxn>
                <a:cxn ang="0">
                  <a:pos x="19" y="92"/>
                </a:cxn>
              </a:cxnLst>
              <a:rect l="0" t="0" r="r" b="b"/>
              <a:pathLst>
                <a:path w="261" h="115">
                  <a:moveTo>
                    <a:pt x="241" y="0"/>
                  </a:moveTo>
                  <a:lnTo>
                    <a:pt x="261" y="0"/>
                  </a:lnTo>
                  <a:lnTo>
                    <a:pt x="149" y="115"/>
                  </a:lnTo>
                  <a:lnTo>
                    <a:pt x="0" y="115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303"/>
            <p:cNvSpPr>
              <a:spLocks/>
            </p:cNvSpPr>
            <p:nvPr/>
          </p:nvSpPr>
          <p:spPr bwMode="auto">
            <a:xfrm>
              <a:off x="2613026" y="2784475"/>
              <a:ext cx="414338" cy="180975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4"/>
                </a:cxn>
                <a:cxn ang="0">
                  <a:pos x="0" y="114"/>
                </a:cxn>
                <a:cxn ang="0">
                  <a:pos x="19" y="92"/>
                </a:cxn>
              </a:cxnLst>
              <a:rect l="0" t="0" r="r" b="b"/>
              <a:pathLst>
                <a:path w="261" h="114">
                  <a:moveTo>
                    <a:pt x="241" y="0"/>
                  </a:moveTo>
                  <a:lnTo>
                    <a:pt x="261" y="0"/>
                  </a:lnTo>
                  <a:lnTo>
                    <a:pt x="149" y="114"/>
                  </a:lnTo>
                  <a:lnTo>
                    <a:pt x="0" y="114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04"/>
            <p:cNvSpPr>
              <a:spLocks/>
            </p:cNvSpPr>
            <p:nvPr/>
          </p:nvSpPr>
          <p:spPr bwMode="auto">
            <a:xfrm>
              <a:off x="2613026" y="2746375"/>
              <a:ext cx="414338" cy="184150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6"/>
                </a:cxn>
                <a:cxn ang="0">
                  <a:pos x="0" y="116"/>
                </a:cxn>
                <a:cxn ang="0">
                  <a:pos x="19" y="94"/>
                </a:cxn>
              </a:cxnLst>
              <a:rect l="0" t="0" r="r" b="b"/>
              <a:pathLst>
                <a:path w="261" h="116">
                  <a:moveTo>
                    <a:pt x="241" y="0"/>
                  </a:moveTo>
                  <a:lnTo>
                    <a:pt x="261" y="0"/>
                  </a:lnTo>
                  <a:lnTo>
                    <a:pt x="149" y="116"/>
                  </a:lnTo>
                  <a:lnTo>
                    <a:pt x="0" y="116"/>
                  </a:lnTo>
                  <a:lnTo>
                    <a:pt x="19" y="94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05"/>
            <p:cNvSpPr>
              <a:spLocks/>
            </p:cNvSpPr>
            <p:nvPr/>
          </p:nvSpPr>
          <p:spPr bwMode="auto">
            <a:xfrm>
              <a:off x="2613026" y="2713038"/>
              <a:ext cx="414338" cy="18097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60" y="55"/>
                </a:cxn>
                <a:cxn ang="0">
                  <a:pos x="122" y="62"/>
                </a:cxn>
                <a:cxn ang="0">
                  <a:pos x="91" y="93"/>
                </a:cxn>
                <a:cxn ang="0">
                  <a:pos x="0" y="93"/>
                </a:cxn>
                <a:cxn ang="0">
                  <a:pos x="91" y="0"/>
                </a:cxn>
                <a:cxn ang="0">
                  <a:pos x="198" y="0"/>
                </a:cxn>
              </a:cxnLst>
              <a:rect l="0" t="0" r="r" b="b"/>
              <a:pathLst>
                <a:path w="214" h="93">
                  <a:moveTo>
                    <a:pt x="214" y="0"/>
                  </a:moveTo>
                  <a:cubicBezTo>
                    <a:pt x="160" y="55"/>
                    <a:pt x="160" y="55"/>
                    <a:pt x="160" y="55"/>
                  </a:cubicBezTo>
                  <a:cubicBezTo>
                    <a:pt x="147" y="68"/>
                    <a:pt x="136" y="68"/>
                    <a:pt x="122" y="62"/>
                  </a:cubicBezTo>
                  <a:cubicBezTo>
                    <a:pt x="119" y="76"/>
                    <a:pt x="107" y="93"/>
                    <a:pt x="9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9"/>
          <p:cNvSpPr>
            <a:spLocks/>
          </p:cNvSpPr>
          <p:nvPr/>
        </p:nvSpPr>
        <p:spPr>
          <a:xfrm>
            <a:off x="3" y="659118"/>
            <a:ext cx="12188824" cy="737260"/>
          </a:xfrm>
          <a:custGeom>
            <a:avLst/>
            <a:gdLst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0 w 9906000"/>
              <a:gd name="connsiteY3" fmla="*/ 742641 h 742641"/>
              <a:gd name="connsiteX4" fmla="*/ 0 w 9906000"/>
              <a:gd name="connsiteY4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473572 w 9906000"/>
              <a:gd name="connsiteY3" fmla="*/ 737260 h 742641"/>
              <a:gd name="connsiteX4" fmla="*/ 0 w 9906000"/>
              <a:gd name="connsiteY4" fmla="*/ 742641 h 742641"/>
              <a:gd name="connsiteX5" fmla="*/ 0 w 9906000"/>
              <a:gd name="connsiteY5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877185 w 9906000"/>
              <a:gd name="connsiteY3" fmla="*/ 737260 h 742641"/>
              <a:gd name="connsiteX4" fmla="*/ 473572 w 9906000"/>
              <a:gd name="connsiteY4" fmla="*/ 737260 h 742641"/>
              <a:gd name="connsiteX5" fmla="*/ 0 w 9906000"/>
              <a:gd name="connsiteY5" fmla="*/ 742641 h 742641"/>
              <a:gd name="connsiteX6" fmla="*/ 0 w 9906000"/>
              <a:gd name="connsiteY6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10763 w 9916763"/>
              <a:gd name="connsiteY0" fmla="*/ 0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10763 w 9916763"/>
              <a:gd name="connsiteY7" fmla="*/ 0 h 737260"/>
              <a:gd name="connsiteX0" fmla="*/ 1238 w 9907238"/>
              <a:gd name="connsiteY0" fmla="*/ 0 h 737260"/>
              <a:gd name="connsiteX1" fmla="*/ 9907238 w 9907238"/>
              <a:gd name="connsiteY1" fmla="*/ 0 h 737260"/>
              <a:gd name="connsiteX2" fmla="*/ 9794226 w 9907238"/>
              <a:gd name="connsiteY2" fmla="*/ 247546 h 737260"/>
              <a:gd name="connsiteX3" fmla="*/ 9542641 w 9907238"/>
              <a:gd name="connsiteY3" fmla="*/ 365939 h 737260"/>
              <a:gd name="connsiteX4" fmla="*/ 867660 w 9907238"/>
              <a:gd name="connsiteY4" fmla="*/ 376703 h 737260"/>
              <a:gd name="connsiteX5" fmla="*/ 474810 w 9907238"/>
              <a:gd name="connsiteY5" fmla="*/ 737260 h 737260"/>
              <a:gd name="connsiteX6" fmla="*/ 0 w 9907238"/>
              <a:gd name="connsiteY6" fmla="*/ 387464 h 737260"/>
              <a:gd name="connsiteX7" fmla="*/ 1238 w 9907238"/>
              <a:gd name="connsiteY7" fmla="*/ 0 h 737260"/>
              <a:gd name="connsiteX0" fmla="*/ 20 w 9912370"/>
              <a:gd name="connsiteY0" fmla="*/ 28575 h 737260"/>
              <a:gd name="connsiteX1" fmla="*/ 9912370 w 9912370"/>
              <a:gd name="connsiteY1" fmla="*/ 0 h 737260"/>
              <a:gd name="connsiteX2" fmla="*/ 9799358 w 9912370"/>
              <a:gd name="connsiteY2" fmla="*/ 247546 h 737260"/>
              <a:gd name="connsiteX3" fmla="*/ 9547773 w 9912370"/>
              <a:gd name="connsiteY3" fmla="*/ 365939 h 737260"/>
              <a:gd name="connsiteX4" fmla="*/ 872792 w 9912370"/>
              <a:gd name="connsiteY4" fmla="*/ 376703 h 737260"/>
              <a:gd name="connsiteX5" fmla="*/ 479942 w 9912370"/>
              <a:gd name="connsiteY5" fmla="*/ 737260 h 737260"/>
              <a:gd name="connsiteX6" fmla="*/ 5132 w 9912370"/>
              <a:gd name="connsiteY6" fmla="*/ 387464 h 737260"/>
              <a:gd name="connsiteX7" fmla="*/ 20 w 9912370"/>
              <a:gd name="connsiteY7" fmla="*/ 28575 h 737260"/>
              <a:gd name="connsiteX0" fmla="*/ 4413 w 9916763"/>
              <a:gd name="connsiteY0" fmla="*/ 28575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4413 w 9916763"/>
              <a:gd name="connsiteY7" fmla="*/ 28575 h 737260"/>
              <a:gd name="connsiteX0" fmla="*/ 21 w 9912371"/>
              <a:gd name="connsiteY0" fmla="*/ 28575 h 737260"/>
              <a:gd name="connsiteX1" fmla="*/ 9912371 w 9912371"/>
              <a:gd name="connsiteY1" fmla="*/ 0 h 737260"/>
              <a:gd name="connsiteX2" fmla="*/ 9799359 w 9912371"/>
              <a:gd name="connsiteY2" fmla="*/ 247546 h 737260"/>
              <a:gd name="connsiteX3" fmla="*/ 9547774 w 9912371"/>
              <a:gd name="connsiteY3" fmla="*/ 365939 h 737260"/>
              <a:gd name="connsiteX4" fmla="*/ 872793 w 9912371"/>
              <a:gd name="connsiteY4" fmla="*/ 376703 h 737260"/>
              <a:gd name="connsiteX5" fmla="*/ 479943 w 9912371"/>
              <a:gd name="connsiteY5" fmla="*/ 737260 h 737260"/>
              <a:gd name="connsiteX6" fmla="*/ 5133 w 9912371"/>
              <a:gd name="connsiteY6" fmla="*/ 387464 h 737260"/>
              <a:gd name="connsiteX7" fmla="*/ 21 w 9912371"/>
              <a:gd name="connsiteY7" fmla="*/ 28575 h 737260"/>
              <a:gd name="connsiteX0" fmla="*/ 42 w 9912392"/>
              <a:gd name="connsiteY0" fmla="*/ 28575 h 737260"/>
              <a:gd name="connsiteX1" fmla="*/ 9912392 w 9912392"/>
              <a:gd name="connsiteY1" fmla="*/ 0 h 737260"/>
              <a:gd name="connsiteX2" fmla="*/ 9799380 w 9912392"/>
              <a:gd name="connsiteY2" fmla="*/ 247546 h 737260"/>
              <a:gd name="connsiteX3" fmla="*/ 9547795 w 9912392"/>
              <a:gd name="connsiteY3" fmla="*/ 365939 h 737260"/>
              <a:gd name="connsiteX4" fmla="*/ 872814 w 9912392"/>
              <a:gd name="connsiteY4" fmla="*/ 376703 h 737260"/>
              <a:gd name="connsiteX5" fmla="*/ 479964 w 9912392"/>
              <a:gd name="connsiteY5" fmla="*/ 737260 h 737260"/>
              <a:gd name="connsiteX6" fmla="*/ 1979 w 9912392"/>
              <a:gd name="connsiteY6" fmla="*/ 384289 h 737260"/>
              <a:gd name="connsiteX7" fmla="*/ 42 w 9912392"/>
              <a:gd name="connsiteY7" fmla="*/ 28575 h 7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392" h="737260">
                <a:moveTo>
                  <a:pt x="42" y="28575"/>
                </a:moveTo>
                <a:lnTo>
                  <a:pt x="9912392" y="0"/>
                </a:lnTo>
                <a:cubicBezTo>
                  <a:pt x="9874721" y="82515"/>
                  <a:pt x="9912392" y="73546"/>
                  <a:pt x="9799380" y="247546"/>
                </a:cubicBezTo>
                <a:lnTo>
                  <a:pt x="9547795" y="365939"/>
                </a:lnTo>
                <a:lnTo>
                  <a:pt x="872814" y="376703"/>
                </a:lnTo>
                <a:cubicBezTo>
                  <a:pt x="494315" y="475363"/>
                  <a:pt x="514047" y="670889"/>
                  <a:pt x="479964" y="737260"/>
                </a:cubicBezTo>
                <a:cubicBezTo>
                  <a:pt x="392067" y="405403"/>
                  <a:pt x="159836" y="382495"/>
                  <a:pt x="1979" y="384289"/>
                </a:cubicBezTo>
                <a:cubicBezTo>
                  <a:pt x="2392" y="255134"/>
                  <a:pt x="-371" y="157730"/>
                  <a:pt x="42" y="2857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 smtClean="0">
              <a:solidFill>
                <a:srgbClr val="998C85">
                  <a:lumMod val="50000"/>
                </a:srgbClr>
              </a:solidFill>
              <a:latin typeface="Candara" pitchFamily="34" charset="0"/>
            </a:endParaRPr>
          </a:p>
        </p:txBody>
      </p:sp>
      <p:sp>
        <p:nvSpPr>
          <p:cNvPr id="16" name="Freeform 4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7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7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86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1"/>
          <p:cNvGrpSpPr/>
          <p:nvPr userDrawn="1">
            <p:custDataLst>
              <p:tags r:id="rId3"/>
            </p:custDataLst>
          </p:nvPr>
        </p:nvGrpSpPr>
        <p:grpSpPr>
          <a:xfrm>
            <a:off x="7114366" y="3258545"/>
            <a:ext cx="4554574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375596" y="3795713"/>
            <a:ext cx="5259611" cy="2171462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50" b="0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5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50" u="sng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10"/>
              </a:rPr>
              <a:t>www.capgemini.com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112295" y="3635559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42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6504400" y="3119317"/>
            <a:ext cx="5241515" cy="2197606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00" b="0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00" u="sng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7"/>
              </a:rPr>
              <a:t>www.capgemini.com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Image 337" descr="CBE_Label_pp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240010" y="3104803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4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3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72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1.emf"/><Relationship Id="rId26" Type="http://schemas.openxmlformats.org/officeDocument/2006/relationships/hyperlink" Target="http://www.youtube.com/capgemini" TargetMode="Externa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10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7.xml"/><Relationship Id="rId20" Type="http://schemas.openxmlformats.org/officeDocument/2006/relationships/hyperlink" Target="http://www.facebook.com/Capgemini" TargetMode="External"/><Relationship Id="rId29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hyperlink" Target="http://www.twitter.com/capgemini" TargetMode="External"/><Relationship Id="rId5" Type="http://schemas.openxmlformats.org/officeDocument/2006/relationships/vmlDrawing" Target="../drawings/vmlDrawing7.vml"/><Relationship Id="rId15" Type="http://schemas.openxmlformats.org/officeDocument/2006/relationships/tags" Target="../tags/tag36.xml"/><Relationship Id="rId23" Type="http://schemas.openxmlformats.org/officeDocument/2006/relationships/image" Target="../media/image11.png"/><Relationship Id="rId28" Type="http://schemas.openxmlformats.org/officeDocument/2006/relationships/hyperlink" Target="http://www.slideshare.net/capgemini" TargetMode="External"/><Relationship Id="rId10" Type="http://schemas.openxmlformats.org/officeDocument/2006/relationships/tags" Target="../tags/tag31.xml"/><Relationship Id="rId19" Type="http://schemas.openxmlformats.org/officeDocument/2006/relationships/image" Target="../media/image5.emf"/><Relationship Id="rId4" Type="http://schemas.openxmlformats.org/officeDocument/2006/relationships/theme" Target="../theme/theme2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hyperlink" Target="http://www.linkedin.com/company/capgemini" TargetMode="External"/><Relationship Id="rId27" Type="http://schemas.openxmlformats.org/officeDocument/2006/relationships/image" Target="../media/image13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" y="0"/>
            <a:ext cx="12188824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11785051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  <a:latin typeface="+mn-lt"/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95476" y="6623404"/>
            <a:ext cx="3273786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n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n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n-lt"/>
                <a:cs typeface="Helvetica Light"/>
              </a:rPr>
              <a:t> 2017. All Rights Reserved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7" cstate="email"/>
          <a:stretch>
            <a:fillRect/>
          </a:stretch>
        </p:blipFill>
        <p:spPr bwMode="auto">
          <a:xfrm>
            <a:off x="195604" y="6443187"/>
            <a:ext cx="14192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5"/>
          <p:cNvCxnSpPr/>
          <p:nvPr>
            <p:custDataLst>
              <p:tags r:id="rId14"/>
            </p:custDataLst>
          </p:nvPr>
        </p:nvCxnSpPr>
        <p:spPr>
          <a:xfrm flipH="1">
            <a:off x="3" y="6362700"/>
            <a:ext cx="12188824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65" r:id="rId2"/>
    <p:sldLayoutId id="2147483962" r:id="rId3"/>
    <p:sldLayoutId id="2147483978" r:id="rId4"/>
    <p:sldLayoutId id="2147483934" r:id="rId5"/>
  </p:sldLayoutIdLst>
  <p:timing>
    <p:tnLst>
      <p:par>
        <p:cTn id="1" dur="indefinite" restart="never" nodeType="tmRoot"/>
      </p:par>
    </p:tnLst>
  </p:timing>
  <p:txStyles>
    <p:titleStyle>
      <a:lvl1pPr marL="285750" indent="0" algn="l" defTabSz="914342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14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2"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2038" y="1677994"/>
            <a:ext cx="12190864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email"/>
          <a:stretch>
            <a:fillRect/>
          </a:stretch>
        </p:blipFill>
        <p:spPr bwMode="auto">
          <a:xfrm>
            <a:off x="7448543" y="1170204"/>
            <a:ext cx="3889321" cy="32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6796897" y="6379669"/>
            <a:ext cx="5391928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</a:p>
          <a:p>
            <a:pPr algn="r"/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© 2017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Capgemini. 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 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Capgemini</a:t>
            </a:r>
          </a:p>
        </p:txBody>
      </p:sp>
      <p:sp>
        <p:nvSpPr>
          <p:cNvPr id="15" name="Rectangle 14"/>
          <p:cNvSpPr/>
          <p:nvPr>
            <p:custDataLst>
              <p:tags r:id="rId10"/>
            </p:custDataLst>
          </p:nvPr>
        </p:nvSpPr>
        <p:spPr>
          <a:xfrm>
            <a:off x="9265703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tretch>
            <a:fillRect/>
          </a:stretch>
        </p:blipFill>
        <p:spPr bwMode="auto">
          <a:xfrm>
            <a:off x="9768843" y="5932547"/>
            <a:ext cx="2762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4" descr="C:\Users\UserSim\Desktop\DS_icons\128x128 shadows\linkedin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tretch>
            <a:fillRect/>
          </a:stretch>
        </p:blipFill>
        <p:spPr bwMode="auto">
          <a:xfrm>
            <a:off x="1018155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5" descr="C:\Users\UserSim\Desktop\DS_icons\128x128 shadows\twitter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tretch>
            <a:fillRect/>
          </a:stretch>
        </p:blipFill>
        <p:spPr bwMode="auto">
          <a:xfrm>
            <a:off x="1095557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6" descr="C:\Users\UserSim\Desktop\DS_icons\128x128 shadows\youtube.png">
            <a:hlinkClick r:id="rId26"/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7" cstate="email"/>
          <a:stretch>
            <a:fillRect/>
          </a:stretch>
        </p:blipFill>
        <p:spPr bwMode="auto">
          <a:xfrm>
            <a:off x="1137208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22" descr="Picto_Slideshare.gif">
            <a:hlinkClick r:id="rId28"/>
          </p:cNvPr>
          <p:cNvPicPr preferRelativeResize="0">
            <a:picLocks/>
          </p:cNvPicPr>
          <p:nvPr>
            <p:custDataLst>
              <p:tags r:id="rId15"/>
            </p:custDataLst>
          </p:nvPr>
        </p:nvPicPr>
        <p:blipFill>
          <a:blip r:embed="rId29" cstate="email"/>
          <a:stretch>
            <a:fillRect/>
          </a:stretch>
        </p:blipFill>
        <p:spPr>
          <a:xfrm>
            <a:off x="10587105" y="591811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16"/>
            </p:custDataLst>
          </p:nvPr>
        </p:nvPicPr>
        <p:blipFill>
          <a:blip r:embed="rId30" cstate="email"/>
          <a:stretch>
            <a:fillRect/>
          </a:stretch>
        </p:blipFill>
        <p:spPr bwMode="auto">
          <a:xfrm>
            <a:off x="959345" y="731091"/>
            <a:ext cx="32385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8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jp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jp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21061" y="2606367"/>
            <a:ext cx="9163529" cy="752783"/>
          </a:xfrm>
        </p:spPr>
        <p:txBody>
          <a:bodyPr>
            <a:noAutofit/>
          </a:bodyPr>
          <a:lstStyle/>
          <a:p>
            <a:pPr marL="0"/>
            <a:r>
              <a:rPr lang="en-US" sz="4800" dirty="0" smtClean="0"/>
              <a:t>Blockchain</a:t>
            </a:r>
            <a:endParaRPr lang="en-US" sz="48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220374" y="4958704"/>
            <a:ext cx="4762881" cy="874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fld id="{4B267769-E7CC-4703-8CE9-C8D3E650D443}" type="datetime4">
              <a:rPr lang="en-US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marL="0" indent="0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t>September 26, 2017</a:t>
            </a:fld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9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221061" y="3385219"/>
            <a:ext cx="9163529" cy="47752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algn="l" defTabSz="9143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Development Environment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41667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Environment Setup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72418" y="2868277"/>
            <a:ext cx="3657600" cy="646981"/>
          </a:xfrm>
          <a:prstGeom prst="rect">
            <a:avLst/>
          </a:prstGeom>
          <a:solidFill>
            <a:srgbClr val="009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On premises workstations </a:t>
            </a:r>
            <a:r>
              <a:rPr lang="en-US" sz="1800" b="1" dirty="0" smtClean="0"/>
              <a:t>setup</a:t>
            </a:r>
            <a:endParaRPr lang="en-US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6936478" y="2863967"/>
            <a:ext cx="3657600" cy="646981"/>
          </a:xfrm>
          <a:prstGeom prst="rect">
            <a:avLst/>
          </a:prstGeom>
          <a:solidFill>
            <a:srgbClr val="009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Dev and Test Labs in cloud</a:t>
            </a:r>
          </a:p>
        </p:txBody>
      </p:sp>
      <p:sp>
        <p:nvSpPr>
          <p:cNvPr id="9" name="Rectangle 8"/>
          <p:cNvSpPr/>
          <p:nvPr/>
        </p:nvSpPr>
        <p:spPr>
          <a:xfrm>
            <a:off x="8885748" y="4331894"/>
            <a:ext cx="2838090" cy="646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AWS Dev and Test Environment in VPC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639640" y="4331894"/>
            <a:ext cx="2838090" cy="646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Azure Dev and Test Lab</a:t>
            </a:r>
            <a:endParaRPr lang="en-US" sz="1400" b="1" dirty="0"/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7058685" y="3510948"/>
            <a:ext cx="471661" cy="820946"/>
          </a:xfrm>
          <a:prstGeom prst="straightConnector1">
            <a:avLst/>
          </a:prstGeom>
          <a:ln w="28575">
            <a:solidFill>
              <a:srgbClr val="33333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9653797" y="3510948"/>
            <a:ext cx="650996" cy="820946"/>
          </a:xfrm>
          <a:prstGeom prst="straightConnector1">
            <a:avLst/>
          </a:prstGeom>
          <a:ln w="28575">
            <a:solidFill>
              <a:srgbClr val="33333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918" y="3642360"/>
            <a:ext cx="364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</a:rPr>
              <a:t>- This option will take a long time to set-up</a:t>
            </a:r>
            <a:endParaRPr lang="en-US" sz="1400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39857" y="5413754"/>
            <a:ext cx="7746522" cy="615337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</a:rPr>
              <a:t>Based on prior discussions, dev and test labs in cloud option is recommended.</a:t>
            </a:r>
          </a:p>
          <a:p>
            <a:pPr algn="ctr"/>
            <a:r>
              <a:rPr lang="en-US" sz="1400" b="1" dirty="0" smtClean="0">
                <a:solidFill>
                  <a:srgbClr val="333333"/>
                </a:solidFill>
              </a:rPr>
              <a:t>One of the two options may be chosen based on availability/feasibility</a:t>
            </a:r>
            <a:endParaRPr lang="en-US" sz="1400" b="1" dirty="0" smtClean="0">
              <a:solidFill>
                <a:srgbClr val="33333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13118" y="2660597"/>
            <a:ext cx="6340415" cy="2558383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1205" y="1292542"/>
            <a:ext cx="8419381" cy="638354"/>
          </a:xfrm>
          <a:prstGeom prst="rect">
            <a:avLst/>
          </a:prstGeom>
          <a:solidFill>
            <a:srgbClr val="007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Development and test environment for </a:t>
            </a:r>
            <a:r>
              <a:rPr lang="en-US" sz="1800" b="1" dirty="0" smtClean="0"/>
              <a:t>Blockchain</a:t>
            </a:r>
            <a:endParaRPr lang="en-US" sz="1800" b="1" dirty="0"/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2301218" y="1930896"/>
            <a:ext cx="1305462" cy="937381"/>
          </a:xfrm>
          <a:prstGeom prst="straightConnector1">
            <a:avLst/>
          </a:prstGeom>
          <a:ln w="28575">
            <a:solidFill>
              <a:srgbClr val="33333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0"/>
          </p:cNvCxnSpPr>
          <p:nvPr/>
        </p:nvCxnSpPr>
        <p:spPr>
          <a:xfrm>
            <a:off x="7186643" y="1930896"/>
            <a:ext cx="1578635" cy="933071"/>
          </a:xfrm>
          <a:prstGeom prst="straightConnector1">
            <a:avLst/>
          </a:prstGeom>
          <a:ln w="28575">
            <a:solidFill>
              <a:srgbClr val="33333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69192" y="4221867"/>
            <a:ext cx="330678" cy="336430"/>
          </a:xfrm>
          <a:prstGeom prst="ellipse">
            <a:avLst/>
          </a:prstGeom>
          <a:solidFill>
            <a:srgbClr val="009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756083" y="4202384"/>
            <a:ext cx="330678" cy="336430"/>
          </a:xfrm>
          <a:prstGeom prst="ellipse">
            <a:avLst/>
          </a:prstGeom>
          <a:solidFill>
            <a:srgbClr val="009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25" y="92399"/>
            <a:ext cx="12188824" cy="820980"/>
          </a:xfrm>
        </p:spPr>
        <p:txBody>
          <a:bodyPr anchor="ctr"/>
          <a:lstStyle/>
          <a:p>
            <a:r>
              <a:rPr lang="en-US" dirty="0">
                <a:solidFill>
                  <a:srgbClr val="504C48"/>
                </a:solidFill>
                <a:latin typeface="Helvetica Neue"/>
              </a:rPr>
              <a:t>Option 1: AWS Dev and Test Environment in VPC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" y="0"/>
            <a:ext cx="12188824" cy="1002135"/>
          </a:xfrm>
          <a:prstGeom prst="rect">
            <a:avLst/>
          </a:prstGeom>
          <a:effectLst/>
        </p:spPr>
        <p:txBody>
          <a:bodyPr vert="horz" lIns="297529" tIns="33059" rIns="165294" bIns="33059" rtlCol="0" anchor="ctr">
            <a:noAutofit/>
          </a:bodyPr>
          <a:lstStyle>
            <a:lvl1pPr marL="285750" indent="0" algn="l" defTabSz="9143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871" y="1592646"/>
            <a:ext cx="6135010" cy="429790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7025" y="1985689"/>
            <a:ext cx="298018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333333"/>
                </a:solidFill>
              </a:rPr>
              <a:t>Set-up Amazon </a:t>
            </a:r>
            <a:r>
              <a:rPr lang="en-US" sz="1200" b="1" dirty="0">
                <a:solidFill>
                  <a:srgbClr val="333333"/>
                </a:solidFill>
              </a:rPr>
              <a:t>Virtual Private Cloud (Amazon VPC</a:t>
            </a:r>
            <a:r>
              <a:rPr lang="en-US" sz="1200" b="1" dirty="0" smtClean="0">
                <a:solidFill>
                  <a:srgbClr val="333333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rgbClr val="333333"/>
              </a:solidFill>
            </a:endParaRP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333333"/>
                </a:solidFill>
              </a:rPr>
              <a:t> Lets </a:t>
            </a:r>
            <a:r>
              <a:rPr lang="en-US" sz="1200" b="1" dirty="0">
                <a:solidFill>
                  <a:srgbClr val="333333"/>
                </a:solidFill>
              </a:rPr>
              <a:t>you extend your </a:t>
            </a:r>
            <a:r>
              <a:rPr lang="en-US" sz="1200" b="1" dirty="0" err="1">
                <a:solidFill>
                  <a:srgbClr val="333333"/>
                </a:solidFill>
              </a:rPr>
              <a:t>on-premise</a:t>
            </a:r>
            <a:r>
              <a:rPr lang="en-US" sz="1200" b="1" dirty="0">
                <a:solidFill>
                  <a:srgbClr val="333333"/>
                </a:solidFill>
              </a:rPr>
              <a:t> private network to the </a:t>
            </a:r>
            <a:r>
              <a:rPr lang="en-US" sz="1200" b="1" dirty="0" smtClean="0">
                <a:solidFill>
                  <a:srgbClr val="333333"/>
                </a:solidFill>
              </a:rPr>
              <a:t>cloud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rgbClr val="333333"/>
              </a:solidFill>
            </a:endParaRP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333333"/>
                </a:solidFill>
              </a:rPr>
              <a:t>Allows </a:t>
            </a:r>
            <a:r>
              <a:rPr lang="en-US" sz="1200" b="1" dirty="0" smtClean="0">
                <a:solidFill>
                  <a:srgbClr val="333333"/>
                </a:solidFill>
              </a:rPr>
              <a:t>one to </a:t>
            </a:r>
            <a:r>
              <a:rPr lang="en-US" sz="1200" b="1" dirty="0" smtClean="0">
                <a:solidFill>
                  <a:srgbClr val="333333"/>
                </a:solidFill>
              </a:rPr>
              <a:t>provision </a:t>
            </a:r>
            <a:r>
              <a:rPr lang="en-US" sz="1200" b="1" dirty="0">
                <a:solidFill>
                  <a:srgbClr val="333333"/>
                </a:solidFill>
              </a:rPr>
              <a:t>the development environments as if they were on the local network, but instead they are running in AWS. </a:t>
            </a:r>
            <a:endParaRPr lang="en-US" sz="1200" b="1" dirty="0" smtClean="0">
              <a:solidFill>
                <a:srgbClr val="333333"/>
              </a:solidFill>
            </a:endParaRP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rgbClr val="333333"/>
              </a:solidFill>
            </a:endParaRP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333333"/>
                </a:solidFill>
              </a:rPr>
              <a:t>This </a:t>
            </a:r>
            <a:r>
              <a:rPr lang="en-US" sz="1200" b="1" dirty="0">
                <a:solidFill>
                  <a:srgbClr val="333333"/>
                </a:solidFill>
              </a:rPr>
              <a:t>can be helpful if such environments require any </a:t>
            </a:r>
            <a:r>
              <a:rPr lang="en-US" sz="1200" b="1" dirty="0" err="1">
                <a:solidFill>
                  <a:srgbClr val="333333"/>
                </a:solidFill>
              </a:rPr>
              <a:t>on-premise</a:t>
            </a:r>
            <a:r>
              <a:rPr lang="en-US" sz="1200" b="1" dirty="0">
                <a:solidFill>
                  <a:srgbClr val="333333"/>
                </a:solidFill>
              </a:rPr>
              <a:t> resources (such as LDAP</a:t>
            </a:r>
            <a:r>
              <a:rPr lang="en-US" sz="1200" b="1" dirty="0" smtClean="0">
                <a:solidFill>
                  <a:srgbClr val="333333"/>
                </a:solidFill>
              </a:rPr>
              <a:t>)</a:t>
            </a:r>
            <a:endParaRPr lang="en-US" sz="1200" b="1" dirty="0">
              <a:solidFill>
                <a:srgbClr val="333333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2" y="1884761"/>
            <a:ext cx="2545062" cy="8558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2" y="2899533"/>
            <a:ext cx="2545062" cy="7420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2" y="3800497"/>
            <a:ext cx="2545062" cy="886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8063" y="4845804"/>
            <a:ext cx="2552001" cy="8263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02" y="1315647"/>
            <a:ext cx="2545061" cy="276999"/>
          </a:xfrm>
          <a:prstGeom prst="rect">
            <a:avLst/>
          </a:prstGeom>
          <a:noFill/>
          <a:ln>
            <a:solidFill>
              <a:srgbClr val="0098C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Features of AWS VPC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54669" y="1645602"/>
            <a:ext cx="183" cy="4234672"/>
          </a:xfrm>
          <a:prstGeom prst="line">
            <a:avLst/>
          </a:prstGeom>
          <a:ln w="19050">
            <a:solidFill>
              <a:srgbClr val="0098C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88420" y="1736736"/>
            <a:ext cx="183" cy="4234672"/>
          </a:xfrm>
          <a:prstGeom prst="line">
            <a:avLst/>
          </a:prstGeom>
          <a:ln w="19050">
            <a:solidFill>
              <a:srgbClr val="0098C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57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65"/>
            <a:ext cx="12188824" cy="1002135"/>
          </a:xfrm>
        </p:spPr>
        <p:txBody>
          <a:bodyPr/>
          <a:lstStyle/>
          <a:p>
            <a:r>
              <a:rPr lang="en-US" dirty="0" smtClean="0"/>
              <a:t>Option 2: Azure </a:t>
            </a:r>
            <a:r>
              <a:rPr lang="en-US" dirty="0" smtClean="0"/>
              <a:t>Dev </a:t>
            </a:r>
            <a:r>
              <a:rPr lang="en-US" dirty="0" smtClean="0"/>
              <a:t>and Test </a:t>
            </a:r>
            <a:r>
              <a:rPr lang="en-US" dirty="0" smtClean="0"/>
              <a:t>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71" y="1336060"/>
            <a:ext cx="7077862" cy="2945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941" y="5650741"/>
            <a:ext cx="1513980" cy="603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335" y="5650741"/>
            <a:ext cx="1721594" cy="602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766" y="5663515"/>
            <a:ext cx="1821339" cy="597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7028" y="5808206"/>
            <a:ext cx="2687595" cy="307777"/>
          </a:xfrm>
          <a:prstGeom prst="rect">
            <a:avLst/>
          </a:prstGeom>
          <a:noFill/>
          <a:ln>
            <a:solidFill>
              <a:srgbClr val="0098C7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Features of Azure Dev Test Lab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917" y="1996526"/>
            <a:ext cx="2099652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VMs are based on images</a:t>
            </a:r>
            <a:r>
              <a:rPr lang="en-US" sz="1000" dirty="0">
                <a:solidFill>
                  <a:srgbClr val="333333"/>
                </a:solidFill>
              </a:rPr>
              <a:t> that can come from the readily available with the cloud provider or that you upload yourself, these contains the operating systems like </a:t>
            </a:r>
            <a:r>
              <a:rPr lang="en-US" sz="1000" b="1" dirty="0" smtClean="0">
                <a:solidFill>
                  <a:srgbClr val="0070C0"/>
                </a:solidFill>
              </a:rPr>
              <a:t>Windows </a:t>
            </a:r>
            <a:r>
              <a:rPr lang="en-US" sz="1000" b="1" dirty="0">
                <a:solidFill>
                  <a:srgbClr val="0070C0"/>
                </a:solidFill>
              </a:rPr>
              <a:t>and </a:t>
            </a:r>
            <a:r>
              <a:rPr lang="en-US" sz="1000" b="1" dirty="0" smtClean="0">
                <a:solidFill>
                  <a:srgbClr val="0070C0"/>
                </a:solidFill>
              </a:rPr>
              <a:t>Ubuntu </a:t>
            </a:r>
            <a:r>
              <a:rPr lang="en-US" sz="1000" dirty="0">
                <a:solidFill>
                  <a:srgbClr val="333333"/>
                </a:solidFill>
              </a:rPr>
              <a:t>or any specific server with additional major platform products</a:t>
            </a:r>
            <a:endParaRPr lang="en-US" sz="1000" dirty="0">
              <a:solidFill>
                <a:srgbClr val="3333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917" y="4311437"/>
            <a:ext cx="2407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3333"/>
                </a:solidFill>
              </a:rPr>
              <a:t>VMs can contain artifacts. These can be things that </a:t>
            </a:r>
            <a:r>
              <a:rPr lang="en-US" sz="1000" b="1" dirty="0">
                <a:solidFill>
                  <a:srgbClr val="0070C0"/>
                </a:solidFill>
              </a:rPr>
              <a:t>need to be installed</a:t>
            </a:r>
            <a:r>
              <a:rPr lang="en-US" sz="1000" dirty="0">
                <a:solidFill>
                  <a:srgbClr val="333333"/>
                </a:solidFill>
              </a:rPr>
              <a:t>, but also things that need to </a:t>
            </a:r>
            <a:r>
              <a:rPr lang="en-US" sz="1000" dirty="0" smtClean="0">
                <a:solidFill>
                  <a:srgbClr val="333333"/>
                </a:solidFill>
              </a:rPr>
              <a:t>happen, </a:t>
            </a:r>
            <a:r>
              <a:rPr lang="en-US" sz="1000" dirty="0">
                <a:solidFill>
                  <a:srgbClr val="333333"/>
                </a:solidFill>
              </a:rPr>
              <a:t>like GIT</a:t>
            </a:r>
            <a:endParaRPr lang="en-US" sz="1000" dirty="0">
              <a:solidFill>
                <a:srgbClr val="33333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6291" y="4416975"/>
            <a:ext cx="4383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3333"/>
                </a:solidFill>
              </a:rPr>
              <a:t>When you create a VM, you choose the properties of the VM like the base image, the name, the size (pricing tier), the disk type, etc. In Azure </a:t>
            </a:r>
            <a:r>
              <a:rPr lang="en-US" sz="1000" dirty="0" err="1">
                <a:solidFill>
                  <a:srgbClr val="333333"/>
                </a:solidFill>
              </a:rPr>
              <a:t>DevTest</a:t>
            </a:r>
            <a:r>
              <a:rPr lang="en-US" sz="1000" dirty="0">
                <a:solidFill>
                  <a:srgbClr val="333333"/>
                </a:solidFill>
              </a:rPr>
              <a:t> Labs, you </a:t>
            </a:r>
            <a:r>
              <a:rPr lang="en-US" sz="1000" b="1" dirty="0">
                <a:solidFill>
                  <a:srgbClr val="0070C0"/>
                </a:solidFill>
              </a:rPr>
              <a:t>can create formulas</a:t>
            </a:r>
            <a:r>
              <a:rPr lang="en-US" sz="1000" dirty="0">
                <a:solidFill>
                  <a:srgbClr val="333333"/>
                </a:solidFill>
              </a:rPr>
              <a:t> that allow </a:t>
            </a:r>
            <a:r>
              <a:rPr lang="en-US" sz="1000" dirty="0" smtClean="0">
                <a:solidFill>
                  <a:srgbClr val="333333"/>
                </a:solidFill>
              </a:rPr>
              <a:t>you </a:t>
            </a:r>
            <a:r>
              <a:rPr lang="en-US" sz="1000" dirty="0">
                <a:solidFill>
                  <a:srgbClr val="333333"/>
                </a:solidFill>
              </a:rPr>
              <a:t>to create a VM quickly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75333" y="1520080"/>
            <a:ext cx="23811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333333"/>
                </a:solidFill>
              </a:rPr>
              <a:t>Labs </a:t>
            </a:r>
            <a:r>
              <a:rPr lang="en-US" sz="1000" dirty="0">
                <a:solidFill>
                  <a:srgbClr val="333333"/>
                </a:solidFill>
              </a:rPr>
              <a:t>enable you to set policies for the lab to </a:t>
            </a:r>
            <a:r>
              <a:rPr lang="en-US" sz="1000" b="1" dirty="0">
                <a:solidFill>
                  <a:srgbClr val="0070C0"/>
                </a:solidFill>
              </a:rPr>
              <a:t>manage costs and minimize waste. </a:t>
            </a:r>
            <a:r>
              <a:rPr lang="en-US" sz="1000" dirty="0">
                <a:solidFill>
                  <a:srgbClr val="333333"/>
                </a:solidFill>
              </a:rPr>
              <a:t>You can set things like the number of VMs that each person can use, the allowed VM sizes, auto-shutdown and </a:t>
            </a:r>
            <a:r>
              <a:rPr lang="en-US" sz="1000" dirty="0" smtClean="0">
                <a:solidFill>
                  <a:srgbClr val="333333"/>
                </a:solidFill>
              </a:rPr>
              <a:t>startup </a:t>
            </a:r>
            <a:r>
              <a:rPr lang="en-US" sz="1000" dirty="0">
                <a:solidFill>
                  <a:srgbClr val="333333"/>
                </a:solidFill>
              </a:rPr>
              <a:t>times for VMs and more.</a:t>
            </a:r>
            <a:endParaRPr lang="en-US" sz="1000" dirty="0">
              <a:solidFill>
                <a:srgbClr val="333333"/>
              </a:solidFill>
              <a:latin typeface="ForoSans-Regular"/>
            </a:endParaRPr>
          </a:p>
        </p:txBody>
      </p:sp>
      <p:cxnSp>
        <p:nvCxnSpPr>
          <p:cNvPr id="14" name="Straight Connector 13"/>
          <p:cNvCxnSpPr>
            <a:endCxn id="9" idx="3"/>
          </p:cNvCxnSpPr>
          <p:nvPr/>
        </p:nvCxnSpPr>
        <p:spPr>
          <a:xfrm flipH="1" flipV="1">
            <a:off x="2289569" y="2658246"/>
            <a:ext cx="478237" cy="51918"/>
          </a:xfrm>
          <a:prstGeom prst="line">
            <a:avLst/>
          </a:prstGeom>
          <a:ln w="19050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81200" y="3836894"/>
            <a:ext cx="708212" cy="445087"/>
          </a:xfrm>
          <a:prstGeom prst="line">
            <a:avLst/>
          </a:prstGeom>
          <a:ln w="19050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09012" y="3693459"/>
            <a:ext cx="17929" cy="723516"/>
          </a:xfrm>
          <a:prstGeom prst="line">
            <a:avLst/>
          </a:prstGeom>
          <a:ln w="19050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359153" y="1795701"/>
            <a:ext cx="316180" cy="454440"/>
          </a:xfrm>
          <a:prstGeom prst="line">
            <a:avLst/>
          </a:prstGeom>
          <a:ln w="19050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58463" y="5387642"/>
            <a:ext cx="9672919" cy="26026"/>
          </a:xfrm>
          <a:prstGeom prst="line">
            <a:avLst/>
          </a:prstGeom>
          <a:ln w="19050">
            <a:solidFill>
              <a:srgbClr val="0098C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179"/>
            <a:ext cx="12188824" cy="1002135"/>
          </a:xfrm>
        </p:spPr>
        <p:txBody>
          <a:bodyPr/>
          <a:lstStyle/>
          <a:p>
            <a:r>
              <a:rPr lang="en-US" dirty="0" smtClean="0"/>
              <a:t>Blockchain Technology </a:t>
            </a:r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82255"/>
              </p:ext>
            </p:extLst>
          </p:nvPr>
        </p:nvGraphicFramePr>
        <p:xfrm>
          <a:off x="1716658" y="1104186"/>
          <a:ext cx="9635702" cy="5562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2438"/>
                <a:gridCol w="3503906"/>
                <a:gridCol w="3989358"/>
              </a:tblGrid>
              <a:tr h="615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Hyperledger</a:t>
                      </a:r>
                      <a:r>
                        <a:rPr lang="en-US" dirty="0" smtClean="0"/>
                        <a:t>-Fabric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R3-Corda</a:t>
                      </a:r>
                      <a:endParaRPr lang="en-US"/>
                    </a:p>
                  </a:txBody>
                  <a:tcPr/>
                </a:tc>
              </a:tr>
              <a:tr h="6153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UI / </a:t>
                      </a:r>
                      <a:r>
                        <a:rPr lang="en-US" b="1" dirty="0" err="1" smtClean="0"/>
                        <a:t>DApp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53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API / Services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53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DLT/Blockchain Platform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53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Smart Contract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53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Ledger/ Store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53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Compile/Build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53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53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Deploy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ngularJS_logo.svg_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6208" y="1845241"/>
            <a:ext cx="765463" cy="26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ootstra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0663" y="1800490"/>
            <a:ext cx="689364" cy="37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2" descr="htmlcs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43" y="1838079"/>
            <a:ext cx="603195" cy="33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84" y="2503877"/>
            <a:ext cx="819264" cy="29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nodejs-new-pantone-black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38370" y="2507415"/>
            <a:ext cx="432139" cy="31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pring-boot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5345" y="2511932"/>
            <a:ext cx="793299" cy="26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java-logo-vector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52114" y="2355152"/>
            <a:ext cx="505448" cy="59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yperledger_new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46209" y="3170274"/>
            <a:ext cx="1037668" cy="28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Golang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17227" y="3714306"/>
            <a:ext cx="803681" cy="40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docker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95729" y="5525654"/>
            <a:ext cx="958652" cy="38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1" descr="vagrant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95729" y="4860717"/>
            <a:ext cx="514451" cy="60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3" descr="couchdb-site-white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39660" y="4331296"/>
            <a:ext cx="1050766" cy="36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4" descr="leveldb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345" y="4229269"/>
            <a:ext cx="493873" cy="58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768" y="4361058"/>
            <a:ext cx="783251" cy="39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367" y="3057166"/>
            <a:ext cx="1075204" cy="38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86" y="4871594"/>
            <a:ext cx="497731" cy="5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10" y="3778103"/>
            <a:ext cx="819264" cy="29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 descr="java-logo-vector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96276" y="3634471"/>
            <a:ext cx="505448" cy="59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spring-boot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16089" y="2494643"/>
            <a:ext cx="793299" cy="26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0" descr="java-logo-vector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36769" y="2284323"/>
            <a:ext cx="505448" cy="59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41" y="6084690"/>
            <a:ext cx="686195" cy="5823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93" y="6084690"/>
            <a:ext cx="749289" cy="5823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82" y="4943052"/>
            <a:ext cx="497731" cy="5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4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Platforms and Toolset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39299"/>
              </p:ext>
            </p:extLst>
          </p:nvPr>
        </p:nvGraphicFramePr>
        <p:xfrm>
          <a:off x="892686" y="1147233"/>
          <a:ext cx="10403456" cy="46183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7690"/>
                <a:gridCol w="3639671"/>
                <a:gridCol w="4196095"/>
              </a:tblGrid>
              <a:tr h="2961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Hyperledger-Fabric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R3-Corda</a:t>
                      </a:r>
                      <a:endParaRPr lang="en-US" sz="140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Ubuntu Desktop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Windows / Ubuntu Desktop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SCM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GIT</a:t>
                      </a:r>
                      <a:endParaRPr lang="en-US" sz="140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Eclipse-Mars</a:t>
                      </a:r>
                    </a:p>
                    <a:p>
                      <a:r>
                        <a:rPr lang="en-US" sz="1400" smtClean="0"/>
                        <a:t>ATOM,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VS</a:t>
                      </a:r>
                      <a:r>
                        <a:rPr lang="en-US" sz="1400" baseline="0" smtClean="0"/>
                        <a:t> Code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IntelliJ</a:t>
                      </a:r>
                      <a:endParaRPr lang="en-US" sz="140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Lang/</a:t>
                      </a:r>
                    </a:p>
                    <a:p>
                      <a:r>
                        <a:rPr lang="en-US" sz="1400" b="1" dirty="0" smtClean="0"/>
                        <a:t>Frameworks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Fabric 1.0</a:t>
                      </a:r>
                    </a:p>
                    <a:p>
                      <a:r>
                        <a:rPr lang="en-US" sz="1400" smtClean="0"/>
                        <a:t>GO Lang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Corda-0.14</a:t>
                      </a:r>
                    </a:p>
                    <a:p>
                      <a:r>
                        <a:rPr lang="en-US" sz="1400" smtClean="0"/>
                        <a:t>Kotlin</a:t>
                      </a:r>
                      <a:endParaRPr lang="en-US" sz="140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Common frameworks and tools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smtClean="0"/>
                        <a:t>JDK2.8.31, Spring, AngularJS, BootStrap, Postman, Junit, Mockito, Cucumber, GitBash CLI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82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Dev Tools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Fabric-Composer,  Fabric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Playground</a:t>
                      </a:r>
                    </a:p>
                    <a:p>
                      <a:r>
                        <a:rPr lang="en-US" sz="1400" smtClean="0"/>
                        <a:t>Node,</a:t>
                      </a:r>
                      <a:r>
                        <a:rPr lang="en-US" sz="1400" baseline="0" smtClean="0"/>
                        <a:t> NPM ,  </a:t>
                      </a:r>
                      <a:r>
                        <a:rPr lang="en-US" sz="1400" smtClean="0"/>
                        <a:t>Python 2.7</a:t>
                      </a:r>
                    </a:p>
                    <a:p>
                      <a:r>
                        <a:rPr lang="en-US" sz="1400" smtClean="0"/>
                        <a:t>Yeoman,  Mocha/Chai,  JSLint,</a:t>
                      </a:r>
                      <a:r>
                        <a:rPr lang="en-US" sz="1400" baseline="0" smtClean="0"/>
                        <a:t> ESLint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Korda DSL</a:t>
                      </a:r>
                      <a:endParaRPr lang="en-US" sz="140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Compile / Build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Gradle, NPM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Gradle</a:t>
                      </a:r>
                      <a:endParaRPr lang="en-US" sz="140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Docker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Docker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/>
                        <a:t>Deploy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smtClean="0"/>
                        <a:t>AWS/Azure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/>
                        <a:t>Agile/ALM Tools/DevOps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JIRA, Jenkins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92686" y="5853953"/>
            <a:ext cx="10403456" cy="475129"/>
          </a:xfrm>
          <a:prstGeom prst="rect">
            <a:avLst/>
          </a:prstGeom>
          <a:noFill/>
          <a:ln w="19050">
            <a:solidFill>
              <a:srgbClr val="009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Development VMs in the cloud would need to be setup with either the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Hyperleger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Fabric or R3 Corda platform and mentioned specifications along with VMs for common servers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62676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 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losing slides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4222</TotalTime>
  <Words>358</Words>
  <Application>Microsoft Office PowerPoint</Application>
  <PresentationFormat>Custom</PresentationFormat>
  <Paragraphs>78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Candara</vt:lpstr>
      <vt:lpstr>ForoSans-Regular</vt:lpstr>
      <vt:lpstr>Helvetica Light</vt:lpstr>
      <vt:lpstr>Helvetica Neue</vt:lpstr>
      <vt:lpstr>Wingdings</vt:lpstr>
      <vt:lpstr>PPT Template</vt:lpstr>
      <vt:lpstr>1_Closing slides</vt:lpstr>
      <vt:lpstr>think-cell Slide</vt:lpstr>
      <vt:lpstr>Blockchain</vt:lpstr>
      <vt:lpstr>Blockchain Environment Setup</vt:lpstr>
      <vt:lpstr>Option 1: AWS Dev and Test Environment in VPC</vt:lpstr>
      <vt:lpstr>Option 2: Azure Dev and Test Lab</vt:lpstr>
      <vt:lpstr>Blockchain Technology Stack</vt:lpstr>
      <vt:lpstr>Development Platforms and Toolset</vt:lpstr>
      <vt:lpstr>PowerPoint Presentation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Namazi, Parveezeh</dc:creator>
  <cp:lastModifiedBy>Khandebharad, Purushottam</cp:lastModifiedBy>
  <cp:revision>407</cp:revision>
  <cp:lastPrinted>2017-06-08T03:45:40Z</cp:lastPrinted>
  <dcterms:created xsi:type="dcterms:W3CDTF">2015-03-06T11:43:58Z</dcterms:created>
  <dcterms:modified xsi:type="dcterms:W3CDTF">2017-09-26T12:36:52Z</dcterms:modified>
</cp:coreProperties>
</file>