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20"/>
  </p:notesMasterIdLst>
  <p:handoutMasterIdLst>
    <p:handoutMasterId r:id="rId21"/>
  </p:handoutMasterIdLst>
  <p:sldIdLst>
    <p:sldId id="419" r:id="rId2"/>
    <p:sldId id="533" r:id="rId3"/>
    <p:sldId id="534" r:id="rId4"/>
    <p:sldId id="523" r:id="rId5"/>
    <p:sldId id="532" r:id="rId6"/>
    <p:sldId id="524" r:id="rId7"/>
    <p:sldId id="526" r:id="rId8"/>
    <p:sldId id="520" r:id="rId9"/>
    <p:sldId id="531" r:id="rId10"/>
    <p:sldId id="442" r:id="rId11"/>
    <p:sldId id="494" r:id="rId12"/>
    <p:sldId id="470" r:id="rId13"/>
    <p:sldId id="471" r:id="rId14"/>
    <p:sldId id="518" r:id="rId15"/>
    <p:sldId id="528" r:id="rId16"/>
    <p:sldId id="519" r:id="rId17"/>
    <p:sldId id="509" r:id="rId18"/>
    <p:sldId id="529" r:id="rId19"/>
  </p:sldIdLst>
  <p:sldSz cx="9906000" cy="6858000" type="A4"/>
  <p:notesSz cx="7315200" cy="9601200"/>
  <p:custDataLst>
    <p:tags r:id="rId22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54">
          <p15:clr>
            <a:srgbClr val="A4A3A4"/>
          </p15:clr>
        </p15:guide>
        <p15:guide id="4" orient="horz" pos="2453">
          <p15:clr>
            <a:srgbClr val="A4A3A4"/>
          </p15:clr>
        </p15:guide>
        <p15:guide id="5" orient="horz" pos="2514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3122">
          <p15:clr>
            <a:srgbClr val="A4A3A4"/>
          </p15:clr>
        </p15:guide>
        <p15:guide id="8" pos="200">
          <p15:clr>
            <a:srgbClr val="A4A3A4"/>
          </p15:clr>
        </p15:guide>
        <p15:guide id="9" pos="3209">
          <p15:clr>
            <a:srgbClr val="A4A3A4"/>
          </p15:clr>
        </p15:guide>
        <p15:guide id="10" pos="3034">
          <p15:clr>
            <a:srgbClr val="A4A3A4"/>
          </p15:clr>
        </p15:guide>
        <p15:guide id="11" pos="6041">
          <p15:clr>
            <a:srgbClr val="A4A3A4"/>
          </p15:clr>
        </p15:guide>
        <p15:guide id="12" orient="horz" pos="806">
          <p15:clr>
            <a:srgbClr val="A4A3A4"/>
          </p15:clr>
        </p15:guide>
        <p15:guide id="13" orient="horz" pos="2460">
          <p15:clr>
            <a:srgbClr val="A4A3A4"/>
          </p15:clr>
        </p15:guide>
        <p15:guide id="14" orient="horz" pos="1423">
          <p15:clr>
            <a:srgbClr val="A4A3A4"/>
          </p15:clr>
        </p15:guide>
        <p15:guide id="15" pos="155">
          <p15:clr>
            <a:srgbClr val="A4A3A4"/>
          </p15:clr>
        </p15:guide>
        <p15:guide id="16" pos="61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9F9F9"/>
    <a:srgbClr val="5D9AD3"/>
    <a:srgbClr val="629DD5"/>
    <a:srgbClr val="EAE9E7"/>
    <a:srgbClr val="5E626D"/>
    <a:srgbClr val="000000"/>
    <a:srgbClr val="ECECEC"/>
    <a:srgbClr val="4B505C"/>
    <a:srgbClr val="5EA8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46860" autoAdjust="0"/>
  </p:normalViewPr>
  <p:slideViewPr>
    <p:cSldViewPr snapToGrid="0">
      <p:cViewPr>
        <p:scale>
          <a:sx n="100" d="100"/>
          <a:sy n="100" d="100"/>
        </p:scale>
        <p:origin x="-595" y="1181"/>
      </p:cViewPr>
      <p:guideLst>
        <p:guide orient="horz"/>
        <p:guide orient="horz" pos="952"/>
        <p:guide orient="horz" pos="3954"/>
        <p:guide orient="horz" pos="2453"/>
        <p:guide orient="horz" pos="2514"/>
        <p:guide orient="horz" pos="2391"/>
        <p:guide orient="horz" pos="806"/>
        <p:guide orient="horz" pos="2460"/>
        <p:guide orient="horz" pos="1423"/>
        <p:guide pos="3122"/>
        <p:guide pos="200"/>
        <p:guide pos="3209"/>
        <p:guide pos="3034"/>
        <p:guide pos="6041"/>
        <p:guide pos="155"/>
        <p:guide pos="61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-828"/>
    </p:cViewPr>
  </p:sorterViewPr>
  <p:notesViewPr>
    <p:cSldViewPr snapToGrid="0">
      <p:cViewPr>
        <p:scale>
          <a:sx n="100" d="100"/>
          <a:sy n="100" d="100"/>
        </p:scale>
        <p:origin x="-2342" y="241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7315200" cy="479538"/>
          </a:xfrm>
          <a:prstGeom prst="rect">
            <a:avLst/>
          </a:prstGeom>
        </p:spPr>
        <p:txBody>
          <a:bodyPr vert="horz" lIns="34620" tIns="34620" rIns="242341" bIns="34620" rtlCol="0" anchor="ctr"/>
          <a:lstStyle>
            <a:lvl1pPr algn="l">
              <a:defRPr sz="1200"/>
            </a:lvl1pPr>
          </a:lstStyle>
          <a:p>
            <a:pPr algn="r"/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8"/>
          </a:xfrm>
          <a:prstGeom prst="rect">
            <a:avLst/>
          </a:prstGeom>
        </p:spPr>
        <p:txBody>
          <a:bodyPr vert="horz" lIns="87935" tIns="43968" rIns="87935" bIns="43968" rtlCol="0" anchor="b"/>
          <a:lstStyle>
            <a:lvl1pPr algn="l">
              <a:defRPr sz="1200"/>
            </a:lvl1pPr>
          </a:lstStyle>
          <a:p>
            <a:r>
              <a:rPr lang="de-DE" sz="800" dirty="0">
                <a:latin typeface="Arial" pitchFamily="34" charset="0"/>
                <a:cs typeface="Arial" pitchFamily="34" charset="0"/>
              </a:rPr>
              <a:t>© 2015 Capgemini. All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8"/>
          </a:xfrm>
          <a:prstGeom prst="rect">
            <a:avLst/>
          </a:prstGeom>
        </p:spPr>
        <p:txBody>
          <a:bodyPr vert="horz" lIns="87935" tIns="43968" rIns="87935" bIns="43968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92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0060"/>
          </a:xfrm>
          <a:prstGeom prst="rect">
            <a:avLst/>
          </a:prstGeom>
        </p:spPr>
        <p:txBody>
          <a:bodyPr vert="horz" lIns="95251" tIns="47626" rIns="95251" bIns="47626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2"/>
            <a:ext cx="3169920" cy="480060"/>
          </a:xfrm>
          <a:prstGeom prst="rect">
            <a:avLst/>
          </a:prstGeom>
        </p:spPr>
        <p:txBody>
          <a:bodyPr vert="horz" lIns="95251" tIns="47626" rIns="95251" bIns="47626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FB4FF29-EE9A-4D47-9F1A-289A80693C0F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1" tIns="47626" rIns="95251" bIns="47626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251" tIns="47626" rIns="95251" bIns="476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6"/>
            <a:ext cx="3169920" cy="480060"/>
          </a:xfrm>
          <a:prstGeom prst="rect">
            <a:avLst/>
          </a:prstGeom>
        </p:spPr>
        <p:txBody>
          <a:bodyPr vert="horz" lIns="95251" tIns="47626" rIns="95251" bIns="47626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6"/>
            <a:ext cx="3169920" cy="480060"/>
          </a:xfrm>
          <a:prstGeom prst="rect">
            <a:avLst/>
          </a:prstGeom>
        </p:spPr>
        <p:txBody>
          <a:bodyPr vert="horz" lIns="95251" tIns="47626" rIns="95251" bIns="47626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69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292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Correspondent Banking arrangement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The correspondent banking arrangement allows banks to facilitate payments between their respective customers, by creating Bank accounts as you can see on the screen. Barclays owe HSBC 1000$ and it is depicted in the ledgers of both Barclays and HSBC.  It only works if the two banks have a direct relationship with each other. If they don’t, you either can’t make the payment or need to route it through a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(or fourth!) bank until you can complete a path between the two banks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SWIFT messaging: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The SWIFT network exists to allow banks securely to exchange electronic messages with each other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RTGS (Real Time Gross Settlement):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major banks in a country all hold accounts with the central bank (RBI) then they can move money between themselves simply by instructing the central bank to debit one account and credit the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 Transfer value at-a-distance with no trusted third party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There is no central system. The value is transferred using smart contract 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give an example, Ethereum, Hyperledger 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R3 Corda is a distributed 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Cryptographically secure Authentication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Every action taken by the systems of the parties is associated with a private key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Smart contract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 smart-contract is an event-driven program, with state, which runs on a replicated, shared ledger and which can take custody over assets on that ledger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Decentralized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Data can be added by any party involved in the transaction. There is no central authority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Ledger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The “anti-double-spend” feature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 Ledger 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committed, nobody 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will accept a transaction from me if it tries to build on a modified version of some data that has already been accepted by other stakeholders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Consensus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Consensus is a method for validating the order of requests, or transactions, on a blockchain network. E.g.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PBFT based on the product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platform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922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Permissionless Ledger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ledger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running on public network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with no censorship over the assets being stored in the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are slow by design,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bitcoin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takes 10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mine a block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consensus voting is by “proof of work/sacrifice”</a:t>
            </a:r>
          </a:p>
          <a:p>
            <a:pPr lvl="0">
              <a:buFontTx/>
              <a:buChar char="-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Ledger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nothing to do with censorship-resistance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nothing to do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cryptocurrencies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 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idea, instead, is to move from each firm having its own systems of record to having systems of record at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of the 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Build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Consensus voting  is through protocols that assume known actors</a:t>
            </a:r>
          </a:p>
          <a:p>
            <a:pPr lvl="0">
              <a:buFontTx/>
              <a:buChar char="-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Gartner Hype Cycle for Emerging Technologies 2016 is based on multiple trends.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Blockchain, still five to ten years from mainstream adoption, nears the peak of the Gartner Hype Cycle for Emerging Technologies, 2016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platform revolution trend. 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 is gaining traction because it holds the promise to transform industry operating models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Lightweight financial systems: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Financial system which will allow a group of financial entities to transact and exchange assets between them.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crowdfunding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gift cards, loyalty points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Benefit: the lower cost and friction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provides an immediate benefit, while the loss of confidentiality is not a concern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Provenance tracking: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Tracking the origin and movement of high value items across a supply chain, such as luxury goods, pharmaceuticals, cosmetics and electronics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Benefit: There’s a benefit to distributed trust. No matter where a centralized database is held, there will be people in that place who have the ability (and can be bribed) to corrupt its contents, marking forged or stolen items as legit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Interorganizational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record keeping: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 which is not related to assets. Instead, the chain acts as a mechanism for collectively recording and notarizing any type of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KYC, Land Registry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Multiparty aggregation: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as above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motive is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overcome the infrastructural difficulty of combining information from a large number of separate sources</a:t>
            </a:r>
          </a:p>
          <a:p>
            <a:r>
              <a:rPr lang="en-US" dirty="0" smtClean="0"/>
              <a:t>e.g.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reciprocal sharing arrangement in which banks exchange verification data to avoid duplicated work for common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customers,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using standard master– slave data replication, in which each bank maintains a live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copy of the other’s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not suited for high frequency transaction volumes: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 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Blockchain’s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performance is determined by network performance, as it is the network that limits the number of transactions in a block (block size) and the time between blocks (dwell time). Takes 10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create block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bitcoin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Irreversible transactions (e.g. the DAO Hack):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committed you cannot reverse the transaction. So what is the DAO hack.. The DAO—a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crowdsourced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venture capital platform based on the Ethereum blockchain fell victim to a $60 million dollar hack soon after opening. The attacker/s withdrew Ether from The DAO smart contract multiple times using the same DAO Tokens</a:t>
            </a:r>
          </a:p>
          <a:p>
            <a:pPr marL="0" marR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real fix was the nuclear option—a so-called “hard fork” .In this case, a hard fork meant a full rollback of the malicious DAO transactions, essentially rewriting the Ethereum transaction ledger to remove about 12 million Ether tokens from the hackers’ accounts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 from centralized authority to and autonomous, digital and decentralized network: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facilitating collaboration between market participants and technology leaders, succeeding in the operational transformation, and shaping a stimulating regulatory environment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Deployment cost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size of decentralized ledger will be bigger than the centralized ledger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image" Target="../media/image5.emf"/><Relationship Id="rId5" Type="http://schemas.openxmlformats.org/officeDocument/2006/relationships/tags" Target="../tags/tag12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1.xml"/><Relationship Id="rId9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Users\pdelaigu\Documents\_BIM Offering\Big Data\Graphisme\CubeExplosion pour le masque.jp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9525" y="772419"/>
            <a:ext cx="9925050" cy="569595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>
              <a:solidFill>
                <a:prstClr val="white"/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/>
            <a:endParaRPr lang="en-US" sz="1000" dirty="0" smtClean="0">
              <a:solidFill>
                <a:prstClr val="white"/>
              </a:solidFill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0041" name="think-cell Slide" r:id="rId10" imgW="360" imgH="360" progId="">
              <p:embed/>
            </p:oleObj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264718" y="2945073"/>
            <a:ext cx="4296649" cy="1098157"/>
          </a:xfrm>
        </p:spPr>
        <p:txBody>
          <a:bodyPr vert="horz" lIns="0" tIns="33059" rIns="33059" bIns="33059" rtlCol="0" anchor="t">
            <a:noAutofit/>
          </a:bodyPr>
          <a:lstStyle>
            <a:lvl1pPr marL="0" indent="0" algn="l" defTabSz="91434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4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261616" y="4433045"/>
            <a:ext cx="4299361" cy="947750"/>
          </a:xfrm>
        </p:spPr>
        <p:txBody>
          <a:bodyPr lIns="0" tIns="33059" rIns="33059" bIns="33059"/>
          <a:lstStyle>
            <a:lvl1pPr marL="0" indent="0" algn="l">
              <a:buNone/>
              <a:defRPr sz="2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5189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211065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xmlns="" val="259846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637704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rgbClr val="9F958F">
                  <a:lumMod val="50000"/>
                </a:srgbClr>
              </a:solidFill>
            </a:endParaRP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2089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rgbClr val="00264A"/>
              </a:solidFill>
            </a:endParaRPr>
          </a:p>
        </p:txBody>
      </p:sp>
      <p:pic>
        <p:nvPicPr>
          <p:cNvPr id="12" name="Image 11" descr="HandsPanel_shutterstock_72073621.png"/>
          <p:cNvPicPr>
            <a:picLocks noChangeAspect="1"/>
          </p:cNvPicPr>
          <p:nvPr userDrawn="1"/>
        </p:nvPicPr>
        <p:blipFill>
          <a:blip r:embed="rId7" cstate="email"/>
          <a:srcRect b="8012"/>
          <a:stretch>
            <a:fillRect/>
          </a:stretch>
        </p:blipFill>
        <p:spPr>
          <a:xfrm>
            <a:off x="-1" y="855023"/>
            <a:ext cx="9904413" cy="5522026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861953" y="1442605"/>
            <a:ext cx="4441372" cy="3533155"/>
          </a:xfrm>
        </p:spPr>
        <p:txBody>
          <a:bodyPr/>
          <a:lstStyle>
            <a:lvl1pPr>
              <a:defRPr/>
            </a:lvl1pPr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19865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6185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28938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2"/>
          <a:ext cx="147061" cy="143985"/>
        </p:xfrm>
        <a:graphic>
          <a:graphicData uri="http://schemas.openxmlformats.org/presentationml/2006/ole">
            <p:oleObj spid="_x0000_s228389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354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 Layout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7740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2"/>
          <a:ext cx="147061" cy="143985"/>
        </p:xfrm>
        <a:graphic>
          <a:graphicData uri="http://schemas.openxmlformats.org/presentationml/2006/ole">
            <p:oleObj spid="_x0000_s237573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899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2"/>
          <a:ext cx="147061" cy="143985"/>
        </p:xfrm>
        <a:graphic>
          <a:graphicData uri="http://schemas.openxmlformats.org/presentationml/2006/ole">
            <p:oleObj spid="_x0000_s238597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447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vmlDrawing" Target="../drawings/vmlDrawing1.v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9025" name="think-cell Slide" r:id="rId18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3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rgbClr val="9F958F"/>
                </a:solidFill>
              </a:rPr>
              <a:pPr algn="ctr"/>
              <a:t>‹#›</a:t>
            </a:fld>
            <a:endParaRPr lang="en-US" sz="700" dirty="0">
              <a:solidFill>
                <a:srgbClr val="9F958F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srgbClr val="00264A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algn="r"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 dirty="0" smtClean="0">
                <a:solidFill>
                  <a:srgbClr val="9F958F"/>
                </a:solidFill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6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rgbClr val="9F958F"/>
                </a:solidFill>
              </a:rPr>
              <a:t>Blockchain</a:t>
            </a:r>
            <a:r>
              <a:rPr lang="en-US" sz="700" baseline="0" dirty="0" smtClean="0">
                <a:solidFill>
                  <a:srgbClr val="9F958F"/>
                </a:solidFill>
              </a:rPr>
              <a:t>  Introduction</a:t>
            </a:r>
            <a:endParaRPr lang="en-US" sz="700" dirty="0">
              <a:solidFill>
                <a:srgbClr val="9F958F"/>
              </a:solidFill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7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614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5" r:id="rId4"/>
    <p:sldLayoutId id="2147484041" r:id="rId5"/>
    <p:sldLayoutId id="2147484042" r:id="rId6"/>
    <p:sldLayoutId id="2147484044" r:id="rId7"/>
    <p:sldLayoutId id="2147484045" r:id="rId8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000" b="0" kern="1200">
          <a:solidFill>
            <a:schemeClr val="tx2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600" kern="1200">
          <a:solidFill>
            <a:schemeClr val="tx2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400" kern="1200">
          <a:solidFill>
            <a:schemeClr val="tx2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200" kern="1200">
          <a:solidFill>
            <a:schemeClr val="tx2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coindesk.com/santander-blockchain-tech-can-save-banks-20-billion-a-year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0472" y="2857127"/>
            <a:ext cx="4180459" cy="1657723"/>
          </a:xfrm>
        </p:spPr>
        <p:txBody>
          <a:bodyPr/>
          <a:lstStyle/>
          <a:p>
            <a:r>
              <a:rPr lang="en-US" sz="2800" b="1" dirty="0" smtClean="0">
                <a:effectLst/>
                <a:latin typeface="+mj-lt"/>
              </a:rPr>
              <a:t>Introduction to Blockchain</a:t>
            </a:r>
            <a:r>
              <a:rPr lang="en-US" sz="2800" b="1" dirty="0" smtClean="0">
                <a:effectLst/>
              </a:rPr>
              <a:t> </a:t>
            </a:r>
            <a:r>
              <a:rPr lang="en-US" sz="2800" b="1" dirty="0" smtClean="0">
                <a:effectLst/>
                <a:latin typeface="+mj-lt"/>
              </a:rPr>
              <a:t/>
            </a:r>
            <a:br>
              <a:rPr lang="en-US" sz="2800" b="1" dirty="0" smtClean="0">
                <a:effectLst/>
                <a:latin typeface="+mj-lt"/>
              </a:rPr>
            </a:br>
            <a:r>
              <a:rPr lang="en-US" sz="2800" b="1" dirty="0" smtClean="0">
                <a:effectLst/>
                <a:latin typeface="+mj-lt"/>
              </a:rPr>
              <a:t/>
            </a:r>
            <a:br>
              <a:rPr lang="en-US" sz="2800" b="1" dirty="0" smtClean="0">
                <a:effectLst/>
                <a:latin typeface="+mj-lt"/>
              </a:rPr>
            </a:br>
            <a:r>
              <a:rPr lang="en-US" sz="1800" b="1" dirty="0" smtClean="0">
                <a:effectLst/>
                <a:latin typeface="+mj-lt"/>
              </a:rPr>
              <a:t/>
            </a:r>
            <a:br>
              <a:rPr lang="en-US" sz="1800" b="1" dirty="0" smtClean="0">
                <a:effectLst/>
                <a:latin typeface="+mj-lt"/>
              </a:rPr>
            </a:br>
            <a:r>
              <a:rPr lang="en-US" sz="1800" b="1" dirty="0" smtClean="0">
                <a:effectLst/>
                <a:latin typeface="+mj-lt"/>
              </a:rPr>
              <a:t/>
            </a:r>
            <a:br>
              <a:rPr lang="en-US" sz="1800" b="1" dirty="0" smtClean="0">
                <a:effectLst/>
                <a:latin typeface="+mj-lt"/>
              </a:rPr>
            </a:br>
            <a:r>
              <a:rPr lang="en-US" sz="2800" b="1" dirty="0" smtClean="0">
                <a:effectLst/>
                <a:latin typeface="+mj-lt"/>
              </a:rPr>
              <a:t/>
            </a:r>
            <a:br>
              <a:rPr lang="en-US" sz="2800" b="1" dirty="0" smtClean="0">
                <a:effectLst/>
                <a:latin typeface="+mj-lt"/>
              </a:rPr>
            </a:br>
            <a:r>
              <a:rPr lang="en-US" sz="2800" b="1" dirty="0" smtClean="0">
                <a:effectLst/>
                <a:latin typeface="+mj-lt"/>
              </a:rPr>
              <a:t/>
            </a:r>
            <a:br>
              <a:rPr lang="en-US" sz="2800" b="1" dirty="0" smtClean="0">
                <a:effectLst/>
                <a:latin typeface="+mj-lt"/>
              </a:rPr>
            </a:br>
            <a:r>
              <a:rPr lang="en-US" sz="3600" b="1" dirty="0" smtClean="0">
                <a:effectLst/>
              </a:rPr>
              <a:t/>
            </a:r>
            <a:br>
              <a:rPr lang="en-US" sz="3600" b="1" dirty="0" smtClean="0">
                <a:effectLst/>
              </a:rPr>
            </a:br>
            <a:r>
              <a:rPr lang="fr-FR" sz="2800" dirty="0">
                <a:latin typeface="+mj-lt"/>
              </a:rPr>
              <a:t/>
            </a:r>
            <a:br>
              <a:rPr lang="fr-FR" sz="2800" dirty="0">
                <a:latin typeface="+mj-lt"/>
              </a:rPr>
            </a:br>
            <a:r>
              <a:rPr lang="fr-FR" sz="2800" dirty="0" smtClean="0">
                <a:latin typeface="+mj-lt"/>
              </a:rPr>
              <a:t/>
            </a:r>
            <a:br>
              <a:rPr lang="fr-FR" sz="2800" dirty="0" smtClean="0">
                <a:latin typeface="+mj-lt"/>
              </a:rPr>
            </a:br>
            <a:endParaRPr lang="fr-FR" sz="2800" i="1" dirty="0">
              <a:latin typeface="+mj-lt"/>
            </a:endParaRPr>
          </a:p>
        </p:txBody>
      </p:sp>
      <p:pic>
        <p:nvPicPr>
          <p:cNvPr id="252930" name="Picture 2" descr="http://stainlesschain.co/wp-content/uploads/2015/04/shiny_chain_400_clr_440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9144" y="3681028"/>
            <a:ext cx="3810000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670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1140844" y="3325952"/>
            <a:ext cx="2559660" cy="1092380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137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Oval 29"/>
          <p:cNvSpPr>
            <a:spLocks noChangeArrowheads="1"/>
          </p:cNvSpPr>
          <p:nvPr/>
        </p:nvSpPr>
        <p:spPr bwMode="auto">
          <a:xfrm>
            <a:off x="3874125" y="2252118"/>
            <a:ext cx="2388297" cy="1019248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137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원호 18"/>
          <p:cNvSpPr/>
          <p:nvPr/>
        </p:nvSpPr>
        <p:spPr>
          <a:xfrm>
            <a:off x="2949394" y="1966913"/>
            <a:ext cx="3915422" cy="3219235"/>
          </a:xfrm>
          <a:prstGeom prst="arc">
            <a:avLst>
              <a:gd name="adj1" fmla="val 15991886"/>
              <a:gd name="adj2" fmla="val 15827178"/>
            </a:avLst>
          </a:prstGeom>
          <a:ln w="127000">
            <a:solidFill>
              <a:srgbClr val="00B0F0"/>
            </a:solidFill>
            <a:prstDash val="sysDash"/>
            <a:headEnd type="oval" w="med" len="med"/>
            <a:tailEnd type="triangle"/>
          </a:ln>
          <a:scene3d>
            <a:camera prst="perspectiveRelaxed">
              <a:rot lat="18000000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37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그룹 19"/>
          <p:cNvGrpSpPr/>
          <p:nvPr/>
        </p:nvGrpSpPr>
        <p:grpSpPr>
          <a:xfrm>
            <a:off x="1082543" y="2170192"/>
            <a:ext cx="1901461" cy="1645496"/>
            <a:chOff x="1582620" y="3654025"/>
            <a:chExt cx="2340260" cy="2025225"/>
          </a:xfrm>
          <a:solidFill>
            <a:schemeClr val="accent5"/>
          </a:solidFill>
        </p:grpSpPr>
        <p:sp>
          <p:nvSpPr>
            <p:cNvPr id="9" name="타원 20"/>
            <p:cNvSpPr/>
            <p:nvPr/>
          </p:nvSpPr>
          <p:spPr>
            <a:xfrm>
              <a:off x="1582620" y="4554125"/>
              <a:ext cx="2340260" cy="1125125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타원 21"/>
            <p:cNvSpPr/>
            <p:nvPr/>
          </p:nvSpPr>
          <p:spPr>
            <a:xfrm>
              <a:off x="1961710" y="3654025"/>
              <a:ext cx="1622437" cy="1622437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>
                <a:rot lat="18000000" lon="0" rev="0"/>
              </a:camera>
              <a:lightRig rig="soft" dir="t">
                <a:rot lat="0" lon="0" rev="3600000"/>
              </a:lightRig>
            </a:scene3d>
            <a:sp3d prstMaterial="clear">
              <a:bevelT w="762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3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그룹 22"/>
          <p:cNvGrpSpPr/>
          <p:nvPr/>
        </p:nvGrpSpPr>
        <p:grpSpPr>
          <a:xfrm>
            <a:off x="5691372" y="3487714"/>
            <a:ext cx="1901461" cy="1645496"/>
            <a:chOff x="4572000" y="3654025"/>
            <a:chExt cx="2340260" cy="2025225"/>
          </a:xfrm>
          <a:solidFill>
            <a:schemeClr val="accent5"/>
          </a:solidFill>
        </p:grpSpPr>
        <p:sp>
          <p:nvSpPr>
            <p:cNvPr id="12" name="타원 23"/>
            <p:cNvSpPr/>
            <p:nvPr/>
          </p:nvSpPr>
          <p:spPr>
            <a:xfrm>
              <a:off x="4572000" y="4554125"/>
              <a:ext cx="2340260" cy="1125125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타원 24"/>
            <p:cNvSpPr/>
            <p:nvPr/>
          </p:nvSpPr>
          <p:spPr>
            <a:xfrm>
              <a:off x="4951090" y="3654025"/>
              <a:ext cx="1622437" cy="1622437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>
                <a:rot lat="18000000" lon="0" rev="0"/>
              </a:camera>
              <a:lightRig rig="soft" dir="t">
                <a:rot lat="0" lon="0" rev="3600000"/>
              </a:lightRig>
            </a:scene3d>
            <a:sp3d prstMaterial="clear">
              <a:bevelT w="762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3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그룹 26"/>
          <p:cNvGrpSpPr/>
          <p:nvPr/>
        </p:nvGrpSpPr>
        <p:grpSpPr>
          <a:xfrm>
            <a:off x="3641486" y="1269244"/>
            <a:ext cx="1735724" cy="1497894"/>
            <a:chOff x="2887765" y="1824896"/>
            <a:chExt cx="2340260" cy="2189169"/>
          </a:xfrm>
          <a:solidFill>
            <a:schemeClr val="accent5"/>
          </a:solidFill>
        </p:grpSpPr>
        <p:sp>
          <p:nvSpPr>
            <p:cNvPr id="15" name="타원 27"/>
            <p:cNvSpPr/>
            <p:nvPr/>
          </p:nvSpPr>
          <p:spPr>
            <a:xfrm>
              <a:off x="2887765" y="2888940"/>
              <a:ext cx="2340260" cy="1125125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타원 28"/>
            <p:cNvSpPr/>
            <p:nvPr/>
          </p:nvSpPr>
          <p:spPr>
            <a:xfrm>
              <a:off x="3266855" y="1824896"/>
              <a:ext cx="1622437" cy="1622437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>
                <a:rot lat="18000000" lon="0" rev="0"/>
              </a:camera>
              <a:lightRig rig="soft" dir="t">
                <a:rot lat="0" lon="0" rev="3600000"/>
              </a:lightRig>
            </a:scene3d>
            <a:sp3d prstMaterial="clear">
              <a:bevelT w="762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3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타원 23"/>
          <p:cNvSpPr/>
          <p:nvPr/>
        </p:nvSpPr>
        <p:spPr>
          <a:xfrm>
            <a:off x="2920890" y="4535824"/>
            <a:ext cx="1901461" cy="914164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7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타원 24"/>
          <p:cNvSpPr/>
          <p:nvPr/>
        </p:nvSpPr>
        <p:spPr>
          <a:xfrm>
            <a:off x="3212506" y="3722223"/>
            <a:ext cx="1318230" cy="1318230"/>
          </a:xfrm>
          <a:prstGeom prst="ellipse">
            <a:avLst/>
          </a:prstGeom>
          <a:solidFill>
            <a:schemeClr val="accent5"/>
          </a:solidFill>
          <a:ln>
            <a:solidFill>
              <a:srgbClr val="00B0F0"/>
            </a:solidFill>
          </a:ln>
          <a:effectLst/>
          <a:scene3d>
            <a:camera prst="orthographicFront">
              <a:rot lat="18000000" lon="0" rev="0"/>
            </a:camera>
            <a:lightRig rig="soft" dir="t">
              <a:rot lat="0" lon="0" rev="3600000"/>
            </a:lightRig>
          </a:scene3d>
          <a:sp3d prstMaterial="clear">
            <a:bevelT w="762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37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5439781" y="4126746"/>
            <a:ext cx="2789819" cy="1250472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137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748637" y="4988664"/>
            <a:ext cx="2559660" cy="1092380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137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577255" y="2352040"/>
            <a:ext cx="2559660" cy="1092380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137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1" name="Shape 407"/>
          <p:cNvSpPr/>
          <p:nvPr/>
        </p:nvSpPr>
        <p:spPr>
          <a:xfrm>
            <a:off x="4301852" y="2133305"/>
            <a:ext cx="395367" cy="4135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759" y="111293"/>
                </a:moveTo>
                <a:cubicBezTo>
                  <a:pt x="123058" y="101528"/>
                  <a:pt x="120623" y="87579"/>
                  <a:pt x="110890" y="80604"/>
                </a:cubicBezTo>
                <a:cubicBezTo>
                  <a:pt x="102616" y="75024"/>
                  <a:pt x="91906" y="75489"/>
                  <a:pt x="84608" y="80139"/>
                </a:cubicBezTo>
                <a:cubicBezTo>
                  <a:pt x="55404" y="60145"/>
                  <a:pt x="55404" y="60145"/>
                  <a:pt x="55404" y="60145"/>
                </a:cubicBezTo>
                <a:cubicBezTo>
                  <a:pt x="58326" y="54100"/>
                  <a:pt x="58814" y="47590"/>
                  <a:pt x="57356" y="41546"/>
                </a:cubicBezTo>
                <a:cubicBezTo>
                  <a:pt x="72441" y="34571"/>
                  <a:pt x="72441" y="34571"/>
                  <a:pt x="72441" y="34571"/>
                </a:cubicBezTo>
                <a:cubicBezTo>
                  <a:pt x="73417" y="34106"/>
                  <a:pt x="73417" y="34106"/>
                  <a:pt x="73417" y="34106"/>
                </a:cubicBezTo>
                <a:cubicBezTo>
                  <a:pt x="73899" y="34571"/>
                  <a:pt x="74875" y="35501"/>
                  <a:pt x="75846" y="35966"/>
                </a:cubicBezTo>
                <a:cubicBezTo>
                  <a:pt x="85096" y="42476"/>
                  <a:pt x="98234" y="40616"/>
                  <a:pt x="105050" y="31781"/>
                </a:cubicBezTo>
                <a:cubicBezTo>
                  <a:pt x="111866" y="22481"/>
                  <a:pt x="109432" y="10392"/>
                  <a:pt x="100181" y="3882"/>
                </a:cubicBezTo>
                <a:cubicBezTo>
                  <a:pt x="90936" y="-2627"/>
                  <a:pt x="77792" y="-767"/>
                  <a:pt x="70982" y="8067"/>
                </a:cubicBezTo>
                <a:cubicBezTo>
                  <a:pt x="68059" y="12252"/>
                  <a:pt x="66601" y="16902"/>
                  <a:pt x="67089" y="21551"/>
                </a:cubicBezTo>
                <a:cubicBezTo>
                  <a:pt x="66601" y="22016"/>
                  <a:pt x="66601" y="22016"/>
                  <a:pt x="66601" y="22016"/>
                </a:cubicBezTo>
                <a:cubicBezTo>
                  <a:pt x="50540" y="29456"/>
                  <a:pt x="50540" y="29456"/>
                  <a:pt x="50540" y="29456"/>
                </a:cubicBezTo>
                <a:cubicBezTo>
                  <a:pt x="49564" y="28526"/>
                  <a:pt x="48105" y="27131"/>
                  <a:pt x="46159" y="25736"/>
                </a:cubicBezTo>
                <a:cubicBezTo>
                  <a:pt x="33503" y="16902"/>
                  <a:pt x="15013" y="19691"/>
                  <a:pt x="5763" y="31781"/>
                </a:cubicBezTo>
                <a:cubicBezTo>
                  <a:pt x="-3969" y="44335"/>
                  <a:pt x="-1052" y="62005"/>
                  <a:pt x="12091" y="70839"/>
                </a:cubicBezTo>
                <a:cubicBezTo>
                  <a:pt x="22312" y="78279"/>
                  <a:pt x="36426" y="77814"/>
                  <a:pt x="46647" y="70839"/>
                </a:cubicBezTo>
                <a:cubicBezTo>
                  <a:pt x="75846" y="91299"/>
                  <a:pt x="75846" y="91299"/>
                  <a:pt x="75846" y="91299"/>
                </a:cubicBezTo>
                <a:cubicBezTo>
                  <a:pt x="72441" y="100133"/>
                  <a:pt x="75363" y="109898"/>
                  <a:pt x="83632" y="115943"/>
                </a:cubicBezTo>
                <a:cubicBezTo>
                  <a:pt x="93853" y="122917"/>
                  <a:pt x="107967" y="120592"/>
                  <a:pt x="115759" y="111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7131" tIns="49508" rIns="37131" bIns="49508" anchor="t" anchorCtr="0">
            <a:noAutofit/>
          </a:bodyPr>
          <a:lstStyle/>
          <a:p>
            <a:pPr>
              <a:buClr>
                <a:srgbClr val="000000"/>
              </a:buClr>
            </a:pPr>
            <a:endParaRPr sz="14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373"/>
          <p:cNvSpPr/>
          <p:nvPr/>
        </p:nvSpPr>
        <p:spPr>
          <a:xfrm>
            <a:off x="3802014" y="1462800"/>
            <a:ext cx="2303196" cy="300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191919"/>
              </a:buClr>
              <a:buSzPct val="25000"/>
            </a:pPr>
            <a:r>
              <a:rPr lang="en" sz="1950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Decentralized</a:t>
            </a:r>
          </a:p>
        </p:txBody>
      </p:sp>
      <p:sp>
        <p:nvSpPr>
          <p:cNvPr id="63" name="Shape 408"/>
          <p:cNvSpPr/>
          <p:nvPr/>
        </p:nvSpPr>
        <p:spPr>
          <a:xfrm>
            <a:off x="6489632" y="4423027"/>
            <a:ext cx="404382" cy="48181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404" y="22055"/>
                </a:moveTo>
                <a:cubicBezTo>
                  <a:pt x="17298" y="22055"/>
                  <a:pt x="17298" y="22055"/>
                  <a:pt x="17298" y="22055"/>
                </a:cubicBezTo>
                <a:cubicBezTo>
                  <a:pt x="17298" y="16305"/>
                  <a:pt x="17298" y="16305"/>
                  <a:pt x="17298" y="16305"/>
                </a:cubicBezTo>
                <a:cubicBezTo>
                  <a:pt x="80404" y="16305"/>
                  <a:pt x="80404" y="16305"/>
                  <a:pt x="80404" y="16305"/>
                </a:cubicBezTo>
                <a:lnTo>
                  <a:pt x="80404" y="22055"/>
                </a:lnTo>
                <a:close/>
                <a:moveTo>
                  <a:pt x="17298" y="29411"/>
                </a:moveTo>
                <a:cubicBezTo>
                  <a:pt x="17298" y="35161"/>
                  <a:pt x="17298" y="35161"/>
                  <a:pt x="17298" y="35161"/>
                </a:cubicBezTo>
                <a:cubicBezTo>
                  <a:pt x="68082" y="35161"/>
                  <a:pt x="68082" y="35161"/>
                  <a:pt x="68082" y="35161"/>
                </a:cubicBezTo>
                <a:cubicBezTo>
                  <a:pt x="68082" y="29411"/>
                  <a:pt x="68082" y="29411"/>
                  <a:pt x="68082" y="29411"/>
                </a:cubicBezTo>
                <a:lnTo>
                  <a:pt x="17298" y="29411"/>
                </a:lnTo>
                <a:close/>
                <a:moveTo>
                  <a:pt x="80404" y="42416"/>
                </a:moveTo>
                <a:cubicBezTo>
                  <a:pt x="17298" y="42416"/>
                  <a:pt x="17298" y="42416"/>
                  <a:pt x="17298" y="42416"/>
                </a:cubicBezTo>
                <a:cubicBezTo>
                  <a:pt x="17298" y="48166"/>
                  <a:pt x="17298" y="48166"/>
                  <a:pt x="17298" y="48166"/>
                </a:cubicBezTo>
                <a:cubicBezTo>
                  <a:pt x="80404" y="48166"/>
                  <a:pt x="80404" y="48166"/>
                  <a:pt x="80404" y="48166"/>
                </a:cubicBezTo>
                <a:lnTo>
                  <a:pt x="80404" y="42416"/>
                </a:lnTo>
                <a:close/>
                <a:moveTo>
                  <a:pt x="68082" y="55427"/>
                </a:moveTo>
                <a:cubicBezTo>
                  <a:pt x="17298" y="55427"/>
                  <a:pt x="17298" y="55427"/>
                  <a:pt x="17298" y="55427"/>
                </a:cubicBezTo>
                <a:cubicBezTo>
                  <a:pt x="17298" y="61272"/>
                  <a:pt x="17298" y="61272"/>
                  <a:pt x="17298" y="61272"/>
                </a:cubicBezTo>
                <a:cubicBezTo>
                  <a:pt x="68082" y="61272"/>
                  <a:pt x="68082" y="61272"/>
                  <a:pt x="68082" y="61272"/>
                </a:cubicBezTo>
                <a:lnTo>
                  <a:pt x="68082" y="55427"/>
                </a:lnTo>
                <a:close/>
                <a:moveTo>
                  <a:pt x="119733" y="113966"/>
                </a:moveTo>
                <a:cubicBezTo>
                  <a:pt x="78285" y="74283"/>
                  <a:pt x="78285" y="74283"/>
                  <a:pt x="78285" y="74283"/>
                </a:cubicBezTo>
                <a:cubicBezTo>
                  <a:pt x="64845" y="68911"/>
                  <a:pt x="64845" y="68911"/>
                  <a:pt x="64845" y="68911"/>
                </a:cubicBezTo>
                <a:cubicBezTo>
                  <a:pt x="68576" y="79844"/>
                  <a:pt x="68576" y="79844"/>
                  <a:pt x="68576" y="79844"/>
                </a:cubicBezTo>
                <a:cubicBezTo>
                  <a:pt x="110274" y="119622"/>
                  <a:pt x="110274" y="119622"/>
                  <a:pt x="110274" y="119622"/>
                </a:cubicBezTo>
                <a:cubicBezTo>
                  <a:pt x="110397" y="119716"/>
                  <a:pt x="110647" y="120000"/>
                  <a:pt x="111392" y="120000"/>
                </a:cubicBezTo>
                <a:cubicBezTo>
                  <a:pt x="114005" y="120000"/>
                  <a:pt x="118237" y="117644"/>
                  <a:pt x="119605" y="115572"/>
                </a:cubicBezTo>
                <a:cubicBezTo>
                  <a:pt x="120105" y="114816"/>
                  <a:pt x="120105" y="114250"/>
                  <a:pt x="119733" y="113966"/>
                </a:cubicBezTo>
                <a:close/>
                <a:moveTo>
                  <a:pt x="21035" y="75411"/>
                </a:moveTo>
                <a:cubicBezTo>
                  <a:pt x="22030" y="74000"/>
                  <a:pt x="22030" y="74000"/>
                  <a:pt x="22030" y="74000"/>
                </a:cubicBezTo>
                <a:cubicBezTo>
                  <a:pt x="22280" y="73622"/>
                  <a:pt x="22525" y="73244"/>
                  <a:pt x="22775" y="72772"/>
                </a:cubicBezTo>
                <a:cubicBezTo>
                  <a:pt x="22897" y="72772"/>
                  <a:pt x="22897" y="72772"/>
                  <a:pt x="22897" y="72772"/>
                </a:cubicBezTo>
                <a:cubicBezTo>
                  <a:pt x="23148" y="73150"/>
                  <a:pt x="23398" y="73622"/>
                  <a:pt x="23648" y="74000"/>
                </a:cubicBezTo>
                <a:cubicBezTo>
                  <a:pt x="24766" y="75411"/>
                  <a:pt x="24766" y="75411"/>
                  <a:pt x="24766" y="75411"/>
                </a:cubicBezTo>
                <a:cubicBezTo>
                  <a:pt x="28502" y="75411"/>
                  <a:pt x="28502" y="75411"/>
                  <a:pt x="28502" y="75411"/>
                </a:cubicBezTo>
                <a:cubicBezTo>
                  <a:pt x="25016" y="71172"/>
                  <a:pt x="25016" y="71172"/>
                  <a:pt x="25016" y="71172"/>
                </a:cubicBezTo>
                <a:cubicBezTo>
                  <a:pt x="28502" y="67305"/>
                  <a:pt x="28502" y="67305"/>
                  <a:pt x="28502" y="67305"/>
                </a:cubicBezTo>
                <a:cubicBezTo>
                  <a:pt x="24894" y="67305"/>
                  <a:pt x="24894" y="67305"/>
                  <a:pt x="24894" y="67305"/>
                </a:cubicBezTo>
                <a:cubicBezTo>
                  <a:pt x="23893" y="68627"/>
                  <a:pt x="23893" y="68627"/>
                  <a:pt x="23893" y="68627"/>
                </a:cubicBezTo>
                <a:cubicBezTo>
                  <a:pt x="23648" y="69094"/>
                  <a:pt x="23398" y="69472"/>
                  <a:pt x="23148" y="69944"/>
                </a:cubicBezTo>
                <a:cubicBezTo>
                  <a:pt x="23025" y="69944"/>
                  <a:pt x="23025" y="69944"/>
                  <a:pt x="23025" y="69944"/>
                </a:cubicBezTo>
                <a:cubicBezTo>
                  <a:pt x="22775" y="69472"/>
                  <a:pt x="22525" y="69094"/>
                  <a:pt x="22152" y="68722"/>
                </a:cubicBezTo>
                <a:cubicBezTo>
                  <a:pt x="21157" y="67305"/>
                  <a:pt x="21157" y="67305"/>
                  <a:pt x="21157" y="67305"/>
                </a:cubicBezTo>
                <a:cubicBezTo>
                  <a:pt x="17426" y="67305"/>
                  <a:pt x="17426" y="67305"/>
                  <a:pt x="17426" y="67305"/>
                </a:cubicBezTo>
                <a:cubicBezTo>
                  <a:pt x="20907" y="71361"/>
                  <a:pt x="20907" y="71361"/>
                  <a:pt x="20907" y="71361"/>
                </a:cubicBezTo>
                <a:cubicBezTo>
                  <a:pt x="17298" y="75411"/>
                  <a:pt x="17298" y="75411"/>
                  <a:pt x="17298" y="75411"/>
                </a:cubicBezTo>
                <a:lnTo>
                  <a:pt x="21035" y="75411"/>
                </a:lnTo>
                <a:close/>
                <a:moveTo>
                  <a:pt x="8963" y="91533"/>
                </a:moveTo>
                <a:cubicBezTo>
                  <a:pt x="8963" y="7350"/>
                  <a:pt x="8963" y="7350"/>
                  <a:pt x="8963" y="7350"/>
                </a:cubicBezTo>
                <a:cubicBezTo>
                  <a:pt x="88867" y="7350"/>
                  <a:pt x="88867" y="7350"/>
                  <a:pt x="88867" y="7350"/>
                </a:cubicBezTo>
                <a:cubicBezTo>
                  <a:pt x="88867" y="76827"/>
                  <a:pt x="88867" y="76827"/>
                  <a:pt x="88867" y="76827"/>
                </a:cubicBezTo>
                <a:cubicBezTo>
                  <a:pt x="97824" y="85405"/>
                  <a:pt x="97824" y="85405"/>
                  <a:pt x="97824" y="85405"/>
                </a:cubicBezTo>
                <a:cubicBezTo>
                  <a:pt x="97824" y="4144"/>
                  <a:pt x="97824" y="4144"/>
                  <a:pt x="97824" y="4144"/>
                </a:cubicBezTo>
                <a:cubicBezTo>
                  <a:pt x="97824" y="1883"/>
                  <a:pt x="95211" y="0"/>
                  <a:pt x="92103" y="0"/>
                </a:cubicBezTo>
                <a:cubicBezTo>
                  <a:pt x="5727" y="0"/>
                  <a:pt x="5727" y="0"/>
                  <a:pt x="5727" y="0"/>
                </a:cubicBezTo>
                <a:cubicBezTo>
                  <a:pt x="2613" y="0"/>
                  <a:pt x="0" y="1883"/>
                  <a:pt x="0" y="4144"/>
                </a:cubicBezTo>
                <a:cubicBezTo>
                  <a:pt x="0" y="97472"/>
                  <a:pt x="0" y="97472"/>
                  <a:pt x="0" y="97472"/>
                </a:cubicBezTo>
                <a:cubicBezTo>
                  <a:pt x="0" y="99733"/>
                  <a:pt x="2613" y="101522"/>
                  <a:pt x="5727" y="101522"/>
                </a:cubicBezTo>
                <a:cubicBezTo>
                  <a:pt x="83390" y="101522"/>
                  <a:pt x="83390" y="101522"/>
                  <a:pt x="83390" y="101522"/>
                </a:cubicBezTo>
                <a:cubicBezTo>
                  <a:pt x="72936" y="91533"/>
                  <a:pt x="72936" y="91533"/>
                  <a:pt x="72936" y="91533"/>
                </a:cubicBezTo>
                <a:lnTo>
                  <a:pt x="8963" y="91533"/>
                </a:lnTo>
                <a:close/>
                <a:moveTo>
                  <a:pt x="32361" y="74283"/>
                </a:moveTo>
                <a:cubicBezTo>
                  <a:pt x="60236" y="74283"/>
                  <a:pt x="60236" y="74283"/>
                  <a:pt x="60236" y="74283"/>
                </a:cubicBezTo>
                <a:cubicBezTo>
                  <a:pt x="58245" y="68533"/>
                  <a:pt x="58245" y="68533"/>
                  <a:pt x="58245" y="68533"/>
                </a:cubicBezTo>
                <a:cubicBezTo>
                  <a:pt x="32361" y="68533"/>
                  <a:pt x="32361" y="68533"/>
                  <a:pt x="32361" y="68533"/>
                </a:cubicBezTo>
                <a:lnTo>
                  <a:pt x="32361" y="742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37131" tIns="49508" rIns="37131" bIns="49508" anchor="t" anchorCtr="0">
            <a:noAutofit/>
          </a:bodyPr>
          <a:lstStyle/>
          <a:p>
            <a:pPr>
              <a:buClr>
                <a:srgbClr val="000000"/>
              </a:buClr>
            </a:pPr>
            <a:endParaRPr sz="16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Image result for icon security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1715" y="3034636"/>
            <a:ext cx="505320" cy="5053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5" name="Shape 375"/>
          <p:cNvSpPr/>
          <p:nvPr/>
        </p:nvSpPr>
        <p:spPr>
          <a:xfrm>
            <a:off x="5820994" y="5201805"/>
            <a:ext cx="2053736" cy="6001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191919"/>
              </a:buClr>
              <a:buSzPct val="25000"/>
            </a:pPr>
            <a:r>
              <a:rPr lang="en" sz="195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Unique &amp; Immutable </a:t>
            </a:r>
            <a:r>
              <a:rPr lang="en" sz="195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Ledger</a:t>
            </a:r>
          </a:p>
        </p:txBody>
      </p:sp>
      <p:sp>
        <p:nvSpPr>
          <p:cNvPr id="66" name="Shape 374"/>
          <p:cNvSpPr/>
          <p:nvPr/>
        </p:nvSpPr>
        <p:spPr>
          <a:xfrm>
            <a:off x="3006994" y="5354998"/>
            <a:ext cx="2120512" cy="6001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191919"/>
              </a:buClr>
              <a:buSzPct val="25000"/>
            </a:pPr>
            <a:r>
              <a:rPr lang="en" sz="195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Smart </a:t>
            </a:r>
            <a:r>
              <a:rPr lang="en" sz="195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</a:p>
        </p:txBody>
      </p:sp>
      <p:sp>
        <p:nvSpPr>
          <p:cNvPr id="67" name="Shape 372"/>
          <p:cNvSpPr/>
          <p:nvPr/>
        </p:nvSpPr>
        <p:spPr>
          <a:xfrm>
            <a:off x="818865" y="2115048"/>
            <a:ext cx="2503418" cy="6001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191919"/>
              </a:buClr>
              <a:buSzPct val="25000"/>
            </a:pPr>
            <a:r>
              <a:rPr lang="en" sz="1950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Cryptographically </a:t>
            </a:r>
            <a:r>
              <a:rPr lang="en" sz="1950" dirty="0" smtClean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Secure Authentication </a:t>
            </a:r>
            <a:endParaRPr lang="en" sz="1950" dirty="0">
              <a:solidFill>
                <a:schemeClr val="accent5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4188" y="1553698"/>
            <a:ext cx="198121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Validity</a:t>
            </a:r>
            <a:r>
              <a:rPr lang="en-US" sz="1950" b="1" dirty="0" smtClean="0">
                <a:solidFill>
                  <a:srgbClr val="002060"/>
                </a:solidFill>
              </a:rPr>
              <a:t> </a:t>
            </a:r>
            <a:r>
              <a:rPr lang="en-US" sz="195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&amp; Consensus</a:t>
            </a:r>
            <a:endParaRPr lang="en-US" sz="195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anchor="ctr"/>
          <a:lstStyle>
            <a:lvl1pPr marL="0" indent="0" algn="l" defTabSz="91434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dirty="0" smtClean="0"/>
              <a:t>    </a:t>
            </a:r>
            <a:r>
              <a:rPr lang="en-US" dirty="0" smtClean="0">
                <a:latin typeface="+mj-lt"/>
              </a:rPr>
              <a:t>What are the major Blockchain Components ?</a:t>
            </a:r>
            <a:endParaRPr lang="en-US" dirty="0">
              <a:latin typeface="+mj-lt"/>
            </a:endParaRPr>
          </a:p>
        </p:txBody>
      </p:sp>
      <p:pic>
        <p:nvPicPr>
          <p:cNvPr id="236546" name="Picture 2" descr="Image result for icon smart data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5865" y="4515822"/>
            <a:ext cx="697625" cy="6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22"/>
          <p:cNvGrpSpPr/>
          <p:nvPr/>
        </p:nvGrpSpPr>
        <p:grpSpPr>
          <a:xfrm>
            <a:off x="6403340" y="1688450"/>
            <a:ext cx="1901461" cy="1645496"/>
            <a:chOff x="4572000" y="3654025"/>
            <a:chExt cx="2340260" cy="2025225"/>
          </a:xfrm>
          <a:solidFill>
            <a:schemeClr val="accent5"/>
          </a:solidFill>
        </p:grpSpPr>
        <p:sp>
          <p:nvSpPr>
            <p:cNvPr id="34" name="타원 23"/>
            <p:cNvSpPr/>
            <p:nvPr/>
          </p:nvSpPr>
          <p:spPr>
            <a:xfrm>
              <a:off x="4572000" y="4554125"/>
              <a:ext cx="2340260" cy="1125125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3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타원 24"/>
            <p:cNvSpPr/>
            <p:nvPr/>
          </p:nvSpPr>
          <p:spPr>
            <a:xfrm>
              <a:off x="4951090" y="3654025"/>
              <a:ext cx="1622437" cy="1622437"/>
            </a:xfrm>
            <a:prstGeom prst="ellips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>
                <a:rot lat="18000000" lon="0" rev="0"/>
              </a:camera>
              <a:lightRig rig="soft" dir="t">
                <a:rot lat="0" lon="0" rev="3600000"/>
              </a:lightRig>
            </a:scene3d>
            <a:sp3d prstMaterial="clear">
              <a:bevelT w="762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3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588486" y="2327482"/>
            <a:ext cx="2559660" cy="1092380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137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2894" y="2546727"/>
            <a:ext cx="456205" cy="45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Shape 375"/>
          <p:cNvSpPr/>
          <p:nvPr/>
        </p:nvSpPr>
        <p:spPr>
          <a:xfrm>
            <a:off x="4212846" y="3238803"/>
            <a:ext cx="2053736" cy="6001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191919"/>
              </a:buClr>
              <a:buSzPct val="25000"/>
            </a:pPr>
            <a:r>
              <a:rPr lang="en" sz="195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Digital Asset</a:t>
            </a:r>
            <a:endParaRPr lang="en" sz="195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8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Types of Distributed Ledgers</a:t>
            </a:r>
            <a:endParaRPr lang="en-US" dirty="0">
              <a:latin typeface="+mj-lt"/>
            </a:endParaRPr>
          </a:p>
        </p:txBody>
      </p:sp>
      <p:pic>
        <p:nvPicPr>
          <p:cNvPr id="254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1763" y="1737461"/>
            <a:ext cx="3896010" cy="384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49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753" y="1561039"/>
            <a:ext cx="4136007" cy="40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Gartner Emerging Technology Hype Cycle July 2016</a:t>
            </a:r>
            <a:endParaRPr lang="en-US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358" y="1151394"/>
            <a:ext cx="8071346" cy="51741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58248" y="1484796"/>
            <a:ext cx="731520" cy="212942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77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1808826" y="1280729"/>
            <a:ext cx="2834702" cy="1938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005AA1"/>
                </a:solidFill>
              </a:defRPr>
            </a:lvl1pPr>
          </a:lstStyle>
          <a:p>
            <a:r>
              <a:rPr sz="1400" b="1" dirty="0">
                <a:solidFill>
                  <a:schemeClr val="accent5"/>
                </a:solidFill>
                <a:latin typeface="Archivo Narrow" panose="020B0506020202020B04" pitchFamily="34" charset="0"/>
              </a:rPr>
              <a:t>Reduce Cost</a:t>
            </a:r>
          </a:p>
        </p:txBody>
      </p:sp>
      <p:sp>
        <p:nvSpPr>
          <p:cNvPr id="253" name="Shape 253"/>
          <p:cNvSpPr/>
          <p:nvPr/>
        </p:nvSpPr>
        <p:spPr>
          <a:xfrm>
            <a:off x="1773964" y="1570922"/>
            <a:ext cx="2869502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/>
          <a:p>
            <a:pPr marL="457200" indent="-292100">
              <a:buClr>
                <a:srgbClr val="000000"/>
              </a:buClr>
              <a:buSzPct val="100000"/>
              <a:buFont typeface="Arial"/>
              <a:buChar char="-"/>
              <a:defRPr sz="900"/>
            </a:pPr>
            <a:r>
              <a:rPr sz="900" dirty="0"/>
              <a:t>Removes cost of intermediaries</a:t>
            </a:r>
          </a:p>
          <a:p>
            <a:pPr marL="457200" indent="-292100">
              <a:buClr>
                <a:srgbClr val="000000"/>
              </a:buClr>
              <a:buSzPct val="100000"/>
              <a:buFont typeface="Arial"/>
              <a:buChar char="-"/>
              <a:defRPr sz="900"/>
            </a:pPr>
            <a:r>
              <a:rPr sz="900" dirty="0"/>
              <a:t>Smart contracts reduce manual processing, re-work and processing errors</a:t>
            </a:r>
          </a:p>
        </p:txBody>
      </p:sp>
      <p:grpSp>
        <p:nvGrpSpPr>
          <p:cNvPr id="260" name="Group 260"/>
          <p:cNvGrpSpPr/>
          <p:nvPr/>
        </p:nvGrpSpPr>
        <p:grpSpPr>
          <a:xfrm>
            <a:off x="650206" y="2486022"/>
            <a:ext cx="1058702" cy="1058701"/>
            <a:chOff x="0" y="0"/>
            <a:chExt cx="1058700" cy="1058700"/>
          </a:xfrm>
        </p:grpSpPr>
        <p:sp>
          <p:nvSpPr>
            <p:cNvPr id="255" name="Shape 255"/>
            <p:cNvSpPr/>
            <p:nvPr/>
          </p:nvSpPr>
          <p:spPr>
            <a:xfrm rot="14884147" flipH="1">
              <a:off x="122509" y="122508"/>
              <a:ext cx="813683" cy="813683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5A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pPr>
              <a:endParaRPr sz="1800"/>
            </a:p>
          </p:txBody>
        </p:sp>
        <p:sp>
          <p:nvSpPr>
            <p:cNvPr id="256" name="Shape 256"/>
            <p:cNvSpPr/>
            <p:nvPr/>
          </p:nvSpPr>
          <p:spPr>
            <a:xfrm flipH="1">
              <a:off x="491574" y="467659"/>
              <a:ext cx="1" cy="253801"/>
            </a:xfrm>
            <a:prstGeom prst="line">
              <a:avLst/>
            </a:prstGeom>
            <a:noFill/>
            <a:ln w="38100" cap="flat">
              <a:solidFill>
                <a:srgbClr val="00BC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 flipH="1">
              <a:off x="568749" y="383033"/>
              <a:ext cx="1" cy="338401"/>
            </a:xfrm>
            <a:prstGeom prst="line">
              <a:avLst/>
            </a:prstGeom>
            <a:noFill/>
            <a:ln w="38100" cap="flat">
              <a:solidFill>
                <a:srgbClr val="00BC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414399" y="561683"/>
              <a:ext cx="1" cy="159901"/>
            </a:xfrm>
            <a:prstGeom prst="line">
              <a:avLst/>
            </a:prstGeom>
            <a:noFill/>
            <a:ln w="38100" cap="flat">
              <a:solidFill>
                <a:srgbClr val="00BC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flipH="1">
              <a:off x="644948" y="307809"/>
              <a:ext cx="1" cy="413701"/>
            </a:xfrm>
            <a:prstGeom prst="line">
              <a:avLst/>
            </a:prstGeom>
            <a:noFill/>
            <a:ln w="38100" cap="flat">
              <a:solidFill>
                <a:srgbClr val="00BC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1" name="Shape 261"/>
          <p:cNvSpPr/>
          <p:nvPr/>
        </p:nvSpPr>
        <p:spPr>
          <a:xfrm>
            <a:off x="1773961" y="2660758"/>
            <a:ext cx="2834702" cy="193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005AA1"/>
                </a:solidFill>
              </a:defRPr>
            </a:lvl1pPr>
          </a:lstStyle>
          <a:p>
            <a:r>
              <a:rPr sz="1400" b="1" dirty="0">
                <a:solidFill>
                  <a:schemeClr val="accent5"/>
                </a:solidFill>
                <a:latin typeface="Archivo Narrow" panose="020B0506020202020B04" pitchFamily="34" charset="0"/>
              </a:rPr>
              <a:t>Increase Revenue</a:t>
            </a:r>
          </a:p>
        </p:txBody>
      </p:sp>
      <p:sp>
        <p:nvSpPr>
          <p:cNvPr id="262" name="Shape 262"/>
          <p:cNvSpPr/>
          <p:nvPr/>
        </p:nvSpPr>
        <p:spPr>
          <a:xfrm>
            <a:off x="1773961" y="2916224"/>
            <a:ext cx="286950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marL="457200" indent="-292100">
              <a:buClr>
                <a:srgbClr val="000000"/>
              </a:buClr>
              <a:buSzPct val="100000"/>
              <a:buFont typeface="Arial"/>
              <a:buChar char="-"/>
              <a:defRPr sz="900"/>
            </a:lvl1pPr>
          </a:lstStyle>
          <a:p>
            <a:r>
              <a:rPr dirty="0"/>
              <a:t>New Products and Services</a:t>
            </a:r>
          </a:p>
        </p:txBody>
      </p:sp>
      <p:sp>
        <p:nvSpPr>
          <p:cNvPr id="263" name="Shape 263"/>
          <p:cNvSpPr/>
          <p:nvPr/>
        </p:nvSpPr>
        <p:spPr>
          <a:xfrm rot="14884147" flipH="1">
            <a:off x="772718" y="3935027"/>
            <a:ext cx="813683" cy="813683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5AA1"/>
            </a:solidFill>
          </a:ln>
        </p:spPr>
        <p:txBody>
          <a:bodyPr lIns="45719" rIns="45719"/>
          <a:lstStyle/>
          <a:p>
            <a:pPr>
              <a:defRPr sz="1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endParaRPr sz="1800"/>
          </a:p>
        </p:txBody>
      </p:sp>
      <p:grpSp>
        <p:nvGrpSpPr>
          <p:cNvPr id="267" name="Group 267"/>
          <p:cNvGrpSpPr/>
          <p:nvPr/>
        </p:nvGrpSpPr>
        <p:grpSpPr>
          <a:xfrm>
            <a:off x="772717" y="1237344"/>
            <a:ext cx="813685" cy="895677"/>
            <a:chOff x="122509" y="122508"/>
            <a:chExt cx="813683" cy="895676"/>
          </a:xfrm>
        </p:grpSpPr>
        <p:sp>
          <p:nvSpPr>
            <p:cNvPr id="264" name="Shape 264"/>
            <p:cNvSpPr/>
            <p:nvPr/>
          </p:nvSpPr>
          <p:spPr>
            <a:xfrm rot="14884147" flipH="1">
              <a:off x="122509" y="122508"/>
              <a:ext cx="813683" cy="813683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5A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pPr>
              <a:endParaRPr sz="180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13029" y="134503"/>
              <a:ext cx="376201" cy="738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3600">
                  <a:solidFill>
                    <a:srgbClr val="00BCF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t>$</a:t>
              </a:r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539477" y="632685"/>
              <a:ext cx="1" cy="385499"/>
            </a:xfrm>
            <a:prstGeom prst="line">
              <a:avLst/>
            </a:prstGeom>
            <a:noFill/>
            <a:ln w="28575" cap="flat">
              <a:solidFill>
                <a:srgbClr val="00BCF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8" name="Shape 268"/>
          <p:cNvSpPr/>
          <p:nvPr/>
        </p:nvSpPr>
        <p:spPr>
          <a:xfrm>
            <a:off x="1808826" y="3955690"/>
            <a:ext cx="2834702" cy="1938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005AA1"/>
                </a:solidFill>
              </a:defRPr>
            </a:lvl1pPr>
          </a:lstStyle>
          <a:p>
            <a:r>
              <a:rPr sz="1400" b="1">
                <a:solidFill>
                  <a:schemeClr val="accent5"/>
                </a:solidFill>
                <a:latin typeface="Archivo Narrow" panose="020B0506020202020B04" pitchFamily="34" charset="0"/>
              </a:rPr>
              <a:t>Reduce Risk</a:t>
            </a:r>
          </a:p>
        </p:txBody>
      </p:sp>
      <p:sp>
        <p:nvSpPr>
          <p:cNvPr id="269" name="Shape 269"/>
          <p:cNvSpPr/>
          <p:nvPr/>
        </p:nvSpPr>
        <p:spPr>
          <a:xfrm>
            <a:off x="1773964" y="4176632"/>
            <a:ext cx="286950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/>
          <a:p>
            <a:pPr marL="457200" indent="-292100">
              <a:buClr>
                <a:srgbClr val="000000"/>
              </a:buClr>
              <a:buSzPct val="100000"/>
              <a:buFont typeface="Arial"/>
              <a:buChar char="-"/>
              <a:defRPr sz="900"/>
            </a:pPr>
            <a:r>
              <a:rPr sz="900"/>
              <a:t>No single point of failure or attack</a:t>
            </a:r>
          </a:p>
          <a:p>
            <a:pPr marL="457200" indent="-292100">
              <a:buClr>
                <a:srgbClr val="000000"/>
              </a:buClr>
              <a:buSzPct val="100000"/>
              <a:buFont typeface="Arial"/>
              <a:buChar char="-"/>
              <a:defRPr sz="900"/>
            </a:pPr>
            <a:r>
              <a:rPr sz="900"/>
              <a:t>Non-repudiability reduces risk of fraud</a:t>
            </a:r>
          </a:p>
          <a:p>
            <a:pPr marL="457200" indent="-292100">
              <a:buClr>
                <a:srgbClr val="000000"/>
              </a:buClr>
              <a:buSzPct val="100000"/>
              <a:buFont typeface="Arial"/>
              <a:buChar char="-"/>
              <a:defRPr sz="900"/>
            </a:pPr>
            <a:r>
              <a:rPr sz="900"/>
              <a:t>Immutability and provenance preserves audit trail</a:t>
            </a:r>
          </a:p>
        </p:txBody>
      </p:sp>
      <p:sp>
        <p:nvSpPr>
          <p:cNvPr id="271" name="Shape 271"/>
          <p:cNvSpPr/>
          <p:nvPr/>
        </p:nvSpPr>
        <p:spPr>
          <a:xfrm rot="14884147" flipH="1">
            <a:off x="772718" y="5163210"/>
            <a:ext cx="813683" cy="813683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5AA1"/>
            </a:solidFill>
          </a:ln>
        </p:spPr>
        <p:txBody>
          <a:bodyPr lIns="45719" rIns="45719"/>
          <a:lstStyle/>
          <a:p>
            <a:pPr>
              <a:defRPr sz="1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endParaRPr sz="1800"/>
          </a:p>
        </p:txBody>
      </p:sp>
      <p:sp>
        <p:nvSpPr>
          <p:cNvPr id="272" name="Shape 272"/>
          <p:cNvSpPr/>
          <p:nvPr/>
        </p:nvSpPr>
        <p:spPr>
          <a:xfrm>
            <a:off x="1808840" y="5276495"/>
            <a:ext cx="3057301" cy="1938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005AA1"/>
                </a:solidFill>
              </a:defRPr>
            </a:lvl1pPr>
          </a:lstStyle>
          <a:p>
            <a:r>
              <a:rPr sz="1400" b="1">
                <a:solidFill>
                  <a:schemeClr val="accent5"/>
                </a:solidFill>
                <a:latin typeface="Archivo Narrow" panose="020B0506020202020B04" pitchFamily="34" charset="0"/>
              </a:rPr>
              <a:t>Increase Speed and Customer Satisfaction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1773964" y="5497430"/>
            <a:ext cx="286950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/>
          <a:p>
            <a:pPr marL="457200" indent="-292100">
              <a:buClr>
                <a:srgbClr val="000000"/>
              </a:buClr>
              <a:buSzPct val="100000"/>
              <a:buFont typeface="Arial"/>
              <a:buChar char="-"/>
              <a:defRPr sz="900"/>
            </a:pPr>
            <a:r>
              <a:rPr sz="900"/>
              <a:t>Allows T+0 settlement</a:t>
            </a:r>
          </a:p>
          <a:p>
            <a:pPr marL="457200" indent="-292100">
              <a:buClr>
                <a:srgbClr val="000000"/>
              </a:buClr>
              <a:buSzPct val="100000"/>
              <a:buFont typeface="Arial"/>
              <a:buChar char="-"/>
              <a:defRPr sz="900"/>
            </a:pPr>
            <a:r>
              <a:rPr sz="900"/>
              <a:t>Simplifies supply chain removing intermediaries</a:t>
            </a:r>
          </a:p>
          <a:p>
            <a:pPr marL="457200" indent="-292100">
              <a:buClr>
                <a:srgbClr val="000000"/>
              </a:buClr>
              <a:buSzPct val="100000"/>
              <a:buFont typeface="Arial"/>
              <a:buChar char="-"/>
              <a:defRPr sz="900"/>
            </a:pPr>
            <a:r>
              <a:rPr sz="900"/>
              <a:t>Guarantees supply chain provenance</a:t>
            </a:r>
          </a:p>
        </p:txBody>
      </p:sp>
      <p:sp>
        <p:nvSpPr>
          <p:cNvPr id="275" name="Shape 275"/>
          <p:cNvSpPr/>
          <p:nvPr/>
        </p:nvSpPr>
        <p:spPr>
          <a:xfrm>
            <a:off x="6250527" y="1220244"/>
            <a:ext cx="3054001" cy="4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/>
            </a:lvl1pPr>
          </a:lstStyle>
          <a:p>
            <a:r>
              <a:rPr dirty="0"/>
              <a:t>Potential savings projected by a leading insurer with implementing a Catastrophe Bond on a blockchain.</a:t>
            </a:r>
          </a:p>
        </p:txBody>
      </p:sp>
      <p:grpSp>
        <p:nvGrpSpPr>
          <p:cNvPr id="278" name="Group 278"/>
          <p:cNvGrpSpPr/>
          <p:nvPr/>
        </p:nvGrpSpPr>
        <p:grpSpPr>
          <a:xfrm>
            <a:off x="5484924" y="1220237"/>
            <a:ext cx="726002" cy="461633"/>
            <a:chOff x="0" y="0"/>
            <a:chExt cx="726001" cy="461631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726001" cy="4137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0" y="0"/>
              <a:ext cx="726001" cy="461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75 %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5484924" y="1658631"/>
            <a:ext cx="726002" cy="461633"/>
            <a:chOff x="0" y="0"/>
            <a:chExt cx="726001" cy="461631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726001" cy="4137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0"/>
              <a:ext cx="726001" cy="461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$20B</a:t>
              </a:r>
            </a:p>
          </p:txBody>
        </p:sp>
      </p:grpSp>
      <p:sp>
        <p:nvSpPr>
          <p:cNvPr id="282" name="Shape 282"/>
          <p:cNvSpPr/>
          <p:nvPr/>
        </p:nvSpPr>
        <p:spPr>
          <a:xfrm>
            <a:off x="6250527" y="1658645"/>
            <a:ext cx="3054001" cy="4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900">
                <a:solidFill>
                  <a:srgbClr val="353536"/>
                </a:solidFill>
              </a:defRPr>
            </a:pPr>
            <a:r>
              <a:rPr sz="900" dirty="0"/>
              <a:t>Blockchain technologies could reduce banks' infrastructural costs </a:t>
            </a:r>
            <a:r>
              <a:rPr sz="900" dirty="0">
                <a:uFill>
                  <a:solidFill>
                    <a:schemeClr val="accent5"/>
                  </a:solidFill>
                </a:uFill>
              </a:rPr>
              <a:t>by $15-20bn a year by 2022</a:t>
            </a:r>
            <a:r>
              <a:rPr lang="en-US" sz="900" dirty="0">
                <a:uFill>
                  <a:solidFill>
                    <a:schemeClr val="accent5"/>
                  </a:solidFill>
                </a:uFill>
              </a:rPr>
              <a:t>.</a:t>
            </a:r>
            <a:endParaRPr sz="900" dirty="0">
              <a:uFill>
                <a:solidFill>
                  <a:schemeClr val="accent5"/>
                </a:solidFill>
              </a:uFill>
              <a:hlinkClick r:id="rId2"/>
            </a:endParaRPr>
          </a:p>
        </p:txBody>
      </p:sp>
      <p:grpSp>
        <p:nvGrpSpPr>
          <p:cNvPr id="285" name="Group 285"/>
          <p:cNvGrpSpPr/>
          <p:nvPr/>
        </p:nvGrpSpPr>
        <p:grpSpPr>
          <a:xfrm>
            <a:off x="5484924" y="2622978"/>
            <a:ext cx="726002" cy="461633"/>
            <a:chOff x="0" y="0"/>
            <a:chExt cx="726001" cy="461631"/>
          </a:xfrm>
        </p:grpSpPr>
        <p:sp>
          <p:nvSpPr>
            <p:cNvPr id="283" name="Shape 283"/>
            <p:cNvSpPr/>
            <p:nvPr/>
          </p:nvSpPr>
          <p:spPr>
            <a:xfrm>
              <a:off x="0" y="0"/>
              <a:ext cx="726001" cy="4137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0" y="0"/>
              <a:ext cx="726001" cy="461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$10B</a:t>
              </a:r>
            </a:p>
          </p:txBody>
        </p:sp>
      </p:grpSp>
      <p:grpSp>
        <p:nvGrpSpPr>
          <p:cNvPr id="289" name="Group 289"/>
          <p:cNvGrpSpPr/>
          <p:nvPr/>
        </p:nvGrpSpPr>
        <p:grpSpPr>
          <a:xfrm>
            <a:off x="5484924" y="4433599"/>
            <a:ext cx="726002" cy="461633"/>
            <a:chOff x="0" y="0"/>
            <a:chExt cx="726001" cy="461631"/>
          </a:xfrm>
        </p:grpSpPr>
        <p:sp>
          <p:nvSpPr>
            <p:cNvPr id="287" name="Shape 287"/>
            <p:cNvSpPr/>
            <p:nvPr/>
          </p:nvSpPr>
          <p:spPr>
            <a:xfrm>
              <a:off x="0" y="0"/>
              <a:ext cx="726001" cy="4137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0"/>
              <a:ext cx="726001" cy="461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$10B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5484924" y="3995206"/>
            <a:ext cx="726002" cy="461633"/>
            <a:chOff x="0" y="0"/>
            <a:chExt cx="726001" cy="461632"/>
          </a:xfrm>
        </p:grpSpPr>
        <p:sp>
          <p:nvSpPr>
            <p:cNvPr id="291" name="Shape 291"/>
            <p:cNvSpPr/>
            <p:nvPr/>
          </p:nvSpPr>
          <p:spPr>
            <a:xfrm>
              <a:off x="0" y="0"/>
              <a:ext cx="726001" cy="4137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0" y="0"/>
              <a:ext cx="726001" cy="46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  <a:r>
                <a:rPr sz="1800"/>
                <a:t>360</a:t>
              </a:r>
              <a:r>
                <a:rPr sz="1800" baseline="30000"/>
                <a:t>o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6250530" y="3995206"/>
            <a:ext cx="3054001" cy="4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900">
                <a:solidFill>
                  <a:srgbClr val="353536"/>
                </a:solidFill>
              </a:defRPr>
            </a:pPr>
            <a:r>
              <a:rPr sz="900" dirty="0"/>
              <a:t>A leading insurer is looking to implement a KYC solution to build a 360</a:t>
            </a:r>
            <a:r>
              <a:rPr sz="900" baseline="30000" dirty="0"/>
              <a:t>o </a:t>
            </a:r>
            <a:r>
              <a:rPr sz="900" dirty="0"/>
              <a:t>Customer view on a blockchain</a:t>
            </a:r>
            <a:r>
              <a:rPr lang="en-US" sz="900" dirty="0"/>
              <a:t>.</a:t>
            </a:r>
            <a:endParaRPr sz="900" dirty="0"/>
          </a:p>
        </p:txBody>
      </p:sp>
      <p:grpSp>
        <p:nvGrpSpPr>
          <p:cNvPr id="297" name="Group 297"/>
          <p:cNvGrpSpPr/>
          <p:nvPr/>
        </p:nvGrpSpPr>
        <p:grpSpPr>
          <a:xfrm>
            <a:off x="5484924" y="3061373"/>
            <a:ext cx="726002" cy="461633"/>
            <a:chOff x="0" y="0"/>
            <a:chExt cx="726001" cy="461632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726001" cy="4137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0" y="0"/>
              <a:ext cx="726001" cy="46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2M</a:t>
              </a:r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5484924" y="5265000"/>
            <a:ext cx="726002" cy="461633"/>
            <a:chOff x="0" y="0"/>
            <a:chExt cx="726001" cy="461632"/>
          </a:xfrm>
        </p:grpSpPr>
        <p:sp>
          <p:nvSpPr>
            <p:cNvPr id="299" name="Shape 299"/>
            <p:cNvSpPr/>
            <p:nvPr/>
          </p:nvSpPr>
          <p:spPr>
            <a:xfrm>
              <a:off x="0" y="0"/>
              <a:ext cx="726001" cy="4137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0"/>
              <a:ext cx="726001" cy="461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sp>
        <p:nvSpPr>
          <p:cNvPr id="302" name="Shape 302"/>
          <p:cNvSpPr/>
          <p:nvPr/>
        </p:nvSpPr>
        <p:spPr>
          <a:xfrm>
            <a:off x="6250527" y="5264994"/>
            <a:ext cx="3054001" cy="4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00">
                <a:solidFill>
                  <a:srgbClr val="353536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Several trading houses are looking to leverage blockchain technologies to allow T+0 trade settlements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06" name="image7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08101" y="4216601"/>
            <a:ext cx="3429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8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84274" y="5365462"/>
            <a:ext cx="390526" cy="39052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Benefits of Blockchain Implementation</a:t>
            </a: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0526" y="2622977"/>
            <a:ext cx="2934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UBS donated blockchain-based trading platform to be used to raise $10B selling social impact bonds.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0526" y="3039490"/>
            <a:ext cx="29345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Grammy nominated artist Imogen Heap </a:t>
            </a:r>
            <a:r>
              <a:rPr lang="en-US" sz="900" dirty="0">
                <a:uFill>
                  <a:solidFill>
                    <a:schemeClr val="accent5"/>
                  </a:solidFill>
                </a:uFill>
              </a:rPr>
              <a:t>launched </a:t>
            </a:r>
            <a:r>
              <a:rPr lang="en-US" sz="900" dirty="0"/>
              <a:t>her single ‘Tiny Human’  on a blockchain based platform </a:t>
            </a:r>
            <a:r>
              <a:rPr lang="en-US" sz="900" dirty="0" err="1">
                <a:uFill>
                  <a:solidFill>
                    <a:schemeClr val="accent5"/>
                  </a:solidFill>
                </a:uFill>
              </a:rPr>
              <a:t>Ujo</a:t>
            </a:r>
            <a:r>
              <a:rPr lang="en-US" sz="900" dirty="0">
                <a:uFill>
                  <a:solidFill>
                    <a:schemeClr val="accent5"/>
                  </a:solidFill>
                </a:uFill>
              </a:rPr>
              <a:t> Music</a:t>
            </a:r>
            <a:r>
              <a:rPr lang="en-US" sz="900" dirty="0"/>
              <a:t> to her 2M Twitter followers.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0526" y="4482185"/>
            <a:ext cx="2934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Global spend on Anti-Money Laundering compliance alone is estimated at $10B.</a:t>
            </a:r>
          </a:p>
        </p:txBody>
      </p:sp>
    </p:spTree>
    <p:extLst>
      <p:ext uri="{BB962C8B-B14F-4D97-AF65-F5344CB8AC3E}">
        <p14:creationId xmlns:p14="http://schemas.microsoft.com/office/powerpoint/2010/main" xmlns="" val="173364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What use cases are suited for Blockchain?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709448" y="976625"/>
            <a:ext cx="8324193" cy="5108861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marL="228600" marR="0" lvl="1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  <a:p>
            <a:pPr marL="365760" indent="-365760" defTabSz="914342"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Lightweight financial systems: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 </a:t>
            </a:r>
          </a:p>
          <a:p>
            <a:pPr marL="365760" indent="-365760" defTabSz="914342">
              <a:buClr>
                <a:schemeClr val="accent5"/>
              </a:buClr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   	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A Financial system which will allow a group of financial entities to transact and exchange assets between them</a:t>
            </a:r>
          </a:p>
          <a:p>
            <a:pPr marL="365760" indent="-365760" defTabSz="914342">
              <a:buClr>
                <a:schemeClr val="accent5"/>
              </a:buClr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		e.g.: </a:t>
            </a:r>
            <a:r>
              <a:rPr lang="en-US" sz="1400" i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loyalty points, banking applications</a:t>
            </a:r>
          </a:p>
          <a:p>
            <a:pPr marL="365760" lvl="1" indent="-365760" defTabSz="914342"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365760" lvl="1" indent="-365760" defTabSz="914342"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365760" lvl="1" indent="-365760" defTabSz="914342"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Provenance tracking: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 </a:t>
            </a: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   	Tracking the origin and movement of high value assets across a supply chain</a:t>
            </a: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		e.g.:</a:t>
            </a:r>
            <a:r>
              <a:rPr lang="en-US" sz="1400" i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movement of high value items across supply chain, land registry</a:t>
            </a: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Interorganizational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 record keeping: </a:t>
            </a: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   	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Blockchain can provide a mechanism for collectively recording and notarizing any type of data, whose meaning can be financial or otherwise</a:t>
            </a: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		e.g.: </a:t>
            </a:r>
            <a:r>
              <a:rPr lang="en-US" sz="1400" i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KYC</a:t>
            </a: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Multiparty aggregation: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 </a:t>
            </a: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   	This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usecase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is technically same as above but the motivation is different - to overcome the infrastructural difficulty of combining information from a large number of separate sources</a:t>
            </a:r>
          </a:p>
          <a:p>
            <a:pPr marL="365760" indent="-365760" defTabSz="914342">
              <a:lnSpc>
                <a:spcPct val="90000"/>
              </a:lnSpc>
              <a:buClr>
                <a:schemeClr val="accent5"/>
              </a:buClr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		e.g.: </a:t>
            </a:r>
            <a:r>
              <a:rPr lang="en-US" sz="1400" i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reciprocal sharing arrangement for common customer set across banks</a:t>
            </a:r>
          </a:p>
          <a:p>
            <a:pPr marL="166189" lvl="0" indent="-166189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Tx/>
              <a:buChar char="-"/>
            </a:pPr>
            <a:endParaRPr lang="en-US" sz="1400" dirty="0" smtClean="0"/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166189" lvl="0" indent="-166189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64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Issues/Concerns of Blockchain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709448" y="976625"/>
            <a:ext cx="8700366" cy="5108861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marL="228600" marR="0" lvl="1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Blockchains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are not suited for </a:t>
            </a:r>
            <a:r>
              <a:rPr lang="en-US" sz="1400" b="1" dirty="0" smtClean="0">
                <a:cs typeface="Calibri" pitchFamily="34" charset="0"/>
              </a:rPr>
              <a:t>high frequency transaction volumes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. A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Bitcoin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transaction, by design, will get one confirmation after an average of 10 minutes.</a:t>
            </a: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smtClean="0"/>
              <a:t>Irreversible </a:t>
            </a:r>
            <a:r>
              <a:rPr lang="en-US" sz="1400" b="1" smtClean="0"/>
              <a:t>transactions</a:t>
            </a: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dirty="0" smtClean="0"/>
              <a:t>Shift from centralized authority to and autonomous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 digital and decentralized network for trusted P2P transactions challenges societal and economic norms</a:t>
            </a: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dirty="0" smtClean="0"/>
              <a:t>High Deployment cost 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as the size of decentralized ledger will be bigger than the centralized ledger</a:t>
            </a:r>
          </a:p>
          <a:p>
            <a:pPr marL="166189" lvl="0" indent="-166189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Tx/>
              <a:buChar char="-"/>
            </a:pPr>
            <a:endParaRPr lang="en-US" sz="1400" dirty="0" smtClean="0"/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166189" lvl="0" indent="-166189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64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Blockchain Technologies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709448" y="976625"/>
            <a:ext cx="8710999" cy="5307217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marL="228600" marR="0" lvl="1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  <a:p>
            <a:pPr marL="36576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dirty="0" err="1" smtClean="0"/>
              <a:t>Hyperledger</a:t>
            </a:r>
            <a:r>
              <a:rPr lang="en-US" sz="1400" b="1" dirty="0" smtClean="0"/>
              <a:t>: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Hyperledger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is a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permissioned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 shared ledger developed as part of Linux Foundation. There are currently two incubator projects under the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Hyperledger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umbrella: “Fabric” and “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Sawtooth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Lake.</a:t>
            </a: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dirty="0" err="1" smtClean="0"/>
              <a:t>Corda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: R3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Corda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is a distributed ledger platform designed from the ground up to record, manage and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synchronise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financial agreements between regulated financial institutions.</a:t>
            </a: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endParaRPr lang="en-US" sz="1400" b="1" dirty="0" smtClean="0">
              <a:cs typeface="Calibri" pitchFamily="34" charset="0"/>
            </a:endParaRP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dirty="0" smtClean="0">
                <a:cs typeface="Calibri" pitchFamily="34" charset="0"/>
              </a:rPr>
              <a:t>Eris (</a:t>
            </a:r>
            <a:r>
              <a:rPr lang="en-US" sz="1400" b="1" dirty="0" err="1" smtClean="0">
                <a:cs typeface="Calibri" pitchFamily="34" charset="0"/>
              </a:rPr>
              <a:t>Monax</a:t>
            </a:r>
            <a:r>
              <a:rPr lang="en-US" sz="1400" b="1" dirty="0" smtClean="0">
                <a:cs typeface="Calibri" pitchFamily="34" charset="0"/>
              </a:rPr>
              <a:t>)</a:t>
            </a:r>
            <a:r>
              <a:rPr lang="en-US" sz="1400" dirty="0" smtClean="0">
                <a:cs typeface="Calibri" pitchFamily="34" charset="0"/>
              </a:rPr>
              <a:t>: 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Platform to connect to various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blockchains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in a standardized way without the need to 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learn new commands when switching from one blockchain to another.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</a:t>
            </a: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dirty="0" smtClean="0"/>
              <a:t>Ethereum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: Public blockchain platform that can run smart contracts. Has its own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cryptocurrency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– Ether</a:t>
            </a:r>
          </a:p>
          <a:p>
            <a:pPr marL="365760" lvl="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365760" indent="-365760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400" b="1" dirty="0" smtClean="0"/>
              <a:t>BigchainDB: 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BigchainDB is "a scalable blockchain database” capable of one million writes per second. It is built upon a big data distributed database (RethinkDB) and is capable of blockchain characteristics  - decentralized control, immutability, creation and movement of digital assets</a:t>
            </a:r>
          </a:p>
          <a:p>
            <a:pPr marL="166189" lvl="0" indent="-166189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Tx/>
              <a:buChar char="-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66189" lvl="0" indent="-166189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Tx/>
              <a:buChar char="-"/>
            </a:pPr>
            <a:endParaRPr lang="en-US" sz="1400" dirty="0" smtClean="0"/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166189" lvl="0" indent="-166189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64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6775" y="3347791"/>
            <a:ext cx="6086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9723" y="1620490"/>
            <a:ext cx="92608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http://www.blockchaintechnologies.com/blockchain-definition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https://gendal.me/2016/11/08/on-distributed-databases-and-distributed-ledgers/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https://www.weforum.org/agenda/2015/11/how-will-blockchain-technology-transform-financial-services/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https://gendal.me/2016/10/25/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Consensus-as-a-service: a brief report on the emergence of </a:t>
            </a:r>
            <a:r>
              <a:rPr lang="en-US" sz="1400" dirty="0" err="1" smtClean="0"/>
              <a:t>permissioned</a:t>
            </a:r>
            <a:r>
              <a:rPr lang="en-US" sz="1400" dirty="0" smtClean="0"/>
              <a:t>, distributed ledger systems by Tim Swanson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http://www.gartner.com/newsroom/id/3412017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http://www.multichain.com/blog/2016/05/four-genuine-blockchain-use-cases/</a:t>
            </a:r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905999" cy="100213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Is Blockchain Technology?</a:t>
            </a:r>
            <a:endParaRPr 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4050" y="3190907"/>
            <a:ext cx="566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What are Distributed ledgers?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4555" y="1638976"/>
            <a:ext cx="573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What is Blockchain?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0109" y="4651116"/>
            <a:ext cx="569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What is </a:t>
            </a:r>
            <a:r>
              <a:rPr lang="en-US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Bitcoin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?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Blockchain example</a:t>
            </a:r>
            <a:endParaRPr lang="en-US" dirty="0">
              <a:latin typeface="+mj-lt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2317898" y="1743757"/>
            <a:ext cx="4965404" cy="1690562"/>
            <a:chOff x="2317898" y="1679959"/>
            <a:chExt cx="4965404" cy="1690562"/>
          </a:xfrm>
        </p:grpSpPr>
        <p:sp>
          <p:nvSpPr>
            <p:cNvPr id="15" name="Rectangle 14"/>
            <p:cNvSpPr/>
            <p:nvPr/>
          </p:nvSpPr>
          <p:spPr>
            <a:xfrm>
              <a:off x="2317898" y="1722494"/>
              <a:ext cx="4965404" cy="164802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6" name="Picture 5" descr="stickman_sm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0725" y="1991769"/>
              <a:ext cx="543001" cy="106694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36926" y="3062178"/>
              <a:ext cx="59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Alice</a:t>
              </a:r>
            </a:p>
          </p:txBody>
        </p:sp>
        <p:pic>
          <p:nvPicPr>
            <p:cNvPr id="8" name="Picture 7" descr="stickman_sm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523" y="1995315"/>
              <a:ext cx="543001" cy="10669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563879" y="3055093"/>
              <a:ext cx="517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Bob</a:t>
              </a:r>
            </a:p>
          </p:txBody>
        </p:sp>
        <p:sp>
          <p:nvSpPr>
            <p:cNvPr id="10" name="Striped Right Arrow 9"/>
            <p:cNvSpPr/>
            <p:nvPr/>
          </p:nvSpPr>
          <p:spPr>
            <a:xfrm>
              <a:off x="3849009" y="2456126"/>
              <a:ext cx="1881963" cy="276446"/>
            </a:xfrm>
            <a:prstGeom prst="stripedRightArrow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2" name="Picture 11" descr="dollar_smal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819" y="2252558"/>
              <a:ext cx="235485" cy="23548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14544" y="2147794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39150" y="1679959"/>
              <a:ext cx="1208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Barclays Bank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5033" y="1254637"/>
            <a:ext cx="4906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 pitchFamily="34" charset="0"/>
              </a:rPr>
              <a:t>Current world scenario: Transaction within same bank: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5278" y="4281444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 pitchFamily="34" charset="0"/>
              </a:rPr>
              <a:t>Barclays Ledger before transaction :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059123" y="4601696"/>
          <a:ext cx="3055678" cy="88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44"/>
                <a:gridCol w="679298"/>
                <a:gridCol w="944740"/>
                <a:gridCol w="978196"/>
              </a:tblGrid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Holder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Currency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Amount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Alice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Bob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84548" y="4284982"/>
            <a:ext cx="3137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 pitchFamily="34" charset="0"/>
              </a:rPr>
              <a:t>Barclays Ledger after transaction :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358393" y="4605234"/>
          <a:ext cx="3055678" cy="88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44"/>
                <a:gridCol w="679298"/>
                <a:gridCol w="944740"/>
                <a:gridCol w="978196"/>
              </a:tblGrid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Holder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Currency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Amount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Alice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Bob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Blockchain example (contd..)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5033" y="1105775"/>
            <a:ext cx="5459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 pitchFamily="34" charset="0"/>
              </a:rPr>
              <a:t>Current World Scenario: Transaction between different banks: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5278" y="3303208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 pitchFamily="34" charset="0"/>
              </a:rPr>
              <a:t>Barclays Ledger before transaction :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059123" y="3623460"/>
          <a:ext cx="3055678" cy="88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44"/>
                <a:gridCol w="679298"/>
                <a:gridCol w="944740"/>
                <a:gridCol w="978196"/>
              </a:tblGrid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Holder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Currency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Amount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Alice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HSBC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84548" y="3306746"/>
            <a:ext cx="3058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 pitchFamily="34" charset="0"/>
              </a:rPr>
              <a:t>HSBC Ledger before transaction :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358393" y="3626998"/>
          <a:ext cx="3055678" cy="88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44"/>
                <a:gridCol w="769716"/>
                <a:gridCol w="854322"/>
                <a:gridCol w="978196"/>
              </a:tblGrid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Holder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Currency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Amount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Charlie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Barclays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-1000</a:t>
                      </a:r>
                      <a:endParaRPr lang="en-US" sz="12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2317898" y="1470837"/>
            <a:ext cx="5171121" cy="1697657"/>
            <a:chOff x="2317898" y="1470837"/>
            <a:chExt cx="5171121" cy="1697657"/>
          </a:xfrm>
        </p:grpSpPr>
        <p:sp>
          <p:nvSpPr>
            <p:cNvPr id="15" name="Rectangle 14"/>
            <p:cNvSpPr/>
            <p:nvPr/>
          </p:nvSpPr>
          <p:spPr>
            <a:xfrm>
              <a:off x="2317898" y="1520467"/>
              <a:ext cx="1318437" cy="164802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6" name="Picture 5" descr="stickman_smal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1991" y="1789742"/>
              <a:ext cx="543001" cy="106694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58192" y="2860151"/>
              <a:ext cx="59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Alice</a:t>
              </a:r>
            </a:p>
          </p:txBody>
        </p:sp>
        <p:pic>
          <p:nvPicPr>
            <p:cNvPr id="8" name="Picture 7" descr="stickman_smal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523" y="1793288"/>
              <a:ext cx="543001" cy="10669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453962" y="2853066"/>
              <a:ext cx="786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Charlie</a:t>
              </a:r>
            </a:p>
          </p:txBody>
        </p:sp>
        <p:sp>
          <p:nvSpPr>
            <p:cNvPr id="10" name="Striped Right Arrow 9"/>
            <p:cNvSpPr/>
            <p:nvPr/>
          </p:nvSpPr>
          <p:spPr>
            <a:xfrm>
              <a:off x="3849009" y="2254099"/>
              <a:ext cx="1881963" cy="276446"/>
            </a:xfrm>
            <a:prstGeom prst="stripedRightArrow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2" name="Picture 11" descr="dollar_smal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819" y="2050531"/>
              <a:ext cx="235485" cy="23548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14544" y="1945767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39150" y="1477932"/>
              <a:ext cx="1208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Barclays Bank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70582" y="1513372"/>
              <a:ext cx="1318437" cy="164802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91834" y="1470837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HSBC Bank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88816" y="4752834"/>
            <a:ext cx="3137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 pitchFamily="34" charset="0"/>
              </a:rPr>
              <a:t>Barclays Ledger after transaction :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062661" y="5073086"/>
          <a:ext cx="3055678" cy="88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44"/>
                <a:gridCol w="679298"/>
                <a:gridCol w="944740"/>
                <a:gridCol w="978196"/>
              </a:tblGrid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Holder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Currency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Amount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CCCCFF"/>
                        </a:gs>
                        <a:gs pos="17999">
                          <a:srgbClr val="99CCFF"/>
                        </a:gs>
                        <a:gs pos="36000">
                          <a:srgbClr val="9966FF"/>
                        </a:gs>
                        <a:gs pos="61000">
                          <a:srgbClr val="CC99FF"/>
                        </a:gs>
                        <a:gs pos="82001">
                          <a:srgbClr val="99CCFF"/>
                        </a:gs>
                        <a:gs pos="100000">
                          <a:srgbClr val="CCCCFF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Alice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HSBC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995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288086" y="4756372"/>
            <a:ext cx="290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 pitchFamily="34" charset="0"/>
              </a:rPr>
              <a:t>HSBC Ledger after transaction :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361931" y="5076624"/>
          <a:ext cx="3055678" cy="88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44"/>
                <a:gridCol w="766178"/>
                <a:gridCol w="857860"/>
                <a:gridCol w="978196"/>
              </a:tblGrid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Holder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Currency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Amount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Charlie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Barclays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-995</a:t>
                      </a:r>
                      <a:endParaRPr lang="en-US" sz="12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3795808" y="2647507"/>
            <a:ext cx="1988288" cy="723013"/>
            <a:chOff x="4146697" y="2753833"/>
            <a:chExt cx="1988288" cy="914400"/>
          </a:xfrm>
        </p:grpSpPr>
        <p:sp>
          <p:nvSpPr>
            <p:cNvPr id="32" name="Rounded Rectangle 31"/>
            <p:cNvSpPr/>
            <p:nvPr/>
          </p:nvSpPr>
          <p:spPr>
            <a:xfrm>
              <a:off x="4146697" y="2753833"/>
              <a:ext cx="1945759" cy="914400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3024" y="2870790"/>
              <a:ext cx="1881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Correspondent Banking Arrangement</a:t>
              </a:r>
            </a:p>
          </p:txBody>
        </p:sp>
      </p:grpSp>
      <p:cxnSp>
        <p:nvCxnSpPr>
          <p:cNvPr id="36" name="Straight Arrow Connector 35"/>
          <p:cNvCxnSpPr>
            <a:stCxn id="32" idx="2"/>
          </p:cNvCxnSpPr>
          <p:nvPr/>
        </p:nvCxnSpPr>
        <p:spPr>
          <a:xfrm flipH="1">
            <a:off x="4051008" y="3370520"/>
            <a:ext cx="717680" cy="96756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</p:cNvCxnSpPr>
          <p:nvPr/>
        </p:nvCxnSpPr>
        <p:spPr>
          <a:xfrm>
            <a:off x="4768688" y="3370520"/>
            <a:ext cx="590121" cy="956931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327453" y="1417678"/>
            <a:ext cx="999461" cy="591879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Interface</a:t>
            </a:r>
          </a:p>
        </p:txBody>
      </p:sp>
      <p:cxnSp>
        <p:nvCxnSpPr>
          <p:cNvPr id="43" name="Straight Arrow Connector 42"/>
          <p:cNvCxnSpPr>
            <a:stCxn id="41" idx="1"/>
            <a:endCxn id="15" idx="3"/>
          </p:cNvCxnSpPr>
          <p:nvPr/>
        </p:nvCxnSpPr>
        <p:spPr>
          <a:xfrm flipH="1">
            <a:off x="3636335" y="1713618"/>
            <a:ext cx="691118" cy="630863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  <a:endCxn id="21" idx="1"/>
          </p:cNvCxnSpPr>
          <p:nvPr/>
        </p:nvCxnSpPr>
        <p:spPr>
          <a:xfrm>
            <a:off x="5326914" y="1713618"/>
            <a:ext cx="843668" cy="623768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41" grpId="0" animBg="1"/>
      <p:bldP spid="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What are the issues with Current World Systems?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09448" y="976625"/>
            <a:ext cx="8324193" cy="5108861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marL="228600" marR="0" lvl="1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  <a:p>
            <a:pPr marL="166189" lvl="0" indent="-166189" defTabSz="914342">
              <a:buClr>
                <a:schemeClr val="accent5"/>
              </a:buClr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Key Issues with existing systems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–</a:t>
            </a:r>
            <a:r>
              <a:rPr lang="en-US" sz="1400" dirty="0" smtClean="0"/>
              <a:t>  </a:t>
            </a:r>
          </a:p>
          <a:p>
            <a:pPr marL="166189" lvl="0" indent="-166189" defTabSz="914342">
              <a:buClr>
                <a:schemeClr val="accent5"/>
              </a:buClr>
            </a:pPr>
            <a:endParaRPr lang="en-US" sz="1400" dirty="0" smtClean="0"/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Need for an interface between the banks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Need to maintain correspondent banking arrangement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Reconciliation of data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Duplication of data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Different systems for Auditors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Duplication of logic for processing the transactions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Huge cost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166189" lvl="0" indent="-166189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Blockchain example (contd..)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5033" y="1105775"/>
            <a:ext cx="5766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 pitchFamily="34" charset="0"/>
              </a:rPr>
              <a:t>Blockchain World Scenario: Transaction between different banks: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5278" y="3303208"/>
            <a:ext cx="349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 pitchFamily="34" charset="0"/>
              </a:rPr>
              <a:t>Distributed Ledger before transaction :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059125" y="3623460"/>
          <a:ext cx="4193359" cy="88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3"/>
                <a:gridCol w="898535"/>
                <a:gridCol w="786810"/>
                <a:gridCol w="1105786"/>
                <a:gridCol w="893135"/>
              </a:tblGrid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Issuer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Holder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Currency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Amount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Barclays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Alice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HSBC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Charlie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pSp>
        <p:nvGrpSpPr>
          <p:cNvPr id="3" name="Group 26"/>
          <p:cNvGrpSpPr/>
          <p:nvPr/>
        </p:nvGrpSpPr>
        <p:grpSpPr>
          <a:xfrm>
            <a:off x="2317898" y="1470837"/>
            <a:ext cx="5171121" cy="1697657"/>
            <a:chOff x="2317898" y="1470837"/>
            <a:chExt cx="5171121" cy="1697657"/>
          </a:xfrm>
        </p:grpSpPr>
        <p:sp>
          <p:nvSpPr>
            <p:cNvPr id="15" name="Rectangle 14"/>
            <p:cNvSpPr/>
            <p:nvPr/>
          </p:nvSpPr>
          <p:spPr>
            <a:xfrm>
              <a:off x="2317898" y="1520467"/>
              <a:ext cx="1318437" cy="164802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6" name="Picture 5" descr="stickman_sm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1358" y="1789742"/>
              <a:ext cx="543001" cy="106694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47559" y="2860151"/>
              <a:ext cx="595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Alice</a:t>
              </a:r>
            </a:p>
          </p:txBody>
        </p:sp>
        <p:pic>
          <p:nvPicPr>
            <p:cNvPr id="8" name="Picture 7" descr="stickman_sm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523" y="1793288"/>
              <a:ext cx="543001" cy="10669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453962" y="2853066"/>
              <a:ext cx="786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Charlie</a:t>
              </a:r>
            </a:p>
          </p:txBody>
        </p:sp>
        <p:sp>
          <p:nvSpPr>
            <p:cNvPr id="10" name="Striped Right Arrow 9"/>
            <p:cNvSpPr/>
            <p:nvPr/>
          </p:nvSpPr>
          <p:spPr>
            <a:xfrm>
              <a:off x="3849009" y="2254099"/>
              <a:ext cx="1881963" cy="276446"/>
            </a:xfrm>
            <a:prstGeom prst="stripedRightArrow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2" name="Picture 11" descr="dollar_smal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819" y="2050531"/>
              <a:ext cx="235485" cy="23548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14544" y="1945767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39150" y="1477932"/>
              <a:ext cx="1208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Barclays Bank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70582" y="1513372"/>
              <a:ext cx="1318437" cy="164802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91834" y="1470837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HSBC Bank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273915" y="4827265"/>
            <a:ext cx="3334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alibri" pitchFamily="34" charset="0"/>
              </a:rPr>
              <a:t>Distributed Ledger after transaction :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337129" y="5158150"/>
          <a:ext cx="4193359" cy="88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3"/>
                <a:gridCol w="898535"/>
                <a:gridCol w="786810"/>
                <a:gridCol w="1105786"/>
                <a:gridCol w="893135"/>
              </a:tblGrid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Issuer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Holder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Currency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Amount</a:t>
                      </a:r>
                      <a:endParaRPr lang="en-US" sz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Barclays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Alice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  <a:tr h="2952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HSBC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Charlie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USD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905999" cy="100213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Is Blockchain Technology? Lets revisit again…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046" y="1170637"/>
            <a:ext cx="41423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Distributed ledgers </a:t>
            </a:r>
            <a:r>
              <a:rPr lang="en-US" sz="1400" dirty="0" smtClean="0"/>
              <a:t>are systems </a:t>
            </a:r>
            <a:r>
              <a:rPr lang="en-US" sz="1400" smtClean="0"/>
              <a:t>that enable </a:t>
            </a:r>
            <a:r>
              <a:rPr lang="en-US" sz="1400" dirty="0" smtClean="0"/>
              <a:t>parties 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who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dont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fully trust each other 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to form and maintain consensus 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about the existence, status and evolution of a set of shared facts 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spread across multiple sites/countries/institutions (nodes)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</p:txBody>
      </p:sp>
      <p:pic>
        <p:nvPicPr>
          <p:cNvPr id="232450" name="Picture 2" descr="Image result for blockchain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9940" y="4017121"/>
            <a:ext cx="4227419" cy="230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57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8962" y="1404800"/>
            <a:ext cx="4963219" cy="20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20995" y="4127098"/>
            <a:ext cx="4667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 Blockchain</a:t>
            </a:r>
            <a:r>
              <a:rPr lang="en-US" sz="1400" dirty="0" smtClean="0"/>
              <a:t> is 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a type of distributed ledger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comprised of unchangeable, digitally recorded data(transactions) 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bundled in packages called blocks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these blocks are linked to each other to form a chain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0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Blockchain Technology? Lets revisit again…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116" y="1350310"/>
            <a:ext cx="808074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How is Distributed Ledgers different from distributed databases? </a:t>
            </a:r>
          </a:p>
          <a:p>
            <a:endParaRPr lang="en-US" sz="1400" dirty="0" smtClean="0"/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Distributed databases don’t have different nodes being run by different parties 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In Distributed databases, all nodes are under the control of a central party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9522" y="3533978"/>
            <a:ext cx="82305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What is difference between </a:t>
            </a:r>
            <a:r>
              <a:rPr lang="en-US" sz="1400" b="1" dirty="0" err="1" smtClean="0"/>
              <a:t>Bitcoin</a:t>
            </a:r>
            <a:r>
              <a:rPr lang="en-US" sz="1400" b="1" dirty="0" smtClean="0"/>
              <a:t> and Blockchain?</a:t>
            </a:r>
          </a:p>
          <a:p>
            <a:endParaRPr lang="en-US" sz="1400" dirty="0" smtClean="0"/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Bitcoin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is virtual crypto currency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Blockchain is the backend system which stores </a:t>
            </a:r>
            <a:r>
              <a:rPr lang="en-US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Bitcoin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on to the Distributed Ledger</a:t>
            </a: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Need for Distributed Ledgers… The Finance IT problem statement…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09448" y="976625"/>
            <a:ext cx="8324193" cy="5307217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marL="228600" marR="0" lvl="1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  <a:p>
            <a:pPr marL="166189" lvl="0" indent="-166189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Problem Statement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- </a:t>
            </a: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In finance, parties don't fully trust each other but need to build consensus among them about shared facts – agreements, contracts, deals and so on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.</a:t>
            </a:r>
            <a:endParaRPr lang="en-US" sz="1400" dirty="0" smtClean="0"/>
          </a:p>
          <a:p>
            <a:pPr marL="166189" lvl="0" indent="-166189" defTabSz="914342">
              <a:buClr>
                <a:schemeClr val="accent5"/>
              </a:buClr>
            </a:pPr>
            <a:endParaRPr lang="en-US" sz="1400" b="1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166189" lvl="0" indent="-166189" defTabSz="914342">
              <a:buClr>
                <a:schemeClr val="accent5"/>
              </a:buClr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Key Issues with existing Finance IT systems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–</a:t>
            </a:r>
            <a:r>
              <a:rPr lang="en-US" sz="1400" dirty="0" smtClean="0"/>
              <a:t>  </a:t>
            </a:r>
          </a:p>
          <a:p>
            <a:pPr marL="645067" lvl="1" indent="-166189" defTabSz="914342">
              <a:lnSpc>
                <a:spcPct val="150000"/>
              </a:lnSpc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proliferation of systems that exists between financial institutions  </a:t>
            </a:r>
          </a:p>
          <a:p>
            <a:pPr marL="645067" lvl="1" indent="-166189" defTabSz="914342">
              <a:spcBef>
                <a:spcPts val="1200"/>
              </a:spcBef>
              <a:spcAft>
                <a:spcPts val="1200"/>
              </a:spcAft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the same information is recorded in multiple places by different parties in different systems all slightly different</a:t>
            </a:r>
          </a:p>
          <a:p>
            <a:pPr marL="645067" lvl="1" indent="-166189" defTabSz="914342">
              <a:spcBef>
                <a:spcPts val="1200"/>
              </a:spcBef>
              <a:spcAft>
                <a:spcPts val="1200"/>
              </a:spcAft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there is a huge amount of work through reconciliation, matching to bring their systems back into consensus</a:t>
            </a:r>
          </a:p>
          <a:p>
            <a:pPr marL="645067" lvl="1" indent="-166189" defTabSz="914342">
              <a:lnSpc>
                <a:spcPct val="150000"/>
              </a:lnSpc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the existing platforms or solutions are not designed to solve the problem statement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166189" indent="-166189" defTabSz="914342">
              <a:buClr>
                <a:schemeClr val="accent5"/>
              </a:buClr>
            </a:pPr>
            <a:endParaRPr lang="en-US" sz="1400" b="1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166189" indent="-166189" defTabSz="914342">
              <a:buClr>
                <a:schemeClr val="accent5"/>
              </a:buClr>
            </a:pP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The Distributed Ledger Technology can bring in consensus and remove discrepancies, duplication and errors in the existing IT systems resulting in</a:t>
            </a:r>
          </a:p>
          <a:p>
            <a:pPr marL="645067" lvl="1" indent="-166189" defTabSz="914342">
              <a:lnSpc>
                <a:spcPct val="150000"/>
              </a:lnSpc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same data “view” across all shared parties</a:t>
            </a:r>
          </a:p>
          <a:p>
            <a:pPr marL="645067" lvl="1" indent="-166189" defTabSz="914342">
              <a:lnSpc>
                <a:spcPct val="150000"/>
              </a:lnSpc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reduction in cost and duplication out of IT systems</a:t>
            </a:r>
          </a:p>
          <a:p>
            <a:pPr marL="645067" lvl="1" indent="-166189" defTabSz="914342">
              <a:lnSpc>
                <a:spcPct val="150000"/>
              </a:lnSpc>
              <a:buClr>
                <a:schemeClr val="accent5"/>
              </a:buClr>
              <a:buFont typeface="Courier New" pitchFamily="49" charset="0"/>
              <a:buChar char="o"/>
            </a:pPr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same data processing logic across all shared parties to process the data (smart contract)</a:t>
            </a:r>
          </a:p>
          <a:p>
            <a:pPr marL="645067" lvl="1" indent="-166189" defTabSz="914342">
              <a:buClr>
                <a:schemeClr val="accent5"/>
              </a:buClr>
              <a:buFont typeface="Courier New" pitchFamily="49" charset="0"/>
              <a:buChar char="o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166189" lvl="0" indent="-166189" defTabSz="914342">
              <a:lnSpc>
                <a:spcPct val="90000"/>
              </a:lnSpc>
              <a:spcAft>
                <a:spcPts val="18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heme/theme1.xml><?xml version="1.0" encoding="utf-8"?>
<a:theme xmlns:a="http://schemas.openxmlformats.org/drawingml/2006/main" name="1_ppt_Template_Capgemini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dirty="0" err="1" smtClean="0">
            <a:solidFill>
              <a:schemeClr val="tx2">
                <a:lumMod val="50000"/>
              </a:schemeClr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tx2">
                <a:lumMod val="50000"/>
              </a:schemeClr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27265</TotalTime>
  <Words>1600</Words>
  <Application>Microsoft Office PowerPoint</Application>
  <PresentationFormat>A4 Paper (210x297 mm)</PresentationFormat>
  <Paragraphs>361</Paragraphs>
  <Slides>18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1_ppt_Template_Capgemini</vt:lpstr>
      <vt:lpstr>think-cell Slide</vt:lpstr>
      <vt:lpstr>Introduction to Blockchain          </vt:lpstr>
      <vt:lpstr>What Is Blockchain Technology?</vt:lpstr>
      <vt:lpstr>Blockchain example</vt:lpstr>
      <vt:lpstr>Blockchain example (contd..)</vt:lpstr>
      <vt:lpstr>What are the issues with Current World Systems?</vt:lpstr>
      <vt:lpstr>Blockchain example (contd..)</vt:lpstr>
      <vt:lpstr>What Is Blockchain Technology? Lets revisit again…</vt:lpstr>
      <vt:lpstr>What Is Blockchain Technology? Lets revisit again…</vt:lpstr>
      <vt:lpstr>Need for Distributed Ledgers… The Finance IT problem statement…</vt:lpstr>
      <vt:lpstr>Slide 10</vt:lpstr>
      <vt:lpstr>Types of Distributed Ledgers</vt:lpstr>
      <vt:lpstr>Gartner Emerging Technology Hype Cycle July 2016</vt:lpstr>
      <vt:lpstr>Benefits of Blockchain Implementation</vt:lpstr>
      <vt:lpstr>What use cases are suited for Blockchain?</vt:lpstr>
      <vt:lpstr>Issues/Concerns of Blockchain</vt:lpstr>
      <vt:lpstr>Blockchain Technologies</vt:lpstr>
      <vt:lpstr>Slide 17</vt:lpstr>
      <vt:lpstr>References</vt:lpstr>
    </vt:vector>
  </TitlesOfParts>
  <Company>Capgemini GCC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Namazi, Parveezeh</dc:creator>
  <cp:lastModifiedBy>ckansara</cp:lastModifiedBy>
  <cp:revision>925</cp:revision>
  <cp:lastPrinted>2016-07-05T19:50:56Z</cp:lastPrinted>
  <dcterms:created xsi:type="dcterms:W3CDTF">2015-03-06T11:43:58Z</dcterms:created>
  <dcterms:modified xsi:type="dcterms:W3CDTF">2017-05-10T07:44:47Z</dcterms:modified>
</cp:coreProperties>
</file>