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  <p:sldMasterId id="2147484257" r:id="rId2"/>
    <p:sldMasterId id="2147484252" r:id="rId3"/>
  </p:sldMasterIdLst>
  <p:notesMasterIdLst>
    <p:notesMasterId r:id="rId6"/>
  </p:notesMasterIdLst>
  <p:handoutMasterIdLst>
    <p:handoutMasterId r:id="rId7"/>
  </p:handoutMasterIdLst>
  <p:sldIdLst>
    <p:sldId id="1137" r:id="rId4"/>
    <p:sldId id="1143" r:id="rId5"/>
  </p:sldIdLst>
  <p:sldSz cx="12192000" cy="6858000"/>
  <p:notesSz cx="6797675" cy="9926638"/>
  <p:custDataLst>
    <p:tags r:id="rId8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pallika" initials="s" lastIdx="37" clrIdx="0"/>
  <p:cmAuthor id="1" name="Kumar, Santosh" initials="KS" lastIdx="17" clrIdx="1">
    <p:extLst/>
  </p:cmAuthor>
  <p:cmAuthor id="2" name="Pallikara, Sreejith" initials="PS" lastIdx="5" clrIdx="2"/>
  <p:cmAuthor id="3" name="Le Mevel, Veronique" initials="LMV" lastIdx="2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1F79"/>
    <a:srgbClr val="D652C9"/>
    <a:srgbClr val="681F7A"/>
    <a:srgbClr val="4B0E66"/>
    <a:srgbClr val="2D2B49"/>
    <a:srgbClr val="00264A"/>
    <a:srgbClr val="0098CC"/>
    <a:srgbClr val="004C66"/>
    <a:srgbClr val="000000"/>
    <a:srgbClr val="32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8" autoAdjust="0"/>
    <p:restoredTop sz="95080" autoAdjust="0"/>
  </p:normalViewPr>
  <p:slideViewPr>
    <p:cSldViewPr snapToGrid="0">
      <p:cViewPr varScale="1">
        <p:scale>
          <a:sx n="70" d="100"/>
          <a:sy n="70" d="100"/>
        </p:scale>
        <p:origin x="508" y="60"/>
      </p:cViewPr>
      <p:guideLst>
        <p:guide pos="347"/>
        <p:guide orient="horz" pos="935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883"/>
    </p:cViewPr>
  </p:sorterViewPr>
  <p:notesViewPr>
    <p:cSldViewPr snapToGrid="0">
      <p:cViewPr>
        <p:scale>
          <a:sx n="120" d="100"/>
          <a:sy n="120" d="100"/>
        </p:scale>
        <p:origin x="610" y="-415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6797675" cy="495793"/>
          </a:xfrm>
          <a:prstGeom prst="rect">
            <a:avLst/>
          </a:prstGeom>
        </p:spPr>
        <p:txBody>
          <a:bodyPr vert="horz" lIns="34616" tIns="34616" rIns="242312" bIns="34616" rtlCol="0" anchor="ctr"/>
          <a:lstStyle>
            <a:lvl1pPr algn="l">
              <a:defRPr sz="1200"/>
            </a:lvl1pPr>
          </a:lstStyle>
          <a:p>
            <a:pPr algn="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6"/>
            <a:ext cx="2945862" cy="495793"/>
          </a:xfrm>
          <a:prstGeom prst="rect">
            <a:avLst/>
          </a:prstGeom>
        </p:spPr>
        <p:txBody>
          <a:bodyPr vert="horz" lIns="87924" tIns="43962" rIns="87924" bIns="43962" rtlCol="0" anchor="b"/>
          <a:lstStyle>
            <a:lvl1pPr algn="l">
              <a:defRPr sz="1200"/>
            </a:lvl1pPr>
          </a:lstStyle>
          <a:p>
            <a:r>
              <a:rPr lang="de-DE" sz="700" dirty="0">
                <a:latin typeface="Arial" pitchFamily="34" charset="0"/>
                <a:cs typeface="Arial" pitchFamily="34" charset="0"/>
              </a:rPr>
              <a:t>© </a:t>
            </a:r>
            <a:r>
              <a:rPr lang="de-DE" sz="700" dirty="0" smtClean="0">
                <a:latin typeface="Arial" pitchFamily="34" charset="0"/>
                <a:cs typeface="Arial" pitchFamily="34" charset="0"/>
              </a:rPr>
              <a:t>2017 </a:t>
            </a:r>
            <a:r>
              <a:rPr lang="de-DE" sz="700" dirty="0">
                <a:latin typeface="Arial" pitchFamily="34" charset="0"/>
                <a:cs typeface="Arial" pitchFamily="34" charset="0"/>
              </a:rPr>
              <a:t>Capgemini. All </a:t>
            </a:r>
            <a:r>
              <a:rPr lang="de-DE" sz="700" dirty="0" err="1">
                <a:latin typeface="Arial" pitchFamily="34" charset="0"/>
                <a:cs typeface="Arial" pitchFamily="34" charset="0"/>
              </a:rPr>
              <a:t>rights</a:t>
            </a:r>
            <a:r>
              <a:rPr lang="de-DE" sz="7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700" dirty="0" err="1">
                <a:latin typeface="Arial" pitchFamily="34" charset="0"/>
                <a:cs typeface="Arial" pitchFamily="34" charset="0"/>
              </a:rPr>
              <a:t>reserved</a:t>
            </a:r>
            <a:r>
              <a:rPr lang="de-DE" sz="7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6"/>
            <a:ext cx="2945862" cy="495793"/>
          </a:xfrm>
          <a:prstGeom prst="rect">
            <a:avLst/>
          </a:prstGeom>
        </p:spPr>
        <p:txBody>
          <a:bodyPr vert="horz" lIns="87924" tIns="43962" rIns="87924" bIns="43962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b="1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35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5240" tIns="47620" rIns="95240" bIns="4762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5240" tIns="47620" rIns="95240" bIns="47620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1035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40" tIns="47620" rIns="95240" bIns="476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5240" tIns="47620" rIns="95240" bIns="476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5240" tIns="47620" rIns="95240" bIns="4762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5240" tIns="47620" rIns="95240" bIns="47620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24223"/>
            <a:ext cx="4745620" cy="992238"/>
          </a:xfrm>
          <a:prstGeom prst="rect">
            <a:avLst/>
          </a:prstGeom>
        </p:spPr>
        <p:txBody>
          <a:bodyPr lIns="360000" tIns="36000" rIns="72000" bIns="36000" anchor="t"/>
          <a:lstStyle>
            <a:lvl1pPr algn="l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354394"/>
            <a:ext cx="4340506" cy="796340"/>
          </a:xfrm>
          <a:prstGeom prst="rect">
            <a:avLst/>
          </a:prstGeom>
        </p:spPr>
        <p:txBody>
          <a:bodyPr lIns="360000" tIns="36000" rIns="72000" bIns="36000"/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92622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1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30"/>
          <a:stretch/>
        </p:blipFill>
        <p:spPr>
          <a:xfrm>
            <a:off x="0" y="0"/>
            <a:ext cx="12190476" cy="1438275"/>
          </a:xfrm>
          <a:prstGeom prst="rect">
            <a:avLst/>
          </a:prstGeom>
        </p:spPr>
      </p:pic>
      <p:pic>
        <p:nvPicPr>
          <p:cNvPr id="4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6"/>
          <a:stretch/>
        </p:blipFill>
        <p:spPr>
          <a:xfrm>
            <a:off x="1524" y="6296025"/>
            <a:ext cx="12188954" cy="5619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360000" tIns="36000" rIns="72000" bIns="3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© 2017 Capgemini.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0" y="1511999"/>
            <a:ext cx="11880000" cy="4428000"/>
          </a:xfrm>
        </p:spPr>
        <p:txBody>
          <a:bodyPr vert="horz" lIns="468000" tIns="45720" rIns="72000" bIns="45720" rtlCol="0">
            <a:normAutofit/>
          </a:bodyPr>
          <a:lstStyle>
            <a:lvl1pPr>
              <a:defRPr lang="fr-FR" smtClean="0"/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US"/>
            </a:lvl5pPr>
          </a:lstStyle>
          <a:p>
            <a:pPr lvl="0"/>
            <a:r>
              <a:rPr lang="en-US" noProof="0" dirty="0" err="1" smtClean="0"/>
              <a:t>Modifiez</a:t>
            </a:r>
            <a:r>
              <a:rPr lang="en-US" noProof="0" dirty="0" smtClean="0"/>
              <a:t>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Cinquième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73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63"/>
          <a:stretch/>
        </p:blipFill>
        <p:spPr>
          <a:xfrm>
            <a:off x="3048" y="0"/>
            <a:ext cx="12188952" cy="1442717"/>
          </a:xfrm>
          <a:prstGeom prst="rect">
            <a:avLst/>
          </a:prstGeom>
        </p:spPr>
      </p:pic>
      <p:pic>
        <p:nvPicPr>
          <p:cNvPr id="4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6"/>
          <a:stretch/>
        </p:blipFill>
        <p:spPr>
          <a:xfrm>
            <a:off x="1524" y="6296025"/>
            <a:ext cx="12188954" cy="5619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360000" tIns="36000" rIns="72000" bIns="3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© 2017 Capgemini.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1"/>
          </p:nvPr>
        </p:nvSpPr>
        <p:spPr>
          <a:xfrm>
            <a:off x="0" y="1512000"/>
            <a:ext cx="11880000" cy="4428000"/>
          </a:xfrm>
        </p:spPr>
        <p:txBody>
          <a:bodyPr vert="horz" lIns="468000" tIns="45720" rIns="72000" bIns="45720" rtlCol="0">
            <a:normAutofit/>
          </a:bodyPr>
          <a:lstStyle>
            <a:lvl1pPr>
              <a:defRPr lang="fr-FR" smtClean="0"/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US"/>
            </a:lvl5pPr>
          </a:lstStyle>
          <a:p>
            <a:pPr lvl="0"/>
            <a:r>
              <a:rPr lang="en-US" noProof="0" dirty="0" err="1" smtClean="0"/>
              <a:t>Modifiez</a:t>
            </a:r>
            <a:r>
              <a:rPr lang="en-US" noProof="0" dirty="0" smtClean="0"/>
              <a:t>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Cinquième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1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21"/>
          <a:stretch/>
        </p:blipFill>
        <p:spPr>
          <a:xfrm>
            <a:off x="1524" y="0"/>
            <a:ext cx="12190476" cy="1473200"/>
          </a:xfrm>
          <a:prstGeom prst="rect">
            <a:avLst/>
          </a:prstGeom>
        </p:spPr>
      </p:pic>
      <p:pic>
        <p:nvPicPr>
          <p:cNvPr id="4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6"/>
          <a:stretch/>
        </p:blipFill>
        <p:spPr>
          <a:xfrm>
            <a:off x="1524" y="6296025"/>
            <a:ext cx="12188954" cy="5619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360000" tIns="36000" rIns="72000" bIns="3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© 2017 Capgemini.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86" y="1512000"/>
            <a:ext cx="11880000" cy="4320000"/>
          </a:xfrm>
        </p:spPr>
        <p:txBody>
          <a:bodyPr vert="horz" lIns="468000" tIns="45720" rIns="72000" bIns="45720" rtlCol="0">
            <a:normAutofit/>
          </a:bodyPr>
          <a:lstStyle>
            <a:lvl1pPr>
              <a:defRPr lang="fr-FR" smtClean="0"/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US"/>
            </a:lvl5pPr>
          </a:lstStyle>
          <a:p>
            <a:pPr lvl="0"/>
            <a:r>
              <a:rPr lang="en-US" noProof="0" dirty="0" err="1" smtClean="0"/>
              <a:t>Modifiez</a:t>
            </a:r>
            <a:r>
              <a:rPr lang="en-US" noProof="0" dirty="0" smtClean="0"/>
              <a:t>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Cinquième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8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9"/>
          <a:stretch/>
        </p:blipFill>
        <p:spPr>
          <a:xfrm>
            <a:off x="1524" y="-770"/>
            <a:ext cx="12188952" cy="1507984"/>
          </a:xfrm>
          <a:prstGeom prst="rect">
            <a:avLst/>
          </a:prstGeom>
          <a:ln>
            <a:noFill/>
          </a:ln>
        </p:spPr>
      </p:pic>
      <p:pic>
        <p:nvPicPr>
          <p:cNvPr id="4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6"/>
          <a:stretch/>
        </p:blipFill>
        <p:spPr>
          <a:xfrm>
            <a:off x="1524" y="6296025"/>
            <a:ext cx="12188954" cy="5619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360000" tIns="36000" rIns="72000" bIns="3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© 2017 Capgemini.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0" y="1512000"/>
            <a:ext cx="11880000" cy="4500000"/>
          </a:xfrm>
        </p:spPr>
        <p:txBody>
          <a:bodyPr lIns="468000" rIns="72000"/>
          <a:lstStyle/>
          <a:p>
            <a:pPr lvl="0"/>
            <a:r>
              <a:rPr lang="en-US" noProof="0" dirty="0" err="1" smtClean="0"/>
              <a:t>Modifiez</a:t>
            </a:r>
            <a:r>
              <a:rPr lang="en-US" noProof="0" dirty="0" smtClean="0"/>
              <a:t>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Cinquième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55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" Target="../theme/theme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79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4502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068" rtl="0" eaLnBrk="1" latinLnBrk="0" hangingPunct="1">
        <a:lnSpc>
          <a:spcPct val="85000"/>
        </a:lnSpc>
        <a:spcBef>
          <a:spcPct val="0"/>
        </a:spcBef>
        <a:buNone/>
        <a:defRPr sz="319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39" indent="-166139" algn="l" defTabSz="914068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199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493" indent="-180921" algn="l" defTabSz="914068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414" indent="-165050" algn="l" defTabSz="914068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0987" indent="-165050" algn="l" defTabSz="914068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141" indent="-193605" algn="l" defTabSz="914068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699" kern="1200">
          <a:solidFill>
            <a:srgbClr val="494949"/>
          </a:solidFill>
          <a:latin typeface="+mn-lt"/>
          <a:ea typeface="+mn-ea"/>
          <a:cs typeface="+mn-cs"/>
        </a:defRPr>
      </a:lvl5pPr>
      <a:lvl6pPr marL="2513687" indent="-228517" algn="l" defTabSz="914068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721" indent="-228517" algn="l" defTabSz="914068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754" indent="-228517" algn="l" defTabSz="914068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788" indent="-228517" algn="l" defTabSz="914068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0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2" algn="l" defTabSz="9140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5" algn="l" defTabSz="9140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9" algn="l" defTabSz="9140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203" algn="l" defTabSz="9140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8" algn="l" defTabSz="9140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272" algn="l" defTabSz="9140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44"/>
          <a:stretch/>
        </p:blipFill>
        <p:spPr>
          <a:xfrm>
            <a:off x="0" y="789431"/>
            <a:ext cx="12188954" cy="5977129"/>
          </a:xfrm>
          <a:prstGeom prst="rect">
            <a:avLst/>
          </a:prstGeom>
        </p:spPr>
      </p:pic>
      <p:pic>
        <p:nvPicPr>
          <p:cNvPr id="8" name="Imagem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72"/>
          <a:stretch/>
        </p:blipFill>
        <p:spPr>
          <a:xfrm>
            <a:off x="1524" y="6362299"/>
            <a:ext cx="12188954" cy="495701"/>
          </a:xfrm>
          <a:prstGeom prst="rect">
            <a:avLst/>
          </a:prstGeom>
        </p:spPr>
      </p:pic>
      <p:pic>
        <p:nvPicPr>
          <p:cNvPr id="9" name="Imagem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5"/>
          <a:stretch/>
        </p:blipFill>
        <p:spPr>
          <a:xfrm>
            <a:off x="0" y="0"/>
            <a:ext cx="12188954" cy="260844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597877" y="1230878"/>
            <a:ext cx="4607169" cy="5631117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13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7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2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6"/>
          <a:stretch/>
        </p:blipFill>
        <p:spPr>
          <a:xfrm>
            <a:off x="1524" y="6296025"/>
            <a:ext cx="12188954" cy="561975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3"/>
          </p:nvPr>
        </p:nvSpPr>
        <p:spPr>
          <a:xfrm>
            <a:off x="8077200" y="6356350"/>
            <a:ext cx="4114800" cy="365125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2017 Capgemini. All rights reserved.</a:t>
            </a:r>
          </a:p>
        </p:txBody>
      </p:sp>
      <p:sp>
        <p:nvSpPr>
          <p:cNvPr id="12" name="Espace réservé du titre 1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8701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0" y="1512000"/>
            <a:ext cx="11880000" cy="4320000"/>
          </a:xfrm>
          <a:prstGeom prst="rect">
            <a:avLst/>
          </a:prstGeom>
        </p:spPr>
        <p:txBody>
          <a:bodyPr vert="horz" lIns="468000" tIns="45720" rIns="72000" bIns="45720" rtlCol="0">
            <a:normAutofit/>
          </a:bodyPr>
          <a:lstStyle/>
          <a:p>
            <a:pPr lvl="0"/>
            <a:r>
              <a:rPr lang="en-US" noProof="0" dirty="0" err="1" smtClean="0"/>
              <a:t>Modifiez</a:t>
            </a:r>
            <a:r>
              <a:rPr lang="en-US" noProof="0" dirty="0" smtClean="0"/>
              <a:t>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Cinquième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32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lang="en-US" sz="280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2313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lang="en-US" sz="240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71575" indent="-25717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n-US" sz="200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20838" indent="-249238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lang="en-US" sz="180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70100" indent="-2413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noProof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44"/>
          <a:stretch/>
        </p:blipFill>
        <p:spPr>
          <a:xfrm>
            <a:off x="1523" y="880871"/>
            <a:ext cx="12188954" cy="59771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0800000">
            <a:off x="-2" y="0"/>
            <a:ext cx="1218895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5"/>
          <a:stretch/>
        </p:blipFill>
        <p:spPr>
          <a:xfrm>
            <a:off x="1523" y="0"/>
            <a:ext cx="12188954" cy="260844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03492" y="2913700"/>
            <a:ext cx="541398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Center of Excellence</a:t>
            </a:r>
            <a:endParaRPr lang="fr-FR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72"/>
          <a:stretch/>
        </p:blipFill>
        <p:spPr>
          <a:xfrm>
            <a:off x="1523" y="6362299"/>
            <a:ext cx="12188954" cy="495701"/>
          </a:xfrm>
          <a:prstGeom prst="rect">
            <a:avLst/>
          </a:prstGeom>
        </p:spPr>
      </p:pic>
      <p:sp>
        <p:nvSpPr>
          <p:cNvPr id="13" name="Retângulo 43"/>
          <p:cNvSpPr/>
          <p:nvPr/>
        </p:nvSpPr>
        <p:spPr>
          <a:xfrm>
            <a:off x="5974813" y="6491446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1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prstClr val="white"/>
                </a:solidFill>
                <a:ea typeface="Segoe UI" panose="020B0502040204020203" pitchFamily="34" charset="0"/>
              </a:rPr>
              <a:t>Blockchain</a:t>
            </a:r>
            <a:r>
              <a:rPr lang="en-US" dirty="0" smtClean="0">
                <a:solidFill>
                  <a:prstClr val="white"/>
                </a:solidFill>
                <a:ea typeface="Segoe UI" panose="020B0502040204020203" pitchFamily="34" charset="0"/>
              </a:rPr>
              <a:t> Competency and Community Presence</a:t>
            </a:r>
            <a:endParaRPr lang="en-US" dirty="0"/>
          </a:p>
        </p:txBody>
      </p:sp>
      <p:sp>
        <p:nvSpPr>
          <p:cNvPr id="154" name="Round Diagonal Corner Rectangle 153"/>
          <p:cNvSpPr/>
          <p:nvPr/>
        </p:nvSpPr>
        <p:spPr>
          <a:xfrm>
            <a:off x="3381701" y="3116310"/>
            <a:ext cx="2013856" cy="62564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Partnership </a:t>
            </a:r>
            <a:r>
              <a:rPr lang="en-US" sz="1000" dirty="0">
                <a:solidFill>
                  <a:schemeClr val="tx1"/>
                </a:solidFill>
              </a:rPr>
              <a:t>with Startups</a:t>
            </a: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1800"/>
              </a:spcAft>
              <a:buClr>
                <a:srgbClr val="4BACC6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ound Diagonal Corner Rectangle 154"/>
          <p:cNvSpPr/>
          <p:nvPr/>
        </p:nvSpPr>
        <p:spPr>
          <a:xfrm>
            <a:off x="3370814" y="1579994"/>
            <a:ext cx="3923365" cy="621166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Dedicated  Blockchain technology practice</a:t>
            </a: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 Group of 5 Architects and  45 Developers with average 12 man months experience in </a:t>
            </a:r>
            <a:r>
              <a:rPr lang="en-US" sz="1000" dirty="0" err="1" smtClean="0">
                <a:solidFill>
                  <a:schemeClr val="tx1"/>
                </a:solidFill>
              </a:rPr>
              <a:t>Blockchain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/>
                </a:solidFill>
              </a:rPr>
              <a:t>Blockchain</a:t>
            </a:r>
            <a:r>
              <a:rPr lang="en-US" sz="1000" dirty="0" smtClean="0">
                <a:solidFill>
                  <a:schemeClr val="tx1"/>
                </a:solidFill>
              </a:rPr>
              <a:t> industry trained trainers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1800"/>
              </a:spcAft>
              <a:buClr>
                <a:srgbClr val="4BACC6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ound Diagonal Corner Rectangle 155"/>
          <p:cNvSpPr/>
          <p:nvPr/>
        </p:nvSpPr>
        <p:spPr>
          <a:xfrm>
            <a:off x="3370814" y="2354310"/>
            <a:ext cx="4372225" cy="629653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50 resources </a:t>
            </a:r>
            <a:r>
              <a:rPr lang="en-US" sz="1000" dirty="0">
                <a:solidFill>
                  <a:schemeClr val="tx1"/>
                </a:solidFill>
              </a:rPr>
              <a:t>involved in the active </a:t>
            </a:r>
            <a:r>
              <a:rPr lang="en-US" sz="1000" dirty="0" smtClean="0">
                <a:solidFill>
                  <a:schemeClr val="tx1"/>
                </a:solidFill>
              </a:rPr>
              <a:t>development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5 POC </a:t>
            </a:r>
            <a:r>
              <a:rPr lang="en-US" sz="1000" dirty="0">
                <a:solidFill>
                  <a:schemeClr val="tx1"/>
                </a:solidFill>
              </a:rPr>
              <a:t>developed on </a:t>
            </a:r>
            <a:r>
              <a:rPr lang="en-US" sz="1000" dirty="0" smtClean="0">
                <a:solidFill>
                  <a:schemeClr val="tx1"/>
                </a:solidFill>
              </a:rPr>
              <a:t>multiple platforms including </a:t>
            </a:r>
            <a:r>
              <a:rPr lang="en-US" sz="1000" dirty="0" err="1" smtClean="0">
                <a:solidFill>
                  <a:schemeClr val="tx1"/>
                </a:solidFill>
              </a:rPr>
              <a:t>Hyperledger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Corda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BigchainDB</a:t>
            </a:r>
            <a:r>
              <a:rPr lang="en-US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ound Diagonal Corner Rectangle 156"/>
          <p:cNvSpPr/>
          <p:nvPr/>
        </p:nvSpPr>
        <p:spPr>
          <a:xfrm>
            <a:off x="9364718" y="3105800"/>
            <a:ext cx="2468562" cy="6176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Inhouse</a:t>
            </a:r>
            <a:r>
              <a:rPr lang="en-US" sz="1000" dirty="0">
                <a:solidFill>
                  <a:schemeClr val="tx1"/>
                </a:solidFill>
              </a:rPr>
              <a:t> white paper published on </a:t>
            </a:r>
            <a:r>
              <a:rPr lang="en-US" sz="1000" dirty="0" err="1" smtClean="0">
                <a:solidFill>
                  <a:schemeClr val="tx1"/>
                </a:solidFill>
              </a:rPr>
              <a:t>blockchain</a:t>
            </a:r>
            <a:r>
              <a:rPr lang="en-US" sz="1000" dirty="0" smtClean="0">
                <a:solidFill>
                  <a:schemeClr val="tx1"/>
                </a:solidFill>
              </a:rPr>
              <a:t> platforms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Technology blogger community </a:t>
            </a:r>
          </a:p>
        </p:txBody>
      </p:sp>
      <p:sp>
        <p:nvSpPr>
          <p:cNvPr id="158" name="Round Diagonal Corner Rectangle 157"/>
          <p:cNvSpPr/>
          <p:nvPr/>
        </p:nvSpPr>
        <p:spPr>
          <a:xfrm>
            <a:off x="3381701" y="3855483"/>
            <a:ext cx="2724809" cy="642937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 In-house </a:t>
            </a:r>
            <a:r>
              <a:rPr lang="en-US" sz="1000" dirty="0" err="1">
                <a:solidFill>
                  <a:schemeClr val="tx1"/>
                </a:solidFill>
              </a:rPr>
              <a:t>blockchain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trainings # 1500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SMEs for domain analysis</a:t>
            </a: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POC development on various blockchain platforms</a:t>
            </a:r>
          </a:p>
        </p:txBody>
      </p:sp>
      <p:sp>
        <p:nvSpPr>
          <p:cNvPr id="159" name="Round Diagonal Corner Rectangle 158"/>
          <p:cNvSpPr/>
          <p:nvPr/>
        </p:nvSpPr>
        <p:spPr>
          <a:xfrm>
            <a:off x="3370814" y="4627169"/>
            <a:ext cx="8462466" cy="733097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FinTech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SMEs guidance on aligning blockchain solutions</a:t>
            </a: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Alliance with major global banks and investment houses</a:t>
            </a: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Domain Competency groups on Banking and Finance and Payments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ound Diagonal Corner Rectangle 159"/>
          <p:cNvSpPr/>
          <p:nvPr/>
        </p:nvSpPr>
        <p:spPr>
          <a:xfrm>
            <a:off x="3381700" y="5487213"/>
            <a:ext cx="8451580" cy="642937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 Development lifecycle maturity on Agile and other lifecycles</a:t>
            </a: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Automation of the development cycle thru automated process, tools and technologies</a:t>
            </a:r>
          </a:p>
          <a:p>
            <a:pPr marL="342900" lvl="1" indent="-168275" fontAlgn="auto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5"/>
              </a:buClr>
              <a:buFont typeface="Arial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/>
                </a:solidFill>
              </a:rPr>
              <a:t>DevOps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end to end lifecycle management setups with Capgemini specific IPs </a:t>
            </a:r>
            <a:r>
              <a:rPr lang="en-US" sz="1000" dirty="0" smtClean="0">
                <a:solidFill>
                  <a:schemeClr val="tx1"/>
                </a:solidFill>
              </a:rPr>
              <a:t>for </a:t>
            </a:r>
            <a:r>
              <a:rPr lang="en-US" sz="1000" dirty="0">
                <a:solidFill>
                  <a:schemeClr val="tx1"/>
                </a:solidFill>
              </a:rPr>
              <a:t>customer ODCs</a:t>
            </a:r>
          </a:p>
        </p:txBody>
      </p:sp>
      <p:sp>
        <p:nvSpPr>
          <p:cNvPr id="161" name="Round Diagonal Corner Rectangle 160"/>
          <p:cNvSpPr/>
          <p:nvPr/>
        </p:nvSpPr>
        <p:spPr>
          <a:xfrm>
            <a:off x="333699" y="1579993"/>
            <a:ext cx="2907857" cy="642937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" lvl="1" defTabSz="914342" fontAlgn="auto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Competency</a:t>
            </a:r>
          </a:p>
        </p:txBody>
      </p:sp>
      <p:sp>
        <p:nvSpPr>
          <p:cNvPr id="162" name="Round Diagonal Corner Rectangle 161"/>
          <p:cNvSpPr/>
          <p:nvPr/>
        </p:nvSpPr>
        <p:spPr>
          <a:xfrm>
            <a:off x="7409793" y="1569483"/>
            <a:ext cx="4423487" cy="642937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Independent Research and Analysis groups</a:t>
            </a:r>
          </a:p>
        </p:txBody>
      </p:sp>
      <p:sp>
        <p:nvSpPr>
          <p:cNvPr id="163" name="Round Diagonal Corner Rectangle 162"/>
          <p:cNvSpPr/>
          <p:nvPr/>
        </p:nvSpPr>
        <p:spPr>
          <a:xfrm>
            <a:off x="333699" y="2354310"/>
            <a:ext cx="2904659" cy="642938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" lvl="1" defTabSz="914342" fontAlgn="auto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Experience</a:t>
            </a:r>
          </a:p>
        </p:txBody>
      </p:sp>
      <p:sp>
        <p:nvSpPr>
          <p:cNvPr id="164" name="Round Diagonal Corner Rectangle 163"/>
          <p:cNvSpPr/>
          <p:nvPr/>
        </p:nvSpPr>
        <p:spPr>
          <a:xfrm>
            <a:off x="333699" y="3116310"/>
            <a:ext cx="2911054" cy="642938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" lvl="1" defTabSz="914342" fontAlgn="auto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Community </a:t>
            </a:r>
            <a:endPara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1" defTabSz="914342" fontAlgn="auto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Presence 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Alliances</a:t>
            </a:r>
          </a:p>
        </p:txBody>
      </p:sp>
      <p:sp>
        <p:nvSpPr>
          <p:cNvPr id="165" name="Round Diagonal Corner Rectangle 164"/>
          <p:cNvSpPr/>
          <p:nvPr/>
        </p:nvSpPr>
        <p:spPr>
          <a:xfrm>
            <a:off x="333699" y="3855483"/>
            <a:ext cx="2928258" cy="642937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" lvl="1" defTabSz="914342" fontAlgn="auto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Competency Building </a:t>
            </a:r>
          </a:p>
        </p:txBody>
      </p:sp>
      <p:sp>
        <p:nvSpPr>
          <p:cNvPr id="166" name="Round Diagonal Corner Rectangle 165"/>
          <p:cNvSpPr/>
          <p:nvPr/>
        </p:nvSpPr>
        <p:spPr>
          <a:xfrm>
            <a:off x="333699" y="4627170"/>
            <a:ext cx="2917449" cy="762000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" lvl="1" defTabSz="914342" fontAlgn="auto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Expertise on </a:t>
            </a:r>
            <a:endPara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1" defTabSz="914342" fontAlgn="auto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disruptive 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models</a:t>
            </a:r>
          </a:p>
        </p:txBody>
      </p:sp>
      <p:sp>
        <p:nvSpPr>
          <p:cNvPr id="167" name="Round Diagonal Corner Rectangle 166"/>
          <p:cNvSpPr/>
          <p:nvPr/>
        </p:nvSpPr>
        <p:spPr>
          <a:xfrm>
            <a:off x="333699" y="5487213"/>
            <a:ext cx="2943026" cy="642937"/>
          </a:xfrm>
          <a:prstGeom prst="round2DiagRect">
            <a:avLst/>
          </a:prstGeom>
          <a:solidFill>
            <a:srgbClr val="681F7A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7150" lvl="1" defTabSz="914342" fontAlgn="auto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lifecycle </a:t>
            </a:r>
            <a:endPara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1" defTabSz="914342" fontAlgn="auto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Maturity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8" name="Group 18"/>
          <p:cNvGrpSpPr/>
          <p:nvPr/>
        </p:nvGrpSpPr>
        <p:grpSpPr>
          <a:xfrm>
            <a:off x="3099087" y="1805676"/>
            <a:ext cx="364427" cy="206372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69" name="Oval 168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72" name="Group 22"/>
          <p:cNvGrpSpPr/>
          <p:nvPr/>
        </p:nvGrpSpPr>
        <p:grpSpPr>
          <a:xfrm>
            <a:off x="3136010" y="2584177"/>
            <a:ext cx="364427" cy="206372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3" name="Oval 172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76" name="Group 26"/>
          <p:cNvGrpSpPr/>
          <p:nvPr/>
        </p:nvGrpSpPr>
        <p:grpSpPr>
          <a:xfrm>
            <a:off x="3136010" y="3358911"/>
            <a:ext cx="364427" cy="206372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7" name="Oval 176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80" name="Group 34"/>
          <p:cNvGrpSpPr/>
          <p:nvPr/>
        </p:nvGrpSpPr>
        <p:grpSpPr>
          <a:xfrm>
            <a:off x="3136010" y="4086914"/>
            <a:ext cx="364427" cy="206372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1" name="Oval 180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84" name="Group 38"/>
          <p:cNvGrpSpPr/>
          <p:nvPr/>
        </p:nvGrpSpPr>
        <p:grpSpPr>
          <a:xfrm>
            <a:off x="3136010" y="4881723"/>
            <a:ext cx="364427" cy="206372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5" name="Oval 184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88" name="Group 42"/>
          <p:cNvGrpSpPr/>
          <p:nvPr/>
        </p:nvGrpSpPr>
        <p:grpSpPr>
          <a:xfrm>
            <a:off x="3136010" y="5650245"/>
            <a:ext cx="364427" cy="206372"/>
            <a:chOff x="6224587" y="2730820"/>
            <a:chExt cx="404813" cy="1766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9" name="Oval 188"/>
            <p:cNvSpPr/>
            <p:nvPr/>
          </p:nvSpPr>
          <p:spPr>
            <a:xfrm>
              <a:off x="6224587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6519862" y="2826543"/>
              <a:ext cx="109538" cy="809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6231731" y="2730820"/>
              <a:ext cx="388144" cy="162696"/>
            </a:xfrm>
            <a:custGeom>
              <a:avLst/>
              <a:gdLst>
                <a:gd name="connsiteX0" fmla="*/ 288132 w 350044"/>
                <a:gd name="connsiteY0" fmla="*/ 133350 h 140494"/>
                <a:gd name="connsiteX1" fmla="*/ 76200 w 350044"/>
                <a:gd name="connsiteY1" fmla="*/ 140494 h 140494"/>
                <a:gd name="connsiteX2" fmla="*/ 0 w 350044"/>
                <a:gd name="connsiteY2" fmla="*/ 126206 h 140494"/>
                <a:gd name="connsiteX3" fmla="*/ 154782 w 350044"/>
                <a:gd name="connsiteY3" fmla="*/ 0 h 140494"/>
                <a:gd name="connsiteX4" fmla="*/ 350044 w 350044"/>
                <a:gd name="connsiteY4" fmla="*/ 114300 h 140494"/>
                <a:gd name="connsiteX5" fmla="*/ 288132 w 350044"/>
                <a:gd name="connsiteY5" fmla="*/ 133350 h 140494"/>
                <a:gd name="connsiteX0" fmla="*/ 288132 w 350044"/>
                <a:gd name="connsiteY0" fmla="*/ 19050 h 26194"/>
                <a:gd name="connsiteX1" fmla="*/ 76200 w 350044"/>
                <a:gd name="connsiteY1" fmla="*/ 26194 h 26194"/>
                <a:gd name="connsiteX2" fmla="*/ 0 w 350044"/>
                <a:gd name="connsiteY2" fmla="*/ 11906 h 26194"/>
                <a:gd name="connsiteX3" fmla="*/ 350044 w 350044"/>
                <a:gd name="connsiteY3" fmla="*/ 0 h 26194"/>
                <a:gd name="connsiteX4" fmla="*/ 288132 w 350044"/>
                <a:gd name="connsiteY4" fmla="*/ 19050 h 26194"/>
                <a:gd name="connsiteX0" fmla="*/ 288132 w 350044"/>
                <a:gd name="connsiteY0" fmla="*/ 99014 h 106158"/>
                <a:gd name="connsiteX1" fmla="*/ 76200 w 350044"/>
                <a:gd name="connsiteY1" fmla="*/ 106158 h 106158"/>
                <a:gd name="connsiteX2" fmla="*/ 0 w 350044"/>
                <a:gd name="connsiteY2" fmla="*/ 91870 h 106158"/>
                <a:gd name="connsiteX3" fmla="*/ 350044 w 350044"/>
                <a:gd name="connsiteY3" fmla="*/ 79964 h 106158"/>
                <a:gd name="connsiteX4" fmla="*/ 288132 w 350044"/>
                <a:gd name="connsiteY4" fmla="*/ 99014 h 10615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1608"/>
                <a:gd name="connsiteX1" fmla="*/ 76200 w 350044"/>
                <a:gd name="connsiteY1" fmla="*/ 131608 h 131608"/>
                <a:gd name="connsiteX2" fmla="*/ 0 w 350044"/>
                <a:gd name="connsiteY2" fmla="*/ 117320 h 131608"/>
                <a:gd name="connsiteX3" fmla="*/ 350044 w 350044"/>
                <a:gd name="connsiteY3" fmla="*/ 105414 h 131608"/>
                <a:gd name="connsiteX4" fmla="*/ 288132 w 350044"/>
                <a:gd name="connsiteY4" fmla="*/ 124464 h 131608"/>
                <a:gd name="connsiteX0" fmla="*/ 288132 w 350044"/>
                <a:gd name="connsiteY0" fmla="*/ 124464 h 139819"/>
                <a:gd name="connsiteX1" fmla="*/ 76200 w 350044"/>
                <a:gd name="connsiteY1" fmla="*/ 131608 h 139819"/>
                <a:gd name="connsiteX2" fmla="*/ 0 w 350044"/>
                <a:gd name="connsiteY2" fmla="*/ 117320 h 139819"/>
                <a:gd name="connsiteX3" fmla="*/ 350044 w 350044"/>
                <a:gd name="connsiteY3" fmla="*/ 105414 h 139819"/>
                <a:gd name="connsiteX4" fmla="*/ 288132 w 350044"/>
                <a:gd name="connsiteY4" fmla="*/ 124464 h 139819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4464 h 142596"/>
                <a:gd name="connsiteX1" fmla="*/ 76200 w 350044"/>
                <a:gd name="connsiteY1" fmla="*/ 131608 h 142596"/>
                <a:gd name="connsiteX2" fmla="*/ 0 w 350044"/>
                <a:gd name="connsiteY2" fmla="*/ 117320 h 142596"/>
                <a:gd name="connsiteX3" fmla="*/ 350044 w 350044"/>
                <a:gd name="connsiteY3" fmla="*/ 105414 h 142596"/>
                <a:gd name="connsiteX4" fmla="*/ 288132 w 350044"/>
                <a:gd name="connsiteY4" fmla="*/ 124464 h 142596"/>
                <a:gd name="connsiteX0" fmla="*/ 288132 w 350044"/>
                <a:gd name="connsiteY0" fmla="*/ 128594 h 146726"/>
                <a:gd name="connsiteX1" fmla="*/ 76200 w 350044"/>
                <a:gd name="connsiteY1" fmla="*/ 135738 h 146726"/>
                <a:gd name="connsiteX2" fmla="*/ 0 w 350044"/>
                <a:gd name="connsiteY2" fmla="*/ 121450 h 146726"/>
                <a:gd name="connsiteX3" fmla="*/ 350044 w 350044"/>
                <a:gd name="connsiteY3" fmla="*/ 109544 h 146726"/>
                <a:gd name="connsiteX4" fmla="*/ 288132 w 350044"/>
                <a:gd name="connsiteY4" fmla="*/ 128594 h 1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44" h="146726">
                  <a:moveTo>
                    <a:pt x="288132" y="128594"/>
                  </a:moveTo>
                  <a:cubicBezTo>
                    <a:pt x="222251" y="66681"/>
                    <a:pt x="149225" y="14296"/>
                    <a:pt x="76200" y="135738"/>
                  </a:cubicBezTo>
                  <a:cubicBezTo>
                    <a:pt x="46504" y="158894"/>
                    <a:pt x="14662" y="141246"/>
                    <a:pt x="0" y="121450"/>
                  </a:cubicBezTo>
                  <a:cubicBezTo>
                    <a:pt x="114300" y="-80163"/>
                    <a:pt x="294574" y="7758"/>
                    <a:pt x="350044" y="109544"/>
                  </a:cubicBezTo>
                  <a:cubicBezTo>
                    <a:pt x="337997" y="137369"/>
                    <a:pt x="313063" y="148014"/>
                    <a:pt x="288132" y="1285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92" name="Round Diagonal Corner Rectangle 191"/>
          <p:cNvSpPr/>
          <p:nvPr/>
        </p:nvSpPr>
        <p:spPr>
          <a:xfrm>
            <a:off x="5500060" y="3119064"/>
            <a:ext cx="1793802" cy="622888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Open </a:t>
            </a:r>
            <a:r>
              <a:rPr lang="en-US" sz="1000" dirty="0">
                <a:solidFill>
                  <a:schemeClr val="tx1"/>
                </a:solidFill>
              </a:rPr>
              <a:t>Source Initiative participation</a:t>
            </a: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1800"/>
              </a:spcAft>
              <a:buClr>
                <a:srgbClr val="4BACC6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ound Diagonal Corner Rectangle 192"/>
          <p:cNvSpPr/>
          <p:nvPr/>
        </p:nvSpPr>
        <p:spPr>
          <a:xfrm>
            <a:off x="7390965" y="3116310"/>
            <a:ext cx="1893537" cy="6176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Active  </a:t>
            </a:r>
            <a:r>
              <a:rPr lang="en-US" sz="1000" dirty="0">
                <a:solidFill>
                  <a:schemeClr val="tx1"/>
                </a:solidFill>
              </a:rPr>
              <a:t>Engagement s with </a:t>
            </a:r>
            <a:r>
              <a:rPr lang="en-US" sz="1000" dirty="0" smtClean="0">
                <a:solidFill>
                  <a:schemeClr val="tx1"/>
                </a:solidFill>
              </a:rPr>
              <a:t>Linux Foundation consortium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1800"/>
              </a:spcAft>
              <a:buClr>
                <a:srgbClr val="4BACC6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ound Diagonal Corner Rectangle 193"/>
          <p:cNvSpPr/>
          <p:nvPr/>
        </p:nvSpPr>
        <p:spPr>
          <a:xfrm>
            <a:off x="9154510" y="3855483"/>
            <a:ext cx="2678770" cy="63243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Resources  transformation on blockchain</a:t>
            </a: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Resources availability and ability to ramp up skillful resource on blockchain</a:t>
            </a:r>
          </a:p>
          <a:p>
            <a:pPr marL="342900" lvl="1" indent="-168275">
              <a:lnSpc>
                <a:spcPct val="90000"/>
              </a:lnSpc>
              <a:spcAft>
                <a:spcPts val="1800"/>
              </a:spcAft>
              <a:buClr>
                <a:srgbClr val="4BACC6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5" name="Group 391"/>
          <p:cNvGrpSpPr/>
          <p:nvPr/>
        </p:nvGrpSpPr>
        <p:grpSpPr>
          <a:xfrm>
            <a:off x="2386990" y="3132531"/>
            <a:ext cx="634251" cy="614614"/>
            <a:chOff x="7007758" y="4418707"/>
            <a:chExt cx="634251" cy="614614"/>
          </a:xfrm>
        </p:grpSpPr>
        <p:sp>
          <p:nvSpPr>
            <p:cNvPr id="196" name="Retângulo 9"/>
            <p:cNvSpPr/>
            <p:nvPr/>
          </p:nvSpPr>
          <p:spPr>
            <a:xfrm>
              <a:off x="7007758" y="4418707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197" name="Group 168"/>
            <p:cNvGrpSpPr>
              <a:grpSpLocks noChangeAspect="1"/>
            </p:cNvGrpSpPr>
            <p:nvPr/>
          </p:nvGrpSpPr>
          <p:grpSpPr bwMode="auto">
            <a:xfrm>
              <a:off x="7097658" y="4527768"/>
              <a:ext cx="454451" cy="396492"/>
              <a:chOff x="3875" y="3204"/>
              <a:chExt cx="345" cy="301"/>
            </a:xfrm>
            <a:solidFill>
              <a:schemeClr val="bg1"/>
            </a:solidFill>
          </p:grpSpPr>
          <p:sp>
            <p:nvSpPr>
              <p:cNvPr id="198" name="Rectangle 169"/>
              <p:cNvSpPr>
                <a:spLocks noChangeArrowheads="1"/>
              </p:cNvSpPr>
              <p:nvPr/>
            </p:nvSpPr>
            <p:spPr bwMode="auto">
              <a:xfrm>
                <a:off x="3994" y="3279"/>
                <a:ext cx="108" cy="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70"/>
              <p:cNvSpPr>
                <a:spLocks/>
              </p:cNvSpPr>
              <p:nvPr/>
            </p:nvSpPr>
            <p:spPr bwMode="auto">
              <a:xfrm>
                <a:off x="4127" y="3354"/>
                <a:ext cx="50" cy="59"/>
              </a:xfrm>
              <a:custGeom>
                <a:avLst/>
                <a:gdLst>
                  <a:gd name="T0" fmla="*/ 5 w 37"/>
                  <a:gd name="T1" fmla="*/ 44 h 44"/>
                  <a:gd name="T2" fmla="*/ 2 w 37"/>
                  <a:gd name="T3" fmla="*/ 43 h 44"/>
                  <a:gd name="T4" fmla="*/ 2 w 37"/>
                  <a:gd name="T5" fmla="*/ 37 h 44"/>
                  <a:gd name="T6" fmla="*/ 17 w 37"/>
                  <a:gd name="T7" fmla="*/ 22 h 44"/>
                  <a:gd name="T8" fmla="*/ 17 w 37"/>
                  <a:gd name="T9" fmla="*/ 14 h 44"/>
                  <a:gd name="T10" fmla="*/ 30 w 37"/>
                  <a:gd name="T11" fmla="*/ 1 h 44"/>
                  <a:gd name="T12" fmla="*/ 36 w 37"/>
                  <a:gd name="T13" fmla="*/ 1 h 44"/>
                  <a:gd name="T14" fmla="*/ 36 w 37"/>
                  <a:gd name="T15" fmla="*/ 7 h 44"/>
                  <a:gd name="T16" fmla="*/ 25 w 37"/>
                  <a:gd name="T17" fmla="*/ 18 h 44"/>
                  <a:gd name="T18" fmla="*/ 25 w 37"/>
                  <a:gd name="T19" fmla="*/ 26 h 44"/>
                  <a:gd name="T20" fmla="*/ 8 w 37"/>
                  <a:gd name="T21" fmla="*/ 43 h 44"/>
                  <a:gd name="T22" fmla="*/ 5 w 37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44">
                    <a:moveTo>
                      <a:pt x="5" y="44"/>
                    </a:moveTo>
                    <a:cubicBezTo>
                      <a:pt x="4" y="44"/>
                      <a:pt x="3" y="44"/>
                      <a:pt x="2" y="43"/>
                    </a:cubicBezTo>
                    <a:cubicBezTo>
                      <a:pt x="0" y="41"/>
                      <a:pt x="0" y="39"/>
                      <a:pt x="2" y="3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0"/>
                      <a:pt x="34" y="0"/>
                      <a:pt x="36" y="1"/>
                    </a:cubicBezTo>
                    <a:cubicBezTo>
                      <a:pt x="37" y="3"/>
                      <a:pt x="37" y="5"/>
                      <a:pt x="36" y="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44"/>
                      <a:pt x="6" y="44"/>
                      <a:pt x="5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71"/>
              <p:cNvSpPr>
                <a:spLocks/>
              </p:cNvSpPr>
              <p:nvPr/>
            </p:nvSpPr>
            <p:spPr bwMode="auto">
              <a:xfrm>
                <a:off x="4036" y="3381"/>
                <a:ext cx="98" cy="97"/>
              </a:xfrm>
              <a:custGeom>
                <a:avLst/>
                <a:gdLst>
                  <a:gd name="T0" fmla="*/ 57 w 73"/>
                  <a:gd name="T1" fmla="*/ 72 h 72"/>
                  <a:gd name="T2" fmla="*/ 46 w 73"/>
                  <a:gd name="T3" fmla="*/ 67 h 72"/>
                  <a:gd name="T4" fmla="*/ 2 w 73"/>
                  <a:gd name="T5" fmla="*/ 23 h 72"/>
                  <a:gd name="T6" fmla="*/ 2 w 73"/>
                  <a:gd name="T7" fmla="*/ 17 h 72"/>
                  <a:gd name="T8" fmla="*/ 8 w 73"/>
                  <a:gd name="T9" fmla="*/ 17 h 72"/>
                  <a:gd name="T10" fmla="*/ 52 w 73"/>
                  <a:gd name="T11" fmla="*/ 61 h 72"/>
                  <a:gd name="T12" fmla="*/ 57 w 73"/>
                  <a:gd name="T13" fmla="*/ 64 h 72"/>
                  <a:gd name="T14" fmla="*/ 65 w 73"/>
                  <a:gd name="T15" fmla="*/ 56 h 72"/>
                  <a:gd name="T16" fmla="*/ 62 w 73"/>
                  <a:gd name="T17" fmla="*/ 51 h 72"/>
                  <a:gd name="T18" fmla="*/ 18 w 73"/>
                  <a:gd name="T19" fmla="*/ 7 h 72"/>
                  <a:gd name="T20" fmla="*/ 18 w 73"/>
                  <a:gd name="T21" fmla="*/ 1 h 72"/>
                  <a:gd name="T22" fmla="*/ 24 w 73"/>
                  <a:gd name="T23" fmla="*/ 1 h 72"/>
                  <a:gd name="T24" fmla="*/ 68 w 73"/>
                  <a:gd name="T25" fmla="*/ 45 h 72"/>
                  <a:gd name="T26" fmla="*/ 73 w 73"/>
                  <a:gd name="T27" fmla="*/ 56 h 72"/>
                  <a:gd name="T28" fmla="*/ 57 w 73"/>
                  <a:gd name="T2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72">
                    <a:moveTo>
                      <a:pt x="57" y="72"/>
                    </a:moveTo>
                    <a:cubicBezTo>
                      <a:pt x="51" y="72"/>
                      <a:pt x="46" y="67"/>
                      <a:pt x="46" y="67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1"/>
                      <a:pt x="0" y="19"/>
                      <a:pt x="2" y="17"/>
                    </a:cubicBezTo>
                    <a:cubicBezTo>
                      <a:pt x="3" y="16"/>
                      <a:pt x="6" y="16"/>
                      <a:pt x="8" y="17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3" y="62"/>
                      <a:pt x="55" y="64"/>
                      <a:pt x="57" y="64"/>
                    </a:cubicBezTo>
                    <a:cubicBezTo>
                      <a:pt x="61" y="64"/>
                      <a:pt x="65" y="60"/>
                      <a:pt x="65" y="56"/>
                    </a:cubicBezTo>
                    <a:cubicBezTo>
                      <a:pt x="65" y="54"/>
                      <a:pt x="63" y="52"/>
                      <a:pt x="62" y="5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6" y="5"/>
                      <a:pt x="16" y="3"/>
                      <a:pt x="18" y="1"/>
                    </a:cubicBezTo>
                    <a:cubicBezTo>
                      <a:pt x="19" y="0"/>
                      <a:pt x="22" y="0"/>
                      <a:pt x="24" y="1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6"/>
                      <a:pt x="73" y="50"/>
                      <a:pt x="73" y="56"/>
                    </a:cubicBezTo>
                    <a:cubicBezTo>
                      <a:pt x="73" y="65"/>
                      <a:pt x="66" y="72"/>
                      <a:pt x="57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72"/>
              <p:cNvSpPr>
                <a:spLocks/>
              </p:cNvSpPr>
              <p:nvPr/>
            </p:nvSpPr>
            <p:spPr bwMode="auto">
              <a:xfrm>
                <a:off x="4014" y="3424"/>
                <a:ext cx="93" cy="70"/>
              </a:xfrm>
              <a:custGeom>
                <a:avLst/>
                <a:gdLst>
                  <a:gd name="T0" fmla="*/ 53 w 69"/>
                  <a:gd name="T1" fmla="*/ 52 h 52"/>
                  <a:gd name="T2" fmla="*/ 42 w 69"/>
                  <a:gd name="T3" fmla="*/ 47 h 52"/>
                  <a:gd name="T4" fmla="*/ 2 w 69"/>
                  <a:gd name="T5" fmla="*/ 7 h 52"/>
                  <a:gd name="T6" fmla="*/ 2 w 69"/>
                  <a:gd name="T7" fmla="*/ 1 h 52"/>
                  <a:gd name="T8" fmla="*/ 8 w 69"/>
                  <a:gd name="T9" fmla="*/ 1 h 52"/>
                  <a:gd name="T10" fmla="*/ 48 w 69"/>
                  <a:gd name="T11" fmla="*/ 41 h 52"/>
                  <a:gd name="T12" fmla="*/ 53 w 69"/>
                  <a:gd name="T13" fmla="*/ 44 h 52"/>
                  <a:gd name="T14" fmla="*/ 61 w 69"/>
                  <a:gd name="T15" fmla="*/ 36 h 52"/>
                  <a:gd name="T16" fmla="*/ 58 w 69"/>
                  <a:gd name="T17" fmla="*/ 31 h 52"/>
                  <a:gd name="T18" fmla="*/ 58 w 69"/>
                  <a:gd name="T19" fmla="*/ 25 h 52"/>
                  <a:gd name="T20" fmla="*/ 64 w 69"/>
                  <a:gd name="T21" fmla="*/ 25 h 52"/>
                  <a:gd name="T22" fmla="*/ 69 w 69"/>
                  <a:gd name="T23" fmla="*/ 36 h 52"/>
                  <a:gd name="T24" fmla="*/ 53 w 69"/>
                  <a:gd name="T2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52">
                    <a:moveTo>
                      <a:pt x="53" y="52"/>
                    </a:moveTo>
                    <a:cubicBezTo>
                      <a:pt x="47" y="52"/>
                      <a:pt x="42" y="47"/>
                      <a:pt x="42" y="4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9" y="42"/>
                      <a:pt x="51" y="44"/>
                      <a:pt x="53" y="44"/>
                    </a:cubicBezTo>
                    <a:cubicBezTo>
                      <a:pt x="57" y="44"/>
                      <a:pt x="61" y="40"/>
                      <a:pt x="61" y="36"/>
                    </a:cubicBezTo>
                    <a:cubicBezTo>
                      <a:pt x="61" y="34"/>
                      <a:pt x="59" y="32"/>
                      <a:pt x="58" y="31"/>
                    </a:cubicBezTo>
                    <a:cubicBezTo>
                      <a:pt x="56" y="29"/>
                      <a:pt x="56" y="27"/>
                      <a:pt x="58" y="25"/>
                    </a:cubicBezTo>
                    <a:cubicBezTo>
                      <a:pt x="59" y="24"/>
                      <a:pt x="62" y="24"/>
                      <a:pt x="64" y="25"/>
                    </a:cubicBezTo>
                    <a:cubicBezTo>
                      <a:pt x="64" y="26"/>
                      <a:pt x="69" y="30"/>
                      <a:pt x="69" y="36"/>
                    </a:cubicBezTo>
                    <a:cubicBezTo>
                      <a:pt x="69" y="45"/>
                      <a:pt x="62" y="52"/>
                      <a:pt x="53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73"/>
              <p:cNvSpPr>
                <a:spLocks/>
              </p:cNvSpPr>
              <p:nvPr/>
            </p:nvSpPr>
            <p:spPr bwMode="auto">
              <a:xfrm>
                <a:off x="3918" y="3354"/>
                <a:ext cx="157" cy="151"/>
              </a:xfrm>
              <a:custGeom>
                <a:avLst/>
                <a:gdLst>
                  <a:gd name="T0" fmla="*/ 101 w 117"/>
                  <a:gd name="T1" fmla="*/ 112 h 112"/>
                  <a:gd name="T2" fmla="*/ 90 w 117"/>
                  <a:gd name="T3" fmla="*/ 107 h 112"/>
                  <a:gd name="T4" fmla="*/ 17 w 117"/>
                  <a:gd name="T5" fmla="*/ 34 h 112"/>
                  <a:gd name="T6" fmla="*/ 17 w 117"/>
                  <a:gd name="T7" fmla="*/ 22 h 112"/>
                  <a:gd name="T8" fmla="*/ 2 w 117"/>
                  <a:gd name="T9" fmla="*/ 7 h 112"/>
                  <a:gd name="T10" fmla="*/ 2 w 117"/>
                  <a:gd name="T11" fmla="*/ 1 h 112"/>
                  <a:gd name="T12" fmla="*/ 8 w 117"/>
                  <a:gd name="T13" fmla="*/ 1 h 112"/>
                  <a:gd name="T14" fmla="*/ 25 w 117"/>
                  <a:gd name="T15" fmla="*/ 18 h 112"/>
                  <a:gd name="T16" fmla="*/ 25 w 117"/>
                  <a:gd name="T17" fmla="*/ 30 h 112"/>
                  <a:gd name="T18" fmla="*/ 96 w 117"/>
                  <a:gd name="T19" fmla="*/ 101 h 112"/>
                  <a:gd name="T20" fmla="*/ 101 w 117"/>
                  <a:gd name="T21" fmla="*/ 104 h 112"/>
                  <a:gd name="T22" fmla="*/ 109 w 117"/>
                  <a:gd name="T23" fmla="*/ 96 h 112"/>
                  <a:gd name="T24" fmla="*/ 106 w 117"/>
                  <a:gd name="T25" fmla="*/ 91 h 112"/>
                  <a:gd name="T26" fmla="*/ 106 w 117"/>
                  <a:gd name="T27" fmla="*/ 85 h 112"/>
                  <a:gd name="T28" fmla="*/ 112 w 117"/>
                  <a:gd name="T29" fmla="*/ 85 h 112"/>
                  <a:gd name="T30" fmla="*/ 117 w 117"/>
                  <a:gd name="T31" fmla="*/ 96 h 112"/>
                  <a:gd name="T32" fmla="*/ 101 w 117"/>
                  <a:gd name="T3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2">
                    <a:moveTo>
                      <a:pt x="101" y="112"/>
                    </a:moveTo>
                    <a:cubicBezTo>
                      <a:pt x="95" y="112"/>
                      <a:pt x="90" y="107"/>
                      <a:pt x="90" y="107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7" y="102"/>
                      <a:pt x="99" y="104"/>
                      <a:pt x="101" y="104"/>
                    </a:cubicBezTo>
                    <a:cubicBezTo>
                      <a:pt x="105" y="104"/>
                      <a:pt x="109" y="100"/>
                      <a:pt x="109" y="96"/>
                    </a:cubicBezTo>
                    <a:cubicBezTo>
                      <a:pt x="109" y="94"/>
                      <a:pt x="107" y="92"/>
                      <a:pt x="106" y="91"/>
                    </a:cubicBezTo>
                    <a:cubicBezTo>
                      <a:pt x="104" y="89"/>
                      <a:pt x="104" y="87"/>
                      <a:pt x="106" y="85"/>
                    </a:cubicBezTo>
                    <a:cubicBezTo>
                      <a:pt x="107" y="84"/>
                      <a:pt x="110" y="84"/>
                      <a:pt x="112" y="85"/>
                    </a:cubicBezTo>
                    <a:cubicBezTo>
                      <a:pt x="112" y="86"/>
                      <a:pt x="117" y="90"/>
                      <a:pt x="117" y="96"/>
                    </a:cubicBezTo>
                    <a:cubicBezTo>
                      <a:pt x="117" y="105"/>
                      <a:pt x="110" y="112"/>
                      <a:pt x="101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74"/>
              <p:cNvSpPr>
                <a:spLocks/>
              </p:cNvSpPr>
              <p:nvPr/>
            </p:nvSpPr>
            <p:spPr bwMode="auto">
              <a:xfrm>
                <a:off x="3941" y="3403"/>
                <a:ext cx="37" cy="37"/>
              </a:xfrm>
              <a:custGeom>
                <a:avLst/>
                <a:gdLst>
                  <a:gd name="T0" fmla="*/ 16 w 28"/>
                  <a:gd name="T1" fmla="*/ 28 h 28"/>
                  <a:gd name="T2" fmla="*/ 0 w 28"/>
                  <a:gd name="T3" fmla="*/ 12 h 28"/>
                  <a:gd name="T4" fmla="*/ 5 w 28"/>
                  <a:gd name="T5" fmla="*/ 1 h 28"/>
                  <a:gd name="T6" fmla="*/ 11 w 28"/>
                  <a:gd name="T7" fmla="*/ 1 h 28"/>
                  <a:gd name="T8" fmla="*/ 11 w 28"/>
                  <a:gd name="T9" fmla="*/ 7 h 28"/>
                  <a:gd name="T10" fmla="*/ 8 w 28"/>
                  <a:gd name="T11" fmla="*/ 12 h 28"/>
                  <a:gd name="T12" fmla="*/ 16 w 28"/>
                  <a:gd name="T13" fmla="*/ 20 h 28"/>
                  <a:gd name="T14" fmla="*/ 21 w 28"/>
                  <a:gd name="T15" fmla="*/ 17 h 28"/>
                  <a:gd name="T16" fmla="*/ 27 w 28"/>
                  <a:gd name="T17" fmla="*/ 17 h 28"/>
                  <a:gd name="T18" fmla="*/ 27 w 28"/>
                  <a:gd name="T19" fmla="*/ 23 h 28"/>
                  <a:gd name="T20" fmla="*/ 16 w 2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8">
                    <a:moveTo>
                      <a:pt x="16" y="28"/>
                    </a:moveTo>
                    <a:cubicBezTo>
                      <a:pt x="7" y="28"/>
                      <a:pt x="0" y="21"/>
                      <a:pt x="0" y="12"/>
                    </a:cubicBezTo>
                    <a:cubicBezTo>
                      <a:pt x="0" y="6"/>
                      <a:pt x="4" y="2"/>
                      <a:pt x="5" y="1"/>
                    </a:cubicBezTo>
                    <a:cubicBezTo>
                      <a:pt x="6" y="0"/>
                      <a:pt x="9" y="0"/>
                      <a:pt x="11" y="1"/>
                    </a:cubicBezTo>
                    <a:cubicBezTo>
                      <a:pt x="12" y="3"/>
                      <a:pt x="12" y="5"/>
                      <a:pt x="11" y="7"/>
                    </a:cubicBezTo>
                    <a:cubicBezTo>
                      <a:pt x="9" y="8"/>
                      <a:pt x="8" y="10"/>
                      <a:pt x="8" y="12"/>
                    </a:cubicBezTo>
                    <a:cubicBezTo>
                      <a:pt x="8" y="16"/>
                      <a:pt x="11" y="20"/>
                      <a:pt x="16" y="20"/>
                    </a:cubicBezTo>
                    <a:cubicBezTo>
                      <a:pt x="17" y="20"/>
                      <a:pt x="20" y="18"/>
                      <a:pt x="21" y="17"/>
                    </a:cubicBezTo>
                    <a:cubicBezTo>
                      <a:pt x="22" y="16"/>
                      <a:pt x="25" y="16"/>
                      <a:pt x="27" y="17"/>
                    </a:cubicBezTo>
                    <a:cubicBezTo>
                      <a:pt x="28" y="19"/>
                      <a:pt x="28" y="21"/>
                      <a:pt x="27" y="23"/>
                    </a:cubicBezTo>
                    <a:cubicBezTo>
                      <a:pt x="26" y="23"/>
                      <a:pt x="21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75"/>
              <p:cNvSpPr>
                <a:spLocks/>
              </p:cNvSpPr>
              <p:nvPr/>
            </p:nvSpPr>
            <p:spPr bwMode="auto">
              <a:xfrm>
                <a:off x="3962" y="3424"/>
                <a:ext cx="38" cy="38"/>
              </a:xfrm>
              <a:custGeom>
                <a:avLst/>
                <a:gdLst>
                  <a:gd name="T0" fmla="*/ 16 w 28"/>
                  <a:gd name="T1" fmla="*/ 28 h 28"/>
                  <a:gd name="T2" fmla="*/ 0 w 28"/>
                  <a:gd name="T3" fmla="*/ 12 h 28"/>
                  <a:gd name="T4" fmla="*/ 5 w 28"/>
                  <a:gd name="T5" fmla="*/ 1 h 28"/>
                  <a:gd name="T6" fmla="*/ 11 w 28"/>
                  <a:gd name="T7" fmla="*/ 1 h 28"/>
                  <a:gd name="T8" fmla="*/ 11 w 28"/>
                  <a:gd name="T9" fmla="*/ 7 h 28"/>
                  <a:gd name="T10" fmla="*/ 8 w 28"/>
                  <a:gd name="T11" fmla="*/ 12 h 28"/>
                  <a:gd name="T12" fmla="*/ 16 w 28"/>
                  <a:gd name="T13" fmla="*/ 20 h 28"/>
                  <a:gd name="T14" fmla="*/ 21 w 28"/>
                  <a:gd name="T15" fmla="*/ 17 h 28"/>
                  <a:gd name="T16" fmla="*/ 27 w 28"/>
                  <a:gd name="T17" fmla="*/ 17 h 28"/>
                  <a:gd name="T18" fmla="*/ 27 w 28"/>
                  <a:gd name="T19" fmla="*/ 23 h 28"/>
                  <a:gd name="T20" fmla="*/ 16 w 2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8">
                    <a:moveTo>
                      <a:pt x="16" y="28"/>
                    </a:moveTo>
                    <a:cubicBezTo>
                      <a:pt x="7" y="28"/>
                      <a:pt x="0" y="21"/>
                      <a:pt x="0" y="12"/>
                    </a:cubicBezTo>
                    <a:cubicBezTo>
                      <a:pt x="0" y="6"/>
                      <a:pt x="4" y="2"/>
                      <a:pt x="5" y="1"/>
                    </a:cubicBezTo>
                    <a:cubicBezTo>
                      <a:pt x="6" y="0"/>
                      <a:pt x="9" y="0"/>
                      <a:pt x="11" y="1"/>
                    </a:cubicBezTo>
                    <a:cubicBezTo>
                      <a:pt x="12" y="3"/>
                      <a:pt x="12" y="5"/>
                      <a:pt x="11" y="7"/>
                    </a:cubicBezTo>
                    <a:cubicBezTo>
                      <a:pt x="9" y="8"/>
                      <a:pt x="8" y="10"/>
                      <a:pt x="8" y="12"/>
                    </a:cubicBezTo>
                    <a:cubicBezTo>
                      <a:pt x="8" y="16"/>
                      <a:pt x="11" y="20"/>
                      <a:pt x="16" y="20"/>
                    </a:cubicBezTo>
                    <a:cubicBezTo>
                      <a:pt x="17" y="20"/>
                      <a:pt x="20" y="18"/>
                      <a:pt x="21" y="17"/>
                    </a:cubicBezTo>
                    <a:cubicBezTo>
                      <a:pt x="22" y="16"/>
                      <a:pt x="25" y="16"/>
                      <a:pt x="27" y="17"/>
                    </a:cubicBezTo>
                    <a:cubicBezTo>
                      <a:pt x="28" y="19"/>
                      <a:pt x="28" y="21"/>
                      <a:pt x="27" y="23"/>
                    </a:cubicBezTo>
                    <a:cubicBezTo>
                      <a:pt x="26" y="23"/>
                      <a:pt x="21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76"/>
              <p:cNvSpPr>
                <a:spLocks/>
              </p:cNvSpPr>
              <p:nvPr/>
            </p:nvSpPr>
            <p:spPr bwMode="auto">
              <a:xfrm>
                <a:off x="3984" y="3446"/>
                <a:ext cx="37" cy="37"/>
              </a:xfrm>
              <a:custGeom>
                <a:avLst/>
                <a:gdLst>
                  <a:gd name="T0" fmla="*/ 16 w 28"/>
                  <a:gd name="T1" fmla="*/ 28 h 28"/>
                  <a:gd name="T2" fmla="*/ 0 w 28"/>
                  <a:gd name="T3" fmla="*/ 12 h 28"/>
                  <a:gd name="T4" fmla="*/ 5 w 28"/>
                  <a:gd name="T5" fmla="*/ 1 h 28"/>
                  <a:gd name="T6" fmla="*/ 11 w 28"/>
                  <a:gd name="T7" fmla="*/ 1 h 28"/>
                  <a:gd name="T8" fmla="*/ 11 w 28"/>
                  <a:gd name="T9" fmla="*/ 7 h 28"/>
                  <a:gd name="T10" fmla="*/ 8 w 28"/>
                  <a:gd name="T11" fmla="*/ 12 h 28"/>
                  <a:gd name="T12" fmla="*/ 16 w 28"/>
                  <a:gd name="T13" fmla="*/ 20 h 28"/>
                  <a:gd name="T14" fmla="*/ 21 w 28"/>
                  <a:gd name="T15" fmla="*/ 17 h 28"/>
                  <a:gd name="T16" fmla="*/ 27 w 28"/>
                  <a:gd name="T17" fmla="*/ 17 h 28"/>
                  <a:gd name="T18" fmla="*/ 27 w 28"/>
                  <a:gd name="T19" fmla="*/ 23 h 28"/>
                  <a:gd name="T20" fmla="*/ 16 w 2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8">
                    <a:moveTo>
                      <a:pt x="16" y="28"/>
                    </a:moveTo>
                    <a:cubicBezTo>
                      <a:pt x="7" y="28"/>
                      <a:pt x="0" y="21"/>
                      <a:pt x="0" y="12"/>
                    </a:cubicBezTo>
                    <a:cubicBezTo>
                      <a:pt x="0" y="6"/>
                      <a:pt x="4" y="2"/>
                      <a:pt x="5" y="1"/>
                    </a:cubicBezTo>
                    <a:cubicBezTo>
                      <a:pt x="6" y="0"/>
                      <a:pt x="9" y="0"/>
                      <a:pt x="11" y="1"/>
                    </a:cubicBezTo>
                    <a:cubicBezTo>
                      <a:pt x="12" y="3"/>
                      <a:pt x="12" y="5"/>
                      <a:pt x="11" y="7"/>
                    </a:cubicBezTo>
                    <a:cubicBezTo>
                      <a:pt x="9" y="8"/>
                      <a:pt x="8" y="10"/>
                      <a:pt x="8" y="12"/>
                    </a:cubicBezTo>
                    <a:cubicBezTo>
                      <a:pt x="8" y="16"/>
                      <a:pt x="11" y="20"/>
                      <a:pt x="16" y="20"/>
                    </a:cubicBezTo>
                    <a:cubicBezTo>
                      <a:pt x="17" y="20"/>
                      <a:pt x="20" y="18"/>
                      <a:pt x="21" y="17"/>
                    </a:cubicBezTo>
                    <a:cubicBezTo>
                      <a:pt x="22" y="16"/>
                      <a:pt x="25" y="16"/>
                      <a:pt x="27" y="17"/>
                    </a:cubicBezTo>
                    <a:cubicBezTo>
                      <a:pt x="28" y="19"/>
                      <a:pt x="28" y="21"/>
                      <a:pt x="27" y="23"/>
                    </a:cubicBezTo>
                    <a:cubicBezTo>
                      <a:pt x="26" y="23"/>
                      <a:pt x="21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77"/>
              <p:cNvSpPr>
                <a:spLocks/>
              </p:cNvSpPr>
              <p:nvPr/>
            </p:nvSpPr>
            <p:spPr bwMode="auto">
              <a:xfrm>
                <a:off x="4005" y="3467"/>
                <a:ext cx="38" cy="38"/>
              </a:xfrm>
              <a:custGeom>
                <a:avLst/>
                <a:gdLst>
                  <a:gd name="T0" fmla="*/ 16 w 28"/>
                  <a:gd name="T1" fmla="*/ 28 h 28"/>
                  <a:gd name="T2" fmla="*/ 0 w 28"/>
                  <a:gd name="T3" fmla="*/ 12 h 28"/>
                  <a:gd name="T4" fmla="*/ 5 w 28"/>
                  <a:gd name="T5" fmla="*/ 1 h 28"/>
                  <a:gd name="T6" fmla="*/ 11 w 28"/>
                  <a:gd name="T7" fmla="*/ 1 h 28"/>
                  <a:gd name="T8" fmla="*/ 11 w 28"/>
                  <a:gd name="T9" fmla="*/ 7 h 28"/>
                  <a:gd name="T10" fmla="*/ 8 w 28"/>
                  <a:gd name="T11" fmla="*/ 12 h 28"/>
                  <a:gd name="T12" fmla="*/ 16 w 28"/>
                  <a:gd name="T13" fmla="*/ 20 h 28"/>
                  <a:gd name="T14" fmla="*/ 21 w 28"/>
                  <a:gd name="T15" fmla="*/ 17 h 28"/>
                  <a:gd name="T16" fmla="*/ 27 w 28"/>
                  <a:gd name="T17" fmla="*/ 17 h 28"/>
                  <a:gd name="T18" fmla="*/ 27 w 28"/>
                  <a:gd name="T19" fmla="*/ 23 h 28"/>
                  <a:gd name="T20" fmla="*/ 16 w 2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8">
                    <a:moveTo>
                      <a:pt x="16" y="28"/>
                    </a:moveTo>
                    <a:cubicBezTo>
                      <a:pt x="7" y="28"/>
                      <a:pt x="0" y="21"/>
                      <a:pt x="0" y="12"/>
                    </a:cubicBezTo>
                    <a:cubicBezTo>
                      <a:pt x="0" y="6"/>
                      <a:pt x="4" y="2"/>
                      <a:pt x="5" y="1"/>
                    </a:cubicBezTo>
                    <a:cubicBezTo>
                      <a:pt x="6" y="0"/>
                      <a:pt x="9" y="0"/>
                      <a:pt x="11" y="1"/>
                    </a:cubicBezTo>
                    <a:cubicBezTo>
                      <a:pt x="12" y="3"/>
                      <a:pt x="12" y="5"/>
                      <a:pt x="11" y="7"/>
                    </a:cubicBezTo>
                    <a:cubicBezTo>
                      <a:pt x="9" y="8"/>
                      <a:pt x="8" y="10"/>
                      <a:pt x="8" y="12"/>
                    </a:cubicBezTo>
                    <a:cubicBezTo>
                      <a:pt x="8" y="16"/>
                      <a:pt x="11" y="20"/>
                      <a:pt x="16" y="20"/>
                    </a:cubicBezTo>
                    <a:cubicBezTo>
                      <a:pt x="17" y="20"/>
                      <a:pt x="20" y="18"/>
                      <a:pt x="21" y="17"/>
                    </a:cubicBezTo>
                    <a:cubicBezTo>
                      <a:pt x="22" y="16"/>
                      <a:pt x="25" y="16"/>
                      <a:pt x="27" y="17"/>
                    </a:cubicBezTo>
                    <a:cubicBezTo>
                      <a:pt x="28" y="19"/>
                      <a:pt x="28" y="21"/>
                      <a:pt x="27" y="23"/>
                    </a:cubicBezTo>
                    <a:cubicBezTo>
                      <a:pt x="26" y="23"/>
                      <a:pt x="21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78"/>
              <p:cNvSpPr>
                <a:spLocks/>
              </p:cNvSpPr>
              <p:nvPr/>
            </p:nvSpPr>
            <p:spPr bwMode="auto">
              <a:xfrm>
                <a:off x="3989" y="3279"/>
                <a:ext cx="156" cy="167"/>
              </a:xfrm>
              <a:custGeom>
                <a:avLst/>
                <a:gdLst>
                  <a:gd name="T0" fmla="*/ 100 w 116"/>
                  <a:gd name="T1" fmla="*/ 124 h 124"/>
                  <a:gd name="T2" fmla="*/ 89 w 116"/>
                  <a:gd name="T3" fmla="*/ 119 h 124"/>
                  <a:gd name="T4" fmla="*/ 89 w 116"/>
                  <a:gd name="T5" fmla="*/ 113 h 124"/>
                  <a:gd name="T6" fmla="*/ 95 w 116"/>
                  <a:gd name="T7" fmla="*/ 113 h 124"/>
                  <a:gd name="T8" fmla="*/ 100 w 116"/>
                  <a:gd name="T9" fmla="*/ 116 h 124"/>
                  <a:gd name="T10" fmla="*/ 108 w 116"/>
                  <a:gd name="T11" fmla="*/ 108 h 124"/>
                  <a:gd name="T12" fmla="*/ 105 w 116"/>
                  <a:gd name="T13" fmla="*/ 103 h 124"/>
                  <a:gd name="T14" fmla="*/ 52 w 116"/>
                  <a:gd name="T15" fmla="*/ 50 h 124"/>
                  <a:gd name="T16" fmla="*/ 52 w 116"/>
                  <a:gd name="T17" fmla="*/ 28 h 124"/>
                  <a:gd name="T18" fmla="*/ 45 w 116"/>
                  <a:gd name="T19" fmla="*/ 28 h 124"/>
                  <a:gd name="T20" fmla="*/ 27 w 116"/>
                  <a:gd name="T21" fmla="*/ 47 h 124"/>
                  <a:gd name="T22" fmla="*/ 16 w 116"/>
                  <a:gd name="T23" fmla="*/ 52 h 124"/>
                  <a:gd name="T24" fmla="*/ 0 w 116"/>
                  <a:gd name="T25" fmla="*/ 36 h 124"/>
                  <a:gd name="T26" fmla="*/ 5 w 116"/>
                  <a:gd name="T27" fmla="*/ 25 h 124"/>
                  <a:gd name="T28" fmla="*/ 29 w 116"/>
                  <a:gd name="T29" fmla="*/ 1 h 124"/>
                  <a:gd name="T30" fmla="*/ 35 w 116"/>
                  <a:gd name="T31" fmla="*/ 1 h 124"/>
                  <a:gd name="T32" fmla="*/ 35 w 116"/>
                  <a:gd name="T33" fmla="*/ 7 h 124"/>
                  <a:gd name="T34" fmla="*/ 11 w 116"/>
                  <a:gd name="T35" fmla="*/ 31 h 124"/>
                  <a:gd name="T36" fmla="*/ 8 w 116"/>
                  <a:gd name="T37" fmla="*/ 36 h 124"/>
                  <a:gd name="T38" fmla="*/ 16 w 116"/>
                  <a:gd name="T39" fmla="*/ 44 h 124"/>
                  <a:gd name="T40" fmla="*/ 21 w 116"/>
                  <a:gd name="T41" fmla="*/ 41 h 124"/>
                  <a:gd name="T42" fmla="*/ 42 w 116"/>
                  <a:gd name="T43" fmla="*/ 20 h 124"/>
                  <a:gd name="T44" fmla="*/ 60 w 116"/>
                  <a:gd name="T45" fmla="*/ 20 h 124"/>
                  <a:gd name="T46" fmla="*/ 60 w 116"/>
                  <a:gd name="T47" fmla="*/ 46 h 124"/>
                  <a:gd name="T48" fmla="*/ 111 w 116"/>
                  <a:gd name="T49" fmla="*/ 97 h 124"/>
                  <a:gd name="T50" fmla="*/ 116 w 116"/>
                  <a:gd name="T51" fmla="*/ 108 h 124"/>
                  <a:gd name="T52" fmla="*/ 100 w 116"/>
                  <a:gd name="T5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6" h="124">
                    <a:moveTo>
                      <a:pt x="100" y="124"/>
                    </a:moveTo>
                    <a:cubicBezTo>
                      <a:pt x="94" y="124"/>
                      <a:pt x="89" y="119"/>
                      <a:pt x="89" y="119"/>
                    </a:cubicBezTo>
                    <a:cubicBezTo>
                      <a:pt x="87" y="117"/>
                      <a:pt x="87" y="115"/>
                      <a:pt x="89" y="113"/>
                    </a:cubicBezTo>
                    <a:cubicBezTo>
                      <a:pt x="90" y="112"/>
                      <a:pt x="93" y="112"/>
                      <a:pt x="95" y="113"/>
                    </a:cubicBezTo>
                    <a:cubicBezTo>
                      <a:pt x="96" y="114"/>
                      <a:pt x="98" y="116"/>
                      <a:pt x="100" y="116"/>
                    </a:cubicBezTo>
                    <a:cubicBezTo>
                      <a:pt x="104" y="116"/>
                      <a:pt x="108" y="112"/>
                      <a:pt x="108" y="108"/>
                    </a:cubicBezTo>
                    <a:cubicBezTo>
                      <a:pt x="108" y="106"/>
                      <a:pt x="106" y="104"/>
                      <a:pt x="105" y="10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6" y="47"/>
                      <a:pt x="21" y="52"/>
                      <a:pt x="16" y="52"/>
                    </a:cubicBezTo>
                    <a:cubicBezTo>
                      <a:pt x="7" y="52"/>
                      <a:pt x="0" y="45"/>
                      <a:pt x="0" y="36"/>
                    </a:cubicBezTo>
                    <a:cubicBezTo>
                      <a:pt x="0" y="30"/>
                      <a:pt x="4" y="26"/>
                      <a:pt x="5" y="2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3" y="0"/>
                      <a:pt x="35" y="1"/>
                    </a:cubicBezTo>
                    <a:cubicBezTo>
                      <a:pt x="36" y="3"/>
                      <a:pt x="36" y="5"/>
                      <a:pt x="35" y="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9" y="32"/>
                      <a:pt x="8" y="34"/>
                      <a:pt x="8" y="36"/>
                    </a:cubicBezTo>
                    <a:cubicBezTo>
                      <a:pt x="8" y="40"/>
                      <a:pt x="11" y="44"/>
                      <a:pt x="16" y="44"/>
                    </a:cubicBezTo>
                    <a:cubicBezTo>
                      <a:pt x="17" y="44"/>
                      <a:pt x="20" y="42"/>
                      <a:pt x="21" y="4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111" y="97"/>
                      <a:pt x="111" y="97"/>
                      <a:pt x="111" y="97"/>
                    </a:cubicBezTo>
                    <a:cubicBezTo>
                      <a:pt x="111" y="98"/>
                      <a:pt x="116" y="102"/>
                      <a:pt x="116" y="108"/>
                    </a:cubicBezTo>
                    <a:cubicBezTo>
                      <a:pt x="116" y="117"/>
                      <a:pt x="109" y="124"/>
                      <a:pt x="100" y="1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79"/>
              <p:cNvSpPr>
                <a:spLocks/>
              </p:cNvSpPr>
              <p:nvPr/>
            </p:nvSpPr>
            <p:spPr bwMode="auto">
              <a:xfrm>
                <a:off x="4075" y="3338"/>
                <a:ext cx="37" cy="22"/>
              </a:xfrm>
              <a:custGeom>
                <a:avLst/>
                <a:gdLst>
                  <a:gd name="T0" fmla="*/ 12 w 28"/>
                  <a:gd name="T1" fmla="*/ 16 h 16"/>
                  <a:gd name="T2" fmla="*/ 0 w 28"/>
                  <a:gd name="T3" fmla="*/ 16 h 16"/>
                  <a:gd name="T4" fmla="*/ 0 w 28"/>
                  <a:gd name="T5" fmla="*/ 8 h 16"/>
                  <a:gd name="T6" fmla="*/ 12 w 28"/>
                  <a:gd name="T7" fmla="*/ 8 h 16"/>
                  <a:gd name="T8" fmla="*/ 20 w 28"/>
                  <a:gd name="T9" fmla="*/ 0 h 16"/>
                  <a:gd name="T10" fmla="*/ 28 w 28"/>
                  <a:gd name="T11" fmla="*/ 0 h 16"/>
                  <a:gd name="T12" fmla="*/ 12 w 28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6">
                    <a:moveTo>
                      <a:pt x="1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6" y="8"/>
                      <a:pt x="20" y="4"/>
                      <a:pt x="2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9"/>
                      <a:pt x="21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80"/>
              <p:cNvSpPr>
                <a:spLocks/>
              </p:cNvSpPr>
              <p:nvPr/>
            </p:nvSpPr>
            <p:spPr bwMode="auto">
              <a:xfrm>
                <a:off x="4086" y="3204"/>
                <a:ext cx="134" cy="161"/>
              </a:xfrm>
              <a:custGeom>
                <a:avLst/>
                <a:gdLst>
                  <a:gd name="T0" fmla="*/ 76 w 100"/>
                  <a:gd name="T1" fmla="*/ 120 h 120"/>
                  <a:gd name="T2" fmla="*/ 68 w 100"/>
                  <a:gd name="T3" fmla="*/ 120 h 120"/>
                  <a:gd name="T4" fmla="*/ 65 w 100"/>
                  <a:gd name="T5" fmla="*/ 119 h 120"/>
                  <a:gd name="T6" fmla="*/ 1 w 100"/>
                  <a:gd name="T7" fmla="*/ 55 h 120"/>
                  <a:gd name="T8" fmla="*/ 0 w 100"/>
                  <a:gd name="T9" fmla="*/ 52 h 120"/>
                  <a:gd name="T10" fmla="*/ 0 w 100"/>
                  <a:gd name="T11" fmla="*/ 44 h 120"/>
                  <a:gd name="T12" fmla="*/ 1 w 100"/>
                  <a:gd name="T13" fmla="*/ 41 h 120"/>
                  <a:gd name="T14" fmla="*/ 41 w 100"/>
                  <a:gd name="T15" fmla="*/ 1 h 120"/>
                  <a:gd name="T16" fmla="*/ 47 w 100"/>
                  <a:gd name="T17" fmla="*/ 1 h 120"/>
                  <a:gd name="T18" fmla="*/ 47 w 100"/>
                  <a:gd name="T19" fmla="*/ 7 h 120"/>
                  <a:gd name="T20" fmla="*/ 8 w 100"/>
                  <a:gd name="T21" fmla="*/ 46 h 120"/>
                  <a:gd name="T22" fmla="*/ 8 w 100"/>
                  <a:gd name="T23" fmla="*/ 50 h 120"/>
                  <a:gd name="T24" fmla="*/ 69 w 100"/>
                  <a:gd name="T25" fmla="*/ 112 h 120"/>
                  <a:gd name="T26" fmla="*/ 74 w 100"/>
                  <a:gd name="T27" fmla="*/ 112 h 120"/>
                  <a:gd name="T28" fmla="*/ 93 w 100"/>
                  <a:gd name="T29" fmla="*/ 93 h 120"/>
                  <a:gd name="T30" fmla="*/ 99 w 100"/>
                  <a:gd name="T31" fmla="*/ 93 h 120"/>
                  <a:gd name="T32" fmla="*/ 99 w 100"/>
                  <a:gd name="T33" fmla="*/ 99 h 120"/>
                  <a:gd name="T34" fmla="*/ 79 w 100"/>
                  <a:gd name="T35" fmla="*/ 119 h 120"/>
                  <a:gd name="T36" fmla="*/ 76 w 100"/>
                  <a:gd name="T3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20">
                    <a:moveTo>
                      <a:pt x="76" y="120"/>
                    </a:moveTo>
                    <a:cubicBezTo>
                      <a:pt x="68" y="120"/>
                      <a:pt x="68" y="120"/>
                      <a:pt x="68" y="120"/>
                    </a:cubicBezTo>
                    <a:cubicBezTo>
                      <a:pt x="67" y="120"/>
                      <a:pt x="66" y="120"/>
                      <a:pt x="65" y="119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4"/>
                      <a:pt x="0" y="53"/>
                      <a:pt x="0" y="5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2"/>
                      <a:pt x="1" y="4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0"/>
                      <a:pt x="45" y="0"/>
                      <a:pt x="47" y="1"/>
                    </a:cubicBezTo>
                    <a:cubicBezTo>
                      <a:pt x="48" y="3"/>
                      <a:pt x="48" y="5"/>
                      <a:pt x="47" y="7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74" y="112"/>
                      <a:pt x="74" y="112"/>
                      <a:pt x="74" y="112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4" y="92"/>
                      <a:pt x="97" y="92"/>
                      <a:pt x="99" y="93"/>
                    </a:cubicBezTo>
                    <a:cubicBezTo>
                      <a:pt x="100" y="95"/>
                      <a:pt x="100" y="97"/>
                      <a:pt x="99" y="99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78" y="120"/>
                      <a:pt x="77" y="120"/>
                      <a:pt x="76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81"/>
              <p:cNvSpPr>
                <a:spLocks/>
              </p:cNvSpPr>
              <p:nvPr/>
            </p:nvSpPr>
            <p:spPr bwMode="auto">
              <a:xfrm>
                <a:off x="3875" y="3204"/>
                <a:ext cx="135" cy="161"/>
              </a:xfrm>
              <a:custGeom>
                <a:avLst/>
                <a:gdLst>
                  <a:gd name="T0" fmla="*/ 33 w 101"/>
                  <a:gd name="T1" fmla="*/ 120 h 120"/>
                  <a:gd name="T2" fmla="*/ 25 w 101"/>
                  <a:gd name="T3" fmla="*/ 120 h 120"/>
                  <a:gd name="T4" fmla="*/ 22 w 101"/>
                  <a:gd name="T5" fmla="*/ 119 h 120"/>
                  <a:gd name="T6" fmla="*/ 2 w 101"/>
                  <a:gd name="T7" fmla="*/ 99 h 120"/>
                  <a:gd name="T8" fmla="*/ 2 w 101"/>
                  <a:gd name="T9" fmla="*/ 93 h 120"/>
                  <a:gd name="T10" fmla="*/ 8 w 101"/>
                  <a:gd name="T11" fmla="*/ 93 h 120"/>
                  <a:gd name="T12" fmla="*/ 26 w 101"/>
                  <a:gd name="T13" fmla="*/ 112 h 120"/>
                  <a:gd name="T14" fmla="*/ 31 w 101"/>
                  <a:gd name="T15" fmla="*/ 112 h 120"/>
                  <a:gd name="T16" fmla="*/ 93 w 101"/>
                  <a:gd name="T17" fmla="*/ 50 h 120"/>
                  <a:gd name="T18" fmla="*/ 93 w 101"/>
                  <a:gd name="T19" fmla="*/ 46 h 120"/>
                  <a:gd name="T20" fmla="*/ 54 w 101"/>
                  <a:gd name="T21" fmla="*/ 7 h 120"/>
                  <a:gd name="T22" fmla="*/ 54 w 101"/>
                  <a:gd name="T23" fmla="*/ 1 h 120"/>
                  <a:gd name="T24" fmla="*/ 60 w 101"/>
                  <a:gd name="T25" fmla="*/ 1 h 120"/>
                  <a:gd name="T26" fmla="*/ 100 w 101"/>
                  <a:gd name="T27" fmla="*/ 41 h 120"/>
                  <a:gd name="T28" fmla="*/ 101 w 101"/>
                  <a:gd name="T29" fmla="*/ 44 h 120"/>
                  <a:gd name="T30" fmla="*/ 101 w 101"/>
                  <a:gd name="T31" fmla="*/ 52 h 120"/>
                  <a:gd name="T32" fmla="*/ 100 w 101"/>
                  <a:gd name="T33" fmla="*/ 55 h 120"/>
                  <a:gd name="T34" fmla="*/ 36 w 101"/>
                  <a:gd name="T35" fmla="*/ 119 h 120"/>
                  <a:gd name="T36" fmla="*/ 33 w 101"/>
                  <a:gd name="T3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1" h="120">
                    <a:moveTo>
                      <a:pt x="33" y="120"/>
                    </a:moveTo>
                    <a:cubicBezTo>
                      <a:pt x="25" y="120"/>
                      <a:pt x="25" y="120"/>
                      <a:pt x="25" y="120"/>
                    </a:cubicBezTo>
                    <a:cubicBezTo>
                      <a:pt x="24" y="120"/>
                      <a:pt x="23" y="120"/>
                      <a:pt x="22" y="11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0" y="97"/>
                      <a:pt x="0" y="95"/>
                      <a:pt x="2" y="93"/>
                    </a:cubicBezTo>
                    <a:cubicBezTo>
                      <a:pt x="3" y="92"/>
                      <a:pt x="6" y="92"/>
                      <a:pt x="8" y="93"/>
                    </a:cubicBezTo>
                    <a:cubicBezTo>
                      <a:pt x="26" y="112"/>
                      <a:pt x="26" y="112"/>
                      <a:pt x="26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2" y="5"/>
                      <a:pt x="52" y="3"/>
                      <a:pt x="54" y="1"/>
                    </a:cubicBezTo>
                    <a:cubicBezTo>
                      <a:pt x="55" y="0"/>
                      <a:pt x="58" y="0"/>
                      <a:pt x="60" y="1"/>
                    </a:cubicBezTo>
                    <a:cubicBezTo>
                      <a:pt x="100" y="41"/>
                      <a:pt x="100" y="41"/>
                      <a:pt x="100" y="41"/>
                    </a:cubicBezTo>
                    <a:cubicBezTo>
                      <a:pt x="100" y="42"/>
                      <a:pt x="101" y="43"/>
                      <a:pt x="101" y="44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0" y="54"/>
                      <a:pt x="100" y="55"/>
                    </a:cubicBezTo>
                    <a:cubicBezTo>
                      <a:pt x="36" y="119"/>
                      <a:pt x="36" y="119"/>
                      <a:pt x="36" y="119"/>
                    </a:cubicBezTo>
                    <a:cubicBezTo>
                      <a:pt x="35" y="120"/>
                      <a:pt x="34" y="120"/>
                      <a:pt x="33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2"/>
              <p:cNvSpPr>
                <a:spLocks/>
              </p:cNvSpPr>
              <p:nvPr/>
            </p:nvSpPr>
            <p:spPr bwMode="auto">
              <a:xfrm>
                <a:off x="4175" y="3306"/>
                <a:ext cx="23" cy="21"/>
              </a:xfrm>
              <a:custGeom>
                <a:avLst/>
                <a:gdLst>
                  <a:gd name="T0" fmla="*/ 5 w 17"/>
                  <a:gd name="T1" fmla="*/ 16 h 16"/>
                  <a:gd name="T2" fmla="*/ 2 w 17"/>
                  <a:gd name="T3" fmla="*/ 15 h 16"/>
                  <a:gd name="T4" fmla="*/ 2 w 17"/>
                  <a:gd name="T5" fmla="*/ 9 h 16"/>
                  <a:gd name="T6" fmla="*/ 10 w 17"/>
                  <a:gd name="T7" fmla="*/ 1 h 16"/>
                  <a:gd name="T8" fmla="*/ 16 w 17"/>
                  <a:gd name="T9" fmla="*/ 1 h 16"/>
                  <a:gd name="T10" fmla="*/ 16 w 17"/>
                  <a:gd name="T11" fmla="*/ 7 h 16"/>
                  <a:gd name="T12" fmla="*/ 8 w 17"/>
                  <a:gd name="T13" fmla="*/ 15 h 16"/>
                  <a:gd name="T14" fmla="*/ 5 w 17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5" y="16"/>
                    </a:moveTo>
                    <a:cubicBezTo>
                      <a:pt x="4" y="16"/>
                      <a:pt x="3" y="16"/>
                      <a:pt x="2" y="15"/>
                    </a:cubicBezTo>
                    <a:cubicBezTo>
                      <a:pt x="0" y="13"/>
                      <a:pt x="0" y="11"/>
                      <a:pt x="2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0"/>
                      <a:pt x="14" y="0"/>
                      <a:pt x="16" y="1"/>
                    </a:cubicBezTo>
                    <a:cubicBezTo>
                      <a:pt x="17" y="3"/>
                      <a:pt x="17" y="5"/>
                      <a:pt x="16" y="7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6"/>
                      <a:pt x="6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83"/>
              <p:cNvSpPr>
                <a:spLocks/>
              </p:cNvSpPr>
              <p:nvPr/>
            </p:nvSpPr>
            <p:spPr bwMode="auto">
              <a:xfrm>
                <a:off x="3896" y="3306"/>
                <a:ext cx="23" cy="21"/>
              </a:xfrm>
              <a:custGeom>
                <a:avLst/>
                <a:gdLst>
                  <a:gd name="T0" fmla="*/ 13 w 17"/>
                  <a:gd name="T1" fmla="*/ 16 h 16"/>
                  <a:gd name="T2" fmla="*/ 10 w 17"/>
                  <a:gd name="T3" fmla="*/ 15 h 16"/>
                  <a:gd name="T4" fmla="*/ 2 w 17"/>
                  <a:gd name="T5" fmla="*/ 7 h 16"/>
                  <a:gd name="T6" fmla="*/ 2 w 17"/>
                  <a:gd name="T7" fmla="*/ 1 h 16"/>
                  <a:gd name="T8" fmla="*/ 8 w 17"/>
                  <a:gd name="T9" fmla="*/ 1 h 16"/>
                  <a:gd name="T10" fmla="*/ 16 w 17"/>
                  <a:gd name="T11" fmla="*/ 9 h 16"/>
                  <a:gd name="T12" fmla="*/ 16 w 17"/>
                  <a:gd name="T13" fmla="*/ 15 h 16"/>
                  <a:gd name="T14" fmla="*/ 13 w 17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13" y="16"/>
                    </a:moveTo>
                    <a:cubicBezTo>
                      <a:pt x="12" y="16"/>
                      <a:pt x="11" y="16"/>
                      <a:pt x="10" y="15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1"/>
                      <a:pt x="17" y="13"/>
                      <a:pt x="16" y="15"/>
                    </a:cubicBezTo>
                    <a:cubicBezTo>
                      <a:pt x="15" y="16"/>
                      <a:pt x="14" y="16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84"/>
              <p:cNvSpPr>
                <a:spLocks noChangeShapeType="1"/>
              </p:cNvSpPr>
              <p:nvPr/>
            </p:nvSpPr>
            <p:spPr bwMode="auto">
              <a:xfrm>
                <a:off x="4027" y="3424"/>
                <a:ext cx="0" cy="0"/>
              </a:xfrm>
              <a:prstGeom prst="line">
                <a:avLst/>
              </a:prstGeom>
              <a:grpFill/>
              <a:ln w="17463" cap="rnd">
                <a:solidFill>
                  <a:srgbClr val="363F4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85"/>
              <p:cNvSpPr>
                <a:spLocks noChangeShapeType="1"/>
              </p:cNvSpPr>
              <p:nvPr/>
            </p:nvSpPr>
            <p:spPr bwMode="auto">
              <a:xfrm>
                <a:off x="4016" y="3435"/>
                <a:ext cx="0" cy="0"/>
              </a:xfrm>
              <a:prstGeom prst="line">
                <a:avLst/>
              </a:prstGeom>
              <a:grpFill/>
              <a:ln w="17463" cap="rnd">
                <a:solidFill>
                  <a:srgbClr val="363F4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5" name="Group 351"/>
          <p:cNvGrpSpPr/>
          <p:nvPr/>
        </p:nvGrpSpPr>
        <p:grpSpPr>
          <a:xfrm>
            <a:off x="2393465" y="4703570"/>
            <a:ext cx="634251" cy="614614"/>
            <a:chOff x="6667127" y="3618736"/>
            <a:chExt cx="634251" cy="614614"/>
          </a:xfrm>
        </p:grpSpPr>
        <p:sp>
          <p:nvSpPr>
            <p:cNvPr id="216" name="Retângulo 9"/>
            <p:cNvSpPr/>
            <p:nvPr/>
          </p:nvSpPr>
          <p:spPr>
            <a:xfrm>
              <a:off x="6667127" y="3618736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217" name="Group 148"/>
            <p:cNvGrpSpPr>
              <a:grpSpLocks noChangeAspect="1"/>
            </p:cNvGrpSpPr>
            <p:nvPr/>
          </p:nvGrpSpPr>
          <p:grpSpPr bwMode="auto">
            <a:xfrm>
              <a:off x="6778544" y="3706125"/>
              <a:ext cx="411417" cy="439837"/>
              <a:chOff x="4184" y="2303"/>
              <a:chExt cx="304" cy="325"/>
            </a:xfrm>
            <a:solidFill>
              <a:schemeClr val="bg1"/>
            </a:solidFill>
          </p:grpSpPr>
          <p:sp>
            <p:nvSpPr>
              <p:cNvPr id="218" name="Freeform 149"/>
              <p:cNvSpPr>
                <a:spLocks/>
              </p:cNvSpPr>
              <p:nvPr/>
            </p:nvSpPr>
            <p:spPr bwMode="auto">
              <a:xfrm>
                <a:off x="4295" y="2303"/>
                <a:ext cx="193" cy="161"/>
              </a:xfrm>
              <a:custGeom>
                <a:avLst/>
                <a:gdLst>
                  <a:gd name="T0" fmla="*/ 59 w 152"/>
                  <a:gd name="T1" fmla="*/ 127 h 127"/>
                  <a:gd name="T2" fmla="*/ 53 w 152"/>
                  <a:gd name="T3" fmla="*/ 121 h 127"/>
                  <a:gd name="T4" fmla="*/ 78 w 152"/>
                  <a:gd name="T5" fmla="*/ 96 h 127"/>
                  <a:gd name="T6" fmla="*/ 140 w 152"/>
                  <a:gd name="T7" fmla="*/ 96 h 127"/>
                  <a:gd name="T8" fmla="*/ 144 w 152"/>
                  <a:gd name="T9" fmla="*/ 92 h 127"/>
                  <a:gd name="T10" fmla="*/ 144 w 152"/>
                  <a:gd name="T11" fmla="*/ 12 h 127"/>
                  <a:gd name="T12" fmla="*/ 140 w 152"/>
                  <a:gd name="T13" fmla="*/ 8 h 127"/>
                  <a:gd name="T14" fmla="*/ 12 w 152"/>
                  <a:gd name="T15" fmla="*/ 8 h 127"/>
                  <a:gd name="T16" fmla="*/ 8 w 152"/>
                  <a:gd name="T17" fmla="*/ 12 h 127"/>
                  <a:gd name="T18" fmla="*/ 8 w 152"/>
                  <a:gd name="T19" fmla="*/ 48 h 127"/>
                  <a:gd name="T20" fmla="*/ 0 w 152"/>
                  <a:gd name="T21" fmla="*/ 48 h 127"/>
                  <a:gd name="T22" fmla="*/ 0 w 152"/>
                  <a:gd name="T23" fmla="*/ 12 h 127"/>
                  <a:gd name="T24" fmla="*/ 12 w 152"/>
                  <a:gd name="T25" fmla="*/ 0 h 127"/>
                  <a:gd name="T26" fmla="*/ 140 w 152"/>
                  <a:gd name="T27" fmla="*/ 0 h 127"/>
                  <a:gd name="T28" fmla="*/ 152 w 152"/>
                  <a:gd name="T29" fmla="*/ 12 h 127"/>
                  <a:gd name="T30" fmla="*/ 152 w 152"/>
                  <a:gd name="T31" fmla="*/ 92 h 127"/>
                  <a:gd name="T32" fmla="*/ 140 w 152"/>
                  <a:gd name="T33" fmla="*/ 104 h 127"/>
                  <a:gd name="T34" fmla="*/ 81 w 152"/>
                  <a:gd name="T35" fmla="*/ 104 h 127"/>
                  <a:gd name="T36" fmla="*/ 59 w 152"/>
                  <a:gd name="T3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2" h="127">
                    <a:moveTo>
                      <a:pt x="59" y="127"/>
                    </a:moveTo>
                    <a:cubicBezTo>
                      <a:pt x="53" y="121"/>
                      <a:pt x="53" y="121"/>
                      <a:pt x="53" y="121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2" y="96"/>
                      <a:pt x="144" y="94"/>
                      <a:pt x="144" y="92"/>
                    </a:cubicBezTo>
                    <a:cubicBezTo>
                      <a:pt x="144" y="12"/>
                      <a:pt x="144" y="12"/>
                      <a:pt x="144" y="12"/>
                    </a:cubicBezTo>
                    <a:cubicBezTo>
                      <a:pt x="144" y="10"/>
                      <a:pt x="142" y="8"/>
                      <a:pt x="140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0" y="8"/>
                      <a:pt x="8" y="10"/>
                      <a:pt x="8" y="12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6" y="0"/>
                      <a:pt x="152" y="5"/>
                      <a:pt x="152" y="12"/>
                    </a:cubicBezTo>
                    <a:cubicBezTo>
                      <a:pt x="152" y="92"/>
                      <a:pt x="152" y="92"/>
                      <a:pt x="152" y="92"/>
                    </a:cubicBezTo>
                    <a:cubicBezTo>
                      <a:pt x="152" y="99"/>
                      <a:pt x="146" y="104"/>
                      <a:pt x="140" y="104"/>
                    </a:cubicBezTo>
                    <a:cubicBezTo>
                      <a:pt x="81" y="104"/>
                      <a:pt x="81" y="104"/>
                      <a:pt x="81" y="104"/>
                    </a:cubicBezTo>
                    <a:lnTo>
                      <a:pt x="59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150"/>
              <p:cNvSpPr>
                <a:spLocks noChangeArrowheads="1"/>
              </p:cNvSpPr>
              <p:nvPr/>
            </p:nvSpPr>
            <p:spPr bwMode="auto">
              <a:xfrm>
                <a:off x="4366" y="236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151"/>
              <p:cNvSpPr>
                <a:spLocks noChangeArrowheads="1"/>
              </p:cNvSpPr>
              <p:nvPr/>
            </p:nvSpPr>
            <p:spPr bwMode="auto">
              <a:xfrm>
                <a:off x="4387" y="236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152"/>
              <p:cNvSpPr>
                <a:spLocks noChangeArrowheads="1"/>
              </p:cNvSpPr>
              <p:nvPr/>
            </p:nvSpPr>
            <p:spPr bwMode="auto">
              <a:xfrm>
                <a:off x="4407" y="236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53"/>
              <p:cNvSpPr>
                <a:spLocks noChangeShapeType="1"/>
              </p:cNvSpPr>
              <p:nvPr/>
            </p:nvSpPr>
            <p:spPr bwMode="auto">
              <a:xfrm>
                <a:off x="4336" y="2526"/>
                <a:ext cx="0" cy="0"/>
              </a:xfrm>
              <a:prstGeom prst="line">
                <a:avLst/>
              </a:prstGeom>
              <a:grpFill/>
              <a:ln w="15875" cap="flat">
                <a:solidFill>
                  <a:srgbClr val="363F4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54"/>
              <p:cNvSpPr>
                <a:spLocks/>
              </p:cNvSpPr>
              <p:nvPr/>
            </p:nvSpPr>
            <p:spPr bwMode="auto">
              <a:xfrm>
                <a:off x="4184" y="2523"/>
                <a:ext cx="78" cy="105"/>
              </a:xfrm>
              <a:custGeom>
                <a:avLst/>
                <a:gdLst>
                  <a:gd name="T0" fmla="*/ 8 w 62"/>
                  <a:gd name="T1" fmla="*/ 83 h 83"/>
                  <a:gd name="T2" fmla="*/ 0 w 62"/>
                  <a:gd name="T3" fmla="*/ 83 h 83"/>
                  <a:gd name="T4" fmla="*/ 0 w 62"/>
                  <a:gd name="T5" fmla="*/ 55 h 83"/>
                  <a:gd name="T6" fmla="*/ 36 w 62"/>
                  <a:gd name="T7" fmla="*/ 9 h 83"/>
                  <a:gd name="T8" fmla="*/ 58 w 62"/>
                  <a:gd name="T9" fmla="*/ 0 h 83"/>
                  <a:gd name="T10" fmla="*/ 62 w 62"/>
                  <a:gd name="T11" fmla="*/ 6 h 83"/>
                  <a:gd name="T12" fmla="*/ 39 w 62"/>
                  <a:gd name="T13" fmla="*/ 17 h 83"/>
                  <a:gd name="T14" fmla="*/ 8 w 62"/>
                  <a:gd name="T15" fmla="*/ 55 h 83"/>
                  <a:gd name="T16" fmla="*/ 8 w 6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83">
                    <a:moveTo>
                      <a:pt x="8" y="83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3"/>
                      <a:pt x="18" y="16"/>
                      <a:pt x="36" y="9"/>
                    </a:cubicBezTo>
                    <a:cubicBezTo>
                      <a:pt x="43" y="6"/>
                      <a:pt x="51" y="4"/>
                      <a:pt x="58" y="0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54" y="11"/>
                      <a:pt x="46" y="14"/>
                      <a:pt x="39" y="17"/>
                    </a:cubicBezTo>
                    <a:cubicBezTo>
                      <a:pt x="20" y="24"/>
                      <a:pt x="8" y="28"/>
                      <a:pt x="8" y="55"/>
                    </a:cubicBezTo>
                    <a:lnTo>
                      <a:pt x="8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55"/>
              <p:cNvSpPr>
                <a:spLocks/>
              </p:cNvSpPr>
              <p:nvPr/>
            </p:nvSpPr>
            <p:spPr bwMode="auto">
              <a:xfrm>
                <a:off x="4338" y="2523"/>
                <a:ext cx="79" cy="105"/>
              </a:xfrm>
              <a:custGeom>
                <a:avLst/>
                <a:gdLst>
                  <a:gd name="T0" fmla="*/ 62 w 62"/>
                  <a:gd name="T1" fmla="*/ 83 h 83"/>
                  <a:gd name="T2" fmla="*/ 54 w 62"/>
                  <a:gd name="T3" fmla="*/ 83 h 83"/>
                  <a:gd name="T4" fmla="*/ 54 w 62"/>
                  <a:gd name="T5" fmla="*/ 55 h 83"/>
                  <a:gd name="T6" fmla="*/ 22 w 62"/>
                  <a:gd name="T7" fmla="*/ 17 h 83"/>
                  <a:gd name="T8" fmla="*/ 0 w 62"/>
                  <a:gd name="T9" fmla="*/ 6 h 83"/>
                  <a:gd name="T10" fmla="*/ 4 w 62"/>
                  <a:gd name="T11" fmla="*/ 0 h 83"/>
                  <a:gd name="T12" fmla="*/ 25 w 62"/>
                  <a:gd name="T13" fmla="*/ 9 h 83"/>
                  <a:gd name="T14" fmla="*/ 62 w 62"/>
                  <a:gd name="T15" fmla="*/ 55 h 83"/>
                  <a:gd name="T16" fmla="*/ 62 w 6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83">
                    <a:moveTo>
                      <a:pt x="62" y="83"/>
                    </a:moveTo>
                    <a:cubicBezTo>
                      <a:pt x="54" y="83"/>
                      <a:pt x="54" y="83"/>
                      <a:pt x="54" y="83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4" y="28"/>
                      <a:pt x="41" y="24"/>
                      <a:pt x="22" y="17"/>
                    </a:cubicBezTo>
                    <a:cubicBezTo>
                      <a:pt x="15" y="14"/>
                      <a:pt x="8" y="11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1" y="4"/>
                      <a:pt x="18" y="6"/>
                      <a:pt x="25" y="9"/>
                    </a:cubicBezTo>
                    <a:cubicBezTo>
                      <a:pt x="44" y="16"/>
                      <a:pt x="62" y="23"/>
                      <a:pt x="62" y="55"/>
                    </a:cubicBezTo>
                    <a:lnTo>
                      <a:pt x="62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56"/>
              <p:cNvSpPr>
                <a:spLocks noEditPoints="1"/>
              </p:cNvSpPr>
              <p:nvPr/>
            </p:nvSpPr>
            <p:spPr bwMode="auto">
              <a:xfrm>
                <a:off x="4254" y="2506"/>
                <a:ext cx="93" cy="47"/>
              </a:xfrm>
              <a:custGeom>
                <a:avLst/>
                <a:gdLst>
                  <a:gd name="T0" fmla="*/ 68 w 93"/>
                  <a:gd name="T1" fmla="*/ 47 h 47"/>
                  <a:gd name="T2" fmla="*/ 46 w 93"/>
                  <a:gd name="T3" fmla="*/ 36 h 47"/>
                  <a:gd name="T4" fmla="*/ 25 w 93"/>
                  <a:gd name="T5" fmla="*/ 47 h 47"/>
                  <a:gd name="T6" fmla="*/ 0 w 93"/>
                  <a:gd name="T7" fmla="*/ 20 h 47"/>
                  <a:gd name="T8" fmla="*/ 14 w 93"/>
                  <a:gd name="T9" fmla="*/ 0 h 47"/>
                  <a:gd name="T10" fmla="*/ 46 w 93"/>
                  <a:gd name="T11" fmla="*/ 5 h 47"/>
                  <a:gd name="T12" fmla="*/ 79 w 93"/>
                  <a:gd name="T13" fmla="*/ 0 h 47"/>
                  <a:gd name="T14" fmla="*/ 93 w 93"/>
                  <a:gd name="T15" fmla="*/ 20 h 47"/>
                  <a:gd name="T16" fmla="*/ 68 w 93"/>
                  <a:gd name="T17" fmla="*/ 47 h 47"/>
                  <a:gd name="T18" fmla="*/ 46 w 93"/>
                  <a:gd name="T19" fmla="*/ 25 h 47"/>
                  <a:gd name="T20" fmla="*/ 65 w 93"/>
                  <a:gd name="T21" fmla="*/ 34 h 47"/>
                  <a:gd name="T22" fmla="*/ 81 w 93"/>
                  <a:gd name="T23" fmla="*/ 19 h 47"/>
                  <a:gd name="T24" fmla="*/ 74 w 93"/>
                  <a:gd name="T25" fmla="*/ 10 h 47"/>
                  <a:gd name="T26" fmla="*/ 46 w 93"/>
                  <a:gd name="T27" fmla="*/ 15 h 47"/>
                  <a:gd name="T28" fmla="*/ 19 w 93"/>
                  <a:gd name="T29" fmla="*/ 10 h 47"/>
                  <a:gd name="T30" fmla="*/ 12 w 93"/>
                  <a:gd name="T31" fmla="*/ 19 h 47"/>
                  <a:gd name="T32" fmla="*/ 27 w 93"/>
                  <a:gd name="T33" fmla="*/ 34 h 47"/>
                  <a:gd name="T34" fmla="*/ 46 w 93"/>
                  <a:gd name="T35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3" h="47">
                    <a:moveTo>
                      <a:pt x="68" y="47"/>
                    </a:moveTo>
                    <a:lnTo>
                      <a:pt x="46" y="36"/>
                    </a:lnTo>
                    <a:lnTo>
                      <a:pt x="25" y="47"/>
                    </a:lnTo>
                    <a:lnTo>
                      <a:pt x="0" y="20"/>
                    </a:lnTo>
                    <a:lnTo>
                      <a:pt x="14" y="0"/>
                    </a:lnTo>
                    <a:lnTo>
                      <a:pt x="46" y="5"/>
                    </a:lnTo>
                    <a:lnTo>
                      <a:pt x="79" y="0"/>
                    </a:lnTo>
                    <a:lnTo>
                      <a:pt x="93" y="20"/>
                    </a:lnTo>
                    <a:lnTo>
                      <a:pt x="68" y="47"/>
                    </a:lnTo>
                    <a:close/>
                    <a:moveTo>
                      <a:pt x="46" y="25"/>
                    </a:moveTo>
                    <a:lnTo>
                      <a:pt x="65" y="34"/>
                    </a:lnTo>
                    <a:lnTo>
                      <a:pt x="81" y="19"/>
                    </a:lnTo>
                    <a:lnTo>
                      <a:pt x="74" y="10"/>
                    </a:lnTo>
                    <a:lnTo>
                      <a:pt x="46" y="15"/>
                    </a:lnTo>
                    <a:lnTo>
                      <a:pt x="19" y="10"/>
                    </a:lnTo>
                    <a:lnTo>
                      <a:pt x="12" y="19"/>
                    </a:lnTo>
                    <a:lnTo>
                      <a:pt x="27" y="34"/>
                    </a:lnTo>
                    <a:lnTo>
                      <a:pt x="46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157"/>
              <p:cNvSpPr>
                <a:spLocks noChangeArrowheads="1"/>
              </p:cNvSpPr>
              <p:nvPr/>
            </p:nvSpPr>
            <p:spPr bwMode="auto">
              <a:xfrm>
                <a:off x="4321" y="2491"/>
                <a:ext cx="10" cy="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158"/>
              <p:cNvSpPr>
                <a:spLocks noChangeArrowheads="1"/>
              </p:cNvSpPr>
              <p:nvPr/>
            </p:nvSpPr>
            <p:spPr bwMode="auto">
              <a:xfrm>
                <a:off x="4270" y="2491"/>
                <a:ext cx="10" cy="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159"/>
              <p:cNvSpPr>
                <a:spLocks noChangeArrowheads="1"/>
              </p:cNvSpPr>
              <p:nvPr/>
            </p:nvSpPr>
            <p:spPr bwMode="auto">
              <a:xfrm>
                <a:off x="4295" y="2577"/>
                <a:ext cx="11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160"/>
              <p:cNvSpPr>
                <a:spLocks noChangeArrowheads="1"/>
              </p:cNvSpPr>
              <p:nvPr/>
            </p:nvSpPr>
            <p:spPr bwMode="auto">
              <a:xfrm>
                <a:off x="4295" y="2557"/>
                <a:ext cx="11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61"/>
              <p:cNvSpPr>
                <a:spLocks/>
              </p:cNvSpPr>
              <p:nvPr/>
            </p:nvSpPr>
            <p:spPr bwMode="auto">
              <a:xfrm>
                <a:off x="4250" y="2425"/>
                <a:ext cx="101" cy="76"/>
              </a:xfrm>
              <a:custGeom>
                <a:avLst/>
                <a:gdLst>
                  <a:gd name="T0" fmla="*/ 40 w 80"/>
                  <a:gd name="T1" fmla="*/ 60 h 60"/>
                  <a:gd name="T2" fmla="*/ 18 w 80"/>
                  <a:gd name="T3" fmla="*/ 56 h 60"/>
                  <a:gd name="T4" fmla="*/ 18 w 80"/>
                  <a:gd name="T5" fmla="*/ 55 h 60"/>
                  <a:gd name="T6" fmla="*/ 0 w 80"/>
                  <a:gd name="T7" fmla="*/ 17 h 60"/>
                  <a:gd name="T8" fmla="*/ 0 w 80"/>
                  <a:gd name="T9" fmla="*/ 16 h 60"/>
                  <a:gd name="T10" fmla="*/ 0 w 80"/>
                  <a:gd name="T11" fmla="*/ 0 h 60"/>
                  <a:gd name="T12" fmla="*/ 8 w 80"/>
                  <a:gd name="T13" fmla="*/ 0 h 60"/>
                  <a:gd name="T14" fmla="*/ 8 w 80"/>
                  <a:gd name="T15" fmla="*/ 16 h 60"/>
                  <a:gd name="T16" fmla="*/ 22 w 80"/>
                  <a:gd name="T17" fmla="*/ 49 h 60"/>
                  <a:gd name="T18" fmla="*/ 40 w 80"/>
                  <a:gd name="T19" fmla="*/ 52 h 60"/>
                  <a:gd name="T20" fmla="*/ 58 w 80"/>
                  <a:gd name="T21" fmla="*/ 49 h 60"/>
                  <a:gd name="T22" fmla="*/ 72 w 80"/>
                  <a:gd name="T23" fmla="*/ 16 h 60"/>
                  <a:gd name="T24" fmla="*/ 72 w 80"/>
                  <a:gd name="T25" fmla="*/ 0 h 60"/>
                  <a:gd name="T26" fmla="*/ 80 w 80"/>
                  <a:gd name="T27" fmla="*/ 0 h 60"/>
                  <a:gd name="T28" fmla="*/ 80 w 80"/>
                  <a:gd name="T29" fmla="*/ 17 h 60"/>
                  <a:gd name="T30" fmla="*/ 62 w 80"/>
                  <a:gd name="T31" fmla="*/ 55 h 60"/>
                  <a:gd name="T32" fmla="*/ 62 w 80"/>
                  <a:gd name="T33" fmla="*/ 56 h 60"/>
                  <a:gd name="T34" fmla="*/ 40 w 80"/>
                  <a:gd name="T3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60">
                    <a:moveTo>
                      <a:pt x="40" y="60"/>
                    </a:moveTo>
                    <a:cubicBezTo>
                      <a:pt x="39" y="60"/>
                      <a:pt x="27" y="60"/>
                      <a:pt x="18" y="56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7" y="55"/>
                      <a:pt x="4" y="46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1" y="39"/>
                      <a:pt x="21" y="48"/>
                      <a:pt x="22" y="49"/>
                    </a:cubicBezTo>
                    <a:cubicBezTo>
                      <a:pt x="29" y="52"/>
                      <a:pt x="40" y="52"/>
                      <a:pt x="40" y="52"/>
                    </a:cubicBezTo>
                    <a:cubicBezTo>
                      <a:pt x="40" y="52"/>
                      <a:pt x="51" y="52"/>
                      <a:pt x="58" y="49"/>
                    </a:cubicBezTo>
                    <a:cubicBezTo>
                      <a:pt x="59" y="48"/>
                      <a:pt x="68" y="39"/>
                      <a:pt x="72" y="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75" y="46"/>
                      <a:pt x="62" y="55"/>
                      <a:pt x="62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60"/>
                      <a:pt x="40" y="60"/>
                      <a:pt x="4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62"/>
              <p:cNvSpPr>
                <a:spLocks/>
              </p:cNvSpPr>
              <p:nvPr/>
            </p:nvSpPr>
            <p:spPr bwMode="auto">
              <a:xfrm>
                <a:off x="4250" y="2374"/>
                <a:ext cx="101" cy="51"/>
              </a:xfrm>
              <a:custGeom>
                <a:avLst/>
                <a:gdLst>
                  <a:gd name="T0" fmla="*/ 80 w 80"/>
                  <a:gd name="T1" fmla="*/ 40 h 40"/>
                  <a:gd name="T2" fmla="*/ 72 w 80"/>
                  <a:gd name="T3" fmla="*/ 40 h 40"/>
                  <a:gd name="T4" fmla="*/ 40 w 80"/>
                  <a:gd name="T5" fmla="*/ 8 h 40"/>
                  <a:gd name="T6" fmla="*/ 8 w 80"/>
                  <a:gd name="T7" fmla="*/ 40 h 40"/>
                  <a:gd name="T8" fmla="*/ 0 w 80"/>
                  <a:gd name="T9" fmla="*/ 40 h 40"/>
                  <a:gd name="T10" fmla="*/ 40 w 80"/>
                  <a:gd name="T11" fmla="*/ 0 h 40"/>
                  <a:gd name="T12" fmla="*/ 80 w 80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0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18"/>
                      <a:pt x="62" y="8"/>
                      <a:pt x="40" y="8"/>
                    </a:cubicBezTo>
                    <a:cubicBezTo>
                      <a:pt x="18" y="8"/>
                      <a:pt x="8" y="18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3"/>
                      <a:pt x="13" y="0"/>
                      <a:pt x="40" y="0"/>
                    </a:cubicBezTo>
                    <a:cubicBezTo>
                      <a:pt x="66" y="0"/>
                      <a:pt x="80" y="13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63"/>
              <p:cNvSpPr>
                <a:spLocks/>
              </p:cNvSpPr>
              <p:nvPr/>
            </p:nvSpPr>
            <p:spPr bwMode="auto">
              <a:xfrm>
                <a:off x="4252" y="2410"/>
                <a:ext cx="97" cy="30"/>
              </a:xfrm>
              <a:custGeom>
                <a:avLst/>
                <a:gdLst>
                  <a:gd name="T0" fmla="*/ 74 w 97"/>
                  <a:gd name="T1" fmla="*/ 30 h 30"/>
                  <a:gd name="T2" fmla="*/ 23 w 97"/>
                  <a:gd name="T3" fmla="*/ 10 h 30"/>
                  <a:gd name="T4" fmla="*/ 5 w 97"/>
                  <a:gd name="T5" fmla="*/ 20 h 30"/>
                  <a:gd name="T6" fmla="*/ 0 w 97"/>
                  <a:gd name="T7" fmla="*/ 10 h 30"/>
                  <a:gd name="T8" fmla="*/ 23 w 97"/>
                  <a:gd name="T9" fmla="*/ 0 h 30"/>
                  <a:gd name="T10" fmla="*/ 74 w 97"/>
                  <a:gd name="T11" fmla="*/ 20 h 30"/>
                  <a:gd name="T12" fmla="*/ 92 w 97"/>
                  <a:gd name="T13" fmla="*/ 10 h 30"/>
                  <a:gd name="T14" fmla="*/ 97 w 97"/>
                  <a:gd name="T15" fmla="*/ 20 h 30"/>
                  <a:gd name="T16" fmla="*/ 74 w 97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30">
                    <a:moveTo>
                      <a:pt x="74" y="30"/>
                    </a:moveTo>
                    <a:lnTo>
                      <a:pt x="23" y="10"/>
                    </a:lnTo>
                    <a:lnTo>
                      <a:pt x="5" y="20"/>
                    </a:lnTo>
                    <a:lnTo>
                      <a:pt x="0" y="10"/>
                    </a:lnTo>
                    <a:lnTo>
                      <a:pt x="23" y="0"/>
                    </a:lnTo>
                    <a:lnTo>
                      <a:pt x="74" y="20"/>
                    </a:lnTo>
                    <a:lnTo>
                      <a:pt x="92" y="10"/>
                    </a:lnTo>
                    <a:lnTo>
                      <a:pt x="97" y="20"/>
                    </a:ln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164"/>
              <p:cNvSpPr>
                <a:spLocks noChangeArrowheads="1"/>
              </p:cNvSpPr>
              <p:nvPr/>
            </p:nvSpPr>
            <p:spPr bwMode="auto">
              <a:xfrm>
                <a:off x="4224" y="2597"/>
                <a:ext cx="11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165"/>
              <p:cNvSpPr>
                <a:spLocks noChangeArrowheads="1"/>
              </p:cNvSpPr>
              <p:nvPr/>
            </p:nvSpPr>
            <p:spPr bwMode="auto">
              <a:xfrm>
                <a:off x="4366" y="2597"/>
                <a:ext cx="10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5" name="Group 165"/>
          <p:cNvGrpSpPr/>
          <p:nvPr/>
        </p:nvGrpSpPr>
        <p:grpSpPr>
          <a:xfrm>
            <a:off x="2394849" y="3871348"/>
            <a:ext cx="634251" cy="614614"/>
            <a:chOff x="2977226" y="2657292"/>
            <a:chExt cx="634251" cy="614614"/>
          </a:xfrm>
        </p:grpSpPr>
        <p:sp>
          <p:nvSpPr>
            <p:cNvPr id="236" name="Retângulo 9"/>
            <p:cNvSpPr/>
            <p:nvPr/>
          </p:nvSpPr>
          <p:spPr>
            <a:xfrm>
              <a:off x="2977226" y="2657292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237" name="Group 54"/>
            <p:cNvGrpSpPr>
              <a:grpSpLocks noChangeAspect="1"/>
            </p:cNvGrpSpPr>
            <p:nvPr/>
          </p:nvGrpSpPr>
          <p:grpSpPr bwMode="auto">
            <a:xfrm>
              <a:off x="3096373" y="2738874"/>
              <a:ext cx="395957" cy="451451"/>
              <a:chOff x="1972" y="1673"/>
              <a:chExt cx="264" cy="301"/>
            </a:xfrm>
            <a:solidFill>
              <a:schemeClr val="bg1"/>
            </a:solidFill>
          </p:grpSpPr>
          <p:sp>
            <p:nvSpPr>
              <p:cNvPr id="238" name="Rectangle 55"/>
              <p:cNvSpPr>
                <a:spLocks noChangeArrowheads="1"/>
              </p:cNvSpPr>
              <p:nvPr/>
            </p:nvSpPr>
            <p:spPr bwMode="auto">
              <a:xfrm>
                <a:off x="2132" y="1913"/>
                <a:ext cx="14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6"/>
              <p:cNvSpPr>
                <a:spLocks/>
              </p:cNvSpPr>
              <p:nvPr/>
            </p:nvSpPr>
            <p:spPr bwMode="auto">
              <a:xfrm>
                <a:off x="2019" y="1846"/>
                <a:ext cx="28" cy="128"/>
              </a:xfrm>
              <a:custGeom>
                <a:avLst/>
                <a:gdLst>
                  <a:gd name="T0" fmla="*/ 24 w 24"/>
                  <a:gd name="T1" fmla="*/ 109 h 109"/>
                  <a:gd name="T2" fmla="*/ 16 w 24"/>
                  <a:gd name="T3" fmla="*/ 109 h 109"/>
                  <a:gd name="T4" fmla="*/ 16 w 24"/>
                  <a:gd name="T5" fmla="*/ 61 h 109"/>
                  <a:gd name="T6" fmla="*/ 0 w 24"/>
                  <a:gd name="T7" fmla="*/ 3 h 109"/>
                  <a:gd name="T8" fmla="*/ 8 w 24"/>
                  <a:gd name="T9" fmla="*/ 0 h 109"/>
                  <a:gd name="T10" fmla="*/ 24 w 24"/>
                  <a:gd name="T11" fmla="*/ 61 h 109"/>
                  <a:gd name="T12" fmla="*/ 24 w 24"/>
                  <a:gd name="T1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09">
                    <a:moveTo>
                      <a:pt x="24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42"/>
                      <a:pt x="8" y="21"/>
                      <a:pt x="0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5" y="19"/>
                      <a:pt x="24" y="40"/>
                      <a:pt x="24" y="61"/>
                    </a:cubicBezTo>
                    <a:lnTo>
                      <a:pt x="24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7"/>
              <p:cNvSpPr>
                <a:spLocks/>
              </p:cNvSpPr>
              <p:nvPr/>
            </p:nvSpPr>
            <p:spPr bwMode="auto">
              <a:xfrm>
                <a:off x="2104" y="1673"/>
                <a:ext cx="132" cy="301"/>
              </a:xfrm>
              <a:custGeom>
                <a:avLst/>
                <a:gdLst>
                  <a:gd name="T0" fmla="*/ 40 w 112"/>
                  <a:gd name="T1" fmla="*/ 256 h 256"/>
                  <a:gd name="T2" fmla="*/ 32 w 112"/>
                  <a:gd name="T3" fmla="*/ 256 h 256"/>
                  <a:gd name="T4" fmla="*/ 32 w 112"/>
                  <a:gd name="T5" fmla="*/ 208 h 256"/>
                  <a:gd name="T6" fmla="*/ 36 w 112"/>
                  <a:gd name="T7" fmla="*/ 204 h 256"/>
                  <a:gd name="T8" fmla="*/ 60 w 112"/>
                  <a:gd name="T9" fmla="*/ 204 h 256"/>
                  <a:gd name="T10" fmla="*/ 80 w 112"/>
                  <a:gd name="T11" fmla="*/ 184 h 256"/>
                  <a:gd name="T12" fmla="*/ 80 w 112"/>
                  <a:gd name="T13" fmla="*/ 148 h 256"/>
                  <a:gd name="T14" fmla="*/ 84 w 112"/>
                  <a:gd name="T15" fmla="*/ 144 h 256"/>
                  <a:gd name="T16" fmla="*/ 104 w 112"/>
                  <a:gd name="T17" fmla="*/ 144 h 256"/>
                  <a:gd name="T18" fmla="*/ 104 w 112"/>
                  <a:gd name="T19" fmla="*/ 141 h 256"/>
                  <a:gd name="T20" fmla="*/ 80 w 112"/>
                  <a:gd name="T21" fmla="*/ 90 h 256"/>
                  <a:gd name="T22" fmla="*/ 80 w 112"/>
                  <a:gd name="T23" fmla="*/ 88 h 256"/>
                  <a:gd name="T24" fmla="*/ 0 w 112"/>
                  <a:gd name="T25" fmla="*/ 8 h 256"/>
                  <a:gd name="T26" fmla="*/ 0 w 112"/>
                  <a:gd name="T27" fmla="*/ 0 h 256"/>
                  <a:gd name="T28" fmla="*/ 88 w 112"/>
                  <a:gd name="T29" fmla="*/ 87 h 256"/>
                  <a:gd name="T30" fmla="*/ 112 w 112"/>
                  <a:gd name="T31" fmla="*/ 138 h 256"/>
                  <a:gd name="T32" fmla="*/ 112 w 112"/>
                  <a:gd name="T33" fmla="*/ 140 h 256"/>
                  <a:gd name="T34" fmla="*/ 112 w 112"/>
                  <a:gd name="T35" fmla="*/ 148 h 256"/>
                  <a:gd name="T36" fmla="*/ 108 w 112"/>
                  <a:gd name="T37" fmla="*/ 152 h 256"/>
                  <a:gd name="T38" fmla="*/ 88 w 112"/>
                  <a:gd name="T39" fmla="*/ 152 h 256"/>
                  <a:gd name="T40" fmla="*/ 88 w 112"/>
                  <a:gd name="T41" fmla="*/ 184 h 256"/>
                  <a:gd name="T42" fmla="*/ 60 w 112"/>
                  <a:gd name="T43" fmla="*/ 212 h 256"/>
                  <a:gd name="T44" fmla="*/ 40 w 112"/>
                  <a:gd name="T45" fmla="*/ 212 h 256"/>
                  <a:gd name="T46" fmla="*/ 40 w 112"/>
                  <a:gd name="T47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2" h="256">
                    <a:moveTo>
                      <a:pt x="40" y="256"/>
                    </a:moveTo>
                    <a:cubicBezTo>
                      <a:pt x="32" y="256"/>
                      <a:pt x="32" y="256"/>
                      <a:pt x="32" y="256"/>
                    </a:cubicBezTo>
                    <a:cubicBezTo>
                      <a:pt x="32" y="208"/>
                      <a:pt x="32" y="208"/>
                      <a:pt x="32" y="208"/>
                    </a:cubicBezTo>
                    <a:cubicBezTo>
                      <a:pt x="32" y="206"/>
                      <a:pt x="34" y="204"/>
                      <a:pt x="36" y="204"/>
                    </a:cubicBezTo>
                    <a:cubicBezTo>
                      <a:pt x="60" y="204"/>
                      <a:pt x="60" y="204"/>
                      <a:pt x="60" y="204"/>
                    </a:cubicBezTo>
                    <a:cubicBezTo>
                      <a:pt x="71" y="204"/>
                      <a:pt x="80" y="195"/>
                      <a:pt x="80" y="184"/>
                    </a:cubicBezTo>
                    <a:cubicBezTo>
                      <a:pt x="80" y="148"/>
                      <a:pt x="80" y="148"/>
                      <a:pt x="80" y="148"/>
                    </a:cubicBezTo>
                    <a:cubicBezTo>
                      <a:pt x="80" y="146"/>
                      <a:pt x="82" y="144"/>
                      <a:pt x="84" y="144"/>
                    </a:cubicBezTo>
                    <a:cubicBezTo>
                      <a:pt x="104" y="144"/>
                      <a:pt x="104" y="144"/>
                      <a:pt x="104" y="144"/>
                    </a:cubicBezTo>
                    <a:cubicBezTo>
                      <a:pt x="104" y="141"/>
                      <a:pt x="104" y="141"/>
                      <a:pt x="104" y="141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89"/>
                      <a:pt x="80" y="89"/>
                      <a:pt x="80" y="88"/>
                    </a:cubicBezTo>
                    <a:cubicBezTo>
                      <a:pt x="80" y="44"/>
                      <a:pt x="44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88" y="39"/>
                      <a:pt x="88" y="87"/>
                    </a:cubicBezTo>
                    <a:cubicBezTo>
                      <a:pt x="112" y="138"/>
                      <a:pt x="112" y="138"/>
                      <a:pt x="112" y="138"/>
                    </a:cubicBezTo>
                    <a:cubicBezTo>
                      <a:pt x="112" y="139"/>
                      <a:pt x="112" y="140"/>
                      <a:pt x="112" y="140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50"/>
                      <a:pt x="110" y="152"/>
                      <a:pt x="10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84"/>
                      <a:pt x="88" y="184"/>
                      <a:pt x="88" y="184"/>
                    </a:cubicBezTo>
                    <a:cubicBezTo>
                      <a:pt x="88" y="200"/>
                      <a:pt x="76" y="212"/>
                      <a:pt x="60" y="212"/>
                    </a:cubicBezTo>
                    <a:cubicBezTo>
                      <a:pt x="40" y="212"/>
                      <a:pt x="40" y="212"/>
                      <a:pt x="40" y="212"/>
                    </a:cubicBezTo>
                    <a:lnTo>
                      <a:pt x="40" y="2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58"/>
              <p:cNvSpPr>
                <a:spLocks noChangeArrowheads="1"/>
              </p:cNvSpPr>
              <p:nvPr/>
            </p:nvSpPr>
            <p:spPr bwMode="auto">
              <a:xfrm>
                <a:off x="2052" y="1757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9"/>
              <p:cNvSpPr>
                <a:spLocks noEditPoints="1"/>
              </p:cNvSpPr>
              <p:nvPr/>
            </p:nvSpPr>
            <p:spPr bwMode="auto">
              <a:xfrm>
                <a:off x="2029" y="1720"/>
                <a:ext cx="113" cy="113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8 h 96"/>
                  <a:gd name="T12" fmla="*/ 8 w 96"/>
                  <a:gd name="T13" fmla="*/ 48 h 96"/>
                  <a:gd name="T14" fmla="*/ 48 w 96"/>
                  <a:gd name="T15" fmla="*/ 88 h 96"/>
                  <a:gd name="T16" fmla="*/ 88 w 96"/>
                  <a:gd name="T17" fmla="*/ 48 h 96"/>
                  <a:gd name="T18" fmla="*/ 48 w 96"/>
                  <a:gd name="T19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5" y="0"/>
                      <a:pt x="96" y="22"/>
                      <a:pt x="96" y="48"/>
                    </a:cubicBezTo>
                    <a:cubicBezTo>
                      <a:pt x="96" y="75"/>
                      <a:pt x="75" y="96"/>
                      <a:pt x="48" y="96"/>
                    </a:cubicBezTo>
                    <a:close/>
                    <a:moveTo>
                      <a:pt x="48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70"/>
                      <a:pt x="26" y="88"/>
                      <a:pt x="48" y="88"/>
                    </a:cubicBezTo>
                    <a:cubicBezTo>
                      <a:pt x="70" y="88"/>
                      <a:pt x="88" y="70"/>
                      <a:pt x="88" y="48"/>
                    </a:cubicBezTo>
                    <a:cubicBezTo>
                      <a:pt x="88" y="26"/>
                      <a:pt x="70" y="8"/>
                      <a:pt x="4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60"/>
              <p:cNvSpPr>
                <a:spLocks noEditPoints="1"/>
              </p:cNvSpPr>
              <p:nvPr/>
            </p:nvSpPr>
            <p:spPr bwMode="auto">
              <a:xfrm>
                <a:off x="2000" y="1673"/>
                <a:ext cx="113" cy="113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8 h 96"/>
                  <a:gd name="T12" fmla="*/ 8 w 96"/>
                  <a:gd name="T13" fmla="*/ 48 h 96"/>
                  <a:gd name="T14" fmla="*/ 48 w 96"/>
                  <a:gd name="T15" fmla="*/ 88 h 96"/>
                  <a:gd name="T16" fmla="*/ 88 w 96"/>
                  <a:gd name="T17" fmla="*/ 48 h 96"/>
                  <a:gd name="T18" fmla="*/ 48 w 96"/>
                  <a:gd name="T19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5" y="0"/>
                      <a:pt x="96" y="22"/>
                      <a:pt x="96" y="48"/>
                    </a:cubicBezTo>
                    <a:cubicBezTo>
                      <a:pt x="96" y="75"/>
                      <a:pt x="75" y="96"/>
                      <a:pt x="48" y="96"/>
                    </a:cubicBezTo>
                    <a:close/>
                    <a:moveTo>
                      <a:pt x="48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70"/>
                      <a:pt x="26" y="88"/>
                      <a:pt x="48" y="88"/>
                    </a:cubicBezTo>
                    <a:cubicBezTo>
                      <a:pt x="70" y="88"/>
                      <a:pt x="88" y="70"/>
                      <a:pt x="88" y="48"/>
                    </a:cubicBezTo>
                    <a:cubicBezTo>
                      <a:pt x="88" y="26"/>
                      <a:pt x="70" y="8"/>
                      <a:pt x="4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61"/>
              <p:cNvSpPr>
                <a:spLocks noEditPoints="1"/>
              </p:cNvSpPr>
              <p:nvPr/>
            </p:nvSpPr>
            <p:spPr bwMode="auto">
              <a:xfrm>
                <a:off x="1972" y="1720"/>
                <a:ext cx="113" cy="113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48 w 96"/>
                  <a:gd name="T9" fmla="*/ 96 h 96"/>
                  <a:gd name="T10" fmla="*/ 48 w 96"/>
                  <a:gd name="T11" fmla="*/ 8 h 96"/>
                  <a:gd name="T12" fmla="*/ 8 w 96"/>
                  <a:gd name="T13" fmla="*/ 48 h 96"/>
                  <a:gd name="T14" fmla="*/ 48 w 96"/>
                  <a:gd name="T15" fmla="*/ 88 h 96"/>
                  <a:gd name="T16" fmla="*/ 88 w 96"/>
                  <a:gd name="T17" fmla="*/ 48 h 96"/>
                  <a:gd name="T18" fmla="*/ 48 w 96"/>
                  <a:gd name="T19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2" y="96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5" y="0"/>
                      <a:pt x="96" y="22"/>
                      <a:pt x="96" y="48"/>
                    </a:cubicBezTo>
                    <a:cubicBezTo>
                      <a:pt x="96" y="75"/>
                      <a:pt x="75" y="96"/>
                      <a:pt x="48" y="96"/>
                    </a:cubicBezTo>
                    <a:close/>
                    <a:moveTo>
                      <a:pt x="48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70"/>
                      <a:pt x="26" y="88"/>
                      <a:pt x="48" y="88"/>
                    </a:cubicBezTo>
                    <a:cubicBezTo>
                      <a:pt x="70" y="88"/>
                      <a:pt x="88" y="70"/>
                      <a:pt x="88" y="48"/>
                    </a:cubicBezTo>
                    <a:cubicBezTo>
                      <a:pt x="88" y="26"/>
                      <a:pt x="70" y="8"/>
                      <a:pt x="4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5" name="Group 287"/>
          <p:cNvGrpSpPr/>
          <p:nvPr/>
        </p:nvGrpSpPr>
        <p:grpSpPr>
          <a:xfrm>
            <a:off x="2350973" y="1589871"/>
            <a:ext cx="634251" cy="614614"/>
            <a:chOff x="6763068" y="1607260"/>
            <a:chExt cx="634251" cy="614614"/>
          </a:xfrm>
        </p:grpSpPr>
        <p:sp>
          <p:nvSpPr>
            <p:cNvPr id="246" name="Retângulo 9"/>
            <p:cNvSpPr/>
            <p:nvPr/>
          </p:nvSpPr>
          <p:spPr>
            <a:xfrm>
              <a:off x="6763068" y="1607260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247" name="Group 119"/>
            <p:cNvGrpSpPr>
              <a:grpSpLocks noChangeAspect="1"/>
            </p:cNvGrpSpPr>
            <p:nvPr/>
          </p:nvGrpSpPr>
          <p:grpSpPr bwMode="auto">
            <a:xfrm>
              <a:off x="6855426" y="1691592"/>
              <a:ext cx="449534" cy="445951"/>
              <a:chOff x="4352" y="1074"/>
              <a:chExt cx="251" cy="249"/>
            </a:xfrm>
            <a:solidFill>
              <a:schemeClr val="bg1"/>
            </a:solidFill>
          </p:grpSpPr>
          <p:sp>
            <p:nvSpPr>
              <p:cNvPr id="248" name="Freeform 120"/>
              <p:cNvSpPr>
                <a:spLocks/>
              </p:cNvSpPr>
              <p:nvPr/>
            </p:nvSpPr>
            <p:spPr bwMode="auto">
              <a:xfrm>
                <a:off x="4353" y="1074"/>
                <a:ext cx="250" cy="249"/>
              </a:xfrm>
              <a:custGeom>
                <a:avLst/>
                <a:gdLst>
                  <a:gd name="T0" fmla="*/ 128 w 256"/>
                  <a:gd name="T1" fmla="*/ 256 h 256"/>
                  <a:gd name="T2" fmla="*/ 0 w 256"/>
                  <a:gd name="T3" fmla="*/ 128 h 256"/>
                  <a:gd name="T4" fmla="*/ 128 w 256"/>
                  <a:gd name="T5" fmla="*/ 0 h 256"/>
                  <a:gd name="T6" fmla="*/ 173 w 256"/>
                  <a:gd name="T7" fmla="*/ 9 h 256"/>
                  <a:gd name="T8" fmla="*/ 170 w 256"/>
                  <a:gd name="T9" fmla="*/ 16 h 256"/>
                  <a:gd name="T10" fmla="*/ 128 w 256"/>
                  <a:gd name="T11" fmla="*/ 8 h 256"/>
                  <a:gd name="T12" fmla="*/ 8 w 256"/>
                  <a:gd name="T13" fmla="*/ 128 h 256"/>
                  <a:gd name="T14" fmla="*/ 128 w 256"/>
                  <a:gd name="T15" fmla="*/ 248 h 256"/>
                  <a:gd name="T16" fmla="*/ 248 w 256"/>
                  <a:gd name="T17" fmla="*/ 128 h 256"/>
                  <a:gd name="T18" fmla="*/ 240 w 256"/>
                  <a:gd name="T19" fmla="*/ 86 h 256"/>
                  <a:gd name="T20" fmla="*/ 247 w 256"/>
                  <a:gd name="T21" fmla="*/ 83 h 256"/>
                  <a:gd name="T22" fmla="*/ 256 w 256"/>
                  <a:gd name="T23" fmla="*/ 128 h 256"/>
                  <a:gd name="T24" fmla="*/ 128 w 256"/>
                  <a:gd name="T25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6" h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8"/>
                      <a:pt x="57" y="0"/>
                      <a:pt x="128" y="0"/>
                    </a:cubicBezTo>
                    <a:cubicBezTo>
                      <a:pt x="143" y="0"/>
                      <a:pt x="158" y="3"/>
                      <a:pt x="173" y="9"/>
                    </a:cubicBezTo>
                    <a:cubicBezTo>
                      <a:pt x="170" y="16"/>
                      <a:pt x="170" y="16"/>
                      <a:pt x="170" y="16"/>
                    </a:cubicBezTo>
                    <a:cubicBezTo>
                      <a:pt x="157" y="11"/>
                      <a:pt x="142" y="8"/>
                      <a:pt x="128" y="8"/>
                    </a:cubicBezTo>
                    <a:cubicBezTo>
                      <a:pt x="61" y="8"/>
                      <a:pt x="8" y="62"/>
                      <a:pt x="8" y="128"/>
                    </a:cubicBezTo>
                    <a:cubicBezTo>
                      <a:pt x="8" y="194"/>
                      <a:pt x="61" y="248"/>
                      <a:pt x="128" y="248"/>
                    </a:cubicBezTo>
                    <a:cubicBezTo>
                      <a:pt x="194" y="248"/>
                      <a:pt x="248" y="194"/>
                      <a:pt x="248" y="128"/>
                    </a:cubicBezTo>
                    <a:cubicBezTo>
                      <a:pt x="248" y="114"/>
                      <a:pt x="245" y="99"/>
                      <a:pt x="240" y="86"/>
                    </a:cubicBezTo>
                    <a:cubicBezTo>
                      <a:pt x="247" y="83"/>
                      <a:pt x="247" y="83"/>
                      <a:pt x="247" y="83"/>
                    </a:cubicBezTo>
                    <a:cubicBezTo>
                      <a:pt x="253" y="97"/>
                      <a:pt x="256" y="113"/>
                      <a:pt x="256" y="128"/>
                    </a:cubicBezTo>
                    <a:cubicBezTo>
                      <a:pt x="256" y="199"/>
                      <a:pt x="198" y="256"/>
                      <a:pt x="128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21"/>
              <p:cNvSpPr>
                <a:spLocks/>
              </p:cNvSpPr>
              <p:nvPr/>
            </p:nvSpPr>
            <p:spPr bwMode="auto">
              <a:xfrm>
                <a:off x="4475" y="1075"/>
                <a:ext cx="126" cy="126"/>
              </a:xfrm>
              <a:custGeom>
                <a:avLst/>
                <a:gdLst>
                  <a:gd name="T0" fmla="*/ 5 w 126"/>
                  <a:gd name="T1" fmla="*/ 126 h 126"/>
                  <a:gd name="T2" fmla="*/ 0 w 126"/>
                  <a:gd name="T3" fmla="*/ 121 h 126"/>
                  <a:gd name="T4" fmla="*/ 121 w 126"/>
                  <a:gd name="T5" fmla="*/ 0 h 126"/>
                  <a:gd name="T6" fmla="*/ 126 w 126"/>
                  <a:gd name="T7" fmla="*/ 6 h 126"/>
                  <a:gd name="T8" fmla="*/ 5 w 126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6">
                    <a:moveTo>
                      <a:pt x="5" y="126"/>
                    </a:moveTo>
                    <a:lnTo>
                      <a:pt x="0" y="121"/>
                    </a:lnTo>
                    <a:lnTo>
                      <a:pt x="121" y="0"/>
                    </a:lnTo>
                    <a:lnTo>
                      <a:pt x="126" y="6"/>
                    </a:ln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22"/>
              <p:cNvSpPr>
                <a:spLocks/>
              </p:cNvSpPr>
              <p:nvPr/>
            </p:nvSpPr>
            <p:spPr bwMode="auto">
              <a:xfrm>
                <a:off x="4572" y="1074"/>
                <a:ext cx="31" cy="31"/>
              </a:xfrm>
              <a:custGeom>
                <a:avLst/>
                <a:gdLst>
                  <a:gd name="T0" fmla="*/ 31 w 31"/>
                  <a:gd name="T1" fmla="*/ 31 h 31"/>
                  <a:gd name="T2" fmla="*/ 0 w 31"/>
                  <a:gd name="T3" fmla="*/ 31 h 31"/>
                  <a:gd name="T4" fmla="*/ 0 w 31"/>
                  <a:gd name="T5" fmla="*/ 0 h 31"/>
                  <a:gd name="T6" fmla="*/ 8 w 31"/>
                  <a:gd name="T7" fmla="*/ 0 h 31"/>
                  <a:gd name="T8" fmla="*/ 8 w 31"/>
                  <a:gd name="T9" fmla="*/ 23 h 31"/>
                  <a:gd name="T10" fmla="*/ 31 w 31"/>
                  <a:gd name="T11" fmla="*/ 23 h 31"/>
                  <a:gd name="T12" fmla="*/ 31 w 31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31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3"/>
                    </a:lnTo>
                    <a:lnTo>
                      <a:pt x="31" y="23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23"/>
              <p:cNvSpPr>
                <a:spLocks/>
              </p:cNvSpPr>
              <p:nvPr/>
            </p:nvSpPr>
            <p:spPr bwMode="auto">
              <a:xfrm>
                <a:off x="4556" y="1089"/>
                <a:ext cx="31" cy="32"/>
              </a:xfrm>
              <a:custGeom>
                <a:avLst/>
                <a:gdLst>
                  <a:gd name="T0" fmla="*/ 31 w 31"/>
                  <a:gd name="T1" fmla="*/ 32 h 32"/>
                  <a:gd name="T2" fmla="*/ 0 w 31"/>
                  <a:gd name="T3" fmla="*/ 32 h 32"/>
                  <a:gd name="T4" fmla="*/ 0 w 31"/>
                  <a:gd name="T5" fmla="*/ 0 h 32"/>
                  <a:gd name="T6" fmla="*/ 8 w 31"/>
                  <a:gd name="T7" fmla="*/ 0 h 32"/>
                  <a:gd name="T8" fmla="*/ 8 w 31"/>
                  <a:gd name="T9" fmla="*/ 24 h 32"/>
                  <a:gd name="T10" fmla="*/ 31 w 31"/>
                  <a:gd name="T11" fmla="*/ 24 h 32"/>
                  <a:gd name="T12" fmla="*/ 31 w 3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2">
                    <a:moveTo>
                      <a:pt x="31" y="32"/>
                    </a:moveTo>
                    <a:lnTo>
                      <a:pt x="0" y="32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4"/>
                    </a:lnTo>
                    <a:lnTo>
                      <a:pt x="31" y="24"/>
                    </a:lnTo>
                    <a:lnTo>
                      <a:pt x="31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24"/>
              <p:cNvSpPr>
                <a:spLocks noEditPoints="1"/>
              </p:cNvSpPr>
              <p:nvPr/>
            </p:nvSpPr>
            <p:spPr bwMode="auto">
              <a:xfrm>
                <a:off x="4376" y="1097"/>
                <a:ext cx="204" cy="203"/>
              </a:xfrm>
              <a:custGeom>
                <a:avLst/>
                <a:gdLst>
                  <a:gd name="T0" fmla="*/ 104 w 208"/>
                  <a:gd name="T1" fmla="*/ 208 h 208"/>
                  <a:gd name="T2" fmla="*/ 0 w 208"/>
                  <a:gd name="T3" fmla="*/ 104 h 208"/>
                  <a:gd name="T4" fmla="*/ 104 w 208"/>
                  <a:gd name="T5" fmla="*/ 0 h 208"/>
                  <a:gd name="T6" fmla="*/ 208 w 208"/>
                  <a:gd name="T7" fmla="*/ 104 h 208"/>
                  <a:gd name="T8" fmla="*/ 104 w 208"/>
                  <a:gd name="T9" fmla="*/ 208 h 208"/>
                  <a:gd name="T10" fmla="*/ 104 w 208"/>
                  <a:gd name="T11" fmla="*/ 8 h 208"/>
                  <a:gd name="T12" fmla="*/ 8 w 208"/>
                  <a:gd name="T13" fmla="*/ 104 h 208"/>
                  <a:gd name="T14" fmla="*/ 104 w 208"/>
                  <a:gd name="T15" fmla="*/ 200 h 208"/>
                  <a:gd name="T16" fmla="*/ 200 w 208"/>
                  <a:gd name="T17" fmla="*/ 104 h 208"/>
                  <a:gd name="T18" fmla="*/ 104 w 208"/>
                  <a:gd name="T19" fmla="*/ 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08">
                    <a:moveTo>
                      <a:pt x="104" y="208"/>
                    </a:moveTo>
                    <a:cubicBezTo>
                      <a:pt x="46" y="208"/>
                      <a:pt x="0" y="162"/>
                      <a:pt x="0" y="104"/>
                    </a:cubicBezTo>
                    <a:cubicBezTo>
                      <a:pt x="0" y="47"/>
                      <a:pt x="46" y="0"/>
                      <a:pt x="104" y="0"/>
                    </a:cubicBezTo>
                    <a:cubicBezTo>
                      <a:pt x="161" y="0"/>
                      <a:pt x="208" y="47"/>
                      <a:pt x="208" y="104"/>
                    </a:cubicBezTo>
                    <a:cubicBezTo>
                      <a:pt x="208" y="162"/>
                      <a:pt x="161" y="208"/>
                      <a:pt x="104" y="208"/>
                    </a:cubicBezTo>
                    <a:close/>
                    <a:moveTo>
                      <a:pt x="104" y="8"/>
                    </a:moveTo>
                    <a:cubicBezTo>
                      <a:pt x="51" y="8"/>
                      <a:pt x="8" y="51"/>
                      <a:pt x="8" y="104"/>
                    </a:cubicBezTo>
                    <a:cubicBezTo>
                      <a:pt x="8" y="157"/>
                      <a:pt x="51" y="200"/>
                      <a:pt x="104" y="200"/>
                    </a:cubicBezTo>
                    <a:cubicBezTo>
                      <a:pt x="156" y="200"/>
                      <a:pt x="200" y="157"/>
                      <a:pt x="200" y="104"/>
                    </a:cubicBezTo>
                    <a:cubicBezTo>
                      <a:pt x="200" y="51"/>
                      <a:pt x="156" y="8"/>
                      <a:pt x="10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25"/>
              <p:cNvSpPr>
                <a:spLocks noEditPoints="1"/>
              </p:cNvSpPr>
              <p:nvPr/>
            </p:nvSpPr>
            <p:spPr bwMode="auto">
              <a:xfrm>
                <a:off x="4400" y="1121"/>
                <a:ext cx="156" cy="155"/>
              </a:xfrm>
              <a:custGeom>
                <a:avLst/>
                <a:gdLst>
                  <a:gd name="T0" fmla="*/ 80 w 160"/>
                  <a:gd name="T1" fmla="*/ 160 h 160"/>
                  <a:gd name="T2" fmla="*/ 0 w 160"/>
                  <a:gd name="T3" fmla="*/ 80 h 160"/>
                  <a:gd name="T4" fmla="*/ 80 w 160"/>
                  <a:gd name="T5" fmla="*/ 0 h 160"/>
                  <a:gd name="T6" fmla="*/ 160 w 160"/>
                  <a:gd name="T7" fmla="*/ 80 h 160"/>
                  <a:gd name="T8" fmla="*/ 80 w 160"/>
                  <a:gd name="T9" fmla="*/ 160 h 160"/>
                  <a:gd name="T10" fmla="*/ 80 w 160"/>
                  <a:gd name="T11" fmla="*/ 8 h 160"/>
                  <a:gd name="T12" fmla="*/ 8 w 160"/>
                  <a:gd name="T13" fmla="*/ 80 h 160"/>
                  <a:gd name="T14" fmla="*/ 80 w 160"/>
                  <a:gd name="T15" fmla="*/ 152 h 160"/>
                  <a:gd name="T16" fmla="*/ 152 w 160"/>
                  <a:gd name="T17" fmla="*/ 80 h 160"/>
                  <a:gd name="T18" fmla="*/ 80 w 160"/>
                  <a:gd name="T19" fmla="*/ 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60">
                    <a:moveTo>
                      <a:pt x="80" y="160"/>
                    </a:moveTo>
                    <a:cubicBezTo>
                      <a:pt x="35" y="160"/>
                      <a:pt x="0" y="124"/>
                      <a:pt x="0" y="80"/>
                    </a:cubicBezTo>
                    <a:cubicBezTo>
                      <a:pt x="0" y="36"/>
                      <a:pt x="35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124"/>
                      <a:pt x="124" y="160"/>
                      <a:pt x="80" y="160"/>
                    </a:cubicBezTo>
                    <a:close/>
                    <a:moveTo>
                      <a:pt x="80" y="8"/>
                    </a:moveTo>
                    <a:cubicBezTo>
                      <a:pt x="40" y="8"/>
                      <a:pt x="8" y="41"/>
                      <a:pt x="8" y="80"/>
                    </a:cubicBezTo>
                    <a:cubicBezTo>
                      <a:pt x="8" y="120"/>
                      <a:pt x="40" y="152"/>
                      <a:pt x="80" y="152"/>
                    </a:cubicBezTo>
                    <a:cubicBezTo>
                      <a:pt x="119" y="152"/>
                      <a:pt x="152" y="120"/>
                      <a:pt x="152" y="80"/>
                    </a:cubicBezTo>
                    <a:cubicBezTo>
                      <a:pt x="152" y="41"/>
                      <a:pt x="119" y="8"/>
                      <a:pt x="8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26"/>
              <p:cNvSpPr>
                <a:spLocks noEditPoints="1"/>
              </p:cNvSpPr>
              <p:nvPr/>
            </p:nvSpPr>
            <p:spPr bwMode="auto">
              <a:xfrm>
                <a:off x="4423" y="1144"/>
                <a:ext cx="110" cy="109"/>
              </a:xfrm>
              <a:custGeom>
                <a:avLst/>
                <a:gdLst>
                  <a:gd name="T0" fmla="*/ 56 w 112"/>
                  <a:gd name="T1" fmla="*/ 112 h 112"/>
                  <a:gd name="T2" fmla="*/ 0 w 112"/>
                  <a:gd name="T3" fmla="*/ 56 h 112"/>
                  <a:gd name="T4" fmla="*/ 56 w 112"/>
                  <a:gd name="T5" fmla="*/ 0 h 112"/>
                  <a:gd name="T6" fmla="*/ 112 w 112"/>
                  <a:gd name="T7" fmla="*/ 56 h 112"/>
                  <a:gd name="T8" fmla="*/ 56 w 112"/>
                  <a:gd name="T9" fmla="*/ 112 h 112"/>
                  <a:gd name="T10" fmla="*/ 56 w 112"/>
                  <a:gd name="T11" fmla="*/ 8 h 112"/>
                  <a:gd name="T12" fmla="*/ 8 w 112"/>
                  <a:gd name="T13" fmla="*/ 56 h 112"/>
                  <a:gd name="T14" fmla="*/ 56 w 112"/>
                  <a:gd name="T15" fmla="*/ 104 h 112"/>
                  <a:gd name="T16" fmla="*/ 104 w 112"/>
                  <a:gd name="T17" fmla="*/ 56 h 112"/>
                  <a:gd name="T18" fmla="*/ 56 w 112"/>
                  <a:gd name="T19" fmla="*/ 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112">
                    <a:moveTo>
                      <a:pt x="56" y="112"/>
                    </a:moveTo>
                    <a:cubicBezTo>
                      <a:pt x="25" y="112"/>
                      <a:pt x="0" y="87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86" y="0"/>
                      <a:pt x="112" y="25"/>
                      <a:pt x="112" y="56"/>
                    </a:cubicBezTo>
                    <a:cubicBezTo>
                      <a:pt x="112" y="87"/>
                      <a:pt x="86" y="112"/>
                      <a:pt x="56" y="112"/>
                    </a:cubicBezTo>
                    <a:close/>
                    <a:moveTo>
                      <a:pt x="56" y="8"/>
                    </a:moveTo>
                    <a:cubicBezTo>
                      <a:pt x="29" y="8"/>
                      <a:pt x="8" y="30"/>
                      <a:pt x="8" y="56"/>
                    </a:cubicBezTo>
                    <a:cubicBezTo>
                      <a:pt x="8" y="83"/>
                      <a:pt x="29" y="104"/>
                      <a:pt x="56" y="104"/>
                    </a:cubicBezTo>
                    <a:cubicBezTo>
                      <a:pt x="82" y="104"/>
                      <a:pt x="104" y="83"/>
                      <a:pt x="104" y="56"/>
                    </a:cubicBezTo>
                    <a:cubicBezTo>
                      <a:pt x="104" y="30"/>
                      <a:pt x="82" y="8"/>
                      <a:pt x="5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27"/>
              <p:cNvSpPr>
                <a:spLocks noEditPoints="1"/>
              </p:cNvSpPr>
              <p:nvPr/>
            </p:nvSpPr>
            <p:spPr bwMode="auto">
              <a:xfrm>
                <a:off x="4447" y="1167"/>
                <a:ext cx="62" cy="63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32 h 64"/>
                  <a:gd name="T4" fmla="*/ 32 w 64"/>
                  <a:gd name="T5" fmla="*/ 0 h 64"/>
                  <a:gd name="T6" fmla="*/ 64 w 64"/>
                  <a:gd name="T7" fmla="*/ 32 h 64"/>
                  <a:gd name="T8" fmla="*/ 32 w 64"/>
                  <a:gd name="T9" fmla="*/ 64 h 64"/>
                  <a:gd name="T10" fmla="*/ 32 w 64"/>
                  <a:gd name="T11" fmla="*/ 8 h 64"/>
                  <a:gd name="T12" fmla="*/ 8 w 64"/>
                  <a:gd name="T13" fmla="*/ 32 h 64"/>
                  <a:gd name="T14" fmla="*/ 32 w 64"/>
                  <a:gd name="T15" fmla="*/ 56 h 64"/>
                  <a:gd name="T16" fmla="*/ 56 w 64"/>
                  <a:gd name="T17" fmla="*/ 32 h 64"/>
                  <a:gd name="T18" fmla="*/ 32 w 64"/>
                  <a:gd name="T19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14" y="64"/>
                      <a:pt x="0" y="50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49" y="0"/>
                      <a:pt x="64" y="15"/>
                      <a:pt x="64" y="32"/>
                    </a:cubicBezTo>
                    <a:cubicBezTo>
                      <a:pt x="64" y="50"/>
                      <a:pt x="49" y="64"/>
                      <a:pt x="32" y="64"/>
                    </a:cubicBezTo>
                    <a:close/>
                    <a:moveTo>
                      <a:pt x="32" y="8"/>
                    </a:moveTo>
                    <a:cubicBezTo>
                      <a:pt x="18" y="8"/>
                      <a:pt x="8" y="19"/>
                      <a:pt x="8" y="32"/>
                    </a:cubicBezTo>
                    <a:cubicBezTo>
                      <a:pt x="8" y="45"/>
                      <a:pt x="18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ubicBezTo>
                      <a:pt x="56" y="19"/>
                      <a:pt x="45" y="8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128"/>
              <p:cNvSpPr>
                <a:spLocks noChangeArrowheads="1"/>
              </p:cNvSpPr>
              <p:nvPr/>
            </p:nvSpPr>
            <p:spPr bwMode="auto">
              <a:xfrm>
                <a:off x="4470" y="1191"/>
                <a:ext cx="16" cy="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29"/>
              <p:cNvSpPr>
                <a:spLocks/>
              </p:cNvSpPr>
              <p:nvPr/>
            </p:nvSpPr>
            <p:spPr bwMode="auto">
              <a:xfrm>
                <a:off x="4352" y="1270"/>
                <a:ext cx="50" cy="53"/>
              </a:xfrm>
              <a:custGeom>
                <a:avLst/>
                <a:gdLst>
                  <a:gd name="T0" fmla="*/ 21 w 51"/>
                  <a:gd name="T1" fmla="*/ 54 h 54"/>
                  <a:gd name="T2" fmla="*/ 5 w 51"/>
                  <a:gd name="T3" fmla="*/ 54 h 54"/>
                  <a:gd name="T4" fmla="*/ 1 w 51"/>
                  <a:gd name="T5" fmla="*/ 52 h 54"/>
                  <a:gd name="T6" fmla="*/ 1 w 51"/>
                  <a:gd name="T7" fmla="*/ 48 h 54"/>
                  <a:gd name="T8" fmla="*/ 25 w 51"/>
                  <a:gd name="T9" fmla="*/ 0 h 54"/>
                  <a:gd name="T10" fmla="*/ 32 w 51"/>
                  <a:gd name="T11" fmla="*/ 4 h 54"/>
                  <a:gd name="T12" fmla="*/ 11 w 51"/>
                  <a:gd name="T13" fmla="*/ 46 h 54"/>
                  <a:gd name="T14" fmla="*/ 19 w 51"/>
                  <a:gd name="T15" fmla="*/ 46 h 54"/>
                  <a:gd name="T16" fmla="*/ 46 w 51"/>
                  <a:gd name="T17" fmla="*/ 19 h 54"/>
                  <a:gd name="T18" fmla="*/ 51 w 51"/>
                  <a:gd name="T19" fmla="*/ 25 h 54"/>
                  <a:gd name="T20" fmla="*/ 23 w 51"/>
                  <a:gd name="T21" fmla="*/ 53 h 54"/>
                  <a:gd name="T22" fmla="*/ 21 w 51"/>
                  <a:gd name="T2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4">
                    <a:moveTo>
                      <a:pt x="21" y="54"/>
                    </a:moveTo>
                    <a:cubicBezTo>
                      <a:pt x="5" y="54"/>
                      <a:pt x="5" y="54"/>
                      <a:pt x="5" y="54"/>
                    </a:cubicBezTo>
                    <a:cubicBezTo>
                      <a:pt x="3" y="54"/>
                      <a:pt x="2" y="54"/>
                      <a:pt x="1" y="52"/>
                    </a:cubicBezTo>
                    <a:cubicBezTo>
                      <a:pt x="0" y="51"/>
                      <a:pt x="0" y="50"/>
                      <a:pt x="1" y="48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4"/>
                      <a:pt x="22" y="54"/>
                      <a:pt x="2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30"/>
              <p:cNvSpPr>
                <a:spLocks/>
              </p:cNvSpPr>
              <p:nvPr/>
            </p:nvSpPr>
            <p:spPr bwMode="auto">
              <a:xfrm>
                <a:off x="4553" y="1270"/>
                <a:ext cx="50" cy="53"/>
              </a:xfrm>
              <a:custGeom>
                <a:avLst/>
                <a:gdLst>
                  <a:gd name="T0" fmla="*/ 47 w 51"/>
                  <a:gd name="T1" fmla="*/ 54 h 54"/>
                  <a:gd name="T2" fmla="*/ 31 w 51"/>
                  <a:gd name="T3" fmla="*/ 54 h 54"/>
                  <a:gd name="T4" fmla="*/ 28 w 51"/>
                  <a:gd name="T5" fmla="*/ 53 h 54"/>
                  <a:gd name="T6" fmla="*/ 0 w 51"/>
                  <a:gd name="T7" fmla="*/ 25 h 54"/>
                  <a:gd name="T8" fmla="*/ 5 w 51"/>
                  <a:gd name="T9" fmla="*/ 19 h 54"/>
                  <a:gd name="T10" fmla="*/ 32 w 51"/>
                  <a:gd name="T11" fmla="*/ 46 h 54"/>
                  <a:gd name="T12" fmla="*/ 40 w 51"/>
                  <a:gd name="T13" fmla="*/ 46 h 54"/>
                  <a:gd name="T14" fmla="*/ 19 w 51"/>
                  <a:gd name="T15" fmla="*/ 4 h 54"/>
                  <a:gd name="T16" fmla="*/ 26 w 51"/>
                  <a:gd name="T17" fmla="*/ 0 h 54"/>
                  <a:gd name="T18" fmla="*/ 50 w 51"/>
                  <a:gd name="T19" fmla="*/ 48 h 54"/>
                  <a:gd name="T20" fmla="*/ 50 w 51"/>
                  <a:gd name="T21" fmla="*/ 52 h 54"/>
                  <a:gd name="T22" fmla="*/ 47 w 51"/>
                  <a:gd name="T2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4">
                    <a:moveTo>
                      <a:pt x="47" y="54"/>
                    </a:move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4"/>
                      <a:pt x="28" y="5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50"/>
                      <a:pt x="51" y="51"/>
                      <a:pt x="50" y="52"/>
                    </a:cubicBezTo>
                    <a:cubicBezTo>
                      <a:pt x="49" y="54"/>
                      <a:pt x="48" y="54"/>
                      <a:pt x="47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9" name="Group 262"/>
          <p:cNvGrpSpPr/>
          <p:nvPr/>
        </p:nvGrpSpPr>
        <p:grpSpPr>
          <a:xfrm>
            <a:off x="2396862" y="2360665"/>
            <a:ext cx="634251" cy="614614"/>
            <a:chOff x="4296310" y="4590318"/>
            <a:chExt cx="634251" cy="614614"/>
          </a:xfrm>
        </p:grpSpPr>
        <p:sp>
          <p:nvSpPr>
            <p:cNvPr id="260" name="Retângulo 9"/>
            <p:cNvSpPr/>
            <p:nvPr/>
          </p:nvSpPr>
          <p:spPr>
            <a:xfrm>
              <a:off x="4296310" y="4590318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261" name="Group 84"/>
            <p:cNvGrpSpPr>
              <a:grpSpLocks noChangeAspect="1"/>
            </p:cNvGrpSpPr>
            <p:nvPr/>
          </p:nvGrpSpPr>
          <p:grpSpPr bwMode="auto">
            <a:xfrm>
              <a:off x="4371341" y="4655532"/>
              <a:ext cx="484188" cy="484187"/>
              <a:chOff x="1961" y="2908"/>
              <a:chExt cx="305" cy="305"/>
            </a:xfrm>
            <a:solidFill>
              <a:schemeClr val="bg1"/>
            </a:solidFill>
          </p:grpSpPr>
          <p:sp>
            <p:nvSpPr>
              <p:cNvPr id="262" name="Freeform 85"/>
              <p:cNvSpPr>
                <a:spLocks/>
              </p:cNvSpPr>
              <p:nvPr/>
            </p:nvSpPr>
            <p:spPr bwMode="auto">
              <a:xfrm>
                <a:off x="1999" y="2908"/>
                <a:ext cx="229" cy="87"/>
              </a:xfrm>
              <a:custGeom>
                <a:avLst/>
                <a:gdLst>
                  <a:gd name="T0" fmla="*/ 8 w 192"/>
                  <a:gd name="T1" fmla="*/ 73 h 73"/>
                  <a:gd name="T2" fmla="*/ 0 w 192"/>
                  <a:gd name="T3" fmla="*/ 72 h 73"/>
                  <a:gd name="T4" fmla="*/ 96 w 192"/>
                  <a:gd name="T5" fmla="*/ 0 h 73"/>
                  <a:gd name="T6" fmla="*/ 192 w 192"/>
                  <a:gd name="T7" fmla="*/ 72 h 73"/>
                  <a:gd name="T8" fmla="*/ 184 w 192"/>
                  <a:gd name="T9" fmla="*/ 73 h 73"/>
                  <a:gd name="T10" fmla="*/ 96 w 192"/>
                  <a:gd name="T11" fmla="*/ 8 h 73"/>
                  <a:gd name="T12" fmla="*/ 8 w 192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73">
                    <a:moveTo>
                      <a:pt x="8" y="73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" y="28"/>
                      <a:pt x="46" y="0"/>
                      <a:pt x="96" y="0"/>
                    </a:cubicBezTo>
                    <a:cubicBezTo>
                      <a:pt x="147" y="0"/>
                      <a:pt x="184" y="28"/>
                      <a:pt x="192" y="72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77" y="34"/>
                      <a:pt x="143" y="8"/>
                      <a:pt x="96" y="8"/>
                    </a:cubicBezTo>
                    <a:cubicBezTo>
                      <a:pt x="50" y="8"/>
                      <a:pt x="15" y="34"/>
                      <a:pt x="8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86"/>
              <p:cNvSpPr>
                <a:spLocks/>
              </p:cNvSpPr>
              <p:nvPr/>
            </p:nvSpPr>
            <p:spPr bwMode="auto">
              <a:xfrm>
                <a:off x="1999" y="3059"/>
                <a:ext cx="64" cy="78"/>
              </a:xfrm>
              <a:custGeom>
                <a:avLst/>
                <a:gdLst>
                  <a:gd name="T0" fmla="*/ 50 w 54"/>
                  <a:gd name="T1" fmla="*/ 65 h 65"/>
                  <a:gd name="T2" fmla="*/ 0 w 54"/>
                  <a:gd name="T3" fmla="*/ 3 h 65"/>
                  <a:gd name="T4" fmla="*/ 8 w 54"/>
                  <a:gd name="T5" fmla="*/ 0 h 65"/>
                  <a:gd name="T6" fmla="*/ 54 w 54"/>
                  <a:gd name="T7" fmla="*/ 58 h 65"/>
                  <a:gd name="T8" fmla="*/ 50 w 54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50" y="65"/>
                    </a:moveTo>
                    <a:cubicBezTo>
                      <a:pt x="25" y="53"/>
                      <a:pt x="9" y="33"/>
                      <a:pt x="0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6" y="28"/>
                      <a:pt x="31" y="47"/>
                      <a:pt x="54" y="58"/>
                    </a:cubicBezTo>
                    <a:lnTo>
                      <a:pt x="50" y="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87"/>
              <p:cNvSpPr>
                <a:spLocks/>
              </p:cNvSpPr>
              <p:nvPr/>
            </p:nvSpPr>
            <p:spPr bwMode="auto">
              <a:xfrm>
                <a:off x="2163" y="3059"/>
                <a:ext cx="65" cy="78"/>
              </a:xfrm>
              <a:custGeom>
                <a:avLst/>
                <a:gdLst>
                  <a:gd name="T0" fmla="*/ 4 w 54"/>
                  <a:gd name="T1" fmla="*/ 65 h 65"/>
                  <a:gd name="T2" fmla="*/ 0 w 54"/>
                  <a:gd name="T3" fmla="*/ 58 h 65"/>
                  <a:gd name="T4" fmla="*/ 46 w 54"/>
                  <a:gd name="T5" fmla="*/ 0 h 65"/>
                  <a:gd name="T6" fmla="*/ 54 w 54"/>
                  <a:gd name="T7" fmla="*/ 3 h 65"/>
                  <a:gd name="T8" fmla="*/ 4 w 54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4" y="65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23" y="47"/>
                      <a:pt x="39" y="27"/>
                      <a:pt x="46" y="0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46" y="32"/>
                      <a:pt x="29" y="53"/>
                      <a:pt x="4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88"/>
              <p:cNvSpPr>
                <a:spLocks noChangeArrowheads="1"/>
              </p:cNvSpPr>
              <p:nvPr/>
            </p:nvSpPr>
            <p:spPr bwMode="auto">
              <a:xfrm>
                <a:off x="2209" y="3013"/>
                <a:ext cx="9" cy="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89"/>
              <p:cNvSpPr>
                <a:spLocks/>
              </p:cNvSpPr>
              <p:nvPr/>
            </p:nvSpPr>
            <p:spPr bwMode="auto">
              <a:xfrm>
                <a:off x="1961" y="3008"/>
                <a:ext cx="119" cy="38"/>
              </a:xfrm>
              <a:custGeom>
                <a:avLst/>
                <a:gdLst>
                  <a:gd name="T0" fmla="*/ 84 w 100"/>
                  <a:gd name="T1" fmla="*/ 32 h 32"/>
                  <a:gd name="T2" fmla="*/ 16 w 100"/>
                  <a:gd name="T3" fmla="*/ 32 h 32"/>
                  <a:gd name="T4" fmla="*/ 0 w 100"/>
                  <a:gd name="T5" fmla="*/ 16 h 32"/>
                  <a:gd name="T6" fmla="*/ 16 w 100"/>
                  <a:gd name="T7" fmla="*/ 0 h 32"/>
                  <a:gd name="T8" fmla="*/ 100 w 100"/>
                  <a:gd name="T9" fmla="*/ 0 h 32"/>
                  <a:gd name="T10" fmla="*/ 100 w 100"/>
                  <a:gd name="T11" fmla="*/ 8 h 32"/>
                  <a:gd name="T12" fmla="*/ 16 w 100"/>
                  <a:gd name="T13" fmla="*/ 8 h 32"/>
                  <a:gd name="T14" fmla="*/ 8 w 100"/>
                  <a:gd name="T15" fmla="*/ 16 h 32"/>
                  <a:gd name="T16" fmla="*/ 16 w 100"/>
                  <a:gd name="T17" fmla="*/ 24 h 32"/>
                  <a:gd name="T18" fmla="*/ 84 w 100"/>
                  <a:gd name="T19" fmla="*/ 24 h 32"/>
                  <a:gd name="T20" fmla="*/ 84 w 100"/>
                  <a:gd name="T2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32">
                    <a:moveTo>
                      <a:pt x="84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8"/>
                      <a:pt x="7" y="0"/>
                      <a:pt x="16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2" y="8"/>
                      <a:pt x="8" y="12"/>
                      <a:pt x="8" y="16"/>
                    </a:cubicBezTo>
                    <a:cubicBezTo>
                      <a:pt x="8" y="21"/>
                      <a:pt x="12" y="24"/>
                      <a:pt x="16" y="24"/>
                    </a:cubicBezTo>
                    <a:cubicBezTo>
                      <a:pt x="84" y="24"/>
                      <a:pt x="84" y="24"/>
                      <a:pt x="84" y="24"/>
                    </a:cubicBezTo>
                    <a:lnTo>
                      <a:pt x="8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90"/>
              <p:cNvSpPr>
                <a:spLocks/>
              </p:cNvSpPr>
              <p:nvPr/>
            </p:nvSpPr>
            <p:spPr bwMode="auto">
              <a:xfrm>
                <a:off x="2156" y="3008"/>
                <a:ext cx="110" cy="38"/>
              </a:xfrm>
              <a:custGeom>
                <a:avLst/>
                <a:gdLst>
                  <a:gd name="T0" fmla="*/ 68 w 92"/>
                  <a:gd name="T1" fmla="*/ 32 h 32"/>
                  <a:gd name="T2" fmla="*/ 0 w 92"/>
                  <a:gd name="T3" fmla="*/ 32 h 32"/>
                  <a:gd name="T4" fmla="*/ 0 w 92"/>
                  <a:gd name="T5" fmla="*/ 24 h 32"/>
                  <a:gd name="T6" fmla="*/ 67 w 92"/>
                  <a:gd name="T7" fmla="*/ 24 h 32"/>
                  <a:gd name="T8" fmla="*/ 80 w 92"/>
                  <a:gd name="T9" fmla="*/ 16 h 32"/>
                  <a:gd name="T10" fmla="*/ 67 w 92"/>
                  <a:gd name="T11" fmla="*/ 8 h 32"/>
                  <a:gd name="T12" fmla="*/ 0 w 92"/>
                  <a:gd name="T13" fmla="*/ 8 h 32"/>
                  <a:gd name="T14" fmla="*/ 0 w 92"/>
                  <a:gd name="T15" fmla="*/ 0 h 32"/>
                  <a:gd name="T16" fmla="*/ 68 w 92"/>
                  <a:gd name="T17" fmla="*/ 0 h 32"/>
                  <a:gd name="T18" fmla="*/ 70 w 92"/>
                  <a:gd name="T19" fmla="*/ 1 h 32"/>
                  <a:gd name="T20" fmla="*/ 90 w 92"/>
                  <a:gd name="T21" fmla="*/ 13 h 32"/>
                  <a:gd name="T22" fmla="*/ 92 w 92"/>
                  <a:gd name="T23" fmla="*/ 16 h 32"/>
                  <a:gd name="T24" fmla="*/ 90 w 92"/>
                  <a:gd name="T25" fmla="*/ 20 h 32"/>
                  <a:gd name="T26" fmla="*/ 70 w 92"/>
                  <a:gd name="T27" fmla="*/ 32 h 32"/>
                  <a:gd name="T28" fmla="*/ 68 w 92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" h="32">
                    <a:moveTo>
                      <a:pt x="68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9" y="0"/>
                      <a:pt x="70" y="1"/>
                      <a:pt x="70" y="1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1" y="14"/>
                      <a:pt x="92" y="15"/>
                      <a:pt x="92" y="16"/>
                    </a:cubicBezTo>
                    <a:cubicBezTo>
                      <a:pt x="92" y="18"/>
                      <a:pt x="91" y="19"/>
                      <a:pt x="90" y="20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9" y="32"/>
                      <a:pt x="6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91"/>
              <p:cNvSpPr>
                <a:spLocks noChangeArrowheads="1"/>
              </p:cNvSpPr>
              <p:nvPr/>
            </p:nvSpPr>
            <p:spPr bwMode="auto">
              <a:xfrm>
                <a:off x="2009" y="3013"/>
                <a:ext cx="9" cy="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92"/>
              <p:cNvSpPr>
                <a:spLocks noChangeArrowheads="1"/>
              </p:cNvSpPr>
              <p:nvPr/>
            </p:nvSpPr>
            <p:spPr bwMode="auto">
              <a:xfrm>
                <a:off x="1990" y="3013"/>
                <a:ext cx="9" cy="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93"/>
              <p:cNvSpPr>
                <a:spLocks/>
              </p:cNvSpPr>
              <p:nvPr/>
            </p:nvSpPr>
            <p:spPr bwMode="auto">
              <a:xfrm>
                <a:off x="2075" y="2984"/>
                <a:ext cx="86" cy="134"/>
              </a:xfrm>
              <a:custGeom>
                <a:avLst/>
                <a:gdLst>
                  <a:gd name="T0" fmla="*/ 60 w 72"/>
                  <a:gd name="T1" fmla="*/ 112 h 112"/>
                  <a:gd name="T2" fmla="*/ 52 w 72"/>
                  <a:gd name="T3" fmla="*/ 112 h 112"/>
                  <a:gd name="T4" fmla="*/ 52 w 72"/>
                  <a:gd name="T5" fmla="*/ 103 h 112"/>
                  <a:gd name="T6" fmla="*/ 64 w 72"/>
                  <a:gd name="T7" fmla="*/ 64 h 112"/>
                  <a:gd name="T8" fmla="*/ 64 w 72"/>
                  <a:gd name="T9" fmla="*/ 24 h 112"/>
                  <a:gd name="T10" fmla="*/ 60 w 72"/>
                  <a:gd name="T11" fmla="*/ 20 h 112"/>
                  <a:gd name="T12" fmla="*/ 56 w 72"/>
                  <a:gd name="T13" fmla="*/ 24 h 112"/>
                  <a:gd name="T14" fmla="*/ 48 w 72"/>
                  <a:gd name="T15" fmla="*/ 24 h 112"/>
                  <a:gd name="T16" fmla="*/ 48 w 72"/>
                  <a:gd name="T17" fmla="*/ 20 h 112"/>
                  <a:gd name="T18" fmla="*/ 44 w 72"/>
                  <a:gd name="T19" fmla="*/ 16 h 112"/>
                  <a:gd name="T20" fmla="*/ 40 w 72"/>
                  <a:gd name="T21" fmla="*/ 20 h 112"/>
                  <a:gd name="T22" fmla="*/ 32 w 72"/>
                  <a:gd name="T23" fmla="*/ 20 h 112"/>
                  <a:gd name="T24" fmla="*/ 32 w 72"/>
                  <a:gd name="T25" fmla="*/ 12 h 112"/>
                  <a:gd name="T26" fmla="*/ 28 w 72"/>
                  <a:gd name="T27" fmla="*/ 8 h 112"/>
                  <a:gd name="T28" fmla="*/ 24 w 72"/>
                  <a:gd name="T29" fmla="*/ 12 h 112"/>
                  <a:gd name="T30" fmla="*/ 24 w 72"/>
                  <a:gd name="T31" fmla="*/ 20 h 112"/>
                  <a:gd name="T32" fmla="*/ 16 w 72"/>
                  <a:gd name="T33" fmla="*/ 20 h 112"/>
                  <a:gd name="T34" fmla="*/ 12 w 72"/>
                  <a:gd name="T35" fmla="*/ 16 h 112"/>
                  <a:gd name="T36" fmla="*/ 8 w 72"/>
                  <a:gd name="T37" fmla="*/ 20 h 112"/>
                  <a:gd name="T38" fmla="*/ 8 w 72"/>
                  <a:gd name="T39" fmla="*/ 56 h 112"/>
                  <a:gd name="T40" fmla="*/ 0 w 72"/>
                  <a:gd name="T41" fmla="*/ 56 h 112"/>
                  <a:gd name="T42" fmla="*/ 0 w 72"/>
                  <a:gd name="T43" fmla="*/ 20 h 112"/>
                  <a:gd name="T44" fmla="*/ 12 w 72"/>
                  <a:gd name="T45" fmla="*/ 8 h 112"/>
                  <a:gd name="T46" fmla="*/ 17 w 72"/>
                  <a:gd name="T47" fmla="*/ 9 h 112"/>
                  <a:gd name="T48" fmla="*/ 28 w 72"/>
                  <a:gd name="T49" fmla="*/ 0 h 112"/>
                  <a:gd name="T50" fmla="*/ 40 w 72"/>
                  <a:gd name="T51" fmla="*/ 9 h 112"/>
                  <a:gd name="T52" fmla="*/ 44 w 72"/>
                  <a:gd name="T53" fmla="*/ 8 h 112"/>
                  <a:gd name="T54" fmla="*/ 54 w 72"/>
                  <a:gd name="T55" fmla="*/ 14 h 112"/>
                  <a:gd name="T56" fmla="*/ 60 w 72"/>
                  <a:gd name="T57" fmla="*/ 12 h 112"/>
                  <a:gd name="T58" fmla="*/ 72 w 72"/>
                  <a:gd name="T59" fmla="*/ 24 h 112"/>
                  <a:gd name="T60" fmla="*/ 72 w 72"/>
                  <a:gd name="T61" fmla="*/ 66 h 112"/>
                  <a:gd name="T62" fmla="*/ 60 w 72"/>
                  <a:gd name="T63" fmla="*/ 105 h 112"/>
                  <a:gd name="T64" fmla="*/ 60 w 72"/>
                  <a:gd name="T6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112">
                    <a:moveTo>
                      <a:pt x="60" y="112"/>
                    </a:move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03"/>
                      <a:pt x="52" y="103"/>
                      <a:pt x="52" y="103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2"/>
                      <a:pt x="62" y="20"/>
                      <a:pt x="60" y="20"/>
                    </a:cubicBezTo>
                    <a:cubicBezTo>
                      <a:pt x="58" y="20"/>
                      <a:pt x="56" y="22"/>
                      <a:pt x="56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18"/>
                      <a:pt x="46" y="16"/>
                      <a:pt x="44" y="16"/>
                    </a:cubicBezTo>
                    <a:cubicBezTo>
                      <a:pt x="42" y="16"/>
                      <a:pt x="40" y="18"/>
                      <a:pt x="40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0"/>
                      <a:pt x="30" y="8"/>
                      <a:pt x="28" y="8"/>
                    </a:cubicBezTo>
                    <a:cubicBezTo>
                      <a:pt x="26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4" y="16"/>
                      <a:pt x="12" y="16"/>
                    </a:cubicBezTo>
                    <a:cubicBezTo>
                      <a:pt x="10" y="16"/>
                      <a:pt x="8" y="18"/>
                      <a:pt x="8" y="20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4"/>
                      <a:pt x="6" y="8"/>
                      <a:pt x="12" y="8"/>
                    </a:cubicBezTo>
                    <a:cubicBezTo>
                      <a:pt x="14" y="8"/>
                      <a:pt x="15" y="9"/>
                      <a:pt x="17" y="9"/>
                    </a:cubicBezTo>
                    <a:cubicBezTo>
                      <a:pt x="18" y="4"/>
                      <a:pt x="23" y="0"/>
                      <a:pt x="28" y="0"/>
                    </a:cubicBezTo>
                    <a:cubicBezTo>
                      <a:pt x="34" y="0"/>
                      <a:pt x="38" y="4"/>
                      <a:pt x="40" y="9"/>
                    </a:cubicBezTo>
                    <a:cubicBezTo>
                      <a:pt x="41" y="9"/>
                      <a:pt x="43" y="8"/>
                      <a:pt x="44" y="8"/>
                    </a:cubicBezTo>
                    <a:cubicBezTo>
                      <a:pt x="48" y="8"/>
                      <a:pt x="52" y="11"/>
                      <a:pt x="54" y="14"/>
                    </a:cubicBezTo>
                    <a:cubicBezTo>
                      <a:pt x="56" y="13"/>
                      <a:pt x="58" y="12"/>
                      <a:pt x="60" y="12"/>
                    </a:cubicBezTo>
                    <a:cubicBezTo>
                      <a:pt x="67" y="12"/>
                      <a:pt x="72" y="18"/>
                      <a:pt x="72" y="24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60" y="105"/>
                      <a:pt x="60" y="105"/>
                      <a:pt x="60" y="105"/>
                    </a:cubicBezTo>
                    <a:lnTo>
                      <a:pt x="6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94"/>
              <p:cNvSpPr>
                <a:spLocks noChangeArrowheads="1"/>
              </p:cNvSpPr>
              <p:nvPr/>
            </p:nvSpPr>
            <p:spPr bwMode="auto">
              <a:xfrm>
                <a:off x="2094" y="3008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95"/>
              <p:cNvSpPr>
                <a:spLocks noChangeArrowheads="1"/>
              </p:cNvSpPr>
              <p:nvPr/>
            </p:nvSpPr>
            <p:spPr bwMode="auto">
              <a:xfrm>
                <a:off x="2113" y="3008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96"/>
              <p:cNvSpPr>
                <a:spLocks noChangeArrowheads="1"/>
              </p:cNvSpPr>
              <p:nvPr/>
            </p:nvSpPr>
            <p:spPr bwMode="auto">
              <a:xfrm>
                <a:off x="2132" y="3013"/>
                <a:ext cx="10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97"/>
              <p:cNvSpPr>
                <a:spLocks/>
              </p:cNvSpPr>
              <p:nvPr/>
            </p:nvSpPr>
            <p:spPr bwMode="auto">
              <a:xfrm>
                <a:off x="2056" y="3037"/>
                <a:ext cx="34" cy="81"/>
              </a:xfrm>
              <a:custGeom>
                <a:avLst/>
                <a:gdLst>
                  <a:gd name="T0" fmla="*/ 34 w 34"/>
                  <a:gd name="T1" fmla="*/ 81 h 81"/>
                  <a:gd name="T2" fmla="*/ 24 w 34"/>
                  <a:gd name="T3" fmla="*/ 81 h 81"/>
                  <a:gd name="T4" fmla="*/ 24 w 34"/>
                  <a:gd name="T5" fmla="*/ 64 h 81"/>
                  <a:gd name="T6" fmla="*/ 11 w 34"/>
                  <a:gd name="T7" fmla="*/ 45 h 81"/>
                  <a:gd name="T8" fmla="*/ 0 w 34"/>
                  <a:gd name="T9" fmla="*/ 25 h 81"/>
                  <a:gd name="T10" fmla="*/ 0 w 34"/>
                  <a:gd name="T11" fmla="*/ 0 h 81"/>
                  <a:gd name="T12" fmla="*/ 24 w 34"/>
                  <a:gd name="T13" fmla="*/ 0 h 81"/>
                  <a:gd name="T14" fmla="*/ 24 w 34"/>
                  <a:gd name="T15" fmla="*/ 9 h 81"/>
                  <a:gd name="T16" fmla="*/ 10 w 34"/>
                  <a:gd name="T17" fmla="*/ 9 h 81"/>
                  <a:gd name="T18" fmla="*/ 10 w 34"/>
                  <a:gd name="T19" fmla="*/ 23 h 81"/>
                  <a:gd name="T20" fmla="*/ 19 w 34"/>
                  <a:gd name="T21" fmla="*/ 40 h 81"/>
                  <a:gd name="T22" fmla="*/ 34 w 34"/>
                  <a:gd name="T23" fmla="*/ 60 h 81"/>
                  <a:gd name="T24" fmla="*/ 34 w 34"/>
                  <a:gd name="T2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81">
                    <a:moveTo>
                      <a:pt x="34" y="81"/>
                    </a:moveTo>
                    <a:lnTo>
                      <a:pt x="24" y="81"/>
                    </a:lnTo>
                    <a:lnTo>
                      <a:pt x="24" y="64"/>
                    </a:lnTo>
                    <a:lnTo>
                      <a:pt x="11" y="45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9"/>
                    </a:lnTo>
                    <a:lnTo>
                      <a:pt x="10" y="9"/>
                    </a:lnTo>
                    <a:lnTo>
                      <a:pt x="10" y="23"/>
                    </a:lnTo>
                    <a:lnTo>
                      <a:pt x="19" y="40"/>
                    </a:lnTo>
                    <a:lnTo>
                      <a:pt x="34" y="60"/>
                    </a:lnTo>
                    <a:lnTo>
                      <a:pt x="3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98"/>
              <p:cNvSpPr>
                <a:spLocks noChangeArrowheads="1"/>
              </p:cNvSpPr>
              <p:nvPr/>
            </p:nvSpPr>
            <p:spPr bwMode="auto">
              <a:xfrm>
                <a:off x="2094" y="3132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99"/>
              <p:cNvSpPr>
                <a:spLocks/>
              </p:cNvSpPr>
              <p:nvPr/>
            </p:nvSpPr>
            <p:spPr bwMode="auto">
              <a:xfrm>
                <a:off x="2075" y="3113"/>
                <a:ext cx="77" cy="100"/>
              </a:xfrm>
              <a:custGeom>
                <a:avLst/>
                <a:gdLst>
                  <a:gd name="T0" fmla="*/ 64 w 64"/>
                  <a:gd name="T1" fmla="*/ 84 h 84"/>
                  <a:gd name="T2" fmla="*/ 56 w 64"/>
                  <a:gd name="T3" fmla="*/ 84 h 84"/>
                  <a:gd name="T4" fmla="*/ 56 w 64"/>
                  <a:gd name="T5" fmla="*/ 8 h 84"/>
                  <a:gd name="T6" fmla="*/ 8 w 64"/>
                  <a:gd name="T7" fmla="*/ 8 h 84"/>
                  <a:gd name="T8" fmla="*/ 8 w 64"/>
                  <a:gd name="T9" fmla="*/ 84 h 84"/>
                  <a:gd name="T10" fmla="*/ 0 w 64"/>
                  <a:gd name="T11" fmla="*/ 84 h 84"/>
                  <a:gd name="T12" fmla="*/ 0 w 64"/>
                  <a:gd name="T13" fmla="*/ 8 h 84"/>
                  <a:gd name="T14" fmla="*/ 8 w 64"/>
                  <a:gd name="T15" fmla="*/ 0 h 84"/>
                  <a:gd name="T16" fmla="*/ 56 w 64"/>
                  <a:gd name="T17" fmla="*/ 0 h 84"/>
                  <a:gd name="T18" fmla="*/ 64 w 64"/>
                  <a:gd name="T19" fmla="*/ 8 h 84"/>
                  <a:gd name="T20" fmla="*/ 64 w 64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84">
                    <a:moveTo>
                      <a:pt x="64" y="84"/>
                    </a:moveTo>
                    <a:cubicBezTo>
                      <a:pt x="56" y="84"/>
                      <a:pt x="56" y="84"/>
                      <a:pt x="56" y="84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1" y="0"/>
                      <a:pt x="64" y="4"/>
                      <a:pt x="64" y="8"/>
                    </a:cubicBezTo>
                    <a:lnTo>
                      <a:pt x="64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100"/>
              <p:cNvSpPr>
                <a:spLocks noChangeArrowheads="1"/>
              </p:cNvSpPr>
              <p:nvPr/>
            </p:nvSpPr>
            <p:spPr bwMode="auto">
              <a:xfrm>
                <a:off x="2161" y="3203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101"/>
              <p:cNvSpPr>
                <a:spLocks noChangeArrowheads="1"/>
              </p:cNvSpPr>
              <p:nvPr/>
            </p:nvSpPr>
            <p:spPr bwMode="auto">
              <a:xfrm>
                <a:off x="2161" y="318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102"/>
              <p:cNvSpPr>
                <a:spLocks noChangeArrowheads="1"/>
              </p:cNvSpPr>
              <p:nvPr/>
            </p:nvSpPr>
            <p:spPr bwMode="auto">
              <a:xfrm>
                <a:off x="2161" y="3165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103"/>
              <p:cNvSpPr>
                <a:spLocks noChangeArrowheads="1"/>
              </p:cNvSpPr>
              <p:nvPr/>
            </p:nvSpPr>
            <p:spPr bwMode="auto">
              <a:xfrm>
                <a:off x="2056" y="3203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104"/>
              <p:cNvSpPr>
                <a:spLocks noChangeArrowheads="1"/>
              </p:cNvSpPr>
              <p:nvPr/>
            </p:nvSpPr>
            <p:spPr bwMode="auto">
              <a:xfrm>
                <a:off x="2056" y="3184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105"/>
              <p:cNvSpPr>
                <a:spLocks noChangeArrowheads="1"/>
              </p:cNvSpPr>
              <p:nvPr/>
            </p:nvSpPr>
            <p:spPr bwMode="auto">
              <a:xfrm>
                <a:off x="2056" y="3165"/>
                <a:ext cx="1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3" name="Group 316"/>
          <p:cNvGrpSpPr/>
          <p:nvPr/>
        </p:nvGrpSpPr>
        <p:grpSpPr>
          <a:xfrm>
            <a:off x="2435526" y="5494999"/>
            <a:ext cx="634251" cy="614614"/>
            <a:chOff x="7634926" y="2406072"/>
            <a:chExt cx="634251" cy="614614"/>
          </a:xfrm>
        </p:grpSpPr>
        <p:sp>
          <p:nvSpPr>
            <p:cNvPr id="284" name="Retângulo 9"/>
            <p:cNvSpPr/>
            <p:nvPr/>
          </p:nvSpPr>
          <p:spPr>
            <a:xfrm>
              <a:off x="7634926" y="2406072"/>
              <a:ext cx="634251" cy="614614"/>
            </a:xfrm>
            <a:prstGeom prst="rect">
              <a:avLst/>
            </a:prstGeom>
            <a:solidFill>
              <a:srgbClr val="691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285" name="Group 133"/>
            <p:cNvGrpSpPr>
              <a:grpSpLocks noChangeAspect="1"/>
            </p:cNvGrpSpPr>
            <p:nvPr/>
          </p:nvGrpSpPr>
          <p:grpSpPr bwMode="auto">
            <a:xfrm>
              <a:off x="7744813" y="2483912"/>
              <a:ext cx="414476" cy="458935"/>
              <a:chOff x="4313" y="1735"/>
              <a:chExt cx="289" cy="320"/>
            </a:xfrm>
            <a:solidFill>
              <a:schemeClr val="bg1"/>
            </a:solidFill>
          </p:grpSpPr>
          <p:sp>
            <p:nvSpPr>
              <p:cNvPr id="286" name="Freeform 134"/>
              <p:cNvSpPr>
                <a:spLocks/>
              </p:cNvSpPr>
              <p:nvPr/>
            </p:nvSpPr>
            <p:spPr bwMode="auto">
              <a:xfrm>
                <a:off x="4359" y="1785"/>
                <a:ext cx="198" cy="66"/>
              </a:xfrm>
              <a:custGeom>
                <a:avLst/>
                <a:gdLst>
                  <a:gd name="T0" fmla="*/ 152 w 159"/>
                  <a:gd name="T1" fmla="*/ 53 h 53"/>
                  <a:gd name="T2" fmla="*/ 79 w 159"/>
                  <a:gd name="T3" fmla="*/ 8 h 53"/>
                  <a:gd name="T4" fmla="*/ 7 w 159"/>
                  <a:gd name="T5" fmla="*/ 53 h 53"/>
                  <a:gd name="T6" fmla="*/ 0 w 159"/>
                  <a:gd name="T7" fmla="*/ 50 h 53"/>
                  <a:gd name="T8" fmla="*/ 79 w 159"/>
                  <a:gd name="T9" fmla="*/ 0 h 53"/>
                  <a:gd name="T10" fmla="*/ 159 w 159"/>
                  <a:gd name="T11" fmla="*/ 50 h 53"/>
                  <a:gd name="T12" fmla="*/ 152 w 159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53">
                    <a:moveTo>
                      <a:pt x="152" y="53"/>
                    </a:moveTo>
                    <a:cubicBezTo>
                      <a:pt x="138" y="26"/>
                      <a:pt x="110" y="8"/>
                      <a:pt x="79" y="8"/>
                    </a:cubicBezTo>
                    <a:cubicBezTo>
                      <a:pt x="49" y="8"/>
                      <a:pt x="20" y="26"/>
                      <a:pt x="7" y="53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4" y="19"/>
                      <a:pt x="45" y="0"/>
                      <a:pt x="79" y="0"/>
                    </a:cubicBezTo>
                    <a:cubicBezTo>
                      <a:pt x="113" y="0"/>
                      <a:pt x="144" y="19"/>
                      <a:pt x="159" y="50"/>
                    </a:cubicBezTo>
                    <a:lnTo>
                      <a:pt x="152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35"/>
              <p:cNvSpPr>
                <a:spLocks/>
              </p:cNvSpPr>
              <p:nvPr/>
            </p:nvSpPr>
            <p:spPr bwMode="auto">
              <a:xfrm>
                <a:off x="4359" y="1937"/>
                <a:ext cx="198" cy="68"/>
              </a:xfrm>
              <a:custGeom>
                <a:avLst/>
                <a:gdLst>
                  <a:gd name="T0" fmla="*/ 79 w 159"/>
                  <a:gd name="T1" fmla="*/ 54 h 54"/>
                  <a:gd name="T2" fmla="*/ 0 w 159"/>
                  <a:gd name="T3" fmla="*/ 3 h 54"/>
                  <a:gd name="T4" fmla="*/ 7 w 159"/>
                  <a:gd name="T5" fmla="*/ 0 h 54"/>
                  <a:gd name="T6" fmla="*/ 79 w 159"/>
                  <a:gd name="T7" fmla="*/ 46 h 54"/>
                  <a:gd name="T8" fmla="*/ 152 w 159"/>
                  <a:gd name="T9" fmla="*/ 0 h 54"/>
                  <a:gd name="T10" fmla="*/ 159 w 159"/>
                  <a:gd name="T11" fmla="*/ 3 h 54"/>
                  <a:gd name="T12" fmla="*/ 79 w 159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54">
                    <a:moveTo>
                      <a:pt x="79" y="54"/>
                    </a:moveTo>
                    <a:cubicBezTo>
                      <a:pt x="45" y="54"/>
                      <a:pt x="14" y="34"/>
                      <a:pt x="0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0" y="28"/>
                      <a:pt x="49" y="46"/>
                      <a:pt x="79" y="46"/>
                    </a:cubicBezTo>
                    <a:cubicBezTo>
                      <a:pt x="110" y="46"/>
                      <a:pt x="138" y="28"/>
                      <a:pt x="152" y="0"/>
                    </a:cubicBezTo>
                    <a:cubicBezTo>
                      <a:pt x="159" y="3"/>
                      <a:pt x="159" y="3"/>
                      <a:pt x="159" y="3"/>
                    </a:cubicBezTo>
                    <a:cubicBezTo>
                      <a:pt x="144" y="34"/>
                      <a:pt x="113" y="54"/>
                      <a:pt x="7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36"/>
              <p:cNvSpPr>
                <a:spLocks/>
              </p:cNvSpPr>
              <p:nvPr/>
            </p:nvSpPr>
            <p:spPr bwMode="auto">
              <a:xfrm>
                <a:off x="4473" y="1750"/>
                <a:ext cx="129" cy="264"/>
              </a:xfrm>
              <a:custGeom>
                <a:avLst/>
                <a:gdLst>
                  <a:gd name="T0" fmla="*/ 55 w 104"/>
                  <a:gd name="T1" fmla="*/ 211 h 211"/>
                  <a:gd name="T2" fmla="*/ 50 w 104"/>
                  <a:gd name="T3" fmla="*/ 204 h 211"/>
                  <a:gd name="T4" fmla="*/ 96 w 104"/>
                  <a:gd name="T5" fmla="*/ 116 h 211"/>
                  <a:gd name="T6" fmla="*/ 0 w 104"/>
                  <a:gd name="T7" fmla="*/ 8 h 211"/>
                  <a:gd name="T8" fmla="*/ 1 w 104"/>
                  <a:gd name="T9" fmla="*/ 0 h 211"/>
                  <a:gd name="T10" fmla="*/ 104 w 104"/>
                  <a:gd name="T11" fmla="*/ 116 h 211"/>
                  <a:gd name="T12" fmla="*/ 55 w 104"/>
                  <a:gd name="T13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211">
                    <a:moveTo>
                      <a:pt x="55" y="211"/>
                    </a:moveTo>
                    <a:cubicBezTo>
                      <a:pt x="50" y="204"/>
                      <a:pt x="50" y="204"/>
                      <a:pt x="50" y="204"/>
                    </a:cubicBezTo>
                    <a:cubicBezTo>
                      <a:pt x="79" y="184"/>
                      <a:pt x="96" y="151"/>
                      <a:pt x="96" y="116"/>
                    </a:cubicBezTo>
                    <a:cubicBezTo>
                      <a:pt x="96" y="60"/>
                      <a:pt x="55" y="14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0" y="6"/>
                      <a:pt x="104" y="56"/>
                      <a:pt x="104" y="116"/>
                    </a:cubicBezTo>
                    <a:cubicBezTo>
                      <a:pt x="104" y="154"/>
                      <a:pt x="86" y="189"/>
                      <a:pt x="55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37"/>
              <p:cNvSpPr>
                <a:spLocks/>
              </p:cNvSpPr>
              <p:nvPr/>
            </p:nvSpPr>
            <p:spPr bwMode="auto">
              <a:xfrm>
                <a:off x="4313" y="1776"/>
                <a:ext cx="131" cy="264"/>
              </a:xfrm>
              <a:custGeom>
                <a:avLst/>
                <a:gdLst>
                  <a:gd name="T0" fmla="*/ 104 w 105"/>
                  <a:gd name="T1" fmla="*/ 211 h 211"/>
                  <a:gd name="T2" fmla="*/ 0 w 105"/>
                  <a:gd name="T3" fmla="*/ 95 h 211"/>
                  <a:gd name="T4" fmla="*/ 50 w 105"/>
                  <a:gd name="T5" fmla="*/ 0 h 211"/>
                  <a:gd name="T6" fmla="*/ 55 w 105"/>
                  <a:gd name="T7" fmla="*/ 6 h 211"/>
                  <a:gd name="T8" fmla="*/ 8 w 105"/>
                  <a:gd name="T9" fmla="*/ 95 h 211"/>
                  <a:gd name="T10" fmla="*/ 105 w 105"/>
                  <a:gd name="T11" fmla="*/ 203 h 211"/>
                  <a:gd name="T12" fmla="*/ 104 w 105"/>
                  <a:gd name="T13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211">
                    <a:moveTo>
                      <a:pt x="104" y="211"/>
                    </a:moveTo>
                    <a:cubicBezTo>
                      <a:pt x="45" y="204"/>
                      <a:pt x="0" y="155"/>
                      <a:pt x="0" y="95"/>
                    </a:cubicBezTo>
                    <a:cubicBezTo>
                      <a:pt x="0" y="57"/>
                      <a:pt x="19" y="21"/>
                      <a:pt x="50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26" y="26"/>
                      <a:pt x="8" y="59"/>
                      <a:pt x="8" y="95"/>
                    </a:cubicBezTo>
                    <a:cubicBezTo>
                      <a:pt x="8" y="150"/>
                      <a:pt x="50" y="197"/>
                      <a:pt x="105" y="203"/>
                    </a:cubicBezTo>
                    <a:lnTo>
                      <a:pt x="104" y="2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38"/>
              <p:cNvSpPr>
                <a:spLocks noEditPoints="1"/>
              </p:cNvSpPr>
              <p:nvPr/>
            </p:nvSpPr>
            <p:spPr bwMode="auto">
              <a:xfrm>
                <a:off x="4438" y="1735"/>
                <a:ext cx="40" cy="4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1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1" y="24"/>
                      <a:pt x="24" y="20"/>
                      <a:pt x="24" y="16"/>
                    </a:cubicBezTo>
                    <a:cubicBezTo>
                      <a:pt x="24" y="11"/>
                      <a:pt x="21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39"/>
              <p:cNvSpPr>
                <a:spLocks noEditPoints="1"/>
              </p:cNvSpPr>
              <p:nvPr/>
            </p:nvSpPr>
            <p:spPr bwMode="auto">
              <a:xfrm>
                <a:off x="4438" y="2015"/>
                <a:ext cx="40" cy="4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1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1" y="24"/>
                      <a:pt x="24" y="20"/>
                      <a:pt x="24" y="16"/>
                    </a:cubicBezTo>
                    <a:cubicBezTo>
                      <a:pt x="24" y="11"/>
                      <a:pt x="21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140"/>
              <p:cNvSpPr>
                <a:spLocks noChangeArrowheads="1"/>
              </p:cNvSpPr>
              <p:nvPr/>
            </p:nvSpPr>
            <p:spPr bwMode="auto">
              <a:xfrm>
                <a:off x="4368" y="1890"/>
                <a:ext cx="17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41"/>
              <p:cNvSpPr>
                <a:spLocks/>
              </p:cNvSpPr>
              <p:nvPr/>
            </p:nvSpPr>
            <p:spPr bwMode="auto">
              <a:xfrm>
                <a:off x="4380" y="1816"/>
                <a:ext cx="156" cy="29"/>
              </a:xfrm>
              <a:custGeom>
                <a:avLst/>
                <a:gdLst>
                  <a:gd name="T0" fmla="*/ 62 w 125"/>
                  <a:gd name="T1" fmla="*/ 23 h 23"/>
                  <a:gd name="T2" fmla="*/ 0 w 125"/>
                  <a:gd name="T3" fmla="*/ 7 h 23"/>
                  <a:gd name="T4" fmla="*/ 5 w 125"/>
                  <a:gd name="T5" fmla="*/ 0 h 23"/>
                  <a:gd name="T6" fmla="*/ 62 w 125"/>
                  <a:gd name="T7" fmla="*/ 15 h 23"/>
                  <a:gd name="T8" fmla="*/ 120 w 125"/>
                  <a:gd name="T9" fmla="*/ 0 h 23"/>
                  <a:gd name="T10" fmla="*/ 125 w 125"/>
                  <a:gd name="T11" fmla="*/ 7 h 23"/>
                  <a:gd name="T12" fmla="*/ 62 w 125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3">
                    <a:moveTo>
                      <a:pt x="62" y="23"/>
                    </a:moveTo>
                    <a:cubicBezTo>
                      <a:pt x="38" y="23"/>
                      <a:pt x="15" y="1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8" y="9"/>
                      <a:pt x="39" y="15"/>
                      <a:pt x="62" y="15"/>
                    </a:cubicBezTo>
                    <a:cubicBezTo>
                      <a:pt x="85" y="15"/>
                      <a:pt x="106" y="9"/>
                      <a:pt x="120" y="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09" y="17"/>
                      <a:pt x="87" y="23"/>
                      <a:pt x="6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42"/>
              <p:cNvSpPr>
                <a:spLocks/>
              </p:cNvSpPr>
              <p:nvPr/>
            </p:nvSpPr>
            <p:spPr bwMode="auto">
              <a:xfrm>
                <a:off x="4380" y="1945"/>
                <a:ext cx="156" cy="27"/>
              </a:xfrm>
              <a:custGeom>
                <a:avLst/>
                <a:gdLst>
                  <a:gd name="T0" fmla="*/ 120 w 125"/>
                  <a:gd name="T1" fmla="*/ 22 h 22"/>
                  <a:gd name="T2" fmla="*/ 62 w 125"/>
                  <a:gd name="T3" fmla="*/ 8 h 22"/>
                  <a:gd name="T4" fmla="*/ 5 w 125"/>
                  <a:gd name="T5" fmla="*/ 22 h 22"/>
                  <a:gd name="T6" fmla="*/ 0 w 125"/>
                  <a:gd name="T7" fmla="*/ 16 h 22"/>
                  <a:gd name="T8" fmla="*/ 62 w 125"/>
                  <a:gd name="T9" fmla="*/ 0 h 22"/>
                  <a:gd name="T10" fmla="*/ 125 w 125"/>
                  <a:gd name="T11" fmla="*/ 16 h 22"/>
                  <a:gd name="T12" fmla="*/ 120 w 125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2">
                    <a:moveTo>
                      <a:pt x="120" y="22"/>
                    </a:moveTo>
                    <a:cubicBezTo>
                      <a:pt x="106" y="13"/>
                      <a:pt x="85" y="8"/>
                      <a:pt x="62" y="8"/>
                    </a:cubicBezTo>
                    <a:cubicBezTo>
                      <a:pt x="39" y="8"/>
                      <a:pt x="18" y="13"/>
                      <a:pt x="5" y="2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6"/>
                      <a:pt x="38" y="0"/>
                      <a:pt x="62" y="0"/>
                    </a:cubicBezTo>
                    <a:cubicBezTo>
                      <a:pt x="87" y="0"/>
                      <a:pt x="109" y="6"/>
                      <a:pt x="125" y="16"/>
                    </a:cubicBezTo>
                    <a:lnTo>
                      <a:pt x="1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43"/>
              <p:cNvSpPr>
                <a:spLocks noEditPoints="1"/>
              </p:cNvSpPr>
              <p:nvPr/>
            </p:nvSpPr>
            <p:spPr bwMode="auto">
              <a:xfrm>
                <a:off x="4333" y="1875"/>
                <a:ext cx="40" cy="4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1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1" y="24"/>
                      <a:pt x="24" y="20"/>
                      <a:pt x="24" y="16"/>
                    </a:cubicBezTo>
                    <a:cubicBezTo>
                      <a:pt x="24" y="11"/>
                      <a:pt x="21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44"/>
              <p:cNvSpPr>
                <a:spLocks noEditPoints="1"/>
              </p:cNvSpPr>
              <p:nvPr/>
            </p:nvSpPr>
            <p:spPr bwMode="auto">
              <a:xfrm>
                <a:off x="4542" y="1875"/>
                <a:ext cx="40" cy="4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close/>
                    <a:moveTo>
                      <a:pt x="16" y="8"/>
                    </a:moveTo>
                    <a:cubicBezTo>
                      <a:pt x="12" y="8"/>
                      <a:pt x="8" y="11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1" y="24"/>
                      <a:pt x="24" y="20"/>
                      <a:pt x="24" y="16"/>
                    </a:cubicBezTo>
                    <a:cubicBezTo>
                      <a:pt x="24" y="11"/>
                      <a:pt x="21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45"/>
              <p:cNvSpPr>
                <a:spLocks noEditPoints="1"/>
              </p:cNvSpPr>
              <p:nvPr/>
            </p:nvSpPr>
            <p:spPr bwMode="auto">
              <a:xfrm>
                <a:off x="4418" y="1785"/>
                <a:ext cx="80" cy="220"/>
              </a:xfrm>
              <a:custGeom>
                <a:avLst/>
                <a:gdLst>
                  <a:gd name="T0" fmla="*/ 32 w 64"/>
                  <a:gd name="T1" fmla="*/ 176 h 176"/>
                  <a:gd name="T2" fmla="*/ 0 w 64"/>
                  <a:gd name="T3" fmla="*/ 88 h 176"/>
                  <a:gd name="T4" fmla="*/ 32 w 64"/>
                  <a:gd name="T5" fmla="*/ 0 h 176"/>
                  <a:gd name="T6" fmla="*/ 64 w 64"/>
                  <a:gd name="T7" fmla="*/ 88 h 176"/>
                  <a:gd name="T8" fmla="*/ 32 w 64"/>
                  <a:gd name="T9" fmla="*/ 176 h 176"/>
                  <a:gd name="T10" fmla="*/ 32 w 64"/>
                  <a:gd name="T11" fmla="*/ 8 h 176"/>
                  <a:gd name="T12" fmla="*/ 8 w 64"/>
                  <a:gd name="T13" fmla="*/ 88 h 176"/>
                  <a:gd name="T14" fmla="*/ 32 w 64"/>
                  <a:gd name="T15" fmla="*/ 168 h 176"/>
                  <a:gd name="T16" fmla="*/ 56 w 64"/>
                  <a:gd name="T17" fmla="*/ 88 h 176"/>
                  <a:gd name="T18" fmla="*/ 32 w 64"/>
                  <a:gd name="T19" fmla="*/ 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76">
                    <a:moveTo>
                      <a:pt x="32" y="176"/>
                    </a:moveTo>
                    <a:cubicBezTo>
                      <a:pt x="11" y="176"/>
                      <a:pt x="0" y="130"/>
                      <a:pt x="0" y="88"/>
                    </a:cubicBezTo>
                    <a:cubicBezTo>
                      <a:pt x="0" y="45"/>
                      <a:pt x="11" y="0"/>
                      <a:pt x="32" y="0"/>
                    </a:cubicBezTo>
                    <a:cubicBezTo>
                      <a:pt x="53" y="0"/>
                      <a:pt x="64" y="45"/>
                      <a:pt x="64" y="88"/>
                    </a:cubicBezTo>
                    <a:cubicBezTo>
                      <a:pt x="64" y="130"/>
                      <a:pt x="53" y="176"/>
                      <a:pt x="32" y="176"/>
                    </a:cubicBezTo>
                    <a:close/>
                    <a:moveTo>
                      <a:pt x="32" y="8"/>
                    </a:moveTo>
                    <a:cubicBezTo>
                      <a:pt x="21" y="8"/>
                      <a:pt x="8" y="42"/>
                      <a:pt x="8" y="88"/>
                    </a:cubicBezTo>
                    <a:cubicBezTo>
                      <a:pt x="8" y="134"/>
                      <a:pt x="21" y="168"/>
                      <a:pt x="32" y="168"/>
                    </a:cubicBezTo>
                    <a:cubicBezTo>
                      <a:pt x="44" y="168"/>
                      <a:pt x="56" y="134"/>
                      <a:pt x="56" y="88"/>
                    </a:cubicBezTo>
                    <a:cubicBezTo>
                      <a:pt x="56" y="42"/>
                      <a:pt x="44" y="8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7" name="Round Diagonal Corner Rectangle 146"/>
          <p:cNvSpPr/>
          <p:nvPr/>
        </p:nvSpPr>
        <p:spPr>
          <a:xfrm>
            <a:off x="6224660" y="3867780"/>
            <a:ext cx="2824747" cy="62564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Expertise on </a:t>
            </a:r>
          </a:p>
          <a:p>
            <a:pPr marL="821778" lvl="2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Courier New" pitchFamily="49" charset="0"/>
              <a:buChar char="o"/>
            </a:pPr>
            <a:r>
              <a:rPr lang="en-US" sz="1000" dirty="0" err="1" smtClean="0">
                <a:solidFill>
                  <a:schemeClr val="tx1"/>
                </a:solidFill>
              </a:rPr>
              <a:t>Hyperledger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821778" lvl="2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Courier New" pitchFamily="49" charset="0"/>
              <a:buChar char="o"/>
            </a:pPr>
            <a:r>
              <a:rPr lang="en-US" sz="1000" dirty="0" err="1" smtClean="0">
                <a:solidFill>
                  <a:schemeClr val="tx1"/>
                </a:solidFill>
              </a:rPr>
              <a:t>Corda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821778" lvl="2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chemeClr val="tx1"/>
                </a:solidFill>
              </a:rPr>
              <a:t>Blockchain Cloud platforms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1" indent="-168275">
              <a:lnSpc>
                <a:spcPct val="90000"/>
              </a:lnSpc>
              <a:spcAft>
                <a:spcPts val="1800"/>
              </a:spcAft>
              <a:buClr>
                <a:srgbClr val="4BACC6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ound Diagonal Corner Rectangle 147"/>
          <p:cNvSpPr/>
          <p:nvPr/>
        </p:nvSpPr>
        <p:spPr>
          <a:xfrm>
            <a:off x="7914532" y="2309112"/>
            <a:ext cx="3913946" cy="642937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739618" y="2416029"/>
            <a:ext cx="1887523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 smtClean="0"/>
              <a:t>Loyalty Points</a:t>
            </a: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 smtClean="0"/>
              <a:t>Cross border payments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407169" y="2425816"/>
            <a:ext cx="1617675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 smtClean="0"/>
              <a:t>Digital Identity / KYC</a:t>
            </a:r>
          </a:p>
          <a:p>
            <a:pPr marL="342900" lvl="1" indent="-168275">
              <a:lnSpc>
                <a:spcPct val="90000"/>
              </a:lnSpc>
              <a:spcAft>
                <a:spcPts val="200"/>
              </a:spcAft>
              <a:buClr>
                <a:srgbClr val="4BACC6"/>
              </a:buClr>
              <a:buFont typeface="Arial" charset="0"/>
              <a:buChar char="•"/>
            </a:pPr>
            <a:r>
              <a:rPr lang="en-US" sz="1000" dirty="0" smtClean="0"/>
              <a:t>Trade Finance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902430" y="2290195"/>
            <a:ext cx="1073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POCs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ppt_Template_Capgemini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30350</TotalTime>
  <Words>215</Words>
  <Application>Microsoft Office PowerPoint</Application>
  <PresentationFormat>Widescreen</PresentationFormat>
  <Paragraphs>52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Courier New</vt:lpstr>
      <vt:lpstr>Segoe UI</vt:lpstr>
      <vt:lpstr>Wingdings</vt:lpstr>
      <vt:lpstr>1_ppt_Template_Capgemini</vt:lpstr>
      <vt:lpstr>1_Conception personnalisée</vt:lpstr>
      <vt:lpstr>Conception personnalisée</vt:lpstr>
      <vt:lpstr>think-cell Slide</vt:lpstr>
      <vt:lpstr>PowerPoint Presentation</vt:lpstr>
      <vt:lpstr>Blockchain Competency and Community Presence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Overview</dc:title>
  <dc:subject>Group Presentation</dc:subject>
  <dc:creator>Capgemini</dc:creator>
  <cp:lastModifiedBy>Patil, Sachin</cp:lastModifiedBy>
  <cp:revision>1677</cp:revision>
  <cp:lastPrinted>2017-02-23T15:41:41Z</cp:lastPrinted>
  <dcterms:created xsi:type="dcterms:W3CDTF">2012-06-29T14:53:14Z</dcterms:created>
  <dcterms:modified xsi:type="dcterms:W3CDTF">2017-06-30T13:13:36Z</dcterms:modified>
</cp:coreProperties>
</file>