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79" r:id="rId4"/>
  </p:sldMasterIdLst>
  <p:notesMasterIdLst>
    <p:notesMasterId r:id="rId23"/>
  </p:notesMasterIdLst>
  <p:handoutMasterIdLst>
    <p:handoutMasterId r:id="rId24"/>
  </p:handoutMasterIdLst>
  <p:sldIdLst>
    <p:sldId id="672" r:id="rId5"/>
    <p:sldId id="692" r:id="rId6"/>
    <p:sldId id="698" r:id="rId7"/>
    <p:sldId id="688" r:id="rId8"/>
    <p:sldId id="697" r:id="rId9"/>
    <p:sldId id="693" r:id="rId10"/>
    <p:sldId id="694" r:id="rId11"/>
    <p:sldId id="696" r:id="rId12"/>
    <p:sldId id="674" r:id="rId13"/>
    <p:sldId id="680" r:id="rId14"/>
    <p:sldId id="682" r:id="rId15"/>
    <p:sldId id="689" r:id="rId16"/>
    <p:sldId id="686" r:id="rId17"/>
    <p:sldId id="676" r:id="rId18"/>
    <p:sldId id="687" r:id="rId19"/>
    <p:sldId id="685" r:id="rId20"/>
    <p:sldId id="679" r:id="rId21"/>
    <p:sldId id="695" r:id="rId22"/>
  </p:sldIdLst>
  <p:sldSz cx="12192000" cy="6858000"/>
  <p:notesSz cx="6797675" cy="9926638"/>
  <p:defaultTextStyle>
    <a:defPPr>
      <a:defRPr lang="fr-FR"/>
    </a:defPPr>
    <a:lvl1pPr algn="l" rtl="0" fontAlgn="base">
      <a:spcBef>
        <a:spcPct val="0"/>
      </a:spcBef>
      <a:spcAft>
        <a:spcPct val="0"/>
      </a:spcAft>
      <a:defRPr sz="2000" b="1" kern="1200">
        <a:solidFill>
          <a:schemeClr val="bg1"/>
        </a:solidFill>
        <a:latin typeface="Arial" pitchFamily="34" charset="0"/>
        <a:ea typeface="+mn-ea"/>
        <a:cs typeface="Arial" pitchFamily="34" charset="0"/>
      </a:defRPr>
    </a:lvl1pPr>
    <a:lvl2pPr marL="457200" algn="l" rtl="0" fontAlgn="base">
      <a:spcBef>
        <a:spcPct val="0"/>
      </a:spcBef>
      <a:spcAft>
        <a:spcPct val="0"/>
      </a:spcAft>
      <a:defRPr sz="2000" b="1" kern="1200">
        <a:solidFill>
          <a:schemeClr val="bg1"/>
        </a:solidFill>
        <a:latin typeface="Arial" pitchFamily="34" charset="0"/>
        <a:ea typeface="+mn-ea"/>
        <a:cs typeface="Arial" pitchFamily="34" charset="0"/>
      </a:defRPr>
    </a:lvl2pPr>
    <a:lvl3pPr marL="914400" algn="l" rtl="0" fontAlgn="base">
      <a:spcBef>
        <a:spcPct val="0"/>
      </a:spcBef>
      <a:spcAft>
        <a:spcPct val="0"/>
      </a:spcAft>
      <a:defRPr sz="2000" b="1" kern="1200">
        <a:solidFill>
          <a:schemeClr val="bg1"/>
        </a:solidFill>
        <a:latin typeface="Arial" pitchFamily="34" charset="0"/>
        <a:ea typeface="+mn-ea"/>
        <a:cs typeface="Arial" pitchFamily="34" charset="0"/>
      </a:defRPr>
    </a:lvl3pPr>
    <a:lvl4pPr marL="1371600" algn="l" rtl="0" fontAlgn="base">
      <a:spcBef>
        <a:spcPct val="0"/>
      </a:spcBef>
      <a:spcAft>
        <a:spcPct val="0"/>
      </a:spcAft>
      <a:defRPr sz="2000" b="1" kern="1200">
        <a:solidFill>
          <a:schemeClr val="bg1"/>
        </a:solidFill>
        <a:latin typeface="Arial" pitchFamily="34" charset="0"/>
        <a:ea typeface="+mn-ea"/>
        <a:cs typeface="Arial" pitchFamily="34" charset="0"/>
      </a:defRPr>
    </a:lvl4pPr>
    <a:lvl5pPr marL="1828800" algn="l" rtl="0" fontAlgn="base">
      <a:spcBef>
        <a:spcPct val="0"/>
      </a:spcBef>
      <a:spcAft>
        <a:spcPct val="0"/>
      </a:spcAft>
      <a:defRPr sz="2000" b="1" kern="1200">
        <a:solidFill>
          <a:schemeClr val="bg1"/>
        </a:solidFill>
        <a:latin typeface="Arial" pitchFamily="34" charset="0"/>
        <a:ea typeface="+mn-ea"/>
        <a:cs typeface="Arial" pitchFamily="34" charset="0"/>
      </a:defRPr>
    </a:lvl5pPr>
    <a:lvl6pPr marL="2286000" algn="l" defTabSz="914400" rtl="0" eaLnBrk="1" latinLnBrk="0" hangingPunct="1">
      <a:defRPr sz="2000" b="1" kern="1200">
        <a:solidFill>
          <a:schemeClr val="bg1"/>
        </a:solidFill>
        <a:latin typeface="Arial" pitchFamily="34" charset="0"/>
        <a:ea typeface="+mn-ea"/>
        <a:cs typeface="Arial" pitchFamily="34" charset="0"/>
      </a:defRPr>
    </a:lvl6pPr>
    <a:lvl7pPr marL="2743200" algn="l" defTabSz="914400" rtl="0" eaLnBrk="1" latinLnBrk="0" hangingPunct="1">
      <a:defRPr sz="2000" b="1" kern="1200">
        <a:solidFill>
          <a:schemeClr val="bg1"/>
        </a:solidFill>
        <a:latin typeface="Arial" pitchFamily="34" charset="0"/>
        <a:ea typeface="+mn-ea"/>
        <a:cs typeface="Arial" pitchFamily="34" charset="0"/>
      </a:defRPr>
    </a:lvl7pPr>
    <a:lvl8pPr marL="3200400" algn="l" defTabSz="914400" rtl="0" eaLnBrk="1" latinLnBrk="0" hangingPunct="1">
      <a:defRPr sz="2000" b="1" kern="1200">
        <a:solidFill>
          <a:schemeClr val="bg1"/>
        </a:solidFill>
        <a:latin typeface="Arial" pitchFamily="34" charset="0"/>
        <a:ea typeface="+mn-ea"/>
        <a:cs typeface="Arial" pitchFamily="34" charset="0"/>
      </a:defRPr>
    </a:lvl8pPr>
    <a:lvl9pPr marL="3657600" algn="l" defTabSz="914400" rtl="0" eaLnBrk="1" latinLnBrk="0" hangingPunct="1">
      <a:defRPr sz="2000" b="1" kern="1200">
        <a:solidFill>
          <a:schemeClr val="bg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6">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STER, Cedric" initials="OC" lastIdx="9" clrIdx="0">
    <p:extLst>
      <p:ext uri="{19B8F6BF-5375-455C-9EA6-DF929625EA0E}">
        <p15:presenceInfo xmlns:p15="http://schemas.microsoft.com/office/powerpoint/2012/main" userId="S-1-5-21-1531082355-734649621-3782574898-928379" providerId="AD"/>
      </p:ext>
    </p:extLst>
  </p:cmAuthor>
  <p:cmAuthor id="2" name="Starrenburg" initials="B" lastIdx="5" clrIdx="1"/>
  <p:cmAuthor id="3" name="Macaulay, Andrew" initials="MA" lastIdx="1" clrIdx="2">
    <p:extLst>
      <p:ext uri="{19B8F6BF-5375-455C-9EA6-DF929625EA0E}">
        <p15:presenceInfo xmlns:p15="http://schemas.microsoft.com/office/powerpoint/2012/main" userId="S-1-5-21-1531082355-734649621-3782574898-154540" providerId="AD"/>
      </p:ext>
    </p:extLst>
  </p:cmAuthor>
  <p:cmAuthor id="4" name="Kipphut, Maddie" initials="KM" lastIdx="8" clrIdx="3">
    <p:extLst>
      <p:ext uri="{19B8F6BF-5375-455C-9EA6-DF929625EA0E}">
        <p15:presenceInfo xmlns:p15="http://schemas.microsoft.com/office/powerpoint/2012/main" userId="S-1-5-21-1531082355-734649621-3782574898-241995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948"/>
    <a:srgbClr val="006032"/>
    <a:srgbClr val="FFFFFF"/>
    <a:srgbClr val="C8C500"/>
    <a:srgbClr val="0098CC"/>
    <a:srgbClr val="78BE20"/>
    <a:srgbClr val="EF3340"/>
    <a:srgbClr val="F15C31"/>
    <a:srgbClr val="FF8F8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Style foncé 2 - Accentuation 1/Accentuation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2DE63D5-997A-4646-A377-4702673A728D}" styleName="Style léger 2 - Accentuation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34" autoAdjust="0"/>
    <p:restoredTop sz="84203" autoAdjust="0"/>
  </p:normalViewPr>
  <p:slideViewPr>
    <p:cSldViewPr snapToGrid="0">
      <p:cViewPr varScale="1">
        <p:scale>
          <a:sx n="80" d="100"/>
          <a:sy n="80" d="100"/>
        </p:scale>
        <p:origin x="216" y="78"/>
      </p:cViewPr>
      <p:guideLst>
        <p:guide orient="horz" pos="2160"/>
        <p:guide pos="3840"/>
      </p:guideLst>
    </p:cSldViewPr>
  </p:slideViewPr>
  <p:outlineViewPr>
    <p:cViewPr>
      <p:scale>
        <a:sx n="33" d="100"/>
        <a:sy n="33" d="100"/>
      </p:scale>
      <p:origin x="0" y="1548"/>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4" d="100"/>
          <a:sy n="64" d="100"/>
        </p:scale>
        <p:origin x="-3444" y="-102"/>
      </p:cViewPr>
      <p:guideLst>
        <p:guide orient="horz" pos="3126"/>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4" dt="2017-03-31T15:33:47.812" idx="1">
    <p:pos x="10" y="10"/>
    <p:text>I would remove "much in the same way" and say "Similarily"</p:text>
    <p:extLst>
      <p:ext uri="{C676402C-5697-4E1C-873F-D02D1690AC5C}">
        <p15:threadingInfo xmlns:p15="http://schemas.microsoft.com/office/powerpoint/2012/main" timeZoneBias="30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4" dt="2017-04-03T10:55:12.998" idx="8">
    <p:pos x="10" y="10"/>
    <p:text>I would increase the size of the graph to make it more legible</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4" dt="2017-03-31T15:35:14.025" idx="2">
    <p:pos x="10" y="10"/>
    <p:text>What is "header hash"?</p:text>
    <p:extLst>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4" dt="2017-03-31T15:33:47.812" idx="1">
    <p:pos x="10" y="10"/>
    <p:text>I would remove "much in the same way" and say "Similarily"</p:text>
    <p:extLst>
      <p:ext uri="{C676402C-5697-4E1C-873F-D02D1690AC5C}">
        <p15:threadingInfo xmlns:p15="http://schemas.microsoft.com/office/powerpoint/2012/main" timeZoneBias="30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4" dt="2017-03-31T15:33:47.812" idx="1">
    <p:pos x="10" y="10"/>
    <p:text>I would remove "much in the same way" and say "Similarily"</p:text>
    <p:extLst>
      <p:ext uri="{C676402C-5697-4E1C-873F-D02D1690AC5C}">
        <p15:threadingInfo xmlns:p15="http://schemas.microsoft.com/office/powerpoint/2012/main" timeZoneBias="30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4" dt="2017-03-31T15:33:47.812" idx="1">
    <p:pos x="10" y="10"/>
    <p:text>I would remove "much in the same way" and say "Similarily"</p:text>
    <p:extLst>
      <p:ext uri="{C676402C-5697-4E1C-873F-D02D1690AC5C}">
        <p15:threadingInfo xmlns:p15="http://schemas.microsoft.com/office/powerpoint/2012/main" timeZoneBias="30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4" dt="2017-04-03T10:53:30.260" idx="5">
    <p:pos x="10" y="10"/>
    <p:text>I would add bullet points to make this read easier... I would also give a breif description of each if you have the time and space</p:text>
    <p:extLst>
      <p:ext uri="{C676402C-5697-4E1C-873F-D02D1690AC5C}">
        <p15:threadingInfo xmlns:p15="http://schemas.microsoft.com/office/powerpoint/2012/main" timeZoneBias="30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4" dt="2017-03-31T15:38:05.439" idx="4">
    <p:pos x="10" y="10"/>
    <p:text>I would state at the bottom "Vigorous investment</p:text>
    <p:extLst>
      <p:ext uri="{C676402C-5697-4E1C-873F-D02D1690AC5C}">
        <p15:threadingInfo xmlns:p15="http://schemas.microsoft.com/office/powerpoint/2012/main" timeZoneBias="30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4" dt="2017-04-03T10:54:15.624" idx="6">
    <p:pos x="235" y="1061"/>
    <p:text>Increase the size of this text</p:text>
    <p:extLst>
      <p:ext uri="{C676402C-5697-4E1C-873F-D02D1690AC5C}">
        <p15:threadingInfo xmlns:p15="http://schemas.microsoft.com/office/powerpoint/2012/main" timeZoneBias="30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4" dt="2017-04-03T10:54:51.118" idx="7">
    <p:pos x="10" y="10"/>
    <p:text>Is there a reason while all of this is bolded?</p:text>
    <p:extLst>
      <p:ext uri="{C676402C-5697-4E1C-873F-D02D1690AC5C}">
        <p15:threadingInfo xmlns:p15="http://schemas.microsoft.com/office/powerpoint/2012/main" timeZoneBias="300"/>
      </p:ext>
    </p:extLst>
  </p:cm>
</p:cmLst>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D380E7-C83C-40AB-AE3C-A167F724FD56}" type="doc">
      <dgm:prSet loTypeId="urn:microsoft.com/office/officeart/2008/layout/VerticalCurvedList" loCatId="list" qsTypeId="urn:microsoft.com/office/officeart/2005/8/quickstyle/simple1" qsCatId="simple" csTypeId="urn:microsoft.com/office/officeart/2005/8/colors/accent3_2" csCatId="accent3" phldr="1"/>
      <dgm:spPr/>
      <dgm:t>
        <a:bodyPr/>
        <a:lstStyle/>
        <a:p>
          <a:endParaRPr lang="en-US"/>
        </a:p>
      </dgm:t>
    </dgm:pt>
    <dgm:pt modelId="{7C573AB1-2ABE-4B20-8E9F-C770501E7CF5}">
      <dgm:prSet phldrT="[Text]"/>
      <dgm:spPr/>
      <dgm:t>
        <a:bodyPr/>
        <a:lstStyle/>
        <a:p>
          <a:r>
            <a:rPr lang="en-US" dirty="0" smtClean="0"/>
            <a:t>Confusion</a:t>
          </a:r>
          <a:endParaRPr lang="en-US" dirty="0"/>
        </a:p>
      </dgm:t>
    </dgm:pt>
    <dgm:pt modelId="{8AC22D2D-F1ED-411E-8A9B-F418E163AFB9}" type="parTrans" cxnId="{12EF2219-CAD6-4604-B65F-865098916288}">
      <dgm:prSet/>
      <dgm:spPr/>
      <dgm:t>
        <a:bodyPr/>
        <a:lstStyle/>
        <a:p>
          <a:endParaRPr lang="en-US"/>
        </a:p>
      </dgm:t>
    </dgm:pt>
    <dgm:pt modelId="{DFA56209-35EA-4A5B-BAE9-1E33CAE7D228}" type="sibTrans" cxnId="{12EF2219-CAD6-4604-B65F-865098916288}">
      <dgm:prSet/>
      <dgm:spPr/>
      <dgm:t>
        <a:bodyPr/>
        <a:lstStyle/>
        <a:p>
          <a:endParaRPr lang="en-US"/>
        </a:p>
      </dgm:t>
    </dgm:pt>
    <dgm:pt modelId="{C2AE1B4F-1A82-4A9B-BAED-209739B35A10}">
      <dgm:prSet phldrT="[Text]"/>
      <dgm:spPr/>
      <dgm:t>
        <a:bodyPr/>
        <a:lstStyle/>
        <a:p>
          <a:r>
            <a:rPr lang="en-US" dirty="0" smtClean="0"/>
            <a:t>Excitement</a:t>
          </a:r>
          <a:endParaRPr lang="en-US" dirty="0"/>
        </a:p>
      </dgm:t>
    </dgm:pt>
    <dgm:pt modelId="{F46A88F4-ADEC-471A-B8A1-C47D1DCC33E3}" type="parTrans" cxnId="{F31F9677-3120-4323-B1B6-3A6977658E9A}">
      <dgm:prSet/>
      <dgm:spPr/>
      <dgm:t>
        <a:bodyPr/>
        <a:lstStyle/>
        <a:p>
          <a:endParaRPr lang="en-US"/>
        </a:p>
      </dgm:t>
    </dgm:pt>
    <dgm:pt modelId="{D89AB989-14FF-4601-AC4A-456286C4666A}" type="sibTrans" cxnId="{F31F9677-3120-4323-B1B6-3A6977658E9A}">
      <dgm:prSet/>
      <dgm:spPr/>
      <dgm:t>
        <a:bodyPr/>
        <a:lstStyle/>
        <a:p>
          <a:endParaRPr lang="en-US"/>
        </a:p>
      </dgm:t>
    </dgm:pt>
    <dgm:pt modelId="{63849204-6AD0-4CBE-8BFC-E21CD0F9EB86}">
      <dgm:prSet phldrT="[Text]"/>
      <dgm:spPr/>
      <dgm:t>
        <a:bodyPr/>
        <a:lstStyle/>
        <a:p>
          <a:r>
            <a:rPr lang="en-US" dirty="0" smtClean="0"/>
            <a:t>Uncertainty</a:t>
          </a:r>
          <a:endParaRPr lang="en-US" dirty="0"/>
        </a:p>
      </dgm:t>
    </dgm:pt>
    <dgm:pt modelId="{6FE93793-F6CC-4211-A1D6-C493FADA646F}" type="parTrans" cxnId="{183C0A02-295C-42A3-9FF8-0B4D595B2236}">
      <dgm:prSet/>
      <dgm:spPr/>
      <dgm:t>
        <a:bodyPr/>
        <a:lstStyle/>
        <a:p>
          <a:endParaRPr lang="en-US"/>
        </a:p>
      </dgm:t>
    </dgm:pt>
    <dgm:pt modelId="{6993C6C6-DB36-46BB-A194-257EA56EEBB4}" type="sibTrans" cxnId="{183C0A02-295C-42A3-9FF8-0B4D595B2236}">
      <dgm:prSet/>
      <dgm:spPr/>
      <dgm:t>
        <a:bodyPr/>
        <a:lstStyle/>
        <a:p>
          <a:endParaRPr lang="en-US"/>
        </a:p>
      </dgm:t>
    </dgm:pt>
    <dgm:pt modelId="{EE9C9AD9-4F38-4938-A62A-12BEBE4E3FFA}">
      <dgm:prSet phldrT="[Text]"/>
      <dgm:spPr/>
      <dgm:t>
        <a:bodyPr/>
        <a:lstStyle/>
        <a:p>
          <a:r>
            <a:rPr lang="en-US" dirty="0" smtClean="0"/>
            <a:t>Investment</a:t>
          </a:r>
          <a:endParaRPr lang="en-US" dirty="0"/>
        </a:p>
      </dgm:t>
    </dgm:pt>
    <dgm:pt modelId="{0B8CC470-F20F-434E-9BD7-517C016161BE}" type="parTrans" cxnId="{6679DB88-11F9-40A8-AC66-35F67D5DD530}">
      <dgm:prSet/>
      <dgm:spPr/>
      <dgm:t>
        <a:bodyPr/>
        <a:lstStyle/>
        <a:p>
          <a:endParaRPr lang="en-US"/>
        </a:p>
      </dgm:t>
    </dgm:pt>
    <dgm:pt modelId="{F95336DC-4588-40E4-9AB2-325F541A1FE9}" type="sibTrans" cxnId="{6679DB88-11F9-40A8-AC66-35F67D5DD530}">
      <dgm:prSet/>
      <dgm:spPr/>
      <dgm:t>
        <a:bodyPr/>
        <a:lstStyle/>
        <a:p>
          <a:endParaRPr lang="en-US"/>
        </a:p>
      </dgm:t>
    </dgm:pt>
    <dgm:pt modelId="{B783419F-9484-4E4F-B7D7-DD91C80EDB00}">
      <dgm:prSet phldrT="[Text]"/>
      <dgm:spPr/>
      <dgm:t>
        <a:bodyPr/>
        <a:lstStyle/>
        <a:p>
          <a:r>
            <a:rPr lang="en-US" dirty="0" smtClean="0"/>
            <a:t>Opportunity</a:t>
          </a:r>
          <a:endParaRPr lang="en-US" dirty="0"/>
        </a:p>
      </dgm:t>
    </dgm:pt>
    <dgm:pt modelId="{92A9B632-AE1E-424E-B685-5C57A315BC59}" type="parTrans" cxnId="{2F8BF1E7-7633-4088-9993-4B18B1981FB3}">
      <dgm:prSet/>
      <dgm:spPr/>
      <dgm:t>
        <a:bodyPr/>
        <a:lstStyle/>
        <a:p>
          <a:endParaRPr lang="en-US"/>
        </a:p>
      </dgm:t>
    </dgm:pt>
    <dgm:pt modelId="{3951BE48-3CF0-4A61-B3E5-A9B4D9A3E517}" type="sibTrans" cxnId="{2F8BF1E7-7633-4088-9993-4B18B1981FB3}">
      <dgm:prSet/>
      <dgm:spPr/>
      <dgm:t>
        <a:bodyPr/>
        <a:lstStyle/>
        <a:p>
          <a:endParaRPr lang="en-US"/>
        </a:p>
      </dgm:t>
    </dgm:pt>
    <dgm:pt modelId="{03F22E81-E954-49D3-95D3-1A492B78EBEC}" type="pres">
      <dgm:prSet presAssocID="{09D380E7-C83C-40AB-AE3C-A167F724FD56}" presName="Name0" presStyleCnt="0">
        <dgm:presLayoutVars>
          <dgm:chMax val="7"/>
          <dgm:chPref val="7"/>
          <dgm:dir/>
        </dgm:presLayoutVars>
      </dgm:prSet>
      <dgm:spPr/>
      <dgm:t>
        <a:bodyPr/>
        <a:lstStyle/>
        <a:p>
          <a:endParaRPr lang="en-US"/>
        </a:p>
      </dgm:t>
    </dgm:pt>
    <dgm:pt modelId="{6CB5C9B8-2745-4A07-B113-53E44AE4CF2E}" type="pres">
      <dgm:prSet presAssocID="{09D380E7-C83C-40AB-AE3C-A167F724FD56}" presName="Name1" presStyleCnt="0"/>
      <dgm:spPr/>
    </dgm:pt>
    <dgm:pt modelId="{EEB6E656-9778-4E1B-A5FE-331FF1763085}" type="pres">
      <dgm:prSet presAssocID="{09D380E7-C83C-40AB-AE3C-A167F724FD56}" presName="cycle" presStyleCnt="0"/>
      <dgm:spPr/>
    </dgm:pt>
    <dgm:pt modelId="{B8E56413-0144-4B70-BDD0-561201BD484A}" type="pres">
      <dgm:prSet presAssocID="{09D380E7-C83C-40AB-AE3C-A167F724FD56}" presName="srcNode" presStyleLbl="node1" presStyleIdx="0" presStyleCnt="5"/>
      <dgm:spPr/>
    </dgm:pt>
    <dgm:pt modelId="{9B9B3CEF-1A7D-4FEE-875B-8812C1D60A9E}" type="pres">
      <dgm:prSet presAssocID="{09D380E7-C83C-40AB-AE3C-A167F724FD56}" presName="conn" presStyleLbl="parChTrans1D2" presStyleIdx="0" presStyleCnt="1"/>
      <dgm:spPr/>
      <dgm:t>
        <a:bodyPr/>
        <a:lstStyle/>
        <a:p>
          <a:endParaRPr lang="en-US"/>
        </a:p>
      </dgm:t>
    </dgm:pt>
    <dgm:pt modelId="{88B417DD-3D23-4558-A276-E0F56D959EF1}" type="pres">
      <dgm:prSet presAssocID="{09D380E7-C83C-40AB-AE3C-A167F724FD56}" presName="extraNode" presStyleLbl="node1" presStyleIdx="0" presStyleCnt="5"/>
      <dgm:spPr/>
    </dgm:pt>
    <dgm:pt modelId="{09DA1A4E-866F-4CC0-9BC1-431321635F1E}" type="pres">
      <dgm:prSet presAssocID="{09D380E7-C83C-40AB-AE3C-A167F724FD56}" presName="dstNode" presStyleLbl="node1" presStyleIdx="0" presStyleCnt="5"/>
      <dgm:spPr/>
    </dgm:pt>
    <dgm:pt modelId="{98544B9A-9A5F-4DD3-AD8C-E5E579CFBB5D}" type="pres">
      <dgm:prSet presAssocID="{7C573AB1-2ABE-4B20-8E9F-C770501E7CF5}" presName="text_1" presStyleLbl="node1" presStyleIdx="0" presStyleCnt="5">
        <dgm:presLayoutVars>
          <dgm:bulletEnabled val="1"/>
        </dgm:presLayoutVars>
      </dgm:prSet>
      <dgm:spPr/>
      <dgm:t>
        <a:bodyPr/>
        <a:lstStyle/>
        <a:p>
          <a:endParaRPr lang="en-US"/>
        </a:p>
      </dgm:t>
    </dgm:pt>
    <dgm:pt modelId="{AF50E396-6C68-44FF-B4E1-397C363BAAC2}" type="pres">
      <dgm:prSet presAssocID="{7C573AB1-2ABE-4B20-8E9F-C770501E7CF5}" presName="accent_1" presStyleCnt="0"/>
      <dgm:spPr/>
    </dgm:pt>
    <dgm:pt modelId="{FF5118D2-E9DB-4477-9B66-FBC6E2E2307D}" type="pres">
      <dgm:prSet presAssocID="{7C573AB1-2ABE-4B20-8E9F-C770501E7CF5}" presName="accentRepeatNode" presStyleLbl="solidFgAcc1" presStyleIdx="0" presStyleCnt="5"/>
      <dgm:spPr/>
    </dgm:pt>
    <dgm:pt modelId="{BF721D4B-374B-4991-8C45-D2DAA487DE18}" type="pres">
      <dgm:prSet presAssocID="{C2AE1B4F-1A82-4A9B-BAED-209739B35A10}" presName="text_2" presStyleLbl="node1" presStyleIdx="1" presStyleCnt="5">
        <dgm:presLayoutVars>
          <dgm:bulletEnabled val="1"/>
        </dgm:presLayoutVars>
      </dgm:prSet>
      <dgm:spPr/>
      <dgm:t>
        <a:bodyPr/>
        <a:lstStyle/>
        <a:p>
          <a:endParaRPr lang="en-US"/>
        </a:p>
      </dgm:t>
    </dgm:pt>
    <dgm:pt modelId="{2DF6E542-31CD-4A74-B536-E12C8FF90240}" type="pres">
      <dgm:prSet presAssocID="{C2AE1B4F-1A82-4A9B-BAED-209739B35A10}" presName="accent_2" presStyleCnt="0"/>
      <dgm:spPr/>
    </dgm:pt>
    <dgm:pt modelId="{0E90F40E-6872-404C-BB19-F1D5F9D6A5A9}" type="pres">
      <dgm:prSet presAssocID="{C2AE1B4F-1A82-4A9B-BAED-209739B35A10}" presName="accentRepeatNode" presStyleLbl="solidFgAcc1" presStyleIdx="1" presStyleCnt="5"/>
      <dgm:spPr/>
    </dgm:pt>
    <dgm:pt modelId="{A5696EB2-1347-4FEA-AD04-E0D8906B91A8}" type="pres">
      <dgm:prSet presAssocID="{63849204-6AD0-4CBE-8BFC-E21CD0F9EB86}" presName="text_3" presStyleLbl="node1" presStyleIdx="2" presStyleCnt="5" custLinFactNeighborX="-237" custLinFactNeighborY="-3047">
        <dgm:presLayoutVars>
          <dgm:bulletEnabled val="1"/>
        </dgm:presLayoutVars>
      </dgm:prSet>
      <dgm:spPr/>
      <dgm:t>
        <a:bodyPr/>
        <a:lstStyle/>
        <a:p>
          <a:endParaRPr lang="en-US"/>
        </a:p>
      </dgm:t>
    </dgm:pt>
    <dgm:pt modelId="{D374945B-1AF0-41CD-B758-E50089753E3D}" type="pres">
      <dgm:prSet presAssocID="{63849204-6AD0-4CBE-8BFC-E21CD0F9EB86}" presName="accent_3" presStyleCnt="0"/>
      <dgm:spPr/>
    </dgm:pt>
    <dgm:pt modelId="{3CAB7914-E750-49D0-A177-FBB6C41590D9}" type="pres">
      <dgm:prSet presAssocID="{63849204-6AD0-4CBE-8BFC-E21CD0F9EB86}" presName="accentRepeatNode" presStyleLbl="solidFgAcc1" presStyleIdx="2" presStyleCnt="5"/>
      <dgm:spPr/>
    </dgm:pt>
    <dgm:pt modelId="{BBFF30DB-C4CC-4B30-8919-31569B8A4C32}" type="pres">
      <dgm:prSet presAssocID="{EE9C9AD9-4F38-4938-A62A-12BEBE4E3FFA}" presName="text_4" presStyleLbl="node1" presStyleIdx="3" presStyleCnt="5">
        <dgm:presLayoutVars>
          <dgm:bulletEnabled val="1"/>
        </dgm:presLayoutVars>
      </dgm:prSet>
      <dgm:spPr/>
      <dgm:t>
        <a:bodyPr/>
        <a:lstStyle/>
        <a:p>
          <a:endParaRPr lang="en-US"/>
        </a:p>
      </dgm:t>
    </dgm:pt>
    <dgm:pt modelId="{D896C0E2-EEED-4648-B108-3B6222E10D35}" type="pres">
      <dgm:prSet presAssocID="{EE9C9AD9-4F38-4938-A62A-12BEBE4E3FFA}" presName="accent_4" presStyleCnt="0"/>
      <dgm:spPr/>
    </dgm:pt>
    <dgm:pt modelId="{63B811C8-650E-4F2F-80D7-AA8BEC6E0909}" type="pres">
      <dgm:prSet presAssocID="{EE9C9AD9-4F38-4938-A62A-12BEBE4E3FFA}" presName="accentRepeatNode" presStyleLbl="solidFgAcc1" presStyleIdx="3" presStyleCnt="5"/>
      <dgm:spPr/>
    </dgm:pt>
    <dgm:pt modelId="{EEAD3F93-4DCB-4AB5-AEAF-62EEB9E9144C}" type="pres">
      <dgm:prSet presAssocID="{B783419F-9484-4E4F-B7D7-DD91C80EDB00}" presName="text_5" presStyleLbl="node1" presStyleIdx="4" presStyleCnt="5">
        <dgm:presLayoutVars>
          <dgm:bulletEnabled val="1"/>
        </dgm:presLayoutVars>
      </dgm:prSet>
      <dgm:spPr/>
      <dgm:t>
        <a:bodyPr/>
        <a:lstStyle/>
        <a:p>
          <a:endParaRPr lang="en-US"/>
        </a:p>
      </dgm:t>
    </dgm:pt>
    <dgm:pt modelId="{603671C6-FA18-4115-92BB-C9A489C23A5A}" type="pres">
      <dgm:prSet presAssocID="{B783419F-9484-4E4F-B7D7-DD91C80EDB00}" presName="accent_5" presStyleCnt="0"/>
      <dgm:spPr/>
    </dgm:pt>
    <dgm:pt modelId="{738B248C-2CCC-4A70-8112-5FF0DAAA437D}" type="pres">
      <dgm:prSet presAssocID="{B783419F-9484-4E4F-B7D7-DD91C80EDB00}" presName="accentRepeatNode" presStyleLbl="solidFgAcc1" presStyleIdx="4" presStyleCnt="5"/>
      <dgm:spPr/>
    </dgm:pt>
  </dgm:ptLst>
  <dgm:cxnLst>
    <dgm:cxn modelId="{7C09B36E-2155-4BCA-9928-24734FB71E6A}" type="presOf" srcId="{09D380E7-C83C-40AB-AE3C-A167F724FD56}" destId="{03F22E81-E954-49D3-95D3-1A492B78EBEC}" srcOrd="0" destOrd="0" presId="urn:microsoft.com/office/officeart/2008/layout/VerticalCurvedList"/>
    <dgm:cxn modelId="{BFBAEF3A-C4FD-454C-A338-BADB5CAC9C1A}" type="presOf" srcId="{63849204-6AD0-4CBE-8BFC-E21CD0F9EB86}" destId="{A5696EB2-1347-4FEA-AD04-E0D8906B91A8}" srcOrd="0" destOrd="0" presId="urn:microsoft.com/office/officeart/2008/layout/VerticalCurvedList"/>
    <dgm:cxn modelId="{641DE419-1A9B-431A-AD86-1EC37AC19F97}" type="presOf" srcId="{DFA56209-35EA-4A5B-BAE9-1E33CAE7D228}" destId="{9B9B3CEF-1A7D-4FEE-875B-8812C1D60A9E}" srcOrd="0" destOrd="0" presId="urn:microsoft.com/office/officeart/2008/layout/VerticalCurvedList"/>
    <dgm:cxn modelId="{75D6B899-8060-4C57-B5F6-BFDDAE6BB351}" type="presOf" srcId="{7C573AB1-2ABE-4B20-8E9F-C770501E7CF5}" destId="{98544B9A-9A5F-4DD3-AD8C-E5E579CFBB5D}" srcOrd="0" destOrd="0" presId="urn:microsoft.com/office/officeart/2008/layout/VerticalCurvedList"/>
    <dgm:cxn modelId="{6679DB88-11F9-40A8-AC66-35F67D5DD530}" srcId="{09D380E7-C83C-40AB-AE3C-A167F724FD56}" destId="{EE9C9AD9-4F38-4938-A62A-12BEBE4E3FFA}" srcOrd="3" destOrd="0" parTransId="{0B8CC470-F20F-434E-9BD7-517C016161BE}" sibTransId="{F95336DC-4588-40E4-9AB2-325F541A1FE9}"/>
    <dgm:cxn modelId="{9318186E-147A-4346-9FF8-F394184D87E0}" type="presOf" srcId="{B783419F-9484-4E4F-B7D7-DD91C80EDB00}" destId="{EEAD3F93-4DCB-4AB5-AEAF-62EEB9E9144C}" srcOrd="0" destOrd="0" presId="urn:microsoft.com/office/officeart/2008/layout/VerticalCurvedList"/>
    <dgm:cxn modelId="{2F8BF1E7-7633-4088-9993-4B18B1981FB3}" srcId="{09D380E7-C83C-40AB-AE3C-A167F724FD56}" destId="{B783419F-9484-4E4F-B7D7-DD91C80EDB00}" srcOrd="4" destOrd="0" parTransId="{92A9B632-AE1E-424E-B685-5C57A315BC59}" sibTransId="{3951BE48-3CF0-4A61-B3E5-A9B4D9A3E517}"/>
    <dgm:cxn modelId="{F31F9677-3120-4323-B1B6-3A6977658E9A}" srcId="{09D380E7-C83C-40AB-AE3C-A167F724FD56}" destId="{C2AE1B4F-1A82-4A9B-BAED-209739B35A10}" srcOrd="1" destOrd="0" parTransId="{F46A88F4-ADEC-471A-B8A1-C47D1DCC33E3}" sibTransId="{D89AB989-14FF-4601-AC4A-456286C4666A}"/>
    <dgm:cxn modelId="{183C0A02-295C-42A3-9FF8-0B4D595B2236}" srcId="{09D380E7-C83C-40AB-AE3C-A167F724FD56}" destId="{63849204-6AD0-4CBE-8BFC-E21CD0F9EB86}" srcOrd="2" destOrd="0" parTransId="{6FE93793-F6CC-4211-A1D6-C493FADA646F}" sibTransId="{6993C6C6-DB36-46BB-A194-257EA56EEBB4}"/>
    <dgm:cxn modelId="{029540B5-1C26-4C12-AEC9-007D6A4EBD87}" type="presOf" srcId="{C2AE1B4F-1A82-4A9B-BAED-209739B35A10}" destId="{BF721D4B-374B-4991-8C45-D2DAA487DE18}" srcOrd="0" destOrd="0" presId="urn:microsoft.com/office/officeart/2008/layout/VerticalCurvedList"/>
    <dgm:cxn modelId="{11ACD01E-3D62-4D29-9E28-564ABA80205E}" type="presOf" srcId="{EE9C9AD9-4F38-4938-A62A-12BEBE4E3FFA}" destId="{BBFF30DB-C4CC-4B30-8919-31569B8A4C32}" srcOrd="0" destOrd="0" presId="urn:microsoft.com/office/officeart/2008/layout/VerticalCurvedList"/>
    <dgm:cxn modelId="{12EF2219-CAD6-4604-B65F-865098916288}" srcId="{09D380E7-C83C-40AB-AE3C-A167F724FD56}" destId="{7C573AB1-2ABE-4B20-8E9F-C770501E7CF5}" srcOrd="0" destOrd="0" parTransId="{8AC22D2D-F1ED-411E-8A9B-F418E163AFB9}" sibTransId="{DFA56209-35EA-4A5B-BAE9-1E33CAE7D228}"/>
    <dgm:cxn modelId="{FB897C8A-E272-4DF9-AB4B-5DF73F8E39A9}" type="presParOf" srcId="{03F22E81-E954-49D3-95D3-1A492B78EBEC}" destId="{6CB5C9B8-2745-4A07-B113-53E44AE4CF2E}" srcOrd="0" destOrd="0" presId="urn:microsoft.com/office/officeart/2008/layout/VerticalCurvedList"/>
    <dgm:cxn modelId="{DE17D6F5-D0A7-4187-98E5-434993DE07B5}" type="presParOf" srcId="{6CB5C9B8-2745-4A07-B113-53E44AE4CF2E}" destId="{EEB6E656-9778-4E1B-A5FE-331FF1763085}" srcOrd="0" destOrd="0" presId="urn:microsoft.com/office/officeart/2008/layout/VerticalCurvedList"/>
    <dgm:cxn modelId="{82989811-F548-4F26-9512-12A704C67528}" type="presParOf" srcId="{EEB6E656-9778-4E1B-A5FE-331FF1763085}" destId="{B8E56413-0144-4B70-BDD0-561201BD484A}" srcOrd="0" destOrd="0" presId="urn:microsoft.com/office/officeart/2008/layout/VerticalCurvedList"/>
    <dgm:cxn modelId="{9105172B-78B6-4B09-8F0F-2E512140683B}" type="presParOf" srcId="{EEB6E656-9778-4E1B-A5FE-331FF1763085}" destId="{9B9B3CEF-1A7D-4FEE-875B-8812C1D60A9E}" srcOrd="1" destOrd="0" presId="urn:microsoft.com/office/officeart/2008/layout/VerticalCurvedList"/>
    <dgm:cxn modelId="{7F949FE2-1005-44FA-B11C-01DB5FE3FE96}" type="presParOf" srcId="{EEB6E656-9778-4E1B-A5FE-331FF1763085}" destId="{88B417DD-3D23-4558-A276-E0F56D959EF1}" srcOrd="2" destOrd="0" presId="urn:microsoft.com/office/officeart/2008/layout/VerticalCurvedList"/>
    <dgm:cxn modelId="{88D4CD77-E8EF-4865-892D-4BABDEA1B5E6}" type="presParOf" srcId="{EEB6E656-9778-4E1B-A5FE-331FF1763085}" destId="{09DA1A4E-866F-4CC0-9BC1-431321635F1E}" srcOrd="3" destOrd="0" presId="urn:microsoft.com/office/officeart/2008/layout/VerticalCurvedList"/>
    <dgm:cxn modelId="{2636B454-4DDB-4457-BE23-1A3A81C5AD16}" type="presParOf" srcId="{6CB5C9B8-2745-4A07-B113-53E44AE4CF2E}" destId="{98544B9A-9A5F-4DD3-AD8C-E5E579CFBB5D}" srcOrd="1" destOrd="0" presId="urn:microsoft.com/office/officeart/2008/layout/VerticalCurvedList"/>
    <dgm:cxn modelId="{317B457E-BE7A-409F-A6C6-C87A53FCB9A3}" type="presParOf" srcId="{6CB5C9B8-2745-4A07-B113-53E44AE4CF2E}" destId="{AF50E396-6C68-44FF-B4E1-397C363BAAC2}" srcOrd="2" destOrd="0" presId="urn:microsoft.com/office/officeart/2008/layout/VerticalCurvedList"/>
    <dgm:cxn modelId="{84E9BB07-EBF1-44A2-8A68-6B72FDE1E621}" type="presParOf" srcId="{AF50E396-6C68-44FF-B4E1-397C363BAAC2}" destId="{FF5118D2-E9DB-4477-9B66-FBC6E2E2307D}" srcOrd="0" destOrd="0" presId="urn:microsoft.com/office/officeart/2008/layout/VerticalCurvedList"/>
    <dgm:cxn modelId="{5303180A-8930-4458-B6BC-C22004F4B15A}" type="presParOf" srcId="{6CB5C9B8-2745-4A07-B113-53E44AE4CF2E}" destId="{BF721D4B-374B-4991-8C45-D2DAA487DE18}" srcOrd="3" destOrd="0" presId="urn:microsoft.com/office/officeart/2008/layout/VerticalCurvedList"/>
    <dgm:cxn modelId="{1D80F440-BCE0-4D31-8477-3BE751C6DE60}" type="presParOf" srcId="{6CB5C9B8-2745-4A07-B113-53E44AE4CF2E}" destId="{2DF6E542-31CD-4A74-B536-E12C8FF90240}" srcOrd="4" destOrd="0" presId="urn:microsoft.com/office/officeart/2008/layout/VerticalCurvedList"/>
    <dgm:cxn modelId="{ACBAE21B-8307-4BA9-9BDD-42A698D534B1}" type="presParOf" srcId="{2DF6E542-31CD-4A74-B536-E12C8FF90240}" destId="{0E90F40E-6872-404C-BB19-F1D5F9D6A5A9}" srcOrd="0" destOrd="0" presId="urn:microsoft.com/office/officeart/2008/layout/VerticalCurvedList"/>
    <dgm:cxn modelId="{73BCC3E9-83FF-44A6-B821-74D410149547}" type="presParOf" srcId="{6CB5C9B8-2745-4A07-B113-53E44AE4CF2E}" destId="{A5696EB2-1347-4FEA-AD04-E0D8906B91A8}" srcOrd="5" destOrd="0" presId="urn:microsoft.com/office/officeart/2008/layout/VerticalCurvedList"/>
    <dgm:cxn modelId="{A33E1999-8D24-4019-B40F-CD1388EB1B93}" type="presParOf" srcId="{6CB5C9B8-2745-4A07-B113-53E44AE4CF2E}" destId="{D374945B-1AF0-41CD-B758-E50089753E3D}" srcOrd="6" destOrd="0" presId="urn:microsoft.com/office/officeart/2008/layout/VerticalCurvedList"/>
    <dgm:cxn modelId="{9136A723-2BFD-48B1-8E77-79F94C99D8EF}" type="presParOf" srcId="{D374945B-1AF0-41CD-B758-E50089753E3D}" destId="{3CAB7914-E750-49D0-A177-FBB6C41590D9}" srcOrd="0" destOrd="0" presId="urn:microsoft.com/office/officeart/2008/layout/VerticalCurvedList"/>
    <dgm:cxn modelId="{E9F25377-FD95-4ECA-BFC4-74CB70861A05}" type="presParOf" srcId="{6CB5C9B8-2745-4A07-B113-53E44AE4CF2E}" destId="{BBFF30DB-C4CC-4B30-8919-31569B8A4C32}" srcOrd="7" destOrd="0" presId="urn:microsoft.com/office/officeart/2008/layout/VerticalCurvedList"/>
    <dgm:cxn modelId="{AE78BAE1-DF51-4267-95D2-587C64227EBC}" type="presParOf" srcId="{6CB5C9B8-2745-4A07-B113-53E44AE4CF2E}" destId="{D896C0E2-EEED-4648-B108-3B6222E10D35}" srcOrd="8" destOrd="0" presId="urn:microsoft.com/office/officeart/2008/layout/VerticalCurvedList"/>
    <dgm:cxn modelId="{BF3466B5-4DC3-4152-B94E-68BD8A473FA6}" type="presParOf" srcId="{D896C0E2-EEED-4648-B108-3B6222E10D35}" destId="{63B811C8-650E-4F2F-80D7-AA8BEC6E0909}" srcOrd="0" destOrd="0" presId="urn:microsoft.com/office/officeart/2008/layout/VerticalCurvedList"/>
    <dgm:cxn modelId="{922C8B06-3FB9-450C-BC35-0612C5C0C270}" type="presParOf" srcId="{6CB5C9B8-2745-4A07-B113-53E44AE4CF2E}" destId="{EEAD3F93-4DCB-4AB5-AEAF-62EEB9E9144C}" srcOrd="9" destOrd="0" presId="urn:microsoft.com/office/officeart/2008/layout/VerticalCurvedList"/>
    <dgm:cxn modelId="{E7D4B693-0354-4B0B-B959-DF03747F56D9}" type="presParOf" srcId="{6CB5C9B8-2745-4A07-B113-53E44AE4CF2E}" destId="{603671C6-FA18-4115-92BB-C9A489C23A5A}" srcOrd="10" destOrd="0" presId="urn:microsoft.com/office/officeart/2008/layout/VerticalCurvedList"/>
    <dgm:cxn modelId="{48D29075-40EB-4115-89F7-C28AAFB689D6}" type="presParOf" srcId="{603671C6-FA18-4115-92BB-C9A489C23A5A}" destId="{738B248C-2CCC-4A70-8112-5FF0DAAA437D}"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9B3CEF-1A7D-4FEE-875B-8812C1D60A9E}">
      <dsp:nvSpPr>
        <dsp:cNvPr id="0" name=""/>
        <dsp:cNvSpPr/>
      </dsp:nvSpPr>
      <dsp:spPr>
        <a:xfrm>
          <a:off x="-5645035" y="-864142"/>
          <a:ext cx="6720971" cy="6720971"/>
        </a:xfrm>
        <a:prstGeom prst="blockArc">
          <a:avLst>
            <a:gd name="adj1" fmla="val 18900000"/>
            <a:gd name="adj2" fmla="val 2700000"/>
            <a:gd name="adj3" fmla="val 321"/>
          </a:avLst>
        </a:pr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8544B9A-9A5F-4DD3-AD8C-E5E579CFBB5D}">
      <dsp:nvSpPr>
        <dsp:cNvPr id="0" name=""/>
        <dsp:cNvSpPr/>
      </dsp:nvSpPr>
      <dsp:spPr>
        <a:xfrm>
          <a:off x="470354" y="311943"/>
          <a:ext cx="10800891" cy="624285"/>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527" tIns="86360" rIns="86360" bIns="86360" numCol="1" spcCol="1270" anchor="ctr" anchorCtr="0">
          <a:noAutofit/>
        </a:bodyPr>
        <a:lstStyle/>
        <a:p>
          <a:pPr lvl="0" algn="l" defTabSz="1511300">
            <a:lnSpc>
              <a:spcPct val="90000"/>
            </a:lnSpc>
            <a:spcBef>
              <a:spcPct val="0"/>
            </a:spcBef>
            <a:spcAft>
              <a:spcPct val="35000"/>
            </a:spcAft>
          </a:pPr>
          <a:r>
            <a:rPr lang="en-US" sz="3400" kern="1200" dirty="0" smtClean="0"/>
            <a:t>Confusion</a:t>
          </a:r>
          <a:endParaRPr lang="en-US" sz="3400" kern="1200" dirty="0"/>
        </a:p>
      </dsp:txBody>
      <dsp:txXfrm>
        <a:off x="470354" y="311943"/>
        <a:ext cx="10800891" cy="624285"/>
      </dsp:txXfrm>
    </dsp:sp>
    <dsp:sp modelId="{FF5118D2-E9DB-4477-9B66-FBC6E2E2307D}">
      <dsp:nvSpPr>
        <dsp:cNvPr id="0" name=""/>
        <dsp:cNvSpPr/>
      </dsp:nvSpPr>
      <dsp:spPr>
        <a:xfrm>
          <a:off x="80176" y="233907"/>
          <a:ext cx="780356" cy="780356"/>
        </a:xfrm>
        <a:prstGeom prst="ellipse">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F721D4B-374B-4991-8C45-D2DAA487DE18}">
      <dsp:nvSpPr>
        <dsp:cNvPr id="0" name=""/>
        <dsp:cNvSpPr/>
      </dsp:nvSpPr>
      <dsp:spPr>
        <a:xfrm>
          <a:off x="917699" y="1248071"/>
          <a:ext cx="10353546" cy="624285"/>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527" tIns="86360" rIns="86360" bIns="86360" numCol="1" spcCol="1270" anchor="ctr" anchorCtr="0">
          <a:noAutofit/>
        </a:bodyPr>
        <a:lstStyle/>
        <a:p>
          <a:pPr lvl="0" algn="l" defTabSz="1511300">
            <a:lnSpc>
              <a:spcPct val="90000"/>
            </a:lnSpc>
            <a:spcBef>
              <a:spcPct val="0"/>
            </a:spcBef>
            <a:spcAft>
              <a:spcPct val="35000"/>
            </a:spcAft>
          </a:pPr>
          <a:r>
            <a:rPr lang="en-US" sz="3400" kern="1200" dirty="0" smtClean="0"/>
            <a:t>Excitement</a:t>
          </a:r>
          <a:endParaRPr lang="en-US" sz="3400" kern="1200" dirty="0"/>
        </a:p>
      </dsp:txBody>
      <dsp:txXfrm>
        <a:off x="917699" y="1248071"/>
        <a:ext cx="10353546" cy="624285"/>
      </dsp:txXfrm>
    </dsp:sp>
    <dsp:sp modelId="{0E90F40E-6872-404C-BB19-F1D5F9D6A5A9}">
      <dsp:nvSpPr>
        <dsp:cNvPr id="0" name=""/>
        <dsp:cNvSpPr/>
      </dsp:nvSpPr>
      <dsp:spPr>
        <a:xfrm>
          <a:off x="527520" y="1170036"/>
          <a:ext cx="780356" cy="780356"/>
        </a:xfrm>
        <a:prstGeom prst="ellipse">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5696EB2-1347-4FEA-AD04-E0D8906B91A8}">
      <dsp:nvSpPr>
        <dsp:cNvPr id="0" name=""/>
        <dsp:cNvSpPr/>
      </dsp:nvSpPr>
      <dsp:spPr>
        <a:xfrm>
          <a:off x="1030785" y="2165178"/>
          <a:ext cx="10216247" cy="624285"/>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527" tIns="86360" rIns="86360" bIns="86360" numCol="1" spcCol="1270" anchor="ctr" anchorCtr="0">
          <a:noAutofit/>
        </a:bodyPr>
        <a:lstStyle/>
        <a:p>
          <a:pPr lvl="0" algn="l" defTabSz="1511300">
            <a:lnSpc>
              <a:spcPct val="90000"/>
            </a:lnSpc>
            <a:spcBef>
              <a:spcPct val="0"/>
            </a:spcBef>
            <a:spcAft>
              <a:spcPct val="35000"/>
            </a:spcAft>
          </a:pPr>
          <a:r>
            <a:rPr lang="en-US" sz="3400" kern="1200" dirty="0" smtClean="0"/>
            <a:t>Uncertainty</a:t>
          </a:r>
          <a:endParaRPr lang="en-US" sz="3400" kern="1200" dirty="0"/>
        </a:p>
      </dsp:txBody>
      <dsp:txXfrm>
        <a:off x="1030785" y="2165178"/>
        <a:ext cx="10216247" cy="624285"/>
      </dsp:txXfrm>
    </dsp:sp>
    <dsp:sp modelId="{3CAB7914-E750-49D0-A177-FBB6C41590D9}">
      <dsp:nvSpPr>
        <dsp:cNvPr id="0" name=""/>
        <dsp:cNvSpPr/>
      </dsp:nvSpPr>
      <dsp:spPr>
        <a:xfrm>
          <a:off x="664819" y="2106165"/>
          <a:ext cx="780356" cy="780356"/>
        </a:xfrm>
        <a:prstGeom prst="ellipse">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BFF30DB-C4CC-4B30-8919-31569B8A4C32}">
      <dsp:nvSpPr>
        <dsp:cNvPr id="0" name=""/>
        <dsp:cNvSpPr/>
      </dsp:nvSpPr>
      <dsp:spPr>
        <a:xfrm>
          <a:off x="917699" y="3120329"/>
          <a:ext cx="10353546" cy="624285"/>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527" tIns="86360" rIns="86360" bIns="86360" numCol="1" spcCol="1270" anchor="ctr" anchorCtr="0">
          <a:noAutofit/>
        </a:bodyPr>
        <a:lstStyle/>
        <a:p>
          <a:pPr lvl="0" algn="l" defTabSz="1511300">
            <a:lnSpc>
              <a:spcPct val="90000"/>
            </a:lnSpc>
            <a:spcBef>
              <a:spcPct val="0"/>
            </a:spcBef>
            <a:spcAft>
              <a:spcPct val="35000"/>
            </a:spcAft>
          </a:pPr>
          <a:r>
            <a:rPr lang="en-US" sz="3400" kern="1200" dirty="0" smtClean="0"/>
            <a:t>Investment</a:t>
          </a:r>
          <a:endParaRPr lang="en-US" sz="3400" kern="1200" dirty="0"/>
        </a:p>
      </dsp:txBody>
      <dsp:txXfrm>
        <a:off x="917699" y="3120329"/>
        <a:ext cx="10353546" cy="624285"/>
      </dsp:txXfrm>
    </dsp:sp>
    <dsp:sp modelId="{63B811C8-650E-4F2F-80D7-AA8BEC6E0909}">
      <dsp:nvSpPr>
        <dsp:cNvPr id="0" name=""/>
        <dsp:cNvSpPr/>
      </dsp:nvSpPr>
      <dsp:spPr>
        <a:xfrm>
          <a:off x="527520" y="3042293"/>
          <a:ext cx="780356" cy="780356"/>
        </a:xfrm>
        <a:prstGeom prst="ellipse">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EAD3F93-4DCB-4AB5-AEAF-62EEB9E9144C}">
      <dsp:nvSpPr>
        <dsp:cNvPr id="0" name=""/>
        <dsp:cNvSpPr/>
      </dsp:nvSpPr>
      <dsp:spPr>
        <a:xfrm>
          <a:off x="470354" y="4056458"/>
          <a:ext cx="10800891" cy="624285"/>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527" tIns="86360" rIns="86360" bIns="86360" numCol="1" spcCol="1270" anchor="ctr" anchorCtr="0">
          <a:noAutofit/>
        </a:bodyPr>
        <a:lstStyle/>
        <a:p>
          <a:pPr lvl="0" algn="l" defTabSz="1511300">
            <a:lnSpc>
              <a:spcPct val="90000"/>
            </a:lnSpc>
            <a:spcBef>
              <a:spcPct val="0"/>
            </a:spcBef>
            <a:spcAft>
              <a:spcPct val="35000"/>
            </a:spcAft>
          </a:pPr>
          <a:r>
            <a:rPr lang="en-US" sz="3400" kern="1200" dirty="0" smtClean="0"/>
            <a:t>Opportunity</a:t>
          </a:r>
          <a:endParaRPr lang="en-US" sz="3400" kern="1200" dirty="0"/>
        </a:p>
      </dsp:txBody>
      <dsp:txXfrm>
        <a:off x="470354" y="4056458"/>
        <a:ext cx="10800891" cy="624285"/>
      </dsp:txXfrm>
    </dsp:sp>
    <dsp:sp modelId="{738B248C-2CCC-4A70-8112-5FF0DAAA437D}">
      <dsp:nvSpPr>
        <dsp:cNvPr id="0" name=""/>
        <dsp:cNvSpPr/>
      </dsp:nvSpPr>
      <dsp:spPr>
        <a:xfrm>
          <a:off x="80176" y="3978422"/>
          <a:ext cx="780356" cy="780356"/>
        </a:xfrm>
        <a:prstGeom prst="ellipse">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45862" cy="495793"/>
          </a:xfrm>
          <a:prstGeom prst="rect">
            <a:avLst/>
          </a:prstGeom>
          <a:noFill/>
          <a:ln w="9525">
            <a:noFill/>
            <a:miter lim="800000"/>
            <a:headEnd/>
            <a:tailEnd/>
          </a:ln>
          <a:effectLst/>
        </p:spPr>
        <p:txBody>
          <a:bodyPr vert="horz" wrap="square" lIns="95562" tIns="47781" rIns="95562" bIns="47781" numCol="1" anchor="t" anchorCtr="0" compatLnSpc="1">
            <a:prstTxWarp prst="textNoShape">
              <a:avLst/>
            </a:prstTxWarp>
          </a:bodyPr>
          <a:lstStyle>
            <a:lvl1pPr algn="l" defTabSz="955731" eaLnBrk="1" hangingPunct="1">
              <a:lnSpc>
                <a:spcPct val="100000"/>
              </a:lnSpc>
              <a:defRPr sz="1300" b="0">
                <a:solidFill>
                  <a:schemeClr val="tx1"/>
                </a:solidFill>
                <a:latin typeface="Arial" charset="0"/>
                <a:cs typeface="Arial" charset="0"/>
              </a:defRPr>
            </a:lvl1pPr>
          </a:lstStyle>
          <a:p>
            <a:pPr>
              <a:defRPr/>
            </a:pPr>
            <a:endParaRPr lang="fr-FR"/>
          </a:p>
        </p:txBody>
      </p:sp>
      <p:sp>
        <p:nvSpPr>
          <p:cNvPr id="10243" name="Rectangle 3"/>
          <p:cNvSpPr>
            <a:spLocks noGrp="1" noChangeArrowheads="1"/>
          </p:cNvSpPr>
          <p:nvPr>
            <p:ph type="dt" sz="quarter" idx="1"/>
          </p:nvPr>
        </p:nvSpPr>
        <p:spPr bwMode="auto">
          <a:xfrm>
            <a:off x="3850294" y="0"/>
            <a:ext cx="2945862" cy="495793"/>
          </a:xfrm>
          <a:prstGeom prst="rect">
            <a:avLst/>
          </a:prstGeom>
          <a:noFill/>
          <a:ln w="9525">
            <a:noFill/>
            <a:miter lim="800000"/>
            <a:headEnd/>
            <a:tailEnd/>
          </a:ln>
          <a:effectLst/>
        </p:spPr>
        <p:txBody>
          <a:bodyPr vert="horz" wrap="square" lIns="95562" tIns="47781" rIns="95562" bIns="47781" numCol="1" anchor="t" anchorCtr="0" compatLnSpc="1">
            <a:prstTxWarp prst="textNoShape">
              <a:avLst/>
            </a:prstTxWarp>
          </a:bodyPr>
          <a:lstStyle>
            <a:lvl1pPr algn="r" defTabSz="955731" eaLnBrk="1" hangingPunct="1">
              <a:lnSpc>
                <a:spcPct val="100000"/>
              </a:lnSpc>
              <a:defRPr sz="1300" b="0">
                <a:solidFill>
                  <a:schemeClr val="tx1"/>
                </a:solidFill>
                <a:latin typeface="Arial" charset="0"/>
                <a:cs typeface="Arial" charset="0"/>
              </a:defRPr>
            </a:lvl1pPr>
          </a:lstStyle>
          <a:p>
            <a:pPr>
              <a:defRPr/>
            </a:pPr>
            <a:endParaRPr lang="fr-FR"/>
          </a:p>
        </p:txBody>
      </p:sp>
      <p:sp>
        <p:nvSpPr>
          <p:cNvPr id="10244" name="Rectangle 4"/>
          <p:cNvSpPr>
            <a:spLocks noGrp="1" noChangeArrowheads="1"/>
          </p:cNvSpPr>
          <p:nvPr>
            <p:ph type="ftr" sz="quarter" idx="2"/>
          </p:nvPr>
        </p:nvSpPr>
        <p:spPr bwMode="auto">
          <a:xfrm>
            <a:off x="0" y="9429305"/>
            <a:ext cx="2945862" cy="495793"/>
          </a:xfrm>
          <a:prstGeom prst="rect">
            <a:avLst/>
          </a:prstGeom>
          <a:noFill/>
          <a:ln w="9525">
            <a:noFill/>
            <a:miter lim="800000"/>
            <a:headEnd/>
            <a:tailEnd/>
          </a:ln>
          <a:effectLst/>
        </p:spPr>
        <p:txBody>
          <a:bodyPr vert="horz" wrap="square" lIns="95562" tIns="47781" rIns="95562" bIns="47781" numCol="1" anchor="b" anchorCtr="0" compatLnSpc="1">
            <a:prstTxWarp prst="textNoShape">
              <a:avLst/>
            </a:prstTxWarp>
          </a:bodyPr>
          <a:lstStyle>
            <a:lvl1pPr algn="l" defTabSz="955731" eaLnBrk="1" hangingPunct="1">
              <a:lnSpc>
                <a:spcPct val="100000"/>
              </a:lnSpc>
              <a:defRPr sz="1300" b="0">
                <a:solidFill>
                  <a:schemeClr val="tx1"/>
                </a:solidFill>
                <a:latin typeface="Arial" charset="0"/>
                <a:cs typeface="Arial" charset="0"/>
              </a:defRPr>
            </a:lvl1pPr>
          </a:lstStyle>
          <a:p>
            <a:pPr>
              <a:defRPr/>
            </a:pPr>
            <a:r>
              <a:rPr lang="en-US" dirty="0"/>
              <a:t>© 2010 Capgemini. All rights reserved.</a:t>
            </a:r>
            <a:endParaRPr lang="fr-FR" dirty="0"/>
          </a:p>
        </p:txBody>
      </p:sp>
      <p:sp>
        <p:nvSpPr>
          <p:cNvPr id="10245" name="Rectangle 5"/>
          <p:cNvSpPr>
            <a:spLocks noGrp="1" noChangeArrowheads="1"/>
          </p:cNvSpPr>
          <p:nvPr>
            <p:ph type="sldNum" sz="quarter" idx="3"/>
          </p:nvPr>
        </p:nvSpPr>
        <p:spPr bwMode="auto">
          <a:xfrm>
            <a:off x="3850294" y="9429305"/>
            <a:ext cx="2945862" cy="495793"/>
          </a:xfrm>
          <a:prstGeom prst="rect">
            <a:avLst/>
          </a:prstGeom>
          <a:noFill/>
          <a:ln w="9525">
            <a:noFill/>
            <a:miter lim="800000"/>
            <a:headEnd/>
            <a:tailEnd/>
          </a:ln>
          <a:effectLst/>
        </p:spPr>
        <p:txBody>
          <a:bodyPr vert="horz" wrap="square" lIns="95562" tIns="47781" rIns="95562" bIns="47781" numCol="1" anchor="b" anchorCtr="0" compatLnSpc="1">
            <a:prstTxWarp prst="textNoShape">
              <a:avLst/>
            </a:prstTxWarp>
          </a:bodyPr>
          <a:lstStyle>
            <a:lvl1pPr algn="r" defTabSz="955731" eaLnBrk="1" hangingPunct="1">
              <a:lnSpc>
                <a:spcPct val="100000"/>
              </a:lnSpc>
              <a:defRPr sz="1300" b="0">
                <a:solidFill>
                  <a:schemeClr val="tx1"/>
                </a:solidFill>
                <a:latin typeface="Arial" charset="0"/>
                <a:cs typeface="Arial" charset="0"/>
              </a:defRPr>
            </a:lvl1pPr>
          </a:lstStyle>
          <a:p>
            <a:pPr>
              <a:defRPr/>
            </a:pPr>
            <a:fld id="{324AF5E5-9E5A-49AE-9C5D-0B0703F112BB}" type="slidenum">
              <a:rPr lang="fr-FR"/>
              <a:pPr>
                <a:defRPr/>
              </a:pPr>
              <a:t>‹#›</a:t>
            </a:fld>
            <a:endParaRPr lang="fr-FR"/>
          </a:p>
        </p:txBody>
      </p:sp>
    </p:spTree>
    <p:extLst>
      <p:ext uri="{BB962C8B-B14F-4D97-AF65-F5344CB8AC3E}">
        <p14:creationId xmlns:p14="http://schemas.microsoft.com/office/powerpoint/2010/main" val="189564022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3851814" y="0"/>
            <a:ext cx="2945862" cy="495793"/>
          </a:xfrm>
          <a:prstGeom prst="rect">
            <a:avLst/>
          </a:prstGeom>
          <a:noFill/>
          <a:ln w="9525">
            <a:noFill/>
            <a:miter lim="800000"/>
            <a:headEnd/>
            <a:tailEnd/>
          </a:ln>
          <a:effectLst/>
        </p:spPr>
        <p:txBody>
          <a:bodyPr vert="horz" wrap="square" lIns="95562" tIns="47781" rIns="95562" bIns="47781" numCol="1" anchor="t" anchorCtr="0" compatLnSpc="1">
            <a:prstTxWarp prst="textNoShape">
              <a:avLst/>
            </a:prstTxWarp>
          </a:bodyPr>
          <a:lstStyle>
            <a:lvl1pPr algn="l" defTabSz="955731" eaLnBrk="1" hangingPunct="1">
              <a:lnSpc>
                <a:spcPct val="100000"/>
              </a:lnSpc>
              <a:defRPr sz="1300">
                <a:solidFill>
                  <a:schemeClr val="tx1"/>
                </a:solidFill>
                <a:latin typeface="Arial" charset="0"/>
                <a:cs typeface="Arial" charset="0"/>
              </a:defRPr>
            </a:lvl1pPr>
          </a:lstStyle>
          <a:p>
            <a:pPr>
              <a:defRPr/>
            </a:pPr>
            <a:endParaRPr lang="fr-FR"/>
          </a:p>
        </p:txBody>
      </p:sp>
      <p:sp>
        <p:nvSpPr>
          <p:cNvPr id="50179" name="Rectangle 4"/>
          <p:cNvSpPr>
            <a:spLocks noGrp="1" noRot="1" noChangeAspect="1" noChangeArrowheads="1" noTextEdit="1"/>
          </p:cNvSpPr>
          <p:nvPr>
            <p:ph type="sldImg" idx="2"/>
          </p:nvPr>
        </p:nvSpPr>
        <p:spPr bwMode="auto">
          <a:xfrm>
            <a:off x="90488" y="744538"/>
            <a:ext cx="6616700" cy="3722687"/>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226489" y="4714653"/>
            <a:ext cx="6344699" cy="4466756"/>
          </a:xfrm>
          <a:prstGeom prst="rect">
            <a:avLst/>
          </a:prstGeom>
          <a:noFill/>
          <a:ln w="9525">
            <a:noFill/>
            <a:miter lim="800000"/>
            <a:headEnd/>
            <a:tailEnd/>
          </a:ln>
          <a:effectLst/>
        </p:spPr>
        <p:txBody>
          <a:bodyPr vert="horz" wrap="square" lIns="95562" tIns="47781" rIns="95562" bIns="47781" numCol="1" anchor="t" anchorCtr="0" compatLnSpc="1">
            <a:prstTxWarp prst="textNoShape">
              <a:avLst/>
            </a:prstTxWarp>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p:txBody>
      </p:sp>
      <p:sp>
        <p:nvSpPr>
          <p:cNvPr id="22534" name="Rectangle 6"/>
          <p:cNvSpPr>
            <a:spLocks noGrp="1" noChangeArrowheads="1"/>
          </p:cNvSpPr>
          <p:nvPr>
            <p:ph type="ftr" sz="quarter" idx="4"/>
          </p:nvPr>
        </p:nvSpPr>
        <p:spPr bwMode="auto">
          <a:xfrm>
            <a:off x="0" y="9677202"/>
            <a:ext cx="2945862" cy="247896"/>
          </a:xfrm>
          <a:prstGeom prst="rect">
            <a:avLst/>
          </a:prstGeom>
          <a:noFill/>
          <a:ln w="9525">
            <a:noFill/>
            <a:miter lim="800000"/>
            <a:headEnd/>
            <a:tailEnd/>
          </a:ln>
          <a:effectLst/>
        </p:spPr>
        <p:txBody>
          <a:bodyPr vert="horz" wrap="square" lIns="95562" tIns="47781" rIns="95562" bIns="47781" numCol="1" anchor="b" anchorCtr="0" compatLnSpc="1">
            <a:prstTxWarp prst="textNoShape">
              <a:avLst/>
            </a:prstTxWarp>
          </a:bodyPr>
          <a:lstStyle>
            <a:lvl1pPr algn="l" defTabSz="955731" eaLnBrk="1" hangingPunct="1">
              <a:lnSpc>
                <a:spcPct val="100000"/>
              </a:lnSpc>
              <a:defRPr sz="1000" b="0">
                <a:solidFill>
                  <a:schemeClr val="tx1"/>
                </a:solidFill>
                <a:latin typeface="Arial" charset="0"/>
                <a:cs typeface="Arial" charset="0"/>
              </a:defRPr>
            </a:lvl1pPr>
          </a:lstStyle>
          <a:p>
            <a:pPr>
              <a:defRPr/>
            </a:pPr>
            <a:r>
              <a:rPr lang="en-US" dirty="0"/>
              <a:t>© 2010 Capgemini. All rights reserved.</a:t>
            </a:r>
            <a:endParaRPr lang="fr-FR" dirty="0"/>
          </a:p>
        </p:txBody>
      </p:sp>
      <p:sp>
        <p:nvSpPr>
          <p:cNvPr id="22535" name="Rectangle 7"/>
          <p:cNvSpPr>
            <a:spLocks noGrp="1" noChangeArrowheads="1"/>
          </p:cNvSpPr>
          <p:nvPr>
            <p:ph type="sldNum" sz="quarter" idx="5"/>
          </p:nvPr>
        </p:nvSpPr>
        <p:spPr bwMode="auto">
          <a:xfrm>
            <a:off x="3850294" y="9677202"/>
            <a:ext cx="2945862" cy="247896"/>
          </a:xfrm>
          <a:prstGeom prst="rect">
            <a:avLst/>
          </a:prstGeom>
          <a:noFill/>
          <a:ln w="9525">
            <a:noFill/>
            <a:miter lim="800000"/>
            <a:headEnd/>
            <a:tailEnd/>
          </a:ln>
          <a:effectLst/>
        </p:spPr>
        <p:txBody>
          <a:bodyPr vert="horz" wrap="square" lIns="95562" tIns="47781" rIns="95562" bIns="47781" numCol="1" anchor="b" anchorCtr="0" compatLnSpc="1">
            <a:prstTxWarp prst="textNoShape">
              <a:avLst/>
            </a:prstTxWarp>
          </a:bodyPr>
          <a:lstStyle>
            <a:lvl1pPr algn="r" defTabSz="955731" eaLnBrk="1" hangingPunct="1">
              <a:lnSpc>
                <a:spcPct val="100000"/>
              </a:lnSpc>
              <a:defRPr sz="1000" b="0">
                <a:solidFill>
                  <a:schemeClr val="tx1"/>
                </a:solidFill>
                <a:latin typeface="Arial" charset="0"/>
                <a:cs typeface="Arial" charset="0"/>
              </a:defRPr>
            </a:lvl1pPr>
          </a:lstStyle>
          <a:p>
            <a:pPr>
              <a:defRPr/>
            </a:pPr>
            <a:fld id="{5E00E50C-E637-444F-BA34-E1137ECCFCE6}" type="slidenum">
              <a:rPr lang="fr-FR"/>
              <a:pPr>
                <a:defRPr/>
              </a:pPr>
              <a:t>‹#›</a:t>
            </a:fld>
            <a:endParaRPr lang="fr-FR"/>
          </a:p>
        </p:txBody>
      </p:sp>
    </p:spTree>
    <p:extLst>
      <p:ext uri="{BB962C8B-B14F-4D97-AF65-F5344CB8AC3E}">
        <p14:creationId xmlns:p14="http://schemas.microsoft.com/office/powerpoint/2010/main" val="2998610476"/>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266700" indent="-87313" algn="l" rtl="0" eaLnBrk="0" fontAlgn="base" hangingPunct="0">
      <a:spcBef>
        <a:spcPct val="30000"/>
      </a:spcBef>
      <a:spcAft>
        <a:spcPct val="0"/>
      </a:spcAft>
      <a:buChar char="•"/>
      <a:defRPr sz="1000" kern="1200">
        <a:solidFill>
          <a:schemeClr val="tx1"/>
        </a:solidFill>
        <a:latin typeface="Arial" charset="0"/>
        <a:ea typeface="+mn-ea"/>
        <a:cs typeface="Arial" charset="0"/>
      </a:defRPr>
    </a:lvl2pPr>
    <a:lvl3pPr marL="542925" indent="-96838" algn="l" rtl="0" eaLnBrk="0" fontAlgn="base" hangingPunct="0">
      <a:spcBef>
        <a:spcPct val="30000"/>
      </a:spcBef>
      <a:spcAft>
        <a:spcPct val="0"/>
      </a:spcAft>
      <a:buChar char="•"/>
      <a:defRPr sz="1000" kern="1200">
        <a:solidFill>
          <a:schemeClr val="tx1"/>
        </a:solidFill>
        <a:latin typeface="Arial" charset="0"/>
        <a:ea typeface="+mn-ea"/>
        <a:cs typeface="Arial" charset="0"/>
      </a:defRPr>
    </a:lvl3pPr>
    <a:lvl4pPr marL="1600200" indent="-228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2057400" indent="-2286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4.jpeg"/><Relationship Id="rId13" Type="http://schemas.openxmlformats.org/officeDocument/2006/relationships/image" Target="../media/image7.png"/><Relationship Id="rId3" Type="http://schemas.openxmlformats.org/officeDocument/2006/relationships/tags" Target="../tags/tag11.xml"/><Relationship Id="rId7" Type="http://schemas.openxmlformats.org/officeDocument/2006/relationships/slideMaster" Target="../slideMasters/slideMaster1.xml"/><Relationship Id="rId12" Type="http://schemas.openxmlformats.org/officeDocument/2006/relationships/image" Target="../media/image1.emf"/><Relationship Id="rId2" Type="http://schemas.openxmlformats.org/officeDocument/2006/relationships/tags" Target="../tags/tag10.xml"/><Relationship Id="rId1" Type="http://schemas.openxmlformats.org/officeDocument/2006/relationships/vmlDrawing" Target="../drawings/vmlDrawing2.vml"/><Relationship Id="rId6" Type="http://schemas.openxmlformats.org/officeDocument/2006/relationships/tags" Target="../tags/tag14.xml"/><Relationship Id="rId11" Type="http://schemas.openxmlformats.org/officeDocument/2006/relationships/oleObject" Target="../embeddings/oleObject2.bin"/><Relationship Id="rId5" Type="http://schemas.openxmlformats.org/officeDocument/2006/relationships/tags" Target="../tags/tag13.xml"/><Relationship Id="rId10" Type="http://schemas.openxmlformats.org/officeDocument/2006/relationships/image" Target="../media/image6.jpeg"/><Relationship Id="rId4" Type="http://schemas.openxmlformats.org/officeDocument/2006/relationships/tags" Target="../tags/tag12.xml"/><Relationship Id="rId9" Type="http://schemas.openxmlformats.org/officeDocument/2006/relationships/image" Target="../media/image5.jpeg"/><Relationship Id="rId1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image" Target="../media/image1.emf"/><Relationship Id="rId2" Type="http://schemas.openxmlformats.org/officeDocument/2006/relationships/tags" Target="../tags/tag15.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9.xml"/><Relationship Id="rId7" Type="http://schemas.openxmlformats.org/officeDocument/2006/relationships/oleObject" Target="../embeddings/oleObject4.bin"/><Relationship Id="rId2" Type="http://schemas.openxmlformats.org/officeDocument/2006/relationships/tags" Target="../tags/tag18.xml"/><Relationship Id="rId1" Type="http://schemas.openxmlformats.org/officeDocument/2006/relationships/vmlDrawing" Target="../drawings/vmlDrawing4.vml"/><Relationship Id="rId6" Type="http://schemas.openxmlformats.org/officeDocument/2006/relationships/image" Target="../media/image9.jpeg"/><Relationship Id="rId5" Type="http://schemas.openxmlformats.org/officeDocument/2006/relationships/slideMaster" Target="../slideMasters/slideMaster1.xml"/><Relationship Id="rId4" Type="http://schemas.openxmlformats.org/officeDocument/2006/relationships/tags" Target="../tags/tag20.xml"/><Relationship Id="rId9" Type="http://schemas.openxmlformats.org/officeDocument/2006/relationships/image" Target="../media/image10.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4_Title Slide 1">
    <p:spTree>
      <p:nvGrpSpPr>
        <p:cNvPr id="1" name=""/>
        <p:cNvGrpSpPr/>
        <p:nvPr/>
      </p:nvGrpSpPr>
      <p:grpSpPr>
        <a:xfrm>
          <a:off x="0" y="0"/>
          <a:ext cx="0" cy="0"/>
          <a:chOff x="0" y="0"/>
          <a:chExt cx="0" cy="0"/>
        </a:xfrm>
      </p:grpSpPr>
      <p:grpSp>
        <p:nvGrpSpPr>
          <p:cNvPr id="14" name="Groupe 13"/>
          <p:cNvGrpSpPr/>
          <p:nvPr userDrawn="1"/>
        </p:nvGrpSpPr>
        <p:grpSpPr>
          <a:xfrm>
            <a:off x="1" y="219919"/>
            <a:ext cx="12249716" cy="6638081"/>
            <a:chOff x="0" y="219919"/>
            <a:chExt cx="12192517" cy="6638081"/>
          </a:xfrm>
        </p:grpSpPr>
        <p:grpSp>
          <p:nvGrpSpPr>
            <p:cNvPr id="15" name="Groupe 14"/>
            <p:cNvGrpSpPr/>
            <p:nvPr userDrawn="1"/>
          </p:nvGrpSpPr>
          <p:grpSpPr>
            <a:xfrm>
              <a:off x="0" y="219919"/>
              <a:ext cx="12192517" cy="6638081"/>
              <a:chOff x="0" y="219919"/>
              <a:chExt cx="12192517" cy="6638081"/>
            </a:xfrm>
          </p:grpSpPr>
          <p:pic>
            <p:nvPicPr>
              <p:cNvPr id="17" name="F0888538-0BA3-4422-B253-7F4F5B4CD928" descr="729CDD60-87D6-4C74-B18B-C6DEE65B6DBA@corp"/>
              <p:cNvPicPr>
                <a:picLocks noChangeAspect="1" noChangeArrowheads="1"/>
              </p:cNvPicPr>
              <p:nvPr userDrawn="1"/>
            </p:nvPicPr>
            <p:blipFill>
              <a:blip r:embed="rId8" cstate="screen">
                <a:extLst>
                  <a:ext uri="{28A0092B-C50C-407E-A947-70E740481C1C}">
                    <a14:useLocalDpi xmlns:a14="http://schemas.microsoft.com/office/drawing/2010/main"/>
                  </a:ext>
                </a:extLst>
              </a:blip>
              <a:srcRect/>
              <a:stretch>
                <a:fillRect/>
              </a:stretch>
            </p:blipFill>
            <p:spPr bwMode="auto">
              <a:xfrm>
                <a:off x="0" y="219919"/>
                <a:ext cx="12192517" cy="6638081"/>
              </a:xfrm>
              <a:prstGeom prst="rect">
                <a:avLst/>
              </a:prstGeom>
              <a:noFill/>
              <a:ln>
                <a:noFill/>
              </a:ln>
            </p:spPr>
          </p:pic>
          <p:pic>
            <p:nvPicPr>
              <p:cNvPr id="18" name="Image 17" descr="CWIN-720x552-PTT-ST09-V4-ST-Patrice2.jpg"/>
              <p:cNvPicPr>
                <a:picLocks noChangeAspect="1"/>
              </p:cNvPicPr>
              <p:nvPr userDrawn="1"/>
            </p:nvPicPr>
            <p:blipFill rotWithShape="1">
              <a:blip r:embed="rId9" cstate="screen">
                <a:extLst>
                  <a:ext uri="{28A0092B-C50C-407E-A947-70E740481C1C}">
                    <a14:useLocalDpi xmlns:a14="http://schemas.microsoft.com/office/drawing/2010/main"/>
                  </a:ext>
                </a:extLst>
              </a:blip>
              <a:srcRect/>
              <a:stretch/>
            </p:blipFill>
            <p:spPr>
              <a:xfrm>
                <a:off x="7107874" y="221942"/>
                <a:ext cx="4974636" cy="6622741"/>
              </a:xfrm>
              <a:prstGeom prst="rect">
                <a:avLst/>
              </a:prstGeom>
            </p:spPr>
          </p:pic>
        </p:grpSp>
        <p:pic>
          <p:nvPicPr>
            <p:cNvPr id="16" name="F0888538-0BA3-4422-B253-7F4F5B4CD928" descr="729CDD60-87D6-4C74-B18B-C6DEE65B6DBA@corp"/>
            <p:cNvPicPr>
              <a:picLocks noChangeAspect="1" noChangeArrowheads="1"/>
            </p:cNvPicPr>
            <p:nvPr userDrawn="1"/>
          </p:nvPicPr>
          <p:blipFill rotWithShape="1">
            <a:blip r:embed="rId10" cstate="screen">
              <a:extLst>
                <a:ext uri="{28A0092B-C50C-407E-A947-70E740481C1C}">
                  <a14:useLocalDpi xmlns:a14="http://schemas.microsoft.com/office/drawing/2010/main"/>
                </a:ext>
              </a:extLst>
            </a:blip>
            <a:srcRect t="-152"/>
            <a:stretch/>
          </p:blipFill>
          <p:spPr bwMode="auto">
            <a:xfrm>
              <a:off x="6091702" y="239699"/>
              <a:ext cx="2023235" cy="2664000"/>
            </a:xfrm>
            <a:prstGeom prst="rect">
              <a:avLst/>
            </a:prstGeom>
            <a:noFill/>
            <a:ln>
              <a:noFill/>
            </a:ln>
          </p:spPr>
        </p:pic>
      </p:grpSp>
      <p:graphicFrame>
        <p:nvGraphicFramePr>
          <p:cNvPr id="5" name="Object 4" hidden="1"/>
          <p:cNvGraphicFramePr>
            <a:graphicFrameLocks noChangeAspect="1"/>
          </p:cNvGraphicFramePr>
          <p:nvPr>
            <p:custDataLst>
              <p:tags r:id="rId2"/>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292208" name="think-cell Slide" r:id="rId11" imgW="360" imgH="360" progId="">
                  <p:embed/>
                </p:oleObj>
              </mc:Choice>
              <mc:Fallback>
                <p:oleObj name="think-cell Slide" r:id="rId11" imgW="360" imgH="36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6099909" y="5152501"/>
            <a:ext cx="5304690" cy="994603"/>
          </a:xfrm>
          <a:effectLst>
            <a:outerShdw blurRad="50800" dist="38100" dir="2700000" algn="tl" rotWithShape="0">
              <a:schemeClr val="tx2">
                <a:alpha val="40000"/>
              </a:schemeClr>
            </a:outerShdw>
          </a:effectLst>
        </p:spPr>
        <p:txBody>
          <a:bodyPr lIns="0" tIns="0" rIns="0" bIns="0" anchor="b" anchorCtr="0"/>
          <a:lstStyle>
            <a:lvl1pPr algn="r">
              <a:lnSpc>
                <a:spcPct val="100000"/>
              </a:lnSpc>
              <a:spcBef>
                <a:spcPts val="0"/>
              </a:spcBef>
              <a:spcAft>
                <a:spcPts val="0"/>
              </a:spcAft>
              <a:defRPr sz="3200" b="0">
                <a:solidFill>
                  <a:schemeClr val="bg1"/>
                </a:solidFill>
                <a:latin typeface="+mn-lt"/>
              </a:defRPr>
            </a:lvl1pPr>
          </a:lstStyle>
          <a:p>
            <a:r>
              <a:rPr lang="fr-FR" dirty="0" err="1" smtClean="0"/>
              <a:t>Blockchain</a:t>
            </a:r>
            <a:r>
              <a:rPr lang="fr-FR" dirty="0" smtClean="0"/>
              <a:t> Introduction</a:t>
            </a:r>
            <a:endParaRPr lang="en-US" dirty="0"/>
          </a:p>
        </p:txBody>
      </p:sp>
      <p:sp>
        <p:nvSpPr>
          <p:cNvPr id="3" name="Subtitle 2"/>
          <p:cNvSpPr>
            <a:spLocks noGrp="1"/>
          </p:cNvSpPr>
          <p:nvPr>
            <p:ph type="subTitle" idx="1" hasCustomPrompt="1"/>
            <p:custDataLst>
              <p:tags r:id="rId4"/>
            </p:custDataLst>
          </p:nvPr>
        </p:nvSpPr>
        <p:spPr>
          <a:xfrm>
            <a:off x="7090117" y="6211747"/>
            <a:ext cx="4287130" cy="549076"/>
          </a:xfrm>
          <a:effectLst>
            <a:outerShdw blurRad="50800" dist="38100" dir="2700000" algn="tl" rotWithShape="0">
              <a:schemeClr val="tx2">
                <a:alpha val="40000"/>
              </a:schemeClr>
            </a:outerShdw>
          </a:effectLst>
        </p:spPr>
        <p:txBody>
          <a:bodyPr lIns="0" tIns="0" rIns="0" bIns="0" anchor="t" anchorCtr="0"/>
          <a:lstStyle>
            <a:lvl1pPr marL="0" indent="0" algn="r">
              <a:lnSpc>
                <a:spcPct val="100000"/>
              </a:lnSpc>
              <a:spcBef>
                <a:spcPts val="0"/>
              </a:spcBef>
              <a:spcAft>
                <a:spcPts val="0"/>
              </a:spcAft>
              <a:buNone/>
              <a:defRPr sz="2215" b="0">
                <a:solidFill>
                  <a:schemeClr val="bg1"/>
                </a:solidFill>
                <a:latin typeface="+mn-lt"/>
              </a:defRPr>
            </a:lvl1pPr>
            <a:lvl2pPr marL="562686" indent="0" algn="ctr">
              <a:buNone/>
              <a:defRPr>
                <a:solidFill>
                  <a:schemeClr val="tx1">
                    <a:tint val="75000"/>
                  </a:schemeClr>
                </a:solidFill>
              </a:defRPr>
            </a:lvl2pPr>
            <a:lvl3pPr marL="1125372" indent="0" algn="ctr">
              <a:buNone/>
              <a:defRPr>
                <a:solidFill>
                  <a:schemeClr val="tx1">
                    <a:tint val="75000"/>
                  </a:schemeClr>
                </a:solidFill>
              </a:defRPr>
            </a:lvl3pPr>
            <a:lvl4pPr marL="1688058" indent="0" algn="ctr">
              <a:buNone/>
              <a:defRPr>
                <a:solidFill>
                  <a:schemeClr val="tx1">
                    <a:tint val="75000"/>
                  </a:schemeClr>
                </a:solidFill>
              </a:defRPr>
            </a:lvl4pPr>
            <a:lvl5pPr marL="2250744" indent="0" algn="ctr">
              <a:buNone/>
              <a:defRPr>
                <a:solidFill>
                  <a:schemeClr val="tx1">
                    <a:tint val="75000"/>
                  </a:schemeClr>
                </a:solidFill>
              </a:defRPr>
            </a:lvl5pPr>
            <a:lvl6pPr marL="2813430" indent="0" algn="ctr">
              <a:buNone/>
              <a:defRPr>
                <a:solidFill>
                  <a:schemeClr val="tx1">
                    <a:tint val="75000"/>
                  </a:schemeClr>
                </a:solidFill>
              </a:defRPr>
            </a:lvl6pPr>
            <a:lvl7pPr marL="3376116" indent="0" algn="ctr">
              <a:buNone/>
              <a:defRPr>
                <a:solidFill>
                  <a:schemeClr val="tx1">
                    <a:tint val="75000"/>
                  </a:schemeClr>
                </a:solidFill>
              </a:defRPr>
            </a:lvl7pPr>
            <a:lvl8pPr marL="3938804" indent="0" algn="ctr">
              <a:buNone/>
              <a:defRPr>
                <a:solidFill>
                  <a:schemeClr val="tx1">
                    <a:tint val="75000"/>
                  </a:schemeClr>
                </a:solidFill>
              </a:defRPr>
            </a:lvl8pPr>
            <a:lvl9pPr marL="4501490"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2" name="Rectangle 7"/>
          <p:cNvSpPr>
            <a:spLocks noChangeAspect="1"/>
          </p:cNvSpPr>
          <p:nvPr userDrawn="1">
            <p:custDataLst>
              <p:tags r:id="rId5"/>
            </p:custDataLst>
          </p:nvPr>
        </p:nvSpPr>
        <p:spPr bwMode="auto">
          <a:xfrm>
            <a:off x="-45810" y="-140672"/>
            <a:ext cx="12295526" cy="2521814"/>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50253 w 10562411"/>
              <a:gd name="connsiteY0" fmla="*/ 226828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50253 w 10562411"/>
              <a:gd name="connsiteY7" fmla="*/ 226828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411"/>
              <a:gd name="connsiteY0" fmla="*/ 0 h 2958168"/>
              <a:gd name="connsiteX1" fmla="*/ 10297658 w 10562411"/>
              <a:gd name="connsiteY1" fmla="*/ 497083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2189 w 10562585"/>
              <a:gd name="connsiteY0" fmla="*/ 0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9 w 10562585"/>
              <a:gd name="connsiteY7" fmla="*/ 0 h 2958168"/>
              <a:gd name="connsiteX0" fmla="*/ 197140 w 10562585"/>
              <a:gd name="connsiteY0" fmla="*/ 176185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197140 w 10562585"/>
              <a:gd name="connsiteY7" fmla="*/ 176185 h 2958168"/>
              <a:gd name="connsiteX0" fmla="*/ 2187 w 10562585"/>
              <a:gd name="connsiteY0" fmla="*/ 176185 h 2958168"/>
              <a:gd name="connsiteX1" fmla="*/ 10562072 w 10562585"/>
              <a:gd name="connsiteY1" fmla="*/ 0 h 2958168"/>
              <a:gd name="connsiteX2" fmla="*/ 10561157 w 10562585"/>
              <a:gd name="connsiteY2" fmla="*/ 1476338 h 2958168"/>
              <a:gd name="connsiteX3" fmla="*/ 9288594 w 10562585"/>
              <a:gd name="connsiteY3" fmla="*/ 2153103 h 2958168"/>
              <a:gd name="connsiteX4" fmla="*/ 2317558 w 10562585"/>
              <a:gd name="connsiteY4" fmla="*/ 2159512 h 2958168"/>
              <a:gd name="connsiteX5" fmla="*/ 1180889 w 10562585"/>
              <a:gd name="connsiteY5" fmla="*/ 2958168 h 2958168"/>
              <a:gd name="connsiteX6" fmla="*/ 0 w 10562585"/>
              <a:gd name="connsiteY6" fmla="*/ 2174065 h 2958168"/>
              <a:gd name="connsiteX7" fmla="*/ 2187 w 10562585"/>
              <a:gd name="connsiteY7" fmla="*/ 176185 h 2958168"/>
              <a:gd name="connsiteX0" fmla="*/ 2187 w 10562584"/>
              <a:gd name="connsiteY0" fmla="*/ 0 h 2781983"/>
              <a:gd name="connsiteX1" fmla="*/ 10562071 w 10562584"/>
              <a:gd name="connsiteY1" fmla="*/ 719965 h 2781983"/>
              <a:gd name="connsiteX2" fmla="*/ 10561157 w 10562584"/>
              <a:gd name="connsiteY2" fmla="*/ 1300153 h 2781983"/>
              <a:gd name="connsiteX3" fmla="*/ 9288594 w 10562584"/>
              <a:gd name="connsiteY3" fmla="*/ 1976918 h 2781983"/>
              <a:gd name="connsiteX4" fmla="*/ 2317558 w 10562584"/>
              <a:gd name="connsiteY4" fmla="*/ 1983327 h 2781983"/>
              <a:gd name="connsiteX5" fmla="*/ 1180889 w 10562584"/>
              <a:gd name="connsiteY5" fmla="*/ 2781983 h 2781983"/>
              <a:gd name="connsiteX6" fmla="*/ 0 w 10562584"/>
              <a:gd name="connsiteY6" fmla="*/ 1997880 h 2781983"/>
              <a:gd name="connsiteX7" fmla="*/ 2187 w 10562584"/>
              <a:gd name="connsiteY7" fmla="*/ 0 h 2781983"/>
              <a:gd name="connsiteX0" fmla="*/ 2187 w 10562585"/>
              <a:gd name="connsiteY0" fmla="*/ 0 h 2781983"/>
              <a:gd name="connsiteX1" fmla="*/ 10562072 w 10562585"/>
              <a:gd name="connsiteY1" fmla="*/ 0 h 2781983"/>
              <a:gd name="connsiteX2" fmla="*/ 10561157 w 10562585"/>
              <a:gd name="connsiteY2" fmla="*/ 1300153 h 2781983"/>
              <a:gd name="connsiteX3" fmla="*/ 9288594 w 10562585"/>
              <a:gd name="connsiteY3" fmla="*/ 1976918 h 2781983"/>
              <a:gd name="connsiteX4" fmla="*/ 2317558 w 10562585"/>
              <a:gd name="connsiteY4" fmla="*/ 1983327 h 2781983"/>
              <a:gd name="connsiteX5" fmla="*/ 1180889 w 10562585"/>
              <a:gd name="connsiteY5" fmla="*/ 2781983 h 2781983"/>
              <a:gd name="connsiteX6" fmla="*/ 0 w 10562585"/>
              <a:gd name="connsiteY6" fmla="*/ 1997880 h 2781983"/>
              <a:gd name="connsiteX7" fmla="*/ 2187 w 10562585"/>
              <a:gd name="connsiteY7" fmla="*/ 0 h 2781983"/>
              <a:gd name="connsiteX0" fmla="*/ 2187 w 10569279"/>
              <a:gd name="connsiteY0" fmla="*/ 0 h 2781983"/>
              <a:gd name="connsiteX1" fmla="*/ 10562072 w 10569279"/>
              <a:gd name="connsiteY1" fmla="*/ 0 h 2781983"/>
              <a:gd name="connsiteX2" fmla="*/ 10568025 w 10569279"/>
              <a:gd name="connsiteY2" fmla="*/ 1300153 h 2781983"/>
              <a:gd name="connsiteX3" fmla="*/ 9288594 w 10569279"/>
              <a:gd name="connsiteY3" fmla="*/ 1976918 h 2781983"/>
              <a:gd name="connsiteX4" fmla="*/ 2317558 w 10569279"/>
              <a:gd name="connsiteY4" fmla="*/ 1983327 h 2781983"/>
              <a:gd name="connsiteX5" fmla="*/ 1180889 w 10569279"/>
              <a:gd name="connsiteY5" fmla="*/ 2781983 h 2781983"/>
              <a:gd name="connsiteX6" fmla="*/ 0 w 10569279"/>
              <a:gd name="connsiteY6" fmla="*/ 1997880 h 2781983"/>
              <a:gd name="connsiteX7" fmla="*/ 2187 w 10569279"/>
              <a:gd name="connsiteY7" fmla="*/ 0 h 2781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9279" h="2781983">
                <a:moveTo>
                  <a:pt x="2187" y="0"/>
                </a:moveTo>
                <a:lnTo>
                  <a:pt x="10562072" y="0"/>
                </a:lnTo>
                <a:cubicBezTo>
                  <a:pt x="10562585" y="67600"/>
                  <a:pt x="10569279" y="1256738"/>
                  <a:pt x="10568025" y="1300153"/>
                </a:cubicBezTo>
                <a:cubicBezTo>
                  <a:pt x="10090629" y="1972162"/>
                  <a:pt x="9705180" y="1982238"/>
                  <a:pt x="9288594" y="1976918"/>
                </a:cubicBezTo>
                <a:lnTo>
                  <a:pt x="2317558" y="1983327"/>
                </a:lnTo>
                <a:cubicBezTo>
                  <a:pt x="1740344" y="2016469"/>
                  <a:pt x="1372498" y="2319161"/>
                  <a:pt x="1180889" y="2781983"/>
                </a:cubicBezTo>
                <a:cubicBezTo>
                  <a:pt x="882535" y="2078206"/>
                  <a:pt x="278640" y="1997002"/>
                  <a:pt x="0" y="1997880"/>
                </a:cubicBezTo>
                <a:cubicBezTo>
                  <a:pt x="2067" y="1962367"/>
                  <a:pt x="3459" y="95582"/>
                  <a:pt x="2187" y="0"/>
                </a:cubicBezTo>
                <a:close/>
              </a:path>
            </a:pathLst>
          </a:custGeom>
          <a:solidFill>
            <a:schemeClr val="bg1"/>
          </a:solidFill>
          <a:ln w="12700" cmpd="sng" algn="ctr">
            <a:noFill/>
            <a:miter lim="800000"/>
            <a:headEnd/>
            <a:tailEnd/>
          </a:ln>
          <a:effectLst>
            <a:outerShdw blurRad="88900" dist="25400" dir="5400000" algn="t" rotWithShape="0">
              <a:prstClr val="black">
                <a:alpha val="20000"/>
              </a:prstClr>
            </a:outerShdw>
          </a:effectLst>
        </p:spPr>
        <p:txBody>
          <a:bodyPr wrap="square" lIns="40688" tIns="52894" rIns="40688" bIns="52894" rtlCol="0" anchor="ctr"/>
          <a:lstStyle/>
          <a:p>
            <a:pPr algn="ctr" defTabSz="1178806" fontAlgn="auto">
              <a:spcBef>
                <a:spcPts val="0"/>
              </a:spcBef>
              <a:spcAft>
                <a:spcPts val="0"/>
              </a:spcAft>
            </a:pPr>
            <a:endParaRPr lang="en-US" sz="1231" b="0" dirty="0" smtClean="0">
              <a:solidFill>
                <a:srgbClr val="FFFFFF"/>
              </a:solidFill>
              <a:latin typeface="Arial"/>
              <a:cs typeface="Arial"/>
            </a:endParaRPr>
          </a:p>
        </p:txBody>
      </p:sp>
      <p:pic>
        <p:nvPicPr>
          <p:cNvPr id="12" name="Picture 15" descr="Sogeti_Logo.png"/>
          <p:cNvPicPr>
            <a:picLocks noChangeAspect="1"/>
          </p:cNvPicPr>
          <p:nvPr userDrawn="1"/>
        </p:nvPicPr>
        <p:blipFill>
          <a:blip r:embed="rId13" cstate="screen">
            <a:extLst>
              <a:ext uri="{28A0092B-C50C-407E-A947-70E740481C1C}">
                <a14:useLocalDpi xmlns:a14="http://schemas.microsoft.com/office/drawing/2010/main"/>
              </a:ext>
            </a:extLst>
          </a:blip>
          <a:srcRect/>
          <a:stretch>
            <a:fillRect/>
          </a:stretch>
        </p:blipFill>
        <p:spPr bwMode="auto">
          <a:xfrm>
            <a:off x="8573478" y="649622"/>
            <a:ext cx="2488099" cy="502920"/>
          </a:xfrm>
          <a:prstGeom prst="rect">
            <a:avLst/>
          </a:prstGeom>
          <a:noFill/>
          <a:ln w="9525">
            <a:noFill/>
            <a:miter lim="800000"/>
            <a:headEnd/>
            <a:tailEnd/>
          </a:ln>
        </p:spPr>
      </p:pic>
      <p:pic>
        <p:nvPicPr>
          <p:cNvPr id="13" name="Picture 103" descr="C:\Users\UserSim\Desktop\Capgemini\Capgemini_logo_cmyk.png"/>
          <p:cNvPicPr>
            <a:picLocks noChangeAspect="1" noChangeArrowheads="1"/>
          </p:cNvPicPr>
          <p:nvPr userDrawn="1">
            <p:custDataLst>
              <p:tags r:id="rId6"/>
            </p:custDataLst>
          </p:nvPr>
        </p:nvPicPr>
        <p:blipFill>
          <a:blip r:embed="rId14" cstate="email">
            <a:extLst>
              <a:ext uri="{28A0092B-C50C-407E-A947-70E740481C1C}">
                <a14:useLocalDpi xmlns:a14="http://schemas.microsoft.com/office/drawing/2010/main"/>
              </a:ext>
            </a:extLst>
          </a:blip>
          <a:srcRect/>
          <a:stretch>
            <a:fillRect/>
          </a:stretch>
        </p:blipFill>
        <p:spPr bwMode="auto">
          <a:xfrm>
            <a:off x="779585" y="616099"/>
            <a:ext cx="2614723" cy="569967"/>
          </a:xfrm>
          <a:prstGeom prst="rect">
            <a:avLst/>
          </a:prstGeom>
          <a:noFill/>
        </p:spPr>
      </p:pic>
    </p:spTree>
    <p:extLst>
      <p:ext uri="{BB962C8B-B14F-4D97-AF65-F5344CB8AC3E}">
        <p14:creationId xmlns:p14="http://schemas.microsoft.com/office/powerpoint/2010/main" val="190773826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2" y="3"/>
          <a:ext cx="180998" cy="143985"/>
        </p:xfrm>
        <a:graphic>
          <a:graphicData uri="http://schemas.openxmlformats.org/presentationml/2006/ole">
            <mc:AlternateContent xmlns:mc="http://schemas.openxmlformats.org/markup-compatibility/2006">
              <mc:Choice xmlns:v="urn:schemas-microsoft-com:vml" Requires="v">
                <p:oleObj spid="_x0000_s294255"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 y="3"/>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422032" y="1296989"/>
            <a:ext cx="11342076" cy="4992687"/>
          </a:xfrm>
        </p:spPr>
        <p:txBody>
          <a:bodyPr lIns="0" tIns="0" rIns="0" bIns="0"/>
          <a:lstStyle>
            <a:lvl1pPr>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674414507"/>
      </p:ext>
    </p:extLst>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336999" indent="-336999">
              <a:buClr>
                <a:schemeClr val="bg1"/>
              </a:buClr>
              <a:defRPr lang="en-US" sz="2339" b="0" kern="1200" dirty="0" smtClean="0">
                <a:solidFill>
                  <a:schemeClr val="bg1"/>
                </a:solidFill>
                <a:latin typeface="Arial" pitchFamily="34" charset="0"/>
                <a:ea typeface="+mn-ea"/>
                <a:cs typeface="Arial" pitchFamily="34" charset="0"/>
              </a:defRPr>
            </a:lvl1pPr>
            <a:lvl2pPr marL="660242" indent="-323244">
              <a:buClr>
                <a:schemeClr val="bg1"/>
              </a:buClr>
              <a:defRPr lang="en-US" sz="2339" b="0" kern="1200" dirty="0" smtClean="0">
                <a:solidFill>
                  <a:schemeClr val="bg1"/>
                </a:solidFill>
                <a:latin typeface="Arial" pitchFamily="34" charset="0"/>
                <a:ea typeface="+mn-ea"/>
                <a:cs typeface="Arial" pitchFamily="34" charset="0"/>
              </a:defRPr>
            </a:lvl2pPr>
            <a:lvl3pPr>
              <a:buClr>
                <a:schemeClr val="bg1"/>
              </a:buClr>
              <a:defRPr lang="en-US" sz="1969" b="0" kern="1200" dirty="0" smtClean="0">
                <a:solidFill>
                  <a:schemeClr val="bg1"/>
                </a:solidFill>
                <a:latin typeface="Arial" pitchFamily="34" charset="0"/>
                <a:ea typeface="+mn-ea"/>
                <a:cs typeface="Arial" pitchFamily="34" charset="0"/>
              </a:defRPr>
            </a:lvl3pPr>
            <a:lvl4pPr>
              <a:buClr>
                <a:schemeClr val="bg1"/>
              </a:buClr>
              <a:defRPr lang="en-US" sz="1723" b="0" kern="1200" dirty="0" smtClean="0">
                <a:solidFill>
                  <a:schemeClr val="bg1"/>
                </a:solidFill>
                <a:latin typeface="Arial" pitchFamily="34" charset="0"/>
                <a:ea typeface="+mn-ea"/>
                <a:cs typeface="Arial" pitchFamily="34" charset="0"/>
              </a:defRPr>
            </a:lvl4pPr>
            <a:lvl5pPr>
              <a:buClr>
                <a:schemeClr val="bg1"/>
              </a:buClr>
              <a:defRPr lang="en-US" sz="1723" b="0" kern="1200" dirty="0">
                <a:solidFill>
                  <a:schemeClr val="bg1"/>
                </a:solidFill>
                <a:latin typeface="Arial" pitchFamily="34" charset="0"/>
                <a:ea typeface="+mn-ea"/>
                <a:cs typeface="Arial" pitchFamily="34" charset="0"/>
              </a:defRPr>
            </a:lvl5pPr>
          </a:lstStyle>
          <a:p>
            <a:pPr marL="336999" lvl="0" indent="-336999" algn="l" defTabSz="1320483" rtl="0" eaLnBrk="1" fontAlgn="base" latinLnBrk="0" hangingPunct="1">
              <a:spcBef>
                <a:spcPct val="0"/>
              </a:spcBef>
              <a:spcAft>
                <a:spcPts val="866"/>
              </a:spcAft>
              <a:buClr>
                <a:schemeClr val="accent2"/>
              </a:buClr>
              <a:buFont typeface="Wingdings" pitchFamily="2" charset="2"/>
              <a:buChar char="§"/>
            </a:pPr>
            <a:r>
              <a:rPr lang="en-US" dirty="0" smtClean="0"/>
              <a:t>Click to edit Master text styles</a:t>
            </a:r>
          </a:p>
          <a:p>
            <a:pPr marL="336999" lvl="1" indent="-336999" algn="l" defTabSz="1320483" rtl="0" eaLnBrk="1" fontAlgn="base" latinLnBrk="0" hangingPunct="1">
              <a:spcBef>
                <a:spcPct val="0"/>
              </a:spcBef>
              <a:spcAft>
                <a:spcPts val="866"/>
              </a:spcAft>
              <a:buClr>
                <a:schemeClr val="accent2"/>
              </a:buClr>
              <a:buFont typeface="Wingdings" pitchFamily="2" charset="2"/>
              <a:buChar char="§"/>
            </a:pPr>
            <a:r>
              <a:rPr lang="en-US" dirty="0" smtClean="0"/>
              <a:t>Second level</a:t>
            </a:r>
          </a:p>
          <a:p>
            <a:pPr marL="336999" lvl="2" indent="-336999" algn="l" defTabSz="1320483" rtl="0" eaLnBrk="1" fontAlgn="base" latinLnBrk="0" hangingPunct="1">
              <a:spcBef>
                <a:spcPct val="0"/>
              </a:spcBef>
              <a:spcAft>
                <a:spcPts val="866"/>
              </a:spcAft>
              <a:buClr>
                <a:schemeClr val="accent2"/>
              </a:buClr>
              <a:buFont typeface="Wingdings" pitchFamily="2" charset="2"/>
              <a:buChar char="§"/>
            </a:pPr>
            <a:r>
              <a:rPr lang="en-US" dirty="0" smtClean="0"/>
              <a:t>Third level</a:t>
            </a:r>
          </a:p>
          <a:p>
            <a:pPr marL="336999" lvl="3" indent="-336999" algn="l" defTabSz="1320483" rtl="0" eaLnBrk="1" fontAlgn="base" latinLnBrk="0" hangingPunct="1">
              <a:spcBef>
                <a:spcPct val="0"/>
              </a:spcBef>
              <a:spcAft>
                <a:spcPts val="866"/>
              </a:spcAft>
              <a:buClr>
                <a:schemeClr val="accent2"/>
              </a:buClr>
              <a:buFont typeface="Wingdings" pitchFamily="2" charset="2"/>
              <a:buChar char="§"/>
            </a:pPr>
            <a:r>
              <a:rPr lang="en-US" dirty="0" smtClean="0"/>
              <a:t>Fourth level</a:t>
            </a:r>
          </a:p>
          <a:p>
            <a:pPr marL="336999" lvl="4" indent="-336999" algn="l" defTabSz="1320483" rtl="0" eaLnBrk="1" fontAlgn="base" latinLnBrk="0" hangingPunct="1">
              <a:spcBef>
                <a:spcPct val="0"/>
              </a:spcBef>
              <a:spcAft>
                <a:spcPts val="866"/>
              </a:spcAft>
              <a:buClr>
                <a:schemeClr val="accent2"/>
              </a:buClr>
              <a:buFont typeface="Wingdings" pitchFamily="2" charset="2"/>
              <a:buChar char="§"/>
            </a:pPr>
            <a:r>
              <a:rPr lang="en-US" dirty="0" smtClean="0"/>
              <a:t>Fifth level</a:t>
            </a:r>
            <a:endParaRPr lang="en-US" dirty="0"/>
          </a:p>
        </p:txBody>
      </p:sp>
    </p:spTree>
    <p:extLst>
      <p:ext uri="{BB962C8B-B14F-4D97-AF65-F5344CB8AC3E}">
        <p14:creationId xmlns:p14="http://schemas.microsoft.com/office/powerpoint/2010/main" val="237633289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Title Only">
    <p:spTree>
      <p:nvGrpSpPr>
        <p:cNvPr id="1" name=""/>
        <p:cNvGrpSpPr/>
        <p:nvPr/>
      </p:nvGrpSpPr>
      <p:grpSpPr>
        <a:xfrm>
          <a:off x="0" y="0"/>
          <a:ext cx="0" cy="0"/>
          <a:chOff x="0" y="0"/>
          <a:chExt cx="0" cy="0"/>
        </a:xfrm>
      </p:grpSpPr>
      <p:pic>
        <p:nvPicPr>
          <p:cNvPr id="5" name="Picture 5"/>
          <p:cNvPicPr>
            <a:picLocks noChangeAspect="1"/>
          </p:cNvPicPr>
          <p:nvPr userDrawn="1"/>
        </p:nvPicPr>
        <p:blipFill rotWithShape="1">
          <a:blip r:embed="rId6" cstate="screen">
            <a:extLst>
              <a:ext uri="{28A0092B-C50C-407E-A947-70E740481C1C}">
                <a14:useLocalDpi xmlns:a14="http://schemas.microsoft.com/office/drawing/2010/main"/>
              </a:ext>
            </a:extLst>
          </a:blip>
          <a:srcRect/>
          <a:stretch/>
        </p:blipFill>
        <p:spPr bwMode="auto">
          <a:xfrm>
            <a:off x="2825" y="517236"/>
            <a:ext cx="12189177" cy="583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1" y="517237"/>
            <a:ext cx="12192000" cy="5850686"/>
          </a:xfrm>
          <a:prstGeom prst="rect">
            <a:avLst/>
          </a:prstGeom>
          <a:solidFill>
            <a:srgbClr val="1E1F20">
              <a:alpha val="91765"/>
            </a:srgbClr>
          </a:solidFill>
          <a:ln w="25400" cap="flat" cmpd="sng" algn="ctr">
            <a:noFill/>
            <a:prstDash val="solid"/>
          </a:ln>
          <a:effectLst/>
        </p:spPr>
        <p:txBody>
          <a:bodyPr lIns="120715" tIns="60358" rIns="120715" bIns="60358" anchor="ctr"/>
          <a:lstStyle/>
          <a:p>
            <a:pPr algn="ctr" defTabSz="1207145" fontAlgn="auto">
              <a:spcBef>
                <a:spcPts val="0"/>
              </a:spcBef>
              <a:spcAft>
                <a:spcPts val="0"/>
              </a:spcAft>
              <a:defRPr/>
            </a:pPr>
            <a:endParaRPr lang="en-GB" sz="3200" b="0" kern="0" dirty="0">
              <a:solidFill>
                <a:srgbClr val="998C85">
                  <a:lumMod val="50000"/>
                </a:srgbClr>
              </a:solidFill>
              <a:latin typeface="Arial"/>
              <a:cs typeface="+mn-cs"/>
            </a:endParaRPr>
          </a:p>
        </p:txBody>
      </p:sp>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345260"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6" name="Image 15"/>
          <p:cNvPicPr>
            <a:picLocks noChangeAspect="1"/>
          </p:cNvPicPr>
          <p:nvPr userDrawn="1"/>
        </p:nvPicPr>
        <p:blipFill>
          <a:blip r:embed="rId9"/>
          <a:stretch>
            <a:fillRect/>
          </a:stretch>
        </p:blipFill>
        <p:spPr>
          <a:xfrm>
            <a:off x="0" y="483093"/>
            <a:ext cx="12193057" cy="731583"/>
          </a:xfrm>
          <a:prstGeom prst="rect">
            <a:avLst/>
          </a:prstGeom>
        </p:spPr>
      </p:pic>
      <p:sp>
        <p:nvSpPr>
          <p:cNvPr id="8" name="Freeform 4"/>
          <p:cNvSpPr>
            <a:spLocks/>
          </p:cNvSpPr>
          <p:nvPr userDrawn="1">
            <p:custDataLst>
              <p:tags r:id="rId3"/>
            </p:custDataLst>
          </p:nvPr>
        </p:nvSpPr>
        <p:spPr bwMode="auto">
          <a:xfrm>
            <a:off x="4" y="468754"/>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122539" tIns="61270" rIns="122539" bIns="61270" numCol="1" anchor="t" anchorCtr="0" compatLnSpc="1">
            <a:prstTxWarp prst="textNoShape">
              <a:avLst/>
            </a:prstTxWarp>
          </a:bodyPr>
          <a:lstStyle/>
          <a:p>
            <a:pPr defTabSz="1178806" fontAlgn="auto">
              <a:spcBef>
                <a:spcPts val="0"/>
              </a:spcBef>
              <a:spcAft>
                <a:spcPts val="0"/>
              </a:spcAft>
            </a:pPr>
            <a:endParaRPr lang="fr-FR" sz="2339" b="0" dirty="0">
              <a:solidFill>
                <a:srgbClr val="000000"/>
              </a:solidFill>
              <a:latin typeface="Arial"/>
              <a:cs typeface="+mn-cs"/>
            </a:endParaRPr>
          </a:p>
        </p:txBody>
      </p:sp>
      <p:sp>
        <p:nvSpPr>
          <p:cNvPr id="2" name="Titre 1"/>
          <p:cNvSpPr>
            <a:spLocks noGrp="1"/>
          </p:cNvSpPr>
          <p:nvPr>
            <p:ph type="title" hasCustomPrompt="1"/>
            <p:custDataLst>
              <p:tags r:id="rId4"/>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118505312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13" Type="http://schemas.openxmlformats.org/officeDocument/2006/relationships/tags" Target="../tags/tag7.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tags" Target="../tags/tag1.xml"/><Relationship Id="rId12" Type="http://schemas.openxmlformats.org/officeDocument/2006/relationships/tags" Target="../tags/tag6.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vmlDrawing" Target="../drawings/vmlDrawing1.vml"/><Relationship Id="rId11" Type="http://schemas.openxmlformats.org/officeDocument/2006/relationships/tags" Target="../tags/tag5.xml"/><Relationship Id="rId5" Type="http://schemas.openxmlformats.org/officeDocument/2006/relationships/theme" Target="../theme/theme1.xml"/><Relationship Id="rId15" Type="http://schemas.openxmlformats.org/officeDocument/2006/relationships/tags" Target="../tags/tag9.xml"/><Relationship Id="rId10" Type="http://schemas.openxmlformats.org/officeDocument/2006/relationships/tags" Target="../tags/tag4.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tags" Target="../tags/tag3.xml"/><Relationship Id="rId14" Type="http://schemas.openxmlformats.org/officeDocument/2006/relationships/tags" Target="../tags/tag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7"/>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291185" name="think-cell Slide" r:id="rId16" imgW="360" imgH="360" progId="">
                  <p:embed/>
                </p:oleObj>
              </mc:Choice>
              <mc:Fallback>
                <p:oleObj name="think-cell Slide" r:id="rId16" imgW="360" imgH="360" progId="">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8"/>
            </p:custDataLst>
          </p:nvPr>
        </p:nvSpPr>
        <p:spPr>
          <a:xfrm>
            <a:off x="422032" y="3"/>
            <a:ext cx="11769970" cy="785810"/>
          </a:xfrm>
          <a:prstGeom prst="rect">
            <a:avLst/>
          </a:prstGeom>
        </p:spPr>
        <p:txBody>
          <a:bodyPr vert="horz" lIns="0" tIns="0" rIns="0" bIns="0" rtlCol="0" anchor="ctr">
            <a:noAutofit/>
          </a:bodyPr>
          <a:lstStyle/>
          <a:p>
            <a:r>
              <a:rPr lang="fr-FR" dirty="0" smtClean="0"/>
              <a:t>Modifiez le style du titre</a:t>
            </a:r>
            <a:endParaRPr lang="en-US" noProof="0" dirty="0"/>
          </a:p>
        </p:txBody>
      </p:sp>
      <p:sp>
        <p:nvSpPr>
          <p:cNvPr id="3" name="Text Placeholder 2"/>
          <p:cNvSpPr>
            <a:spLocks noGrp="1"/>
          </p:cNvSpPr>
          <p:nvPr>
            <p:ph type="body" idx="1"/>
            <p:custDataLst>
              <p:tags r:id="rId9"/>
            </p:custDataLst>
          </p:nvPr>
        </p:nvSpPr>
        <p:spPr>
          <a:xfrm>
            <a:off x="422031" y="1296989"/>
            <a:ext cx="11342078" cy="4992687"/>
          </a:xfrm>
          <a:prstGeom prst="rect">
            <a:avLst/>
          </a:prstGeom>
        </p:spPr>
        <p:txBody>
          <a:bodyPr vert="horz" lIns="0" tIns="0" rIns="0" bIns="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cxnSp>
        <p:nvCxnSpPr>
          <p:cNvPr id="15" name="Straight Connector 5"/>
          <p:cNvCxnSpPr/>
          <p:nvPr>
            <p:custDataLst>
              <p:tags r:id="rId10"/>
            </p:custDataLst>
          </p:nvPr>
        </p:nvCxnSpPr>
        <p:spPr>
          <a:xfrm flipH="1">
            <a:off x="4"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sp>
        <p:nvSpPr>
          <p:cNvPr id="12" name="Freeform 4"/>
          <p:cNvSpPr>
            <a:spLocks/>
          </p:cNvSpPr>
          <p:nvPr userDrawn="1">
            <p:custDataLst>
              <p:tags r:id="rId11"/>
            </p:custDataLst>
          </p:nvPr>
        </p:nvSpPr>
        <p:spPr bwMode="auto">
          <a:xfrm>
            <a:off x="4" y="468754"/>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122539" tIns="61270" rIns="122539" bIns="61270" numCol="1" anchor="t" anchorCtr="0" compatLnSpc="1">
            <a:prstTxWarp prst="textNoShape">
              <a:avLst/>
            </a:prstTxWarp>
          </a:bodyPr>
          <a:lstStyle/>
          <a:p>
            <a:pPr defTabSz="1178806" fontAlgn="auto">
              <a:spcBef>
                <a:spcPts val="0"/>
              </a:spcBef>
              <a:spcAft>
                <a:spcPts val="0"/>
              </a:spcAft>
            </a:pPr>
            <a:endParaRPr lang="fr-FR" sz="2339" b="0" dirty="0">
              <a:solidFill>
                <a:srgbClr val="000000"/>
              </a:solidFill>
              <a:latin typeface="Arial"/>
              <a:cs typeface="+mn-cs"/>
            </a:endParaRPr>
          </a:p>
        </p:txBody>
      </p:sp>
      <p:sp>
        <p:nvSpPr>
          <p:cNvPr id="13" name="Rectangle 12"/>
          <p:cNvSpPr/>
          <p:nvPr userDrawn="1">
            <p:custDataLst>
              <p:tags r:id="rId12"/>
            </p:custDataLst>
          </p:nvPr>
        </p:nvSpPr>
        <p:spPr>
          <a:xfrm>
            <a:off x="9215902" y="6427223"/>
            <a:ext cx="2356374" cy="195814"/>
          </a:xfrm>
          <a:prstGeom prst="rect">
            <a:avLst/>
          </a:prstGeom>
        </p:spPr>
        <p:txBody>
          <a:bodyPr wrap="none" lIns="44304" tIns="44304" rIns="44304" bIns="44304" anchor="b" anchorCtr="0">
            <a:noAutofit/>
          </a:bodyPr>
          <a:lstStyle/>
          <a:p>
            <a:pPr algn="r" eaLnBrk="0" hangingPunct="0">
              <a:spcBef>
                <a:spcPct val="10000"/>
              </a:spcBef>
              <a:defRPr/>
            </a:pPr>
            <a:r>
              <a:rPr lang="en-US" altLang="en-US" sz="985" b="0" dirty="0" smtClean="0">
                <a:solidFill>
                  <a:schemeClr val="tx1"/>
                </a:solidFill>
                <a:latin typeface="Arial" charset="0"/>
                <a:cs typeface="Arial" charset="0"/>
              </a:rPr>
              <a:t>Capgemini Blockchain Introduction</a:t>
            </a:r>
          </a:p>
        </p:txBody>
      </p:sp>
      <p:pic>
        <p:nvPicPr>
          <p:cNvPr id="16" name="Picture 103" descr="C:\Users\UserSim\Desktop\Capgemini\Capgemini_logo_cmyk.png"/>
          <p:cNvPicPr>
            <a:picLocks noChangeAspect="1" noChangeArrowheads="1"/>
          </p:cNvPicPr>
          <p:nvPr userDrawn="1">
            <p:custDataLst>
              <p:tags r:id="rId13"/>
            </p:custDataLst>
          </p:nvPr>
        </p:nvPicPr>
        <p:blipFill>
          <a:blip r:embed="rId18">
            <a:extLst>
              <a:ext uri="{28A0092B-C50C-407E-A947-70E740481C1C}">
                <a14:useLocalDpi xmlns:a14="http://schemas.microsoft.com/office/drawing/2010/main"/>
              </a:ext>
            </a:extLst>
          </a:blip>
          <a:srcRect/>
          <a:stretch>
            <a:fillRect/>
          </a:stretch>
        </p:blipFill>
        <p:spPr bwMode="auto">
          <a:xfrm>
            <a:off x="420079" y="6452167"/>
            <a:ext cx="1470866" cy="320040"/>
          </a:xfrm>
          <a:prstGeom prst="rect">
            <a:avLst/>
          </a:prstGeom>
          <a:noFill/>
        </p:spPr>
      </p:pic>
      <p:sp>
        <p:nvSpPr>
          <p:cNvPr id="17" name="Rectangle 16"/>
          <p:cNvSpPr>
            <a:spLocks noChangeArrowheads="1"/>
          </p:cNvSpPr>
          <p:nvPr userDrawn="1">
            <p:custDataLst>
              <p:tags r:id="rId14"/>
            </p:custDataLst>
          </p:nvPr>
        </p:nvSpPr>
        <p:spPr bwMode="auto">
          <a:xfrm>
            <a:off x="6893169" y="6623404"/>
            <a:ext cx="4679106" cy="183503"/>
          </a:xfrm>
          <a:prstGeom prst="rect">
            <a:avLst/>
          </a:prstGeom>
          <a:noFill/>
          <a:ln w="19050">
            <a:noFill/>
            <a:miter lim="800000"/>
            <a:headEnd/>
            <a:tailEnd/>
          </a:ln>
          <a:effectLst/>
        </p:spPr>
        <p:txBody>
          <a:bodyPr wrap="square" lIns="44304" tIns="44304" rIns="44304" bIns="44304" anchor="b" anchorCtr="0">
            <a:noAutofit/>
          </a:bodyPr>
          <a:lstStyle/>
          <a:p>
            <a:pPr algn="r" defTabSz="1225194" eaLnBrk="0" fontAlgn="auto" hangingPunct="0">
              <a:lnSpc>
                <a:spcPct val="90000"/>
              </a:lnSpc>
              <a:spcBef>
                <a:spcPct val="10000"/>
              </a:spcBef>
              <a:spcAft>
                <a:spcPts val="0"/>
              </a:spcAft>
              <a:defRPr/>
            </a:pPr>
            <a:r>
              <a:rPr lang="en-US" altLang="en-US" sz="862" b="0" dirty="0" smtClean="0">
                <a:solidFill>
                  <a:srgbClr val="000000">
                    <a:lumMod val="50000"/>
                    <a:lumOff val="50000"/>
                  </a:srgbClr>
                </a:solidFill>
                <a:latin typeface="Arial"/>
                <a:cs typeface="Helvetica Light"/>
              </a:rPr>
              <a:t>Copyright © 2017 Capgemini and Sogeti. All rights reserved.</a:t>
            </a:r>
          </a:p>
        </p:txBody>
      </p:sp>
      <p:sp>
        <p:nvSpPr>
          <p:cNvPr id="18" name="TextBox 17"/>
          <p:cNvSpPr txBox="1"/>
          <p:nvPr userDrawn="1">
            <p:custDataLst>
              <p:tags r:id="rId15"/>
            </p:custDataLst>
          </p:nvPr>
        </p:nvSpPr>
        <p:spPr>
          <a:xfrm>
            <a:off x="11744053" y="6649221"/>
            <a:ext cx="198772" cy="132665"/>
          </a:xfrm>
          <a:prstGeom prst="rect">
            <a:avLst/>
          </a:prstGeom>
          <a:noFill/>
        </p:spPr>
        <p:txBody>
          <a:bodyPr wrap="none" lIns="0" tIns="0" rIns="0" bIns="0" rtlCol="0" anchor="ctr">
            <a:spAutoFit/>
          </a:bodyPr>
          <a:lstStyle/>
          <a:p>
            <a:pPr algn="ctr" defTabSz="1178806" fontAlgn="auto">
              <a:spcBef>
                <a:spcPts val="0"/>
              </a:spcBef>
              <a:spcAft>
                <a:spcPts val="0"/>
              </a:spcAft>
            </a:pPr>
            <a:fld id="{6A895693-0027-4F28-9367-92E39A51F51C}" type="slidenum">
              <a:rPr lang="en-US" sz="862" b="0" smtClean="0">
                <a:solidFill>
                  <a:srgbClr val="000000">
                    <a:lumMod val="50000"/>
                    <a:lumOff val="50000"/>
                  </a:srgbClr>
                </a:solidFill>
                <a:latin typeface="Arial"/>
                <a:cs typeface="+mn-cs"/>
              </a:rPr>
              <a:pPr algn="ctr" defTabSz="1178806" fontAlgn="auto">
                <a:spcBef>
                  <a:spcPts val="0"/>
                </a:spcBef>
                <a:spcAft>
                  <a:spcPts val="0"/>
                </a:spcAft>
              </a:pPr>
              <a:t>‹#›</a:t>
            </a:fld>
            <a:endParaRPr lang="en-US" sz="862" b="0" dirty="0">
              <a:solidFill>
                <a:srgbClr val="000000">
                  <a:lumMod val="50000"/>
                  <a:lumOff val="50000"/>
                </a:srgbClr>
              </a:solidFill>
              <a:latin typeface="Arial"/>
              <a:cs typeface="+mn-cs"/>
            </a:endParaRPr>
          </a:p>
        </p:txBody>
      </p:sp>
      <p:pic>
        <p:nvPicPr>
          <p:cNvPr id="14" name="Picture 15" descr="Sogeti_Logo.png"/>
          <p:cNvPicPr>
            <a:picLocks noChangeAspect="1"/>
          </p:cNvPicPr>
          <p:nvPr userDrawn="1"/>
        </p:nvPicPr>
        <p:blipFill>
          <a:blip r:embed="rId19" cstate="screen">
            <a:extLst>
              <a:ext uri="{28A0092B-C50C-407E-A947-70E740481C1C}">
                <a14:useLocalDpi xmlns:a14="http://schemas.microsoft.com/office/drawing/2010/main"/>
              </a:ext>
            </a:extLst>
          </a:blip>
          <a:srcRect/>
          <a:stretch>
            <a:fillRect/>
          </a:stretch>
        </p:blipFill>
        <p:spPr bwMode="auto">
          <a:xfrm>
            <a:off x="4437905" y="6478208"/>
            <a:ext cx="1328091" cy="267958"/>
          </a:xfrm>
          <a:prstGeom prst="rect">
            <a:avLst/>
          </a:prstGeom>
          <a:noFill/>
          <a:ln w="9525">
            <a:noFill/>
            <a:miter lim="800000"/>
            <a:headEnd/>
            <a:tailEnd/>
          </a:ln>
        </p:spPr>
      </p:pic>
    </p:spTree>
    <p:extLst>
      <p:ext uri="{BB962C8B-B14F-4D97-AF65-F5344CB8AC3E}">
        <p14:creationId xmlns:p14="http://schemas.microsoft.com/office/powerpoint/2010/main" val="668587262"/>
      </p:ext>
    </p:extLst>
  </p:cSld>
  <p:clrMap bg1="lt1" tx1="dk1" bg2="lt2" tx2="dk2" accent1="accent1" accent2="accent2" accent3="accent3" accent4="accent4" accent5="accent5" accent6="accent6" hlink="hlink" folHlink="folHlink"/>
  <p:sldLayoutIdLst>
    <p:sldLayoutId id="2147483880" r:id="rId1"/>
    <p:sldLayoutId id="2147483882" r:id="rId2"/>
    <p:sldLayoutId id="2147483883" r:id="rId3"/>
    <p:sldLayoutId id="2147483977" r:id="rId4"/>
  </p:sldLayoutIdLst>
  <p:timing>
    <p:tnLst>
      <p:par>
        <p:cTn id="1" dur="indefinite" restart="never" nodeType="tmRoot"/>
      </p:par>
    </p:tnLst>
  </p:timing>
  <p:hf hdr="0" ftr="0" dt="0"/>
  <p:txStyles>
    <p:titleStyle>
      <a:lvl1pPr algn="l" defTabSz="1125372" rtl="0" eaLnBrk="1" latinLnBrk="0" hangingPunct="1">
        <a:lnSpc>
          <a:spcPct val="100000"/>
        </a:lnSpc>
        <a:spcBef>
          <a:spcPct val="0"/>
        </a:spcBef>
        <a:buNone/>
        <a:defRPr sz="2800" b="0" kern="1200">
          <a:solidFill>
            <a:schemeClr val="tx2"/>
          </a:solidFill>
          <a:latin typeface="+mj-lt"/>
          <a:ea typeface="+mj-ea"/>
          <a:cs typeface="+mj-cs"/>
        </a:defRPr>
      </a:lvl1pPr>
    </p:titleStyle>
    <p:bodyStyle>
      <a:lvl1pPr marL="287223" indent="-287223" algn="l" defTabSz="1125372" rtl="0" eaLnBrk="1" latinLnBrk="0" hangingPunct="1">
        <a:lnSpc>
          <a:spcPct val="100000"/>
        </a:lnSpc>
        <a:spcBef>
          <a:spcPts val="0"/>
        </a:spcBef>
        <a:spcAft>
          <a:spcPts val="738"/>
        </a:spcAft>
        <a:buClr>
          <a:schemeClr val="accent5"/>
        </a:buClr>
        <a:buFont typeface="Wingdings" pitchFamily="2" charset="2"/>
        <a:buChar char="§"/>
        <a:defRPr sz="2708" b="0" kern="1200">
          <a:solidFill>
            <a:schemeClr val="tx2"/>
          </a:solidFill>
          <a:latin typeface="+mn-lt"/>
          <a:ea typeface="+mn-ea"/>
          <a:cs typeface="+mn-cs"/>
        </a:defRPr>
      </a:lvl1pPr>
      <a:lvl2pPr marL="562722" indent="-275500" algn="l" defTabSz="1125372" rtl="0" eaLnBrk="1" latinLnBrk="0" hangingPunct="1">
        <a:lnSpc>
          <a:spcPct val="100000"/>
        </a:lnSpc>
        <a:spcBef>
          <a:spcPts val="0"/>
        </a:spcBef>
        <a:spcAft>
          <a:spcPts val="738"/>
        </a:spcAft>
        <a:buClr>
          <a:schemeClr val="accent3"/>
        </a:buClr>
        <a:buFont typeface="Wingdings" pitchFamily="2" charset="2"/>
        <a:buChar char="§"/>
        <a:defRPr sz="2215" kern="1200">
          <a:solidFill>
            <a:schemeClr val="tx2"/>
          </a:solidFill>
          <a:latin typeface="+mn-lt"/>
          <a:ea typeface="+mn-ea"/>
          <a:cs typeface="+mn-cs"/>
        </a:defRPr>
      </a:lvl2pPr>
      <a:lvl3pPr marL="849945" indent="-287223" algn="l" defTabSz="1125372" rtl="0" eaLnBrk="1" latinLnBrk="0" hangingPunct="1">
        <a:lnSpc>
          <a:spcPct val="100000"/>
        </a:lnSpc>
        <a:spcBef>
          <a:spcPts val="0"/>
        </a:spcBef>
        <a:spcAft>
          <a:spcPts val="738"/>
        </a:spcAft>
        <a:buClr>
          <a:schemeClr val="accent2"/>
        </a:buClr>
        <a:buFont typeface="Arial" pitchFamily="34" charset="0"/>
        <a:buChar char="•"/>
        <a:defRPr sz="1969" kern="1200">
          <a:solidFill>
            <a:schemeClr val="tx2"/>
          </a:solidFill>
          <a:latin typeface="+mn-lt"/>
          <a:ea typeface="+mn-ea"/>
          <a:cs typeface="+mn-cs"/>
        </a:defRPr>
      </a:lvl3pPr>
      <a:lvl4pPr marL="1125444" indent="-275500" algn="l" defTabSz="1125372" rtl="0" eaLnBrk="1" latinLnBrk="0" hangingPunct="1">
        <a:lnSpc>
          <a:spcPct val="100000"/>
        </a:lnSpc>
        <a:spcBef>
          <a:spcPts val="0"/>
        </a:spcBef>
        <a:spcAft>
          <a:spcPts val="738"/>
        </a:spcAft>
        <a:buClr>
          <a:schemeClr val="bg2"/>
        </a:buClr>
        <a:buFont typeface="Arial" pitchFamily="34" charset="0"/>
        <a:buChar char="–"/>
        <a:defRPr sz="1723" kern="1200">
          <a:solidFill>
            <a:schemeClr val="tx2"/>
          </a:solidFill>
          <a:latin typeface="+mn-lt"/>
          <a:ea typeface="+mn-ea"/>
          <a:cs typeface="+mn-cs"/>
        </a:defRPr>
      </a:lvl4pPr>
      <a:lvl5pPr marL="1981125" indent="-238360" algn="l" defTabSz="1125372" rtl="0" eaLnBrk="1" latinLnBrk="0" hangingPunct="1">
        <a:spcBef>
          <a:spcPts val="0"/>
        </a:spcBef>
        <a:buClr>
          <a:srgbClr val="B1B1B1"/>
        </a:buClr>
        <a:buFont typeface="Arial" pitchFamily="34" charset="0"/>
        <a:buChar char="–"/>
        <a:defRPr sz="2092" kern="1200">
          <a:solidFill>
            <a:srgbClr val="494949"/>
          </a:solidFill>
          <a:latin typeface="+mn-lt"/>
          <a:ea typeface="+mn-ea"/>
          <a:cs typeface="+mn-cs"/>
        </a:defRPr>
      </a:lvl5pPr>
      <a:lvl6pPr marL="3094774" indent="-281344" algn="l" defTabSz="1125372" rtl="0" eaLnBrk="1" latinLnBrk="0" hangingPunct="1">
        <a:spcBef>
          <a:spcPct val="20000"/>
        </a:spcBef>
        <a:buFont typeface="Arial" pitchFamily="34" charset="0"/>
        <a:buChar char="•"/>
        <a:defRPr sz="2462" kern="1200">
          <a:solidFill>
            <a:schemeClr val="tx1"/>
          </a:solidFill>
          <a:latin typeface="+mn-lt"/>
          <a:ea typeface="+mn-ea"/>
          <a:cs typeface="+mn-cs"/>
        </a:defRPr>
      </a:lvl6pPr>
      <a:lvl7pPr marL="3657460" indent="-281344" algn="l" defTabSz="1125372" rtl="0" eaLnBrk="1" latinLnBrk="0" hangingPunct="1">
        <a:spcBef>
          <a:spcPct val="20000"/>
        </a:spcBef>
        <a:buFont typeface="Arial" pitchFamily="34" charset="0"/>
        <a:buChar char="•"/>
        <a:defRPr sz="2462" kern="1200">
          <a:solidFill>
            <a:schemeClr val="tx1"/>
          </a:solidFill>
          <a:latin typeface="+mn-lt"/>
          <a:ea typeface="+mn-ea"/>
          <a:cs typeface="+mn-cs"/>
        </a:defRPr>
      </a:lvl7pPr>
      <a:lvl8pPr marL="4220146" indent="-281344" algn="l" defTabSz="1125372" rtl="0" eaLnBrk="1" latinLnBrk="0" hangingPunct="1">
        <a:spcBef>
          <a:spcPct val="20000"/>
        </a:spcBef>
        <a:buFont typeface="Arial" pitchFamily="34" charset="0"/>
        <a:buChar char="•"/>
        <a:defRPr sz="2462" kern="1200">
          <a:solidFill>
            <a:schemeClr val="tx1"/>
          </a:solidFill>
          <a:latin typeface="+mn-lt"/>
          <a:ea typeface="+mn-ea"/>
          <a:cs typeface="+mn-cs"/>
        </a:defRPr>
      </a:lvl8pPr>
      <a:lvl9pPr marL="4782832" indent="-281344" algn="l" defTabSz="1125372" rtl="0" eaLnBrk="1" latinLnBrk="0" hangingPunct="1">
        <a:spcBef>
          <a:spcPct val="20000"/>
        </a:spcBef>
        <a:buFont typeface="Arial" pitchFamily="34" charset="0"/>
        <a:buChar char="•"/>
        <a:defRPr sz="2462" kern="1200">
          <a:solidFill>
            <a:schemeClr val="tx1"/>
          </a:solidFill>
          <a:latin typeface="+mn-lt"/>
          <a:ea typeface="+mn-ea"/>
          <a:cs typeface="+mn-cs"/>
        </a:defRPr>
      </a:lvl9pPr>
    </p:bodyStyle>
    <p:otherStyle>
      <a:defPPr>
        <a:defRPr lang="fr-FR"/>
      </a:defPPr>
      <a:lvl1pPr marL="0" algn="l" defTabSz="1125372" rtl="0" eaLnBrk="1" latinLnBrk="0" hangingPunct="1">
        <a:defRPr sz="2215" kern="1200">
          <a:solidFill>
            <a:schemeClr val="tx1"/>
          </a:solidFill>
          <a:latin typeface="+mn-lt"/>
          <a:ea typeface="+mn-ea"/>
          <a:cs typeface="+mn-cs"/>
        </a:defRPr>
      </a:lvl1pPr>
      <a:lvl2pPr marL="562686" algn="l" defTabSz="1125372" rtl="0" eaLnBrk="1" latinLnBrk="0" hangingPunct="1">
        <a:defRPr sz="2215" kern="1200">
          <a:solidFill>
            <a:schemeClr val="tx1"/>
          </a:solidFill>
          <a:latin typeface="+mn-lt"/>
          <a:ea typeface="+mn-ea"/>
          <a:cs typeface="+mn-cs"/>
        </a:defRPr>
      </a:lvl2pPr>
      <a:lvl3pPr marL="1125372" algn="l" defTabSz="1125372" rtl="0" eaLnBrk="1" latinLnBrk="0" hangingPunct="1">
        <a:defRPr sz="2215" kern="1200">
          <a:solidFill>
            <a:schemeClr val="tx1"/>
          </a:solidFill>
          <a:latin typeface="+mn-lt"/>
          <a:ea typeface="+mn-ea"/>
          <a:cs typeface="+mn-cs"/>
        </a:defRPr>
      </a:lvl3pPr>
      <a:lvl4pPr marL="1688058" algn="l" defTabSz="1125372" rtl="0" eaLnBrk="1" latinLnBrk="0" hangingPunct="1">
        <a:defRPr sz="2215" kern="1200">
          <a:solidFill>
            <a:schemeClr val="tx1"/>
          </a:solidFill>
          <a:latin typeface="+mn-lt"/>
          <a:ea typeface="+mn-ea"/>
          <a:cs typeface="+mn-cs"/>
        </a:defRPr>
      </a:lvl4pPr>
      <a:lvl5pPr marL="2250744" algn="l" defTabSz="1125372" rtl="0" eaLnBrk="1" latinLnBrk="0" hangingPunct="1">
        <a:defRPr sz="2215" kern="1200">
          <a:solidFill>
            <a:schemeClr val="tx1"/>
          </a:solidFill>
          <a:latin typeface="+mn-lt"/>
          <a:ea typeface="+mn-ea"/>
          <a:cs typeface="+mn-cs"/>
        </a:defRPr>
      </a:lvl5pPr>
      <a:lvl6pPr marL="2813430" algn="l" defTabSz="1125372" rtl="0" eaLnBrk="1" latinLnBrk="0" hangingPunct="1">
        <a:defRPr sz="2215" kern="1200">
          <a:solidFill>
            <a:schemeClr val="tx1"/>
          </a:solidFill>
          <a:latin typeface="+mn-lt"/>
          <a:ea typeface="+mn-ea"/>
          <a:cs typeface="+mn-cs"/>
        </a:defRPr>
      </a:lvl6pPr>
      <a:lvl7pPr marL="3376116" algn="l" defTabSz="1125372" rtl="0" eaLnBrk="1" latinLnBrk="0" hangingPunct="1">
        <a:defRPr sz="2215" kern="1200">
          <a:solidFill>
            <a:schemeClr val="tx1"/>
          </a:solidFill>
          <a:latin typeface="+mn-lt"/>
          <a:ea typeface="+mn-ea"/>
          <a:cs typeface="+mn-cs"/>
        </a:defRPr>
      </a:lvl7pPr>
      <a:lvl8pPr marL="3938804" algn="l" defTabSz="1125372" rtl="0" eaLnBrk="1" latinLnBrk="0" hangingPunct="1">
        <a:defRPr sz="2215" kern="1200">
          <a:solidFill>
            <a:schemeClr val="tx1"/>
          </a:solidFill>
          <a:latin typeface="+mn-lt"/>
          <a:ea typeface="+mn-ea"/>
          <a:cs typeface="+mn-cs"/>
        </a:defRPr>
      </a:lvl8pPr>
      <a:lvl9pPr marL="4501490" algn="l" defTabSz="1125372" rtl="0" eaLnBrk="1" latinLnBrk="0" hangingPunct="1">
        <a:defRPr sz="221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richard.markle@capgemini.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www.ethereum.org/" TargetMode="External"/><Relationship Id="rId2" Type="http://schemas.openxmlformats.org/officeDocument/2006/relationships/hyperlink" Target="https://www.hyperledger.org/" TargetMode="External"/><Relationship Id="rId1" Type="http://schemas.openxmlformats.org/officeDocument/2006/relationships/slideLayout" Target="../slideLayouts/slideLayout3.xml"/><Relationship Id="rId5" Type="http://schemas.openxmlformats.org/officeDocument/2006/relationships/hyperlink" Target="https://ripple.com/" TargetMode="External"/><Relationship Id="rId4" Type="http://schemas.openxmlformats.org/officeDocument/2006/relationships/hyperlink" Target="https://bitcoin.org/en/"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bitcoin.org/en/glossary/block" TargetMode="External"/><Relationship Id="rId2" Type="http://schemas.openxmlformats.org/officeDocument/2006/relationships/hyperlink" Target="https://bitcoin.org/en/developer-guide#term-network" TargetMode="External"/><Relationship Id="rId1" Type="http://schemas.openxmlformats.org/officeDocument/2006/relationships/slideLayout" Target="../slideLayouts/slideLayout3.xml"/><Relationship Id="rId6" Type="http://schemas.openxmlformats.org/officeDocument/2006/relationships/comments" Target="../comments/comment9.xml"/><Relationship Id="rId5" Type="http://schemas.openxmlformats.org/officeDocument/2006/relationships/image" Target="../media/image18.png"/><Relationship Id="rId4" Type="http://schemas.openxmlformats.org/officeDocument/2006/relationships/hyperlink" Target="https://bitcoin.org/en/glossary/block-chain" TargetMode="Externa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hyperlink" Target="http://www.coindesk.com/video-game-platform-steam-now-accepting-bitcoin/" TargetMode="External"/><Relationship Id="rId3" Type="http://schemas.openxmlformats.org/officeDocument/2006/relationships/hyperlink" Target="http://www.marketsandmarkets.com/PressReleases/blockchain-technology.asp" TargetMode="External"/><Relationship Id="rId7" Type="http://schemas.openxmlformats.org/officeDocument/2006/relationships/hyperlink" Target="http://www.coindesk.com/overstock-first-day-blockchain-stock-trading/" TargetMode="External"/><Relationship Id="rId2" Type="http://schemas.openxmlformats.org/officeDocument/2006/relationships/hyperlink" Target="http://www.prnewswire.com/news-releases/blockchain-technology-market-growing-at-615-cagr-to-2021-597034371.html" TargetMode="External"/><Relationship Id="rId1" Type="http://schemas.openxmlformats.org/officeDocument/2006/relationships/slideLayout" Target="../slideLayouts/slideLayout3.xml"/><Relationship Id="rId6" Type="http://schemas.openxmlformats.org/officeDocument/2006/relationships/hyperlink" Target="http://www.coindesk.com/natural-gas-pegged-next-ing-socgen-blockchain-test/" TargetMode="External"/><Relationship Id="rId11" Type="http://schemas.openxmlformats.org/officeDocument/2006/relationships/hyperlink" Target="http://blogs.wsj.com/cio/2017/02/23/northern-trust-deploys-blockchain-for-private-equity/" TargetMode="External"/><Relationship Id="rId5" Type="http://schemas.openxmlformats.org/officeDocument/2006/relationships/hyperlink" Target="http://www.the-blockchain.com/2017/03/16/consensys-named-official-blockchain-city-advisor-city-dubai/" TargetMode="External"/><Relationship Id="rId10" Type="http://schemas.openxmlformats.org/officeDocument/2006/relationships/hyperlink" Target="http://www.reuters.com/article/us-tech-blockchain-ibm-idUSKCN11Y28D" TargetMode="External"/><Relationship Id="rId4" Type="http://schemas.openxmlformats.org/officeDocument/2006/relationships/hyperlink" Target="http://www.nasdaq.com/article/6-blockchain-applications-that-go-beyond-bitcoin-cm716269" TargetMode="External"/><Relationship Id="rId9" Type="http://schemas.openxmlformats.org/officeDocument/2006/relationships/hyperlink" Target="http://www.marketwatch.com/story/bitcoin-is-now-worth-more-than-an-ounce-of-gold-for-the-first-time-ever-2017-03-02"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2.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1" y="2600259"/>
            <a:ext cx="6031346" cy="866559"/>
          </a:xfrm>
          <a:prstGeom prst="rect">
            <a:avLst/>
          </a:prstGeom>
          <a:effectLst>
            <a:outerShdw blurRad="50800" dist="38100" dir="2700000" algn="tl" rotWithShape="0">
              <a:schemeClr val="tx2">
                <a:alpha val="40000"/>
              </a:schemeClr>
            </a:outerShdw>
          </a:effectLst>
        </p:spPr>
        <p:txBody>
          <a:bodyPr vert="horz" lIns="0" tIns="0" rIns="0" bIns="0" rtlCol="0" anchor="b" anchorCtr="0">
            <a:noAutofit/>
          </a:bodyPr>
          <a:lstStyle>
            <a:lvl1pPr algn="r" defTabSz="1125372" rtl="0" eaLnBrk="1" latinLnBrk="0" hangingPunct="1">
              <a:lnSpc>
                <a:spcPct val="100000"/>
              </a:lnSpc>
              <a:spcBef>
                <a:spcPts val="0"/>
              </a:spcBef>
              <a:spcAft>
                <a:spcPts val="0"/>
              </a:spcAft>
              <a:buNone/>
              <a:defRPr sz="3200" b="0" kern="1200">
                <a:solidFill>
                  <a:schemeClr val="bg1"/>
                </a:solidFill>
                <a:latin typeface="+mn-lt"/>
                <a:ea typeface="+mj-ea"/>
                <a:cs typeface="+mj-cs"/>
              </a:defRPr>
            </a:lvl1pPr>
          </a:lstStyle>
          <a:p>
            <a:r>
              <a:rPr lang="fr-FR" dirty="0" err="1" smtClean="0">
                <a:solidFill>
                  <a:schemeClr val="tx2"/>
                </a:solidFill>
              </a:rPr>
              <a:t>Blockchain</a:t>
            </a:r>
            <a:r>
              <a:rPr lang="fr-FR" dirty="0">
                <a:solidFill>
                  <a:schemeClr val="tx2"/>
                </a:solidFill>
              </a:rPr>
              <a:t> </a:t>
            </a:r>
            <a:r>
              <a:rPr lang="fr-FR" dirty="0" smtClean="0">
                <a:solidFill>
                  <a:schemeClr val="tx2"/>
                </a:solidFill>
              </a:rPr>
              <a:t>Introduction</a:t>
            </a:r>
            <a:br>
              <a:rPr lang="fr-FR" dirty="0" smtClean="0">
                <a:solidFill>
                  <a:schemeClr val="tx2"/>
                </a:solidFill>
              </a:rPr>
            </a:br>
            <a:r>
              <a:rPr lang="en-US" sz="2000" dirty="0"/>
              <a:t>Richard </a:t>
            </a:r>
            <a:r>
              <a:rPr lang="en-US" sz="2000" dirty="0" err="1"/>
              <a:t>Markle</a:t>
            </a:r>
            <a:r>
              <a:rPr lang="en-US" sz="2000" dirty="0"/>
              <a:t> / </a:t>
            </a:r>
            <a:r>
              <a:rPr lang="en-US" sz="2000" b="1" dirty="0"/>
              <a:t>Capgemini</a:t>
            </a:r>
            <a:endParaRPr lang="en-US" sz="2000" dirty="0"/>
          </a:p>
          <a:p>
            <a:r>
              <a:rPr lang="en-US" sz="2000" dirty="0"/>
              <a:t>Manager, Solution Architecture, </a:t>
            </a:r>
            <a:r>
              <a:rPr lang="en-US" sz="2000" dirty="0" smtClean="0"/>
              <a:t>CSD</a:t>
            </a:r>
            <a:r>
              <a:rPr lang="it-IT" sz="2000" dirty="0"/>
              <a:t> </a:t>
            </a:r>
            <a:endParaRPr lang="en-US" sz="2000" dirty="0"/>
          </a:p>
          <a:p>
            <a:r>
              <a:rPr lang="it-IT" sz="2000" dirty="0"/>
              <a:t>Email: </a:t>
            </a:r>
            <a:r>
              <a:rPr lang="it-IT" sz="2000" u="sng" dirty="0">
                <a:hlinkClick r:id="rId2"/>
              </a:rPr>
              <a:t>richard.markle@capgemini.com</a:t>
            </a:r>
            <a:endParaRPr lang="en-US" sz="2000" dirty="0"/>
          </a:p>
        </p:txBody>
      </p:sp>
      <p:sp>
        <p:nvSpPr>
          <p:cNvPr id="8" name="Sous-titre 3"/>
          <p:cNvSpPr>
            <a:spLocks noGrp="1"/>
          </p:cNvSpPr>
          <p:nvPr>
            <p:ph type="subTitle" idx="1"/>
          </p:nvPr>
        </p:nvSpPr>
        <p:spPr>
          <a:xfrm>
            <a:off x="7329814" y="6247257"/>
            <a:ext cx="4287130" cy="549076"/>
          </a:xfrm>
        </p:spPr>
        <p:txBody>
          <a:bodyPr/>
          <a:lstStyle/>
          <a:p>
            <a:r>
              <a:rPr lang="fr-FR" sz="2400" dirty="0" smtClean="0"/>
              <a:t>March 2017 – v0.9</a:t>
            </a:r>
            <a:endParaRPr lang="fr-FR" sz="2400" dirty="0"/>
          </a:p>
        </p:txBody>
      </p:sp>
    </p:spTree>
    <p:extLst>
      <p:ext uri="{BB962C8B-B14F-4D97-AF65-F5344CB8AC3E}">
        <p14:creationId xmlns:p14="http://schemas.microsoft.com/office/powerpoint/2010/main" val="314864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8948"/>
                </a:solidFill>
              </a:rPr>
              <a:t>Investment</a:t>
            </a:r>
            <a:endParaRPr lang="en-US" dirty="0">
              <a:solidFill>
                <a:srgbClr val="008948"/>
              </a:solidFill>
            </a:endParaRPr>
          </a:p>
        </p:txBody>
      </p:sp>
      <p:sp>
        <p:nvSpPr>
          <p:cNvPr id="3" name="Content Placeholder 2"/>
          <p:cNvSpPr>
            <a:spLocks noGrp="1"/>
          </p:cNvSpPr>
          <p:nvPr>
            <p:ph idx="1"/>
          </p:nvPr>
        </p:nvSpPr>
        <p:spPr>
          <a:xfrm>
            <a:off x="422031" y="1296990"/>
            <a:ext cx="11342078" cy="4066748"/>
          </a:xfrm>
        </p:spPr>
        <p:txBody>
          <a:bodyPr/>
          <a:lstStyle/>
          <a:p>
            <a:pPr>
              <a:buClrTx/>
              <a:buFont typeface="Wingdings" panose="05000000000000000000" pitchFamily="2" charset="2"/>
              <a:buChar char="v"/>
            </a:pPr>
            <a:r>
              <a:rPr lang="en-US" sz="1800" i="1" dirty="0" smtClean="0">
                <a:solidFill>
                  <a:srgbClr val="008948"/>
                </a:solidFill>
              </a:rPr>
              <a:t>Bitcoin worth more than Gold – March 3, 2017</a:t>
            </a:r>
          </a:p>
          <a:p>
            <a:pPr>
              <a:buClrTx/>
              <a:buFont typeface="Wingdings" panose="05000000000000000000" pitchFamily="2" charset="2"/>
              <a:buChar char="v"/>
            </a:pPr>
            <a:r>
              <a:rPr lang="en-US" sz="1800" i="1" dirty="0" smtClean="0">
                <a:solidFill>
                  <a:srgbClr val="008948"/>
                </a:solidFill>
              </a:rPr>
              <a:t>City of Dubai Smart City Initiative – Smart Cities</a:t>
            </a:r>
          </a:p>
          <a:p>
            <a:pPr>
              <a:buClrTx/>
              <a:buFont typeface="Wingdings" panose="05000000000000000000" pitchFamily="2" charset="2"/>
              <a:buChar char="v"/>
            </a:pPr>
            <a:r>
              <a:rPr lang="en-US" sz="1800" i="1" dirty="0" smtClean="0">
                <a:solidFill>
                  <a:srgbClr val="008948"/>
                </a:solidFill>
              </a:rPr>
              <a:t>World’s First Peer Review Smart Contract Paper</a:t>
            </a:r>
          </a:p>
          <a:p>
            <a:pPr>
              <a:buClrTx/>
              <a:buFont typeface="Wingdings" panose="05000000000000000000" pitchFamily="2" charset="2"/>
              <a:buChar char="v"/>
            </a:pPr>
            <a:r>
              <a:rPr lang="en-US" sz="1800" i="1" dirty="0" smtClean="0">
                <a:solidFill>
                  <a:srgbClr val="008948"/>
                </a:solidFill>
              </a:rPr>
              <a:t>Overstock just closed first day of Blockchain Trading - $10.9M</a:t>
            </a:r>
          </a:p>
          <a:p>
            <a:pPr>
              <a:buClrTx/>
              <a:buFont typeface="Wingdings" panose="05000000000000000000" pitchFamily="2" charset="2"/>
              <a:buChar char="v"/>
            </a:pPr>
            <a:r>
              <a:rPr lang="en-US" sz="1800" i="1" dirty="0" smtClean="0">
                <a:solidFill>
                  <a:srgbClr val="008948"/>
                </a:solidFill>
              </a:rPr>
              <a:t>Precious Metals Dealer JM </a:t>
            </a:r>
            <a:r>
              <a:rPr lang="en-US" sz="1800" i="1" dirty="0" err="1" smtClean="0">
                <a:solidFill>
                  <a:srgbClr val="008948"/>
                </a:solidFill>
              </a:rPr>
              <a:t>Boullion</a:t>
            </a:r>
            <a:r>
              <a:rPr lang="en-US" sz="1800" i="1" dirty="0" smtClean="0">
                <a:solidFill>
                  <a:srgbClr val="008948"/>
                </a:solidFill>
              </a:rPr>
              <a:t> now accepts Bitcoin</a:t>
            </a:r>
          </a:p>
          <a:p>
            <a:pPr>
              <a:buClrTx/>
              <a:buFont typeface="Wingdings" panose="05000000000000000000" pitchFamily="2" charset="2"/>
              <a:buChar char="v"/>
            </a:pPr>
            <a:r>
              <a:rPr lang="en-US" sz="1800" i="1" dirty="0" smtClean="0">
                <a:solidFill>
                  <a:srgbClr val="008948"/>
                </a:solidFill>
              </a:rPr>
              <a:t>Microsoft Teams with Bank of America for Blockchain</a:t>
            </a:r>
          </a:p>
          <a:p>
            <a:pPr>
              <a:buClrTx/>
              <a:buFont typeface="Wingdings" panose="05000000000000000000" pitchFamily="2" charset="2"/>
              <a:buChar char="v"/>
            </a:pPr>
            <a:r>
              <a:rPr lang="en-US" sz="1800" i="1" dirty="0">
                <a:solidFill>
                  <a:srgbClr val="008948"/>
                </a:solidFill>
              </a:rPr>
              <a:t>Bitcoin Lending Concept Debuted At Bank of Japan </a:t>
            </a:r>
            <a:r>
              <a:rPr lang="en-US" sz="1800" i="1" dirty="0" smtClean="0">
                <a:solidFill>
                  <a:srgbClr val="008948"/>
                </a:solidFill>
              </a:rPr>
              <a:t>Event</a:t>
            </a:r>
          </a:p>
          <a:p>
            <a:pPr>
              <a:buClrTx/>
              <a:buFont typeface="Wingdings" panose="05000000000000000000" pitchFamily="2" charset="2"/>
              <a:buChar char="v"/>
            </a:pPr>
            <a:r>
              <a:rPr lang="en-US" sz="1800" i="1" dirty="0" smtClean="0">
                <a:solidFill>
                  <a:srgbClr val="008948"/>
                </a:solidFill>
              </a:rPr>
              <a:t>Central </a:t>
            </a:r>
            <a:r>
              <a:rPr lang="en-US" sz="1800" i="1" dirty="0">
                <a:solidFill>
                  <a:srgbClr val="008948"/>
                </a:solidFill>
              </a:rPr>
              <a:t>Banks Back Hyperledger Blockchain </a:t>
            </a:r>
            <a:r>
              <a:rPr lang="en-US" sz="1800" i="1" dirty="0" smtClean="0">
                <a:solidFill>
                  <a:srgbClr val="008948"/>
                </a:solidFill>
              </a:rPr>
              <a:t>Project</a:t>
            </a:r>
          </a:p>
          <a:p>
            <a:pPr>
              <a:buClrTx/>
              <a:buFont typeface="Wingdings" panose="05000000000000000000" pitchFamily="2" charset="2"/>
              <a:buChar char="v"/>
            </a:pPr>
            <a:r>
              <a:rPr lang="en-US" sz="1800" i="1" dirty="0">
                <a:solidFill>
                  <a:srgbClr val="008948"/>
                </a:solidFill>
              </a:rPr>
              <a:t>Banks adopting blockchain 'dramatically faster' than expected: </a:t>
            </a:r>
            <a:r>
              <a:rPr lang="en-US" sz="1800" i="1" dirty="0" smtClean="0">
                <a:solidFill>
                  <a:srgbClr val="008948"/>
                </a:solidFill>
              </a:rPr>
              <a:t>IBM</a:t>
            </a:r>
          </a:p>
          <a:p>
            <a:pPr>
              <a:buClrTx/>
              <a:buFont typeface="Wingdings" panose="05000000000000000000" pitchFamily="2" charset="2"/>
              <a:buChar char="v"/>
            </a:pPr>
            <a:r>
              <a:rPr lang="en-US" sz="1800" dirty="0" smtClean="0">
                <a:solidFill>
                  <a:srgbClr val="008948"/>
                </a:solidFill>
              </a:rPr>
              <a:t>Chain </a:t>
            </a:r>
            <a:r>
              <a:rPr lang="en-US" sz="1800" dirty="0">
                <a:solidFill>
                  <a:srgbClr val="008948"/>
                </a:solidFill>
              </a:rPr>
              <a:t>Previews New Blockchain Privacy Tech 'Confidential Assets'</a:t>
            </a:r>
          </a:p>
          <a:p>
            <a:pPr>
              <a:buClrTx/>
              <a:buFont typeface="Wingdings" panose="05000000000000000000" pitchFamily="2" charset="2"/>
              <a:buChar char="v"/>
            </a:pPr>
            <a:r>
              <a:rPr lang="en-US" sz="1800" i="1" dirty="0" smtClean="0">
                <a:solidFill>
                  <a:srgbClr val="008948"/>
                </a:solidFill>
              </a:rPr>
              <a:t>Northern </a:t>
            </a:r>
            <a:r>
              <a:rPr lang="en-US" sz="1800" i="1" dirty="0">
                <a:solidFill>
                  <a:srgbClr val="008948"/>
                </a:solidFill>
              </a:rPr>
              <a:t>Trust Deploys Blockchain for Private </a:t>
            </a:r>
            <a:r>
              <a:rPr lang="en-US" sz="1800" i="1" dirty="0" smtClean="0">
                <a:solidFill>
                  <a:srgbClr val="008948"/>
                </a:solidFill>
              </a:rPr>
              <a:t>Equity ($20B in Assets)</a:t>
            </a:r>
            <a:endParaRPr lang="en-US" sz="1800" i="1" dirty="0">
              <a:solidFill>
                <a:srgbClr val="008948"/>
              </a:solidFill>
            </a:endParaRPr>
          </a:p>
          <a:p>
            <a:pPr>
              <a:buClrTx/>
              <a:buFont typeface="Wingdings" panose="05000000000000000000" pitchFamily="2" charset="2"/>
              <a:buChar char="v"/>
            </a:pPr>
            <a:endParaRPr lang="en-US" dirty="0">
              <a:solidFill>
                <a:schemeClr val="tx1"/>
              </a:solidFill>
            </a:endParaRPr>
          </a:p>
          <a:p>
            <a:pPr marL="0" indent="0">
              <a:buNone/>
            </a:pPr>
            <a:endParaRPr lang="en-US" dirty="0">
              <a:solidFill>
                <a:schemeClr val="tx1"/>
              </a:solidFill>
            </a:endParaRPr>
          </a:p>
        </p:txBody>
      </p:sp>
      <p:sp>
        <p:nvSpPr>
          <p:cNvPr id="4" name="TextBox 3"/>
          <p:cNvSpPr txBox="1"/>
          <p:nvPr/>
        </p:nvSpPr>
        <p:spPr>
          <a:xfrm>
            <a:off x="827195" y="5363738"/>
            <a:ext cx="11364807" cy="646331"/>
          </a:xfrm>
          <a:prstGeom prst="rect">
            <a:avLst/>
          </a:prstGeom>
          <a:noFill/>
        </p:spPr>
        <p:txBody>
          <a:bodyPr wrap="square" rtlCol="0">
            <a:spAutoFit/>
          </a:bodyPr>
          <a:lstStyle/>
          <a:p>
            <a:r>
              <a:rPr lang="en-US" sz="1800" dirty="0" smtClean="0">
                <a:solidFill>
                  <a:srgbClr val="008948"/>
                </a:solidFill>
              </a:rPr>
              <a:t>Investment and Activity are moving forward at a vigorous pace. Over $1B in Venture Capital was invested in  Blockchain Companies in 2016.</a:t>
            </a:r>
          </a:p>
        </p:txBody>
      </p:sp>
    </p:spTree>
    <p:extLst>
      <p:ext uri="{BB962C8B-B14F-4D97-AF65-F5344CB8AC3E}">
        <p14:creationId xmlns:p14="http://schemas.microsoft.com/office/powerpoint/2010/main" val="9988759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 Leading Blockchain Implementations</a:t>
            </a:r>
            <a:endParaRPr lang="en-US" dirty="0"/>
          </a:p>
        </p:txBody>
      </p:sp>
      <p:sp>
        <p:nvSpPr>
          <p:cNvPr id="4" name="Content Placeholder 3"/>
          <p:cNvSpPr>
            <a:spLocks noGrp="1"/>
          </p:cNvSpPr>
          <p:nvPr>
            <p:ph idx="1"/>
          </p:nvPr>
        </p:nvSpPr>
        <p:spPr/>
        <p:txBody>
          <a:bodyPr/>
          <a:lstStyle/>
          <a:p>
            <a:pPr>
              <a:buFont typeface="Wingdings" panose="05000000000000000000" pitchFamily="2" charset="2"/>
              <a:buChar char="v"/>
            </a:pPr>
            <a:r>
              <a:rPr lang="en-US" b="1" dirty="0" err="1" smtClean="0">
                <a:solidFill>
                  <a:schemeClr val="tx1"/>
                </a:solidFill>
              </a:rPr>
              <a:t>Hyperledger</a:t>
            </a:r>
            <a:r>
              <a:rPr lang="en-US" b="1" dirty="0">
                <a:solidFill>
                  <a:schemeClr val="tx1"/>
                </a:solidFill>
              </a:rPr>
              <a:t> </a:t>
            </a:r>
            <a:r>
              <a:rPr lang="en-US" dirty="0">
                <a:solidFill>
                  <a:schemeClr val="tx1"/>
                </a:solidFill>
              </a:rPr>
              <a:t>(</a:t>
            </a:r>
            <a:r>
              <a:rPr lang="en-US" dirty="0" smtClean="0">
                <a:solidFill>
                  <a:schemeClr val="tx1"/>
                </a:solidFill>
                <a:hlinkClick r:id="rId2"/>
              </a:rPr>
              <a:t>https</a:t>
            </a:r>
            <a:r>
              <a:rPr lang="en-US" dirty="0">
                <a:solidFill>
                  <a:schemeClr val="tx1"/>
                </a:solidFill>
                <a:hlinkClick r:id="rId2"/>
              </a:rPr>
              <a:t>://www.hyperledger.org</a:t>
            </a:r>
            <a:r>
              <a:rPr lang="en-US" dirty="0" smtClean="0">
                <a:solidFill>
                  <a:schemeClr val="tx1"/>
                </a:solidFill>
                <a:hlinkClick r:id="rId2"/>
              </a:rPr>
              <a:t>/</a:t>
            </a:r>
            <a:r>
              <a:rPr lang="en-US" dirty="0" smtClean="0">
                <a:solidFill>
                  <a:schemeClr val="tx1"/>
                </a:solidFill>
              </a:rPr>
              <a:t>)  </a:t>
            </a:r>
            <a:r>
              <a:rPr lang="en-US" dirty="0">
                <a:solidFill>
                  <a:schemeClr val="tx1"/>
                </a:solidFill>
              </a:rPr>
              <a:t>is a global collaboration, hosted by The Linux Foundation, including leaders in finance, banking, Internet of Things, supply chains, manufacturing and </a:t>
            </a:r>
            <a:r>
              <a:rPr lang="en-US" dirty="0" smtClean="0">
                <a:solidFill>
                  <a:schemeClr val="tx1"/>
                </a:solidFill>
              </a:rPr>
              <a:t>Technology</a:t>
            </a:r>
            <a:endParaRPr lang="en-US" dirty="0">
              <a:solidFill>
                <a:schemeClr val="tx1"/>
              </a:solidFill>
            </a:endParaRPr>
          </a:p>
          <a:p>
            <a:pPr>
              <a:buFont typeface="Wingdings" panose="05000000000000000000" pitchFamily="2" charset="2"/>
              <a:buChar char="v"/>
            </a:pPr>
            <a:r>
              <a:rPr lang="en-US" b="1" dirty="0" err="1" smtClean="0">
                <a:solidFill>
                  <a:schemeClr val="tx1"/>
                </a:solidFill>
              </a:rPr>
              <a:t>Ethereum</a:t>
            </a:r>
            <a:r>
              <a:rPr lang="en-US" dirty="0" smtClean="0">
                <a:solidFill>
                  <a:schemeClr val="tx1"/>
                </a:solidFill>
              </a:rPr>
              <a:t> </a:t>
            </a:r>
            <a:r>
              <a:rPr lang="en-US" dirty="0">
                <a:solidFill>
                  <a:schemeClr val="tx1"/>
                </a:solidFill>
              </a:rPr>
              <a:t>(</a:t>
            </a:r>
            <a:r>
              <a:rPr lang="en-US" dirty="0">
                <a:solidFill>
                  <a:schemeClr val="tx1"/>
                </a:solidFill>
                <a:hlinkClick r:id="rId3"/>
              </a:rPr>
              <a:t>https://www.ethereum.org</a:t>
            </a:r>
            <a:r>
              <a:rPr lang="en-US" dirty="0" smtClean="0">
                <a:solidFill>
                  <a:schemeClr val="tx1"/>
                </a:solidFill>
                <a:hlinkClick r:id="rId3"/>
              </a:rPr>
              <a:t>/</a:t>
            </a:r>
            <a:r>
              <a:rPr lang="en-US" dirty="0" smtClean="0">
                <a:solidFill>
                  <a:schemeClr val="tx1"/>
                </a:solidFill>
              </a:rPr>
              <a:t> ) </a:t>
            </a:r>
            <a:r>
              <a:rPr lang="en-US" dirty="0">
                <a:solidFill>
                  <a:schemeClr val="tx1"/>
                </a:solidFill>
              </a:rPr>
              <a:t>Ethereum is a  decentralized platform that runs smart contracts: applications that run exactly as programmed without any possibility of downtime, censorship, fraud or third party </a:t>
            </a:r>
            <a:r>
              <a:rPr lang="en-US" dirty="0" smtClean="0">
                <a:solidFill>
                  <a:schemeClr val="tx1"/>
                </a:solidFill>
              </a:rPr>
              <a:t>interference</a:t>
            </a:r>
            <a:endParaRPr lang="en-US" b="1" dirty="0" smtClean="0">
              <a:solidFill>
                <a:schemeClr val="tx1"/>
              </a:solidFill>
            </a:endParaRPr>
          </a:p>
          <a:p>
            <a:r>
              <a:rPr lang="en-US" b="1" dirty="0">
                <a:solidFill>
                  <a:schemeClr val="tx1"/>
                </a:solidFill>
              </a:rPr>
              <a:t>Bitcoin </a:t>
            </a:r>
            <a:r>
              <a:rPr lang="en-US" dirty="0">
                <a:solidFill>
                  <a:schemeClr val="tx1"/>
                </a:solidFill>
              </a:rPr>
              <a:t>(</a:t>
            </a:r>
            <a:r>
              <a:rPr lang="en-US" dirty="0">
                <a:solidFill>
                  <a:schemeClr val="tx1"/>
                </a:solidFill>
                <a:hlinkClick r:id="rId4"/>
              </a:rPr>
              <a:t>https://bitcoin.org/en</a:t>
            </a:r>
            <a:r>
              <a:rPr lang="en-US" dirty="0" smtClean="0">
                <a:solidFill>
                  <a:schemeClr val="tx1"/>
                </a:solidFill>
                <a:hlinkClick r:id="rId4"/>
              </a:rPr>
              <a:t>/</a:t>
            </a:r>
            <a:r>
              <a:rPr lang="en-US" dirty="0" smtClean="0">
                <a:solidFill>
                  <a:schemeClr val="tx1"/>
                </a:solidFill>
              </a:rPr>
              <a:t>) </a:t>
            </a:r>
            <a:r>
              <a:rPr lang="en-US" dirty="0">
                <a:solidFill>
                  <a:schemeClr val="tx1"/>
                </a:solidFill>
              </a:rPr>
              <a:t>Bitcoin uses peer-to-peer technology to operate with no central authority or banks; managing transactions and the issuing of bitcoins is carried out collectively by the </a:t>
            </a:r>
            <a:r>
              <a:rPr lang="en-US" dirty="0" smtClean="0">
                <a:solidFill>
                  <a:schemeClr val="tx1"/>
                </a:solidFill>
              </a:rPr>
              <a:t>network</a:t>
            </a:r>
          </a:p>
          <a:p>
            <a:r>
              <a:rPr lang="en-US" b="1" dirty="0" smtClean="0">
                <a:solidFill>
                  <a:schemeClr val="tx1"/>
                </a:solidFill>
              </a:rPr>
              <a:t>Ripple </a:t>
            </a:r>
            <a:r>
              <a:rPr lang="en-US" dirty="0" smtClean="0">
                <a:solidFill>
                  <a:schemeClr val="tx1"/>
                </a:solidFill>
              </a:rPr>
              <a:t>( </a:t>
            </a:r>
            <a:r>
              <a:rPr lang="en-US" dirty="0" smtClean="0">
                <a:solidFill>
                  <a:schemeClr val="tx1"/>
                </a:solidFill>
                <a:hlinkClick r:id="rId5"/>
              </a:rPr>
              <a:t>https</a:t>
            </a:r>
            <a:r>
              <a:rPr lang="en-US" dirty="0">
                <a:solidFill>
                  <a:schemeClr val="tx1"/>
                </a:solidFill>
                <a:hlinkClick r:id="rId5"/>
              </a:rPr>
              <a:t>://ripple.com</a:t>
            </a:r>
            <a:r>
              <a:rPr lang="en-US" dirty="0" smtClean="0">
                <a:solidFill>
                  <a:schemeClr val="tx1"/>
                </a:solidFill>
                <a:hlinkClick r:id="rId5"/>
              </a:rPr>
              <a:t>/</a:t>
            </a:r>
            <a:r>
              <a:rPr lang="en-US" dirty="0" smtClean="0">
                <a:solidFill>
                  <a:schemeClr val="tx1"/>
                </a:solidFill>
              </a:rPr>
              <a:t> ) </a:t>
            </a:r>
            <a:r>
              <a:rPr lang="en-US" sz="1400" dirty="0">
                <a:solidFill>
                  <a:srgbClr val="008948"/>
                </a:solidFill>
              </a:rPr>
              <a:t> </a:t>
            </a:r>
            <a:r>
              <a:rPr lang="en-US" sz="2000" dirty="0">
                <a:solidFill>
                  <a:schemeClr val="tx1"/>
                </a:solidFill>
              </a:rPr>
              <a:t>Ripple provides global financial settlement solutions to enable the world to exchange value like it already exchanges information – giving rise to an Internet of Value (IoV). Ripple solutions lower the total cost of settlement by enabling banks to transact directly, instantly and with certainty of settlement. </a:t>
            </a:r>
          </a:p>
        </p:txBody>
      </p:sp>
    </p:spTree>
    <p:extLst>
      <p:ext uri="{BB962C8B-B14F-4D97-AF65-F5344CB8AC3E}">
        <p14:creationId xmlns:p14="http://schemas.microsoft.com/office/powerpoint/2010/main" val="2537959026"/>
      </p:ext>
    </p:extLst>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indent="-457200">
              <a:buFont typeface="Arial" panose="020B0604020202020204" pitchFamily="34" charset="0"/>
              <a:buChar char="•"/>
            </a:pPr>
            <a:r>
              <a:rPr lang="en-US" dirty="0" smtClean="0">
                <a:solidFill>
                  <a:srgbClr val="008948"/>
                </a:solidFill>
              </a:rPr>
              <a:t>The Tech - What is a hash?</a:t>
            </a:r>
            <a:endParaRPr lang="en-US" dirty="0">
              <a:solidFill>
                <a:srgbClr val="008948"/>
              </a:solidFill>
            </a:endParaRPr>
          </a:p>
        </p:txBody>
      </p:sp>
      <p:sp>
        <p:nvSpPr>
          <p:cNvPr id="5" name="TextBox 4"/>
          <p:cNvSpPr txBox="1"/>
          <p:nvPr/>
        </p:nvSpPr>
        <p:spPr>
          <a:xfrm>
            <a:off x="659757" y="1319509"/>
            <a:ext cx="10613985" cy="163121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8948"/>
                </a:solidFill>
              </a:rPr>
              <a:t>In the abstract, a hash function is a mathematical process that takes input data of any </a:t>
            </a:r>
            <a:r>
              <a:rPr lang="en-US" dirty="0" smtClean="0">
                <a:solidFill>
                  <a:srgbClr val="008948"/>
                </a:solidFill>
              </a:rPr>
              <a:t>size and </a:t>
            </a:r>
            <a:r>
              <a:rPr lang="en-US" dirty="0">
                <a:solidFill>
                  <a:srgbClr val="008948"/>
                </a:solidFill>
              </a:rPr>
              <a:t>returns output data of a fixed </a:t>
            </a:r>
            <a:r>
              <a:rPr lang="en-US" dirty="0" smtClean="0">
                <a:solidFill>
                  <a:srgbClr val="008948"/>
                </a:solidFill>
              </a:rPr>
              <a:t>size</a:t>
            </a:r>
            <a:endParaRPr lang="en-US" dirty="0">
              <a:solidFill>
                <a:srgbClr val="008948"/>
              </a:solidFill>
            </a:endParaRPr>
          </a:p>
          <a:p>
            <a:pPr marL="285750" indent="-285750">
              <a:buFont typeface="Arial" panose="020B0604020202020204" pitchFamily="34" charset="0"/>
              <a:buChar char="•"/>
            </a:pPr>
            <a:r>
              <a:rPr lang="en-US" dirty="0" smtClean="0">
                <a:solidFill>
                  <a:srgbClr val="008948"/>
                </a:solidFill>
              </a:rPr>
              <a:t>In blockchain the input is the transaction data/contract/</a:t>
            </a:r>
            <a:r>
              <a:rPr lang="en-US" dirty="0" err="1" smtClean="0">
                <a:solidFill>
                  <a:srgbClr val="008948"/>
                </a:solidFill>
              </a:rPr>
              <a:t>transactor</a:t>
            </a:r>
            <a:r>
              <a:rPr lang="en-US" dirty="0" smtClean="0">
                <a:solidFill>
                  <a:srgbClr val="008948"/>
                </a:solidFill>
              </a:rPr>
              <a:t> ID’s, and the output is the hash that is part of the block</a:t>
            </a:r>
            <a:endParaRPr lang="en-US" dirty="0">
              <a:solidFill>
                <a:srgbClr val="008948"/>
              </a:solidFill>
            </a:endParaRPr>
          </a:p>
          <a:p>
            <a:pPr marL="285750" indent="-285750">
              <a:buFont typeface="Arial" panose="020B0604020202020204" pitchFamily="34" charset="0"/>
              <a:buChar char="•"/>
            </a:pPr>
            <a:r>
              <a:rPr lang="en-US" dirty="0">
                <a:solidFill>
                  <a:srgbClr val="008948"/>
                </a:solidFill>
              </a:rPr>
              <a:t>Technically called a “Cryptographic Hash Function”</a:t>
            </a:r>
            <a:endParaRPr lang="en-US" dirty="0" smtClean="0">
              <a:solidFill>
                <a:srgbClr val="008948"/>
              </a:solidFill>
            </a:endParaRPr>
          </a:p>
        </p:txBody>
      </p:sp>
      <p:pic>
        <p:nvPicPr>
          <p:cNvPr id="6" name="Picture 5" descr="Courtesy Wikimedia" title="Hash Functi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0155" y="3051589"/>
            <a:ext cx="5050300" cy="3228880"/>
          </a:xfrm>
          <a:prstGeom prst="rect">
            <a:avLst/>
          </a:prstGeom>
        </p:spPr>
      </p:pic>
    </p:spTree>
    <p:extLst>
      <p:ext uri="{BB962C8B-B14F-4D97-AF65-F5344CB8AC3E}">
        <p14:creationId xmlns:p14="http://schemas.microsoft.com/office/powerpoint/2010/main" val="29399440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8948"/>
                </a:solidFill>
              </a:rPr>
              <a:t>The </a:t>
            </a:r>
            <a:r>
              <a:rPr lang="en-US" dirty="0" err="1" smtClean="0">
                <a:solidFill>
                  <a:srgbClr val="008948"/>
                </a:solidFill>
              </a:rPr>
              <a:t>Merkle</a:t>
            </a:r>
            <a:r>
              <a:rPr lang="en-US" dirty="0" smtClean="0">
                <a:solidFill>
                  <a:srgbClr val="008948"/>
                </a:solidFill>
              </a:rPr>
              <a:t> Tree</a:t>
            </a:r>
            <a:endParaRPr lang="en-US" dirty="0">
              <a:solidFill>
                <a:srgbClr val="008948"/>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45231" y="1196627"/>
            <a:ext cx="7841275" cy="4992687"/>
          </a:xfrm>
        </p:spPr>
      </p:pic>
      <p:sp>
        <p:nvSpPr>
          <p:cNvPr id="5" name="TextBox 4"/>
          <p:cNvSpPr txBox="1"/>
          <p:nvPr/>
        </p:nvSpPr>
        <p:spPr>
          <a:xfrm>
            <a:off x="535258" y="1296502"/>
            <a:ext cx="3055434" cy="4801314"/>
          </a:xfrm>
          <a:prstGeom prst="rect">
            <a:avLst/>
          </a:prstGeom>
          <a:noFill/>
        </p:spPr>
        <p:txBody>
          <a:bodyPr wrap="square" rtlCol="0">
            <a:spAutoFit/>
          </a:bodyPr>
          <a:lstStyle/>
          <a:p>
            <a:r>
              <a:rPr lang="en-US" sz="1800" b="0" dirty="0">
                <a:solidFill>
                  <a:srgbClr val="008948"/>
                </a:solidFill>
              </a:rPr>
              <a:t>In cryptography and computer science, a </a:t>
            </a:r>
            <a:r>
              <a:rPr lang="en-US" sz="1800" dirty="0">
                <a:solidFill>
                  <a:srgbClr val="008948"/>
                </a:solidFill>
              </a:rPr>
              <a:t>hash tree</a:t>
            </a:r>
            <a:r>
              <a:rPr lang="en-US" sz="1800" b="0" dirty="0">
                <a:solidFill>
                  <a:srgbClr val="008948"/>
                </a:solidFill>
              </a:rPr>
              <a:t> or </a:t>
            </a:r>
            <a:r>
              <a:rPr lang="en-US" sz="1800" dirty="0" err="1">
                <a:solidFill>
                  <a:srgbClr val="008948"/>
                </a:solidFill>
              </a:rPr>
              <a:t>Merkle</a:t>
            </a:r>
            <a:r>
              <a:rPr lang="en-US" sz="1800" dirty="0">
                <a:solidFill>
                  <a:srgbClr val="008948"/>
                </a:solidFill>
              </a:rPr>
              <a:t> tree</a:t>
            </a:r>
            <a:r>
              <a:rPr lang="en-US" sz="1800" b="0" dirty="0">
                <a:solidFill>
                  <a:srgbClr val="008948"/>
                </a:solidFill>
              </a:rPr>
              <a:t> is a tree in which every non-leaf node is labelled with the hash of the labels or values (in case of leaves) of its child nodes. Hash trees allow efficient and secure verification of the contents of large data structures</a:t>
            </a:r>
            <a:r>
              <a:rPr lang="en-US" sz="1800" b="0" dirty="0" smtClean="0">
                <a:solidFill>
                  <a:srgbClr val="008948"/>
                </a:solidFill>
              </a:rPr>
              <a:t>.</a:t>
            </a:r>
          </a:p>
          <a:p>
            <a:endParaRPr lang="en-US" sz="1800" b="0" dirty="0">
              <a:solidFill>
                <a:srgbClr val="008948"/>
              </a:solidFill>
            </a:endParaRPr>
          </a:p>
          <a:p>
            <a:r>
              <a:rPr lang="en-US" sz="1800" b="0" dirty="0" smtClean="0">
                <a:solidFill>
                  <a:srgbClr val="008948"/>
                </a:solidFill>
              </a:rPr>
              <a:t>This is good, because this is just what a large distributed ledger would need to quickly verify if a block belongs to the blockchain</a:t>
            </a:r>
            <a:endParaRPr lang="en-US" sz="1800" dirty="0" smtClean="0">
              <a:solidFill>
                <a:srgbClr val="008948"/>
              </a:solidFill>
            </a:endParaRPr>
          </a:p>
        </p:txBody>
      </p:sp>
    </p:spTree>
    <p:extLst>
      <p:ext uri="{BB962C8B-B14F-4D97-AF65-F5344CB8AC3E}">
        <p14:creationId xmlns:p14="http://schemas.microsoft.com/office/powerpoint/2010/main" val="28601871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 </a:t>
            </a:r>
            <a:r>
              <a:rPr lang="en-US" dirty="0" smtClean="0">
                <a:solidFill>
                  <a:srgbClr val="008948"/>
                </a:solidFill>
              </a:rPr>
              <a:t>How a block gets added to the Blockchain</a:t>
            </a:r>
            <a:endParaRPr lang="en-US" dirty="0">
              <a:solidFill>
                <a:srgbClr val="008948"/>
              </a:solidFill>
            </a:endParaRPr>
          </a:p>
        </p:txBody>
      </p:sp>
      <p:sp>
        <p:nvSpPr>
          <p:cNvPr id="6" name="Titre 1"/>
          <p:cNvSpPr txBox="1">
            <a:spLocks/>
          </p:cNvSpPr>
          <p:nvPr/>
        </p:nvSpPr>
        <p:spPr>
          <a:xfrm>
            <a:off x="574432" y="1331089"/>
            <a:ext cx="2377112" cy="4653021"/>
          </a:xfrm>
          <a:prstGeom prst="rect">
            <a:avLst/>
          </a:prstGeom>
        </p:spPr>
        <p:txBody>
          <a:bodyPr vert="horz" lIns="0" tIns="0" rIns="0" bIns="0" rtlCol="0" anchor="ctr">
            <a:noAutofit/>
          </a:bodyPr>
          <a:lstStyle>
            <a:lvl1pPr algn="l" defTabSz="1125372" rtl="0" eaLnBrk="1" latinLnBrk="0" hangingPunct="1">
              <a:lnSpc>
                <a:spcPct val="100000"/>
              </a:lnSpc>
              <a:spcBef>
                <a:spcPct val="0"/>
              </a:spcBef>
              <a:buNone/>
              <a:defRPr sz="2800" b="0" kern="1200">
                <a:solidFill>
                  <a:schemeClr val="tx2"/>
                </a:solidFill>
                <a:latin typeface="+mj-lt"/>
                <a:ea typeface="+mj-ea"/>
                <a:cs typeface="+mj-cs"/>
              </a:defRPr>
            </a:lvl1pPr>
          </a:lstStyle>
          <a:p>
            <a:pPr fontAlgn="auto">
              <a:spcAft>
                <a:spcPts val="0"/>
              </a:spcAft>
            </a:pPr>
            <a:endParaRPr lang="en-US" sz="1800" dirty="0">
              <a:solidFill>
                <a:srgbClr val="008948"/>
              </a:solidFill>
            </a:endParaRPr>
          </a:p>
        </p:txBody>
      </p:sp>
      <p:sp>
        <p:nvSpPr>
          <p:cNvPr id="4" name="TextBox 3"/>
          <p:cNvSpPr txBox="1"/>
          <p:nvPr/>
        </p:nvSpPr>
        <p:spPr>
          <a:xfrm>
            <a:off x="694482" y="1377386"/>
            <a:ext cx="3889094" cy="4031873"/>
          </a:xfrm>
          <a:prstGeom prst="rect">
            <a:avLst/>
          </a:prstGeom>
          <a:noFill/>
        </p:spPr>
        <p:txBody>
          <a:bodyPr wrap="square" rtlCol="0">
            <a:spAutoFit/>
          </a:bodyPr>
          <a:lstStyle/>
          <a:p>
            <a:r>
              <a:rPr lang="en-US" sz="1600" b="0" dirty="0" smtClean="0">
                <a:solidFill>
                  <a:srgbClr val="008948"/>
                </a:solidFill>
              </a:rPr>
              <a:t>Important concepts for understanding how blockchains prevent fraud: </a:t>
            </a:r>
            <a:r>
              <a:rPr lang="en-US" sz="1600" dirty="0" smtClean="0">
                <a:solidFill>
                  <a:srgbClr val="008948"/>
                </a:solidFill>
              </a:rPr>
              <a:t>Proof-of-Work and Consensus</a:t>
            </a:r>
            <a:r>
              <a:rPr lang="en-US" sz="1600" b="0" dirty="0" smtClean="0">
                <a:solidFill>
                  <a:srgbClr val="008948"/>
                </a:solidFill>
              </a:rPr>
              <a:t>.</a:t>
            </a:r>
          </a:p>
          <a:p>
            <a:endParaRPr lang="en-US" sz="1600" dirty="0">
              <a:solidFill>
                <a:srgbClr val="008948"/>
              </a:solidFill>
            </a:endParaRPr>
          </a:p>
          <a:p>
            <a:r>
              <a:rPr lang="en-US" sz="1600" dirty="0" smtClean="0">
                <a:solidFill>
                  <a:srgbClr val="008948"/>
                </a:solidFill>
              </a:rPr>
              <a:t>Proof-of-Work</a:t>
            </a:r>
            <a:r>
              <a:rPr lang="en-US" sz="1600" b="0" dirty="0" smtClean="0">
                <a:solidFill>
                  <a:srgbClr val="008948"/>
                </a:solidFill>
              </a:rPr>
              <a:t> is the idea that a service requestor must do work in return for services.  This prevents denial of service attacks.</a:t>
            </a:r>
          </a:p>
          <a:p>
            <a:endParaRPr lang="en-US" sz="1600" b="0" dirty="0">
              <a:solidFill>
                <a:srgbClr val="008948"/>
              </a:solidFill>
            </a:endParaRPr>
          </a:p>
          <a:p>
            <a:r>
              <a:rPr lang="en-US" sz="1600" dirty="0" smtClean="0">
                <a:solidFill>
                  <a:srgbClr val="008948"/>
                </a:solidFill>
              </a:rPr>
              <a:t>Consensus</a:t>
            </a:r>
            <a:r>
              <a:rPr lang="en-US" sz="1600" b="0" dirty="0" smtClean="0">
                <a:solidFill>
                  <a:srgbClr val="008948"/>
                </a:solidFill>
              </a:rPr>
              <a:t> is the idea </a:t>
            </a:r>
            <a:r>
              <a:rPr lang="en-US" sz="1600" b="0" dirty="0">
                <a:solidFill>
                  <a:srgbClr val="008948"/>
                </a:solidFill>
              </a:rPr>
              <a:t>When several nodes (usually most nodes </a:t>
            </a:r>
            <a:r>
              <a:rPr lang="en-US" sz="1600" b="0" dirty="0" smtClean="0">
                <a:solidFill>
                  <a:srgbClr val="008948"/>
                </a:solidFill>
              </a:rPr>
              <a:t>on the</a:t>
            </a:r>
            <a:r>
              <a:rPr lang="en-US" sz="1600" b="0" dirty="0">
                <a:solidFill>
                  <a:srgbClr val="008948"/>
                </a:solidFill>
              </a:rPr>
              <a:t> </a:t>
            </a:r>
            <a:r>
              <a:rPr lang="en-US" sz="1600" b="0" dirty="0">
                <a:solidFill>
                  <a:srgbClr val="008948"/>
                </a:solidFill>
                <a:hlinkClick r:id="rId2" tooltip="The Bitcoin P2P network which broadcasts transactions and blocks"/>
              </a:rPr>
              <a:t>network</a:t>
            </a:r>
            <a:r>
              <a:rPr lang="en-US" sz="1600" b="0" dirty="0">
                <a:solidFill>
                  <a:srgbClr val="008948"/>
                </a:solidFill>
              </a:rPr>
              <a:t>) all have </a:t>
            </a:r>
            <a:r>
              <a:rPr lang="en-US" sz="1600" b="0" dirty="0" smtClean="0">
                <a:solidFill>
                  <a:srgbClr val="008948"/>
                </a:solidFill>
              </a:rPr>
              <a:t>the same</a:t>
            </a:r>
            <a:r>
              <a:rPr lang="en-US" sz="1600" b="0" dirty="0">
                <a:solidFill>
                  <a:srgbClr val="008948"/>
                </a:solidFill>
              </a:rPr>
              <a:t> </a:t>
            </a:r>
            <a:r>
              <a:rPr lang="en-US" sz="1600" b="0" dirty="0">
                <a:solidFill>
                  <a:srgbClr val="008948"/>
                </a:solidFill>
                <a:hlinkClick r:id="rId3" tooltip="One or more transactions prefaced by a block header and protected by proof of work. Blocks are the data stored on the block chain."/>
              </a:rPr>
              <a:t>blocks</a:t>
            </a:r>
            <a:r>
              <a:rPr lang="en-US" sz="1600" b="0" dirty="0">
                <a:solidFill>
                  <a:srgbClr val="008948"/>
                </a:solidFill>
              </a:rPr>
              <a:t> in their </a:t>
            </a:r>
            <a:r>
              <a:rPr lang="en-US" sz="1600" b="0" dirty="0" smtClean="0">
                <a:solidFill>
                  <a:srgbClr val="008948"/>
                </a:solidFill>
              </a:rPr>
              <a:t>locally validated</a:t>
            </a:r>
            <a:r>
              <a:rPr lang="en-US" sz="1600" b="0" dirty="0">
                <a:solidFill>
                  <a:srgbClr val="008948"/>
                </a:solidFill>
              </a:rPr>
              <a:t> </a:t>
            </a:r>
            <a:r>
              <a:rPr lang="en-US" sz="1600" b="0" dirty="0">
                <a:solidFill>
                  <a:srgbClr val="008948"/>
                </a:solidFill>
                <a:hlinkClick r:id="rId4" tooltip="A chain of blocks with each block referencing the block that preceded it. The most-difficult-to-recreate chain is the best block chain."/>
              </a:rPr>
              <a:t>best block chain</a:t>
            </a:r>
            <a:r>
              <a:rPr lang="en-US" sz="1600" b="0" dirty="0" smtClean="0">
                <a:solidFill>
                  <a:srgbClr val="008948"/>
                </a:solidFill>
              </a:rPr>
              <a:t>.  In the broader sense, consensus can also indicate the overall workflow for adding a block to the chain.</a:t>
            </a:r>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79538" y="1122745"/>
            <a:ext cx="6290973" cy="4728068"/>
          </a:xfrm>
          <a:prstGeom prst="rect">
            <a:avLst/>
          </a:prstGeom>
        </p:spPr>
      </p:pic>
    </p:spTree>
    <p:extLst>
      <p:ext uri="{BB962C8B-B14F-4D97-AF65-F5344CB8AC3E}">
        <p14:creationId xmlns:p14="http://schemas.microsoft.com/office/powerpoint/2010/main" val="975965432"/>
      </p:ext>
    </p:extLst>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 Conclusion</a:t>
            </a:r>
            <a:endParaRPr lang="en-US" dirty="0"/>
          </a:p>
        </p:txBody>
      </p:sp>
      <p:sp>
        <p:nvSpPr>
          <p:cNvPr id="6" name="TextBox 5"/>
          <p:cNvSpPr txBox="1"/>
          <p:nvPr/>
        </p:nvSpPr>
        <p:spPr>
          <a:xfrm>
            <a:off x="739743" y="1400341"/>
            <a:ext cx="10337180" cy="3416320"/>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solidFill>
                  <a:srgbClr val="00B050"/>
                </a:solidFill>
              </a:rPr>
              <a:t>Almost universally applicable – useful anywhere identity and provenance is desired</a:t>
            </a:r>
          </a:p>
          <a:p>
            <a:pPr marL="342900" indent="-342900">
              <a:buFont typeface="Arial" panose="020B0604020202020204" pitchFamily="34" charset="0"/>
              <a:buChar char="•"/>
            </a:pPr>
            <a:r>
              <a:rPr lang="en-US" sz="2400" dirty="0" smtClean="0">
                <a:solidFill>
                  <a:srgbClr val="00B050"/>
                </a:solidFill>
              </a:rPr>
              <a:t>Non Cryptocurrency applications are the biggest growth area</a:t>
            </a:r>
          </a:p>
          <a:p>
            <a:pPr marL="342900" indent="-342900">
              <a:buFont typeface="Arial" panose="020B0604020202020204" pitchFamily="34" charset="0"/>
              <a:buChar char="•"/>
            </a:pPr>
            <a:r>
              <a:rPr lang="en-US" sz="2400" dirty="0" smtClean="0">
                <a:solidFill>
                  <a:srgbClr val="00B050"/>
                </a:solidFill>
              </a:rPr>
              <a:t>Hard to tell where we are on the Hype Cycle</a:t>
            </a:r>
          </a:p>
          <a:p>
            <a:pPr marL="342900" indent="-342900">
              <a:buFont typeface="Arial" panose="020B0604020202020204" pitchFamily="34" charset="0"/>
              <a:buChar char="•"/>
            </a:pPr>
            <a:r>
              <a:rPr lang="en-US" sz="2400" dirty="0" smtClean="0">
                <a:solidFill>
                  <a:srgbClr val="00B050"/>
                </a:solidFill>
              </a:rPr>
              <a:t>Clearly the sector is heating up</a:t>
            </a:r>
          </a:p>
          <a:p>
            <a:pPr marL="342900" indent="-342900">
              <a:buFont typeface="Arial" panose="020B0604020202020204" pitchFamily="34" charset="0"/>
              <a:buChar char="•"/>
            </a:pPr>
            <a:r>
              <a:rPr lang="en-US" sz="2400" dirty="0" smtClean="0">
                <a:solidFill>
                  <a:srgbClr val="00B050"/>
                </a:solidFill>
              </a:rPr>
              <a:t>There are no clear standards at this point</a:t>
            </a:r>
          </a:p>
          <a:p>
            <a:pPr marL="342900" indent="-342900">
              <a:buFont typeface="Arial" panose="020B0604020202020204" pitchFamily="34" charset="0"/>
              <a:buChar char="•"/>
            </a:pPr>
            <a:r>
              <a:rPr lang="en-US" sz="2400" dirty="0" smtClean="0">
                <a:solidFill>
                  <a:srgbClr val="00B050"/>
                </a:solidFill>
              </a:rPr>
              <a:t>But there are good options for platforms</a:t>
            </a:r>
          </a:p>
          <a:p>
            <a:pPr marL="342900" indent="-342900">
              <a:buFont typeface="Arial" panose="020B0604020202020204" pitchFamily="34" charset="0"/>
              <a:buChar char="•"/>
            </a:pPr>
            <a:r>
              <a:rPr lang="en-US" sz="2400" dirty="0" smtClean="0">
                <a:solidFill>
                  <a:srgbClr val="00B050"/>
                </a:solidFill>
              </a:rPr>
              <a:t>Enabler for </a:t>
            </a:r>
            <a:r>
              <a:rPr lang="en-US" sz="2400" dirty="0" err="1" smtClean="0">
                <a:solidFill>
                  <a:srgbClr val="00B050"/>
                </a:solidFill>
              </a:rPr>
              <a:t>IoT</a:t>
            </a:r>
            <a:r>
              <a:rPr lang="en-US" sz="2400" dirty="0">
                <a:solidFill>
                  <a:srgbClr val="00B050"/>
                </a:solidFill>
              </a:rPr>
              <a:t> </a:t>
            </a:r>
            <a:r>
              <a:rPr lang="en-US" sz="2400" dirty="0" smtClean="0">
                <a:solidFill>
                  <a:srgbClr val="00B050"/>
                </a:solidFill>
              </a:rPr>
              <a:t>and other trends</a:t>
            </a:r>
          </a:p>
          <a:p>
            <a:pPr marL="342900" indent="-342900">
              <a:buFont typeface="Arial" panose="020B0604020202020204" pitchFamily="34" charset="0"/>
              <a:buChar char="•"/>
            </a:pPr>
            <a:r>
              <a:rPr lang="en-US" sz="2400" dirty="0" smtClean="0">
                <a:solidFill>
                  <a:srgbClr val="00B050"/>
                </a:solidFill>
              </a:rPr>
              <a:t>Enormous Market Impact</a:t>
            </a:r>
          </a:p>
        </p:txBody>
      </p:sp>
      <p:pic>
        <p:nvPicPr>
          <p:cNvPr id="7" name="Picture 2" descr="File:Gartner Hype Cycle.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7901" y="3145323"/>
            <a:ext cx="4253312" cy="2761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0871726"/>
      </p:ext>
    </p:extLst>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8075" y="16795"/>
            <a:ext cx="3568390" cy="830997"/>
          </a:xfrm>
          <a:prstGeom prst="rect">
            <a:avLst/>
          </a:prstGeom>
          <a:noFill/>
        </p:spPr>
        <p:txBody>
          <a:bodyPr wrap="square" rtlCol="0">
            <a:spAutoFit/>
          </a:bodyPr>
          <a:lstStyle/>
          <a:p>
            <a:r>
              <a:rPr lang="en-US" sz="4800" dirty="0" smtClean="0">
                <a:solidFill>
                  <a:srgbClr val="00B050"/>
                </a:solidFill>
              </a:rPr>
              <a:t>Thank you!</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1050" y="1421096"/>
            <a:ext cx="5682566" cy="4325708"/>
          </a:xfrm>
          <a:prstGeom prst="rect">
            <a:avLst/>
          </a:prstGeom>
        </p:spPr>
      </p:pic>
    </p:spTree>
    <p:extLst>
      <p:ext uri="{BB962C8B-B14F-4D97-AF65-F5344CB8AC3E}">
        <p14:creationId xmlns:p14="http://schemas.microsoft.com/office/powerpoint/2010/main" val="1572891813"/>
      </p:ext>
    </p:extLst>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 References/Further Reading</a:t>
            </a:r>
            <a:endParaRPr lang="en-US" dirty="0"/>
          </a:p>
        </p:txBody>
      </p:sp>
      <p:sp>
        <p:nvSpPr>
          <p:cNvPr id="3" name="TextBox 2"/>
          <p:cNvSpPr txBox="1"/>
          <p:nvPr/>
        </p:nvSpPr>
        <p:spPr>
          <a:xfrm>
            <a:off x="713678" y="981310"/>
            <a:ext cx="10983951" cy="5539978"/>
          </a:xfrm>
          <a:prstGeom prst="rect">
            <a:avLst/>
          </a:prstGeom>
          <a:noFill/>
        </p:spPr>
        <p:txBody>
          <a:bodyPr wrap="square" rtlCol="0">
            <a:spAutoFit/>
          </a:bodyPr>
          <a:lstStyle/>
          <a:p>
            <a:r>
              <a:rPr lang="en-US" sz="1200" dirty="0" smtClean="0">
                <a:solidFill>
                  <a:schemeClr val="tx1"/>
                </a:solidFill>
              </a:rPr>
              <a:t>Blockchain Market Growth/Size:</a:t>
            </a:r>
          </a:p>
          <a:p>
            <a:r>
              <a:rPr lang="en-US" sz="1200" dirty="0">
                <a:solidFill>
                  <a:schemeClr val="tx2">
                    <a:lumMod val="50000"/>
                  </a:schemeClr>
                </a:solidFill>
                <a:hlinkClick r:id="rId2"/>
              </a:rPr>
              <a:t>http://</a:t>
            </a:r>
            <a:r>
              <a:rPr lang="en-US" sz="1200" dirty="0" smtClean="0">
                <a:solidFill>
                  <a:schemeClr val="tx2">
                    <a:lumMod val="50000"/>
                  </a:schemeClr>
                </a:solidFill>
                <a:hlinkClick r:id="rId2"/>
              </a:rPr>
              <a:t>www.prnewswire.com/news-releases/blockchain-technology-market-growing-at-615-cagr-to-2021-597034371.html</a:t>
            </a:r>
            <a:endParaRPr lang="en-US" sz="1200" dirty="0" smtClean="0">
              <a:solidFill>
                <a:schemeClr val="tx2">
                  <a:lumMod val="50000"/>
                </a:schemeClr>
              </a:solidFill>
            </a:endParaRPr>
          </a:p>
          <a:p>
            <a:r>
              <a:rPr lang="en-US" sz="1200" dirty="0" smtClean="0">
                <a:solidFill>
                  <a:schemeClr val="tx2">
                    <a:lumMod val="50000"/>
                  </a:schemeClr>
                </a:solidFill>
                <a:hlinkClick r:id="rId3"/>
              </a:rPr>
              <a:t>http</a:t>
            </a:r>
            <a:r>
              <a:rPr lang="en-US" sz="1200" dirty="0">
                <a:solidFill>
                  <a:schemeClr val="tx2">
                    <a:lumMod val="50000"/>
                  </a:schemeClr>
                </a:solidFill>
                <a:hlinkClick r:id="rId3"/>
              </a:rPr>
              <a:t>://</a:t>
            </a:r>
            <a:r>
              <a:rPr lang="en-US" sz="1200" dirty="0" smtClean="0">
                <a:solidFill>
                  <a:schemeClr val="tx2">
                    <a:lumMod val="50000"/>
                  </a:schemeClr>
                </a:solidFill>
                <a:hlinkClick r:id="rId3"/>
              </a:rPr>
              <a:t>www.marketsandmarkets.com/PressReleases/blockchain-technology.asp</a:t>
            </a:r>
            <a:endParaRPr lang="en-US" sz="1200" dirty="0" smtClean="0">
              <a:solidFill>
                <a:schemeClr val="tx2">
                  <a:lumMod val="50000"/>
                </a:schemeClr>
              </a:solidFill>
            </a:endParaRPr>
          </a:p>
          <a:p>
            <a:endParaRPr lang="en-US" sz="1200" dirty="0" smtClean="0">
              <a:solidFill>
                <a:schemeClr val="tx2">
                  <a:lumMod val="50000"/>
                </a:schemeClr>
              </a:solidFill>
            </a:endParaRPr>
          </a:p>
          <a:p>
            <a:r>
              <a:rPr lang="en-US" sz="1200" dirty="0" smtClean="0">
                <a:solidFill>
                  <a:schemeClr val="tx1"/>
                </a:solidFill>
              </a:rPr>
              <a:t>Blockchain Applications:</a:t>
            </a:r>
            <a:endParaRPr lang="en-US" sz="1200" dirty="0">
              <a:solidFill>
                <a:schemeClr val="tx1"/>
              </a:solidFill>
            </a:endParaRPr>
          </a:p>
          <a:p>
            <a:r>
              <a:rPr lang="en-US" sz="1200" dirty="0" smtClean="0">
                <a:solidFill>
                  <a:schemeClr val="tx1"/>
                </a:solidFill>
                <a:hlinkClick r:id="rId4"/>
              </a:rPr>
              <a:t>http</a:t>
            </a:r>
            <a:r>
              <a:rPr lang="en-US" sz="1200" dirty="0">
                <a:solidFill>
                  <a:schemeClr val="tx1"/>
                </a:solidFill>
                <a:hlinkClick r:id="rId4"/>
              </a:rPr>
              <a:t>://</a:t>
            </a:r>
            <a:r>
              <a:rPr lang="en-US" sz="1200" dirty="0" smtClean="0">
                <a:solidFill>
                  <a:schemeClr val="tx1"/>
                </a:solidFill>
                <a:hlinkClick r:id="rId4"/>
              </a:rPr>
              <a:t>www.nasdaq.com/article/6-blockchain-applications-that-go-beyond-bitcoin-cm716269</a:t>
            </a:r>
            <a:endParaRPr lang="en-US" sz="1200" dirty="0" smtClean="0">
              <a:solidFill>
                <a:schemeClr val="tx1"/>
              </a:solidFill>
            </a:endParaRPr>
          </a:p>
          <a:p>
            <a:endParaRPr lang="en-US" sz="1200" dirty="0">
              <a:solidFill>
                <a:schemeClr val="tx1"/>
              </a:solidFill>
            </a:endParaRPr>
          </a:p>
          <a:p>
            <a:r>
              <a:rPr lang="en-US" sz="1200" dirty="0" smtClean="0">
                <a:solidFill>
                  <a:schemeClr val="tx1"/>
                </a:solidFill>
              </a:rPr>
              <a:t>Dubai </a:t>
            </a:r>
            <a:r>
              <a:rPr lang="en-US" sz="1200" dirty="0" err="1" smtClean="0">
                <a:solidFill>
                  <a:schemeClr val="tx1"/>
                </a:solidFill>
              </a:rPr>
              <a:t>SmartCity</a:t>
            </a:r>
            <a:r>
              <a:rPr lang="en-US" sz="1200" dirty="0" smtClean="0">
                <a:solidFill>
                  <a:schemeClr val="tx1"/>
                </a:solidFill>
              </a:rPr>
              <a:t>:</a:t>
            </a:r>
          </a:p>
          <a:p>
            <a:r>
              <a:rPr lang="en-US" sz="1200" dirty="0">
                <a:solidFill>
                  <a:schemeClr val="tx1"/>
                </a:solidFill>
                <a:hlinkClick r:id="rId5"/>
              </a:rPr>
              <a:t>http://www.the-blockchain.com/2017/03/16/consensys-named-official-blockchain-city-advisor-city-dubai</a:t>
            </a:r>
            <a:r>
              <a:rPr lang="en-US" sz="1200" dirty="0" smtClean="0">
                <a:solidFill>
                  <a:schemeClr val="tx1"/>
                </a:solidFill>
                <a:hlinkClick r:id="rId5"/>
              </a:rPr>
              <a:t>/</a:t>
            </a:r>
            <a:endParaRPr lang="en-US" sz="1200" dirty="0" smtClean="0">
              <a:solidFill>
                <a:schemeClr val="tx1"/>
              </a:solidFill>
            </a:endParaRPr>
          </a:p>
          <a:p>
            <a:endParaRPr lang="en-US" sz="1200" dirty="0">
              <a:solidFill>
                <a:schemeClr val="tx1"/>
              </a:solidFill>
            </a:endParaRPr>
          </a:p>
          <a:p>
            <a:r>
              <a:rPr lang="en-US" sz="1200" dirty="0" smtClean="0">
                <a:solidFill>
                  <a:schemeClr val="tx1"/>
                </a:solidFill>
              </a:rPr>
              <a:t>Natural Gas Blockchain:</a:t>
            </a:r>
          </a:p>
          <a:p>
            <a:r>
              <a:rPr lang="en-US" sz="1200" dirty="0">
                <a:solidFill>
                  <a:schemeClr val="tx1"/>
                </a:solidFill>
                <a:hlinkClick r:id="rId6"/>
              </a:rPr>
              <a:t>http://www.coindesk.com/natural-gas-pegged-next-ing-socgen-blockchain-test</a:t>
            </a:r>
            <a:r>
              <a:rPr lang="en-US" sz="1200" dirty="0" smtClean="0">
                <a:solidFill>
                  <a:schemeClr val="tx1"/>
                </a:solidFill>
                <a:hlinkClick r:id="rId6"/>
              </a:rPr>
              <a:t>/</a:t>
            </a:r>
            <a:endParaRPr lang="en-US" sz="1200" dirty="0" smtClean="0">
              <a:solidFill>
                <a:schemeClr val="tx1"/>
              </a:solidFill>
            </a:endParaRPr>
          </a:p>
          <a:p>
            <a:endParaRPr lang="en-US" sz="1200" dirty="0">
              <a:solidFill>
                <a:schemeClr val="tx1"/>
              </a:solidFill>
            </a:endParaRPr>
          </a:p>
          <a:p>
            <a:r>
              <a:rPr lang="en-US" sz="1200" dirty="0" smtClean="0">
                <a:solidFill>
                  <a:schemeClr val="tx1"/>
                </a:solidFill>
              </a:rPr>
              <a:t>Overstock Blockchain Trading:</a:t>
            </a:r>
          </a:p>
          <a:p>
            <a:r>
              <a:rPr lang="en-US" sz="1200" dirty="0">
                <a:solidFill>
                  <a:schemeClr val="tx1"/>
                </a:solidFill>
                <a:hlinkClick r:id="rId7"/>
              </a:rPr>
              <a:t>http://www.coindesk.com/overstock-first-day-blockchain-stock-trading</a:t>
            </a:r>
            <a:r>
              <a:rPr lang="en-US" sz="1200" dirty="0" smtClean="0">
                <a:solidFill>
                  <a:schemeClr val="tx1"/>
                </a:solidFill>
                <a:hlinkClick r:id="rId7"/>
              </a:rPr>
              <a:t>/</a:t>
            </a:r>
            <a:endParaRPr lang="en-US" sz="1200" dirty="0" smtClean="0">
              <a:solidFill>
                <a:schemeClr val="tx1"/>
              </a:solidFill>
            </a:endParaRPr>
          </a:p>
          <a:p>
            <a:endParaRPr lang="en-US" sz="1200" dirty="0">
              <a:solidFill>
                <a:schemeClr val="tx1"/>
              </a:solidFill>
            </a:endParaRPr>
          </a:p>
          <a:p>
            <a:r>
              <a:rPr lang="en-US" sz="1200" dirty="0" smtClean="0">
                <a:solidFill>
                  <a:schemeClr val="tx1"/>
                </a:solidFill>
              </a:rPr>
              <a:t>Steam now accepting Bitcoin:</a:t>
            </a:r>
          </a:p>
          <a:p>
            <a:r>
              <a:rPr lang="en-US" sz="1200" dirty="0">
                <a:solidFill>
                  <a:schemeClr val="tx1"/>
                </a:solidFill>
                <a:hlinkClick r:id="rId8"/>
              </a:rPr>
              <a:t>http://www.coindesk.com/video-game-platform-steam-now-accepting-bitcoin</a:t>
            </a:r>
            <a:r>
              <a:rPr lang="en-US" sz="1200" dirty="0" smtClean="0">
                <a:solidFill>
                  <a:schemeClr val="tx1"/>
                </a:solidFill>
                <a:hlinkClick r:id="rId8"/>
              </a:rPr>
              <a:t>/</a:t>
            </a:r>
            <a:endParaRPr lang="en-US" sz="1200" dirty="0" smtClean="0">
              <a:solidFill>
                <a:schemeClr val="tx1"/>
              </a:solidFill>
            </a:endParaRPr>
          </a:p>
          <a:p>
            <a:endParaRPr lang="en-US" sz="1200" dirty="0" smtClean="0">
              <a:solidFill>
                <a:schemeClr val="tx1"/>
              </a:solidFill>
            </a:endParaRPr>
          </a:p>
          <a:p>
            <a:r>
              <a:rPr lang="en-US" sz="1200" dirty="0" smtClean="0">
                <a:solidFill>
                  <a:schemeClr val="tx1"/>
                </a:solidFill>
              </a:rPr>
              <a:t>Bitcoin now worth more than gold</a:t>
            </a:r>
          </a:p>
          <a:p>
            <a:r>
              <a:rPr lang="en-US" sz="1200" dirty="0">
                <a:solidFill>
                  <a:schemeClr val="tx1"/>
                </a:solidFill>
                <a:hlinkClick r:id="rId9"/>
              </a:rPr>
              <a:t>http://</a:t>
            </a:r>
            <a:r>
              <a:rPr lang="en-US" sz="1200" dirty="0" smtClean="0">
                <a:solidFill>
                  <a:schemeClr val="tx1"/>
                </a:solidFill>
                <a:hlinkClick r:id="rId9"/>
              </a:rPr>
              <a:t>www.marketwatch.com/story/bitcoin-is-now-worth-more-than-an-ounce-of-gold-for-the-first-time-ever-2017-03-02</a:t>
            </a:r>
            <a:endParaRPr lang="en-US" sz="1200" dirty="0" smtClean="0">
              <a:solidFill>
                <a:schemeClr val="tx1"/>
              </a:solidFill>
            </a:endParaRPr>
          </a:p>
          <a:p>
            <a:endParaRPr lang="en-US" sz="1200" dirty="0" smtClean="0">
              <a:solidFill>
                <a:schemeClr val="tx1"/>
              </a:solidFill>
            </a:endParaRPr>
          </a:p>
          <a:p>
            <a:r>
              <a:rPr lang="en-US" sz="1200" dirty="0">
                <a:solidFill>
                  <a:schemeClr val="tx1"/>
                </a:solidFill>
              </a:rPr>
              <a:t>Banks adopting blockchain 'dramatically faster' than expected: </a:t>
            </a:r>
            <a:r>
              <a:rPr lang="en-US" sz="1200" dirty="0" smtClean="0">
                <a:solidFill>
                  <a:schemeClr val="tx1"/>
                </a:solidFill>
              </a:rPr>
              <a:t>IBM</a:t>
            </a:r>
          </a:p>
          <a:p>
            <a:r>
              <a:rPr lang="en-US" sz="1200" i="1" dirty="0">
                <a:solidFill>
                  <a:schemeClr val="tx1"/>
                </a:solidFill>
                <a:hlinkClick r:id="rId10"/>
              </a:rPr>
              <a:t>http://</a:t>
            </a:r>
            <a:r>
              <a:rPr lang="en-US" sz="1200" i="1" dirty="0" smtClean="0">
                <a:solidFill>
                  <a:schemeClr val="tx1"/>
                </a:solidFill>
                <a:hlinkClick r:id="rId10"/>
              </a:rPr>
              <a:t>www.reuters.com/article/us-tech-blockchain-ibm-idUSKCN11Y28D</a:t>
            </a:r>
            <a:endParaRPr lang="en-US" sz="1200" i="1" dirty="0" smtClean="0">
              <a:solidFill>
                <a:schemeClr val="tx1"/>
              </a:solidFill>
            </a:endParaRPr>
          </a:p>
          <a:p>
            <a:endParaRPr lang="en-US" sz="1200" i="1" dirty="0">
              <a:solidFill>
                <a:schemeClr val="tx1"/>
              </a:solidFill>
            </a:endParaRPr>
          </a:p>
          <a:p>
            <a:r>
              <a:rPr lang="en-US" sz="1200" i="1" dirty="0" smtClean="0">
                <a:solidFill>
                  <a:schemeClr val="tx1"/>
                </a:solidFill>
              </a:rPr>
              <a:t>Northern Trust</a:t>
            </a:r>
          </a:p>
          <a:p>
            <a:r>
              <a:rPr lang="en-US" sz="1200" i="1" dirty="0">
                <a:solidFill>
                  <a:schemeClr val="tx1"/>
                </a:solidFill>
                <a:hlinkClick r:id="rId11"/>
              </a:rPr>
              <a:t>http://</a:t>
            </a:r>
            <a:r>
              <a:rPr lang="en-US" sz="1200" i="1" dirty="0" smtClean="0">
                <a:solidFill>
                  <a:schemeClr val="tx1"/>
                </a:solidFill>
                <a:hlinkClick r:id="rId11"/>
              </a:rPr>
              <a:t>blogs.wsj.com/cio/2017/02/23/northern-trust-deploys-blockchain-for-private-equity/</a:t>
            </a:r>
            <a:endParaRPr lang="en-US" sz="1200" i="1" dirty="0" smtClean="0">
              <a:solidFill>
                <a:schemeClr val="tx1"/>
              </a:solidFill>
            </a:endParaRPr>
          </a:p>
          <a:p>
            <a:endParaRPr lang="en-US" sz="1400" i="1" dirty="0">
              <a:solidFill>
                <a:schemeClr val="tx1"/>
              </a:solidFill>
            </a:endParaRPr>
          </a:p>
          <a:p>
            <a:endParaRPr lang="en-US" sz="1400" dirty="0" smtClean="0">
              <a:solidFill>
                <a:schemeClr val="tx1"/>
              </a:solidFill>
            </a:endParaRPr>
          </a:p>
        </p:txBody>
      </p:sp>
    </p:spTree>
    <p:extLst>
      <p:ext uri="{BB962C8B-B14F-4D97-AF65-F5344CB8AC3E}">
        <p14:creationId xmlns:p14="http://schemas.microsoft.com/office/powerpoint/2010/main" val="4281528057"/>
      </p:ext>
    </p:extLst>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Role of Miners</a:t>
            </a:r>
            <a:endParaRPr lang="en-US" dirty="0"/>
          </a:p>
        </p:txBody>
      </p:sp>
      <p:sp>
        <p:nvSpPr>
          <p:cNvPr id="3" name="Content Placeholder 2"/>
          <p:cNvSpPr>
            <a:spLocks noGrp="1"/>
          </p:cNvSpPr>
          <p:nvPr>
            <p:ph idx="1"/>
          </p:nvPr>
        </p:nvSpPr>
        <p:spPr>
          <a:xfrm>
            <a:off x="387306" y="1250690"/>
            <a:ext cx="3860602" cy="4675548"/>
          </a:xfrm>
        </p:spPr>
        <p:txBody>
          <a:bodyPr/>
          <a:lstStyle/>
          <a:p>
            <a:r>
              <a:rPr lang="en-US" sz="1300" b="1" dirty="0">
                <a:solidFill>
                  <a:srgbClr val="008948"/>
                </a:solidFill>
              </a:rPr>
              <a:t>B</a:t>
            </a:r>
            <a:r>
              <a:rPr lang="en-US" sz="1300" b="1" dirty="0" smtClean="0">
                <a:solidFill>
                  <a:srgbClr val="008948"/>
                </a:solidFill>
              </a:rPr>
              <a:t>lockchains </a:t>
            </a:r>
            <a:r>
              <a:rPr lang="en-US" sz="1300" b="1" dirty="0">
                <a:solidFill>
                  <a:srgbClr val="008948"/>
                </a:solidFill>
              </a:rPr>
              <a:t>(sepearate from the bitcoin blockchain) are often labeled </a:t>
            </a:r>
            <a:r>
              <a:rPr lang="en-US" sz="1300" b="1" i="1" dirty="0">
                <a:solidFill>
                  <a:srgbClr val="008948"/>
                </a:solidFill>
              </a:rPr>
              <a:t>Consensus Protocols</a:t>
            </a:r>
            <a:r>
              <a:rPr lang="en-US" sz="1300" b="1" dirty="0">
                <a:solidFill>
                  <a:srgbClr val="008948"/>
                </a:solidFill>
              </a:rPr>
              <a:t> or </a:t>
            </a:r>
            <a:r>
              <a:rPr lang="en-US" sz="1300" b="1" i="1" dirty="0">
                <a:solidFill>
                  <a:srgbClr val="008948"/>
                </a:solidFill>
              </a:rPr>
              <a:t>Consensus Platforms</a:t>
            </a:r>
            <a:r>
              <a:rPr lang="en-US" sz="1300" b="1" dirty="0">
                <a:solidFill>
                  <a:srgbClr val="008948"/>
                </a:solidFill>
              </a:rPr>
              <a:t>. </a:t>
            </a:r>
            <a:endParaRPr lang="en-US" sz="1300" b="1" dirty="0" smtClean="0">
              <a:solidFill>
                <a:srgbClr val="008948"/>
              </a:solidFill>
            </a:endParaRPr>
          </a:p>
          <a:p>
            <a:r>
              <a:rPr lang="en-US" sz="1300" b="1" dirty="0">
                <a:solidFill>
                  <a:srgbClr val="008948"/>
                </a:solidFill>
              </a:rPr>
              <a:t>Mining</a:t>
            </a:r>
            <a:r>
              <a:rPr lang="en-US" sz="1300" dirty="0">
                <a:solidFill>
                  <a:srgbClr val="008948"/>
                </a:solidFill>
              </a:rPr>
              <a:t> refers to the distributed computational review process performed on each "block" of data in a "block-chain". This allows for achievement of </a:t>
            </a:r>
            <a:r>
              <a:rPr lang="en-US" sz="1300" i="1" dirty="0">
                <a:solidFill>
                  <a:srgbClr val="008948"/>
                </a:solidFill>
              </a:rPr>
              <a:t>consensus</a:t>
            </a:r>
            <a:r>
              <a:rPr lang="en-US" sz="1300" dirty="0">
                <a:solidFill>
                  <a:srgbClr val="008948"/>
                </a:solidFill>
              </a:rPr>
              <a:t> in an environment where neither party knows or trusts </a:t>
            </a:r>
            <a:r>
              <a:rPr lang="en-US" sz="1300" dirty="0" smtClean="0">
                <a:solidFill>
                  <a:srgbClr val="008948"/>
                </a:solidFill>
              </a:rPr>
              <a:t>each other.</a:t>
            </a:r>
          </a:p>
          <a:p>
            <a:r>
              <a:rPr lang="en-US" sz="1300" dirty="0" smtClean="0">
                <a:solidFill>
                  <a:srgbClr val="008948"/>
                </a:solidFill>
              </a:rPr>
              <a:t>Candidate blocks are submitted for processing.  Miners pick up the candidate blocks and process them and returns the hash to network</a:t>
            </a:r>
            <a:endParaRPr lang="en-US" sz="1300" dirty="0">
              <a:solidFill>
                <a:srgbClr val="008948"/>
              </a:solidFill>
            </a:endParaRPr>
          </a:p>
          <a:p>
            <a:r>
              <a:rPr lang="en-US" sz="1300" dirty="0" smtClean="0">
                <a:solidFill>
                  <a:srgbClr val="008948"/>
                </a:solidFill>
              </a:rPr>
              <a:t>While none have yet to achieve the same scale as the Bitcoin blockchain, they do offer other benefits, such as increased speed, larger data capacities, different consensus methods or more advanced functionality. </a:t>
            </a:r>
          </a:p>
          <a:p>
            <a:r>
              <a:rPr lang="en-US" sz="1300" i="1" dirty="0" smtClean="0">
                <a:solidFill>
                  <a:srgbClr val="008948"/>
                </a:solidFill>
              </a:rPr>
              <a:t>The end results remain the same - Secure and Efficient Distributed Trust. Each alternative has a varying degree of speed, cost, scalability, privacy, and network security, among other things.</a:t>
            </a:r>
            <a:endParaRPr lang="en-US" sz="1300" i="1" dirty="0">
              <a:solidFill>
                <a:srgbClr val="008948"/>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8337" y="1239114"/>
            <a:ext cx="7437131" cy="4536651"/>
          </a:xfrm>
          <a:prstGeom prst="rect">
            <a:avLst/>
          </a:prstGeom>
        </p:spPr>
      </p:pic>
    </p:spTree>
    <p:extLst>
      <p:ext uri="{BB962C8B-B14F-4D97-AF65-F5344CB8AC3E}">
        <p14:creationId xmlns:p14="http://schemas.microsoft.com/office/powerpoint/2010/main" val="5364171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Blockchain situation...</a:t>
            </a:r>
            <a:endParaRPr lang="en-US" dirty="0"/>
          </a:p>
        </p:txBody>
      </p:sp>
      <p:graphicFrame>
        <p:nvGraphicFramePr>
          <p:cNvPr id="4" name="Content Placeholder 3"/>
          <p:cNvGraphicFramePr>
            <a:graphicFrameLocks noGrp="1"/>
          </p:cNvGraphicFramePr>
          <p:nvPr>
            <p:ph idx="1"/>
            <p:extLst/>
          </p:nvPr>
        </p:nvGraphicFramePr>
        <p:xfrm>
          <a:off x="422275" y="1296988"/>
          <a:ext cx="11341100" cy="4992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7469289" y="1765515"/>
            <a:ext cx="4137671" cy="338554"/>
          </a:xfrm>
          <a:prstGeom prst="rect">
            <a:avLst/>
          </a:prstGeom>
          <a:solidFill>
            <a:srgbClr val="006032"/>
          </a:solidFill>
          <a:ln>
            <a:noFill/>
          </a:ln>
          <a:effectLst>
            <a:innerShdw blurRad="63500" dist="50800" dir="5400000">
              <a:schemeClr val="bg1">
                <a:alpha val="50000"/>
              </a:schemeClr>
            </a:innerShdw>
          </a:effectLst>
        </p:spPr>
        <p:txBody>
          <a:bodyPr wrap="none" rtlCol="0">
            <a:spAutoFit/>
          </a:bodyPr>
          <a:lstStyle/>
          <a:p>
            <a:pPr algn="r"/>
            <a:r>
              <a:rPr lang="en-US" sz="1600" i="1" dirty="0" smtClean="0"/>
              <a:t>Not sure what it is or how to leverage it?</a:t>
            </a:r>
          </a:p>
        </p:txBody>
      </p:sp>
      <p:sp>
        <p:nvSpPr>
          <p:cNvPr id="6" name="TextBox 5"/>
          <p:cNvSpPr txBox="1"/>
          <p:nvPr/>
        </p:nvSpPr>
        <p:spPr>
          <a:xfrm>
            <a:off x="8744189" y="2702523"/>
            <a:ext cx="2862771" cy="338554"/>
          </a:xfrm>
          <a:prstGeom prst="rect">
            <a:avLst/>
          </a:prstGeom>
          <a:solidFill>
            <a:srgbClr val="006032"/>
          </a:solidFill>
          <a:ln>
            <a:noFill/>
          </a:ln>
          <a:effectLst>
            <a:innerShdw blurRad="63500" dist="50800" dir="5400000">
              <a:schemeClr val="bg1">
                <a:alpha val="50000"/>
              </a:schemeClr>
            </a:innerShdw>
          </a:effectLst>
        </p:spPr>
        <p:txBody>
          <a:bodyPr wrap="none" rtlCol="0">
            <a:spAutoFit/>
          </a:bodyPr>
          <a:lstStyle/>
          <a:p>
            <a:pPr algn="r"/>
            <a:r>
              <a:rPr lang="en-US" sz="1600" i="1" dirty="0" smtClean="0"/>
              <a:t>Everyone’s talking about it!</a:t>
            </a:r>
          </a:p>
        </p:txBody>
      </p:sp>
      <p:sp>
        <p:nvSpPr>
          <p:cNvPr id="7" name="TextBox 6"/>
          <p:cNvSpPr txBox="1"/>
          <p:nvPr/>
        </p:nvSpPr>
        <p:spPr>
          <a:xfrm>
            <a:off x="7961410" y="3639531"/>
            <a:ext cx="3645550" cy="338554"/>
          </a:xfrm>
          <a:prstGeom prst="rect">
            <a:avLst/>
          </a:prstGeom>
          <a:solidFill>
            <a:srgbClr val="006032"/>
          </a:solidFill>
          <a:ln>
            <a:noFill/>
          </a:ln>
          <a:effectLst>
            <a:innerShdw blurRad="63500" dist="50800" dir="5400000">
              <a:schemeClr val="bg1">
                <a:alpha val="50000"/>
              </a:schemeClr>
            </a:innerShdw>
          </a:effectLst>
        </p:spPr>
        <p:txBody>
          <a:bodyPr wrap="none" rtlCol="0">
            <a:spAutoFit/>
          </a:bodyPr>
          <a:lstStyle/>
          <a:p>
            <a:pPr algn="r"/>
            <a:r>
              <a:rPr lang="en-US" sz="1600" i="1" dirty="0" smtClean="0"/>
              <a:t>But, what should I be doing with it?</a:t>
            </a:r>
          </a:p>
        </p:txBody>
      </p:sp>
      <p:sp>
        <p:nvSpPr>
          <p:cNvPr id="8" name="TextBox 7"/>
          <p:cNvSpPr txBox="1"/>
          <p:nvPr/>
        </p:nvSpPr>
        <p:spPr>
          <a:xfrm>
            <a:off x="7139070" y="4576539"/>
            <a:ext cx="4467890" cy="338554"/>
          </a:xfrm>
          <a:prstGeom prst="rect">
            <a:avLst/>
          </a:prstGeom>
          <a:solidFill>
            <a:srgbClr val="006032"/>
          </a:solidFill>
          <a:ln>
            <a:noFill/>
          </a:ln>
          <a:effectLst>
            <a:innerShdw blurRad="63500" dist="50800" dir="5400000">
              <a:schemeClr val="bg1">
                <a:alpha val="50000"/>
              </a:schemeClr>
            </a:innerShdw>
          </a:effectLst>
        </p:spPr>
        <p:txBody>
          <a:bodyPr wrap="none" rtlCol="0">
            <a:spAutoFit/>
          </a:bodyPr>
          <a:lstStyle/>
          <a:p>
            <a:pPr algn="r"/>
            <a:r>
              <a:rPr lang="en-US" sz="1600" i="1" dirty="0" smtClean="0"/>
              <a:t>IBM, Microsoft, etc. are investing big bucks.</a:t>
            </a:r>
          </a:p>
        </p:txBody>
      </p:sp>
      <p:sp>
        <p:nvSpPr>
          <p:cNvPr id="9" name="TextBox 8"/>
          <p:cNvSpPr txBox="1"/>
          <p:nvPr/>
        </p:nvSpPr>
        <p:spPr>
          <a:xfrm>
            <a:off x="6797630" y="5513547"/>
            <a:ext cx="4809330" cy="338554"/>
          </a:xfrm>
          <a:prstGeom prst="rect">
            <a:avLst/>
          </a:prstGeom>
          <a:solidFill>
            <a:srgbClr val="006032"/>
          </a:solidFill>
          <a:ln>
            <a:noFill/>
          </a:ln>
          <a:effectLst>
            <a:innerShdw blurRad="63500" dist="50800" dir="5400000">
              <a:schemeClr val="bg1">
                <a:alpha val="50000"/>
              </a:schemeClr>
            </a:innerShdw>
          </a:effectLst>
        </p:spPr>
        <p:txBody>
          <a:bodyPr wrap="none" rtlCol="0">
            <a:spAutoFit/>
          </a:bodyPr>
          <a:lstStyle/>
          <a:p>
            <a:pPr algn="r"/>
            <a:r>
              <a:rPr lang="en-US" sz="1600" i="1" dirty="0" smtClean="0"/>
              <a:t>It feels like there should be a huge upside to it.</a:t>
            </a:r>
          </a:p>
        </p:txBody>
      </p:sp>
      <p:sp>
        <p:nvSpPr>
          <p:cNvPr id="10" name="Freeform 754"/>
          <p:cNvSpPr>
            <a:spLocks/>
          </p:cNvSpPr>
          <p:nvPr/>
        </p:nvSpPr>
        <p:spPr bwMode="auto">
          <a:xfrm>
            <a:off x="1307384" y="3542886"/>
            <a:ext cx="314939" cy="464696"/>
          </a:xfrm>
          <a:custGeom>
            <a:avLst/>
            <a:gdLst/>
            <a:ahLst/>
            <a:cxnLst>
              <a:cxn ang="0">
                <a:pos x="39" y="126"/>
              </a:cxn>
              <a:cxn ang="0">
                <a:pos x="63" y="78"/>
              </a:cxn>
              <a:cxn ang="0">
                <a:pos x="83" y="48"/>
              </a:cxn>
              <a:cxn ang="0">
                <a:pos x="56" y="43"/>
              </a:cxn>
              <a:cxn ang="0">
                <a:pos x="47" y="65"/>
              </a:cxn>
              <a:cxn ang="0">
                <a:pos x="0" y="65"/>
              </a:cxn>
              <a:cxn ang="0">
                <a:pos x="24" y="14"/>
              </a:cxn>
              <a:cxn ang="0">
                <a:pos x="91" y="4"/>
              </a:cxn>
              <a:cxn ang="0">
                <a:pos x="132" y="41"/>
              </a:cxn>
              <a:cxn ang="0">
                <a:pos x="101" y="99"/>
              </a:cxn>
              <a:cxn ang="0">
                <a:pos x="88" y="126"/>
              </a:cxn>
              <a:cxn ang="0">
                <a:pos x="61" y="126"/>
              </a:cxn>
              <a:cxn ang="0">
                <a:pos x="61" y="139"/>
              </a:cxn>
              <a:cxn ang="0">
                <a:pos x="88" y="139"/>
              </a:cxn>
              <a:cxn ang="0">
                <a:pos x="88" y="182"/>
              </a:cxn>
              <a:cxn ang="0">
                <a:pos x="39" y="182"/>
              </a:cxn>
              <a:cxn ang="0">
                <a:pos x="39" y="139"/>
              </a:cxn>
              <a:cxn ang="0">
                <a:pos x="47" y="139"/>
              </a:cxn>
            </a:cxnLst>
            <a:rect l="0" t="0" r="r" b="b"/>
            <a:pathLst>
              <a:path w="138" h="182">
                <a:moveTo>
                  <a:pt x="39" y="126"/>
                </a:moveTo>
                <a:cubicBezTo>
                  <a:pt x="39" y="94"/>
                  <a:pt x="54" y="86"/>
                  <a:pt x="63" y="78"/>
                </a:cubicBezTo>
                <a:cubicBezTo>
                  <a:pt x="75" y="69"/>
                  <a:pt x="88" y="58"/>
                  <a:pt x="83" y="48"/>
                </a:cubicBezTo>
                <a:cubicBezTo>
                  <a:pt x="76" y="35"/>
                  <a:pt x="61" y="40"/>
                  <a:pt x="56" y="43"/>
                </a:cubicBezTo>
                <a:cubicBezTo>
                  <a:pt x="49" y="50"/>
                  <a:pt x="47" y="57"/>
                  <a:pt x="47" y="65"/>
                </a:cubicBezTo>
                <a:cubicBezTo>
                  <a:pt x="0" y="65"/>
                  <a:pt x="0" y="65"/>
                  <a:pt x="0" y="65"/>
                </a:cubicBezTo>
                <a:cubicBezTo>
                  <a:pt x="0" y="42"/>
                  <a:pt x="10" y="23"/>
                  <a:pt x="24" y="14"/>
                </a:cubicBezTo>
                <a:cubicBezTo>
                  <a:pt x="43" y="1"/>
                  <a:pt x="68" y="0"/>
                  <a:pt x="91" y="4"/>
                </a:cubicBezTo>
                <a:cubicBezTo>
                  <a:pt x="111" y="8"/>
                  <a:pt x="129" y="25"/>
                  <a:pt x="132" y="41"/>
                </a:cubicBezTo>
                <a:cubicBezTo>
                  <a:pt x="138" y="73"/>
                  <a:pt x="117" y="83"/>
                  <a:pt x="101" y="99"/>
                </a:cubicBezTo>
                <a:cubicBezTo>
                  <a:pt x="91" y="107"/>
                  <a:pt x="88" y="115"/>
                  <a:pt x="88" y="126"/>
                </a:cubicBezTo>
                <a:cubicBezTo>
                  <a:pt x="61" y="126"/>
                  <a:pt x="61" y="126"/>
                  <a:pt x="61" y="126"/>
                </a:cubicBezTo>
                <a:cubicBezTo>
                  <a:pt x="61" y="139"/>
                  <a:pt x="61" y="139"/>
                  <a:pt x="61" y="139"/>
                </a:cubicBezTo>
                <a:cubicBezTo>
                  <a:pt x="88" y="139"/>
                  <a:pt x="88" y="139"/>
                  <a:pt x="88" y="139"/>
                </a:cubicBezTo>
                <a:cubicBezTo>
                  <a:pt x="88" y="182"/>
                  <a:pt x="88" y="182"/>
                  <a:pt x="88" y="182"/>
                </a:cubicBezTo>
                <a:cubicBezTo>
                  <a:pt x="39" y="182"/>
                  <a:pt x="39" y="182"/>
                  <a:pt x="39" y="182"/>
                </a:cubicBezTo>
                <a:cubicBezTo>
                  <a:pt x="39" y="172"/>
                  <a:pt x="39" y="143"/>
                  <a:pt x="39" y="139"/>
                </a:cubicBezTo>
                <a:cubicBezTo>
                  <a:pt x="42" y="138"/>
                  <a:pt x="44" y="139"/>
                  <a:pt x="47" y="139"/>
                </a:cubicBezTo>
              </a:path>
            </a:pathLst>
          </a:custGeom>
          <a:noFill/>
          <a:ln w="12700" cap="rnd">
            <a:solidFill>
              <a:srgbClr val="C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11" name="Groupe 86"/>
          <p:cNvGrpSpPr/>
          <p:nvPr/>
        </p:nvGrpSpPr>
        <p:grpSpPr>
          <a:xfrm>
            <a:off x="594925" y="5398646"/>
            <a:ext cx="540699" cy="510094"/>
            <a:chOff x="1527176" y="2103438"/>
            <a:chExt cx="336550" cy="317500"/>
          </a:xfrm>
        </p:grpSpPr>
        <p:sp>
          <p:nvSpPr>
            <p:cNvPr id="12" name="Freeform 589"/>
            <p:cNvSpPr>
              <a:spLocks/>
            </p:cNvSpPr>
            <p:nvPr/>
          </p:nvSpPr>
          <p:spPr bwMode="auto">
            <a:xfrm>
              <a:off x="1635126" y="2103438"/>
              <a:ext cx="228600" cy="317500"/>
            </a:xfrm>
            <a:custGeom>
              <a:avLst/>
              <a:gdLst/>
              <a:ahLst/>
              <a:cxnLst>
                <a:cxn ang="0">
                  <a:pos x="97" y="0"/>
                </a:cxn>
                <a:cxn ang="0">
                  <a:pos x="22" y="52"/>
                </a:cxn>
                <a:cxn ang="0">
                  <a:pos x="0" y="78"/>
                </a:cxn>
                <a:cxn ang="0">
                  <a:pos x="18" y="124"/>
                </a:cxn>
                <a:cxn ang="0">
                  <a:pos x="93" y="195"/>
                </a:cxn>
                <a:cxn ang="0">
                  <a:pos x="133" y="209"/>
                </a:cxn>
                <a:cxn ang="0">
                  <a:pos x="171" y="238"/>
                </a:cxn>
                <a:cxn ang="0">
                  <a:pos x="154" y="209"/>
                </a:cxn>
                <a:cxn ang="0">
                  <a:pos x="117" y="183"/>
                </a:cxn>
                <a:cxn ang="0">
                  <a:pos x="90" y="173"/>
                </a:cxn>
                <a:cxn ang="0">
                  <a:pos x="70" y="139"/>
                </a:cxn>
                <a:cxn ang="0">
                  <a:pos x="50" y="122"/>
                </a:cxn>
                <a:cxn ang="0">
                  <a:pos x="39" y="65"/>
                </a:cxn>
                <a:cxn ang="0">
                  <a:pos x="97" y="0"/>
                </a:cxn>
              </a:cxnLst>
              <a:rect l="0" t="0" r="r" b="b"/>
              <a:pathLst>
                <a:path w="171" h="238">
                  <a:moveTo>
                    <a:pt x="97" y="0"/>
                  </a:moveTo>
                  <a:cubicBezTo>
                    <a:pt x="53" y="46"/>
                    <a:pt x="42" y="48"/>
                    <a:pt x="22" y="52"/>
                  </a:cubicBezTo>
                  <a:cubicBezTo>
                    <a:pt x="6" y="54"/>
                    <a:pt x="1" y="66"/>
                    <a:pt x="0" y="78"/>
                  </a:cubicBezTo>
                  <a:cubicBezTo>
                    <a:pt x="0" y="95"/>
                    <a:pt x="9" y="113"/>
                    <a:pt x="18" y="124"/>
                  </a:cubicBezTo>
                  <a:cubicBezTo>
                    <a:pt x="27" y="136"/>
                    <a:pt x="80" y="189"/>
                    <a:pt x="93" y="195"/>
                  </a:cubicBezTo>
                  <a:cubicBezTo>
                    <a:pt x="103" y="200"/>
                    <a:pt x="115" y="202"/>
                    <a:pt x="133" y="209"/>
                  </a:cubicBezTo>
                  <a:cubicBezTo>
                    <a:pt x="150" y="217"/>
                    <a:pt x="171" y="238"/>
                    <a:pt x="171" y="238"/>
                  </a:cubicBezTo>
                  <a:cubicBezTo>
                    <a:pt x="154" y="209"/>
                    <a:pt x="154" y="209"/>
                    <a:pt x="154" y="209"/>
                  </a:cubicBezTo>
                  <a:cubicBezTo>
                    <a:pt x="154" y="209"/>
                    <a:pt x="129" y="190"/>
                    <a:pt x="117" y="183"/>
                  </a:cubicBezTo>
                  <a:cubicBezTo>
                    <a:pt x="106" y="176"/>
                    <a:pt x="97" y="179"/>
                    <a:pt x="90" y="173"/>
                  </a:cubicBezTo>
                  <a:cubicBezTo>
                    <a:pt x="81" y="166"/>
                    <a:pt x="73" y="148"/>
                    <a:pt x="70" y="139"/>
                  </a:cubicBezTo>
                  <a:cubicBezTo>
                    <a:pt x="64" y="124"/>
                    <a:pt x="56" y="125"/>
                    <a:pt x="50" y="122"/>
                  </a:cubicBezTo>
                  <a:cubicBezTo>
                    <a:pt x="32" y="114"/>
                    <a:pt x="28" y="74"/>
                    <a:pt x="39" y="65"/>
                  </a:cubicBezTo>
                  <a:cubicBezTo>
                    <a:pt x="68" y="41"/>
                    <a:pt x="97" y="0"/>
                    <a:pt x="97" y="0"/>
                  </a:cubicBezTo>
                  <a:close/>
                </a:path>
              </a:pathLst>
            </a:custGeom>
            <a:noFill/>
            <a:ln w="19050" cap="rnd">
              <a:solidFill>
                <a:srgbClr val="ED771A"/>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3" name="Freeform 590"/>
            <p:cNvSpPr>
              <a:spLocks/>
            </p:cNvSpPr>
            <p:nvPr/>
          </p:nvSpPr>
          <p:spPr bwMode="auto">
            <a:xfrm>
              <a:off x="1592264" y="2112963"/>
              <a:ext cx="41275" cy="53975"/>
            </a:xfrm>
            <a:custGeom>
              <a:avLst/>
              <a:gdLst/>
              <a:ahLst/>
              <a:cxnLst>
                <a:cxn ang="0">
                  <a:pos x="28" y="16"/>
                </a:cxn>
                <a:cxn ang="0">
                  <a:pos x="22" y="38"/>
                </a:cxn>
                <a:cxn ang="0">
                  <a:pos x="3" y="25"/>
                </a:cxn>
                <a:cxn ang="0">
                  <a:pos x="9" y="3"/>
                </a:cxn>
                <a:cxn ang="0">
                  <a:pos x="28" y="16"/>
                </a:cxn>
              </a:cxnLst>
              <a:rect l="0" t="0" r="r" b="b"/>
              <a:pathLst>
                <a:path w="31" h="40">
                  <a:moveTo>
                    <a:pt x="28" y="16"/>
                  </a:moveTo>
                  <a:cubicBezTo>
                    <a:pt x="31" y="26"/>
                    <a:pt x="29" y="35"/>
                    <a:pt x="22" y="38"/>
                  </a:cubicBezTo>
                  <a:cubicBezTo>
                    <a:pt x="15" y="40"/>
                    <a:pt x="7" y="35"/>
                    <a:pt x="3" y="25"/>
                  </a:cubicBezTo>
                  <a:cubicBezTo>
                    <a:pt x="0" y="15"/>
                    <a:pt x="2" y="5"/>
                    <a:pt x="9" y="3"/>
                  </a:cubicBezTo>
                  <a:cubicBezTo>
                    <a:pt x="16" y="0"/>
                    <a:pt x="24" y="6"/>
                    <a:pt x="28" y="16"/>
                  </a:cubicBezTo>
                  <a:close/>
                </a:path>
              </a:pathLst>
            </a:custGeom>
            <a:noFill/>
            <a:ln w="19050" cap="rnd">
              <a:solidFill>
                <a:srgbClr val="ED771A"/>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sp>
          <p:nvSpPr>
            <p:cNvPr id="14" name="Freeform 591"/>
            <p:cNvSpPr>
              <a:spLocks/>
            </p:cNvSpPr>
            <p:nvPr/>
          </p:nvSpPr>
          <p:spPr bwMode="auto">
            <a:xfrm>
              <a:off x="1527176" y="2138363"/>
              <a:ext cx="87313" cy="63500"/>
            </a:xfrm>
            <a:custGeom>
              <a:avLst/>
              <a:gdLst/>
              <a:ahLst/>
              <a:cxnLst>
                <a:cxn ang="0">
                  <a:pos x="66" y="47"/>
                </a:cxn>
                <a:cxn ang="0">
                  <a:pos x="0" y="0"/>
                </a:cxn>
              </a:cxnLst>
              <a:rect l="0" t="0" r="r" b="b"/>
              <a:pathLst>
                <a:path w="66" h="47">
                  <a:moveTo>
                    <a:pt x="66" y="47"/>
                  </a:moveTo>
                  <a:cubicBezTo>
                    <a:pt x="66" y="47"/>
                    <a:pt x="23" y="39"/>
                    <a:pt x="0" y="0"/>
                  </a:cubicBezTo>
                </a:path>
              </a:pathLst>
            </a:custGeom>
            <a:noFill/>
            <a:ln w="19050" cap="rnd">
              <a:solidFill>
                <a:srgbClr val="ED771A"/>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Arial" pitchFamily="34" charset="0"/>
                <a:cs typeface="Arial" pitchFamily="34" charset="0"/>
              </a:endParaRPr>
            </a:p>
          </p:txBody>
        </p:sp>
      </p:grpSp>
      <p:grpSp>
        <p:nvGrpSpPr>
          <p:cNvPr id="15" name="Groupe 462"/>
          <p:cNvGrpSpPr/>
          <p:nvPr/>
        </p:nvGrpSpPr>
        <p:grpSpPr>
          <a:xfrm>
            <a:off x="1087081" y="4498570"/>
            <a:ext cx="505746" cy="445401"/>
            <a:chOff x="438151" y="685798"/>
            <a:chExt cx="247650" cy="328613"/>
          </a:xfrm>
        </p:grpSpPr>
        <p:sp>
          <p:nvSpPr>
            <p:cNvPr id="16" name="Freeform 254"/>
            <p:cNvSpPr>
              <a:spLocks/>
            </p:cNvSpPr>
            <p:nvPr/>
          </p:nvSpPr>
          <p:spPr bwMode="auto">
            <a:xfrm>
              <a:off x="517526" y="814386"/>
              <a:ext cx="88900" cy="157163"/>
            </a:xfrm>
            <a:custGeom>
              <a:avLst/>
              <a:gdLst/>
              <a:ahLst/>
              <a:cxnLst>
                <a:cxn ang="0">
                  <a:pos x="19" y="47"/>
                </a:cxn>
                <a:cxn ang="0">
                  <a:pos x="28" y="53"/>
                </a:cxn>
                <a:cxn ang="0">
                  <a:pos x="20" y="58"/>
                </a:cxn>
                <a:cxn ang="0">
                  <a:pos x="6" y="54"/>
                </a:cxn>
                <a:cxn ang="0">
                  <a:pos x="5" y="54"/>
                </a:cxn>
                <a:cxn ang="0">
                  <a:pos x="3" y="56"/>
                </a:cxn>
                <a:cxn ang="0">
                  <a:pos x="0" y="66"/>
                </a:cxn>
                <a:cxn ang="0">
                  <a:pos x="2" y="69"/>
                </a:cxn>
                <a:cxn ang="0">
                  <a:pos x="17" y="72"/>
                </a:cxn>
                <a:cxn ang="0">
                  <a:pos x="17" y="79"/>
                </a:cxn>
                <a:cxn ang="0">
                  <a:pos x="19" y="81"/>
                </a:cxn>
                <a:cxn ang="0">
                  <a:pos x="27" y="81"/>
                </a:cxn>
                <a:cxn ang="0">
                  <a:pos x="30" y="79"/>
                </a:cxn>
                <a:cxn ang="0">
                  <a:pos x="29" y="71"/>
                </a:cxn>
                <a:cxn ang="0">
                  <a:pos x="46" y="52"/>
                </a:cxn>
                <a:cxn ang="0">
                  <a:pos x="28" y="32"/>
                </a:cxn>
                <a:cxn ang="0">
                  <a:pos x="18" y="26"/>
                </a:cxn>
                <a:cxn ang="0">
                  <a:pos x="24" y="22"/>
                </a:cxn>
                <a:cxn ang="0">
                  <a:pos x="37" y="25"/>
                </a:cxn>
                <a:cxn ang="0">
                  <a:pos x="38" y="25"/>
                </a:cxn>
                <a:cxn ang="0">
                  <a:pos x="40" y="23"/>
                </a:cxn>
                <a:cxn ang="0">
                  <a:pos x="42" y="14"/>
                </a:cxn>
                <a:cxn ang="0">
                  <a:pos x="41" y="11"/>
                </a:cxn>
                <a:cxn ang="0">
                  <a:pos x="28" y="8"/>
                </a:cxn>
                <a:cxn ang="0">
                  <a:pos x="28" y="2"/>
                </a:cxn>
                <a:cxn ang="0">
                  <a:pos x="26" y="0"/>
                </a:cxn>
                <a:cxn ang="0">
                  <a:pos x="26" y="0"/>
                </a:cxn>
                <a:cxn ang="0">
                  <a:pos x="18" y="0"/>
                </a:cxn>
                <a:cxn ang="0">
                  <a:pos x="16" y="2"/>
                </a:cxn>
                <a:cxn ang="0">
                  <a:pos x="16" y="9"/>
                </a:cxn>
                <a:cxn ang="0">
                  <a:pos x="0" y="28"/>
                </a:cxn>
                <a:cxn ang="0">
                  <a:pos x="19" y="47"/>
                </a:cxn>
              </a:cxnLst>
              <a:rect l="0" t="0" r="r" b="b"/>
              <a:pathLst>
                <a:path w="46" h="81">
                  <a:moveTo>
                    <a:pt x="19" y="47"/>
                  </a:moveTo>
                  <a:cubicBezTo>
                    <a:pt x="26" y="49"/>
                    <a:pt x="28" y="51"/>
                    <a:pt x="28" y="53"/>
                  </a:cubicBezTo>
                  <a:cubicBezTo>
                    <a:pt x="28" y="56"/>
                    <a:pt x="24" y="58"/>
                    <a:pt x="20" y="58"/>
                  </a:cubicBezTo>
                  <a:cubicBezTo>
                    <a:pt x="14" y="58"/>
                    <a:pt x="9" y="56"/>
                    <a:pt x="6" y="54"/>
                  </a:cubicBezTo>
                  <a:cubicBezTo>
                    <a:pt x="6" y="54"/>
                    <a:pt x="5" y="54"/>
                    <a:pt x="5" y="54"/>
                  </a:cubicBezTo>
                  <a:cubicBezTo>
                    <a:pt x="4" y="54"/>
                    <a:pt x="3" y="55"/>
                    <a:pt x="3" y="56"/>
                  </a:cubicBezTo>
                  <a:cubicBezTo>
                    <a:pt x="0" y="66"/>
                    <a:pt x="0" y="66"/>
                    <a:pt x="0" y="66"/>
                  </a:cubicBezTo>
                  <a:cubicBezTo>
                    <a:pt x="0" y="67"/>
                    <a:pt x="1" y="68"/>
                    <a:pt x="2" y="69"/>
                  </a:cubicBezTo>
                  <a:cubicBezTo>
                    <a:pt x="6" y="71"/>
                    <a:pt x="11" y="72"/>
                    <a:pt x="17" y="72"/>
                  </a:cubicBezTo>
                  <a:cubicBezTo>
                    <a:pt x="17" y="79"/>
                    <a:pt x="17" y="79"/>
                    <a:pt x="17" y="79"/>
                  </a:cubicBezTo>
                  <a:cubicBezTo>
                    <a:pt x="17" y="80"/>
                    <a:pt x="18" y="81"/>
                    <a:pt x="19" y="81"/>
                  </a:cubicBezTo>
                  <a:cubicBezTo>
                    <a:pt x="27" y="81"/>
                    <a:pt x="27" y="81"/>
                    <a:pt x="27" y="81"/>
                  </a:cubicBezTo>
                  <a:cubicBezTo>
                    <a:pt x="28" y="81"/>
                    <a:pt x="30" y="80"/>
                    <a:pt x="30" y="79"/>
                  </a:cubicBezTo>
                  <a:cubicBezTo>
                    <a:pt x="29" y="71"/>
                    <a:pt x="29" y="71"/>
                    <a:pt x="29" y="71"/>
                  </a:cubicBezTo>
                  <a:cubicBezTo>
                    <a:pt x="40" y="68"/>
                    <a:pt x="46" y="61"/>
                    <a:pt x="46" y="52"/>
                  </a:cubicBezTo>
                  <a:cubicBezTo>
                    <a:pt x="46" y="42"/>
                    <a:pt x="40" y="36"/>
                    <a:pt x="28" y="32"/>
                  </a:cubicBezTo>
                  <a:cubicBezTo>
                    <a:pt x="21" y="30"/>
                    <a:pt x="18" y="28"/>
                    <a:pt x="18" y="26"/>
                  </a:cubicBezTo>
                  <a:cubicBezTo>
                    <a:pt x="18" y="23"/>
                    <a:pt x="22" y="22"/>
                    <a:pt x="24" y="22"/>
                  </a:cubicBezTo>
                  <a:cubicBezTo>
                    <a:pt x="30" y="22"/>
                    <a:pt x="34" y="23"/>
                    <a:pt x="37" y="25"/>
                  </a:cubicBezTo>
                  <a:cubicBezTo>
                    <a:pt x="37" y="25"/>
                    <a:pt x="37" y="25"/>
                    <a:pt x="38" y="25"/>
                  </a:cubicBezTo>
                  <a:cubicBezTo>
                    <a:pt x="39" y="25"/>
                    <a:pt x="40" y="24"/>
                    <a:pt x="40" y="23"/>
                  </a:cubicBezTo>
                  <a:cubicBezTo>
                    <a:pt x="42" y="14"/>
                    <a:pt x="42" y="14"/>
                    <a:pt x="42" y="14"/>
                  </a:cubicBezTo>
                  <a:cubicBezTo>
                    <a:pt x="43" y="12"/>
                    <a:pt x="42" y="11"/>
                    <a:pt x="41" y="11"/>
                  </a:cubicBezTo>
                  <a:cubicBezTo>
                    <a:pt x="37" y="9"/>
                    <a:pt x="33" y="8"/>
                    <a:pt x="28" y="8"/>
                  </a:cubicBezTo>
                  <a:cubicBezTo>
                    <a:pt x="28" y="2"/>
                    <a:pt x="28" y="2"/>
                    <a:pt x="28" y="2"/>
                  </a:cubicBezTo>
                  <a:cubicBezTo>
                    <a:pt x="28" y="1"/>
                    <a:pt x="27" y="0"/>
                    <a:pt x="26" y="0"/>
                  </a:cubicBezTo>
                  <a:cubicBezTo>
                    <a:pt x="26" y="0"/>
                    <a:pt x="26" y="0"/>
                    <a:pt x="26" y="0"/>
                  </a:cubicBezTo>
                  <a:cubicBezTo>
                    <a:pt x="18" y="0"/>
                    <a:pt x="18" y="0"/>
                    <a:pt x="18" y="0"/>
                  </a:cubicBezTo>
                  <a:cubicBezTo>
                    <a:pt x="17" y="0"/>
                    <a:pt x="15" y="1"/>
                    <a:pt x="16" y="2"/>
                  </a:cubicBezTo>
                  <a:cubicBezTo>
                    <a:pt x="16" y="9"/>
                    <a:pt x="16" y="9"/>
                    <a:pt x="16" y="9"/>
                  </a:cubicBezTo>
                  <a:cubicBezTo>
                    <a:pt x="6" y="12"/>
                    <a:pt x="0" y="19"/>
                    <a:pt x="0" y="28"/>
                  </a:cubicBezTo>
                  <a:cubicBezTo>
                    <a:pt x="0" y="40"/>
                    <a:pt x="10" y="44"/>
                    <a:pt x="19" y="47"/>
                  </a:cubicBezTo>
                  <a:close/>
                </a:path>
              </a:pathLst>
            </a:custGeom>
            <a:noFill/>
            <a:ln w="12700" cap="rnd">
              <a:solidFill>
                <a:schemeClr val="tx2">
                  <a:lumMod val="75000"/>
                  <a:lumOff val="2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17" name="Freeform 255"/>
            <p:cNvSpPr>
              <a:spLocks/>
            </p:cNvSpPr>
            <p:nvPr/>
          </p:nvSpPr>
          <p:spPr bwMode="auto">
            <a:xfrm>
              <a:off x="438151" y="685798"/>
              <a:ext cx="247650" cy="328613"/>
            </a:xfrm>
            <a:custGeom>
              <a:avLst/>
              <a:gdLst/>
              <a:ahLst/>
              <a:cxnLst>
                <a:cxn ang="0">
                  <a:pos x="0" y="126"/>
                </a:cxn>
                <a:cxn ang="0">
                  <a:pos x="20" y="157"/>
                </a:cxn>
                <a:cxn ang="0">
                  <a:pos x="63" y="170"/>
                </a:cxn>
                <a:cxn ang="0">
                  <a:pos x="63" y="170"/>
                </a:cxn>
                <a:cxn ang="0">
                  <a:pos x="64" y="170"/>
                </a:cxn>
                <a:cxn ang="0">
                  <a:pos x="123" y="129"/>
                </a:cxn>
                <a:cxn ang="0">
                  <a:pos x="113" y="73"/>
                </a:cxn>
                <a:cxn ang="0">
                  <a:pos x="93" y="44"/>
                </a:cxn>
                <a:cxn ang="0">
                  <a:pos x="104" y="32"/>
                </a:cxn>
                <a:cxn ang="0">
                  <a:pos x="107" y="11"/>
                </a:cxn>
                <a:cxn ang="0">
                  <a:pos x="89" y="0"/>
                </a:cxn>
                <a:cxn ang="0">
                  <a:pos x="87" y="0"/>
                </a:cxn>
                <a:cxn ang="0">
                  <a:pos x="72" y="5"/>
                </a:cxn>
                <a:cxn ang="0">
                  <a:pos x="61" y="3"/>
                </a:cxn>
                <a:cxn ang="0">
                  <a:pos x="51" y="5"/>
                </a:cxn>
                <a:cxn ang="0">
                  <a:pos x="40" y="0"/>
                </a:cxn>
                <a:cxn ang="0">
                  <a:pos x="35" y="0"/>
                </a:cxn>
                <a:cxn ang="0">
                  <a:pos x="35" y="0"/>
                </a:cxn>
                <a:cxn ang="0">
                  <a:pos x="18" y="11"/>
                </a:cxn>
                <a:cxn ang="0">
                  <a:pos x="22" y="33"/>
                </a:cxn>
                <a:cxn ang="0">
                  <a:pos x="32" y="44"/>
                </a:cxn>
                <a:cxn ang="0">
                  <a:pos x="6" y="79"/>
                </a:cxn>
              </a:cxnLst>
              <a:rect l="0" t="0" r="r" b="b"/>
              <a:pathLst>
                <a:path w="128" h="170">
                  <a:moveTo>
                    <a:pt x="0" y="126"/>
                  </a:moveTo>
                  <a:cubicBezTo>
                    <a:pt x="3" y="139"/>
                    <a:pt x="10" y="150"/>
                    <a:pt x="20" y="157"/>
                  </a:cubicBezTo>
                  <a:cubicBezTo>
                    <a:pt x="31" y="165"/>
                    <a:pt x="45" y="169"/>
                    <a:pt x="63" y="170"/>
                  </a:cubicBezTo>
                  <a:cubicBezTo>
                    <a:pt x="63" y="170"/>
                    <a:pt x="63" y="170"/>
                    <a:pt x="63" y="170"/>
                  </a:cubicBezTo>
                  <a:cubicBezTo>
                    <a:pt x="64" y="170"/>
                    <a:pt x="64" y="170"/>
                    <a:pt x="64" y="170"/>
                  </a:cubicBezTo>
                  <a:cubicBezTo>
                    <a:pt x="107" y="168"/>
                    <a:pt x="119" y="143"/>
                    <a:pt x="123" y="129"/>
                  </a:cubicBezTo>
                  <a:cubicBezTo>
                    <a:pt x="128" y="107"/>
                    <a:pt x="119" y="85"/>
                    <a:pt x="113" y="73"/>
                  </a:cubicBezTo>
                  <a:cubicBezTo>
                    <a:pt x="107" y="62"/>
                    <a:pt x="100" y="52"/>
                    <a:pt x="93" y="44"/>
                  </a:cubicBezTo>
                  <a:cubicBezTo>
                    <a:pt x="104" y="32"/>
                    <a:pt x="104" y="32"/>
                    <a:pt x="104" y="32"/>
                  </a:cubicBezTo>
                  <a:cubicBezTo>
                    <a:pt x="109" y="27"/>
                    <a:pt x="110" y="18"/>
                    <a:pt x="107" y="11"/>
                  </a:cubicBezTo>
                  <a:cubicBezTo>
                    <a:pt x="104" y="4"/>
                    <a:pt x="97" y="0"/>
                    <a:pt x="89" y="0"/>
                  </a:cubicBezTo>
                  <a:cubicBezTo>
                    <a:pt x="89" y="0"/>
                    <a:pt x="88" y="0"/>
                    <a:pt x="87" y="0"/>
                  </a:cubicBezTo>
                  <a:cubicBezTo>
                    <a:pt x="82" y="0"/>
                    <a:pt x="76" y="2"/>
                    <a:pt x="72" y="5"/>
                  </a:cubicBezTo>
                  <a:cubicBezTo>
                    <a:pt x="69" y="4"/>
                    <a:pt x="65" y="3"/>
                    <a:pt x="61" y="3"/>
                  </a:cubicBezTo>
                  <a:cubicBezTo>
                    <a:pt x="57" y="3"/>
                    <a:pt x="54" y="4"/>
                    <a:pt x="51" y="5"/>
                  </a:cubicBezTo>
                  <a:cubicBezTo>
                    <a:pt x="47" y="3"/>
                    <a:pt x="43" y="1"/>
                    <a:pt x="40" y="0"/>
                  </a:cubicBezTo>
                  <a:cubicBezTo>
                    <a:pt x="38" y="0"/>
                    <a:pt x="37" y="0"/>
                    <a:pt x="35" y="0"/>
                  </a:cubicBezTo>
                  <a:cubicBezTo>
                    <a:pt x="35" y="0"/>
                    <a:pt x="35" y="0"/>
                    <a:pt x="35" y="0"/>
                  </a:cubicBezTo>
                  <a:cubicBezTo>
                    <a:pt x="28" y="0"/>
                    <a:pt x="21" y="4"/>
                    <a:pt x="18" y="11"/>
                  </a:cubicBezTo>
                  <a:cubicBezTo>
                    <a:pt x="15" y="18"/>
                    <a:pt x="16" y="27"/>
                    <a:pt x="22" y="33"/>
                  </a:cubicBezTo>
                  <a:cubicBezTo>
                    <a:pt x="32" y="44"/>
                    <a:pt x="32" y="44"/>
                    <a:pt x="32" y="44"/>
                  </a:cubicBezTo>
                  <a:cubicBezTo>
                    <a:pt x="23" y="51"/>
                    <a:pt x="6" y="79"/>
                    <a:pt x="6" y="79"/>
                  </a:cubicBezTo>
                </a:path>
              </a:pathLst>
            </a:custGeom>
            <a:noFill/>
            <a:ln w="12700" cap="rnd">
              <a:solidFill>
                <a:schemeClr val="tx2">
                  <a:lumMod val="75000"/>
                  <a:lumOff val="2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grpSp>
        <p:nvGrpSpPr>
          <p:cNvPr id="18" name="Groupe 362"/>
          <p:cNvGrpSpPr/>
          <p:nvPr/>
        </p:nvGrpSpPr>
        <p:grpSpPr>
          <a:xfrm>
            <a:off x="1087081" y="2544855"/>
            <a:ext cx="447469" cy="536539"/>
            <a:chOff x="363538" y="1962150"/>
            <a:chExt cx="334963" cy="401638"/>
          </a:xfrm>
        </p:grpSpPr>
        <p:sp>
          <p:nvSpPr>
            <p:cNvPr id="19" name="Freeform 343"/>
            <p:cNvSpPr>
              <a:spLocks/>
            </p:cNvSpPr>
            <p:nvPr/>
          </p:nvSpPr>
          <p:spPr bwMode="auto">
            <a:xfrm>
              <a:off x="441326" y="2063750"/>
              <a:ext cx="182563" cy="300038"/>
            </a:xfrm>
            <a:custGeom>
              <a:avLst/>
              <a:gdLst/>
              <a:ahLst/>
              <a:cxnLst>
                <a:cxn ang="0">
                  <a:pos x="60" y="76"/>
                </a:cxn>
                <a:cxn ang="0">
                  <a:pos x="81" y="40"/>
                </a:cxn>
                <a:cxn ang="0">
                  <a:pos x="40" y="0"/>
                </a:cxn>
                <a:cxn ang="0">
                  <a:pos x="0" y="40"/>
                </a:cxn>
                <a:cxn ang="0">
                  <a:pos x="21" y="76"/>
                </a:cxn>
                <a:cxn ang="0">
                  <a:pos x="21" y="95"/>
                </a:cxn>
                <a:cxn ang="0">
                  <a:pos x="60" y="95"/>
                </a:cxn>
                <a:cxn ang="0">
                  <a:pos x="60" y="117"/>
                </a:cxn>
                <a:cxn ang="0">
                  <a:pos x="51" y="126"/>
                </a:cxn>
                <a:cxn ang="0">
                  <a:pos x="51" y="126"/>
                </a:cxn>
                <a:cxn ang="0">
                  <a:pos x="40" y="133"/>
                </a:cxn>
                <a:cxn ang="0">
                  <a:pos x="29" y="126"/>
                </a:cxn>
                <a:cxn ang="0">
                  <a:pos x="29" y="126"/>
                </a:cxn>
                <a:cxn ang="0">
                  <a:pos x="21" y="117"/>
                </a:cxn>
                <a:cxn ang="0">
                  <a:pos x="21" y="109"/>
                </a:cxn>
              </a:cxnLst>
              <a:rect l="0" t="0" r="r" b="b"/>
              <a:pathLst>
                <a:path w="81" h="133">
                  <a:moveTo>
                    <a:pt x="60" y="76"/>
                  </a:moveTo>
                  <a:cubicBezTo>
                    <a:pt x="72" y="69"/>
                    <a:pt x="81" y="56"/>
                    <a:pt x="81" y="40"/>
                  </a:cubicBezTo>
                  <a:cubicBezTo>
                    <a:pt x="81" y="18"/>
                    <a:pt x="63" y="0"/>
                    <a:pt x="40" y="0"/>
                  </a:cubicBezTo>
                  <a:cubicBezTo>
                    <a:pt x="18" y="0"/>
                    <a:pt x="0" y="18"/>
                    <a:pt x="0" y="40"/>
                  </a:cubicBezTo>
                  <a:cubicBezTo>
                    <a:pt x="0" y="56"/>
                    <a:pt x="8" y="69"/>
                    <a:pt x="21" y="76"/>
                  </a:cubicBezTo>
                  <a:cubicBezTo>
                    <a:pt x="21" y="95"/>
                    <a:pt x="21" y="95"/>
                    <a:pt x="21" y="95"/>
                  </a:cubicBezTo>
                  <a:cubicBezTo>
                    <a:pt x="60" y="95"/>
                    <a:pt x="60" y="95"/>
                    <a:pt x="60" y="95"/>
                  </a:cubicBezTo>
                  <a:cubicBezTo>
                    <a:pt x="60" y="117"/>
                    <a:pt x="60" y="117"/>
                    <a:pt x="60" y="117"/>
                  </a:cubicBezTo>
                  <a:cubicBezTo>
                    <a:pt x="60" y="120"/>
                    <a:pt x="56" y="124"/>
                    <a:pt x="51" y="126"/>
                  </a:cubicBezTo>
                  <a:cubicBezTo>
                    <a:pt x="51" y="126"/>
                    <a:pt x="51" y="126"/>
                    <a:pt x="51" y="126"/>
                  </a:cubicBezTo>
                  <a:cubicBezTo>
                    <a:pt x="51" y="130"/>
                    <a:pt x="46" y="133"/>
                    <a:pt x="40" y="133"/>
                  </a:cubicBezTo>
                  <a:cubicBezTo>
                    <a:pt x="34" y="133"/>
                    <a:pt x="29" y="130"/>
                    <a:pt x="29" y="126"/>
                  </a:cubicBezTo>
                  <a:cubicBezTo>
                    <a:pt x="29" y="126"/>
                    <a:pt x="29" y="126"/>
                    <a:pt x="29" y="126"/>
                  </a:cubicBezTo>
                  <a:cubicBezTo>
                    <a:pt x="24" y="124"/>
                    <a:pt x="21" y="120"/>
                    <a:pt x="21" y="117"/>
                  </a:cubicBezTo>
                  <a:cubicBezTo>
                    <a:pt x="21" y="109"/>
                    <a:pt x="21" y="109"/>
                    <a:pt x="21" y="109"/>
                  </a:cubicBezTo>
                </a:path>
              </a:pathLst>
            </a:custGeom>
            <a:noFill/>
            <a:ln w="12700" cap="rnd">
              <a:solidFill>
                <a:schemeClr val="accent6">
                  <a:lumMod val="7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344"/>
            <p:cNvSpPr>
              <a:spLocks/>
            </p:cNvSpPr>
            <p:nvPr/>
          </p:nvSpPr>
          <p:spPr bwMode="auto">
            <a:xfrm>
              <a:off x="477838" y="2093913"/>
              <a:ext cx="63500" cy="66675"/>
            </a:xfrm>
            <a:custGeom>
              <a:avLst/>
              <a:gdLst/>
              <a:ahLst/>
              <a:cxnLst>
                <a:cxn ang="0">
                  <a:pos x="0" y="29"/>
                </a:cxn>
                <a:cxn ang="0">
                  <a:pos x="28" y="0"/>
                </a:cxn>
              </a:cxnLst>
              <a:rect l="0" t="0" r="r" b="b"/>
              <a:pathLst>
                <a:path w="28" h="29">
                  <a:moveTo>
                    <a:pt x="0" y="29"/>
                  </a:moveTo>
                  <a:cubicBezTo>
                    <a:pt x="0" y="13"/>
                    <a:pt x="13" y="0"/>
                    <a:pt x="28" y="0"/>
                  </a:cubicBezTo>
                </a:path>
              </a:pathLst>
            </a:custGeom>
            <a:noFill/>
            <a:ln w="12700" cap="rnd">
              <a:solidFill>
                <a:schemeClr val="accent6">
                  <a:lumMod val="7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Line 345"/>
            <p:cNvSpPr>
              <a:spLocks noChangeShapeType="1"/>
            </p:cNvSpPr>
            <p:nvPr/>
          </p:nvSpPr>
          <p:spPr bwMode="auto">
            <a:xfrm flipV="1">
              <a:off x="531813" y="1962150"/>
              <a:ext cx="1588" cy="66675"/>
            </a:xfrm>
            <a:prstGeom prst="line">
              <a:avLst/>
            </a:prstGeom>
            <a:noFill/>
            <a:ln w="12700" cap="rnd">
              <a:solidFill>
                <a:schemeClr val="accent6">
                  <a:lumMod val="7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Line 346"/>
            <p:cNvSpPr>
              <a:spLocks noChangeShapeType="1"/>
            </p:cNvSpPr>
            <p:nvPr/>
          </p:nvSpPr>
          <p:spPr bwMode="auto">
            <a:xfrm flipH="1" flipV="1">
              <a:off x="365126" y="2055813"/>
              <a:ext cx="58738" cy="34925"/>
            </a:xfrm>
            <a:prstGeom prst="line">
              <a:avLst/>
            </a:prstGeom>
            <a:noFill/>
            <a:ln w="12700" cap="rnd">
              <a:solidFill>
                <a:schemeClr val="accent6">
                  <a:lumMod val="7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Line 347"/>
            <p:cNvSpPr>
              <a:spLocks noChangeShapeType="1"/>
            </p:cNvSpPr>
            <p:nvPr/>
          </p:nvSpPr>
          <p:spPr bwMode="auto">
            <a:xfrm flipH="1">
              <a:off x="363538" y="2214563"/>
              <a:ext cx="55563" cy="33338"/>
            </a:xfrm>
            <a:prstGeom prst="line">
              <a:avLst/>
            </a:prstGeom>
            <a:noFill/>
            <a:ln w="12700" cap="rnd">
              <a:solidFill>
                <a:schemeClr val="accent6">
                  <a:lumMod val="7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Line 348"/>
            <p:cNvSpPr>
              <a:spLocks noChangeShapeType="1"/>
            </p:cNvSpPr>
            <p:nvPr/>
          </p:nvSpPr>
          <p:spPr bwMode="auto">
            <a:xfrm>
              <a:off x="638176" y="2220913"/>
              <a:ext cx="55563" cy="31750"/>
            </a:xfrm>
            <a:prstGeom prst="line">
              <a:avLst/>
            </a:prstGeom>
            <a:noFill/>
            <a:ln w="12700" cap="rnd">
              <a:solidFill>
                <a:schemeClr val="accent6">
                  <a:lumMod val="7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Line 349"/>
            <p:cNvSpPr>
              <a:spLocks noChangeShapeType="1"/>
            </p:cNvSpPr>
            <p:nvPr/>
          </p:nvSpPr>
          <p:spPr bwMode="auto">
            <a:xfrm flipV="1">
              <a:off x="639763" y="2060575"/>
              <a:ext cx="58738" cy="33338"/>
            </a:xfrm>
            <a:prstGeom prst="line">
              <a:avLst/>
            </a:prstGeom>
            <a:noFill/>
            <a:ln w="12700" cap="rnd">
              <a:solidFill>
                <a:schemeClr val="accent6">
                  <a:lumMod val="75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6" name="Groupe 670"/>
          <p:cNvGrpSpPr>
            <a:grpSpLocks noChangeAspect="1"/>
          </p:cNvGrpSpPr>
          <p:nvPr/>
        </p:nvGrpSpPr>
        <p:grpSpPr>
          <a:xfrm>
            <a:off x="738804" y="1605098"/>
            <a:ext cx="336653" cy="591146"/>
            <a:chOff x="7743825" y="2838450"/>
            <a:chExt cx="266701" cy="468313"/>
          </a:xfrm>
        </p:grpSpPr>
        <p:sp>
          <p:nvSpPr>
            <p:cNvPr id="27" name="Freeform 610"/>
            <p:cNvSpPr>
              <a:spLocks/>
            </p:cNvSpPr>
            <p:nvPr/>
          </p:nvSpPr>
          <p:spPr bwMode="auto">
            <a:xfrm>
              <a:off x="7743825" y="3013075"/>
              <a:ext cx="222250" cy="293688"/>
            </a:xfrm>
            <a:custGeom>
              <a:avLst/>
              <a:gdLst/>
              <a:ahLst/>
              <a:cxnLst>
                <a:cxn ang="0">
                  <a:pos x="32" y="105"/>
                </a:cxn>
                <a:cxn ang="0">
                  <a:pos x="52" y="65"/>
                </a:cxn>
                <a:cxn ang="0">
                  <a:pos x="69" y="40"/>
                </a:cxn>
                <a:cxn ang="0">
                  <a:pos x="46" y="37"/>
                </a:cxn>
                <a:cxn ang="0">
                  <a:pos x="39" y="55"/>
                </a:cxn>
                <a:cxn ang="0">
                  <a:pos x="0" y="55"/>
                </a:cxn>
                <a:cxn ang="0">
                  <a:pos x="20" y="12"/>
                </a:cxn>
                <a:cxn ang="0">
                  <a:pos x="75" y="4"/>
                </a:cxn>
                <a:cxn ang="0">
                  <a:pos x="110" y="35"/>
                </a:cxn>
                <a:cxn ang="0">
                  <a:pos x="83" y="83"/>
                </a:cxn>
                <a:cxn ang="0">
                  <a:pos x="72" y="105"/>
                </a:cxn>
                <a:cxn ang="0">
                  <a:pos x="50" y="105"/>
                </a:cxn>
                <a:cxn ang="0">
                  <a:pos x="50" y="116"/>
                </a:cxn>
                <a:cxn ang="0">
                  <a:pos x="72" y="116"/>
                </a:cxn>
                <a:cxn ang="0">
                  <a:pos x="72" y="152"/>
                </a:cxn>
                <a:cxn ang="0">
                  <a:pos x="32" y="152"/>
                </a:cxn>
                <a:cxn ang="0">
                  <a:pos x="32" y="116"/>
                </a:cxn>
                <a:cxn ang="0">
                  <a:pos x="39" y="116"/>
                </a:cxn>
              </a:cxnLst>
              <a:rect l="0" t="0" r="r" b="b"/>
              <a:pathLst>
                <a:path w="115" h="152">
                  <a:moveTo>
                    <a:pt x="32" y="105"/>
                  </a:moveTo>
                  <a:cubicBezTo>
                    <a:pt x="32" y="79"/>
                    <a:pt x="44" y="72"/>
                    <a:pt x="52" y="65"/>
                  </a:cubicBezTo>
                  <a:cubicBezTo>
                    <a:pt x="62" y="58"/>
                    <a:pt x="73" y="49"/>
                    <a:pt x="69" y="40"/>
                  </a:cubicBezTo>
                  <a:cubicBezTo>
                    <a:pt x="63" y="29"/>
                    <a:pt x="50" y="33"/>
                    <a:pt x="46" y="37"/>
                  </a:cubicBezTo>
                  <a:cubicBezTo>
                    <a:pt x="41" y="42"/>
                    <a:pt x="39" y="48"/>
                    <a:pt x="39" y="55"/>
                  </a:cubicBezTo>
                  <a:cubicBezTo>
                    <a:pt x="0" y="55"/>
                    <a:pt x="0" y="55"/>
                    <a:pt x="0" y="55"/>
                  </a:cubicBezTo>
                  <a:cubicBezTo>
                    <a:pt x="0" y="35"/>
                    <a:pt x="8" y="20"/>
                    <a:pt x="20" y="12"/>
                  </a:cubicBezTo>
                  <a:cubicBezTo>
                    <a:pt x="35" y="1"/>
                    <a:pt x="56" y="0"/>
                    <a:pt x="75" y="4"/>
                  </a:cubicBezTo>
                  <a:cubicBezTo>
                    <a:pt x="92" y="7"/>
                    <a:pt x="107" y="22"/>
                    <a:pt x="110" y="35"/>
                  </a:cubicBezTo>
                  <a:cubicBezTo>
                    <a:pt x="115" y="61"/>
                    <a:pt x="97" y="69"/>
                    <a:pt x="83" y="83"/>
                  </a:cubicBezTo>
                  <a:cubicBezTo>
                    <a:pt x="75" y="90"/>
                    <a:pt x="72" y="96"/>
                    <a:pt x="72" y="105"/>
                  </a:cubicBezTo>
                  <a:cubicBezTo>
                    <a:pt x="50" y="105"/>
                    <a:pt x="50" y="105"/>
                    <a:pt x="50" y="105"/>
                  </a:cubicBezTo>
                  <a:cubicBezTo>
                    <a:pt x="50" y="116"/>
                    <a:pt x="50" y="116"/>
                    <a:pt x="50" y="116"/>
                  </a:cubicBezTo>
                  <a:cubicBezTo>
                    <a:pt x="72" y="116"/>
                    <a:pt x="72" y="116"/>
                    <a:pt x="72" y="116"/>
                  </a:cubicBezTo>
                  <a:cubicBezTo>
                    <a:pt x="72" y="152"/>
                    <a:pt x="72" y="152"/>
                    <a:pt x="72" y="152"/>
                  </a:cubicBezTo>
                  <a:cubicBezTo>
                    <a:pt x="32" y="152"/>
                    <a:pt x="32" y="152"/>
                    <a:pt x="32" y="152"/>
                  </a:cubicBezTo>
                  <a:cubicBezTo>
                    <a:pt x="32" y="143"/>
                    <a:pt x="32" y="120"/>
                    <a:pt x="32" y="116"/>
                  </a:cubicBezTo>
                  <a:cubicBezTo>
                    <a:pt x="34" y="116"/>
                    <a:pt x="36" y="116"/>
                    <a:pt x="39" y="116"/>
                  </a:cubicBezTo>
                </a:path>
              </a:pathLst>
            </a:custGeom>
            <a:noFill/>
            <a:ln w="11113" cap="rnd">
              <a:solidFill>
                <a:srgbClr val="00B050"/>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sp>
          <p:nvSpPr>
            <p:cNvPr id="28" name="Freeform 611"/>
            <p:cNvSpPr>
              <a:spLocks/>
            </p:cNvSpPr>
            <p:nvPr/>
          </p:nvSpPr>
          <p:spPr bwMode="auto">
            <a:xfrm>
              <a:off x="7824788" y="2838450"/>
              <a:ext cx="185738" cy="273050"/>
            </a:xfrm>
            <a:custGeom>
              <a:avLst/>
              <a:gdLst/>
              <a:ahLst/>
              <a:cxnLst>
                <a:cxn ang="0">
                  <a:pos x="96" y="141"/>
                </a:cxn>
                <a:cxn ang="0">
                  <a:pos x="56" y="60"/>
                </a:cxn>
                <a:cxn ang="0">
                  <a:pos x="70" y="32"/>
                </a:cxn>
                <a:cxn ang="0">
                  <a:pos x="44" y="0"/>
                </a:cxn>
                <a:cxn ang="0">
                  <a:pos x="19" y="32"/>
                </a:cxn>
                <a:cxn ang="0">
                  <a:pos x="33" y="60"/>
                </a:cxn>
                <a:cxn ang="0">
                  <a:pos x="0" y="93"/>
                </a:cxn>
              </a:cxnLst>
              <a:rect l="0" t="0" r="r" b="b"/>
              <a:pathLst>
                <a:path w="96" h="141">
                  <a:moveTo>
                    <a:pt x="96" y="141"/>
                  </a:moveTo>
                  <a:cubicBezTo>
                    <a:pt x="96" y="102"/>
                    <a:pt x="86" y="69"/>
                    <a:pt x="56" y="60"/>
                  </a:cubicBezTo>
                  <a:cubicBezTo>
                    <a:pt x="62" y="54"/>
                    <a:pt x="70" y="43"/>
                    <a:pt x="70" y="32"/>
                  </a:cubicBezTo>
                  <a:cubicBezTo>
                    <a:pt x="70" y="13"/>
                    <a:pt x="58" y="0"/>
                    <a:pt x="44" y="0"/>
                  </a:cubicBezTo>
                  <a:cubicBezTo>
                    <a:pt x="30" y="0"/>
                    <a:pt x="19" y="13"/>
                    <a:pt x="19" y="32"/>
                  </a:cubicBezTo>
                  <a:cubicBezTo>
                    <a:pt x="19" y="43"/>
                    <a:pt x="27" y="54"/>
                    <a:pt x="33" y="60"/>
                  </a:cubicBezTo>
                  <a:cubicBezTo>
                    <a:pt x="16" y="65"/>
                    <a:pt x="6" y="77"/>
                    <a:pt x="0" y="93"/>
                  </a:cubicBezTo>
                </a:path>
              </a:pathLst>
            </a:custGeom>
            <a:noFill/>
            <a:ln w="11113" cap="rnd">
              <a:solidFill>
                <a:srgbClr val="00B050"/>
              </a:solidFill>
              <a:prstDash val="solid"/>
              <a:round/>
              <a:headEnd/>
              <a:tailEnd/>
            </a:ln>
          </p:spPr>
          <p:txBody>
            <a:bodyPr vert="horz" wrap="square" lIns="91440" tIns="45720" rIns="91440" bIns="45720" numCol="1" anchor="t" anchorCtr="0" compatLnSpc="1">
              <a:prstTxWarp prst="textNoShape">
                <a:avLst/>
              </a:prstTxWarp>
            </a:bodyPr>
            <a:lstStyle/>
            <a:p>
              <a:endParaRPr lang="en-US" sz="700">
                <a:latin typeface="Arial" pitchFamily="34" charset="0"/>
                <a:cs typeface="Arial" pitchFamily="34" charset="0"/>
              </a:endParaRPr>
            </a:p>
          </p:txBody>
        </p:sp>
      </p:grpSp>
    </p:spTree>
    <p:extLst>
      <p:ext uri="{BB962C8B-B14F-4D97-AF65-F5344CB8AC3E}">
        <p14:creationId xmlns:p14="http://schemas.microsoft.com/office/powerpoint/2010/main" val="35535764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 </a:t>
            </a:r>
            <a:r>
              <a:rPr lang="en-US" dirty="0" smtClean="0">
                <a:solidFill>
                  <a:srgbClr val="008948"/>
                </a:solidFill>
              </a:rPr>
              <a:t>An Ancient Parallel</a:t>
            </a:r>
            <a:endParaRPr lang="en-US" dirty="0">
              <a:solidFill>
                <a:srgbClr val="008948"/>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486210"/>
            <a:ext cx="3048000" cy="4064000"/>
          </a:xfrm>
          <a:prstGeom prst="rect">
            <a:avLst/>
          </a:prstGeom>
        </p:spPr>
      </p:pic>
      <p:sp>
        <p:nvSpPr>
          <p:cNvPr id="7" name="TextBox 6"/>
          <p:cNvSpPr txBox="1"/>
          <p:nvPr/>
        </p:nvSpPr>
        <p:spPr>
          <a:xfrm>
            <a:off x="4917687" y="981314"/>
            <a:ext cx="5798634" cy="5109091"/>
          </a:xfrm>
          <a:prstGeom prst="rect">
            <a:avLst/>
          </a:prstGeom>
          <a:noFill/>
        </p:spPr>
        <p:txBody>
          <a:bodyPr wrap="square" rtlCol="0">
            <a:spAutoFit/>
          </a:bodyPr>
          <a:lstStyle/>
          <a:p>
            <a:r>
              <a:rPr lang="en-US" b="0" dirty="0" smtClean="0">
                <a:solidFill>
                  <a:srgbClr val="006032"/>
                </a:solidFill>
              </a:rPr>
              <a:t>T</a:t>
            </a:r>
            <a:r>
              <a:rPr lang="en-US" sz="1800" b="0" dirty="0" smtClean="0">
                <a:solidFill>
                  <a:srgbClr val="006032"/>
                </a:solidFill>
              </a:rPr>
              <a:t>his is a </a:t>
            </a:r>
            <a:r>
              <a:rPr lang="en-US" sz="1800" i="1" dirty="0" smtClean="0">
                <a:solidFill>
                  <a:srgbClr val="006032"/>
                </a:solidFill>
              </a:rPr>
              <a:t>Rai Stone</a:t>
            </a:r>
            <a:r>
              <a:rPr lang="en-US" sz="1800" dirty="0" smtClean="0">
                <a:solidFill>
                  <a:srgbClr val="006032"/>
                </a:solidFill>
              </a:rPr>
              <a:t> </a:t>
            </a:r>
            <a:r>
              <a:rPr lang="en-US" sz="1800" b="0" dirty="0" smtClean="0">
                <a:solidFill>
                  <a:srgbClr val="006032"/>
                </a:solidFill>
              </a:rPr>
              <a:t>– an ancient currency from the Island of Yap (circa 500 BC.  Unlike today’s coins, these are much too heavy to move (since they weigh up to 8800 lbs.) .  Instead, they are kept in public places and </a:t>
            </a:r>
            <a:r>
              <a:rPr lang="en-US" sz="1800" b="0" i="1" dirty="0" smtClean="0">
                <a:solidFill>
                  <a:srgbClr val="006032"/>
                </a:solidFill>
              </a:rPr>
              <a:t>the ownership and value of each stone is </a:t>
            </a:r>
            <a:r>
              <a:rPr lang="en-US" sz="1800" i="1" dirty="0" smtClean="0">
                <a:solidFill>
                  <a:srgbClr val="006032"/>
                </a:solidFill>
              </a:rPr>
              <a:t>shared</a:t>
            </a:r>
            <a:r>
              <a:rPr lang="en-US" sz="1800" b="0" i="1" dirty="0" smtClean="0">
                <a:solidFill>
                  <a:srgbClr val="006032"/>
                </a:solidFill>
              </a:rPr>
              <a:t> </a:t>
            </a:r>
            <a:r>
              <a:rPr lang="en-US" sz="1800" i="1" dirty="0" smtClean="0">
                <a:solidFill>
                  <a:srgbClr val="006032"/>
                </a:solidFill>
              </a:rPr>
              <a:t>knowledge</a:t>
            </a:r>
            <a:r>
              <a:rPr lang="en-US" sz="1800" b="0" i="1" dirty="0" smtClean="0">
                <a:solidFill>
                  <a:srgbClr val="006032"/>
                </a:solidFill>
              </a:rPr>
              <a:t> among the </a:t>
            </a:r>
            <a:r>
              <a:rPr lang="en-US" sz="1800" b="0" i="1" dirty="0" err="1" smtClean="0">
                <a:solidFill>
                  <a:srgbClr val="006032"/>
                </a:solidFill>
              </a:rPr>
              <a:t>Yapi</a:t>
            </a:r>
            <a:r>
              <a:rPr lang="en-US" sz="1800" b="0" i="1" dirty="0" smtClean="0">
                <a:solidFill>
                  <a:srgbClr val="006032"/>
                </a:solidFill>
              </a:rPr>
              <a:t> people</a:t>
            </a:r>
            <a:r>
              <a:rPr lang="en-US" sz="1800" b="0" dirty="0" smtClean="0">
                <a:solidFill>
                  <a:srgbClr val="006032"/>
                </a:solidFill>
              </a:rPr>
              <a:t>.  </a:t>
            </a:r>
          </a:p>
          <a:p>
            <a:endParaRPr lang="en-US" sz="1800" b="0" dirty="0">
              <a:solidFill>
                <a:srgbClr val="006032"/>
              </a:solidFill>
            </a:endParaRPr>
          </a:p>
          <a:p>
            <a:r>
              <a:rPr lang="en-US" sz="1800" b="0" dirty="0" smtClean="0">
                <a:solidFill>
                  <a:srgbClr val="006032"/>
                </a:solidFill>
              </a:rPr>
              <a:t>Everyone knows how much each stone is worth and who owns them.  They transact with each other directly.  Additionally, if someone were to try to spend rai that they don’t own, it would be </a:t>
            </a:r>
            <a:r>
              <a:rPr lang="en-US" sz="1800" dirty="0" smtClean="0">
                <a:solidFill>
                  <a:srgbClr val="006032"/>
                </a:solidFill>
              </a:rPr>
              <a:t>rejected</a:t>
            </a:r>
            <a:r>
              <a:rPr lang="en-US" sz="1800" b="0" dirty="0" smtClean="0">
                <a:solidFill>
                  <a:srgbClr val="006032"/>
                </a:solidFill>
              </a:rPr>
              <a:t> by the network of the </a:t>
            </a:r>
            <a:r>
              <a:rPr lang="en-US" sz="1800" b="0" dirty="0" err="1" smtClean="0">
                <a:solidFill>
                  <a:srgbClr val="006032"/>
                </a:solidFill>
              </a:rPr>
              <a:t>Yapi</a:t>
            </a:r>
            <a:r>
              <a:rPr lang="en-US" sz="1800" b="0" dirty="0" smtClean="0">
                <a:solidFill>
                  <a:srgbClr val="006032"/>
                </a:solidFill>
              </a:rPr>
              <a:t> people.</a:t>
            </a:r>
          </a:p>
          <a:p>
            <a:endParaRPr lang="en-US" sz="1800" dirty="0">
              <a:solidFill>
                <a:srgbClr val="006032"/>
              </a:solidFill>
            </a:endParaRPr>
          </a:p>
          <a:p>
            <a:r>
              <a:rPr lang="en-US" sz="1800" b="0" dirty="0" smtClean="0">
                <a:solidFill>
                  <a:srgbClr val="006032"/>
                </a:solidFill>
              </a:rPr>
              <a:t>The important feature is that the value is contained in the </a:t>
            </a:r>
            <a:r>
              <a:rPr lang="en-US" sz="1800" i="1" dirty="0" smtClean="0">
                <a:solidFill>
                  <a:srgbClr val="006032"/>
                </a:solidFill>
              </a:rPr>
              <a:t>network</a:t>
            </a:r>
            <a:r>
              <a:rPr lang="en-US" sz="1800" b="0" dirty="0" smtClean="0">
                <a:solidFill>
                  <a:srgbClr val="006032"/>
                </a:solidFill>
              </a:rPr>
              <a:t>, not the coin itself.  </a:t>
            </a:r>
            <a:r>
              <a:rPr lang="en-US" sz="1800" b="0" i="1" dirty="0" smtClean="0">
                <a:solidFill>
                  <a:srgbClr val="006032"/>
                </a:solidFill>
              </a:rPr>
              <a:t>The physical location of the coin is unimportant</a:t>
            </a:r>
            <a:r>
              <a:rPr lang="en-US" sz="1800" b="0" dirty="0" smtClean="0">
                <a:solidFill>
                  <a:srgbClr val="006032"/>
                </a:solidFill>
              </a:rPr>
              <a:t>.  In one case, a Rai was lost at sea, but everyone agreed that it must still exist, and therefore was still valid and useable as currency.</a:t>
            </a:r>
            <a:endParaRPr lang="en-US" sz="1800" b="0" i="1" dirty="0" smtClean="0">
              <a:solidFill>
                <a:srgbClr val="006032"/>
              </a:solidFill>
            </a:endParaRPr>
          </a:p>
        </p:txBody>
      </p:sp>
    </p:spTree>
    <p:extLst>
      <p:ext uri="{BB962C8B-B14F-4D97-AF65-F5344CB8AC3E}">
        <p14:creationId xmlns:p14="http://schemas.microsoft.com/office/powerpoint/2010/main" val="4041286421"/>
      </p:ext>
    </p:ext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 </a:t>
            </a:r>
            <a:r>
              <a:rPr lang="en-US" dirty="0" smtClean="0">
                <a:solidFill>
                  <a:srgbClr val="008948"/>
                </a:solidFill>
              </a:rPr>
              <a:t>What is it? </a:t>
            </a:r>
            <a:endParaRPr lang="en-US" dirty="0">
              <a:solidFill>
                <a:srgbClr val="008948"/>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8679" y="1211234"/>
            <a:ext cx="6222222" cy="4732860"/>
          </a:xfrm>
          <a:prstGeom prst="rect">
            <a:avLst/>
          </a:prstGeom>
        </p:spPr>
      </p:pic>
      <p:sp>
        <p:nvSpPr>
          <p:cNvPr id="3" name="TextBox 2"/>
          <p:cNvSpPr txBox="1"/>
          <p:nvPr/>
        </p:nvSpPr>
        <p:spPr>
          <a:xfrm>
            <a:off x="555585" y="1493133"/>
            <a:ext cx="4027990" cy="4247317"/>
          </a:xfrm>
          <a:prstGeom prst="rect">
            <a:avLst/>
          </a:prstGeom>
          <a:noFill/>
        </p:spPr>
        <p:txBody>
          <a:bodyPr wrap="square" rtlCol="0">
            <a:spAutoFit/>
          </a:bodyPr>
          <a:lstStyle/>
          <a:p>
            <a:r>
              <a:rPr lang="en-US" sz="1800" dirty="0" smtClean="0">
                <a:solidFill>
                  <a:srgbClr val="008948"/>
                </a:solidFill>
              </a:rPr>
              <a:t>At it’s highest level, the simplest explanation is blockchain is a technology that enables </a:t>
            </a:r>
            <a:r>
              <a:rPr lang="en-US" sz="1800" b="0" i="1" dirty="0" smtClean="0">
                <a:solidFill>
                  <a:srgbClr val="008948"/>
                </a:solidFill>
              </a:rPr>
              <a:t>Zero-Trust Systems</a:t>
            </a:r>
            <a:r>
              <a:rPr lang="en-US" sz="1800" dirty="0" smtClean="0">
                <a:solidFill>
                  <a:srgbClr val="008948"/>
                </a:solidFill>
              </a:rPr>
              <a:t>.  </a:t>
            </a:r>
          </a:p>
          <a:p>
            <a:endParaRPr lang="en-US" sz="1800" dirty="0">
              <a:solidFill>
                <a:srgbClr val="008948"/>
              </a:solidFill>
            </a:endParaRPr>
          </a:p>
          <a:p>
            <a:r>
              <a:rPr lang="en-US" sz="1800" dirty="0" smtClean="0">
                <a:solidFill>
                  <a:srgbClr val="008948"/>
                </a:solidFill>
              </a:rPr>
              <a:t>Complete strangers can transact with each other, </a:t>
            </a:r>
            <a:r>
              <a:rPr lang="en-US" sz="1800" b="0" i="1" dirty="0" smtClean="0">
                <a:solidFill>
                  <a:srgbClr val="008948"/>
                </a:solidFill>
              </a:rPr>
              <a:t>because trust, identity, accountability and auditability are enforced and recorded by blockchain itself.</a:t>
            </a:r>
          </a:p>
          <a:p>
            <a:endParaRPr lang="en-US" sz="1800" dirty="0">
              <a:solidFill>
                <a:srgbClr val="008948"/>
              </a:solidFill>
            </a:endParaRPr>
          </a:p>
          <a:p>
            <a:r>
              <a:rPr lang="en-US" sz="1800" dirty="0" smtClean="0">
                <a:solidFill>
                  <a:srgbClr val="008948"/>
                </a:solidFill>
              </a:rPr>
              <a:t>The distributed-ledger nature of the blockchain eliminates a single clearing house as the bottle neck for transactions.</a:t>
            </a:r>
          </a:p>
        </p:txBody>
      </p:sp>
    </p:spTree>
    <p:extLst>
      <p:ext uri="{BB962C8B-B14F-4D97-AF65-F5344CB8AC3E}">
        <p14:creationId xmlns:p14="http://schemas.microsoft.com/office/powerpoint/2010/main" val="3487526756"/>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778869" y="1107422"/>
            <a:ext cx="11030273" cy="4992687"/>
          </a:xfrm>
        </p:spPr>
        <p:txBody>
          <a:bodyPr/>
          <a:lstStyle/>
          <a:p>
            <a:pPr marL="0" indent="0">
              <a:buNone/>
            </a:pPr>
            <a:r>
              <a:rPr lang="en-US" dirty="0" smtClean="0">
                <a:solidFill>
                  <a:srgbClr val="008948"/>
                </a:solidFill>
              </a:rPr>
              <a:t>Bitcoin is the worlds most familiar blockchain implementation.  Here’s how it works:</a:t>
            </a:r>
            <a:endParaRPr lang="en-US" dirty="0">
              <a:solidFill>
                <a:srgbClr val="008948"/>
              </a:solidFill>
            </a:endParaRPr>
          </a:p>
        </p:txBody>
      </p:sp>
      <p:sp>
        <p:nvSpPr>
          <p:cNvPr id="2" name="Titre 1"/>
          <p:cNvSpPr>
            <a:spLocks noGrp="1"/>
          </p:cNvSpPr>
          <p:nvPr>
            <p:ph type="title"/>
          </p:nvPr>
        </p:nvSpPr>
        <p:spPr/>
        <p:txBody>
          <a:bodyPr/>
          <a:lstStyle/>
          <a:p>
            <a:r>
              <a:rPr lang="en-US" dirty="0" smtClean="0"/>
              <a:t> </a:t>
            </a:r>
            <a:r>
              <a:rPr lang="en-US" dirty="0" smtClean="0">
                <a:solidFill>
                  <a:srgbClr val="008948"/>
                </a:solidFill>
              </a:rPr>
              <a:t>How does it work?</a:t>
            </a:r>
            <a:endParaRPr lang="en-US" dirty="0">
              <a:solidFill>
                <a:srgbClr val="008948"/>
              </a:solidFill>
            </a:endParaRPr>
          </a:p>
        </p:txBody>
      </p:sp>
      <p:sp>
        <p:nvSpPr>
          <p:cNvPr id="8" name="TextBox 7"/>
          <p:cNvSpPr txBox="1"/>
          <p:nvPr/>
        </p:nvSpPr>
        <p:spPr>
          <a:xfrm>
            <a:off x="845775" y="1649678"/>
            <a:ext cx="4420705" cy="4247317"/>
          </a:xfrm>
          <a:prstGeom prst="rect">
            <a:avLst/>
          </a:prstGeom>
          <a:noFill/>
        </p:spPr>
        <p:txBody>
          <a:bodyPr wrap="square" rtlCol="0">
            <a:spAutoFit/>
          </a:bodyPr>
          <a:lstStyle/>
          <a:p>
            <a:r>
              <a:rPr lang="en-US" sz="1800" b="0" dirty="0" smtClean="0">
                <a:solidFill>
                  <a:srgbClr val="008948"/>
                </a:solidFill>
                <a:latin typeface="+mn-lt"/>
              </a:rPr>
              <a:t>The main takeaway is that the </a:t>
            </a:r>
            <a:r>
              <a:rPr lang="en-US" sz="1800" dirty="0" smtClean="0">
                <a:solidFill>
                  <a:srgbClr val="008948"/>
                </a:solidFill>
                <a:latin typeface="+mn-lt"/>
              </a:rPr>
              <a:t>network</a:t>
            </a:r>
            <a:r>
              <a:rPr lang="en-US" sz="1800" b="0" dirty="0" smtClean="0">
                <a:solidFill>
                  <a:srgbClr val="008948"/>
                </a:solidFill>
                <a:latin typeface="+mn-lt"/>
              </a:rPr>
              <a:t> is the authority on the validity of a block.  </a:t>
            </a:r>
          </a:p>
          <a:p>
            <a:endParaRPr lang="en-US" sz="1800" b="0" dirty="0">
              <a:solidFill>
                <a:srgbClr val="008948"/>
              </a:solidFill>
              <a:latin typeface="+mn-lt"/>
            </a:endParaRPr>
          </a:p>
          <a:p>
            <a:r>
              <a:rPr lang="en-US" sz="1800" b="0" dirty="0" smtClean="0">
                <a:solidFill>
                  <a:srgbClr val="008948"/>
                </a:solidFill>
                <a:latin typeface="+mn-lt"/>
              </a:rPr>
              <a:t>The </a:t>
            </a:r>
            <a:r>
              <a:rPr lang="en-US" sz="1800" dirty="0" smtClean="0">
                <a:solidFill>
                  <a:srgbClr val="008948"/>
                </a:solidFill>
                <a:latin typeface="+mn-lt"/>
              </a:rPr>
              <a:t>chain</a:t>
            </a:r>
            <a:r>
              <a:rPr lang="en-US" sz="1800" b="0" dirty="0" smtClean="0">
                <a:solidFill>
                  <a:srgbClr val="008948"/>
                </a:solidFill>
                <a:latin typeface="+mn-lt"/>
              </a:rPr>
              <a:t> means that all preceding transactions are hashed in to the ledger header (explained in later slide).  This allows a blockchain to provide bank-like functions without a central authority . </a:t>
            </a:r>
          </a:p>
          <a:p>
            <a:endParaRPr lang="en-US" sz="1800" b="0" dirty="0">
              <a:solidFill>
                <a:srgbClr val="008948"/>
              </a:solidFill>
              <a:latin typeface="+mn-lt"/>
            </a:endParaRPr>
          </a:p>
          <a:p>
            <a:r>
              <a:rPr lang="en-US" sz="1800" b="0" dirty="0" smtClean="0">
                <a:solidFill>
                  <a:srgbClr val="008948"/>
                </a:solidFill>
                <a:latin typeface="+mn-lt"/>
              </a:rPr>
              <a:t>A comparison of the hash value at the top of the blockchain header validates the </a:t>
            </a:r>
            <a:r>
              <a:rPr lang="en-US" sz="1800" dirty="0" smtClean="0">
                <a:solidFill>
                  <a:srgbClr val="008948"/>
                </a:solidFill>
                <a:latin typeface="+mn-lt"/>
              </a:rPr>
              <a:t>complete state </a:t>
            </a:r>
            <a:r>
              <a:rPr lang="en-US" sz="1800" b="0" dirty="0" smtClean="0">
                <a:solidFill>
                  <a:srgbClr val="008948"/>
                </a:solidFill>
                <a:latin typeface="+mn-lt"/>
              </a:rPr>
              <a:t>of the blockchain.  This in turn validates whether or not a candidate block is valid and should be added to the chain.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2916" y="1583011"/>
            <a:ext cx="5492905" cy="4577421"/>
          </a:xfrm>
          <a:prstGeom prst="rect">
            <a:avLst/>
          </a:prstGeom>
        </p:spPr>
      </p:pic>
    </p:spTree>
    <p:extLst>
      <p:ext uri="{BB962C8B-B14F-4D97-AF65-F5344CB8AC3E}">
        <p14:creationId xmlns:p14="http://schemas.microsoft.com/office/powerpoint/2010/main" val="3483232146"/>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 </a:t>
            </a:r>
            <a:r>
              <a:rPr lang="en-US" dirty="0" smtClean="0">
                <a:solidFill>
                  <a:srgbClr val="008948"/>
                </a:solidFill>
              </a:rPr>
              <a:t>How do I leverage it? – Part 1</a:t>
            </a:r>
            <a:endParaRPr lang="en-US" dirty="0">
              <a:solidFill>
                <a:srgbClr val="008948"/>
              </a:solidFill>
            </a:endParaRPr>
          </a:p>
        </p:txBody>
      </p:sp>
      <p:sp>
        <p:nvSpPr>
          <p:cNvPr id="4" name="TextBox 3"/>
          <p:cNvSpPr txBox="1"/>
          <p:nvPr/>
        </p:nvSpPr>
        <p:spPr>
          <a:xfrm>
            <a:off x="895852" y="1134317"/>
            <a:ext cx="10822329" cy="4862870"/>
          </a:xfrm>
          <a:prstGeom prst="rect">
            <a:avLst/>
          </a:prstGeom>
          <a:noFill/>
        </p:spPr>
        <p:txBody>
          <a:bodyPr wrap="square" rtlCol="0">
            <a:spAutoFit/>
          </a:bodyPr>
          <a:lstStyle/>
          <a:p>
            <a:r>
              <a:rPr lang="en-US" sz="1800" b="0" dirty="0" smtClean="0">
                <a:solidFill>
                  <a:srgbClr val="008948"/>
                </a:solidFill>
              </a:rPr>
              <a:t>First we need to be clear about which </a:t>
            </a:r>
            <a:r>
              <a:rPr lang="en-US" sz="1800" i="1" dirty="0" smtClean="0">
                <a:solidFill>
                  <a:srgbClr val="008948"/>
                </a:solidFill>
              </a:rPr>
              <a:t>flavor</a:t>
            </a:r>
            <a:r>
              <a:rPr lang="en-US" sz="1800" b="0" i="1" dirty="0" smtClean="0">
                <a:solidFill>
                  <a:srgbClr val="008948"/>
                </a:solidFill>
              </a:rPr>
              <a:t> </a:t>
            </a:r>
            <a:r>
              <a:rPr lang="en-US" sz="1800" b="0" dirty="0" smtClean="0">
                <a:solidFill>
                  <a:srgbClr val="008948"/>
                </a:solidFill>
              </a:rPr>
              <a:t>of blockchain we’re talking about:</a:t>
            </a:r>
            <a:endParaRPr lang="en-US" sz="1800" b="0" dirty="0">
              <a:solidFill>
                <a:srgbClr val="008948"/>
              </a:solidFill>
            </a:endParaRPr>
          </a:p>
          <a:p>
            <a:endParaRPr lang="en-US" sz="1800" b="0" dirty="0" smtClean="0">
              <a:solidFill>
                <a:srgbClr val="008948"/>
              </a:solidFill>
            </a:endParaRPr>
          </a:p>
          <a:p>
            <a:pPr marL="285750" indent="-285750">
              <a:buFont typeface="Arial" panose="020B0604020202020204" pitchFamily="34" charset="0"/>
              <a:buChar char="•"/>
            </a:pPr>
            <a:r>
              <a:rPr lang="en-US" sz="1600" dirty="0" smtClean="0">
                <a:solidFill>
                  <a:srgbClr val="008948"/>
                </a:solidFill>
              </a:rPr>
              <a:t>Public</a:t>
            </a:r>
            <a:r>
              <a:rPr lang="en-US" sz="1600" dirty="0">
                <a:solidFill>
                  <a:srgbClr val="008948"/>
                </a:solidFill>
              </a:rPr>
              <a:t> </a:t>
            </a:r>
            <a:r>
              <a:rPr lang="en-US" sz="1600" dirty="0" smtClean="0">
                <a:solidFill>
                  <a:srgbClr val="008948"/>
                </a:solidFill>
              </a:rPr>
              <a:t>Chains</a:t>
            </a:r>
            <a:r>
              <a:rPr lang="en-US" sz="1600" b="0" dirty="0" smtClean="0">
                <a:solidFill>
                  <a:srgbClr val="008948"/>
                </a:solidFill>
              </a:rPr>
              <a:t>– This is the original idea and the most prominent example is Bitcoin.  Public chains have the advantage of providing anonymity and a completely public ledger.  Everyone on the chain can see all transactions, but the identities are encrypted.  This is important for Political dialogue, digital voting, crypto-currency and academic publishing applications.  The downside is, due to the number of nodes, performance will suffer.</a:t>
            </a:r>
          </a:p>
          <a:p>
            <a:endParaRPr lang="en-US" sz="1600" dirty="0" smtClean="0">
              <a:solidFill>
                <a:srgbClr val="008948"/>
              </a:solidFill>
            </a:endParaRPr>
          </a:p>
          <a:p>
            <a:pPr marL="285750" indent="-285750">
              <a:buFont typeface="Arial" panose="020B0604020202020204" pitchFamily="34" charset="0"/>
              <a:buChar char="•"/>
            </a:pPr>
            <a:r>
              <a:rPr lang="en-US" sz="1600" dirty="0" smtClean="0">
                <a:solidFill>
                  <a:srgbClr val="008948"/>
                </a:solidFill>
              </a:rPr>
              <a:t>Private Chains </a:t>
            </a:r>
            <a:r>
              <a:rPr lang="en-US" sz="1600" b="0" dirty="0" smtClean="0">
                <a:solidFill>
                  <a:srgbClr val="008948"/>
                </a:solidFill>
              </a:rPr>
              <a:t>– This will be where growth will move fastest initially.  The company will write and approve each transaction on the chain.   Less secure than public chains, but certainly more secure than current models.  The company controls who can read and access the blockchain.  The best examples of this, currently, are in the financial sector like Northern Trust’s Equity Trading Blockchain.  In order for users to interact with the chain, they must get an identity from the company.  This can be built into the client apps.  This is much faster than a public chain, but in some sense, re-centralizes authority.</a:t>
            </a:r>
          </a:p>
          <a:p>
            <a:endParaRPr lang="en-US" sz="1600" dirty="0" smtClean="0">
              <a:solidFill>
                <a:srgbClr val="008948"/>
              </a:solidFill>
            </a:endParaRPr>
          </a:p>
          <a:p>
            <a:pPr marL="285750" indent="-285750">
              <a:buFont typeface="Arial" panose="020B0604020202020204" pitchFamily="34" charset="0"/>
              <a:buChar char="•"/>
            </a:pPr>
            <a:r>
              <a:rPr lang="en-US" sz="1600" dirty="0">
                <a:solidFill>
                  <a:srgbClr val="008948"/>
                </a:solidFill>
              </a:rPr>
              <a:t>Consortium </a:t>
            </a:r>
            <a:r>
              <a:rPr lang="en-US" sz="1600" dirty="0" smtClean="0">
                <a:solidFill>
                  <a:srgbClr val="008948"/>
                </a:solidFill>
              </a:rPr>
              <a:t>Chains</a:t>
            </a:r>
            <a:r>
              <a:rPr lang="en-US" sz="1600" b="0" dirty="0" smtClean="0">
                <a:solidFill>
                  <a:srgbClr val="008948"/>
                </a:solidFill>
              </a:rPr>
              <a:t> -  This is a tradeoff between the two models.  It’s partly private, but instead of centralizing the authority, as in a private chain,   it is distributed to a finite and designated number of authoritative nodes.  For transactions to be added, the block must be a approved by a “Council of Elders” node.  This approach would be ideal for collaboration between companies.</a:t>
            </a:r>
            <a:endParaRPr lang="en-US" sz="1600" dirty="0" smtClean="0">
              <a:solidFill>
                <a:srgbClr val="008948"/>
              </a:solidFill>
            </a:endParaRPr>
          </a:p>
          <a:p>
            <a:pPr marL="285750" indent="-285750">
              <a:buFont typeface="Arial" panose="020B0604020202020204" pitchFamily="34" charset="0"/>
              <a:buChar char="•"/>
            </a:pPr>
            <a:endParaRPr lang="en-US" sz="1800" b="0" dirty="0" smtClean="0">
              <a:solidFill>
                <a:srgbClr val="008948"/>
              </a:solidFill>
            </a:endParaRPr>
          </a:p>
        </p:txBody>
      </p:sp>
    </p:spTree>
    <p:extLst>
      <p:ext uri="{BB962C8B-B14F-4D97-AF65-F5344CB8AC3E}">
        <p14:creationId xmlns:p14="http://schemas.microsoft.com/office/powerpoint/2010/main" val="1308784902"/>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 </a:t>
            </a:r>
            <a:r>
              <a:rPr lang="en-US" dirty="0" smtClean="0">
                <a:solidFill>
                  <a:srgbClr val="008948"/>
                </a:solidFill>
              </a:rPr>
              <a:t>How do I leverage it? – Part 2</a:t>
            </a:r>
            <a:endParaRPr lang="en-US" dirty="0">
              <a:solidFill>
                <a:srgbClr val="008948"/>
              </a:solidFill>
            </a:endParaRPr>
          </a:p>
        </p:txBody>
      </p:sp>
      <p:sp>
        <p:nvSpPr>
          <p:cNvPr id="4" name="TextBox 3"/>
          <p:cNvSpPr txBox="1"/>
          <p:nvPr/>
        </p:nvSpPr>
        <p:spPr>
          <a:xfrm>
            <a:off x="895852" y="1134317"/>
            <a:ext cx="10822329" cy="369332"/>
          </a:xfrm>
          <a:prstGeom prst="rect">
            <a:avLst/>
          </a:prstGeom>
          <a:noFill/>
        </p:spPr>
        <p:txBody>
          <a:bodyPr wrap="square" rtlCol="0">
            <a:spAutoFit/>
          </a:bodyPr>
          <a:lstStyle/>
          <a:p>
            <a:pPr marL="285750" indent="-285750">
              <a:buFont typeface="Arial" panose="020B0604020202020204" pitchFamily="34" charset="0"/>
              <a:buChar char="•"/>
            </a:pPr>
            <a:endParaRPr lang="en-US" sz="1800" b="0" dirty="0" smtClean="0">
              <a:solidFill>
                <a:srgbClr val="008948"/>
              </a:solidFill>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r="996" b="11784"/>
          <a:stretch/>
        </p:blipFill>
        <p:spPr>
          <a:xfrm>
            <a:off x="2009714" y="1134317"/>
            <a:ext cx="7898213" cy="4966433"/>
          </a:xfrm>
          <a:prstGeom prst="rect">
            <a:avLst/>
          </a:prstGeom>
        </p:spPr>
      </p:pic>
    </p:spTree>
    <p:extLst>
      <p:ext uri="{BB962C8B-B14F-4D97-AF65-F5344CB8AC3E}">
        <p14:creationId xmlns:p14="http://schemas.microsoft.com/office/powerpoint/2010/main" val="2818824762"/>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 </a:t>
            </a:r>
            <a:r>
              <a:rPr lang="en-US" dirty="0" smtClean="0">
                <a:solidFill>
                  <a:srgbClr val="008948"/>
                </a:solidFill>
              </a:rPr>
              <a:t>How do I leverage it? – Part 3</a:t>
            </a:r>
            <a:endParaRPr lang="en-US" dirty="0">
              <a:solidFill>
                <a:srgbClr val="008948"/>
              </a:solidFill>
            </a:endParaRPr>
          </a:p>
        </p:txBody>
      </p:sp>
      <p:sp>
        <p:nvSpPr>
          <p:cNvPr id="4" name="TextBox 3"/>
          <p:cNvSpPr txBox="1"/>
          <p:nvPr/>
        </p:nvSpPr>
        <p:spPr>
          <a:xfrm>
            <a:off x="895852" y="1134317"/>
            <a:ext cx="10822329" cy="369332"/>
          </a:xfrm>
          <a:prstGeom prst="rect">
            <a:avLst/>
          </a:prstGeom>
          <a:noFill/>
        </p:spPr>
        <p:txBody>
          <a:bodyPr wrap="square" rtlCol="0">
            <a:spAutoFit/>
          </a:bodyPr>
          <a:lstStyle/>
          <a:p>
            <a:pPr marL="285750" indent="-285750">
              <a:buFont typeface="Arial" panose="020B0604020202020204" pitchFamily="34" charset="0"/>
              <a:buChar char="•"/>
            </a:pPr>
            <a:endParaRPr lang="en-US" sz="1800" b="0" dirty="0" smtClean="0">
              <a:solidFill>
                <a:srgbClr val="008948"/>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1811" y="1053294"/>
            <a:ext cx="7020826" cy="5054995"/>
          </a:xfrm>
          <a:prstGeom prst="rect">
            <a:avLst/>
          </a:prstGeom>
        </p:spPr>
      </p:pic>
      <p:sp>
        <p:nvSpPr>
          <p:cNvPr id="6" name="TextBox 5"/>
          <p:cNvSpPr txBox="1"/>
          <p:nvPr/>
        </p:nvSpPr>
        <p:spPr>
          <a:xfrm>
            <a:off x="583334" y="2060290"/>
            <a:ext cx="3433077" cy="2585323"/>
          </a:xfrm>
          <a:prstGeom prst="rect">
            <a:avLst/>
          </a:prstGeom>
          <a:noFill/>
        </p:spPr>
        <p:txBody>
          <a:bodyPr wrap="square" rtlCol="0">
            <a:spAutoFit/>
          </a:bodyPr>
          <a:lstStyle/>
          <a:p>
            <a:r>
              <a:rPr lang="en-US" sz="1800" b="0" dirty="0" smtClean="0">
                <a:solidFill>
                  <a:srgbClr val="008948"/>
                </a:solidFill>
              </a:rPr>
              <a:t>Architecturally, a Distributed Ledger (another name </a:t>
            </a:r>
            <a:r>
              <a:rPr lang="en-US" sz="1800" b="0" smtClean="0">
                <a:solidFill>
                  <a:srgbClr val="008948"/>
                </a:solidFill>
              </a:rPr>
              <a:t>for blockchain) </a:t>
            </a:r>
            <a:r>
              <a:rPr lang="en-US" sz="1800" b="0" dirty="0" smtClean="0">
                <a:solidFill>
                  <a:srgbClr val="008948"/>
                </a:solidFill>
              </a:rPr>
              <a:t>is very similar to a distributed database, with some event driven aspects (like smart contracts, which are business rules that are enforced by the code during interaction </a:t>
            </a:r>
            <a:r>
              <a:rPr lang="en-US" sz="1800" b="0" smtClean="0">
                <a:solidFill>
                  <a:srgbClr val="008948"/>
                </a:solidFill>
              </a:rPr>
              <a:t>with blockchain)</a:t>
            </a:r>
            <a:endParaRPr lang="en-US" sz="1800" b="0" dirty="0" smtClean="0">
              <a:solidFill>
                <a:srgbClr val="008948"/>
              </a:solidFill>
            </a:endParaRPr>
          </a:p>
        </p:txBody>
      </p:sp>
    </p:spTree>
    <p:extLst>
      <p:ext uri="{BB962C8B-B14F-4D97-AF65-F5344CB8AC3E}">
        <p14:creationId xmlns:p14="http://schemas.microsoft.com/office/powerpoint/2010/main" val="2502837718"/>
      </p:ext>
    </p:ext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 </a:t>
            </a:r>
            <a:r>
              <a:rPr lang="en-US" dirty="0" smtClean="0">
                <a:solidFill>
                  <a:srgbClr val="008948"/>
                </a:solidFill>
              </a:rPr>
              <a:t>Blockchain Applications</a:t>
            </a:r>
            <a:endParaRPr lang="en-US" dirty="0">
              <a:solidFill>
                <a:srgbClr val="008948"/>
              </a:solidFill>
            </a:endParaRPr>
          </a:p>
        </p:txBody>
      </p:sp>
      <p:sp>
        <p:nvSpPr>
          <p:cNvPr id="3" name="TextBox 2"/>
          <p:cNvSpPr txBox="1"/>
          <p:nvPr/>
        </p:nvSpPr>
        <p:spPr>
          <a:xfrm>
            <a:off x="665100" y="1405065"/>
            <a:ext cx="11206751" cy="4308872"/>
          </a:xfrm>
          <a:prstGeom prst="rect">
            <a:avLst/>
          </a:prstGeom>
          <a:noFill/>
        </p:spPr>
        <p:txBody>
          <a:bodyPr wrap="square" rtlCol="0">
            <a:spAutoFit/>
          </a:bodyPr>
          <a:lstStyle/>
          <a:p>
            <a:pPr marL="457200" indent="-457200">
              <a:buFont typeface="Wingdings" panose="05000000000000000000" pitchFamily="2" charset="2"/>
              <a:buChar char="§"/>
            </a:pPr>
            <a:r>
              <a:rPr lang="en-US" i="1" dirty="0" err="1">
                <a:solidFill>
                  <a:srgbClr val="008948"/>
                </a:solidFill>
              </a:rPr>
              <a:t>CryptoCurrency</a:t>
            </a:r>
            <a:r>
              <a:rPr lang="en-US" b="0" dirty="0">
                <a:solidFill>
                  <a:srgbClr val="008948"/>
                </a:solidFill>
              </a:rPr>
              <a:t> – virtual fiat currency.  i.e., Bitcoin, Ripple, </a:t>
            </a:r>
            <a:r>
              <a:rPr lang="en-US" b="0" dirty="0" err="1" smtClean="0">
                <a:solidFill>
                  <a:srgbClr val="008948"/>
                </a:solidFill>
              </a:rPr>
              <a:t>DodgeCoin</a:t>
            </a:r>
            <a:r>
              <a:rPr lang="en-US" b="0" dirty="0" smtClean="0">
                <a:solidFill>
                  <a:srgbClr val="008948"/>
                </a:solidFill>
              </a:rPr>
              <a:t>, </a:t>
            </a:r>
            <a:r>
              <a:rPr lang="en-US" b="0" dirty="0" err="1" smtClean="0">
                <a:solidFill>
                  <a:srgbClr val="008948"/>
                </a:solidFill>
              </a:rPr>
              <a:t>Ethereum</a:t>
            </a:r>
            <a:endParaRPr lang="en-US" b="0" dirty="0">
              <a:solidFill>
                <a:srgbClr val="008948"/>
              </a:solidFill>
            </a:endParaRPr>
          </a:p>
          <a:p>
            <a:pPr marL="457200" indent="-457200">
              <a:buFont typeface="Wingdings" panose="05000000000000000000" pitchFamily="2" charset="2"/>
              <a:buChar char="§"/>
            </a:pPr>
            <a:r>
              <a:rPr lang="en-US" i="1" dirty="0">
                <a:solidFill>
                  <a:srgbClr val="008948"/>
                </a:solidFill>
              </a:rPr>
              <a:t>Digital Wallets </a:t>
            </a:r>
            <a:r>
              <a:rPr lang="en-US" b="0" dirty="0" smtClean="0">
                <a:solidFill>
                  <a:srgbClr val="008948"/>
                </a:solidFill>
              </a:rPr>
              <a:t>– Programs that hold and can transfer </a:t>
            </a:r>
            <a:r>
              <a:rPr lang="en-US" b="0" dirty="0" err="1" smtClean="0">
                <a:solidFill>
                  <a:srgbClr val="008948"/>
                </a:solidFill>
              </a:rPr>
              <a:t>CryptoCurrency</a:t>
            </a:r>
            <a:endParaRPr lang="en-US" b="0" dirty="0">
              <a:solidFill>
                <a:srgbClr val="008948"/>
              </a:solidFill>
            </a:endParaRPr>
          </a:p>
          <a:p>
            <a:pPr marL="457200" indent="-457200">
              <a:buFont typeface="Wingdings" panose="05000000000000000000" pitchFamily="2" charset="2"/>
              <a:buChar char="§"/>
            </a:pPr>
            <a:r>
              <a:rPr lang="en-US" i="1" dirty="0">
                <a:solidFill>
                  <a:srgbClr val="008948"/>
                </a:solidFill>
              </a:rPr>
              <a:t>Distributed cloud storage </a:t>
            </a:r>
            <a:r>
              <a:rPr lang="en-US" b="0" dirty="0">
                <a:solidFill>
                  <a:srgbClr val="008948"/>
                </a:solidFill>
              </a:rPr>
              <a:t>– Allows users to store data anywhere in a secure </a:t>
            </a:r>
            <a:r>
              <a:rPr lang="en-US" b="0" dirty="0" smtClean="0">
                <a:solidFill>
                  <a:srgbClr val="008948"/>
                </a:solidFill>
              </a:rPr>
              <a:t>manner using a personal digital identity</a:t>
            </a:r>
            <a:endParaRPr lang="en-US" b="0" dirty="0">
              <a:solidFill>
                <a:srgbClr val="008948"/>
              </a:solidFill>
            </a:endParaRPr>
          </a:p>
          <a:p>
            <a:pPr marL="457200" indent="-457200">
              <a:buFont typeface="Wingdings" panose="05000000000000000000" pitchFamily="2" charset="2"/>
              <a:buChar char="§"/>
            </a:pPr>
            <a:r>
              <a:rPr lang="en-US" i="1" dirty="0">
                <a:solidFill>
                  <a:srgbClr val="008948"/>
                </a:solidFill>
              </a:rPr>
              <a:t>Digital identity </a:t>
            </a:r>
            <a:r>
              <a:rPr lang="en-US" b="0" dirty="0">
                <a:solidFill>
                  <a:srgbClr val="008948"/>
                </a:solidFill>
              </a:rPr>
              <a:t>- Birth Certificates, Passports, etc.</a:t>
            </a:r>
          </a:p>
          <a:p>
            <a:pPr marL="457200" indent="-457200">
              <a:buFont typeface="Wingdings" panose="05000000000000000000" pitchFamily="2" charset="2"/>
              <a:buChar char="§"/>
            </a:pPr>
            <a:r>
              <a:rPr lang="en-US" i="1" dirty="0">
                <a:solidFill>
                  <a:srgbClr val="008948"/>
                </a:solidFill>
              </a:rPr>
              <a:t>Security</a:t>
            </a:r>
            <a:r>
              <a:rPr lang="en-US" b="0" dirty="0">
                <a:solidFill>
                  <a:srgbClr val="008948"/>
                </a:solidFill>
              </a:rPr>
              <a:t> – identity, payments and logins</a:t>
            </a:r>
          </a:p>
          <a:p>
            <a:pPr marL="457200" indent="-457200">
              <a:buFont typeface="Wingdings" panose="05000000000000000000" pitchFamily="2" charset="2"/>
              <a:buChar char="§"/>
            </a:pPr>
            <a:r>
              <a:rPr lang="en-US" i="1" dirty="0">
                <a:solidFill>
                  <a:srgbClr val="008948"/>
                </a:solidFill>
              </a:rPr>
              <a:t>Supply chain communications and </a:t>
            </a:r>
            <a:r>
              <a:rPr lang="en-US" i="1" dirty="0" smtClean="0">
                <a:solidFill>
                  <a:srgbClr val="008948"/>
                </a:solidFill>
              </a:rPr>
              <a:t>proof-of-provenance</a:t>
            </a:r>
          </a:p>
          <a:p>
            <a:pPr marL="914400" lvl="1" indent="-457200">
              <a:buFont typeface="Wingdings" panose="05000000000000000000" pitchFamily="2" charset="2"/>
              <a:buChar char="§"/>
            </a:pPr>
            <a:r>
              <a:rPr lang="en-US" b="0" dirty="0" smtClean="0">
                <a:solidFill>
                  <a:srgbClr val="008948"/>
                </a:solidFill>
              </a:rPr>
              <a:t>Companies </a:t>
            </a:r>
            <a:r>
              <a:rPr lang="en-US" b="0" dirty="0">
                <a:solidFill>
                  <a:srgbClr val="008948"/>
                </a:solidFill>
              </a:rPr>
              <a:t>can show records of each step in the chain – </a:t>
            </a:r>
            <a:r>
              <a:rPr lang="en-US" b="0" dirty="0" err="1">
                <a:solidFill>
                  <a:srgbClr val="008948"/>
                </a:solidFill>
              </a:rPr>
              <a:t>Provenance.Org</a:t>
            </a:r>
            <a:endParaRPr lang="en-US" b="0" dirty="0">
              <a:solidFill>
                <a:srgbClr val="008948"/>
              </a:solidFill>
            </a:endParaRPr>
          </a:p>
          <a:p>
            <a:pPr marL="457200" indent="-457200">
              <a:buFont typeface="Wingdings" panose="05000000000000000000" pitchFamily="2" charset="2"/>
              <a:buChar char="§"/>
            </a:pPr>
            <a:r>
              <a:rPr lang="en-US" i="1" dirty="0">
                <a:solidFill>
                  <a:srgbClr val="008948"/>
                </a:solidFill>
              </a:rPr>
              <a:t>Smart contracts </a:t>
            </a:r>
            <a:r>
              <a:rPr lang="en-US" b="0" dirty="0">
                <a:solidFill>
                  <a:srgbClr val="008948"/>
                </a:solidFill>
              </a:rPr>
              <a:t>- "'Smart contract' means an event-driven program, with state, that runs on a distributed, decentralized, shared and replicated ledger and that can take custody over and instruct transfer of assets on that ledger.”</a:t>
            </a:r>
          </a:p>
          <a:p>
            <a:pPr marL="457200" indent="-457200">
              <a:buFont typeface="Wingdings" panose="05000000000000000000" pitchFamily="2" charset="2"/>
              <a:buChar char="§"/>
            </a:pPr>
            <a:r>
              <a:rPr lang="en-US" i="1" dirty="0">
                <a:solidFill>
                  <a:srgbClr val="008948"/>
                </a:solidFill>
              </a:rPr>
              <a:t>Internet of </a:t>
            </a:r>
            <a:r>
              <a:rPr lang="en-US" i="1" dirty="0" smtClean="0">
                <a:solidFill>
                  <a:srgbClr val="008948"/>
                </a:solidFill>
              </a:rPr>
              <a:t>Things </a:t>
            </a:r>
            <a:r>
              <a:rPr lang="en-US" b="0" dirty="0" smtClean="0">
                <a:solidFill>
                  <a:srgbClr val="008948"/>
                </a:solidFill>
              </a:rPr>
              <a:t>– Ubiquitous Internet enabled devices</a:t>
            </a:r>
            <a:endParaRPr lang="en-US" b="0" dirty="0">
              <a:solidFill>
                <a:srgbClr val="008948"/>
              </a:solidFill>
            </a:endParaRPr>
          </a:p>
          <a:p>
            <a:pPr marL="457200" indent="-457200">
              <a:buFont typeface="Wingdings" panose="05000000000000000000" pitchFamily="2" charset="2"/>
              <a:buChar char="§"/>
            </a:pPr>
            <a:r>
              <a:rPr lang="en-US" i="1" dirty="0">
                <a:solidFill>
                  <a:srgbClr val="008948"/>
                </a:solidFill>
              </a:rPr>
              <a:t>Digital </a:t>
            </a:r>
            <a:r>
              <a:rPr lang="en-US" i="1" dirty="0" smtClean="0">
                <a:solidFill>
                  <a:srgbClr val="008948"/>
                </a:solidFill>
              </a:rPr>
              <a:t>voting </a:t>
            </a:r>
            <a:r>
              <a:rPr lang="en-US" b="0" dirty="0" smtClean="0">
                <a:solidFill>
                  <a:srgbClr val="008948"/>
                </a:solidFill>
              </a:rPr>
              <a:t>– Reliable voting on the Internet</a:t>
            </a:r>
            <a:endParaRPr lang="en-US" b="0" dirty="0">
              <a:solidFill>
                <a:srgbClr val="008948"/>
              </a:solidFill>
            </a:endParaRPr>
          </a:p>
          <a:p>
            <a:endParaRPr lang="en-US" sz="1400" dirty="0" err="1" smtClean="0">
              <a:solidFill>
                <a:schemeClr val="tx2">
                  <a:lumMod val="50000"/>
                </a:schemeClr>
              </a:solidFill>
            </a:endParaRPr>
          </a:p>
        </p:txBody>
      </p:sp>
    </p:spTree>
    <p:extLst>
      <p:ext uri="{BB962C8B-B14F-4D97-AF65-F5344CB8AC3E}">
        <p14:creationId xmlns:p14="http://schemas.microsoft.com/office/powerpoint/2010/main" val="234978445"/>
      </p:ext>
    </p:extLst>
  </p:cSld>
  <p:clrMapOvr>
    <a:masterClrMapping/>
  </p:clrMapOvr>
  <p:transition spd="slow">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heme/theme1.xml><?xml version="1.0" encoding="utf-8"?>
<a:theme xmlns:a="http://schemas.openxmlformats.org/drawingml/2006/main" name="CWIN16 PPT Template (External)">
  <a:themeElements>
    <a:clrScheme name="CWIN16">
      <a:dk1>
        <a:srgbClr val="000000"/>
      </a:dk1>
      <a:lt1>
        <a:srgbClr val="FFFFFF"/>
      </a:lt1>
      <a:dk2>
        <a:srgbClr val="006032"/>
      </a:dk2>
      <a:lt2>
        <a:srgbClr val="FFFFFF"/>
      </a:lt2>
      <a:accent1>
        <a:srgbClr val="FDC71E"/>
      </a:accent1>
      <a:accent2>
        <a:srgbClr val="EE7D11"/>
      </a:accent2>
      <a:accent3>
        <a:srgbClr val="008A48"/>
      </a:accent3>
      <a:accent4>
        <a:srgbClr val="8F143B"/>
      </a:accent4>
      <a:accent5>
        <a:srgbClr val="CBD300"/>
      </a:accent5>
      <a:accent6>
        <a:srgbClr val="D8710E"/>
      </a:accent6>
      <a:hlink>
        <a:srgbClr val="008947"/>
      </a:hlink>
      <a:folHlink>
        <a:srgbClr val="BFBFBF"/>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raClrScheme>
      <a:clrScheme name="">
        <a:dk1>
          <a:srgbClr val="000000"/>
        </a:dk1>
        <a:lt1>
          <a:srgbClr val="FFFFFF"/>
        </a:lt1>
        <a:dk2>
          <a:srgbClr val="AC2B37"/>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WIN16 PPT Madrid" id="{69FCFDC2-B84C-459B-B3BE-F3F6609D6110}" vid="{2533DC56-5B28-47B0-BAF0-02B0078B52E9}"/>
    </a:ext>
  </a:ext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B30387AE05D874FB5A649AAA36B7970" ma:contentTypeVersion="" ma:contentTypeDescription="Create a new document." ma:contentTypeScope="" ma:versionID="acff2f9761a369245319205c4084f406">
  <xsd:schema xmlns:xsd="http://www.w3.org/2001/XMLSchema" xmlns:xs="http://www.w3.org/2001/XMLSchema" xmlns:p="http://schemas.microsoft.com/office/2006/metadata/properties" targetNamespace="http://schemas.microsoft.com/office/2006/metadata/properties" ma:root="true" ma:fieldsID="f3e687d5f98ee29b9cfcc2ff24550dc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E9C2703-D690-49B3-8F9F-7A02F00B6B5E}">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A58D1693-8DE9-464D-B633-0AF42BCB36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75652D9D-01BB-4F34-A7C0-F549F8BB609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92949</TotalTime>
  <Words>1244</Words>
  <Application>Microsoft Office PowerPoint</Application>
  <PresentationFormat>Widescreen</PresentationFormat>
  <Paragraphs>132</Paragraphs>
  <Slides>18</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3" baseType="lpstr">
      <vt:lpstr>Arial</vt:lpstr>
      <vt:lpstr>Helvetica Light</vt:lpstr>
      <vt:lpstr>Wingdings</vt:lpstr>
      <vt:lpstr>CWIN16 PPT Template (External)</vt:lpstr>
      <vt:lpstr>think-cell Slide</vt:lpstr>
      <vt:lpstr>PowerPoint Presentation</vt:lpstr>
      <vt:lpstr>The Blockchain situation...</vt:lpstr>
      <vt:lpstr> An Ancient Parallel</vt:lpstr>
      <vt:lpstr> What is it? </vt:lpstr>
      <vt:lpstr> How does it work?</vt:lpstr>
      <vt:lpstr> How do I leverage it? – Part 1</vt:lpstr>
      <vt:lpstr> How do I leverage it? – Part 2</vt:lpstr>
      <vt:lpstr> How do I leverage it? – Part 3</vt:lpstr>
      <vt:lpstr> Blockchain Applications</vt:lpstr>
      <vt:lpstr>Investment</vt:lpstr>
      <vt:lpstr> Leading Blockchain Implementations</vt:lpstr>
      <vt:lpstr>The Tech - What is a hash?</vt:lpstr>
      <vt:lpstr>The Merkle Tree</vt:lpstr>
      <vt:lpstr> How a block gets added to the Blockchain</vt:lpstr>
      <vt:lpstr> Conclusion</vt:lpstr>
      <vt:lpstr>PowerPoint Presentation</vt:lpstr>
      <vt:lpstr> References/Further Reading</vt:lpstr>
      <vt:lpstr>The Role of Miners</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Intro</dc:title>
  <dc:subject>White background</dc:subject>
  <dc:creator>Capgemini</dc:creator>
  <cp:lastModifiedBy>Markle, Richard G</cp:lastModifiedBy>
  <cp:revision>1627</cp:revision>
  <cp:lastPrinted>2017-02-27T14:10:22Z</cp:lastPrinted>
  <dcterms:created xsi:type="dcterms:W3CDTF">2009-04-28T12:34:33Z</dcterms:created>
  <dcterms:modified xsi:type="dcterms:W3CDTF">2017-06-27T14:12:41Z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0x0101009B30387AE05D874FB5A649AAA36B7970</vt:lpwstr>
  </property>
  <property fmtid="{D5CDD505-2E9C-101B-9397-08002B2CF9AE}" pid="3" name="Category0">
    <vt:lpwstr>8</vt:lpwstr>
  </property>
</Properties>
</file>