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8"/>
  </p:notesMasterIdLst>
  <p:sldIdLst>
    <p:sldId id="266" r:id="rId2"/>
    <p:sldId id="267" r:id="rId3"/>
    <p:sldId id="259" r:id="rId4"/>
    <p:sldId id="261" r:id="rId5"/>
    <p:sldId id="268" r:id="rId6"/>
    <p:sldId id="26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pos="5556" userDrawn="1">
          <p15:clr>
            <a:srgbClr val="A4A3A4"/>
          </p15:clr>
        </p15:guide>
        <p15:guide id="7" pos="2857" userDrawn="1">
          <p15:clr>
            <a:srgbClr val="A4A3A4"/>
          </p15:clr>
        </p15:guide>
        <p15:guide id="8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 showGuide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  <p:guide orient="horz" pos="890"/>
        <p:guide orient="horz" pos="4020"/>
        <p:guide pos="181"/>
        <p:guide pos="5556"/>
        <p:guide pos="285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76C74-C08D-429A-926E-8A789084A33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DC29-808B-4E8E-B321-C7D7887A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D58F-D1EF-4A87-9F91-228887D99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D58F-D1EF-4A87-9F91-228887D99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D58F-D1EF-4A87-9F91-228887D99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848" y="1620002"/>
            <a:ext cx="8516465" cy="929651"/>
          </a:xfrm>
          <a:ln/>
        </p:spPr>
        <p:txBody>
          <a:bodyPr/>
          <a:lstStyle>
            <a:lvl1pPr>
              <a:defRPr sz="21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95" name="Picture Placeholder 6149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038934"/>
            <a:ext cx="9144000" cy="2449181"/>
          </a:xfrm>
          <a:solidFill>
            <a:srgbClr val="F1F4F3"/>
          </a:solidFill>
        </p:spPr>
        <p:txBody>
          <a:bodyPr/>
          <a:lstStyle>
            <a:lvl1pPr marL="228600" indent="0">
              <a:spcBef>
                <a:spcPts val="0"/>
              </a:spcBef>
              <a:buNone/>
              <a:defRPr sz="788" baseline="0"/>
            </a:lvl1pPr>
          </a:lstStyle>
          <a:p>
            <a:r>
              <a:rPr lang="en-US" noProof="0" dirty="0" smtClean="0"/>
              <a:t>   </a:t>
            </a:r>
            <a:endParaRPr lang="en-US" noProof="0" dirty="0"/>
          </a:p>
        </p:txBody>
      </p:sp>
      <p:cxnSp>
        <p:nvCxnSpPr>
          <p:cNvPr id="61493" name="Straight Connector 61492"/>
          <p:cNvCxnSpPr/>
          <p:nvPr/>
        </p:nvCxnSpPr>
        <p:spPr bwMode="auto">
          <a:xfrm>
            <a:off x="0" y="4015267"/>
            <a:ext cx="9144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2535377"/>
            <a:ext cx="8515200" cy="81560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[Date]</a:t>
            </a:r>
            <a:br>
              <a:rPr lang="en-US" dirty="0" smtClean="0"/>
            </a:br>
            <a:r>
              <a:rPr lang="en-US" dirty="0" smtClean="0"/>
              <a:t>[Name of moderator]</a:t>
            </a:r>
            <a:br>
              <a:rPr lang="en-US" dirty="0" smtClean="0"/>
            </a:br>
            <a:r>
              <a:rPr lang="en-US" dirty="0" smtClean="0"/>
              <a:t>[Organizational Unit]</a:t>
            </a:r>
            <a:endParaRPr lang="en-US" dirty="0"/>
          </a:p>
        </p:txBody>
      </p:sp>
      <p:sp>
        <p:nvSpPr>
          <p:cNvPr id="7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3214" y="3420000"/>
            <a:ext cx="8516937" cy="318423"/>
          </a:xfrm>
        </p:spPr>
        <p:txBody>
          <a:bodyPr anchor="b" anchorCtr="0"/>
          <a:lstStyle>
            <a:lvl1pPr marL="0" indent="0">
              <a:buFontTx/>
              <a:buNone/>
              <a:defRPr sz="1200" b="1" baseline="0">
                <a:latin typeface="+mn-lt"/>
              </a:defRPr>
            </a:lvl1pPr>
            <a:lvl2pPr marL="200025" indent="0">
              <a:buFontTx/>
              <a:buNone/>
              <a:defRPr sz="1350">
                <a:latin typeface="+mn-lt"/>
              </a:defRPr>
            </a:lvl2pPr>
            <a:lvl3pPr marL="406003" indent="0">
              <a:buFontTx/>
              <a:buNone/>
              <a:defRPr sz="1350">
                <a:latin typeface="+mn-lt"/>
              </a:defRPr>
            </a:lvl3pPr>
            <a:lvl4pPr marL="606028" indent="0">
              <a:buFontTx/>
              <a:buNone/>
              <a:defRPr sz="1350">
                <a:latin typeface="+mn-lt"/>
              </a:defRPr>
            </a:lvl4pPr>
            <a:lvl5pPr marL="806054" indent="0">
              <a:buFontTx/>
              <a:buNone/>
              <a:defRPr sz="1350">
                <a:latin typeface="+mn-lt"/>
              </a:defRPr>
            </a:lvl5pPr>
          </a:lstStyle>
          <a:p>
            <a:pPr lvl="0"/>
            <a:r>
              <a:rPr lang="en-US" dirty="0" smtClean="0"/>
              <a:t>[Business Unit]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00" y="306000"/>
            <a:ext cx="1134000" cy="731613"/>
          </a:xfrm>
          <a:prstGeom prst="rect">
            <a:avLst/>
          </a:prstGeom>
        </p:spPr>
      </p:pic>
      <p:sp>
        <p:nvSpPr>
          <p:cNvPr id="3" name="ciimagehelp"/>
          <p:cNvSpPr/>
          <p:nvPr userDrawn="1"/>
        </p:nvSpPr>
        <p:spPr bwMode="auto">
          <a:xfrm>
            <a:off x="-2160000" y="3690000"/>
            <a:ext cx="1980000" cy="3168000"/>
          </a:xfrm>
          <a:prstGeom prst="homePlate">
            <a:avLst>
              <a:gd name="adj" fmla="val 12453"/>
            </a:avLst>
          </a:prstGeom>
          <a:solidFill>
            <a:srgbClr val="E7EC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18000" tIns="54000" rIns="90000" bIns="5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insert a Zurich picture click on the "camera"-icon in the Zurich CI toolbar and follow the instructions.</a:t>
            </a:r>
            <a:b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GB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insert a picture from your personal files, click on the "Insert Picture from File" icon here on the right.</a:t>
            </a:r>
            <a:b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Please make sure that this picture follows the Zurich core elements available on the "book"-icon in the Zurich CI toolbar.</a:t>
            </a:r>
            <a:b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GB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To keep this neutral background, just leave it as it is.</a:t>
            </a:r>
            <a:b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</a:br>
            <a:endParaRPr kumimoji="0" lang="en-GB" sz="9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Frutiger 55 Roman" pitchFamily="34" charset="0"/>
              </a:rPr>
              <a:t>Note:  this message will not be displayed in the presentation mode.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Frutiger 55 Roman" pitchFamily="34" charset="0"/>
            </a:endParaRPr>
          </a:p>
        </p:txBody>
      </p:sp>
      <p:sp>
        <p:nvSpPr>
          <p:cNvPr id="4" name="ZConfT"/>
          <p:cNvSpPr txBox="1"/>
          <p:nvPr userDrawn="1"/>
        </p:nvSpPr>
        <p:spPr>
          <a:xfrm>
            <a:off x="305848" y="6576840"/>
            <a:ext cx="1136650" cy="13716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900" b="0" smtClean="0">
                <a:solidFill>
                  <a:schemeClr val="tx1"/>
                </a:solidFill>
              </a:rPr>
              <a:t>INTERNAL USE ONLY</a:t>
            </a:r>
            <a:endParaRPr lang="en-US" sz="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116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2974458"/>
            <a:ext cx="7655803" cy="675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BUShape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2" y="5289551"/>
            <a:ext cx="7678738" cy="215444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050" b="1" baseline="0">
                <a:latin typeface="+mn-lt"/>
              </a:defRPr>
            </a:lvl1pPr>
            <a:lvl2pPr marL="200025" indent="0">
              <a:buFontTx/>
              <a:buNone/>
              <a:defRPr sz="1350">
                <a:latin typeface="+mn-lt"/>
              </a:defRPr>
            </a:lvl2pPr>
            <a:lvl3pPr marL="406003" indent="0">
              <a:buFontTx/>
              <a:buNone/>
              <a:defRPr sz="1350">
                <a:latin typeface="+mn-lt"/>
              </a:defRPr>
            </a:lvl3pPr>
            <a:lvl4pPr marL="606028" indent="0">
              <a:buFontTx/>
              <a:buNone/>
              <a:defRPr sz="1350">
                <a:latin typeface="+mn-lt"/>
              </a:defRPr>
            </a:lvl4pPr>
            <a:lvl5pPr marL="806054" indent="0">
              <a:buFontTx/>
              <a:buNone/>
              <a:defRPr sz="1350">
                <a:latin typeface="+mn-lt"/>
              </a:defRPr>
            </a:lvl5pPr>
          </a:lstStyle>
          <a:p>
            <a:pPr lvl="0"/>
            <a:r>
              <a:rPr lang="en-US" b="1" dirty="0" smtClean="0"/>
              <a:t>[Business Unit]</a:t>
            </a:r>
            <a:endParaRPr lang="en-US" dirty="0"/>
          </a:p>
        </p:txBody>
      </p:sp>
      <p:sp>
        <p:nvSpPr>
          <p:cNvPr id="4" name="Z_Web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518417"/>
            <a:ext cx="7678738" cy="215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 b="1"/>
            </a:lvl1pPr>
            <a:lvl2pPr marL="200025" indent="0">
              <a:buFontTx/>
              <a:buNone/>
              <a:defRPr sz="1050"/>
            </a:lvl2pPr>
            <a:lvl3pPr marL="406003" indent="0">
              <a:buFontTx/>
              <a:buNone/>
              <a:defRPr sz="1050"/>
            </a:lvl3pPr>
            <a:lvl4pPr marL="606028" indent="0">
              <a:buFontTx/>
              <a:buNone/>
              <a:defRPr sz="1050"/>
            </a:lvl4pPr>
            <a:lvl5pPr marL="806054" indent="0">
              <a:buFontTx/>
              <a:buNone/>
              <a:defRPr sz="1050"/>
            </a:lvl5pPr>
          </a:lstStyle>
          <a:p>
            <a:pPr lvl="0"/>
            <a:r>
              <a:rPr lang="en-US" dirty="0" smtClean="0"/>
              <a:t>[Web address]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01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757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865" y="1430338"/>
            <a:ext cx="8536336" cy="4959662"/>
          </a:xfrm>
        </p:spPr>
        <p:txBody>
          <a:bodyPr/>
          <a:lstStyle>
            <a:lvl5pPr marL="1009650" indent="-203597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210866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410891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1620441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1820466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778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65" y="1430338"/>
            <a:ext cx="8536336" cy="4965700"/>
          </a:xfrm>
        </p:spPr>
        <p:txBody>
          <a:bodyPr/>
          <a:lstStyle>
            <a:lvl1pPr marL="273844" indent="-273844">
              <a:buSzPct val="100000"/>
              <a:buFont typeface="+mj-lt"/>
              <a:buAutoNum type="arabicPeriod"/>
              <a:defRPr/>
            </a:lvl1pPr>
            <a:lvl2pPr marL="473869" indent="-200025">
              <a:defRPr/>
            </a:lvl2pPr>
            <a:lvl3pPr marL="673894" indent="-200025">
              <a:defRPr/>
            </a:lvl3pPr>
            <a:lvl4pPr marL="872729" indent="-198835">
              <a:defRPr/>
            </a:lvl4pPr>
            <a:lvl5pPr marL="1072754" indent="-200025"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5pPr>
            <a:lvl6pPr marL="1210866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6pPr>
            <a:lvl7pPr marL="1410891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7pPr>
            <a:lvl8pPr marL="1620441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8pPr>
            <a:lvl9pPr marL="1820466" indent="-214313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94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237569"/>
            <a:ext cx="8534400" cy="1362075"/>
          </a:xfrm>
        </p:spPr>
        <p:txBody>
          <a:bodyPr/>
          <a:lstStyle>
            <a:lvl1pPr algn="l">
              <a:defRPr sz="2100" b="1" cap="all" baseline="0"/>
            </a:lvl1pPr>
          </a:lstStyle>
          <a:p>
            <a:r>
              <a:rPr lang="en-US" dirty="0" smtClean="0"/>
              <a:t>[title for section header]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616727"/>
            <a:ext cx="8534400" cy="1500187"/>
          </a:xfrm>
        </p:spPr>
        <p:txBody>
          <a:bodyPr anchor="b"/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9018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441446"/>
            <a:ext cx="4151315" cy="4954591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5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500">
                <a:latin typeface="+mn-lt"/>
              </a:defRPr>
            </a:lvl5pPr>
            <a:lvl6pPr marL="12108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6pPr>
            <a:lvl7pPr marL="141089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7pPr>
            <a:lvl8pPr marL="162044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8pPr>
            <a:lvl9pPr marL="18204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210866" marR="0" lvl="5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410891" marR="0" lvl="6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1620441" marR="0" lvl="7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1820466" marR="0" lvl="8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9409" y="1441446"/>
            <a:ext cx="4152528" cy="4954591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5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500">
                <a:latin typeface="+mn-lt"/>
              </a:defRPr>
            </a:lvl5pPr>
            <a:lvl6pPr marL="12108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6pPr>
            <a:lvl7pPr marL="141089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7pPr>
            <a:lvl8pPr marL="162044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8pPr>
            <a:lvl9pPr marL="18204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210866" marR="0" lvl="5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410891" marR="0" lvl="6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1620441" marR="0" lvl="7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1820466" marR="0" lvl="8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751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0338"/>
            <a:ext cx="4157133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4799" y="2174876"/>
            <a:ext cx="4157133" cy="4206875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5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500">
                <a:latin typeface="+mn-lt"/>
              </a:defRPr>
            </a:lvl5pPr>
            <a:lvl6pPr marL="12108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6pPr>
            <a:lvl7pPr marL="141089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7pPr>
            <a:lvl8pPr marL="162044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8pPr>
            <a:lvl9pPr marL="18204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210866" marR="0" lvl="5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410891" marR="0" lvl="6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1620441" marR="0" lvl="7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1820466" marR="0" lvl="8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068" y="1430338"/>
            <a:ext cx="4157133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2068" y="2166409"/>
            <a:ext cx="4157133" cy="4206875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5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500">
                <a:latin typeface="+mn-lt"/>
              </a:defRPr>
            </a:lvl5pPr>
            <a:lvl6pPr marL="12108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350"/>
            </a:lvl6pPr>
            <a:lvl7pPr marL="141089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7pPr>
            <a:lvl8pPr marL="1620441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8pPr>
            <a:lvl9pPr marL="1820466" marR="0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1210866" marR="0" lvl="5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Sixth level</a:t>
            </a:r>
          </a:p>
          <a:p>
            <a:pPr marL="1410891" marR="0" lvl="6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Seventh level</a:t>
            </a:r>
          </a:p>
          <a:p>
            <a:pPr marL="1620441" marR="0" lvl="7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Eighth level</a:t>
            </a:r>
          </a:p>
          <a:p>
            <a:pPr marL="1820466" marR="0" lvl="8" indent="-214313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</a:rPr>
              <a:t>Ninth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42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15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1331" y="1430338"/>
            <a:ext cx="8527870" cy="495141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86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uric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04800" y="1430339"/>
            <a:ext cx="8534400" cy="496199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8"/>
          </p:nvPr>
        </p:nvSpPr>
        <p:spPr>
          <a:xfrm>
            <a:off x="302401" y="689656"/>
            <a:ext cx="7657201" cy="396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9/22/2017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>
          <a:xfrm>
            <a:off x="8460000" y="6566400"/>
            <a:ext cx="360000" cy="151200"/>
          </a:xfrm>
        </p:spPr>
        <p:txBody>
          <a:bodyPr anchor="t"/>
          <a:lstStyle>
            <a:lvl1pPr marL="0" algn="r" defTabSz="914400" rtl="0" eaLnBrk="1" latinLnBrk="0" hangingPunct="1">
              <a:buNone/>
              <a:defRPr b="0"/>
            </a:lvl1pPr>
          </a:lstStyle>
          <a:p>
            <a:fld id="{2565B6BB-C505-41A3-A78D-015B1F28C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80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08087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400" y="312739"/>
            <a:ext cx="7657201" cy="3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30338"/>
            <a:ext cx="8536336" cy="4959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" name="Z_EN_BLU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00" y="306000"/>
            <a:ext cx="709200" cy="457548"/>
          </a:xfrm>
          <a:prstGeom prst="rect">
            <a:avLst/>
          </a:prstGeom>
        </p:spPr>
      </p:pic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986" y="6565902"/>
            <a:ext cx="471487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675">
                <a:latin typeface="Frutiger 55 Roman" pitchFamily="34" charset="0"/>
              </a:defRPr>
            </a:lvl1pPr>
          </a:lstStyle>
          <a:p>
            <a:fld id="{2565B6BB-C505-41A3-A78D-015B1F28C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 descr="Copyright"/>
          <p:cNvSpPr txBox="1"/>
          <p:nvPr userDrawn="1"/>
        </p:nvSpPr>
        <p:spPr>
          <a:xfrm>
            <a:off x="144000" y="6087032"/>
            <a:ext cx="92333" cy="302968"/>
          </a:xfrm>
          <a:prstGeom prst="rect">
            <a:avLst/>
          </a:prstGeom>
          <a:noFill/>
        </p:spPr>
        <p:txBody>
          <a:bodyPr vert="vert270" wrap="none" lIns="0" tIns="0" rIns="0" bIns="0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600" b="0" dirty="0" smtClean="0"/>
              <a:t>© Zurich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204000" y="6566401"/>
            <a:ext cx="5040001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="0">
                <a:solidFill>
                  <a:srgbClr val="000066"/>
                </a:solidFill>
                <a:latin typeface="Frutiger 55 Roman" panose="020B0503030504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8" name="citextline"/>
          <p:cNvCxnSpPr/>
          <p:nvPr userDrawn="1"/>
        </p:nvCxnSpPr>
        <p:spPr bwMode="auto">
          <a:xfrm>
            <a:off x="302400" y="6480001"/>
            <a:ext cx="8535601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ZConf"/>
          <p:cNvSpPr txBox="1"/>
          <p:nvPr userDrawn="1"/>
        </p:nvSpPr>
        <p:spPr>
          <a:xfrm>
            <a:off x="302400" y="6566401"/>
            <a:ext cx="1168400" cy="13716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  <a:buNone/>
            </a:pPr>
            <a:r>
              <a:rPr lang="en-US" sz="900" b="0" smtClean="0">
                <a:solidFill>
                  <a:schemeClr val="tx1"/>
                </a:solidFill>
                <a:latin typeface="Frutiger 55 Roman" panose="020B0503030504020204" pitchFamily="34" charset="0"/>
              </a:rPr>
              <a:t>INTERNAL USE ONLY </a:t>
            </a:r>
            <a:endParaRPr lang="en-US" sz="900" b="0" dirty="0" smtClean="0">
              <a:solidFill>
                <a:schemeClr val="tx1"/>
              </a:solidFill>
              <a:latin typeface="Frutiger 55 Roman" panose="020B0503030504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506800" y="6566401"/>
            <a:ext cx="1080000" cy="15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rgbClr val="000066"/>
                </a:solidFill>
                <a:latin typeface="Frutiger 55 Roman" panose="020B0503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66"/>
          </a:solidFill>
          <a:latin typeface="Frutiger 45 Light" pitchFamily="34" charset="0"/>
        </a:defRPr>
      </a:lvl9pPr>
    </p:titleStyle>
    <p:bodyStyle>
      <a:lvl1pPr marL="198835" indent="-198835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20000"/>
        <a:buFont typeface="Symbol" pitchFamily="18" charset="2"/>
        <a:buChar char="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204788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500">
          <a:solidFill>
            <a:schemeClr val="tx1"/>
          </a:solidFill>
          <a:latin typeface="+mn-lt"/>
        </a:defRPr>
      </a:lvl2pPr>
      <a:lvl3pPr marL="604838" indent="-198835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500">
          <a:solidFill>
            <a:schemeClr val="tx1"/>
          </a:solidFill>
          <a:latin typeface="Frutiger 55 Roman" pitchFamily="34" charset="0"/>
        </a:defRPr>
      </a:lvl3pPr>
      <a:lvl4pPr marL="804863" indent="-198835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500">
          <a:solidFill>
            <a:schemeClr val="tx1"/>
          </a:solidFill>
          <a:latin typeface="Frutiger 55 Roman" pitchFamily="34" charset="0"/>
        </a:defRPr>
      </a:lvl4pPr>
      <a:lvl5pPr marL="1020366" indent="-214313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500">
          <a:solidFill>
            <a:schemeClr val="tx1"/>
          </a:solidFill>
          <a:latin typeface="Frutiger 55 Roman" pitchFamily="34" charset="0"/>
        </a:defRPr>
      </a:lvl5pPr>
      <a:lvl6pPr marL="1210866" indent="-214313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350" baseline="0">
          <a:solidFill>
            <a:schemeClr val="tx1"/>
          </a:solidFill>
          <a:latin typeface="+mj-lt"/>
        </a:defRPr>
      </a:lvl6pPr>
      <a:lvl7pPr marL="1410891" indent="-214313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350" baseline="0">
          <a:solidFill>
            <a:schemeClr val="tx1"/>
          </a:solidFill>
          <a:latin typeface="+mj-lt"/>
        </a:defRPr>
      </a:lvl7pPr>
      <a:lvl8pPr marL="1620441" indent="-214313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200" baseline="0">
          <a:solidFill>
            <a:schemeClr val="tx1"/>
          </a:solidFill>
          <a:latin typeface="+mj-lt"/>
        </a:defRPr>
      </a:lvl8pPr>
      <a:lvl9pPr marL="1820466" indent="-214313" algn="l" rtl="0" eaLnBrk="1" fontAlgn="base" hangingPunct="1">
        <a:spcBef>
          <a:spcPts val="0"/>
        </a:spcBef>
        <a:spcAft>
          <a:spcPts val="225"/>
        </a:spcAft>
        <a:buClr>
          <a:srgbClr val="000066"/>
        </a:buClr>
        <a:buSzPct val="100000"/>
        <a:buFont typeface="Frutiger 55 Roman" pitchFamily="34" charset="0"/>
        <a:buChar char="–"/>
        <a:defRPr sz="1200" baseline="0">
          <a:solidFill>
            <a:schemeClr val="tx1"/>
          </a:solidFill>
          <a:latin typeface="+mj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Location Data Management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000" dirty="0" smtClean="0"/>
              <a:t>facilitated by</a:t>
            </a:r>
          </a:p>
          <a:p>
            <a:pPr marL="0" indent="0" algn="ctr">
              <a:buNone/>
            </a:pPr>
            <a:r>
              <a:rPr lang="en-US" sz="2800" b="1" dirty="0" err="1" smtClean="0"/>
              <a:t>Capgemini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“Location Data Management” (LDM)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IP Blockchain </a:t>
            </a:r>
            <a:r>
              <a:rPr lang="en-US" dirty="0"/>
              <a:t>Incubation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65B6BB-C505-41A3-A78D-015B1F28CB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events: Ideation Phase for ‘Location Data Management’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Incubation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65B6BB-C505-41A3-A78D-015B1F28CB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3933" y="1412876"/>
            <a:ext cx="8517600" cy="2297904"/>
          </a:xfrm>
          <a:prstGeom prst="rect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Workstream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“Location Data Management” by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Capgemini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968056" y="2938232"/>
            <a:ext cx="1599809" cy="35532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13.10. (Fri): 8am-6pm</a:t>
            </a:r>
            <a:endParaRPr lang="en-US" sz="700" b="1" u="sng" dirty="0">
              <a:solidFill>
                <a:srgbClr val="000066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Ideation WS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@ ZDC (</a:t>
            </a:r>
            <a:r>
              <a:rPr lang="en-US" sz="700" dirty="0" err="1" smtClean="0">
                <a:solidFill>
                  <a:srgbClr val="000066"/>
                </a:solidFill>
                <a:latin typeface="Frutiger 55 Roman" pitchFamily="34" charset="0"/>
              </a:rPr>
              <a:t>tbc</a:t>
            </a: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)</a:t>
            </a:r>
            <a:endParaRPr lang="en-US" sz="700" dirty="0">
              <a:solidFill>
                <a:srgbClr val="000066"/>
              </a:solidFill>
              <a:latin typeface="Frutiger 55 Roman" pitchFamily="34" charset="0"/>
            </a:endParaRPr>
          </a:p>
        </p:txBody>
      </p:sp>
      <p:cxnSp>
        <p:nvCxnSpPr>
          <p:cNvPr id="15" name="Straight Connector 14"/>
          <p:cNvCxnSpPr>
            <a:stCxn id="14" idx="1"/>
          </p:cNvCxnSpPr>
          <p:nvPr/>
        </p:nvCxnSpPr>
        <p:spPr bwMode="auto">
          <a:xfrm>
            <a:off x="6968056" y="3115895"/>
            <a:ext cx="0" cy="711039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832590" y="2190833"/>
            <a:ext cx="1599809" cy="35532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12.10. (Thu): 5pm-9pm</a:t>
            </a:r>
            <a:endParaRPr lang="en-US" sz="700" b="1" u="sng" dirty="0">
              <a:solidFill>
                <a:srgbClr val="000066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‘Run-Trough’ &amp; Dinner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@ ZDC (</a:t>
            </a:r>
            <a:r>
              <a:rPr lang="en-US" sz="700" dirty="0" err="1" smtClean="0">
                <a:solidFill>
                  <a:srgbClr val="000066"/>
                </a:solidFill>
                <a:latin typeface="Frutiger 55 Roman" pitchFamily="34" charset="0"/>
              </a:rPr>
              <a:t>tbc</a:t>
            </a: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)</a:t>
            </a:r>
            <a:endParaRPr lang="en-US" sz="700" dirty="0">
              <a:solidFill>
                <a:srgbClr val="000066"/>
              </a:solidFill>
              <a:latin typeface="Frutiger 55 Roman" pitchFamily="34" charset="0"/>
            </a:endParaRPr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 bwMode="auto">
          <a:xfrm>
            <a:off x="6832590" y="2368496"/>
            <a:ext cx="0" cy="1458438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80920" y="2938232"/>
            <a:ext cx="1599809" cy="44843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04.10</a:t>
            </a:r>
            <a:r>
              <a:rPr lang="en-US" sz="700" b="1" u="sng" dirty="0">
                <a:solidFill>
                  <a:srgbClr val="000066"/>
                </a:solidFill>
                <a:latin typeface="Frutiger 55 Roman" pitchFamily="34" charset="0"/>
              </a:rPr>
              <a:t>. </a:t>
            </a: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(Wed)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10:30am-12:pm &amp; 2:30pm-4pm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2</a:t>
            </a:r>
            <a:r>
              <a:rPr lang="en-US" sz="700" b="1" baseline="30000" dirty="0" smtClean="0">
                <a:solidFill>
                  <a:srgbClr val="C00000"/>
                </a:solidFill>
                <a:latin typeface="Frutiger 55 Roman" pitchFamily="34" charset="0"/>
              </a:rPr>
              <a:t>nd</a:t>
            </a: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 Sponsor </a:t>
            </a:r>
            <a:r>
              <a:rPr lang="en-US" sz="700" b="1" dirty="0" err="1" smtClean="0">
                <a:solidFill>
                  <a:srgbClr val="C00000"/>
                </a:solidFill>
                <a:latin typeface="Frutiger 55 Roman" pitchFamily="34" charset="0"/>
              </a:rPr>
              <a:t>Mtg</a:t>
            </a: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:  </a:t>
            </a:r>
            <a:r>
              <a:rPr lang="en-US" sz="700" dirty="0" err="1" smtClean="0">
                <a:solidFill>
                  <a:srgbClr val="C00000"/>
                </a:solidFill>
                <a:latin typeface="Frutiger 55 Roman" pitchFamily="34" charset="0"/>
              </a:rPr>
              <a:t>Design&amp;Content</a:t>
            </a:r>
            <a:endParaRPr lang="en-US" sz="700" dirty="0" smtClean="0">
              <a:solidFill>
                <a:srgbClr val="C00000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@ ZUA</a:t>
            </a:r>
            <a:endParaRPr lang="en-US" sz="700" dirty="0">
              <a:solidFill>
                <a:srgbClr val="000066"/>
              </a:solidFill>
              <a:latin typeface="Frutiger 55 Roman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 bwMode="auto">
          <a:xfrm>
            <a:off x="4080920" y="3162450"/>
            <a:ext cx="0" cy="664484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327392" y="2190833"/>
            <a:ext cx="1599809" cy="35532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>
                <a:solidFill>
                  <a:srgbClr val="000066"/>
                </a:solidFill>
                <a:latin typeface="Frutiger 55 Roman" pitchFamily="34" charset="0"/>
              </a:rPr>
              <a:t>0</a:t>
            </a: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2.10. (Mon): 5pm-6:15pm</a:t>
            </a:r>
            <a:endParaRPr lang="en-US" sz="700" b="1" u="sng" dirty="0">
              <a:solidFill>
                <a:srgbClr val="000066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BC Demo </a:t>
            </a: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by </a:t>
            </a:r>
            <a:r>
              <a:rPr lang="en-US" sz="700" dirty="0" err="1" smtClean="0">
                <a:solidFill>
                  <a:srgbClr val="000066"/>
                </a:solidFill>
                <a:latin typeface="Frutiger 55 Roman" pitchFamily="34" charset="0"/>
              </a:rPr>
              <a:t>Capgemini</a:t>
            </a:r>
            <a:endParaRPr lang="en-US" sz="700" dirty="0" smtClean="0">
              <a:solidFill>
                <a:srgbClr val="000066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@ ZUA</a:t>
            </a:r>
            <a:endParaRPr lang="en-US" sz="700" dirty="0">
              <a:solidFill>
                <a:srgbClr val="000066"/>
              </a:solidFill>
              <a:latin typeface="Frutiger 55 Roman" pitchFamily="34" charset="0"/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 bwMode="auto">
          <a:xfrm>
            <a:off x="3327392" y="2368496"/>
            <a:ext cx="0" cy="1458438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531343" y="2190833"/>
            <a:ext cx="1599809" cy="35532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u="sng" dirty="0" smtClean="0">
                <a:solidFill>
                  <a:srgbClr val="000066"/>
                </a:solidFill>
                <a:latin typeface="Frutiger 55 Roman" pitchFamily="34" charset="0"/>
              </a:rPr>
              <a:t>28.09. (Thu): 5pm-6:15pm</a:t>
            </a:r>
            <a:endParaRPr lang="en-US" sz="700" b="1" u="sng" dirty="0">
              <a:solidFill>
                <a:srgbClr val="000066"/>
              </a:solidFill>
              <a:latin typeface="Frutiger 55 Roman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1</a:t>
            </a:r>
            <a:r>
              <a:rPr lang="en-US" sz="700" b="1" baseline="30000" dirty="0" smtClean="0">
                <a:solidFill>
                  <a:srgbClr val="C00000"/>
                </a:solidFill>
                <a:latin typeface="Frutiger 55 Roman" pitchFamily="34" charset="0"/>
              </a:rPr>
              <a:t>st</a:t>
            </a: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 Sponsor Meeting: </a:t>
            </a:r>
            <a:r>
              <a:rPr lang="en-US" sz="700" dirty="0" smtClean="0">
                <a:solidFill>
                  <a:srgbClr val="C00000"/>
                </a:solidFill>
                <a:latin typeface="Frutiger 55 Roman" pitchFamily="34" charset="0"/>
              </a:rPr>
              <a:t>Objectives</a:t>
            </a:r>
            <a:r>
              <a:rPr lang="en-US" sz="700" b="1" dirty="0" smtClean="0">
                <a:solidFill>
                  <a:srgbClr val="C00000"/>
                </a:solidFill>
                <a:latin typeface="Frutiger 55 Roman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0066"/>
                </a:solidFill>
                <a:latin typeface="Frutiger 55 Roman" pitchFamily="34" charset="0"/>
              </a:rPr>
              <a:t>@ ZUA &amp; </a:t>
            </a:r>
            <a:r>
              <a:rPr lang="en-US" sz="700" dirty="0" err="1" smtClean="0">
                <a:solidFill>
                  <a:srgbClr val="000066"/>
                </a:solidFill>
                <a:latin typeface="Frutiger 55 Roman" pitchFamily="34" charset="0"/>
              </a:rPr>
              <a:t>Webex</a:t>
            </a:r>
            <a:endParaRPr lang="en-US" sz="700" dirty="0">
              <a:solidFill>
                <a:srgbClr val="000066"/>
              </a:solidFill>
              <a:latin typeface="Frutiger 55 Roman" pitchFamily="34" charset="0"/>
            </a:endParaRP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 bwMode="auto">
          <a:xfrm>
            <a:off x="1531343" y="2368496"/>
            <a:ext cx="0" cy="1458438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ounded Rectangle 93"/>
          <p:cNvSpPr/>
          <p:nvPr/>
        </p:nvSpPr>
        <p:spPr bwMode="auto">
          <a:xfrm>
            <a:off x="364067" y="1703971"/>
            <a:ext cx="5681658" cy="1855608"/>
          </a:xfrm>
          <a:prstGeom prst="roundRect">
            <a:avLst>
              <a:gd name="adj" fmla="val 5251"/>
            </a:avLst>
          </a:prstGeom>
          <a:solidFill>
            <a:schemeClr val="accent2">
              <a:alpha val="27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Preparation Phase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6122455" y="1710267"/>
            <a:ext cx="2589348" cy="1855608"/>
          </a:xfrm>
          <a:prstGeom prst="roundRect">
            <a:avLst>
              <a:gd name="adj" fmla="val 5251"/>
            </a:avLst>
          </a:prstGeom>
          <a:solidFill>
            <a:schemeClr val="accent2">
              <a:alpha val="27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Ideation</a:t>
            </a:r>
            <a:r>
              <a:rPr kumimoji="0" lang="en-US" sz="1600" b="1" i="1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Phase</a:t>
            </a:r>
            <a:endParaRPr kumimoji="0" lang="en-US" sz="1600" b="1" i="1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2401" y="3737648"/>
            <a:ext cx="8517750" cy="34853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T  I  M  E  L  I  N  E</a:t>
            </a:r>
          </a:p>
        </p:txBody>
      </p:sp>
      <p:sp>
        <p:nvSpPr>
          <p:cNvPr id="100" name="Rectangle 99"/>
          <p:cNvSpPr/>
          <p:nvPr/>
        </p:nvSpPr>
        <p:spPr bwMode="auto">
          <a:xfrm rot="1459974">
            <a:off x="8409726" y="132117"/>
            <a:ext cx="699147" cy="24033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err="1" smtClean="0">
                <a:solidFill>
                  <a:schemeClr val="bg1"/>
                </a:solidFill>
                <a:latin typeface="Frutiger 55 Roman" pitchFamily="34" charset="0"/>
              </a:rPr>
              <a:t>WiP</a:t>
            </a:r>
            <a:r>
              <a:rPr lang="en-US" sz="800" b="1" dirty="0" smtClean="0">
                <a:solidFill>
                  <a:schemeClr val="bg1"/>
                </a:solidFill>
                <a:latin typeface="Frutiger 55 Roman" pitchFamily="34" charset="0"/>
              </a:rPr>
              <a:t> DRAFT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Ideation for “Location Data Management” (LDM)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65B6BB-C505-41A3-A78D-015B1F28CB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02400" y="1412875"/>
            <a:ext cx="4233088" cy="36332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</a:pPr>
            <a:endParaRPr lang="en-US" sz="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8223" y="1300279"/>
            <a:ext cx="1418244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TEAM STRUCTURE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08933" y="1412875"/>
            <a:ext cx="4233088" cy="2016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b="1" u="sng" dirty="0" smtClean="0"/>
              <a:t>#	Date</a:t>
            </a:r>
            <a:r>
              <a:rPr lang="en-US" sz="800" b="1" u="sng" dirty="0"/>
              <a:t>	Meeting	Venue	</a:t>
            </a:r>
            <a:r>
              <a:rPr lang="en-US" sz="800" b="1" u="sng" dirty="0" smtClean="0"/>
              <a:t>Duration</a:t>
            </a:r>
            <a:endParaRPr lang="en-US" sz="800" dirty="0" smtClean="0"/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1	Sep 28 (Thu)</a:t>
            </a:r>
            <a:r>
              <a:rPr lang="en-US" sz="800" dirty="0"/>
              <a:t>	</a:t>
            </a:r>
            <a:r>
              <a:rPr lang="en-US" sz="800" dirty="0" smtClean="0"/>
              <a:t>Kick-off &amp;</a:t>
            </a:r>
            <a:r>
              <a:rPr lang="en-US" sz="800" dirty="0"/>
              <a:t>	</a:t>
            </a:r>
            <a:r>
              <a:rPr lang="en-US" sz="800" dirty="0" smtClean="0"/>
              <a:t>ZUA/Telco</a:t>
            </a:r>
            <a:r>
              <a:rPr lang="en-US" sz="800" dirty="0"/>
              <a:t>	</a:t>
            </a:r>
            <a:r>
              <a:rPr lang="en-US" sz="800" dirty="0" smtClean="0"/>
              <a:t>1h	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	5pm-7pm	Objectives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US" sz="800" dirty="0" smtClean="0"/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2	Oct 4 (Wed)	Design &amp;	ZUA/Telco	1.5 (am) + 1.5h (pm)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	10:30am-12pm	Content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	2:30pm-4pm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US" sz="800" dirty="0" smtClean="0"/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3	Oct 12 (Thu)	Run-Through &amp;	ZDC	3-4h (pm) incl. dinner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	5pm-9pm	Dinner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US" sz="800" dirty="0"/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4	Oct 13 (Fri)	Ideation	ZDC	full day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US" sz="800" dirty="0" smtClean="0"/>
              <a:t>	8am-5pm	Workshop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74755" y="1300280"/>
            <a:ext cx="2471112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MEETING / WORKSHOP SCHEDULE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68" y="1576858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Executive Sponsor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5568" y="1826768"/>
            <a:ext cx="2006862" cy="6528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latin typeface="Frutiger 55 Roman" pitchFamily="34" charset="0"/>
              </a:rPr>
              <a:t>Susan </a:t>
            </a:r>
            <a:r>
              <a:rPr lang="en-US" sz="700" b="1" dirty="0" smtClean="0">
                <a:latin typeface="Frutiger 55 Roman" pitchFamily="34" charset="0"/>
              </a:rPr>
              <a:t>Fallon (UK-LDN)</a:t>
            </a:r>
            <a:endParaRPr kumimoji="0" lang="en-US" sz="7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 smtClean="0">
                <a:latin typeface="Frutiger 55 Roman" pitchFamily="34" charset="0"/>
              </a:rPr>
              <a:t>Global Head of Commercial Property</a:t>
            </a:r>
            <a:endParaRPr kumimoji="0" lang="en-US" sz="70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95568" y="2617225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Operational Sponsors (SMEs)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5568" y="2867135"/>
            <a:ext cx="2006862" cy="94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Claude </a:t>
            </a: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Haueter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 smtClean="0">
                <a:latin typeface="Frutiger 55 Roman" pitchFamily="34" charset="0"/>
              </a:rPr>
              <a:t>NEO </a:t>
            </a:r>
            <a:endParaRPr lang="en-GB" sz="700" dirty="0" smtClean="0">
              <a:latin typeface="Frutiger 55 Roman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Stefan</a:t>
            </a:r>
            <a:r>
              <a:rPr kumimoji="0" lang="en-US" sz="700" b="1" i="0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</a:t>
            </a:r>
            <a:r>
              <a:rPr kumimoji="0" lang="en-US" sz="700" b="1" i="0" u="none" strike="noStrike" cap="none" normalizeH="0" dirty="0" err="1" smtClean="0">
                <a:ln>
                  <a:noFill/>
                </a:ln>
                <a:effectLst/>
                <a:latin typeface="Frutiger 55 Roman" pitchFamily="34" charset="0"/>
              </a:rPr>
              <a:t>Fadler</a:t>
            </a:r>
            <a:r>
              <a:rPr kumimoji="0" lang="en-US" sz="700" b="1" i="0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</a:t>
            </a:r>
            <a:r>
              <a:rPr lang="en-US" sz="700" b="1" dirty="0" smtClean="0">
                <a:latin typeface="Frutiger 55 Roman" pitchFamily="34" charset="0"/>
              </a:rPr>
              <a:t>(DE-FFM)</a:t>
            </a:r>
            <a:endParaRPr kumimoji="0" lang="en-US" sz="7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latin typeface="Frutiger 55 Roman" pitchFamily="34" charset="0"/>
              </a:rPr>
              <a:t>Head of UWS Liability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Bart van den </a:t>
            </a: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Broeck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UWR Property for Standalone Countries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err="1">
                <a:latin typeface="Frutiger 55 Roman" pitchFamily="34" charset="0"/>
              </a:rPr>
              <a:t>Ertekin</a:t>
            </a:r>
            <a:r>
              <a:rPr lang="en-US" sz="700" b="1" dirty="0">
                <a:latin typeface="Frutiger 55 Roman" pitchFamily="34" charset="0"/>
              </a:rPr>
              <a:t> </a:t>
            </a:r>
            <a:r>
              <a:rPr lang="en-US" sz="700" b="1" dirty="0" err="1" smtClean="0">
                <a:latin typeface="Frutiger 55 Roman" pitchFamily="34" charset="0"/>
              </a:rPr>
              <a:t>Aydemir</a:t>
            </a:r>
            <a:r>
              <a:rPr lang="en-US" sz="700" b="1" dirty="0" smtClean="0">
                <a:latin typeface="Frutiger 55 Roman" pitchFamily="34" charset="0"/>
              </a:rPr>
              <a:t> (</a:t>
            </a:r>
            <a:r>
              <a:rPr lang="en-US" sz="700" b="1" dirty="0">
                <a:latin typeface="Frutiger 55 Roman" pitchFamily="34" charset="0"/>
              </a:rPr>
              <a:t>CH-ZUA</a:t>
            </a:r>
            <a:r>
              <a:rPr lang="en-US" sz="700" b="1" dirty="0" smtClean="0">
                <a:latin typeface="Frutiger 55 Roman" pitchFamily="34" charset="0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Frutiger 55 Roman" pitchFamily="34" charset="0"/>
              </a:rPr>
              <a:t>Underwriter Property </a:t>
            </a:r>
            <a:r>
              <a:rPr lang="en-US" sz="700" dirty="0" smtClean="0">
                <a:latin typeface="Frutiger 55 Roman" pitchFamily="34" charset="0"/>
              </a:rPr>
              <a:t>IPZ</a:t>
            </a:r>
            <a:endParaRPr lang="en-US" sz="700" dirty="0">
              <a:latin typeface="Frutiger 55 Roman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475455" y="1578255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Supplier </a:t>
            </a: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Capgemini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(CG)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75455" y="1828164"/>
            <a:ext cx="2006862" cy="14789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Ash Kumar (UK-LDN)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ASE Workshop Moderator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latin typeface="Frutiger 55 Roman" pitchFamily="34" charset="0"/>
              </a:rPr>
              <a:t>Portia Light (UK-LDN)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ASE Workshop Co-Facilitator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latin typeface="Frutiger 55 Roman" pitchFamily="34" charset="0"/>
              </a:rPr>
              <a:t>Thomas Wilson (CH-ZRH)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Blockchain SME 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smtClean="0">
                <a:latin typeface="Frutiger 55 Roman" pitchFamily="34" charset="0"/>
              </a:rPr>
              <a:t>Kevin Tran* (US-HOU)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BC / Solution &amp; Innovation Specialist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 err="1" smtClean="0">
                <a:latin typeface="Frutiger 55 Roman" pitchFamily="34" charset="0"/>
              </a:rPr>
              <a:t>Mayank</a:t>
            </a:r>
            <a:r>
              <a:rPr lang="en-US" sz="700" b="1" dirty="0" smtClean="0">
                <a:latin typeface="Frutiger 55 Roman" pitchFamily="34" charset="0"/>
              </a:rPr>
              <a:t> </a:t>
            </a:r>
            <a:r>
              <a:rPr lang="en-US" sz="700" b="1" dirty="0" err="1" smtClean="0">
                <a:latin typeface="Frutiger 55 Roman" pitchFamily="34" charset="0"/>
              </a:rPr>
              <a:t>Dobhal</a:t>
            </a:r>
            <a:r>
              <a:rPr lang="en-US" sz="700" b="1" dirty="0" smtClean="0">
                <a:latin typeface="Frutiger 55 Roman" pitchFamily="34" charset="0"/>
              </a:rPr>
              <a:t>*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FS CH </a:t>
            </a:r>
            <a:r>
              <a:rPr lang="en-US" sz="700" dirty="0" err="1" smtClean="0">
                <a:latin typeface="Frutiger 55 Roman" pitchFamily="34" charset="0"/>
              </a:rPr>
              <a:t>CoE</a:t>
            </a:r>
            <a:r>
              <a:rPr lang="en-US" sz="700" dirty="0" smtClean="0">
                <a:latin typeface="Frutiger 55 Roman" pitchFamily="34" charset="0"/>
              </a:rPr>
              <a:t> (IN)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Franziska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Klaus (CH-ZRH)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PM / Engagement Lead</a:t>
            </a:r>
            <a:endParaRPr lang="en-US" sz="700" dirty="0">
              <a:latin typeface="Frutiger 55 Roman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75455" y="3438135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err="1" smtClean="0">
                <a:latin typeface="Frutiger 55 Roman" pitchFamily="34" charset="0"/>
              </a:rPr>
              <a:t>tbc</a:t>
            </a:r>
            <a:r>
              <a:rPr lang="en-US" sz="800" b="1" dirty="0">
                <a:latin typeface="Frutiger 55 Roman" pitchFamily="34" charset="0"/>
              </a:rPr>
              <a:t>:</a:t>
            </a:r>
            <a:r>
              <a:rPr lang="en-US" sz="800" b="1" dirty="0" smtClean="0">
                <a:latin typeface="Frutiger 55 Roman" pitchFamily="34" charset="0"/>
              </a:rPr>
              <a:t> 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Supplier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SME Deon Digital (DD)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475455" y="3688045"/>
            <a:ext cx="2006862" cy="3272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Xxx (CH-ZRH)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latin typeface="Frutiger 55 Roman" pitchFamily="34" charset="0"/>
              </a:rPr>
              <a:t>Xxx </a:t>
            </a:r>
            <a:endParaRPr kumimoji="0" lang="en-US" sz="70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95568" y="3940185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latin typeface="Frutiger 55 Roman" pitchFamily="34" charset="0"/>
              </a:rPr>
              <a:t>Incubation Program / Project Lead 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5568" y="4190096"/>
            <a:ext cx="2006862" cy="7429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Tony </a:t>
            </a: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Wainner</a:t>
            </a:r>
            <a:endParaRPr kumimoji="0" lang="en-US" sz="7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Head of CI IP 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Armin Schaefer</a:t>
            </a:r>
            <a:r>
              <a:rPr kumimoji="0" lang="en-US" sz="700" b="1" i="0" u="none" strike="noStrike" cap="none" normalizeH="0" dirty="0" smtClean="0">
                <a:ln>
                  <a:noFill/>
                </a:ln>
                <a:effectLst/>
                <a:latin typeface="Frutiger 55 Roman" pitchFamily="34" charset="0"/>
              </a:rPr>
              <a:t>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latin typeface="Frutiger 55 Roman" pitchFamily="34" charset="0"/>
              </a:rPr>
              <a:t>Head of Digital &amp; New </a:t>
            </a:r>
            <a:r>
              <a:rPr lang="en-GB" sz="700" dirty="0" smtClean="0">
                <a:latin typeface="Frutiger 55 Roman" pitchFamily="34" charset="0"/>
              </a:rPr>
              <a:t>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Chong-Gu Ra 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 smtClean="0">
                <a:latin typeface="Frutiger 55 Roman" pitchFamily="34" charset="0"/>
              </a:rPr>
              <a:t>Project Manager Blockchain Incubation</a:t>
            </a:r>
            <a:endParaRPr lang="en-US" sz="700" dirty="0">
              <a:latin typeface="Frutiger 55 Roman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65528" y="4158297"/>
            <a:ext cx="2006862" cy="24991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latin typeface="Frutiger 55 Roman" pitchFamily="34" charset="0"/>
              </a:rPr>
              <a:t>Zurich Blockchain Key Stakeholders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465528" y="4408207"/>
            <a:ext cx="2006862" cy="5276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Alessandro </a:t>
            </a: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Spadoni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 smtClean="0">
                <a:latin typeface="Frutiger 55 Roman" pitchFamily="34" charset="0"/>
              </a:rPr>
              <a:t>Chief Architect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Anthony Elliott (CH-ZUA)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00" dirty="0" smtClean="0">
                <a:latin typeface="Frutiger 55 Roman" pitchFamily="34" charset="0"/>
              </a:rPr>
              <a:t>Group Head of Business Transformation</a:t>
            </a:r>
            <a:endParaRPr lang="en-US" sz="700" dirty="0">
              <a:latin typeface="Frutiger 55 Roman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42397" y="1486229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1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342397" y="2528332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Frutiger 55 Roman" pitchFamily="34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2397" y="3834110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3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2392503" y="1478500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4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392503" y="3314684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Frutiger 55 Roman" pitchFamily="34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392503" y="4050531"/>
            <a:ext cx="180000" cy="180000"/>
          </a:xfrm>
          <a:prstGeom prst="ellipse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Frutiger 55 Roman" pitchFamily="34" charset="0"/>
              </a:rPr>
              <a:t>6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608933" y="3646686"/>
            <a:ext cx="4233088" cy="28231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1</a:t>
            </a:r>
            <a:r>
              <a:rPr lang="en-GB" sz="800" b="1" u="sng" baseline="30000" dirty="0" smtClean="0">
                <a:solidFill>
                  <a:srgbClr val="000066"/>
                </a:solidFill>
              </a:rPr>
              <a:t>st</a:t>
            </a:r>
            <a:r>
              <a:rPr lang="en-GB" sz="800" b="1" u="sng" dirty="0" smtClean="0">
                <a:solidFill>
                  <a:srgbClr val="000066"/>
                </a:solidFill>
              </a:rPr>
              <a:t> Sponsor Meeting:</a:t>
            </a:r>
            <a:endParaRPr lang="en-GB" sz="800" b="1" u="sng" dirty="0">
              <a:solidFill>
                <a:srgbClr val="FF0000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i="1" dirty="0" smtClean="0">
                <a:solidFill>
                  <a:srgbClr val="000066"/>
                </a:solidFill>
              </a:rPr>
              <a:t>Objective</a:t>
            </a:r>
            <a:r>
              <a:rPr lang="en-GB" sz="800" dirty="0" smtClean="0">
                <a:solidFill>
                  <a:srgbClr val="000066"/>
                </a:solidFill>
              </a:rPr>
              <a:t>		</a:t>
            </a:r>
            <a:r>
              <a:rPr lang="en-GB" sz="800" b="1" i="1" dirty="0" smtClean="0">
                <a:solidFill>
                  <a:srgbClr val="000066"/>
                </a:solidFill>
              </a:rPr>
              <a:t>Outcome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 smtClean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 smtClean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2</a:t>
            </a:r>
            <a:r>
              <a:rPr lang="en-GB" sz="800" b="1" u="sng" baseline="30000" dirty="0" smtClean="0">
                <a:solidFill>
                  <a:srgbClr val="000066"/>
                </a:solidFill>
              </a:rPr>
              <a:t>nd</a:t>
            </a:r>
            <a:r>
              <a:rPr lang="en-GB" sz="800" b="1" u="sng" dirty="0" smtClean="0">
                <a:solidFill>
                  <a:srgbClr val="000066"/>
                </a:solidFill>
              </a:rPr>
              <a:t> Sponsor </a:t>
            </a:r>
            <a:r>
              <a:rPr lang="en-GB" sz="800" b="1" u="sng" dirty="0">
                <a:solidFill>
                  <a:srgbClr val="000066"/>
                </a:solidFill>
              </a:rPr>
              <a:t>Meeting:</a:t>
            </a:r>
            <a:endParaRPr lang="en-GB" sz="800" b="1" u="sng" dirty="0">
              <a:solidFill>
                <a:srgbClr val="FF0000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i="1" dirty="0">
                <a:solidFill>
                  <a:srgbClr val="000066"/>
                </a:solidFill>
              </a:rPr>
              <a:t>Objective</a:t>
            </a:r>
            <a:r>
              <a:rPr lang="en-GB" sz="800" dirty="0">
                <a:solidFill>
                  <a:srgbClr val="000066"/>
                </a:solidFill>
              </a:rPr>
              <a:t>		</a:t>
            </a:r>
            <a:r>
              <a:rPr lang="en-GB" sz="800" b="1" i="1" dirty="0">
                <a:solidFill>
                  <a:srgbClr val="000066"/>
                </a:solidFill>
              </a:rPr>
              <a:t>Outcome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 smtClean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 smtClean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“Run-Trough” Session (evening before Ideation WS):</a:t>
            </a:r>
            <a:endParaRPr lang="en-GB" sz="800" b="1" u="sng" dirty="0">
              <a:solidFill>
                <a:srgbClr val="FF0000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i="1" dirty="0">
                <a:solidFill>
                  <a:srgbClr val="000066"/>
                </a:solidFill>
              </a:rPr>
              <a:t>Objective</a:t>
            </a:r>
            <a:r>
              <a:rPr lang="en-GB" sz="800" dirty="0">
                <a:solidFill>
                  <a:srgbClr val="000066"/>
                </a:solidFill>
              </a:rPr>
              <a:t>		</a:t>
            </a:r>
            <a:r>
              <a:rPr lang="en-GB" sz="800" b="1" i="1" dirty="0">
                <a:solidFill>
                  <a:srgbClr val="000066"/>
                </a:solidFill>
              </a:rPr>
              <a:t>Outcome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Ideation WS:</a:t>
            </a:r>
            <a:endParaRPr lang="en-GB" sz="800" b="1" u="sng" dirty="0">
              <a:solidFill>
                <a:srgbClr val="FF0000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i="1" dirty="0">
                <a:solidFill>
                  <a:srgbClr val="000066"/>
                </a:solidFill>
              </a:rPr>
              <a:t>Objective</a:t>
            </a:r>
            <a:r>
              <a:rPr lang="en-GB" sz="800" dirty="0">
                <a:solidFill>
                  <a:srgbClr val="000066"/>
                </a:solidFill>
              </a:rPr>
              <a:t>		</a:t>
            </a:r>
            <a:r>
              <a:rPr lang="en-GB" sz="800" b="1" i="1" dirty="0">
                <a:solidFill>
                  <a:srgbClr val="000066"/>
                </a:solidFill>
              </a:rPr>
              <a:t>Outcome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GB" sz="800" b="1" i="1" dirty="0" smtClean="0">
              <a:solidFill>
                <a:srgbClr val="00006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4755" y="3534091"/>
            <a:ext cx="2854629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OBJECTIVES AND EXPECTED OUTCOMES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459974">
            <a:off x="8409726" y="132117"/>
            <a:ext cx="699147" cy="24033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err="1" smtClean="0">
                <a:solidFill>
                  <a:schemeClr val="bg1"/>
                </a:solidFill>
                <a:latin typeface="Frutiger 55 Roman" pitchFamily="34" charset="0"/>
              </a:rPr>
              <a:t>WiP</a:t>
            </a:r>
            <a:r>
              <a:rPr lang="en-US" sz="800" b="1" dirty="0" smtClean="0">
                <a:solidFill>
                  <a:schemeClr val="bg1"/>
                </a:solidFill>
                <a:latin typeface="Frutiger 55 Roman" pitchFamily="34" charset="0"/>
              </a:rPr>
              <a:t> DRAFT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2400" y="5245885"/>
            <a:ext cx="4233088" cy="11302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Questionnaire (provided by </a:t>
            </a:r>
            <a:r>
              <a:rPr lang="en-GB" sz="800" b="1" u="sng" dirty="0" err="1" smtClean="0">
                <a:solidFill>
                  <a:srgbClr val="000066"/>
                </a:solidFill>
              </a:rPr>
              <a:t>Capgemini</a:t>
            </a:r>
            <a:r>
              <a:rPr lang="en-GB" sz="800" b="1" u="sng" dirty="0" smtClean="0">
                <a:solidFill>
                  <a:srgbClr val="000066"/>
                </a:solidFill>
              </a:rPr>
              <a:t> =&gt; to revert filled by SMEs):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dirty="0" smtClean="0">
                <a:solidFill>
                  <a:srgbClr val="000066"/>
                </a:solidFill>
              </a:rPr>
              <a:t>…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dirty="0" smtClean="0">
                <a:solidFill>
                  <a:srgbClr val="000066"/>
                </a:solidFill>
              </a:rPr>
              <a:t>…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endParaRPr lang="en-US" sz="800" dirty="0" smtClean="0">
              <a:solidFill>
                <a:srgbClr val="000066"/>
              </a:solidFill>
            </a:endParaRP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b="1" u="sng" dirty="0" smtClean="0">
                <a:solidFill>
                  <a:srgbClr val="000066"/>
                </a:solidFill>
              </a:rPr>
              <a:t>Other Input to </a:t>
            </a:r>
            <a:r>
              <a:rPr lang="en-GB" sz="800" b="1" u="sng" dirty="0">
                <a:solidFill>
                  <a:srgbClr val="000066"/>
                </a:solidFill>
              </a:rPr>
              <a:t>be provided </a:t>
            </a:r>
            <a:r>
              <a:rPr lang="en-GB" sz="800" b="1" u="sng" dirty="0" smtClean="0">
                <a:solidFill>
                  <a:srgbClr val="000066"/>
                </a:solidFill>
              </a:rPr>
              <a:t>to </a:t>
            </a:r>
            <a:r>
              <a:rPr lang="en-GB" sz="800" b="1" u="sng" dirty="0" err="1" smtClean="0">
                <a:solidFill>
                  <a:srgbClr val="000066"/>
                </a:solidFill>
              </a:rPr>
              <a:t>Capgemini</a:t>
            </a:r>
            <a:r>
              <a:rPr lang="en-GB" sz="800" b="1" u="sng" dirty="0">
                <a:solidFill>
                  <a:srgbClr val="000066"/>
                </a:solidFill>
              </a:rPr>
              <a:t>: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dirty="0">
                <a:solidFill>
                  <a:srgbClr val="000066"/>
                </a:solidFill>
              </a:rPr>
              <a:t>…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tabLst>
                <a:tab pos="355600" algn="l"/>
                <a:tab pos="1074738" algn="l"/>
                <a:tab pos="1973263" algn="l"/>
                <a:tab pos="2598738" algn="l"/>
                <a:tab pos="3319463" algn="l"/>
              </a:tabLst>
            </a:pPr>
            <a:r>
              <a:rPr lang="en-GB" sz="800" dirty="0" smtClean="0">
                <a:solidFill>
                  <a:srgbClr val="000066"/>
                </a:solidFill>
              </a:rPr>
              <a:t>…</a:t>
            </a:r>
            <a:endParaRPr lang="en-GB" sz="800" dirty="0">
              <a:solidFill>
                <a:srgbClr val="00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222" y="5133290"/>
            <a:ext cx="4006070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REQUIRED INPUT FOR WS PREP (to be provided by SMEs)</a:t>
            </a:r>
            <a:endParaRPr lang="en-US" sz="105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302401" y="689656"/>
            <a:ext cx="7726902" cy="396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3EC1F0"/>
                </a:solidFill>
              </a:rPr>
              <a:t>Jointly resolving key pain points to </a:t>
            </a:r>
            <a:r>
              <a:rPr lang="en-GB" dirty="0">
                <a:solidFill>
                  <a:srgbClr val="3EC1F0"/>
                </a:solidFill>
              </a:rPr>
              <a:t>avoid recurring costs and efforts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BLOCKCHAIN FOR LOCATION DATA MANAGEMENT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713F8E-6D2C-4C76-8D05-A4E8B31A6F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7339" y="1297155"/>
            <a:ext cx="8569324" cy="59883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 smtClean="0"/>
              <a:t>Recurring and high efforts </a:t>
            </a:r>
            <a:r>
              <a:rPr lang="en-US" sz="800" dirty="0" smtClean="0"/>
              <a:t>for </a:t>
            </a:r>
            <a:r>
              <a:rPr lang="en-US" sz="800" b="1" dirty="0" smtClean="0"/>
              <a:t>Customers and Zurich </a:t>
            </a:r>
            <a:r>
              <a:rPr lang="en-US" sz="800" dirty="0" smtClean="0"/>
              <a:t>to ensure </a:t>
            </a:r>
            <a:r>
              <a:rPr lang="en-US" sz="800" b="1" dirty="0" smtClean="0"/>
              <a:t>consistent and complete location data </a:t>
            </a:r>
            <a:r>
              <a:rPr lang="en-US" sz="800" dirty="0" smtClean="0"/>
              <a:t>to be shared</a:t>
            </a:r>
            <a:endParaRPr lang="en-US" sz="800" b="1" dirty="0" smtClean="0"/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 smtClean="0"/>
              <a:t>Avoidable </a:t>
            </a:r>
            <a:r>
              <a:rPr lang="en-US" sz="800" b="1" dirty="0"/>
              <a:t>costs </a:t>
            </a:r>
            <a:r>
              <a:rPr lang="en-US" sz="800" dirty="0"/>
              <a:t>for clients, </a:t>
            </a:r>
            <a:r>
              <a:rPr lang="en-US" sz="800" dirty="0" smtClean="0"/>
              <a:t>brokers, partners </a:t>
            </a:r>
            <a:r>
              <a:rPr lang="en-US" sz="800" dirty="0"/>
              <a:t>and Zurich to obtain </a:t>
            </a:r>
            <a:r>
              <a:rPr lang="en-US" sz="800" b="1" dirty="0"/>
              <a:t>consolidated and clean </a:t>
            </a:r>
            <a:r>
              <a:rPr lang="en-US" sz="800" b="1" dirty="0" smtClean="0"/>
              <a:t>location </a:t>
            </a:r>
            <a:r>
              <a:rPr lang="en-US" sz="800" b="1" dirty="0"/>
              <a:t>data </a:t>
            </a:r>
            <a:r>
              <a:rPr lang="en-US" sz="800" dirty="0"/>
              <a:t>during </a:t>
            </a:r>
            <a:r>
              <a:rPr lang="en-US" sz="800" b="1" dirty="0"/>
              <a:t>renewal period each year</a:t>
            </a:r>
            <a:endParaRPr lang="en-US" sz="800" dirty="0"/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/>
              <a:t>Key pain points </a:t>
            </a:r>
            <a:r>
              <a:rPr lang="en-US" sz="800" dirty="0"/>
              <a:t>cover (a) time and resource consumption for manual reconciliations, data verification and cleansing as well as for (b) usage of IT/DWH </a:t>
            </a:r>
            <a:r>
              <a:rPr lang="en-US" sz="800" dirty="0" smtClean="0"/>
              <a:t>capacities</a:t>
            </a:r>
            <a:endParaRPr lang="de-CH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3161" y="1184559"/>
            <a:ext cx="4802313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smtClean="0">
                <a:solidFill>
                  <a:srgbClr val="000066"/>
                </a:solidFill>
              </a:rPr>
              <a:t>LOCATION DATA CHALLENGES SHARED BY CUSTOMERS AND ZURICH 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7338" y="2146256"/>
            <a:ext cx="8569325" cy="45870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</a:pPr>
            <a:r>
              <a:rPr lang="en-GB" sz="800" dirty="0" smtClean="0"/>
              <a:t>The Blockchain has the potential to ensure the </a:t>
            </a:r>
            <a:r>
              <a:rPr lang="en-GB" sz="800" b="1" dirty="0" smtClean="0"/>
              <a:t>Single-Source-of-Truth</a:t>
            </a:r>
            <a:r>
              <a:rPr lang="en-GB" sz="800" dirty="0" smtClean="0"/>
              <a:t> and enables </a:t>
            </a:r>
            <a:r>
              <a:rPr lang="en-GB" sz="800" b="1" dirty="0" smtClean="0"/>
              <a:t>continuous updates </a:t>
            </a:r>
            <a:r>
              <a:rPr lang="en-GB" sz="800" dirty="0" smtClean="0"/>
              <a:t>of location data </a:t>
            </a:r>
            <a:r>
              <a:rPr lang="en-GB" sz="800" b="1" dirty="0" smtClean="0"/>
              <a:t>at the time of any information changes </a:t>
            </a:r>
            <a:r>
              <a:rPr lang="en-GB" sz="800" dirty="0" smtClean="0"/>
              <a:t>with a </a:t>
            </a:r>
            <a:r>
              <a:rPr lang="en-GB" sz="800" b="1" dirty="0" smtClean="0"/>
              <a:t>high degree of automation </a:t>
            </a:r>
            <a:r>
              <a:rPr lang="en-GB" sz="800" dirty="0" smtClean="0"/>
              <a:t>supported by the usage of smart contracts, which will ultimately result in:   </a:t>
            </a:r>
            <a:r>
              <a:rPr lang="en-GB" sz="800" b="1" dirty="0" smtClean="0"/>
              <a:t>RISK            COST            SPEED            QUALITY </a:t>
            </a:r>
            <a:endParaRPr lang="en-GB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3161" y="2033660"/>
            <a:ext cx="5664461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THE BLOCKCHAIN TECHNOLOGY PROMISES A SMART SOLUTION TO OUR PROBLEM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337" y="6097008"/>
            <a:ext cx="8569325" cy="29963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b="1" i="1" dirty="0" smtClean="0">
                <a:solidFill>
                  <a:srgbClr val="3EC1F0"/>
                </a:solidFill>
              </a:rPr>
              <a:t>BE INVITED TO JOIN US TO COLLABORATE AND BENEFIT FROM OUR EXCITING BLOCKCHAIN JOURNEY!</a:t>
            </a:r>
            <a:endParaRPr lang="en-US" sz="1300" i="1" dirty="0">
              <a:solidFill>
                <a:srgbClr val="3EC1F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7337" y="5126375"/>
            <a:ext cx="4188867" cy="8524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Redundancies data storage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Manual re-keying efforts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Lack </a:t>
            </a:r>
            <a:r>
              <a:rPr lang="en-GB" sz="800" dirty="0"/>
              <a:t>of overall consistencies </a:t>
            </a:r>
            <a:r>
              <a:rPr lang="en-GB" sz="800" dirty="0" smtClean="0"/>
              <a:t>and feedback loops for cleansing at source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Location data is only assessed and updated once a year during renewal</a:t>
            </a:r>
          </a:p>
          <a:p>
            <a:pPr marL="92075" lvl="1" fontAlgn="base">
              <a:spcBef>
                <a:spcPct val="0"/>
              </a:spcBef>
              <a:spcAft>
                <a:spcPts val="100"/>
              </a:spcAft>
            </a:pPr>
            <a:r>
              <a:rPr lang="en-GB" sz="800" dirty="0"/>
              <a:t>w</a:t>
            </a:r>
            <a:r>
              <a:rPr lang="en-GB" sz="800" dirty="0" smtClean="0"/>
              <a:t>hich result in unnecessary overconsumption of attention, time and resources </a:t>
            </a:r>
            <a:endParaRPr lang="en-GB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101" y="5013779"/>
            <a:ext cx="1680288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CURRENT PAIN POINTS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85217" y="5126375"/>
            <a:ext cx="4171445" cy="8524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Single-Source-of-Truth at any given time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Continuous updates of verified, consolidated, cleansed and complete property location / geo-coded data 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Efficiency gains by avoiding re-keying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800" dirty="0" smtClean="0"/>
              <a:t>Network effects for customers are beyond insurance itself</a:t>
            </a:r>
          </a:p>
          <a:p>
            <a:pPr marL="263525" lvl="1" indent="-171450" fontAlgn="base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4746" y="5013779"/>
            <a:ext cx="1532315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TARGETED BENEFITS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7338" y="2840972"/>
            <a:ext cx="4188867" cy="206328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</a:pPr>
            <a:endParaRPr lang="de-CH" sz="8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685218" y="2840972"/>
            <a:ext cx="4171446" cy="206328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144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2075" lvl="1" fontAlgn="base">
              <a:spcBef>
                <a:spcPct val="0"/>
              </a:spcBef>
              <a:spcAft>
                <a:spcPts val="100"/>
              </a:spcAft>
            </a:pPr>
            <a:endParaRPr lang="de-CH" sz="800" dirty="0"/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3806084" y="3726827"/>
            <a:ext cx="1549109" cy="295962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102" y="2719668"/>
            <a:ext cx="1246858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CURRENT STATE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4748" y="2719668"/>
            <a:ext cx="1140956" cy="270074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 rtlCol="0">
            <a:spAutoFit/>
          </a:bodyPr>
          <a:lstStyle/>
          <a:p>
            <a:pPr marL="0" lvl="1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66"/>
                </a:solidFill>
              </a:rPr>
              <a:t>TARGET STATE</a:t>
            </a:r>
            <a:endParaRPr lang="en-US" sz="1050" dirty="0">
              <a:solidFill>
                <a:srgbClr val="000066"/>
              </a:solidFill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7143062" y="2427928"/>
            <a:ext cx="130628" cy="108000"/>
          </a:xfrm>
          <a:prstGeom prst="upArrow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10800000">
            <a:off x="5782115" y="2427928"/>
            <a:ext cx="130628" cy="108000"/>
          </a:xfrm>
          <a:prstGeom prst="upArrow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 rot="10800000">
            <a:off x="6430906" y="2427928"/>
            <a:ext cx="130628" cy="108000"/>
          </a:xfrm>
          <a:prstGeom prst="upArrow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  </a:t>
            </a:r>
          </a:p>
        </p:txBody>
      </p:sp>
      <p:sp>
        <p:nvSpPr>
          <p:cNvPr id="31" name="Up Arrow 30"/>
          <p:cNvSpPr/>
          <p:nvPr/>
        </p:nvSpPr>
        <p:spPr bwMode="auto">
          <a:xfrm>
            <a:off x="7968014" y="2427928"/>
            <a:ext cx="130628" cy="108000"/>
          </a:xfrm>
          <a:prstGeom prst="upArrow">
            <a:avLst/>
          </a:prstGeom>
          <a:solidFill>
            <a:srgbClr val="E0E27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1856" y="2869913"/>
            <a:ext cx="1570731" cy="2011695"/>
          </a:xfrm>
          <a:prstGeom prst="rect">
            <a:avLst/>
          </a:prstGeom>
          <a:solidFill>
            <a:srgbClr val="E7ECEB"/>
          </a:solidFill>
          <a:ln>
            <a:solidFill>
              <a:srgbClr val="A89F96"/>
            </a:solidFill>
            <a:prstDash val="dash"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rgbClr val="3EC1F0"/>
                </a:solidFill>
              </a:rPr>
              <a:t>The Blockchain is a controlled environment, where only mutually agreed exposure/location data are made visible/accessible to other members of the Blockchain. </a:t>
            </a:r>
          </a:p>
          <a:p>
            <a:r>
              <a:rPr lang="en-GB" sz="700" dirty="0" smtClean="0">
                <a:solidFill>
                  <a:srgbClr val="3EC1F0"/>
                </a:solidFill>
              </a:rPr>
              <a:t>Such information shall be (instantly) updated, once a change of data by the customer, broker (or any of their affiliates) or partner is been made. </a:t>
            </a:r>
          </a:p>
          <a:p>
            <a:r>
              <a:rPr lang="en-GB" sz="700" dirty="0" smtClean="0">
                <a:solidFill>
                  <a:srgbClr val="3EC1F0"/>
                </a:solidFill>
              </a:rPr>
              <a:t>Additional information can be stored on the Blockchain, which is not visible/ accessible to any other party, which still can use the advantages of the Blockchain technology (i.e. Immutability, authenticity, composability, smart contracts).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8325" y="4644841"/>
            <a:ext cx="335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i="1" dirty="0" smtClean="0"/>
              <a:t>[…]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7030317" y="3462291"/>
            <a:ext cx="204978" cy="3222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rgbClr val="A89F9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081" y="2925382"/>
            <a:ext cx="2146462" cy="1968332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 bwMode="auto">
          <a:xfrm flipH="1">
            <a:off x="6400793" y="3465513"/>
            <a:ext cx="629524" cy="343007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rgbClr val="A89F9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09" y="3025645"/>
            <a:ext cx="3326673" cy="186005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860666" y="4644841"/>
            <a:ext cx="335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i="1" dirty="0" smtClean="0"/>
              <a:t>[…]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3075" y="4644841"/>
            <a:ext cx="335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i="1" dirty="0" smtClean="0"/>
              <a:t>[…]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5416" y="4644841"/>
            <a:ext cx="335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i="1" dirty="0" smtClean="0"/>
              <a:t>[…]</a:t>
            </a:r>
          </a:p>
        </p:txBody>
      </p:sp>
      <p:sp>
        <p:nvSpPr>
          <p:cNvPr id="34" name="Rectangle 33"/>
          <p:cNvSpPr/>
          <p:nvPr/>
        </p:nvSpPr>
        <p:spPr bwMode="auto">
          <a:xfrm rot="1459974">
            <a:off x="8385789" y="171184"/>
            <a:ext cx="699147" cy="26806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1" dirty="0" smtClean="0">
                <a:solidFill>
                  <a:schemeClr val="bg1"/>
                </a:solidFill>
                <a:latin typeface="Frutiger 55 Roman" pitchFamily="34" charset="0"/>
              </a:rPr>
              <a:t>TO BE USED TO INVITE CUSTOMERS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545726"/>
              </p:ext>
            </p:extLst>
          </p:nvPr>
        </p:nvGraphicFramePr>
        <p:xfrm>
          <a:off x="1144638" y="858777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638" y="858777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/>
          <a:p>
            <a:fld id="{01713F8E-6D2C-4C76-8D05-A4E8B31A6F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7373" y="1743237"/>
            <a:ext cx="5614799" cy="39000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359182" y="2305197"/>
            <a:ext cx="1262578" cy="59193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Frutiger 55 Roman" pitchFamily="34" charset="0"/>
              </a:rPr>
              <a:t>Public</a:t>
            </a:r>
          </a:p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Frutiger 55 Roman" pitchFamily="34" charset="0"/>
              </a:rPr>
              <a:t>(to be shared with 3</a:t>
            </a:r>
            <a:r>
              <a:rPr lang="en-US" sz="900" baseline="30000" dirty="0">
                <a:latin typeface="Frutiger 55 Roman" pitchFamily="34" charset="0"/>
              </a:rPr>
              <a:t>rd</a:t>
            </a:r>
            <a:r>
              <a:rPr lang="en-US" sz="900" dirty="0">
                <a:latin typeface="Frutiger 55 Roman" pitchFamily="34" charset="0"/>
              </a:rPr>
              <a:t> parties)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9182" y="3038214"/>
            <a:ext cx="1262578" cy="12479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Frutiger 55 Roman" pitchFamily="34" charset="0"/>
              </a:rPr>
              <a:t>Private </a:t>
            </a:r>
          </a:p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Frutiger 55 Roman" pitchFamily="34" charset="0"/>
              </a:rPr>
              <a:t>(ZH internal)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59182" y="1706886"/>
            <a:ext cx="1262578" cy="210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Frutiger 55 Roman" pitchFamily="34" charset="0"/>
              </a:rPr>
              <a:t>Data Zone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91477" y="2207239"/>
            <a:ext cx="6206449" cy="74934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Frutiger 55 Roman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670739" y="2299756"/>
            <a:ext cx="1262578" cy="591938"/>
          </a:xfrm>
          <a:prstGeom prst="rect">
            <a:avLst/>
          </a:prstGeom>
          <a:solidFill>
            <a:srgbClr val="E7EC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Frutiger 55 Roman" pitchFamily="34" charset="0"/>
              </a:rPr>
              <a:t>Around 30 attributes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670739" y="3038214"/>
            <a:ext cx="1262578" cy="1247925"/>
          </a:xfrm>
          <a:prstGeom prst="rect">
            <a:avLst/>
          </a:prstGeom>
          <a:solidFill>
            <a:srgbClr val="E7EC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Frutiger 55 Roman" pitchFamily="34" charset="0"/>
              </a:rPr>
              <a:t>Additional 350 attributes </a:t>
            </a:r>
          </a:p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Frutiger 55 Roman" pitchFamily="34" charset="0"/>
              </a:rPr>
              <a:t>ZH internal:</a:t>
            </a:r>
          </a:p>
          <a:p>
            <a:pPr marL="214284" indent="-214284" defTabSz="68570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750" dirty="0">
                <a:latin typeface="Frutiger 55 Roman" pitchFamily="34" charset="0"/>
              </a:rPr>
              <a:t>Risk Engineering</a:t>
            </a:r>
          </a:p>
          <a:p>
            <a:pPr marL="214284" indent="-214284" defTabSz="68570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750" dirty="0">
                <a:latin typeface="Frutiger 55 Roman" pitchFamily="34" charset="0"/>
              </a:rPr>
              <a:t>Pricing</a:t>
            </a:r>
          </a:p>
          <a:p>
            <a:pPr marL="214284" indent="-214284" defTabSz="68570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750" dirty="0">
                <a:latin typeface="Frutiger 55 Roman" pitchFamily="34" charset="0"/>
              </a:rPr>
              <a:t>Deal Structuring</a:t>
            </a:r>
          </a:p>
          <a:p>
            <a:pPr marL="214284" indent="-214284" defTabSz="68570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750" dirty="0">
                <a:latin typeface="Frutiger 55 Roman" pitchFamily="34" charset="0"/>
              </a:rPr>
              <a:t>Assessment Information</a:t>
            </a:r>
          </a:p>
          <a:p>
            <a:pPr marL="214284" indent="-214284" defTabSz="685709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750" dirty="0">
                <a:latin typeface="Frutiger 55 Roman" pitchFamily="34" charset="0"/>
              </a:rPr>
              <a:t>Etc.</a:t>
            </a:r>
          </a:p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latin typeface="Frutiger 55 Roman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0739" y="1701445"/>
            <a:ext cx="1262578" cy="210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Frutiger 55 Roman" pitchFamily="34" charset="0"/>
              </a:rPr>
              <a:t>Attributes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3325" y="2060619"/>
            <a:ext cx="2231286" cy="18845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0000"/>
                </a:solidFill>
                <a:latin typeface="Frutiger 55 Roman" pitchFamily="34" charset="0"/>
              </a:rPr>
              <a:t>Primary SCOPE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302401" y="689656"/>
            <a:ext cx="7726902" cy="39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Symbol" pitchFamily="18" charset="2"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6858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Frutiger 55 Roman" pitchFamily="34" charset="0"/>
              </a:defRPr>
            </a:lvl3pPr>
            <a:lvl4pPr marL="10287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Frutiger 55 Roman" pitchFamily="34" charset="0"/>
              </a:defRPr>
            </a:lvl4pPr>
            <a:lvl5pPr marL="13716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Frutiger 55 Roman" pitchFamily="34" charset="0"/>
              </a:defRPr>
            </a:lvl5pPr>
            <a:lvl6pPr marL="17145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3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0574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3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24003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20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2743200" indent="0" algn="ctr" rtl="0" eaLnBrk="1" fontAlgn="base" hangingPunct="1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Frutiger 55 Roman" pitchFamily="34" charset="0"/>
              <a:buNone/>
              <a:defRPr sz="120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r>
              <a:rPr lang="en-GB" dirty="0">
                <a:solidFill>
                  <a:srgbClr val="3EC1F0"/>
                </a:solidFill>
              </a:rPr>
              <a:t>Attributes Scope for Inception (new policies), Renewal (annual policy renewals) and Adjustments (during the year)</a:t>
            </a:r>
            <a:endParaRPr lang="en-GB" dirty="0">
              <a:solidFill>
                <a:srgbClr val="3EC1F0"/>
              </a:solidFill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302400" y="312739"/>
            <a:ext cx="7657201" cy="35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0066"/>
                </a:solidFill>
                <a:latin typeface="Frutiger 45 Light" pitchFamily="34" charset="0"/>
              </a:defRPr>
            </a:lvl9pPr>
          </a:lstStyle>
          <a:p>
            <a:r>
              <a:rPr lang="en-GB" kern="0" smtClean="0"/>
              <a:t>BLOCKCHAIN FOR LOCATION DATA MANAGEMENT</a:t>
            </a:r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545726"/>
              </p:ext>
            </p:extLst>
          </p:nvPr>
        </p:nvGraphicFramePr>
        <p:xfrm>
          <a:off x="1144638" y="858777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638" y="858777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/>
          <a:p>
            <a:fld id="{01713F8E-6D2C-4C76-8D05-A4E8B31A6F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7" y="121024"/>
            <a:ext cx="9128243" cy="63404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35985" y="916324"/>
            <a:ext cx="5369734" cy="106039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709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Frutiger 55 Roman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5199" y="1010453"/>
            <a:ext cx="1930478" cy="266682"/>
          </a:xfrm>
          <a:prstGeom prst="rect">
            <a:avLst/>
          </a:prstGeom>
          <a:noFill/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FF0000"/>
                </a:solidFill>
                <a:latin typeface="Frutiger 55 Roman" pitchFamily="34" charset="0"/>
              </a:rPr>
              <a:t>Primary</a:t>
            </a:r>
          </a:p>
          <a:p>
            <a:pPr algn="ctr" defTabSz="685709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FF0000"/>
                </a:solidFill>
                <a:latin typeface="Frutiger 55 Roman" pitchFamily="34" charset="0"/>
              </a:rPr>
              <a:t>SCOPE</a:t>
            </a:r>
            <a:endParaRPr lang="en-US" sz="1500" b="1" dirty="0">
              <a:solidFill>
                <a:srgbClr val="FF0000"/>
              </a:solidFill>
              <a:latin typeface="Frutiger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EN_BLU" val="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Zurich White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Pres_white_on_blue</Template>
  <TotalTime>0</TotalTime>
  <Words>805</Words>
  <Application>Microsoft Office PowerPoint</Application>
  <PresentationFormat>On-screen Show (4:3)</PresentationFormat>
  <Paragraphs>178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Frutiger 45 Light</vt:lpstr>
      <vt:lpstr>Frutiger 55 Roman</vt:lpstr>
      <vt:lpstr>Symbol</vt:lpstr>
      <vt:lpstr>Zurich White</vt:lpstr>
      <vt:lpstr>think-cell Slide</vt:lpstr>
      <vt:lpstr>CI IP Blockchain Incubation</vt:lpstr>
      <vt:lpstr>Blockchain Incubation</vt:lpstr>
      <vt:lpstr>Blockchain Ideation for “Location Data Management” (LDM)</vt:lpstr>
      <vt:lpstr>BLOCKCHAIN FOR LOCATION DATA MANAGEMENT</vt:lpstr>
      <vt:lpstr>PowerPoint Presentation</vt:lpstr>
      <vt:lpstr>PowerPoint Presentation</vt:lpstr>
    </vt:vector>
  </TitlesOfParts>
  <Company>Zurich Insurance Company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Chong-Gu Ra</dc:creator>
  <cp:lastModifiedBy>Chong-Gu Ra</cp:lastModifiedBy>
  <cp:revision>55</cp:revision>
  <dcterms:created xsi:type="dcterms:W3CDTF">2017-09-22T08:20:26Z</dcterms:created>
  <dcterms:modified xsi:type="dcterms:W3CDTF">2017-10-03T01:17:29Z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urichVersion">
    <vt:lpwstr>5</vt:lpwstr>
  </property>
  <property fmtid="{D5CDD505-2E9C-101B-9397-08002B2CF9AE}" pid="3" name="Data Classification String">
    <vt:lpwstr>INTERNAL USE ONLY</vt:lpwstr>
  </property>
  <property fmtid="{D5CDD505-2E9C-101B-9397-08002B2CF9AE}" pid="4" name="Data Classification Identifier">
    <vt:lpwstr>1dd101ec51a2f103d0d6b0764239b8736c38aace</vt:lpwstr>
  </property>
</Properties>
</file>