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80" r:id="rId3"/>
  </p:sldMasterIdLst>
  <p:notesMasterIdLst>
    <p:notesMasterId r:id="rId25"/>
  </p:notesMasterIdLst>
  <p:handoutMasterIdLst>
    <p:handoutMasterId r:id="rId26"/>
  </p:handoutMasterIdLst>
  <p:sldIdLst>
    <p:sldId id="256" r:id="rId4"/>
    <p:sldId id="1279" r:id="rId5"/>
    <p:sldId id="1284" r:id="rId6"/>
    <p:sldId id="590" r:id="rId7"/>
    <p:sldId id="582" r:id="rId8"/>
    <p:sldId id="1280" r:id="rId9"/>
    <p:sldId id="1299" r:id="rId10"/>
    <p:sldId id="1298" r:id="rId11"/>
    <p:sldId id="1286" r:id="rId12"/>
    <p:sldId id="537" r:id="rId13"/>
    <p:sldId id="1276" r:id="rId14"/>
    <p:sldId id="1291" r:id="rId15"/>
    <p:sldId id="1292" r:id="rId16"/>
    <p:sldId id="1293" r:id="rId17"/>
    <p:sldId id="1294" r:id="rId18"/>
    <p:sldId id="1295" r:id="rId19"/>
    <p:sldId id="1296" r:id="rId20"/>
    <p:sldId id="1297" r:id="rId21"/>
    <p:sldId id="1270" r:id="rId22"/>
    <p:sldId id="1283" r:id="rId23"/>
    <p:sldId id="1285" r:id="rId24"/>
  </p:sldIdLst>
  <p:sldSz cx="12192000" cy="6858000"/>
  <p:notesSz cx="6858000" cy="9144000"/>
  <p:custDataLst>
    <p:tags r:id="rId2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7"/>
    <a:srgbClr val="FF6327"/>
    <a:srgbClr val="01D1D0"/>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32" autoAdjust="0"/>
    <p:restoredTop sz="95407" autoAdjust="0"/>
  </p:normalViewPr>
  <p:slideViewPr>
    <p:cSldViewPr>
      <p:cViewPr>
        <p:scale>
          <a:sx n="66" d="100"/>
          <a:sy n="66" d="100"/>
        </p:scale>
        <p:origin x="1000"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9" d="100"/>
          <a:sy n="79" d="100"/>
        </p:scale>
        <p:origin x="235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30/07/2018</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30/07/2018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72CAB88F-7072-4129-9F8B-8202C08266D3}" type="slidenum">
              <a:rPr lang="pt-BR" altLang="en-US" smtClean="0">
                <a:latin typeface="Calibri" panose="020F0502020204030204" pitchFamily="34" charset="0"/>
              </a:rPr>
              <a:pPr fontAlgn="base">
                <a:spcBef>
                  <a:spcPct val="0"/>
                </a:spcBef>
                <a:spcAft>
                  <a:spcPct val="0"/>
                </a:spcAft>
              </a:pPr>
              <a:t>5</a:t>
            </a:fld>
            <a:endParaRPr lang="pt-BR" altLang="en-US">
              <a:latin typeface="Calibri" panose="020F0502020204030204" pitchFamily="34" charset="0"/>
            </a:endParaRPr>
          </a:p>
        </p:txBody>
      </p:sp>
      <p:sp>
        <p:nvSpPr>
          <p:cNvPr id="5530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pt-BR" altLang="en-US">
                <a:latin typeface="Calibri" panose="020F0502020204030204" pitchFamily="34" charset="0"/>
              </a:rPr>
              <a:t>A</a:t>
            </a:r>
          </a:p>
        </p:txBody>
      </p:sp>
    </p:spTree>
    <p:extLst>
      <p:ext uri="{BB962C8B-B14F-4D97-AF65-F5344CB8AC3E}">
        <p14:creationId xmlns:p14="http://schemas.microsoft.com/office/powerpoint/2010/main" val="727623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en-CA"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4"/>
          </p:nvPr>
        </p:nvSpPr>
        <p:spPr>
          <a:xfrm>
            <a:off x="10837366" y="6356357"/>
            <a:ext cx="1106310" cy="349251"/>
          </a:xfrm>
          <a:prstGeom prst="rect">
            <a:avLst/>
          </a:prstGeom>
        </p:spPr>
        <p:txBody>
          <a:bodyPr/>
          <a:lstStyle>
            <a:lvl1pPr algn="r">
              <a:defRPr sz="1200">
                <a:latin typeface="Tahoma" pitchFamily="34" charset="0"/>
                <a:ea typeface="Tahoma" pitchFamily="34" charset="0"/>
                <a:cs typeface="Tahoma" pitchFamily="34" charset="0"/>
              </a:defRPr>
            </a:lvl1pPr>
          </a:lstStyle>
          <a:p>
            <a:fld id="{825ADB62-1429-C14C-A270-95B078A656ED}" type="slidenum">
              <a:rPr lang="en-US" smtClean="0">
                <a:solidFill>
                  <a:srgbClr val="858585"/>
                </a:solidFill>
              </a:rPr>
              <a:pPr/>
              <a:t>‹#›</a:t>
            </a:fld>
            <a:endParaRPr lang="en-US" dirty="0">
              <a:solidFill>
                <a:srgbClr val="858585"/>
              </a:solidFill>
            </a:endParaRPr>
          </a:p>
        </p:txBody>
      </p:sp>
      <p:sp>
        <p:nvSpPr>
          <p:cNvPr id="7" name="Date Placeholder 4"/>
          <p:cNvSpPr>
            <a:spLocks noGrp="1"/>
          </p:cNvSpPr>
          <p:nvPr>
            <p:ph type="dt" sz="half" idx="2"/>
          </p:nvPr>
        </p:nvSpPr>
        <p:spPr>
          <a:xfrm>
            <a:off x="7951073" y="6342260"/>
            <a:ext cx="2844800" cy="365125"/>
          </a:xfrm>
          <a:prstGeom prst="rect">
            <a:avLst/>
          </a:prstGeom>
        </p:spPr>
        <p:txBody>
          <a:bodyPr/>
          <a:lstStyle>
            <a:lvl1pPr algn="r">
              <a:defRPr/>
            </a:lvl1pPr>
          </a:lstStyle>
          <a:p>
            <a:fld id="{451FAC7D-F680-41BB-8855-5FE28808ADB5}" type="datetime1">
              <a:rPr lang="en-US" smtClean="0">
                <a:solidFill>
                  <a:srgbClr val="858585"/>
                </a:solidFill>
              </a:rPr>
              <a:pPr/>
              <a:t>7/30/2018</a:t>
            </a:fld>
            <a:endParaRPr lang="en-US" dirty="0">
              <a:solidFill>
                <a:srgbClr val="858585"/>
              </a:solidFill>
            </a:endParaRPr>
          </a:p>
        </p:txBody>
      </p:sp>
      <p:sp>
        <p:nvSpPr>
          <p:cNvPr id="8" name="Footer Placeholder 6"/>
          <p:cNvSpPr>
            <a:spLocks noGrp="1"/>
          </p:cNvSpPr>
          <p:nvPr>
            <p:ph type="ftr" sz="quarter" idx="3"/>
          </p:nvPr>
        </p:nvSpPr>
        <p:spPr>
          <a:xfrm>
            <a:off x="4069393" y="633944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858585">
                  <a:tint val="75000"/>
                </a:srgbClr>
              </a:solidFill>
            </a:endParaRPr>
          </a:p>
        </p:txBody>
      </p:sp>
    </p:spTree>
    <p:extLst>
      <p:ext uri="{BB962C8B-B14F-4D97-AF65-F5344CB8AC3E}">
        <p14:creationId xmlns:p14="http://schemas.microsoft.com/office/powerpoint/2010/main" val="64019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page with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4"/>
          <p:cNvSpPr>
            <a:spLocks noGrp="1"/>
          </p:cNvSpPr>
          <p:nvPr>
            <p:ph type="body" sz="quarter" idx="11"/>
          </p:nvPr>
        </p:nvSpPr>
        <p:spPr>
          <a:xfrm>
            <a:off x="431801" y="1792974"/>
            <a:ext cx="11084078" cy="4588354"/>
          </a:xfrm>
        </p:spPr>
        <p:txBody>
          <a:bodyPr/>
          <a:lstStyle>
            <a:lvl1pPr algn="l">
              <a:defRPr>
                <a:solidFill>
                  <a:schemeClr val="tx1">
                    <a:lumMod val="85000"/>
                    <a:lumOff val="15000"/>
                  </a:schemeClr>
                </a:solidFill>
              </a:defRPr>
            </a:lvl1pPr>
            <a:lvl2pPr>
              <a:defRPr lang="en-US" sz="1200" kern="1200" dirty="0" smtClean="0">
                <a:solidFill>
                  <a:schemeClr val="tx1">
                    <a:lumMod val="85000"/>
                    <a:lumOff val="15000"/>
                  </a:schemeClr>
                </a:solidFill>
                <a:latin typeface="Calibri" pitchFamily="34" charset="0"/>
                <a:ea typeface="+mn-ea"/>
                <a:cs typeface="Calibri" pitchFamily="34" charset="0"/>
              </a:defRPr>
            </a:lvl2pPr>
            <a:lvl3pPr marL="712717" indent="-180957">
              <a:defRPr>
                <a:solidFill>
                  <a:schemeClr val="tx1">
                    <a:lumMod val="85000"/>
                    <a:lumOff val="15000"/>
                  </a:schemeClr>
                </a:solidFill>
              </a:defRPr>
            </a:lvl3pPr>
            <a:lvl4pPr marL="893674" indent="-180957">
              <a:defRPr>
                <a:solidFill>
                  <a:schemeClr val="tx1">
                    <a:lumMod val="85000"/>
                    <a:lumOff val="15000"/>
                  </a:schemeClr>
                </a:solidFill>
              </a:defRPr>
            </a:lvl4pPr>
            <a:lvl5pPr marL="1074631" indent="-180957">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6"/>
          <p:cNvSpPr>
            <a:spLocks noGrp="1"/>
          </p:cNvSpPr>
          <p:nvPr>
            <p:ph sz="quarter" idx="12"/>
          </p:nvPr>
        </p:nvSpPr>
        <p:spPr>
          <a:xfrm>
            <a:off x="431801" y="1032038"/>
            <a:ext cx="11424839" cy="395288"/>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1600" kern="1200" baseline="0" dirty="0">
                <a:solidFill>
                  <a:schemeClr val="accent2"/>
                </a:solidFill>
                <a:latin typeface="Calibri" pitchFamily="34" charset="0"/>
                <a:ea typeface="+mj-ea"/>
                <a:cs typeface="Calibri" pitchFamily="34" charset="0"/>
              </a:defRPr>
            </a:lvl1pPr>
          </a:lstStyle>
          <a:p>
            <a:pPr lvl="0"/>
            <a:r>
              <a:rPr lang="en-US"/>
              <a:t>Edit Master text styles</a:t>
            </a:r>
          </a:p>
        </p:txBody>
      </p:sp>
      <p:sp>
        <p:nvSpPr>
          <p:cNvPr id="6" name="Slide Number Placeholder 2">
            <a:extLst/>
          </p:cNvPr>
          <p:cNvSpPr>
            <a:spLocks noGrp="1"/>
          </p:cNvSpPr>
          <p:nvPr>
            <p:ph type="sldNum" sz="quarter" idx="13"/>
          </p:nvPr>
        </p:nvSpPr>
        <p:spPr>
          <a:xfrm>
            <a:off x="9347200" y="6713538"/>
            <a:ext cx="2844800" cy="149225"/>
          </a:xfrm>
        </p:spPr>
        <p:txBody>
          <a:bodyPr/>
          <a:lstStyle>
            <a:lvl1pPr>
              <a:defRPr/>
            </a:lvl1pPr>
          </a:lstStyle>
          <a:p>
            <a:pPr>
              <a:defRPr/>
            </a:pPr>
            <a:fld id="{8A75251F-AB03-4A3C-9068-F5A616A8674D}" type="slidenum">
              <a:rPr lang="en-GB"/>
              <a:pPr>
                <a:defRPr/>
              </a:pPr>
              <a:t>‹#›</a:t>
            </a:fld>
            <a:endParaRPr lang="en-GB"/>
          </a:p>
        </p:txBody>
      </p:sp>
    </p:spTree>
    <p:extLst>
      <p:ext uri="{BB962C8B-B14F-4D97-AF65-F5344CB8AC3E}">
        <p14:creationId xmlns:p14="http://schemas.microsoft.com/office/powerpoint/2010/main" val="58642450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5" name="Retângulo 43">
            <a:extLst/>
          </p:cNvPr>
          <p:cNvSpPr>
            <a:spLocks noChangeArrowheads="1"/>
          </p:cNvSpPr>
          <p:nvPr userDrawn="1"/>
        </p:nvSpPr>
        <p:spPr bwMode="auto">
          <a:xfrm>
            <a:off x="11784013" y="6556375"/>
            <a:ext cx="2428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algn="r" eaLnBrk="1" hangingPunct="1">
              <a:defRPr/>
            </a:pPr>
            <a:fld id="{D91F4AC5-AF3A-4BD2-B3FB-28C78DA4E0F1}" type="slidenum">
              <a:rPr lang="en-US" altLang="en-US" sz="800" smtClean="0">
                <a:solidFill>
                  <a:srgbClr val="7F7F7F"/>
                </a:solidFill>
                <a:cs typeface="Arial" panose="020B0604020202020204" pitchFamily="34" charset="0"/>
              </a:rPr>
              <a:pPr algn="r" eaLnBrk="1" hangingPunct="1">
                <a:defRPr/>
              </a:pPr>
              <a:t>‹#›</a:t>
            </a:fld>
            <a:endParaRPr lang="en-US" altLang="en-US" sz="800">
              <a:solidFill>
                <a:srgbClr val="7F7F7F"/>
              </a:solidFill>
              <a:cs typeface="Arial" panose="020B0604020202020204" pitchFamily="34" charset="0"/>
            </a:endParaRPr>
          </a:p>
        </p:txBody>
      </p:sp>
      <p:cxnSp>
        <p:nvCxnSpPr>
          <p:cNvPr id="6" name="Conector reto 49">
            <a:extLst/>
          </p:cNvPr>
          <p:cNvCxnSpPr>
            <a:cxnSpLocks/>
          </p:cNvCxnSpPr>
          <p:nvPr userDrawn="1"/>
        </p:nvCxnSpPr>
        <p:spPr>
          <a:xfrm flipV="1">
            <a:off x="3282950" y="6588125"/>
            <a:ext cx="0" cy="155575"/>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7" name="Rectangle 27">
            <a:hlinkClick r:id="rId2"/>
            <a:extLst/>
          </p:cNvPr>
          <p:cNvSpPr>
            <a:spLocks noChangeArrowheads="1"/>
          </p:cNvSpPr>
          <p:nvPr userDrawn="1"/>
        </p:nvSpPr>
        <p:spPr bwMode="auto">
          <a:xfrm>
            <a:off x="407988" y="6556375"/>
            <a:ext cx="28289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lnSpc>
                <a:spcPct val="85000"/>
              </a:lnSpc>
              <a:defRPr/>
            </a:pPr>
            <a:r>
              <a:rPr lang="en-US" altLang="en-US" sz="800">
                <a:solidFill>
                  <a:srgbClr val="00458D"/>
                </a:solidFill>
                <a:cs typeface="Arial" panose="020B0604020202020204" pitchFamily="34" charset="0"/>
              </a:rPr>
              <a:t>Presentation Title | Author | Date</a:t>
            </a:r>
          </a:p>
        </p:txBody>
      </p:sp>
      <p:sp>
        <p:nvSpPr>
          <p:cNvPr id="8" name="Retângulo 43">
            <a:extLst/>
          </p:cNvPr>
          <p:cNvSpPr>
            <a:spLocks noChangeArrowheads="1"/>
          </p:cNvSpPr>
          <p:nvPr userDrawn="1"/>
        </p:nvSpPr>
        <p:spPr bwMode="auto">
          <a:xfrm>
            <a:off x="3411538" y="6556375"/>
            <a:ext cx="222408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US" altLang="en-US" sz="800" dirty="0">
                <a:solidFill>
                  <a:srgbClr val="767676"/>
                </a:solidFill>
                <a:cs typeface="Arial" panose="020B0604020202020204" pitchFamily="34" charset="0"/>
              </a:rPr>
              <a:t>© 2018 Capgemini. All rights reserved.</a:t>
            </a:r>
          </a:p>
        </p:txBody>
      </p:sp>
      <p:sp>
        <p:nvSpPr>
          <p:cNvPr id="18" name="Table Placeholder 17">
            <a:extLst>
              <a:ext uri="{FF2B5EF4-FFF2-40B4-BE49-F238E27FC236}">
                <a16:creationId xmlns:a16="http://schemas.microsoft.com/office/drawing/2014/main" xmlns="" id="{DE5ADCF6-0F9C-4198-AF3A-A4ABB710EACA}"/>
              </a:ext>
            </a:extLst>
          </p:cNvPr>
          <p:cNvSpPr>
            <a:spLocks noGrp="1"/>
          </p:cNvSpPr>
          <p:nvPr>
            <p:ph type="tbl" sz="quarter" idx="10"/>
          </p:nvPr>
        </p:nvSpPr>
        <p:spPr>
          <a:xfrm>
            <a:off x="407987" y="2216150"/>
            <a:ext cx="11376025" cy="4237038"/>
          </a:xfrm>
          <a:prstGeom prst="rect">
            <a:avLst/>
          </a:prstGeom>
        </p:spPr>
        <p:txBody>
          <a:bodyPr rtlCol="0" anchor="ctr">
            <a:normAutofit/>
          </a:bodyPr>
          <a:lstStyle>
            <a:lvl1pPr marL="0" indent="0" algn="ctr">
              <a:buNone/>
              <a:defRPr/>
            </a:lvl1pPr>
          </a:lstStyle>
          <a:p>
            <a:pPr lvl="0"/>
            <a:r>
              <a:rPr lang="en-US" noProof="0"/>
              <a:t>Click icon to add table</a:t>
            </a:r>
            <a:endParaRPr lang="pt-PT" noProof="0"/>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p:nvPr>
        </p:nvSpPr>
        <p:spPr>
          <a:xfrm>
            <a:off x="407988" y="404813"/>
            <a:ext cx="10944596" cy="863600"/>
          </a:xfrm>
          <a:prstGeom prst="rect">
            <a:avLst/>
          </a:prstGeom>
        </p:spPr>
        <p:txBody>
          <a:bodyPr rtlCol="0">
            <a:normAutofit/>
          </a:bodyPr>
          <a:lstStyle>
            <a:lvl1pPr>
              <a:defRPr lang="pt-PT" dirty="0"/>
            </a:lvl1pPr>
          </a:lstStyle>
          <a:p>
            <a:pPr lvl="0"/>
            <a:r>
              <a:rPr lang="en-US"/>
              <a:t>Click to edit Master title style</a:t>
            </a:r>
            <a:endParaRPr lang="pt-PT" dirty="0"/>
          </a:p>
        </p:txBody>
      </p:sp>
      <p:sp>
        <p:nvSpPr>
          <p:cNvPr id="11" name="Text Placeholder 29">
            <a:extLst>
              <a:ext uri="{FF2B5EF4-FFF2-40B4-BE49-F238E27FC236}">
                <a16:creationId xmlns:a16="http://schemas.microsoft.com/office/drawing/2014/main" xmlns="" id="{678A8DFD-FC6D-4FCC-9590-B07A391242A9}"/>
              </a:ext>
            </a:extLst>
          </p:cNvPr>
          <p:cNvSpPr>
            <a:spLocks noGrp="1"/>
          </p:cNvSpPr>
          <p:nvPr>
            <p:ph type="body" sz="quarter" idx="16"/>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a:t>Edit Master text styles</a:t>
            </a:r>
          </a:p>
        </p:txBody>
      </p:sp>
    </p:spTree>
    <p:extLst>
      <p:ext uri="{BB962C8B-B14F-4D97-AF65-F5344CB8AC3E}">
        <p14:creationId xmlns:p14="http://schemas.microsoft.com/office/powerpoint/2010/main" val="123647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4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81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6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9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522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813259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059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8787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962783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882484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8446132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ustom page with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4"/>
          <p:cNvSpPr>
            <a:spLocks noGrp="1"/>
          </p:cNvSpPr>
          <p:nvPr>
            <p:ph type="body" sz="quarter" idx="11"/>
          </p:nvPr>
        </p:nvSpPr>
        <p:spPr>
          <a:xfrm>
            <a:off x="431801" y="1792974"/>
            <a:ext cx="11084078" cy="4588354"/>
          </a:xfrm>
        </p:spPr>
        <p:txBody>
          <a:bodyPr/>
          <a:lstStyle>
            <a:lvl1pPr algn="l">
              <a:defRPr>
                <a:solidFill>
                  <a:schemeClr val="tx1">
                    <a:lumMod val="85000"/>
                    <a:lumOff val="15000"/>
                  </a:schemeClr>
                </a:solidFill>
              </a:defRPr>
            </a:lvl1pPr>
            <a:lvl2pPr>
              <a:defRPr lang="en-US" sz="1200" kern="1200" dirty="0" smtClean="0">
                <a:solidFill>
                  <a:schemeClr val="tx1">
                    <a:lumMod val="85000"/>
                    <a:lumOff val="15000"/>
                  </a:schemeClr>
                </a:solidFill>
                <a:latin typeface="Calibri" pitchFamily="34" charset="0"/>
                <a:ea typeface="+mn-ea"/>
                <a:cs typeface="Calibri" pitchFamily="34" charset="0"/>
              </a:defRPr>
            </a:lvl2pPr>
            <a:lvl3pPr marL="712717" indent="-180957">
              <a:defRPr>
                <a:solidFill>
                  <a:schemeClr val="tx1">
                    <a:lumMod val="85000"/>
                    <a:lumOff val="15000"/>
                  </a:schemeClr>
                </a:solidFill>
              </a:defRPr>
            </a:lvl3pPr>
            <a:lvl4pPr marL="893674" indent="-180957">
              <a:defRPr>
                <a:solidFill>
                  <a:schemeClr val="tx1">
                    <a:lumMod val="85000"/>
                    <a:lumOff val="15000"/>
                  </a:schemeClr>
                </a:solidFill>
              </a:defRPr>
            </a:lvl4pPr>
            <a:lvl5pPr marL="1074631" indent="-180957">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6"/>
          <p:cNvSpPr>
            <a:spLocks noGrp="1"/>
          </p:cNvSpPr>
          <p:nvPr>
            <p:ph sz="quarter" idx="12"/>
          </p:nvPr>
        </p:nvSpPr>
        <p:spPr>
          <a:xfrm>
            <a:off x="431801" y="1032038"/>
            <a:ext cx="11424839" cy="395288"/>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1600" kern="1200" baseline="0" dirty="0">
                <a:solidFill>
                  <a:schemeClr val="accent2"/>
                </a:solidFill>
                <a:latin typeface="Calibri" pitchFamily="34" charset="0"/>
                <a:ea typeface="+mj-ea"/>
                <a:cs typeface="Calibri" pitchFamily="34" charset="0"/>
              </a:defRPr>
            </a:lvl1pPr>
          </a:lstStyle>
          <a:p>
            <a:pPr lvl="0"/>
            <a:r>
              <a:rPr lang="en-US"/>
              <a:t>Click to edit Master text styles</a:t>
            </a:r>
          </a:p>
        </p:txBody>
      </p:sp>
      <p:sp>
        <p:nvSpPr>
          <p:cNvPr id="6" name="Slide Number Placeholder 2"/>
          <p:cNvSpPr>
            <a:spLocks noGrp="1"/>
          </p:cNvSpPr>
          <p:nvPr>
            <p:ph type="sldNum" sz="quarter" idx="14"/>
          </p:nvPr>
        </p:nvSpPr>
        <p:spPr>
          <a:xfrm>
            <a:off x="9347200" y="6713541"/>
            <a:ext cx="2844800" cy="149225"/>
          </a:xfrm>
        </p:spPr>
        <p:txBody>
          <a:bodyPr/>
          <a:lstStyle>
            <a:lvl1pPr>
              <a:defRPr/>
            </a:lvl1pPr>
          </a:lstStyle>
          <a:p>
            <a:fld id="{FE18414C-AFB7-479D-8D57-D06F8146E9B9}" type="slidenum">
              <a:rPr lang="en-GB" smtClean="0"/>
              <a:t>‹#›</a:t>
            </a:fld>
            <a:endParaRPr lang="en-GB"/>
          </a:p>
        </p:txBody>
      </p:sp>
    </p:spTree>
    <p:extLst>
      <p:ext uri="{BB962C8B-B14F-4D97-AF65-F5344CB8AC3E}">
        <p14:creationId xmlns:p14="http://schemas.microsoft.com/office/powerpoint/2010/main" val="231408015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5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5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3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lnSpc>
                <a:spcPct val="100000"/>
              </a:lnSpc>
            </a:pPr>
            <a:fld id="{0502E5A9-B53C-401E-A0E0-4A359BB0A9E5}" type="slidenum">
              <a:rPr lang="en-US" sz="800" smtClean="0">
                <a:solidFill>
                  <a:prstClr val="black">
                    <a:lumMod val="50000"/>
                    <a:lumOff val="50000"/>
                  </a:prstClr>
                </a:solidFill>
                <a:cs typeface="Arial" panose="020B0604020202020204" pitchFamily="34" charset="0"/>
              </a:rPr>
              <a:pPr algn="r">
                <a:lnSpc>
                  <a:spcPct val="100000"/>
                </a:lnSpc>
              </a:p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Unilever | Feb 2018</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4776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5.xml"/><Relationship Id="rId7" Type="http://schemas.openxmlformats.org/officeDocument/2006/relationships/tags" Target="../tags/tag6.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11.xml"/><Relationship Id="rId5" Type="http://schemas.openxmlformats.org/officeDocument/2006/relationships/slideLayout" Target="../slideLayouts/slideLayout21.xml"/><Relationship Id="rId10" Type="http://schemas.openxmlformats.org/officeDocument/2006/relationships/vmlDrawing" Target="../drawings/vmlDrawing10.v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47" name="think-cell Slide" r:id="rId16" imgW="270" imgH="270" progId="TCLayout.ActiveDocument.1">
                  <p:embed/>
                </p:oleObj>
              </mc:Choice>
              <mc:Fallback>
                <p:oleObj name="think-cell Slide" r:id="rId16" imgW="270" imgH="270" progId="TCLayout.ActiveDocument.1">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Blockchain Intercompany &amp; FCCR | UL TIO | June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 id="2147483878" r:id="rId9"/>
    <p:sldLayoutId id="2147483879" r:id="rId10"/>
    <p:sldLayoutId id="2147483889" r:id="rId11"/>
    <p:sldLayoutId id="2147483890"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22"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9671"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Blockchain Intercompany &amp; FCCR | UL TIO | June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373567977"/>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emf"/><Relationship Id="rId7" Type="http://schemas.openxmlformats.org/officeDocument/2006/relationships/image" Target="../media/image17.png"/><Relationship Id="rId2" Type="http://schemas.openxmlformats.org/officeDocument/2006/relationships/image" Target="../media/image5.emf"/><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Intercompany Sundry Accounting &amp; FCCR Cost Centre Creation</a:t>
            </a:r>
            <a:br>
              <a:rPr lang="en-US" dirty="0"/>
            </a:br>
            <a:r>
              <a:rPr lang="en-US" dirty="0"/>
              <a:t>Blockchain</a:t>
            </a:r>
            <a:endParaRPr lang="en-GB" dirty="0"/>
          </a:p>
        </p:txBody>
      </p:sp>
      <p:sp>
        <p:nvSpPr>
          <p:cNvPr id="3" name="Subtitle 2"/>
          <p:cNvSpPr>
            <a:spLocks noGrp="1"/>
          </p:cNvSpPr>
          <p:nvPr>
            <p:ph type="subTitle" idx="1"/>
          </p:nvPr>
        </p:nvSpPr>
        <p:spPr/>
        <p:txBody>
          <a:bodyPr/>
          <a:lstStyle/>
          <a:p>
            <a:r>
              <a:rPr lang="en-US" dirty="0"/>
              <a:t>24 July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Detailed Plan for the POC </a:t>
            </a:r>
          </a:p>
        </p:txBody>
      </p:sp>
      <p:sp>
        <p:nvSpPr>
          <p:cNvPr id="5" name="Slide Number Placeholder 4"/>
          <p:cNvSpPr>
            <a:spLocks noGrp="1"/>
          </p:cNvSpPr>
          <p:nvPr>
            <p:ph type="sldNum" sz="quarter" idx="14"/>
          </p:nvPr>
        </p:nvSpPr>
        <p:spPr/>
        <p:txBody>
          <a:bodyPr/>
          <a:lstStyle/>
          <a:p>
            <a:endParaRPr lang="en-GB" dirty="0"/>
          </a:p>
        </p:txBody>
      </p:sp>
      <p:sp>
        <p:nvSpPr>
          <p:cNvPr id="102" name="Rounded Rectangle 4">
            <a:extLst>
              <a:ext uri="{FF2B5EF4-FFF2-40B4-BE49-F238E27FC236}">
                <a16:creationId xmlns:a16="http://schemas.microsoft.com/office/drawing/2014/main" xmlns="" id="{4A3AC214-8069-40E3-B5DF-99A2C84CEB04}"/>
              </a:ext>
            </a:extLst>
          </p:cNvPr>
          <p:cNvSpPr/>
          <p:nvPr/>
        </p:nvSpPr>
        <p:spPr bwMode="auto">
          <a:xfrm>
            <a:off x="481577" y="1122127"/>
            <a:ext cx="10464844" cy="5478168"/>
          </a:xfrm>
          <a:prstGeom prst="roundRect">
            <a:avLst>
              <a:gd name="adj" fmla="val 1472"/>
            </a:avLst>
          </a:prstGeom>
          <a:solidFill>
            <a:schemeClr val="bg1"/>
          </a:solidFill>
          <a:ln>
            <a:solidFill>
              <a:schemeClr val="accent2"/>
            </a:solidFill>
          </a:ln>
          <a:effectLst>
            <a:outerShdw blurRad="50800" dist="38100" dir="2700000" algn="tl" rotWithShape="0">
              <a:prstClr val="black">
                <a:alpha val="40000"/>
              </a:prstClr>
            </a:outerShdw>
          </a:effectLst>
        </p:spPr>
        <p:txBody>
          <a:bodyPr lIns="84387" tIns="42193" rIns="84387" bIns="42193" rtlCol="0" anchor="t"/>
          <a:lstStyle/>
          <a:p>
            <a:pPr marL="164127" indent="-164127">
              <a:spcAft>
                <a:spcPts val="277"/>
              </a:spcAft>
            </a:pPr>
            <a:endParaRPr lang="en-US" sz="1569" i="1" dirty="0">
              <a:solidFill>
                <a:srgbClr val="000000"/>
              </a:solidFill>
            </a:endParaRPr>
          </a:p>
          <a:p>
            <a:pPr marL="164127" indent="-164127">
              <a:spcAft>
                <a:spcPts val="277"/>
              </a:spcAft>
              <a:buFont typeface="Arial" pitchFamily="34" charset="0"/>
              <a:buChar char="•"/>
            </a:pPr>
            <a:endParaRPr lang="en-US" sz="1569" i="1" dirty="0">
              <a:solidFill>
                <a:srgbClr val="000000"/>
              </a:solidFill>
            </a:endParaRPr>
          </a:p>
          <a:p>
            <a:pPr>
              <a:spcAft>
                <a:spcPts val="277"/>
              </a:spcAft>
            </a:pPr>
            <a:endParaRPr lang="en-US" sz="1569" i="1" dirty="0">
              <a:solidFill>
                <a:srgbClr val="000000"/>
              </a:solidFill>
            </a:endParaRPr>
          </a:p>
          <a:p>
            <a:pPr marL="164127" indent="-164127">
              <a:spcAft>
                <a:spcPts val="277"/>
              </a:spcAft>
              <a:buFont typeface="Arial" pitchFamily="34" charset="0"/>
              <a:buChar char="•"/>
            </a:pPr>
            <a:endParaRPr lang="en-US" sz="1569" i="1" dirty="0">
              <a:solidFill>
                <a:srgbClr val="000000"/>
              </a:solidFill>
            </a:endParaRPr>
          </a:p>
          <a:p>
            <a:pPr marL="164127" indent="-164127">
              <a:spcAft>
                <a:spcPts val="277"/>
              </a:spcAft>
            </a:pPr>
            <a:endParaRPr lang="en-US" sz="1569" i="1" dirty="0">
              <a:solidFill>
                <a:srgbClr val="000000"/>
              </a:solidFill>
            </a:endParaRPr>
          </a:p>
        </p:txBody>
      </p:sp>
      <p:cxnSp>
        <p:nvCxnSpPr>
          <p:cNvPr id="103" name="Straight Connector 102">
            <a:extLst>
              <a:ext uri="{FF2B5EF4-FFF2-40B4-BE49-F238E27FC236}">
                <a16:creationId xmlns:a16="http://schemas.microsoft.com/office/drawing/2014/main" xmlns="" id="{A9FA48C8-89EB-4FFA-BA4E-08259BCA75CC}"/>
              </a:ext>
            </a:extLst>
          </p:cNvPr>
          <p:cNvCxnSpPr/>
          <p:nvPr/>
        </p:nvCxnSpPr>
        <p:spPr>
          <a:xfrm>
            <a:off x="1301640" y="1335753"/>
            <a:ext cx="0" cy="504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40D99BF9-4928-4D10-8F90-428961F045EE}"/>
              </a:ext>
            </a:extLst>
          </p:cNvPr>
          <p:cNvCxnSpPr/>
          <p:nvPr/>
        </p:nvCxnSpPr>
        <p:spPr>
          <a:xfrm>
            <a:off x="2768729"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xmlns="" id="{172CF8FA-B16E-4B95-BEA1-CC91EF2EAFF2}"/>
              </a:ext>
            </a:extLst>
          </p:cNvPr>
          <p:cNvSpPr txBox="1"/>
          <p:nvPr/>
        </p:nvSpPr>
        <p:spPr>
          <a:xfrm>
            <a:off x="722398" y="6377554"/>
            <a:ext cx="3712911" cy="325201"/>
          </a:xfrm>
          <a:prstGeom prst="roundRect">
            <a:avLst/>
          </a:prstGeom>
          <a:solidFill>
            <a:schemeClr val="bg1"/>
          </a:solidFill>
          <a:ln>
            <a:solidFill>
              <a:schemeClr val="accent2"/>
            </a:solidFill>
          </a:ln>
          <a:effectLst>
            <a:outerShdw blurRad="50800" dist="38100" dir="2700000" algn="tl" rotWithShape="0">
              <a:prstClr val="black">
                <a:alpha val="40000"/>
              </a:prstClr>
            </a:outerShdw>
          </a:effectLst>
        </p:spPr>
        <p:txBody>
          <a:bodyPr lIns="84387" tIns="42193" rIns="84387" bIns="42193" rtlCol="0" anchor="t"/>
          <a:lstStyle>
            <a:defPPr>
              <a:defRPr lang="de-DE"/>
            </a:defPPr>
            <a:lvl1pPr marL="164127" indent="-164127">
              <a:spcAft>
                <a:spcPts val="277"/>
              </a:spcAft>
              <a:defRPr sz="1569" i="1">
                <a:solidFill>
                  <a:srgbClr val="000000"/>
                </a:solidFill>
              </a:defRPr>
            </a:lvl1pPr>
          </a:lstStyle>
          <a:p>
            <a:endParaRPr lang="en-GB" dirty="0">
              <a:latin typeface="Calibri" panose="020F0502020204030204" pitchFamily="34" charset="0"/>
            </a:endParaRPr>
          </a:p>
        </p:txBody>
      </p:sp>
      <p:sp>
        <p:nvSpPr>
          <p:cNvPr id="106" name="Diamond 105">
            <a:extLst>
              <a:ext uri="{FF2B5EF4-FFF2-40B4-BE49-F238E27FC236}">
                <a16:creationId xmlns:a16="http://schemas.microsoft.com/office/drawing/2014/main" xmlns="" id="{7C9AC7E2-9BB8-49FD-834C-475E245FC4FF}"/>
              </a:ext>
            </a:extLst>
          </p:cNvPr>
          <p:cNvSpPr/>
          <p:nvPr/>
        </p:nvSpPr>
        <p:spPr>
          <a:xfrm>
            <a:off x="1404480" y="6451913"/>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07" name="TextBox 106">
            <a:extLst>
              <a:ext uri="{FF2B5EF4-FFF2-40B4-BE49-F238E27FC236}">
                <a16:creationId xmlns:a16="http://schemas.microsoft.com/office/drawing/2014/main" xmlns="" id="{A602ADA9-C6C2-4EF4-BF2E-0D89ADCE5F8E}"/>
              </a:ext>
            </a:extLst>
          </p:cNvPr>
          <p:cNvSpPr txBox="1"/>
          <p:nvPr/>
        </p:nvSpPr>
        <p:spPr>
          <a:xfrm>
            <a:off x="1546437" y="6413819"/>
            <a:ext cx="618868" cy="220188"/>
          </a:xfrm>
          <a:prstGeom prst="rect">
            <a:avLst/>
          </a:prstGeom>
          <a:noFill/>
        </p:spPr>
        <p:txBody>
          <a:bodyPr wrap="square" rtlCol="0">
            <a:spAutoFit/>
          </a:bodyPr>
          <a:lstStyle/>
          <a:p>
            <a:r>
              <a:rPr lang="en-GB" sz="831" dirty="0">
                <a:latin typeface="Calibri" panose="020F0502020204030204" pitchFamily="34" charset="0"/>
              </a:rPr>
              <a:t>Milestone</a:t>
            </a:r>
          </a:p>
        </p:txBody>
      </p:sp>
      <p:sp>
        <p:nvSpPr>
          <p:cNvPr id="108" name="TextBox 107">
            <a:extLst>
              <a:ext uri="{FF2B5EF4-FFF2-40B4-BE49-F238E27FC236}">
                <a16:creationId xmlns:a16="http://schemas.microsoft.com/office/drawing/2014/main" xmlns="" id="{C41E4CE6-5F76-4CA7-8831-ECA9553F88AC}"/>
              </a:ext>
            </a:extLst>
          </p:cNvPr>
          <p:cNvSpPr txBox="1"/>
          <p:nvPr/>
        </p:nvSpPr>
        <p:spPr>
          <a:xfrm>
            <a:off x="3030753" y="6457354"/>
            <a:ext cx="1392900" cy="206075"/>
          </a:xfrm>
          <a:prstGeom prst="roundRect">
            <a:avLst/>
          </a:prstGeom>
          <a:solidFill>
            <a:schemeClr val="bg1">
              <a:lumMod val="85000"/>
            </a:schemeClr>
          </a:solidFill>
          <a:ln>
            <a:noFill/>
          </a:ln>
          <a:effectLst/>
        </p:spPr>
        <p:txBody>
          <a:bodyPr wrap="square" lIns="36000" tIns="36000" rIns="36000" bIns="36000" rtlCol="0">
            <a:spAutoFit/>
          </a:bodyPr>
          <a:lstStyle>
            <a:defPPr>
              <a:defRPr lang="de-DE"/>
            </a:defPPr>
            <a:lvl1pPr algn="ctr">
              <a:defRPr sz="1000">
                <a:solidFill>
                  <a:srgbClr val="000000"/>
                </a:solidFill>
              </a:defRPr>
            </a:lvl1pPr>
          </a:lstStyle>
          <a:p>
            <a:r>
              <a:rPr lang="en-GB" sz="738" i="1" dirty="0">
                <a:solidFill>
                  <a:schemeClr val="tx1"/>
                </a:solidFill>
                <a:latin typeface="Calibri" panose="020F0502020204030204" pitchFamily="34" charset="0"/>
              </a:rPr>
              <a:t>Supporting Activity</a:t>
            </a:r>
          </a:p>
        </p:txBody>
      </p:sp>
      <p:sp>
        <p:nvSpPr>
          <p:cNvPr id="109" name="Diamond 108">
            <a:extLst>
              <a:ext uri="{FF2B5EF4-FFF2-40B4-BE49-F238E27FC236}">
                <a16:creationId xmlns:a16="http://schemas.microsoft.com/office/drawing/2014/main" xmlns="" id="{177C9C7E-7A03-483E-9D10-CD57C71AA9C1}"/>
              </a:ext>
            </a:extLst>
          </p:cNvPr>
          <p:cNvSpPr/>
          <p:nvPr/>
        </p:nvSpPr>
        <p:spPr>
          <a:xfrm>
            <a:off x="2232490" y="6451913"/>
            <a:ext cx="172454"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10" name="TextBox 109">
            <a:extLst>
              <a:ext uri="{FF2B5EF4-FFF2-40B4-BE49-F238E27FC236}">
                <a16:creationId xmlns:a16="http://schemas.microsoft.com/office/drawing/2014/main" xmlns="" id="{B49EF78F-9878-4C5A-909E-D576E49C0442}"/>
              </a:ext>
            </a:extLst>
          </p:cNvPr>
          <p:cNvSpPr txBox="1"/>
          <p:nvPr/>
        </p:nvSpPr>
        <p:spPr>
          <a:xfrm>
            <a:off x="2340701" y="6392846"/>
            <a:ext cx="908971" cy="348044"/>
          </a:xfrm>
          <a:prstGeom prst="rect">
            <a:avLst/>
          </a:prstGeom>
          <a:noFill/>
        </p:spPr>
        <p:txBody>
          <a:bodyPr wrap="square" rtlCol="0">
            <a:spAutoFit/>
          </a:bodyPr>
          <a:lstStyle/>
          <a:p>
            <a:r>
              <a:rPr lang="en-GB" sz="831" dirty="0">
                <a:latin typeface="Calibri" panose="020F0502020204030204" pitchFamily="34" charset="0"/>
              </a:rPr>
              <a:t>Workshop/ Meeting</a:t>
            </a:r>
          </a:p>
        </p:txBody>
      </p:sp>
      <p:sp>
        <p:nvSpPr>
          <p:cNvPr id="111" name="Rectangle 110">
            <a:extLst>
              <a:ext uri="{FF2B5EF4-FFF2-40B4-BE49-F238E27FC236}">
                <a16:creationId xmlns:a16="http://schemas.microsoft.com/office/drawing/2014/main" xmlns="" id="{33362596-4A97-43BC-982E-92A46CC5807F}"/>
              </a:ext>
            </a:extLst>
          </p:cNvPr>
          <p:cNvSpPr/>
          <p:nvPr/>
        </p:nvSpPr>
        <p:spPr>
          <a:xfrm>
            <a:off x="722398" y="6375754"/>
            <a:ext cx="487388" cy="276999"/>
          </a:xfrm>
          <a:prstGeom prst="rect">
            <a:avLst/>
          </a:prstGeom>
        </p:spPr>
        <p:txBody>
          <a:bodyPr wrap="square">
            <a:spAutoFit/>
          </a:bodyPr>
          <a:lstStyle/>
          <a:p>
            <a:r>
              <a:rPr lang="en-GB" sz="1200" i="1" dirty="0">
                <a:latin typeface="Calibri" panose="020F0502020204030204" pitchFamily="34" charset="0"/>
              </a:rPr>
              <a:t>Key</a:t>
            </a:r>
          </a:p>
        </p:txBody>
      </p:sp>
      <p:cxnSp>
        <p:nvCxnSpPr>
          <p:cNvPr id="112" name="Straight Connector 111">
            <a:extLst>
              <a:ext uri="{FF2B5EF4-FFF2-40B4-BE49-F238E27FC236}">
                <a16:creationId xmlns:a16="http://schemas.microsoft.com/office/drawing/2014/main" xmlns="" id="{881863DA-F695-4112-B84E-DA4EE7B1B692}"/>
              </a:ext>
            </a:extLst>
          </p:cNvPr>
          <p:cNvCxnSpPr/>
          <p:nvPr/>
        </p:nvCxnSpPr>
        <p:spPr>
          <a:xfrm>
            <a:off x="3466565"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9EF20C23-4711-4941-B479-26D810D73AFE}"/>
              </a:ext>
            </a:extLst>
          </p:cNvPr>
          <p:cNvCxnSpPr/>
          <p:nvPr/>
        </p:nvCxnSpPr>
        <p:spPr>
          <a:xfrm>
            <a:off x="4220722"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4455B10E-E7E5-489D-B089-937FA379E531}"/>
              </a:ext>
            </a:extLst>
          </p:cNvPr>
          <p:cNvCxnSpPr/>
          <p:nvPr/>
        </p:nvCxnSpPr>
        <p:spPr>
          <a:xfrm>
            <a:off x="4973401"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2C9C51D5-953F-426C-B192-F0BF8B03A4F4}"/>
              </a:ext>
            </a:extLst>
          </p:cNvPr>
          <p:cNvCxnSpPr/>
          <p:nvPr/>
        </p:nvCxnSpPr>
        <p:spPr>
          <a:xfrm>
            <a:off x="497608" y="4451639"/>
            <a:ext cx="10440000"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DD9D317E-BDAC-43F8-882A-A8BF55DD1957}"/>
              </a:ext>
            </a:extLst>
          </p:cNvPr>
          <p:cNvCxnSpPr/>
          <p:nvPr/>
        </p:nvCxnSpPr>
        <p:spPr>
          <a:xfrm>
            <a:off x="481577" y="3127733"/>
            <a:ext cx="104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ounded Rectangle 19">
            <a:extLst>
              <a:ext uri="{FF2B5EF4-FFF2-40B4-BE49-F238E27FC236}">
                <a16:creationId xmlns:a16="http://schemas.microsoft.com/office/drawing/2014/main" xmlns="" id="{D25967DC-1BDE-4D43-AAD1-08762962AD38}"/>
              </a:ext>
            </a:extLst>
          </p:cNvPr>
          <p:cNvSpPr/>
          <p:nvPr/>
        </p:nvSpPr>
        <p:spPr bwMode="auto">
          <a:xfrm>
            <a:off x="554946" y="4490989"/>
            <a:ext cx="733174" cy="523499"/>
          </a:xfrm>
          <a:prstGeom prst="roundRect">
            <a:avLst/>
          </a:prstGeom>
          <a:solidFill>
            <a:schemeClr val="accent2"/>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900" b="1" kern="0" dirty="0">
                <a:solidFill>
                  <a:schemeClr val="bg1"/>
                </a:solidFill>
                <a:latin typeface="Calibri" panose="020F0502020204030204" pitchFamily="34" charset="0"/>
              </a:rPr>
              <a:t>Technology</a:t>
            </a:r>
          </a:p>
        </p:txBody>
      </p:sp>
      <p:sp>
        <p:nvSpPr>
          <p:cNvPr id="118" name="Rounded Rectangle 20">
            <a:extLst>
              <a:ext uri="{FF2B5EF4-FFF2-40B4-BE49-F238E27FC236}">
                <a16:creationId xmlns:a16="http://schemas.microsoft.com/office/drawing/2014/main" xmlns="" id="{CC972DAB-12D7-4AF8-A12B-CE793E1A9E47}"/>
              </a:ext>
            </a:extLst>
          </p:cNvPr>
          <p:cNvSpPr/>
          <p:nvPr/>
        </p:nvSpPr>
        <p:spPr bwMode="auto">
          <a:xfrm>
            <a:off x="554946" y="3156755"/>
            <a:ext cx="733174" cy="523468"/>
          </a:xfrm>
          <a:prstGeom prst="roundRect">
            <a:avLst/>
          </a:prstGeom>
          <a:solidFill>
            <a:schemeClr val="accent2"/>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900" b="1" kern="0" dirty="0">
                <a:solidFill>
                  <a:schemeClr val="bg1"/>
                </a:solidFill>
                <a:latin typeface="Calibri" panose="020F0502020204030204" pitchFamily="34" charset="0"/>
              </a:rPr>
              <a:t>Business Processing</a:t>
            </a:r>
          </a:p>
        </p:txBody>
      </p:sp>
      <p:cxnSp>
        <p:nvCxnSpPr>
          <p:cNvPr id="119" name="Straight Connector 118">
            <a:extLst>
              <a:ext uri="{FF2B5EF4-FFF2-40B4-BE49-F238E27FC236}">
                <a16:creationId xmlns:a16="http://schemas.microsoft.com/office/drawing/2014/main" xmlns="" id="{993C93CB-1221-4AAE-AFD1-32C4B5F338E4}"/>
              </a:ext>
            </a:extLst>
          </p:cNvPr>
          <p:cNvCxnSpPr/>
          <p:nvPr/>
        </p:nvCxnSpPr>
        <p:spPr>
          <a:xfrm>
            <a:off x="2023730"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20" name="Table 119">
            <a:extLst>
              <a:ext uri="{FF2B5EF4-FFF2-40B4-BE49-F238E27FC236}">
                <a16:creationId xmlns:a16="http://schemas.microsoft.com/office/drawing/2014/main" xmlns="" id="{A81F6775-C25F-4C80-AB83-E0E719A3E408}"/>
              </a:ext>
            </a:extLst>
          </p:cNvPr>
          <p:cNvGraphicFramePr>
            <a:graphicFrameLocks noGrp="1"/>
          </p:cNvGraphicFramePr>
          <p:nvPr>
            <p:extLst>
              <p:ext uri="{D42A27DB-BD31-4B8C-83A1-F6EECF244321}">
                <p14:modId xmlns:p14="http://schemas.microsoft.com/office/powerpoint/2010/main" val="973622517"/>
              </p:ext>
            </p:extLst>
          </p:nvPr>
        </p:nvGraphicFramePr>
        <p:xfrm>
          <a:off x="1245580" y="1323634"/>
          <a:ext cx="9644781" cy="626133"/>
        </p:xfrm>
        <a:graphic>
          <a:graphicData uri="http://schemas.openxmlformats.org/drawingml/2006/table">
            <a:tbl>
              <a:tblPr>
                <a:effectLst/>
              </a:tblPr>
              <a:tblGrid>
                <a:gridCol w="741906">
                  <a:extLst>
                    <a:ext uri="{9D8B030D-6E8A-4147-A177-3AD203B41FA5}">
                      <a16:colId xmlns:a16="http://schemas.microsoft.com/office/drawing/2014/main" xmlns="" val="20001"/>
                    </a:ext>
                  </a:extLst>
                </a:gridCol>
                <a:gridCol w="741906">
                  <a:extLst>
                    <a:ext uri="{9D8B030D-6E8A-4147-A177-3AD203B41FA5}">
                      <a16:colId xmlns:a16="http://schemas.microsoft.com/office/drawing/2014/main" xmlns="" val="20000"/>
                    </a:ext>
                  </a:extLst>
                </a:gridCol>
                <a:gridCol w="741907">
                  <a:extLst>
                    <a:ext uri="{9D8B030D-6E8A-4147-A177-3AD203B41FA5}">
                      <a16:colId xmlns:a16="http://schemas.microsoft.com/office/drawing/2014/main" xmlns="" val="20005"/>
                    </a:ext>
                  </a:extLst>
                </a:gridCol>
                <a:gridCol w="741906">
                  <a:extLst>
                    <a:ext uri="{9D8B030D-6E8A-4147-A177-3AD203B41FA5}">
                      <a16:colId xmlns:a16="http://schemas.microsoft.com/office/drawing/2014/main" xmlns="" val="20010"/>
                    </a:ext>
                  </a:extLst>
                </a:gridCol>
                <a:gridCol w="741906">
                  <a:extLst>
                    <a:ext uri="{9D8B030D-6E8A-4147-A177-3AD203B41FA5}">
                      <a16:colId xmlns:a16="http://schemas.microsoft.com/office/drawing/2014/main" xmlns="" val="20015"/>
                    </a:ext>
                  </a:extLst>
                </a:gridCol>
                <a:gridCol w="741907">
                  <a:extLst>
                    <a:ext uri="{9D8B030D-6E8A-4147-A177-3AD203B41FA5}">
                      <a16:colId xmlns:a16="http://schemas.microsoft.com/office/drawing/2014/main" xmlns="" val="20020"/>
                    </a:ext>
                  </a:extLst>
                </a:gridCol>
                <a:gridCol w="741906">
                  <a:extLst>
                    <a:ext uri="{9D8B030D-6E8A-4147-A177-3AD203B41FA5}">
                      <a16:colId xmlns:a16="http://schemas.microsoft.com/office/drawing/2014/main" xmlns="" val="20025"/>
                    </a:ext>
                  </a:extLst>
                </a:gridCol>
                <a:gridCol w="741907">
                  <a:extLst>
                    <a:ext uri="{9D8B030D-6E8A-4147-A177-3AD203B41FA5}">
                      <a16:colId xmlns:a16="http://schemas.microsoft.com/office/drawing/2014/main" xmlns="" val="20007"/>
                    </a:ext>
                  </a:extLst>
                </a:gridCol>
                <a:gridCol w="741906">
                  <a:extLst>
                    <a:ext uri="{9D8B030D-6E8A-4147-A177-3AD203B41FA5}">
                      <a16:colId xmlns:a16="http://schemas.microsoft.com/office/drawing/2014/main" xmlns="" val="20008"/>
                    </a:ext>
                  </a:extLst>
                </a:gridCol>
                <a:gridCol w="741906">
                  <a:extLst>
                    <a:ext uri="{9D8B030D-6E8A-4147-A177-3AD203B41FA5}">
                      <a16:colId xmlns:a16="http://schemas.microsoft.com/office/drawing/2014/main" xmlns="" val="20009"/>
                    </a:ext>
                  </a:extLst>
                </a:gridCol>
                <a:gridCol w="741906">
                  <a:extLst>
                    <a:ext uri="{9D8B030D-6E8A-4147-A177-3AD203B41FA5}">
                      <a16:colId xmlns:a16="http://schemas.microsoft.com/office/drawing/2014/main" xmlns="" val="2634376964"/>
                    </a:ext>
                  </a:extLst>
                </a:gridCol>
                <a:gridCol w="706682">
                  <a:extLst>
                    <a:ext uri="{9D8B030D-6E8A-4147-A177-3AD203B41FA5}">
                      <a16:colId xmlns:a16="http://schemas.microsoft.com/office/drawing/2014/main" xmlns="" val="575104689"/>
                    </a:ext>
                  </a:extLst>
                </a:gridCol>
                <a:gridCol w="777130">
                  <a:extLst>
                    <a:ext uri="{9D8B030D-6E8A-4147-A177-3AD203B41FA5}">
                      <a16:colId xmlns:a16="http://schemas.microsoft.com/office/drawing/2014/main" xmlns="" val="20011"/>
                    </a:ext>
                  </a:extLst>
                </a:gridCol>
              </a:tblGrid>
              <a:tr h="236969">
                <a:tc gridSpan="4">
                  <a:txBody>
                    <a:bodyPr/>
                    <a:lstStyle/>
                    <a:p>
                      <a:pPr marL="0" marR="0" lvl="0" indent="0" algn="ctr" defTabSz="1398588" rtl="0" eaLnBrk="1" fontAlgn="base" latinLnBrk="0" hangingPunct="1">
                        <a:lnSpc>
                          <a:spcPct val="100000"/>
                        </a:lnSpc>
                        <a:spcBef>
                          <a:spcPct val="0"/>
                        </a:spcBef>
                        <a:spcAft>
                          <a:spcPct val="0"/>
                        </a:spcAft>
                        <a:buClrTx/>
                        <a:buSzTx/>
                        <a:buFontTx/>
                        <a:buNone/>
                        <a:tabLst/>
                        <a:defRPr/>
                      </a:pPr>
                      <a:r>
                        <a:rPr kumimoji="0" lang="en-GB" sz="1000" b="1" i="1" u="none" strike="noStrike" kern="1200" cap="none" normalizeH="0" baseline="0" dirty="0">
                          <a:ln>
                            <a:noFill/>
                          </a:ln>
                          <a:solidFill>
                            <a:schemeClr val="bg1"/>
                          </a:solidFill>
                          <a:effectLst/>
                          <a:latin typeface="Calibri" panose="020F0502020204030204" pitchFamily="34" charset="0"/>
                          <a:ea typeface="+mn-ea"/>
                          <a:cs typeface="+mn-cs"/>
                        </a:rPr>
                        <a:t>Preparation Phase</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en-GB"/>
                    </a:p>
                  </a:txBody>
                  <a:tcPr/>
                </a:tc>
                <a:tc hMerge="1">
                  <a:txBody>
                    <a:bodyPr/>
                    <a:lstStyle/>
                    <a:p>
                      <a:endParaRPr lang="en-GB"/>
                    </a:p>
                  </a:txBody>
                  <a:tcPr/>
                </a:tc>
                <a:tc hMerge="1">
                  <a:txBody>
                    <a:bodyPr/>
                    <a:lstStyle/>
                    <a:p>
                      <a:pPr algn="ctr"/>
                      <a:endParaRPr kumimoji="0" lang="en-GB" sz="1000" b="1" i="1" u="none" strike="noStrike" kern="1200" cap="none" normalizeH="0" baseline="0" dirty="0">
                        <a:ln>
                          <a:noFill/>
                        </a:ln>
                        <a:solidFill>
                          <a:schemeClr val="bg1"/>
                        </a:solidFill>
                        <a:effectLst/>
                        <a:latin typeface="Calibri" panose="020F0502020204030204" pitchFamily="34" charset="0"/>
                        <a:ea typeface="+mn-ea"/>
                        <a:cs typeface="+mn-cs"/>
                      </a:endParaRP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8">
                  <a:txBody>
                    <a:bodyPr/>
                    <a:lstStyle/>
                    <a:p>
                      <a:pPr algn="ctr"/>
                      <a:r>
                        <a:rPr kumimoji="0" lang="en-GB" sz="1000" b="1" i="1" u="none" strike="noStrike" kern="1200" cap="none" normalizeH="0" baseline="0" dirty="0">
                          <a:ln>
                            <a:noFill/>
                          </a:ln>
                          <a:solidFill>
                            <a:schemeClr val="bg1"/>
                          </a:solidFill>
                          <a:effectLst/>
                          <a:latin typeface="Calibri" panose="020F0502020204030204" pitchFamily="34" charset="0"/>
                          <a:ea typeface="+mn-ea"/>
                          <a:cs typeface="+mn-cs"/>
                        </a:rPr>
                        <a:t>Development and Testing Phase</a:t>
                      </a:r>
                      <a:endParaRPr lang="en-GB" dirty="0"/>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lnL w="9525" cap="flat" cmpd="sng" algn="ctr">
                      <a:solidFill>
                        <a:schemeClr val="bg1"/>
                      </a:solidFill>
                      <a:prstDash val="solid"/>
                      <a:round/>
                      <a:headEnd type="none" w="med" len="med"/>
                      <a:tailEnd type="none" w="med" len="med"/>
                    </a:lnL>
                  </a:tcPr>
                </a:tc>
                <a:tc hMerge="1">
                  <a:txBody>
                    <a:bodyPr/>
                    <a:lstStyle/>
                    <a:p>
                      <a:endParaRPr lang="en-GB" dirty="0"/>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a:endParaRPr kumimoji="0" lang="en-GB" sz="1000" b="1" i="1" u="none" strike="noStrike" kern="1200" cap="none" normalizeH="0" baseline="0" dirty="0">
                        <a:ln>
                          <a:noFill/>
                        </a:ln>
                        <a:solidFill>
                          <a:schemeClr val="bg1"/>
                        </a:solidFill>
                        <a:effectLst/>
                        <a:latin typeface="Calibri" panose="020F0502020204030204" pitchFamily="34" charset="0"/>
                        <a:ea typeface="+mn-ea"/>
                        <a:cs typeface="+mn-cs"/>
                      </a:endParaRP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algn="ctr"/>
                      <a:endParaRPr kumimoji="0" lang="en-GB" sz="1000" b="1" i="1" u="none" strike="noStrike" kern="1200" cap="none" normalizeH="0" baseline="0" dirty="0">
                        <a:ln>
                          <a:noFill/>
                        </a:ln>
                        <a:solidFill>
                          <a:schemeClr val="bg1"/>
                        </a:solidFill>
                        <a:effectLst/>
                        <a:latin typeface="Calibri" panose="020F0502020204030204" pitchFamily="34" charset="0"/>
                        <a:ea typeface="+mn-ea"/>
                        <a:cs typeface="+mn-cs"/>
                      </a:endParaRP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algn="ctr" defTabSz="872667" rtl="0" eaLnBrk="1" latinLnBrk="0" hangingPunct="1"/>
                      <a:r>
                        <a:rPr kumimoji="0" lang="en-GB" sz="1000" b="1" i="1" u="none" strike="noStrike" kern="1200" cap="none" normalizeH="0" baseline="0" dirty="0">
                          <a:ln>
                            <a:noFill/>
                          </a:ln>
                          <a:solidFill>
                            <a:schemeClr val="bg1"/>
                          </a:solidFill>
                          <a:effectLst/>
                          <a:latin typeface="Calibri" panose="020F0502020204030204" pitchFamily="34" charset="0"/>
                          <a:ea typeface="+mn-ea"/>
                          <a:cs typeface="+mn-cs"/>
                        </a:rPr>
                        <a:t>Implement</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xmlns="" val="10000"/>
                  </a:ext>
                </a:extLst>
              </a:tr>
              <a:tr h="184937">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-1</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1</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2</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3</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4</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5</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6</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7</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8</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9</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10</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11</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Week 12</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xmlns="" val="10001"/>
                  </a:ext>
                </a:extLst>
              </a:tr>
              <a:tr h="184937">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16</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July</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23</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rd</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July</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30</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July</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6</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Aug</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13</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Aug</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20</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Aug</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27</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Aug</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3</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rd</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Sept</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10</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Sept</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17</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Sept </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24</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Sept</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15</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th</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Jan</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ctr" defTabSz="1398588"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w/c 1</a:t>
                      </a:r>
                      <a:r>
                        <a:rPr kumimoji="0" lang="en-GB" sz="900" b="1" i="0" u="none" strike="noStrike" kern="1200" cap="none" normalizeH="0" baseline="30000" dirty="0">
                          <a:ln>
                            <a:noFill/>
                          </a:ln>
                          <a:solidFill>
                            <a:schemeClr val="bg1"/>
                          </a:solidFill>
                          <a:effectLst/>
                          <a:latin typeface="Calibri" panose="020F0502020204030204" pitchFamily="34" charset="0"/>
                          <a:ea typeface="+mn-ea"/>
                          <a:cs typeface="+mn-cs"/>
                        </a:rPr>
                        <a:t>st</a:t>
                      </a:r>
                      <a:r>
                        <a:rPr kumimoji="0" lang="en-GB" sz="900" b="1" i="0" u="none" strike="noStrike" kern="1200" cap="none" normalizeH="0" baseline="0" dirty="0">
                          <a:ln>
                            <a:noFill/>
                          </a:ln>
                          <a:solidFill>
                            <a:schemeClr val="bg1"/>
                          </a:solidFill>
                          <a:effectLst/>
                          <a:latin typeface="Calibri" panose="020F0502020204030204" pitchFamily="34" charset="0"/>
                          <a:ea typeface="+mn-ea"/>
                          <a:cs typeface="+mn-cs"/>
                        </a:rPr>
                        <a:t> Oct</a:t>
                      </a:r>
                    </a:p>
                  </a:txBody>
                  <a:tcPr marL="6858" marR="6858" marT="28711" marB="28711"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xmlns="" val="10002"/>
                  </a:ext>
                </a:extLst>
              </a:tr>
            </a:tbl>
          </a:graphicData>
        </a:graphic>
      </p:graphicFrame>
      <p:sp>
        <p:nvSpPr>
          <p:cNvPr id="121" name="Rounded Rectangle 99">
            <a:extLst>
              <a:ext uri="{FF2B5EF4-FFF2-40B4-BE49-F238E27FC236}">
                <a16:creationId xmlns:a16="http://schemas.microsoft.com/office/drawing/2014/main" xmlns="" id="{D08BA6AD-4B17-42D4-875E-1C63A8B8D990}"/>
              </a:ext>
            </a:extLst>
          </p:cNvPr>
          <p:cNvSpPr/>
          <p:nvPr/>
        </p:nvSpPr>
        <p:spPr bwMode="auto">
          <a:xfrm>
            <a:off x="554946" y="5621829"/>
            <a:ext cx="733174" cy="523499"/>
          </a:xfrm>
          <a:prstGeom prst="roundRect">
            <a:avLst/>
          </a:prstGeom>
          <a:solidFill>
            <a:schemeClr val="accent2"/>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b="1" kern="0" dirty="0">
                <a:solidFill>
                  <a:schemeClr val="bg1"/>
                </a:solidFill>
                <a:latin typeface="Calibri" panose="020F0502020204030204" pitchFamily="34" charset="0"/>
              </a:rPr>
              <a:t>Change Management </a:t>
            </a:r>
          </a:p>
        </p:txBody>
      </p:sp>
      <p:cxnSp>
        <p:nvCxnSpPr>
          <p:cNvPr id="122" name="Straight Connector 121">
            <a:extLst>
              <a:ext uri="{FF2B5EF4-FFF2-40B4-BE49-F238E27FC236}">
                <a16:creationId xmlns:a16="http://schemas.microsoft.com/office/drawing/2014/main" xmlns="" id="{3B5DBD30-2415-498D-9198-CBD839A8F624}"/>
              </a:ext>
            </a:extLst>
          </p:cNvPr>
          <p:cNvCxnSpPr/>
          <p:nvPr/>
        </p:nvCxnSpPr>
        <p:spPr>
          <a:xfrm>
            <a:off x="481577" y="5534740"/>
            <a:ext cx="104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ounded Rectangle 27">
            <a:extLst>
              <a:ext uri="{FF2B5EF4-FFF2-40B4-BE49-F238E27FC236}">
                <a16:creationId xmlns:a16="http://schemas.microsoft.com/office/drawing/2014/main" xmlns="" id="{38037CA2-1E9D-4C54-B766-D97044739B8E}"/>
              </a:ext>
            </a:extLst>
          </p:cNvPr>
          <p:cNvSpPr/>
          <p:nvPr/>
        </p:nvSpPr>
        <p:spPr bwMode="auto">
          <a:xfrm>
            <a:off x="554946" y="2060175"/>
            <a:ext cx="733174" cy="523499"/>
          </a:xfrm>
          <a:prstGeom prst="roundRect">
            <a:avLst/>
          </a:prstGeom>
          <a:solidFill>
            <a:schemeClr val="accent2"/>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900" b="1" kern="0" dirty="0">
                <a:solidFill>
                  <a:schemeClr val="bg1"/>
                </a:solidFill>
                <a:latin typeface="Calibri" panose="020F0502020204030204" pitchFamily="34" charset="0"/>
              </a:rPr>
              <a:t>Governance</a:t>
            </a:r>
          </a:p>
        </p:txBody>
      </p:sp>
      <p:sp>
        <p:nvSpPr>
          <p:cNvPr id="124" name="Diamond 123">
            <a:extLst>
              <a:ext uri="{FF2B5EF4-FFF2-40B4-BE49-F238E27FC236}">
                <a16:creationId xmlns:a16="http://schemas.microsoft.com/office/drawing/2014/main" xmlns="" id="{06FCEDF2-57E3-4002-A723-E342B78A4381}"/>
              </a:ext>
            </a:extLst>
          </p:cNvPr>
          <p:cNvSpPr/>
          <p:nvPr/>
        </p:nvSpPr>
        <p:spPr>
          <a:xfrm>
            <a:off x="2452526" y="4522738"/>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25" name="TextBox 124">
            <a:extLst>
              <a:ext uri="{FF2B5EF4-FFF2-40B4-BE49-F238E27FC236}">
                <a16:creationId xmlns:a16="http://schemas.microsoft.com/office/drawing/2014/main" xmlns="" id="{547BD4FE-D1E6-484B-AAEE-03EF9CBC72D6}"/>
              </a:ext>
            </a:extLst>
          </p:cNvPr>
          <p:cNvSpPr txBox="1"/>
          <p:nvPr/>
        </p:nvSpPr>
        <p:spPr>
          <a:xfrm>
            <a:off x="2559693" y="4487115"/>
            <a:ext cx="1132721" cy="220188"/>
          </a:xfrm>
          <a:prstGeom prst="rect">
            <a:avLst/>
          </a:prstGeom>
          <a:noFill/>
        </p:spPr>
        <p:txBody>
          <a:bodyPr wrap="square" rtlCol="0">
            <a:spAutoFit/>
          </a:bodyPr>
          <a:lstStyle/>
          <a:p>
            <a:r>
              <a:rPr lang="en-GB" sz="831" dirty="0">
                <a:latin typeface="Calibri" panose="020F0502020204030204" pitchFamily="34" charset="0"/>
              </a:rPr>
              <a:t>Tech Demo</a:t>
            </a:r>
          </a:p>
        </p:txBody>
      </p:sp>
      <p:sp>
        <p:nvSpPr>
          <p:cNvPr id="126" name="Diamond 125">
            <a:extLst>
              <a:ext uri="{FF2B5EF4-FFF2-40B4-BE49-F238E27FC236}">
                <a16:creationId xmlns:a16="http://schemas.microsoft.com/office/drawing/2014/main" xmlns="" id="{F4BEEFA6-5C97-48A0-AB2C-0A77A5417D0F}"/>
              </a:ext>
            </a:extLst>
          </p:cNvPr>
          <p:cNvSpPr/>
          <p:nvPr/>
        </p:nvSpPr>
        <p:spPr>
          <a:xfrm>
            <a:off x="1798529" y="3199284"/>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27" name="TextBox 126">
            <a:extLst>
              <a:ext uri="{FF2B5EF4-FFF2-40B4-BE49-F238E27FC236}">
                <a16:creationId xmlns:a16="http://schemas.microsoft.com/office/drawing/2014/main" xmlns="" id="{F0136426-7F71-4B19-AF71-80474F649620}"/>
              </a:ext>
            </a:extLst>
          </p:cNvPr>
          <p:cNvSpPr txBox="1"/>
          <p:nvPr/>
        </p:nvSpPr>
        <p:spPr>
          <a:xfrm>
            <a:off x="1940486" y="3161190"/>
            <a:ext cx="619207" cy="348044"/>
          </a:xfrm>
          <a:prstGeom prst="rect">
            <a:avLst/>
          </a:prstGeom>
          <a:noFill/>
        </p:spPr>
        <p:txBody>
          <a:bodyPr wrap="square" rtlCol="0">
            <a:spAutoFit/>
          </a:bodyPr>
          <a:lstStyle/>
          <a:p>
            <a:r>
              <a:rPr lang="en-GB" sz="831" dirty="0">
                <a:latin typeface="Calibri" panose="020F0502020204030204" pitchFamily="34" charset="0"/>
              </a:rPr>
              <a:t>Define Scope</a:t>
            </a:r>
          </a:p>
        </p:txBody>
      </p:sp>
      <p:sp>
        <p:nvSpPr>
          <p:cNvPr id="128" name="Diamond 127">
            <a:extLst>
              <a:ext uri="{FF2B5EF4-FFF2-40B4-BE49-F238E27FC236}">
                <a16:creationId xmlns:a16="http://schemas.microsoft.com/office/drawing/2014/main" xmlns="" id="{8AECCA17-8529-47ED-B81A-A4A8B7F0C19F}"/>
              </a:ext>
            </a:extLst>
          </p:cNvPr>
          <p:cNvSpPr/>
          <p:nvPr/>
        </p:nvSpPr>
        <p:spPr>
          <a:xfrm>
            <a:off x="1778797" y="2564904"/>
            <a:ext cx="172454"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29" name="TextBox 128">
            <a:extLst>
              <a:ext uri="{FF2B5EF4-FFF2-40B4-BE49-F238E27FC236}">
                <a16:creationId xmlns:a16="http://schemas.microsoft.com/office/drawing/2014/main" xmlns="" id="{74C272F6-2C46-4C59-9C3B-CC0E4B682F7E}"/>
              </a:ext>
            </a:extLst>
          </p:cNvPr>
          <p:cNvSpPr txBox="1"/>
          <p:nvPr/>
        </p:nvSpPr>
        <p:spPr>
          <a:xfrm>
            <a:off x="1887008" y="2492896"/>
            <a:ext cx="538540" cy="348044"/>
          </a:xfrm>
          <a:prstGeom prst="rect">
            <a:avLst/>
          </a:prstGeom>
          <a:noFill/>
        </p:spPr>
        <p:txBody>
          <a:bodyPr wrap="square" rtlCol="0">
            <a:spAutoFit/>
          </a:bodyPr>
          <a:lstStyle/>
          <a:p>
            <a:r>
              <a:rPr lang="en-GB" sz="831" dirty="0">
                <a:latin typeface="Calibri" panose="020F0502020204030204" pitchFamily="34" charset="0"/>
              </a:rPr>
              <a:t>Kick Off </a:t>
            </a:r>
          </a:p>
          <a:p>
            <a:r>
              <a:rPr lang="en-GB" sz="831" dirty="0">
                <a:latin typeface="Calibri" panose="020F0502020204030204" pitchFamily="34" charset="0"/>
              </a:rPr>
              <a:t>Session</a:t>
            </a:r>
          </a:p>
        </p:txBody>
      </p:sp>
      <p:sp>
        <p:nvSpPr>
          <p:cNvPr id="130" name="TextBox 129">
            <a:extLst>
              <a:ext uri="{FF2B5EF4-FFF2-40B4-BE49-F238E27FC236}">
                <a16:creationId xmlns:a16="http://schemas.microsoft.com/office/drawing/2014/main" xmlns="" id="{23557C12-E7E1-44F0-83EA-F5AE79DC6ACC}"/>
              </a:ext>
            </a:extLst>
          </p:cNvPr>
          <p:cNvSpPr txBox="1"/>
          <p:nvPr/>
        </p:nvSpPr>
        <p:spPr>
          <a:xfrm>
            <a:off x="1487488" y="1980246"/>
            <a:ext cx="635433" cy="603755"/>
          </a:xfrm>
          <a:prstGeom prst="rect">
            <a:avLst/>
          </a:prstGeom>
          <a:noFill/>
        </p:spPr>
        <p:txBody>
          <a:bodyPr wrap="square" rtlCol="0">
            <a:spAutoFit/>
          </a:bodyPr>
          <a:lstStyle/>
          <a:p>
            <a:r>
              <a:rPr lang="en-GB" sz="831" dirty="0">
                <a:latin typeface="Calibri" panose="020F0502020204030204" pitchFamily="34" charset="0"/>
              </a:rPr>
              <a:t>Prep Calls to define high level plan</a:t>
            </a:r>
          </a:p>
        </p:txBody>
      </p:sp>
      <p:sp>
        <p:nvSpPr>
          <p:cNvPr id="131" name="Diamond 130">
            <a:extLst>
              <a:ext uri="{FF2B5EF4-FFF2-40B4-BE49-F238E27FC236}">
                <a16:creationId xmlns:a16="http://schemas.microsoft.com/office/drawing/2014/main" xmlns="" id="{2ED37AD3-57EE-4D33-9C60-BA65E81274D8}"/>
              </a:ext>
            </a:extLst>
          </p:cNvPr>
          <p:cNvSpPr/>
          <p:nvPr/>
        </p:nvSpPr>
        <p:spPr>
          <a:xfrm>
            <a:off x="10154485" y="2023844"/>
            <a:ext cx="172454"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32" name="TextBox 131">
            <a:extLst>
              <a:ext uri="{FF2B5EF4-FFF2-40B4-BE49-F238E27FC236}">
                <a16:creationId xmlns:a16="http://schemas.microsoft.com/office/drawing/2014/main" xmlns="" id="{DA1A302E-0897-42D4-B7DE-59DCECB2D037}"/>
              </a:ext>
            </a:extLst>
          </p:cNvPr>
          <p:cNvSpPr txBox="1"/>
          <p:nvPr/>
        </p:nvSpPr>
        <p:spPr>
          <a:xfrm>
            <a:off x="10262696" y="1956731"/>
            <a:ext cx="739687" cy="475900"/>
          </a:xfrm>
          <a:prstGeom prst="rect">
            <a:avLst/>
          </a:prstGeom>
          <a:noFill/>
        </p:spPr>
        <p:txBody>
          <a:bodyPr wrap="square" rtlCol="0">
            <a:spAutoFit/>
          </a:bodyPr>
          <a:lstStyle/>
          <a:p>
            <a:r>
              <a:rPr lang="en-GB" sz="831" dirty="0">
                <a:latin typeface="Calibri" panose="020F0502020204030204" pitchFamily="34" charset="0"/>
              </a:rPr>
              <a:t>Recommendation on POC </a:t>
            </a:r>
          </a:p>
        </p:txBody>
      </p:sp>
      <p:sp>
        <p:nvSpPr>
          <p:cNvPr id="133" name="Rounded Rectangle 48">
            <a:extLst>
              <a:ext uri="{FF2B5EF4-FFF2-40B4-BE49-F238E27FC236}">
                <a16:creationId xmlns:a16="http://schemas.microsoft.com/office/drawing/2014/main" xmlns="" id="{842E0266-F517-4085-A3DD-F4F1D159DBC6}"/>
              </a:ext>
            </a:extLst>
          </p:cNvPr>
          <p:cNvSpPr/>
          <p:nvPr/>
        </p:nvSpPr>
        <p:spPr bwMode="auto">
          <a:xfrm>
            <a:off x="1585065" y="3716245"/>
            <a:ext cx="979207"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Develop Hypothesis on POC Outcomes</a:t>
            </a:r>
          </a:p>
        </p:txBody>
      </p:sp>
      <p:sp>
        <p:nvSpPr>
          <p:cNvPr id="134" name="Rounded Rectangle 49">
            <a:extLst>
              <a:ext uri="{FF2B5EF4-FFF2-40B4-BE49-F238E27FC236}">
                <a16:creationId xmlns:a16="http://schemas.microsoft.com/office/drawing/2014/main" xmlns="" id="{1F993E06-8AE8-4A8B-8DDE-ABE1F2B9962A}"/>
              </a:ext>
            </a:extLst>
          </p:cNvPr>
          <p:cNvSpPr/>
          <p:nvPr/>
        </p:nvSpPr>
        <p:spPr bwMode="auto">
          <a:xfrm>
            <a:off x="1566514" y="4764125"/>
            <a:ext cx="749071"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Confirm as-is architecture</a:t>
            </a:r>
          </a:p>
        </p:txBody>
      </p:sp>
      <p:sp>
        <p:nvSpPr>
          <p:cNvPr id="135" name="Diamond 134">
            <a:extLst>
              <a:ext uri="{FF2B5EF4-FFF2-40B4-BE49-F238E27FC236}">
                <a16:creationId xmlns:a16="http://schemas.microsoft.com/office/drawing/2014/main" xmlns="" id="{B0718852-F57C-4BF5-9DA2-99591D4707E2}"/>
              </a:ext>
            </a:extLst>
          </p:cNvPr>
          <p:cNvSpPr/>
          <p:nvPr/>
        </p:nvSpPr>
        <p:spPr>
          <a:xfrm>
            <a:off x="3848517" y="3192424"/>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36" name="TextBox 135">
            <a:extLst>
              <a:ext uri="{FF2B5EF4-FFF2-40B4-BE49-F238E27FC236}">
                <a16:creationId xmlns:a16="http://schemas.microsoft.com/office/drawing/2014/main" xmlns="" id="{C1FA7075-27F9-4FF9-B69F-20229DEDBC63}"/>
              </a:ext>
            </a:extLst>
          </p:cNvPr>
          <p:cNvSpPr txBox="1"/>
          <p:nvPr/>
        </p:nvSpPr>
        <p:spPr>
          <a:xfrm>
            <a:off x="3978499" y="3133357"/>
            <a:ext cx="1086720" cy="348044"/>
          </a:xfrm>
          <a:prstGeom prst="rect">
            <a:avLst/>
          </a:prstGeom>
          <a:noFill/>
        </p:spPr>
        <p:txBody>
          <a:bodyPr wrap="square" rtlCol="0">
            <a:spAutoFit/>
          </a:bodyPr>
          <a:lstStyle/>
          <a:p>
            <a:r>
              <a:rPr lang="en-GB" sz="831" dirty="0">
                <a:latin typeface="Calibri" panose="020F0502020204030204" pitchFamily="34" charset="0"/>
              </a:rPr>
              <a:t>1</a:t>
            </a:r>
            <a:r>
              <a:rPr lang="en-GB" sz="831" baseline="30000" dirty="0">
                <a:latin typeface="Calibri" panose="020F0502020204030204" pitchFamily="34" charset="0"/>
              </a:rPr>
              <a:t>st</a:t>
            </a:r>
            <a:r>
              <a:rPr lang="en-GB" sz="831" dirty="0">
                <a:latin typeface="Calibri" panose="020F0502020204030204" pitchFamily="34" charset="0"/>
              </a:rPr>
              <a:t> Business User story workshop</a:t>
            </a:r>
          </a:p>
        </p:txBody>
      </p:sp>
      <p:sp>
        <p:nvSpPr>
          <p:cNvPr id="137" name="Rounded Rectangle 57">
            <a:extLst>
              <a:ext uri="{FF2B5EF4-FFF2-40B4-BE49-F238E27FC236}">
                <a16:creationId xmlns:a16="http://schemas.microsoft.com/office/drawing/2014/main" xmlns="" id="{9194ECA9-1FBC-41C3-AA4E-CFE16930BB60}"/>
              </a:ext>
            </a:extLst>
          </p:cNvPr>
          <p:cNvSpPr/>
          <p:nvPr/>
        </p:nvSpPr>
        <p:spPr bwMode="auto">
          <a:xfrm>
            <a:off x="2092152" y="2002134"/>
            <a:ext cx="7874937" cy="155716"/>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Daily Stand up call with scrum team @ 10:30 CET</a:t>
            </a:r>
          </a:p>
        </p:txBody>
      </p:sp>
      <p:sp>
        <p:nvSpPr>
          <p:cNvPr id="138" name="Diamond 137">
            <a:extLst>
              <a:ext uri="{FF2B5EF4-FFF2-40B4-BE49-F238E27FC236}">
                <a16:creationId xmlns:a16="http://schemas.microsoft.com/office/drawing/2014/main" xmlns="" id="{2BF6AC5D-34C1-4601-ABB0-3CF92312FC2C}"/>
              </a:ext>
            </a:extLst>
          </p:cNvPr>
          <p:cNvSpPr/>
          <p:nvPr/>
        </p:nvSpPr>
        <p:spPr>
          <a:xfrm>
            <a:off x="2191227" y="5601516"/>
            <a:ext cx="17276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39" name="TextBox 138">
            <a:extLst>
              <a:ext uri="{FF2B5EF4-FFF2-40B4-BE49-F238E27FC236}">
                <a16:creationId xmlns:a16="http://schemas.microsoft.com/office/drawing/2014/main" xmlns="" id="{CEFA105A-0ED1-4FBB-A3C8-435237756BE4}"/>
              </a:ext>
            </a:extLst>
          </p:cNvPr>
          <p:cNvSpPr txBox="1"/>
          <p:nvPr/>
        </p:nvSpPr>
        <p:spPr>
          <a:xfrm>
            <a:off x="2333183" y="5563422"/>
            <a:ext cx="607484" cy="475900"/>
          </a:xfrm>
          <a:prstGeom prst="rect">
            <a:avLst/>
          </a:prstGeom>
          <a:noFill/>
        </p:spPr>
        <p:txBody>
          <a:bodyPr wrap="square" rtlCol="0">
            <a:spAutoFit/>
          </a:bodyPr>
          <a:lstStyle/>
          <a:p>
            <a:r>
              <a:rPr lang="en-GB" sz="831" dirty="0">
                <a:latin typeface="Calibri" panose="020F0502020204030204" pitchFamily="34" charset="0"/>
              </a:rPr>
              <a:t>Identify Partner in UL</a:t>
            </a:r>
          </a:p>
        </p:txBody>
      </p:sp>
      <p:sp>
        <p:nvSpPr>
          <p:cNvPr id="140" name="Diamond 139">
            <a:extLst>
              <a:ext uri="{FF2B5EF4-FFF2-40B4-BE49-F238E27FC236}">
                <a16:creationId xmlns:a16="http://schemas.microsoft.com/office/drawing/2014/main" xmlns="" id="{431FC9A2-2C14-42AE-A902-21B4FE22D0CF}"/>
              </a:ext>
            </a:extLst>
          </p:cNvPr>
          <p:cNvSpPr/>
          <p:nvPr/>
        </p:nvSpPr>
        <p:spPr>
          <a:xfrm>
            <a:off x="1777715" y="2828194"/>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41" name="TextBox 140">
            <a:extLst>
              <a:ext uri="{FF2B5EF4-FFF2-40B4-BE49-F238E27FC236}">
                <a16:creationId xmlns:a16="http://schemas.microsoft.com/office/drawing/2014/main" xmlns="" id="{A8E89ECD-C40C-4BEF-AF27-6C4A1719678C}"/>
              </a:ext>
            </a:extLst>
          </p:cNvPr>
          <p:cNvSpPr txBox="1"/>
          <p:nvPr/>
        </p:nvSpPr>
        <p:spPr>
          <a:xfrm>
            <a:off x="1886301" y="2743827"/>
            <a:ext cx="992816" cy="348044"/>
          </a:xfrm>
          <a:prstGeom prst="rect">
            <a:avLst/>
          </a:prstGeom>
          <a:noFill/>
        </p:spPr>
        <p:txBody>
          <a:bodyPr wrap="square" rtlCol="0">
            <a:spAutoFit/>
          </a:bodyPr>
          <a:lstStyle/>
          <a:p>
            <a:r>
              <a:rPr lang="en-GB" sz="831" dirty="0">
                <a:latin typeface="Calibri" panose="020F0502020204030204" pitchFamily="34" charset="0"/>
              </a:rPr>
              <a:t>Agree </a:t>
            </a:r>
            <a:r>
              <a:rPr lang="en-GB" sz="831" dirty="0" err="1">
                <a:latin typeface="Calibri" panose="020F0502020204030204" pitchFamily="34" charset="0"/>
              </a:rPr>
              <a:t>WoW</a:t>
            </a:r>
            <a:r>
              <a:rPr lang="en-GB" sz="831" dirty="0">
                <a:latin typeface="Calibri" panose="020F0502020204030204" pitchFamily="34" charset="0"/>
              </a:rPr>
              <a:t> during POC</a:t>
            </a:r>
          </a:p>
        </p:txBody>
      </p:sp>
      <p:cxnSp>
        <p:nvCxnSpPr>
          <p:cNvPr id="142" name="Straight Connector 141">
            <a:extLst>
              <a:ext uri="{FF2B5EF4-FFF2-40B4-BE49-F238E27FC236}">
                <a16:creationId xmlns:a16="http://schemas.microsoft.com/office/drawing/2014/main" xmlns="" id="{9E24AB40-DDAA-451E-B89A-6DB24A5DF8D4}"/>
              </a:ext>
            </a:extLst>
          </p:cNvPr>
          <p:cNvCxnSpPr/>
          <p:nvPr/>
        </p:nvCxnSpPr>
        <p:spPr>
          <a:xfrm>
            <a:off x="7163757"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C69B84F7-A213-4140-BAA8-B81BF7256F43}"/>
              </a:ext>
            </a:extLst>
          </p:cNvPr>
          <p:cNvCxnSpPr/>
          <p:nvPr/>
        </p:nvCxnSpPr>
        <p:spPr>
          <a:xfrm>
            <a:off x="7924775"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2A5CD495-06E4-4DAC-B2C2-EAA3BCC25A7F}"/>
              </a:ext>
            </a:extLst>
          </p:cNvPr>
          <p:cNvCxnSpPr/>
          <p:nvPr/>
        </p:nvCxnSpPr>
        <p:spPr>
          <a:xfrm>
            <a:off x="8657906"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4432DA1E-227A-4AB0-A20E-7804D79439EB}"/>
              </a:ext>
            </a:extLst>
          </p:cNvPr>
          <p:cNvCxnSpPr/>
          <p:nvPr/>
        </p:nvCxnSpPr>
        <p:spPr>
          <a:xfrm>
            <a:off x="6438020"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6" name="Rounded Rectangle 91">
            <a:extLst>
              <a:ext uri="{FF2B5EF4-FFF2-40B4-BE49-F238E27FC236}">
                <a16:creationId xmlns:a16="http://schemas.microsoft.com/office/drawing/2014/main" xmlns="" id="{9F54F5CA-38B9-48CE-9D17-E049E90E3352}"/>
              </a:ext>
            </a:extLst>
          </p:cNvPr>
          <p:cNvSpPr/>
          <p:nvPr/>
        </p:nvSpPr>
        <p:spPr bwMode="auto">
          <a:xfrm>
            <a:off x="1576362" y="4045928"/>
            <a:ext cx="979207"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Establish KPIs</a:t>
            </a:r>
          </a:p>
        </p:txBody>
      </p:sp>
      <p:sp>
        <p:nvSpPr>
          <p:cNvPr id="147" name="Diamond 146">
            <a:extLst>
              <a:ext uri="{FF2B5EF4-FFF2-40B4-BE49-F238E27FC236}">
                <a16:creationId xmlns:a16="http://schemas.microsoft.com/office/drawing/2014/main" xmlns="" id="{1B766D91-8507-4529-88B5-D40BD61AC303}"/>
              </a:ext>
            </a:extLst>
          </p:cNvPr>
          <p:cNvSpPr/>
          <p:nvPr/>
        </p:nvSpPr>
        <p:spPr>
          <a:xfrm>
            <a:off x="1383680" y="2038394"/>
            <a:ext cx="172454"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cxnSp>
        <p:nvCxnSpPr>
          <p:cNvPr id="148" name="Straight Connector 147">
            <a:extLst>
              <a:ext uri="{FF2B5EF4-FFF2-40B4-BE49-F238E27FC236}">
                <a16:creationId xmlns:a16="http://schemas.microsoft.com/office/drawing/2014/main" xmlns="" id="{5FB5E67C-D6B3-41C9-8423-01141D69FB8F}"/>
              </a:ext>
            </a:extLst>
          </p:cNvPr>
          <p:cNvCxnSpPr/>
          <p:nvPr/>
        </p:nvCxnSpPr>
        <p:spPr>
          <a:xfrm>
            <a:off x="5698080"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0" name="Diamond 149">
            <a:extLst>
              <a:ext uri="{FF2B5EF4-FFF2-40B4-BE49-F238E27FC236}">
                <a16:creationId xmlns:a16="http://schemas.microsoft.com/office/drawing/2014/main" xmlns="" id="{EFE0F0FD-AC27-4B4E-85F8-290B9069DE03}"/>
              </a:ext>
            </a:extLst>
          </p:cNvPr>
          <p:cNvSpPr/>
          <p:nvPr/>
        </p:nvSpPr>
        <p:spPr>
          <a:xfrm>
            <a:off x="3863752" y="4490677"/>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51" name="TextBox 150">
            <a:extLst>
              <a:ext uri="{FF2B5EF4-FFF2-40B4-BE49-F238E27FC236}">
                <a16:creationId xmlns:a16="http://schemas.microsoft.com/office/drawing/2014/main" xmlns="" id="{7ECC84C7-4716-4A92-9F1A-6EF477DA990B}"/>
              </a:ext>
            </a:extLst>
          </p:cNvPr>
          <p:cNvSpPr txBox="1"/>
          <p:nvPr/>
        </p:nvSpPr>
        <p:spPr>
          <a:xfrm>
            <a:off x="4005709" y="4452583"/>
            <a:ext cx="918165" cy="475900"/>
          </a:xfrm>
          <a:prstGeom prst="rect">
            <a:avLst/>
          </a:prstGeom>
          <a:noFill/>
        </p:spPr>
        <p:txBody>
          <a:bodyPr wrap="square" rtlCol="0">
            <a:spAutoFit/>
          </a:bodyPr>
          <a:lstStyle/>
          <a:p>
            <a:r>
              <a:rPr lang="en-GB" sz="831" dirty="0">
                <a:latin typeface="Calibri" panose="020F0502020204030204" pitchFamily="34" charset="0"/>
              </a:rPr>
              <a:t>Start to define To- be Architecture</a:t>
            </a:r>
          </a:p>
        </p:txBody>
      </p:sp>
      <p:sp>
        <p:nvSpPr>
          <p:cNvPr id="152" name="Diamond 151">
            <a:extLst>
              <a:ext uri="{FF2B5EF4-FFF2-40B4-BE49-F238E27FC236}">
                <a16:creationId xmlns:a16="http://schemas.microsoft.com/office/drawing/2014/main" xmlns="" id="{F78104D0-4D5F-4F50-B394-60923D755B89}"/>
              </a:ext>
            </a:extLst>
          </p:cNvPr>
          <p:cNvSpPr/>
          <p:nvPr/>
        </p:nvSpPr>
        <p:spPr>
          <a:xfrm>
            <a:off x="4768313" y="5913601"/>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53" name="TextBox 152">
            <a:extLst>
              <a:ext uri="{FF2B5EF4-FFF2-40B4-BE49-F238E27FC236}">
                <a16:creationId xmlns:a16="http://schemas.microsoft.com/office/drawing/2014/main" xmlns="" id="{94AAF303-D763-43C6-82EE-62E6F0C09EE6}"/>
              </a:ext>
            </a:extLst>
          </p:cNvPr>
          <p:cNvSpPr txBox="1"/>
          <p:nvPr/>
        </p:nvSpPr>
        <p:spPr>
          <a:xfrm>
            <a:off x="4910270" y="5875508"/>
            <a:ext cx="619207" cy="731611"/>
          </a:xfrm>
          <a:prstGeom prst="rect">
            <a:avLst/>
          </a:prstGeom>
          <a:noFill/>
        </p:spPr>
        <p:txBody>
          <a:bodyPr wrap="square" rtlCol="0">
            <a:spAutoFit/>
          </a:bodyPr>
          <a:lstStyle/>
          <a:p>
            <a:r>
              <a:rPr lang="en-GB" sz="831" dirty="0">
                <a:latin typeface="Calibri" panose="020F0502020204030204" pitchFamily="34" charset="0"/>
              </a:rPr>
              <a:t>Identify impact on business and end user</a:t>
            </a:r>
          </a:p>
        </p:txBody>
      </p:sp>
      <p:sp>
        <p:nvSpPr>
          <p:cNvPr id="154" name="Rounded Rectangle 99">
            <a:extLst>
              <a:ext uri="{FF2B5EF4-FFF2-40B4-BE49-F238E27FC236}">
                <a16:creationId xmlns:a16="http://schemas.microsoft.com/office/drawing/2014/main" xmlns="" id="{3D68F5E2-3086-44F7-9BD2-890AE56F7376}"/>
              </a:ext>
            </a:extLst>
          </p:cNvPr>
          <p:cNvSpPr/>
          <p:nvPr/>
        </p:nvSpPr>
        <p:spPr bwMode="auto">
          <a:xfrm>
            <a:off x="2600104" y="3511511"/>
            <a:ext cx="859601"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Define details business rules</a:t>
            </a:r>
          </a:p>
        </p:txBody>
      </p:sp>
      <p:sp>
        <p:nvSpPr>
          <p:cNvPr id="155" name="Diamond 154">
            <a:extLst>
              <a:ext uri="{FF2B5EF4-FFF2-40B4-BE49-F238E27FC236}">
                <a16:creationId xmlns:a16="http://schemas.microsoft.com/office/drawing/2014/main" xmlns="" id="{CBD3291E-2E8C-48E5-A725-E811E889BFFF}"/>
              </a:ext>
            </a:extLst>
          </p:cNvPr>
          <p:cNvSpPr/>
          <p:nvPr/>
        </p:nvSpPr>
        <p:spPr>
          <a:xfrm>
            <a:off x="4870756" y="3183294"/>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56" name="TextBox 155">
            <a:extLst>
              <a:ext uri="{FF2B5EF4-FFF2-40B4-BE49-F238E27FC236}">
                <a16:creationId xmlns:a16="http://schemas.microsoft.com/office/drawing/2014/main" xmlns="" id="{B5A6A23A-28C6-445C-932D-103238103679}"/>
              </a:ext>
            </a:extLst>
          </p:cNvPr>
          <p:cNvSpPr txBox="1"/>
          <p:nvPr/>
        </p:nvSpPr>
        <p:spPr>
          <a:xfrm>
            <a:off x="5000738" y="3124227"/>
            <a:ext cx="1086720" cy="348044"/>
          </a:xfrm>
          <a:prstGeom prst="rect">
            <a:avLst/>
          </a:prstGeom>
          <a:noFill/>
        </p:spPr>
        <p:txBody>
          <a:bodyPr wrap="square" rtlCol="0">
            <a:spAutoFit/>
          </a:bodyPr>
          <a:lstStyle/>
          <a:p>
            <a:r>
              <a:rPr lang="en-GB" sz="831" dirty="0">
                <a:latin typeface="Calibri" panose="020F0502020204030204" pitchFamily="34" charset="0"/>
              </a:rPr>
              <a:t>2</a:t>
            </a:r>
            <a:r>
              <a:rPr lang="en-GB" sz="831" baseline="30000" dirty="0">
                <a:latin typeface="Calibri" panose="020F0502020204030204" pitchFamily="34" charset="0"/>
              </a:rPr>
              <a:t>st</a:t>
            </a:r>
            <a:r>
              <a:rPr lang="en-GB" sz="831" dirty="0">
                <a:latin typeface="Calibri" panose="020F0502020204030204" pitchFamily="34" charset="0"/>
              </a:rPr>
              <a:t> Business User story workshop</a:t>
            </a:r>
          </a:p>
        </p:txBody>
      </p:sp>
      <p:sp>
        <p:nvSpPr>
          <p:cNvPr id="157" name="Rounded Rectangle 111">
            <a:extLst>
              <a:ext uri="{FF2B5EF4-FFF2-40B4-BE49-F238E27FC236}">
                <a16:creationId xmlns:a16="http://schemas.microsoft.com/office/drawing/2014/main" xmlns="" id="{D0D30563-3088-40DA-8331-EDCE9EC74145}"/>
              </a:ext>
            </a:extLst>
          </p:cNvPr>
          <p:cNvSpPr/>
          <p:nvPr/>
        </p:nvSpPr>
        <p:spPr bwMode="auto">
          <a:xfrm>
            <a:off x="6582207" y="5214456"/>
            <a:ext cx="870791"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Test MVP </a:t>
            </a:r>
          </a:p>
        </p:txBody>
      </p:sp>
      <p:sp>
        <p:nvSpPr>
          <p:cNvPr id="158" name="Rounded Rectangle 112">
            <a:extLst>
              <a:ext uri="{FF2B5EF4-FFF2-40B4-BE49-F238E27FC236}">
                <a16:creationId xmlns:a16="http://schemas.microsoft.com/office/drawing/2014/main" xmlns="" id="{C7B624FC-6D11-4593-B5B8-91BA408A9E48}"/>
              </a:ext>
            </a:extLst>
          </p:cNvPr>
          <p:cNvSpPr/>
          <p:nvPr/>
        </p:nvSpPr>
        <p:spPr bwMode="auto">
          <a:xfrm>
            <a:off x="7875864" y="5216926"/>
            <a:ext cx="870791"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Test UAT</a:t>
            </a:r>
          </a:p>
        </p:txBody>
      </p:sp>
      <p:sp>
        <p:nvSpPr>
          <p:cNvPr id="159" name="Rounded Rectangle 113">
            <a:extLst>
              <a:ext uri="{FF2B5EF4-FFF2-40B4-BE49-F238E27FC236}">
                <a16:creationId xmlns:a16="http://schemas.microsoft.com/office/drawing/2014/main" xmlns="" id="{44019AF4-5944-4C41-951E-9B5D7555A162}"/>
              </a:ext>
            </a:extLst>
          </p:cNvPr>
          <p:cNvSpPr/>
          <p:nvPr/>
        </p:nvSpPr>
        <p:spPr bwMode="auto">
          <a:xfrm>
            <a:off x="9494773" y="5203765"/>
            <a:ext cx="1340736"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Define Proposed App Arch</a:t>
            </a:r>
          </a:p>
        </p:txBody>
      </p:sp>
      <p:sp>
        <p:nvSpPr>
          <p:cNvPr id="160" name="Rounded Rectangle 117">
            <a:extLst>
              <a:ext uri="{FF2B5EF4-FFF2-40B4-BE49-F238E27FC236}">
                <a16:creationId xmlns:a16="http://schemas.microsoft.com/office/drawing/2014/main" xmlns="" id="{0C413458-0E6E-4006-9A4E-9BD1562FDE20}"/>
              </a:ext>
            </a:extLst>
          </p:cNvPr>
          <p:cNvSpPr/>
          <p:nvPr/>
        </p:nvSpPr>
        <p:spPr bwMode="auto">
          <a:xfrm>
            <a:off x="9732135" y="4887643"/>
            <a:ext cx="942710"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Compile recommendations</a:t>
            </a:r>
          </a:p>
        </p:txBody>
      </p:sp>
      <p:sp>
        <p:nvSpPr>
          <p:cNvPr id="162" name="Rounded Rectangle 125">
            <a:extLst>
              <a:ext uri="{FF2B5EF4-FFF2-40B4-BE49-F238E27FC236}">
                <a16:creationId xmlns:a16="http://schemas.microsoft.com/office/drawing/2014/main" xmlns="" id="{A60D8161-6DF2-44FF-8F9D-E49C0D0699B7}"/>
              </a:ext>
            </a:extLst>
          </p:cNvPr>
          <p:cNvSpPr/>
          <p:nvPr/>
        </p:nvSpPr>
        <p:spPr bwMode="auto">
          <a:xfrm>
            <a:off x="9300329" y="3215485"/>
            <a:ext cx="1385691"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Report back business outcomes &amp; impact</a:t>
            </a:r>
          </a:p>
        </p:txBody>
      </p:sp>
      <p:sp>
        <p:nvSpPr>
          <p:cNvPr id="163" name="Rounded Rectangle 127">
            <a:extLst>
              <a:ext uri="{FF2B5EF4-FFF2-40B4-BE49-F238E27FC236}">
                <a16:creationId xmlns:a16="http://schemas.microsoft.com/office/drawing/2014/main" xmlns="" id="{07789224-F0A8-4433-881D-EE8AADCCB84B}"/>
              </a:ext>
            </a:extLst>
          </p:cNvPr>
          <p:cNvSpPr/>
          <p:nvPr/>
        </p:nvSpPr>
        <p:spPr bwMode="auto">
          <a:xfrm>
            <a:off x="4354339" y="5594153"/>
            <a:ext cx="5754685" cy="188996"/>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Share insights and learnings with Unilever </a:t>
            </a:r>
          </a:p>
        </p:txBody>
      </p:sp>
      <p:sp>
        <p:nvSpPr>
          <p:cNvPr id="164" name="Diamond 163">
            <a:extLst>
              <a:ext uri="{FF2B5EF4-FFF2-40B4-BE49-F238E27FC236}">
                <a16:creationId xmlns:a16="http://schemas.microsoft.com/office/drawing/2014/main" xmlns="" id="{957CCB41-BA10-409C-A49C-98BF2395F5FB}"/>
              </a:ext>
            </a:extLst>
          </p:cNvPr>
          <p:cNvSpPr/>
          <p:nvPr/>
        </p:nvSpPr>
        <p:spPr>
          <a:xfrm>
            <a:off x="4459272" y="2457090"/>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65" name="TextBox 164">
            <a:extLst>
              <a:ext uri="{FF2B5EF4-FFF2-40B4-BE49-F238E27FC236}">
                <a16:creationId xmlns:a16="http://schemas.microsoft.com/office/drawing/2014/main" xmlns="" id="{D954408D-C823-4190-80FA-72940BF297B6}"/>
              </a:ext>
            </a:extLst>
          </p:cNvPr>
          <p:cNvSpPr txBox="1"/>
          <p:nvPr/>
        </p:nvSpPr>
        <p:spPr>
          <a:xfrm>
            <a:off x="4614422" y="2303413"/>
            <a:ext cx="975665"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166" name="Diamond 165">
            <a:extLst>
              <a:ext uri="{FF2B5EF4-FFF2-40B4-BE49-F238E27FC236}">
                <a16:creationId xmlns:a16="http://schemas.microsoft.com/office/drawing/2014/main" xmlns="" id="{358DA974-F872-46A5-9F55-3D9EE6FB0D38}"/>
              </a:ext>
            </a:extLst>
          </p:cNvPr>
          <p:cNvSpPr/>
          <p:nvPr/>
        </p:nvSpPr>
        <p:spPr>
          <a:xfrm>
            <a:off x="5410922" y="2457090"/>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67" name="TextBox 166">
            <a:extLst>
              <a:ext uri="{FF2B5EF4-FFF2-40B4-BE49-F238E27FC236}">
                <a16:creationId xmlns:a16="http://schemas.microsoft.com/office/drawing/2014/main" xmlns="" id="{2C44D7CF-1F9D-41FE-A995-FD6ED3926700}"/>
              </a:ext>
            </a:extLst>
          </p:cNvPr>
          <p:cNvSpPr txBox="1"/>
          <p:nvPr/>
        </p:nvSpPr>
        <p:spPr>
          <a:xfrm>
            <a:off x="5540415" y="2303413"/>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168" name="Diamond 167">
            <a:extLst>
              <a:ext uri="{FF2B5EF4-FFF2-40B4-BE49-F238E27FC236}">
                <a16:creationId xmlns:a16="http://schemas.microsoft.com/office/drawing/2014/main" xmlns="" id="{3906AC8A-AFF0-48D1-A11C-EB0C6237E75B}"/>
              </a:ext>
            </a:extLst>
          </p:cNvPr>
          <p:cNvSpPr/>
          <p:nvPr/>
        </p:nvSpPr>
        <p:spPr>
          <a:xfrm>
            <a:off x="5439945" y="289119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69" name="TextBox 168">
            <a:extLst>
              <a:ext uri="{FF2B5EF4-FFF2-40B4-BE49-F238E27FC236}">
                <a16:creationId xmlns:a16="http://schemas.microsoft.com/office/drawing/2014/main" xmlns="" id="{CD198C6D-25BE-4C3C-829C-EE72153140BE}"/>
              </a:ext>
            </a:extLst>
          </p:cNvPr>
          <p:cNvSpPr txBox="1"/>
          <p:nvPr/>
        </p:nvSpPr>
        <p:spPr>
          <a:xfrm>
            <a:off x="5572764" y="2833198"/>
            <a:ext cx="619207" cy="348044"/>
          </a:xfrm>
          <a:prstGeom prst="rect">
            <a:avLst/>
          </a:prstGeom>
          <a:noFill/>
        </p:spPr>
        <p:txBody>
          <a:bodyPr wrap="square" rtlCol="0">
            <a:spAutoFit/>
          </a:bodyPr>
          <a:lstStyle/>
          <a:p>
            <a:r>
              <a:rPr lang="en-GB" sz="831" dirty="0">
                <a:latin typeface="Calibri" panose="020F0502020204030204" pitchFamily="34" charset="0"/>
              </a:rPr>
              <a:t>Sprint 3 Complete</a:t>
            </a:r>
          </a:p>
        </p:txBody>
      </p:sp>
      <p:sp>
        <p:nvSpPr>
          <p:cNvPr id="170" name="Diamond 169">
            <a:extLst>
              <a:ext uri="{FF2B5EF4-FFF2-40B4-BE49-F238E27FC236}">
                <a16:creationId xmlns:a16="http://schemas.microsoft.com/office/drawing/2014/main" xmlns="" id="{CD6630CC-5948-4539-84FA-16ED56144DD7}"/>
              </a:ext>
            </a:extLst>
          </p:cNvPr>
          <p:cNvSpPr/>
          <p:nvPr/>
        </p:nvSpPr>
        <p:spPr>
          <a:xfrm>
            <a:off x="6207287" y="289119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71" name="TextBox 170">
            <a:extLst>
              <a:ext uri="{FF2B5EF4-FFF2-40B4-BE49-F238E27FC236}">
                <a16:creationId xmlns:a16="http://schemas.microsoft.com/office/drawing/2014/main" xmlns="" id="{EB792533-62E1-4001-860E-A07BC6A3B9BE}"/>
              </a:ext>
            </a:extLst>
          </p:cNvPr>
          <p:cNvSpPr txBox="1"/>
          <p:nvPr/>
        </p:nvSpPr>
        <p:spPr>
          <a:xfrm>
            <a:off x="6324077" y="2833198"/>
            <a:ext cx="619207" cy="348044"/>
          </a:xfrm>
          <a:prstGeom prst="rect">
            <a:avLst/>
          </a:prstGeom>
          <a:noFill/>
        </p:spPr>
        <p:txBody>
          <a:bodyPr wrap="square" rtlCol="0">
            <a:spAutoFit/>
          </a:bodyPr>
          <a:lstStyle/>
          <a:p>
            <a:r>
              <a:rPr lang="en-GB" sz="831" dirty="0">
                <a:latin typeface="Calibri" panose="020F0502020204030204" pitchFamily="34" charset="0"/>
              </a:rPr>
              <a:t>Sprint 4 Complete</a:t>
            </a:r>
          </a:p>
        </p:txBody>
      </p:sp>
      <p:sp>
        <p:nvSpPr>
          <p:cNvPr id="172" name="Diamond 171">
            <a:extLst>
              <a:ext uri="{FF2B5EF4-FFF2-40B4-BE49-F238E27FC236}">
                <a16:creationId xmlns:a16="http://schemas.microsoft.com/office/drawing/2014/main" xmlns="" id="{9B4A3634-AEC8-4517-9DBD-CA1285BD432E}"/>
              </a:ext>
            </a:extLst>
          </p:cNvPr>
          <p:cNvSpPr/>
          <p:nvPr/>
        </p:nvSpPr>
        <p:spPr>
          <a:xfrm>
            <a:off x="2682502" y="2730355"/>
            <a:ext cx="172454"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73" name="TextBox 172">
            <a:extLst>
              <a:ext uri="{FF2B5EF4-FFF2-40B4-BE49-F238E27FC236}">
                <a16:creationId xmlns:a16="http://schemas.microsoft.com/office/drawing/2014/main" xmlns="" id="{2600FF97-17B5-40E2-929B-D5E60818FB1A}"/>
              </a:ext>
            </a:extLst>
          </p:cNvPr>
          <p:cNvSpPr txBox="1"/>
          <p:nvPr/>
        </p:nvSpPr>
        <p:spPr>
          <a:xfrm>
            <a:off x="2790713" y="2692254"/>
            <a:ext cx="675852" cy="348044"/>
          </a:xfrm>
          <a:prstGeom prst="rect">
            <a:avLst/>
          </a:prstGeom>
          <a:noFill/>
        </p:spPr>
        <p:txBody>
          <a:bodyPr wrap="square" rtlCol="0">
            <a:spAutoFit/>
          </a:bodyPr>
          <a:lstStyle/>
          <a:p>
            <a:r>
              <a:rPr lang="en-GB" sz="831" dirty="0">
                <a:latin typeface="Calibri" panose="020F0502020204030204" pitchFamily="34" charset="0"/>
              </a:rPr>
              <a:t>Kick Off </a:t>
            </a:r>
          </a:p>
          <a:p>
            <a:r>
              <a:rPr lang="en-GB" sz="831" dirty="0">
                <a:latin typeface="Calibri" panose="020F0502020204030204" pitchFamily="34" charset="0"/>
              </a:rPr>
              <a:t>With Client</a:t>
            </a:r>
          </a:p>
        </p:txBody>
      </p:sp>
      <p:sp>
        <p:nvSpPr>
          <p:cNvPr id="174" name="Rounded Rectangle 142">
            <a:extLst>
              <a:ext uri="{FF2B5EF4-FFF2-40B4-BE49-F238E27FC236}">
                <a16:creationId xmlns:a16="http://schemas.microsoft.com/office/drawing/2014/main" xmlns="" id="{5083A430-A4A4-409B-B8E1-48B2F786200C}"/>
              </a:ext>
            </a:extLst>
          </p:cNvPr>
          <p:cNvSpPr/>
          <p:nvPr/>
        </p:nvSpPr>
        <p:spPr bwMode="auto">
          <a:xfrm>
            <a:off x="4493965" y="4880770"/>
            <a:ext cx="740650"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Development Sprint 1</a:t>
            </a:r>
          </a:p>
        </p:txBody>
      </p:sp>
      <p:sp>
        <p:nvSpPr>
          <p:cNvPr id="175" name="Rounded Rectangle 102">
            <a:extLst>
              <a:ext uri="{FF2B5EF4-FFF2-40B4-BE49-F238E27FC236}">
                <a16:creationId xmlns:a16="http://schemas.microsoft.com/office/drawing/2014/main" xmlns="" id="{3F2F08CA-A27F-4610-97C9-0897BE63EBF8}"/>
              </a:ext>
            </a:extLst>
          </p:cNvPr>
          <p:cNvSpPr/>
          <p:nvPr/>
        </p:nvSpPr>
        <p:spPr bwMode="auto">
          <a:xfrm>
            <a:off x="582029" y="2514420"/>
            <a:ext cx="655084" cy="204535"/>
          </a:xfrm>
          <a:prstGeom prst="roundRect">
            <a:avLst/>
          </a:prstGeom>
          <a:solidFill>
            <a:schemeClr val="bg2"/>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700" b="1" i="1" kern="0" dirty="0">
                <a:latin typeface="Calibri" panose="020F0502020204030204" pitchFamily="34" charset="0"/>
              </a:rPr>
              <a:t>Daniel Cannon</a:t>
            </a:r>
          </a:p>
        </p:txBody>
      </p:sp>
      <p:sp>
        <p:nvSpPr>
          <p:cNvPr id="176" name="Rounded Rectangle 103">
            <a:extLst>
              <a:ext uri="{FF2B5EF4-FFF2-40B4-BE49-F238E27FC236}">
                <a16:creationId xmlns:a16="http://schemas.microsoft.com/office/drawing/2014/main" xmlns="" id="{9A013A1E-D028-4514-92A5-742D3A067210}"/>
              </a:ext>
            </a:extLst>
          </p:cNvPr>
          <p:cNvSpPr/>
          <p:nvPr/>
        </p:nvSpPr>
        <p:spPr bwMode="auto">
          <a:xfrm>
            <a:off x="590496" y="3598114"/>
            <a:ext cx="655084" cy="204535"/>
          </a:xfrm>
          <a:prstGeom prst="roundRect">
            <a:avLst/>
          </a:prstGeom>
          <a:solidFill>
            <a:schemeClr val="bg2"/>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700" b="1" i="1" kern="0" dirty="0">
                <a:latin typeface="Calibri" panose="020F0502020204030204" pitchFamily="34" charset="0"/>
              </a:rPr>
              <a:t>IC and FCCR Team</a:t>
            </a:r>
          </a:p>
        </p:txBody>
      </p:sp>
      <p:sp>
        <p:nvSpPr>
          <p:cNvPr id="177" name="Rounded Rectangle 110">
            <a:extLst>
              <a:ext uri="{FF2B5EF4-FFF2-40B4-BE49-F238E27FC236}">
                <a16:creationId xmlns:a16="http://schemas.microsoft.com/office/drawing/2014/main" xmlns="" id="{898B87CB-C9D7-4974-8193-4553D8B23FF9}"/>
              </a:ext>
            </a:extLst>
          </p:cNvPr>
          <p:cNvSpPr/>
          <p:nvPr/>
        </p:nvSpPr>
        <p:spPr bwMode="auto">
          <a:xfrm>
            <a:off x="582029" y="4918860"/>
            <a:ext cx="655084" cy="204535"/>
          </a:xfrm>
          <a:prstGeom prst="roundRect">
            <a:avLst/>
          </a:prstGeom>
          <a:solidFill>
            <a:schemeClr val="bg2"/>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700" b="1" i="1" kern="0" dirty="0">
                <a:latin typeface="Calibri" panose="020F0502020204030204" pitchFamily="34" charset="0"/>
              </a:rPr>
              <a:t>Devendra and Team</a:t>
            </a:r>
          </a:p>
        </p:txBody>
      </p:sp>
      <p:sp>
        <p:nvSpPr>
          <p:cNvPr id="178" name="Rounded Rectangle 114">
            <a:extLst>
              <a:ext uri="{FF2B5EF4-FFF2-40B4-BE49-F238E27FC236}">
                <a16:creationId xmlns:a16="http://schemas.microsoft.com/office/drawing/2014/main" xmlns="" id="{3C3B310D-0A5B-4A5E-9CF2-D6114CBED2D3}"/>
              </a:ext>
            </a:extLst>
          </p:cNvPr>
          <p:cNvSpPr/>
          <p:nvPr/>
        </p:nvSpPr>
        <p:spPr bwMode="auto">
          <a:xfrm>
            <a:off x="582029" y="6062129"/>
            <a:ext cx="655084" cy="204535"/>
          </a:xfrm>
          <a:prstGeom prst="roundRect">
            <a:avLst/>
          </a:prstGeom>
          <a:solidFill>
            <a:schemeClr val="bg2"/>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700" b="1" i="1" kern="0" dirty="0">
                <a:latin typeface="Calibri" panose="020F0502020204030204" pitchFamily="34" charset="0"/>
              </a:rPr>
              <a:t>Catherine Jenkins</a:t>
            </a:r>
          </a:p>
        </p:txBody>
      </p:sp>
      <p:sp>
        <p:nvSpPr>
          <p:cNvPr id="179" name="Diamond 178">
            <a:extLst>
              <a:ext uri="{FF2B5EF4-FFF2-40B4-BE49-F238E27FC236}">
                <a16:creationId xmlns:a16="http://schemas.microsoft.com/office/drawing/2014/main" xmlns="" id="{557A20E2-0A65-45AA-827E-5EC11916E8B8}"/>
              </a:ext>
            </a:extLst>
          </p:cNvPr>
          <p:cNvSpPr/>
          <p:nvPr/>
        </p:nvSpPr>
        <p:spPr>
          <a:xfrm>
            <a:off x="4007768" y="2891190"/>
            <a:ext cx="172454" cy="174890"/>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80" name="TextBox 179">
            <a:extLst>
              <a:ext uri="{FF2B5EF4-FFF2-40B4-BE49-F238E27FC236}">
                <a16:creationId xmlns:a16="http://schemas.microsoft.com/office/drawing/2014/main" xmlns="" id="{FD1531E0-DCAD-4A3F-A9A8-3F3B1E6FB5EF}"/>
              </a:ext>
            </a:extLst>
          </p:cNvPr>
          <p:cNvSpPr txBox="1"/>
          <p:nvPr/>
        </p:nvSpPr>
        <p:spPr>
          <a:xfrm>
            <a:off x="4149724" y="2705342"/>
            <a:ext cx="709682" cy="475900"/>
          </a:xfrm>
          <a:prstGeom prst="rect">
            <a:avLst/>
          </a:prstGeom>
          <a:noFill/>
        </p:spPr>
        <p:txBody>
          <a:bodyPr wrap="square" rtlCol="0">
            <a:spAutoFit/>
          </a:bodyPr>
          <a:lstStyle/>
          <a:p>
            <a:r>
              <a:rPr lang="en-GB" sz="831" dirty="0">
                <a:latin typeface="Calibri" panose="020F0502020204030204" pitchFamily="34" charset="0"/>
              </a:rPr>
              <a:t>Design Sprint 1 Complete</a:t>
            </a:r>
          </a:p>
        </p:txBody>
      </p:sp>
      <p:sp>
        <p:nvSpPr>
          <p:cNvPr id="181" name="Diamond 180">
            <a:extLst>
              <a:ext uri="{FF2B5EF4-FFF2-40B4-BE49-F238E27FC236}">
                <a16:creationId xmlns:a16="http://schemas.microsoft.com/office/drawing/2014/main" xmlns="" id="{EB08C940-B6BE-44A3-BA71-805428D71F95}"/>
              </a:ext>
            </a:extLst>
          </p:cNvPr>
          <p:cNvSpPr/>
          <p:nvPr/>
        </p:nvSpPr>
        <p:spPr>
          <a:xfrm>
            <a:off x="6174507" y="2457090"/>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82" name="TextBox 181">
            <a:extLst>
              <a:ext uri="{FF2B5EF4-FFF2-40B4-BE49-F238E27FC236}">
                <a16:creationId xmlns:a16="http://schemas.microsoft.com/office/drawing/2014/main" xmlns="" id="{81A5DA57-5FD4-4664-9C9F-01E75D1D65B5}"/>
              </a:ext>
            </a:extLst>
          </p:cNvPr>
          <p:cNvSpPr txBox="1"/>
          <p:nvPr/>
        </p:nvSpPr>
        <p:spPr>
          <a:xfrm>
            <a:off x="6312878" y="2303413"/>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183" name="Diamond 182">
            <a:extLst>
              <a:ext uri="{FF2B5EF4-FFF2-40B4-BE49-F238E27FC236}">
                <a16:creationId xmlns:a16="http://schemas.microsoft.com/office/drawing/2014/main" xmlns="" id="{99987F06-E4AB-40A3-B9F7-D974FC23A35F}"/>
              </a:ext>
            </a:extLst>
          </p:cNvPr>
          <p:cNvSpPr/>
          <p:nvPr/>
        </p:nvSpPr>
        <p:spPr>
          <a:xfrm>
            <a:off x="6937187" y="2457090"/>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84" name="TextBox 183">
            <a:extLst>
              <a:ext uri="{FF2B5EF4-FFF2-40B4-BE49-F238E27FC236}">
                <a16:creationId xmlns:a16="http://schemas.microsoft.com/office/drawing/2014/main" xmlns="" id="{9BF728EC-A27A-4218-B906-399DAF686B57}"/>
              </a:ext>
            </a:extLst>
          </p:cNvPr>
          <p:cNvSpPr txBox="1"/>
          <p:nvPr/>
        </p:nvSpPr>
        <p:spPr>
          <a:xfrm>
            <a:off x="7092336" y="2303413"/>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cxnSp>
        <p:nvCxnSpPr>
          <p:cNvPr id="185" name="Straight Connector 184">
            <a:extLst>
              <a:ext uri="{FF2B5EF4-FFF2-40B4-BE49-F238E27FC236}">
                <a16:creationId xmlns:a16="http://schemas.microsoft.com/office/drawing/2014/main" xmlns="" id="{37290727-9DB8-4E95-8AAF-898E6A7082EF}"/>
              </a:ext>
            </a:extLst>
          </p:cNvPr>
          <p:cNvCxnSpPr/>
          <p:nvPr/>
        </p:nvCxnSpPr>
        <p:spPr>
          <a:xfrm>
            <a:off x="9394417"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B67BC08B-BE29-4426-AAE8-2F1A350B3824}"/>
              </a:ext>
            </a:extLst>
          </p:cNvPr>
          <p:cNvCxnSpPr/>
          <p:nvPr/>
        </p:nvCxnSpPr>
        <p:spPr>
          <a:xfrm>
            <a:off x="10132345" y="1650634"/>
            <a:ext cx="0" cy="4680000"/>
          </a:xfrm>
          <a:prstGeom prst="line">
            <a:avLst/>
          </a:prstGeom>
          <a:ln w="31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xmlns="" id="{98702A65-E95B-4EA8-9CAB-1DB57E272178}"/>
              </a:ext>
            </a:extLst>
          </p:cNvPr>
          <p:cNvSpPr txBox="1"/>
          <p:nvPr/>
        </p:nvSpPr>
        <p:spPr>
          <a:xfrm>
            <a:off x="7789121" y="2303413"/>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188" name="Diamond 187">
            <a:extLst>
              <a:ext uri="{FF2B5EF4-FFF2-40B4-BE49-F238E27FC236}">
                <a16:creationId xmlns:a16="http://schemas.microsoft.com/office/drawing/2014/main" xmlns="" id="{BED36253-DFA2-4575-8442-05D3D80F03F7}"/>
              </a:ext>
            </a:extLst>
          </p:cNvPr>
          <p:cNvSpPr/>
          <p:nvPr/>
        </p:nvSpPr>
        <p:spPr>
          <a:xfrm>
            <a:off x="7645881" y="2457090"/>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89" name="TextBox 188">
            <a:extLst>
              <a:ext uri="{FF2B5EF4-FFF2-40B4-BE49-F238E27FC236}">
                <a16:creationId xmlns:a16="http://schemas.microsoft.com/office/drawing/2014/main" xmlns="" id="{FCEA7DB5-9ADC-473B-B970-E7BB5A800E44}"/>
              </a:ext>
            </a:extLst>
          </p:cNvPr>
          <p:cNvSpPr txBox="1"/>
          <p:nvPr/>
        </p:nvSpPr>
        <p:spPr>
          <a:xfrm>
            <a:off x="8589305" y="2303413"/>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190" name="Diamond 189">
            <a:extLst>
              <a:ext uri="{FF2B5EF4-FFF2-40B4-BE49-F238E27FC236}">
                <a16:creationId xmlns:a16="http://schemas.microsoft.com/office/drawing/2014/main" xmlns="" id="{028AAF40-8EE2-4908-8E1C-BD19660146DA}"/>
              </a:ext>
            </a:extLst>
          </p:cNvPr>
          <p:cNvSpPr/>
          <p:nvPr/>
        </p:nvSpPr>
        <p:spPr>
          <a:xfrm>
            <a:off x="8429287" y="2457090"/>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91" name="Diamond 190">
            <a:extLst>
              <a:ext uri="{FF2B5EF4-FFF2-40B4-BE49-F238E27FC236}">
                <a16:creationId xmlns:a16="http://schemas.microsoft.com/office/drawing/2014/main" xmlns="" id="{8981B3C9-08DF-4632-8E00-C3919956A550}"/>
              </a:ext>
            </a:extLst>
          </p:cNvPr>
          <p:cNvSpPr/>
          <p:nvPr/>
        </p:nvSpPr>
        <p:spPr>
          <a:xfrm>
            <a:off x="6940630" y="289119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92" name="TextBox 191">
            <a:extLst>
              <a:ext uri="{FF2B5EF4-FFF2-40B4-BE49-F238E27FC236}">
                <a16:creationId xmlns:a16="http://schemas.microsoft.com/office/drawing/2014/main" xmlns="" id="{546AA313-5D76-45A8-B0FF-6B4FEDAFD8FF}"/>
              </a:ext>
            </a:extLst>
          </p:cNvPr>
          <p:cNvSpPr txBox="1"/>
          <p:nvPr/>
        </p:nvSpPr>
        <p:spPr>
          <a:xfrm>
            <a:off x="7082587" y="2833198"/>
            <a:ext cx="619207" cy="348044"/>
          </a:xfrm>
          <a:prstGeom prst="rect">
            <a:avLst/>
          </a:prstGeom>
          <a:noFill/>
        </p:spPr>
        <p:txBody>
          <a:bodyPr wrap="square" rtlCol="0">
            <a:spAutoFit/>
          </a:bodyPr>
          <a:lstStyle/>
          <a:p>
            <a:r>
              <a:rPr lang="en-GB" sz="831" dirty="0">
                <a:latin typeface="Calibri" panose="020F0502020204030204" pitchFamily="34" charset="0"/>
              </a:rPr>
              <a:t>Sprint 5 Complete</a:t>
            </a:r>
          </a:p>
        </p:txBody>
      </p:sp>
      <p:sp>
        <p:nvSpPr>
          <p:cNvPr id="193" name="Diamond 192">
            <a:extLst>
              <a:ext uri="{FF2B5EF4-FFF2-40B4-BE49-F238E27FC236}">
                <a16:creationId xmlns:a16="http://schemas.microsoft.com/office/drawing/2014/main" xmlns="" id="{5D4817FA-753F-4445-A45F-FD8CFA46B009}"/>
              </a:ext>
            </a:extLst>
          </p:cNvPr>
          <p:cNvSpPr/>
          <p:nvPr/>
        </p:nvSpPr>
        <p:spPr>
          <a:xfrm>
            <a:off x="7649957" y="289119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94" name="TextBox 193">
            <a:extLst>
              <a:ext uri="{FF2B5EF4-FFF2-40B4-BE49-F238E27FC236}">
                <a16:creationId xmlns:a16="http://schemas.microsoft.com/office/drawing/2014/main" xmlns="" id="{5A295DED-D93E-48BA-B7C8-67CD3A1BA70F}"/>
              </a:ext>
            </a:extLst>
          </p:cNvPr>
          <p:cNvSpPr txBox="1"/>
          <p:nvPr/>
        </p:nvSpPr>
        <p:spPr>
          <a:xfrm>
            <a:off x="7791914" y="2833198"/>
            <a:ext cx="619207" cy="348044"/>
          </a:xfrm>
          <a:prstGeom prst="rect">
            <a:avLst/>
          </a:prstGeom>
          <a:noFill/>
        </p:spPr>
        <p:txBody>
          <a:bodyPr wrap="square" rtlCol="0">
            <a:spAutoFit/>
          </a:bodyPr>
          <a:lstStyle/>
          <a:p>
            <a:r>
              <a:rPr lang="en-GB" sz="831" dirty="0">
                <a:latin typeface="Calibri" panose="020F0502020204030204" pitchFamily="34" charset="0"/>
              </a:rPr>
              <a:t>Sprint 6 Complete</a:t>
            </a:r>
          </a:p>
        </p:txBody>
      </p:sp>
      <p:sp>
        <p:nvSpPr>
          <p:cNvPr id="195" name="Diamond 194">
            <a:extLst>
              <a:ext uri="{FF2B5EF4-FFF2-40B4-BE49-F238E27FC236}">
                <a16:creationId xmlns:a16="http://schemas.microsoft.com/office/drawing/2014/main" xmlns="" id="{CC229805-20EF-4972-9C3A-CD02183A6056}"/>
              </a:ext>
            </a:extLst>
          </p:cNvPr>
          <p:cNvSpPr/>
          <p:nvPr/>
        </p:nvSpPr>
        <p:spPr>
          <a:xfrm>
            <a:off x="8439970" y="289119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96" name="TextBox 195">
            <a:extLst>
              <a:ext uri="{FF2B5EF4-FFF2-40B4-BE49-F238E27FC236}">
                <a16:creationId xmlns:a16="http://schemas.microsoft.com/office/drawing/2014/main" xmlns="" id="{02478011-AC9D-43E4-B20A-BE0198D98C83}"/>
              </a:ext>
            </a:extLst>
          </p:cNvPr>
          <p:cNvSpPr txBox="1"/>
          <p:nvPr/>
        </p:nvSpPr>
        <p:spPr>
          <a:xfrm>
            <a:off x="8581927" y="2833198"/>
            <a:ext cx="619207" cy="348044"/>
          </a:xfrm>
          <a:prstGeom prst="rect">
            <a:avLst/>
          </a:prstGeom>
          <a:noFill/>
        </p:spPr>
        <p:txBody>
          <a:bodyPr wrap="square" rtlCol="0">
            <a:spAutoFit/>
          </a:bodyPr>
          <a:lstStyle/>
          <a:p>
            <a:r>
              <a:rPr lang="en-GB" sz="831" dirty="0">
                <a:latin typeface="Calibri" panose="020F0502020204030204" pitchFamily="34" charset="0"/>
              </a:rPr>
              <a:t>Sprint 7 Complete</a:t>
            </a:r>
          </a:p>
        </p:txBody>
      </p:sp>
      <p:sp>
        <p:nvSpPr>
          <p:cNvPr id="197" name="Diamond 196">
            <a:extLst>
              <a:ext uri="{FF2B5EF4-FFF2-40B4-BE49-F238E27FC236}">
                <a16:creationId xmlns:a16="http://schemas.microsoft.com/office/drawing/2014/main" xmlns="" id="{E7882626-0E44-47E4-8A63-40A27E5E0C42}"/>
              </a:ext>
            </a:extLst>
          </p:cNvPr>
          <p:cNvSpPr/>
          <p:nvPr/>
        </p:nvSpPr>
        <p:spPr>
          <a:xfrm>
            <a:off x="5215520" y="4077422"/>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198" name="TextBox 197">
            <a:extLst>
              <a:ext uri="{FF2B5EF4-FFF2-40B4-BE49-F238E27FC236}">
                <a16:creationId xmlns:a16="http://schemas.microsoft.com/office/drawing/2014/main" xmlns="" id="{208BCFAD-67E8-4D67-8C97-C68969D12FD4}"/>
              </a:ext>
            </a:extLst>
          </p:cNvPr>
          <p:cNvSpPr txBox="1"/>
          <p:nvPr/>
        </p:nvSpPr>
        <p:spPr>
          <a:xfrm>
            <a:off x="5370670" y="3923745"/>
            <a:ext cx="975665"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199" name="Diamond 198">
            <a:extLst>
              <a:ext uri="{FF2B5EF4-FFF2-40B4-BE49-F238E27FC236}">
                <a16:creationId xmlns:a16="http://schemas.microsoft.com/office/drawing/2014/main" xmlns="" id="{74804BE7-6694-4580-8D2A-2290B518E0FB}"/>
              </a:ext>
            </a:extLst>
          </p:cNvPr>
          <p:cNvSpPr/>
          <p:nvPr/>
        </p:nvSpPr>
        <p:spPr>
          <a:xfrm>
            <a:off x="6167170" y="4077422"/>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00" name="TextBox 199">
            <a:extLst>
              <a:ext uri="{FF2B5EF4-FFF2-40B4-BE49-F238E27FC236}">
                <a16:creationId xmlns:a16="http://schemas.microsoft.com/office/drawing/2014/main" xmlns="" id="{87137318-CE18-49A7-A84D-5CA52B09C108}"/>
              </a:ext>
            </a:extLst>
          </p:cNvPr>
          <p:cNvSpPr txBox="1"/>
          <p:nvPr/>
        </p:nvSpPr>
        <p:spPr>
          <a:xfrm>
            <a:off x="6296663" y="3923745"/>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01" name="Diamond 200">
            <a:extLst>
              <a:ext uri="{FF2B5EF4-FFF2-40B4-BE49-F238E27FC236}">
                <a16:creationId xmlns:a16="http://schemas.microsoft.com/office/drawing/2014/main" xmlns="" id="{FDBBEBA5-1C22-4D4C-866A-0CEFC3A5ACC0}"/>
              </a:ext>
            </a:extLst>
          </p:cNvPr>
          <p:cNvSpPr/>
          <p:nvPr/>
        </p:nvSpPr>
        <p:spPr>
          <a:xfrm>
            <a:off x="6930755" y="4077422"/>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02" name="TextBox 201">
            <a:extLst>
              <a:ext uri="{FF2B5EF4-FFF2-40B4-BE49-F238E27FC236}">
                <a16:creationId xmlns:a16="http://schemas.microsoft.com/office/drawing/2014/main" xmlns="" id="{10CAF3A6-A32F-4C17-9142-D91E7DE8C7A8}"/>
              </a:ext>
            </a:extLst>
          </p:cNvPr>
          <p:cNvSpPr txBox="1"/>
          <p:nvPr/>
        </p:nvSpPr>
        <p:spPr>
          <a:xfrm>
            <a:off x="7069126" y="3923745"/>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03" name="Diamond 202">
            <a:extLst>
              <a:ext uri="{FF2B5EF4-FFF2-40B4-BE49-F238E27FC236}">
                <a16:creationId xmlns:a16="http://schemas.microsoft.com/office/drawing/2014/main" xmlns="" id="{7760A273-0C2F-4144-A615-6167E1D07A50}"/>
              </a:ext>
            </a:extLst>
          </p:cNvPr>
          <p:cNvSpPr/>
          <p:nvPr/>
        </p:nvSpPr>
        <p:spPr>
          <a:xfrm>
            <a:off x="7693435" y="4077422"/>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04" name="TextBox 203">
            <a:extLst>
              <a:ext uri="{FF2B5EF4-FFF2-40B4-BE49-F238E27FC236}">
                <a16:creationId xmlns:a16="http://schemas.microsoft.com/office/drawing/2014/main" xmlns="" id="{B58674E8-7F31-4113-8800-146867865C25}"/>
              </a:ext>
            </a:extLst>
          </p:cNvPr>
          <p:cNvSpPr txBox="1"/>
          <p:nvPr/>
        </p:nvSpPr>
        <p:spPr>
          <a:xfrm>
            <a:off x="7848584" y="3923745"/>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05" name="TextBox 204">
            <a:extLst>
              <a:ext uri="{FF2B5EF4-FFF2-40B4-BE49-F238E27FC236}">
                <a16:creationId xmlns:a16="http://schemas.microsoft.com/office/drawing/2014/main" xmlns="" id="{CE598FB2-34D7-4221-9867-0604DC518CE7}"/>
              </a:ext>
            </a:extLst>
          </p:cNvPr>
          <p:cNvSpPr txBox="1"/>
          <p:nvPr/>
        </p:nvSpPr>
        <p:spPr>
          <a:xfrm>
            <a:off x="8545369" y="3923745"/>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06" name="Diamond 205">
            <a:extLst>
              <a:ext uri="{FF2B5EF4-FFF2-40B4-BE49-F238E27FC236}">
                <a16:creationId xmlns:a16="http://schemas.microsoft.com/office/drawing/2014/main" xmlns="" id="{464CCEA3-6BB5-4BB3-AD56-0544D45D1214}"/>
              </a:ext>
            </a:extLst>
          </p:cNvPr>
          <p:cNvSpPr/>
          <p:nvPr/>
        </p:nvSpPr>
        <p:spPr>
          <a:xfrm>
            <a:off x="8402129" y="4077422"/>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07" name="TextBox 206">
            <a:extLst>
              <a:ext uri="{FF2B5EF4-FFF2-40B4-BE49-F238E27FC236}">
                <a16:creationId xmlns:a16="http://schemas.microsoft.com/office/drawing/2014/main" xmlns="" id="{0427F9D2-D83F-4562-B104-F4C7F51E676A}"/>
              </a:ext>
            </a:extLst>
          </p:cNvPr>
          <p:cNvSpPr txBox="1"/>
          <p:nvPr/>
        </p:nvSpPr>
        <p:spPr>
          <a:xfrm>
            <a:off x="9345553" y="3923745"/>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08" name="Diamond 207">
            <a:extLst>
              <a:ext uri="{FF2B5EF4-FFF2-40B4-BE49-F238E27FC236}">
                <a16:creationId xmlns:a16="http://schemas.microsoft.com/office/drawing/2014/main" xmlns="" id="{AA8EEF23-9413-4D02-8239-1ADAAF4F53A2}"/>
              </a:ext>
            </a:extLst>
          </p:cNvPr>
          <p:cNvSpPr/>
          <p:nvPr/>
        </p:nvSpPr>
        <p:spPr>
          <a:xfrm>
            <a:off x="9185535" y="4077422"/>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09" name="Diamond 208">
            <a:extLst>
              <a:ext uri="{FF2B5EF4-FFF2-40B4-BE49-F238E27FC236}">
                <a16:creationId xmlns:a16="http://schemas.microsoft.com/office/drawing/2014/main" xmlns="" id="{FB3BF74B-63D6-49F1-9335-AEF18CF9806A}"/>
              </a:ext>
            </a:extLst>
          </p:cNvPr>
          <p:cNvSpPr/>
          <p:nvPr/>
        </p:nvSpPr>
        <p:spPr>
          <a:xfrm>
            <a:off x="5744856" y="6257323"/>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10" name="TextBox 209">
            <a:extLst>
              <a:ext uri="{FF2B5EF4-FFF2-40B4-BE49-F238E27FC236}">
                <a16:creationId xmlns:a16="http://schemas.microsoft.com/office/drawing/2014/main" xmlns="" id="{127F2F7E-04FB-4C90-AC86-D9F6B78D613A}"/>
              </a:ext>
            </a:extLst>
          </p:cNvPr>
          <p:cNvSpPr txBox="1"/>
          <p:nvPr/>
        </p:nvSpPr>
        <p:spPr>
          <a:xfrm>
            <a:off x="5900006" y="6103646"/>
            <a:ext cx="975665"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11" name="Diamond 210">
            <a:extLst>
              <a:ext uri="{FF2B5EF4-FFF2-40B4-BE49-F238E27FC236}">
                <a16:creationId xmlns:a16="http://schemas.microsoft.com/office/drawing/2014/main" xmlns="" id="{BC93B399-6E41-45E6-A629-462FD2BBE112}"/>
              </a:ext>
            </a:extLst>
          </p:cNvPr>
          <p:cNvSpPr/>
          <p:nvPr/>
        </p:nvSpPr>
        <p:spPr>
          <a:xfrm>
            <a:off x="6696506" y="6257323"/>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12" name="TextBox 211">
            <a:extLst>
              <a:ext uri="{FF2B5EF4-FFF2-40B4-BE49-F238E27FC236}">
                <a16:creationId xmlns:a16="http://schemas.microsoft.com/office/drawing/2014/main" xmlns="" id="{F6B319F6-C032-438E-9746-A69E6A23FE48}"/>
              </a:ext>
            </a:extLst>
          </p:cNvPr>
          <p:cNvSpPr txBox="1"/>
          <p:nvPr/>
        </p:nvSpPr>
        <p:spPr>
          <a:xfrm>
            <a:off x="6825999" y="6103646"/>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13" name="Diamond 212">
            <a:extLst>
              <a:ext uri="{FF2B5EF4-FFF2-40B4-BE49-F238E27FC236}">
                <a16:creationId xmlns:a16="http://schemas.microsoft.com/office/drawing/2014/main" xmlns="" id="{306884E3-C6E0-4A5A-AB40-4D3905264E38}"/>
              </a:ext>
            </a:extLst>
          </p:cNvPr>
          <p:cNvSpPr/>
          <p:nvPr/>
        </p:nvSpPr>
        <p:spPr>
          <a:xfrm>
            <a:off x="7460091" y="6257323"/>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14" name="TextBox 213">
            <a:extLst>
              <a:ext uri="{FF2B5EF4-FFF2-40B4-BE49-F238E27FC236}">
                <a16:creationId xmlns:a16="http://schemas.microsoft.com/office/drawing/2014/main" xmlns="" id="{C60CE467-0680-460E-8670-E9B7B9864F14}"/>
              </a:ext>
            </a:extLst>
          </p:cNvPr>
          <p:cNvSpPr txBox="1"/>
          <p:nvPr/>
        </p:nvSpPr>
        <p:spPr>
          <a:xfrm>
            <a:off x="7598462" y="6103646"/>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15" name="Diamond 214">
            <a:extLst>
              <a:ext uri="{FF2B5EF4-FFF2-40B4-BE49-F238E27FC236}">
                <a16:creationId xmlns:a16="http://schemas.microsoft.com/office/drawing/2014/main" xmlns="" id="{EA73DDF2-9B5A-461E-B60B-48A6CF29CB1B}"/>
              </a:ext>
            </a:extLst>
          </p:cNvPr>
          <p:cNvSpPr/>
          <p:nvPr/>
        </p:nvSpPr>
        <p:spPr>
          <a:xfrm>
            <a:off x="8222771" y="6257323"/>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16" name="TextBox 215">
            <a:extLst>
              <a:ext uri="{FF2B5EF4-FFF2-40B4-BE49-F238E27FC236}">
                <a16:creationId xmlns:a16="http://schemas.microsoft.com/office/drawing/2014/main" xmlns="" id="{198BFF0C-2626-41E7-94E9-4401901C54F4}"/>
              </a:ext>
            </a:extLst>
          </p:cNvPr>
          <p:cNvSpPr txBox="1"/>
          <p:nvPr/>
        </p:nvSpPr>
        <p:spPr>
          <a:xfrm>
            <a:off x="8377920" y="6103646"/>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17" name="TextBox 216">
            <a:extLst>
              <a:ext uri="{FF2B5EF4-FFF2-40B4-BE49-F238E27FC236}">
                <a16:creationId xmlns:a16="http://schemas.microsoft.com/office/drawing/2014/main" xmlns="" id="{072999EB-4740-438D-89FD-12868463055E}"/>
              </a:ext>
            </a:extLst>
          </p:cNvPr>
          <p:cNvSpPr txBox="1"/>
          <p:nvPr/>
        </p:nvSpPr>
        <p:spPr>
          <a:xfrm>
            <a:off x="9074705" y="6103646"/>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18" name="Diamond 217">
            <a:extLst>
              <a:ext uri="{FF2B5EF4-FFF2-40B4-BE49-F238E27FC236}">
                <a16:creationId xmlns:a16="http://schemas.microsoft.com/office/drawing/2014/main" xmlns="" id="{A240C7CD-A499-487D-8BC5-F6CE9E0E3767}"/>
              </a:ext>
            </a:extLst>
          </p:cNvPr>
          <p:cNvSpPr/>
          <p:nvPr/>
        </p:nvSpPr>
        <p:spPr>
          <a:xfrm>
            <a:off x="8931465" y="6257323"/>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19" name="TextBox 218">
            <a:extLst>
              <a:ext uri="{FF2B5EF4-FFF2-40B4-BE49-F238E27FC236}">
                <a16:creationId xmlns:a16="http://schemas.microsoft.com/office/drawing/2014/main" xmlns="" id="{D3790FCA-92DC-47B0-AC3D-726DC24EAD2B}"/>
              </a:ext>
            </a:extLst>
          </p:cNvPr>
          <p:cNvSpPr txBox="1"/>
          <p:nvPr/>
        </p:nvSpPr>
        <p:spPr>
          <a:xfrm>
            <a:off x="9874889" y="6103646"/>
            <a:ext cx="1086720" cy="475900"/>
          </a:xfrm>
          <a:prstGeom prst="rect">
            <a:avLst/>
          </a:prstGeom>
          <a:noFill/>
        </p:spPr>
        <p:txBody>
          <a:bodyPr wrap="square" rtlCol="0">
            <a:spAutoFit/>
          </a:bodyPr>
          <a:lstStyle/>
          <a:p>
            <a:r>
              <a:rPr lang="en-GB" sz="831" dirty="0">
                <a:latin typeface="Calibri" panose="020F0502020204030204" pitchFamily="34" charset="0"/>
              </a:rPr>
              <a:t>Sprint </a:t>
            </a:r>
          </a:p>
          <a:p>
            <a:r>
              <a:rPr lang="en-GB" sz="831" dirty="0">
                <a:latin typeface="Calibri" panose="020F0502020204030204" pitchFamily="34" charset="0"/>
              </a:rPr>
              <a:t>Showcase/</a:t>
            </a:r>
          </a:p>
          <a:p>
            <a:r>
              <a:rPr lang="en-GB" sz="831" dirty="0">
                <a:latin typeface="Calibri" panose="020F0502020204030204" pitchFamily="34" charset="0"/>
              </a:rPr>
              <a:t>Retro</a:t>
            </a:r>
          </a:p>
        </p:txBody>
      </p:sp>
      <p:sp>
        <p:nvSpPr>
          <p:cNvPr id="220" name="Diamond 219">
            <a:extLst>
              <a:ext uri="{FF2B5EF4-FFF2-40B4-BE49-F238E27FC236}">
                <a16:creationId xmlns:a16="http://schemas.microsoft.com/office/drawing/2014/main" xmlns="" id="{459BF7AB-5FBB-40B9-96EC-7DAAB97DBC1D}"/>
              </a:ext>
            </a:extLst>
          </p:cNvPr>
          <p:cNvSpPr/>
          <p:nvPr/>
        </p:nvSpPr>
        <p:spPr>
          <a:xfrm>
            <a:off x="9714871" y="6257323"/>
            <a:ext cx="206178" cy="168758"/>
          </a:xfrm>
          <a:prstGeom prst="diamon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cxnSp>
        <p:nvCxnSpPr>
          <p:cNvPr id="221" name="Straight Connector 220">
            <a:extLst>
              <a:ext uri="{FF2B5EF4-FFF2-40B4-BE49-F238E27FC236}">
                <a16:creationId xmlns:a16="http://schemas.microsoft.com/office/drawing/2014/main" xmlns="" id="{4ABFEBE7-FC19-48EC-A573-E62C5049C8A3}"/>
              </a:ext>
            </a:extLst>
          </p:cNvPr>
          <p:cNvCxnSpPr/>
          <p:nvPr/>
        </p:nvCxnSpPr>
        <p:spPr>
          <a:xfrm>
            <a:off x="1546437" y="1956731"/>
            <a:ext cx="0" cy="4320000"/>
          </a:xfrm>
          <a:prstGeom prst="line">
            <a:avLst/>
          </a:prstGeom>
          <a:ln w="12700">
            <a:solidFill>
              <a:schemeClr val="bg2">
                <a:lumMod val="50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2" name="Diamond 221">
            <a:extLst>
              <a:ext uri="{FF2B5EF4-FFF2-40B4-BE49-F238E27FC236}">
                <a16:creationId xmlns:a16="http://schemas.microsoft.com/office/drawing/2014/main" xmlns="" id="{42A524D8-7FE7-4BD0-8D5B-7F53EAB54AF4}"/>
              </a:ext>
            </a:extLst>
          </p:cNvPr>
          <p:cNvSpPr/>
          <p:nvPr/>
        </p:nvSpPr>
        <p:spPr>
          <a:xfrm>
            <a:off x="6202328" y="451962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23" name="TextBox 222">
            <a:extLst>
              <a:ext uri="{FF2B5EF4-FFF2-40B4-BE49-F238E27FC236}">
                <a16:creationId xmlns:a16="http://schemas.microsoft.com/office/drawing/2014/main" xmlns="" id="{EB6E8269-B84A-473E-87E9-AE866AC1C0C5}"/>
              </a:ext>
            </a:extLst>
          </p:cNvPr>
          <p:cNvSpPr txBox="1"/>
          <p:nvPr/>
        </p:nvSpPr>
        <p:spPr>
          <a:xfrm>
            <a:off x="6335147" y="4461628"/>
            <a:ext cx="619207" cy="348044"/>
          </a:xfrm>
          <a:prstGeom prst="rect">
            <a:avLst/>
          </a:prstGeom>
          <a:noFill/>
        </p:spPr>
        <p:txBody>
          <a:bodyPr wrap="square" rtlCol="0">
            <a:spAutoFit/>
          </a:bodyPr>
          <a:lstStyle/>
          <a:p>
            <a:r>
              <a:rPr lang="en-GB" sz="831" dirty="0">
                <a:latin typeface="Calibri" panose="020F0502020204030204" pitchFamily="34" charset="0"/>
              </a:rPr>
              <a:t>Sprint 3 Complete</a:t>
            </a:r>
          </a:p>
        </p:txBody>
      </p:sp>
      <p:sp>
        <p:nvSpPr>
          <p:cNvPr id="224" name="Diamond 223">
            <a:extLst>
              <a:ext uri="{FF2B5EF4-FFF2-40B4-BE49-F238E27FC236}">
                <a16:creationId xmlns:a16="http://schemas.microsoft.com/office/drawing/2014/main" xmlns="" id="{DA93B1E5-3E68-4DE5-90E3-2CD8E5774F12}"/>
              </a:ext>
            </a:extLst>
          </p:cNvPr>
          <p:cNvSpPr/>
          <p:nvPr/>
        </p:nvSpPr>
        <p:spPr>
          <a:xfrm>
            <a:off x="6969670" y="451962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25" name="TextBox 224">
            <a:extLst>
              <a:ext uri="{FF2B5EF4-FFF2-40B4-BE49-F238E27FC236}">
                <a16:creationId xmlns:a16="http://schemas.microsoft.com/office/drawing/2014/main" xmlns="" id="{09A50B8D-1E40-4411-B02B-6CE3DB83282B}"/>
              </a:ext>
            </a:extLst>
          </p:cNvPr>
          <p:cNvSpPr txBox="1"/>
          <p:nvPr/>
        </p:nvSpPr>
        <p:spPr>
          <a:xfrm>
            <a:off x="7086460" y="4461628"/>
            <a:ext cx="619207" cy="348044"/>
          </a:xfrm>
          <a:prstGeom prst="rect">
            <a:avLst/>
          </a:prstGeom>
          <a:noFill/>
        </p:spPr>
        <p:txBody>
          <a:bodyPr wrap="square" rtlCol="0">
            <a:spAutoFit/>
          </a:bodyPr>
          <a:lstStyle/>
          <a:p>
            <a:r>
              <a:rPr lang="en-GB" sz="831" dirty="0">
                <a:latin typeface="Calibri" panose="020F0502020204030204" pitchFamily="34" charset="0"/>
              </a:rPr>
              <a:t>Sprint 4 Complete</a:t>
            </a:r>
          </a:p>
        </p:txBody>
      </p:sp>
      <p:sp>
        <p:nvSpPr>
          <p:cNvPr id="226" name="Diamond 225">
            <a:extLst>
              <a:ext uri="{FF2B5EF4-FFF2-40B4-BE49-F238E27FC236}">
                <a16:creationId xmlns:a16="http://schemas.microsoft.com/office/drawing/2014/main" xmlns="" id="{DBC9DDAC-07F7-4340-8BB3-86F2EF3A6246}"/>
              </a:ext>
            </a:extLst>
          </p:cNvPr>
          <p:cNvSpPr/>
          <p:nvPr/>
        </p:nvSpPr>
        <p:spPr>
          <a:xfrm>
            <a:off x="4770151" y="4519620"/>
            <a:ext cx="172454" cy="174890"/>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27" name="Diamond 226">
            <a:extLst>
              <a:ext uri="{FF2B5EF4-FFF2-40B4-BE49-F238E27FC236}">
                <a16:creationId xmlns:a16="http://schemas.microsoft.com/office/drawing/2014/main" xmlns="" id="{4DBB0328-4D9B-4376-81ED-CBE2D8365C79}"/>
              </a:ext>
            </a:extLst>
          </p:cNvPr>
          <p:cNvSpPr/>
          <p:nvPr/>
        </p:nvSpPr>
        <p:spPr>
          <a:xfrm>
            <a:off x="7703013" y="451962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28" name="TextBox 227">
            <a:extLst>
              <a:ext uri="{FF2B5EF4-FFF2-40B4-BE49-F238E27FC236}">
                <a16:creationId xmlns:a16="http://schemas.microsoft.com/office/drawing/2014/main" xmlns="" id="{85041378-B78F-4B1E-8384-C0F838DF02D7}"/>
              </a:ext>
            </a:extLst>
          </p:cNvPr>
          <p:cNvSpPr txBox="1"/>
          <p:nvPr/>
        </p:nvSpPr>
        <p:spPr>
          <a:xfrm>
            <a:off x="7844970" y="4461628"/>
            <a:ext cx="619207" cy="348044"/>
          </a:xfrm>
          <a:prstGeom prst="rect">
            <a:avLst/>
          </a:prstGeom>
          <a:noFill/>
        </p:spPr>
        <p:txBody>
          <a:bodyPr wrap="square" rtlCol="0">
            <a:spAutoFit/>
          </a:bodyPr>
          <a:lstStyle/>
          <a:p>
            <a:r>
              <a:rPr lang="en-GB" sz="831" dirty="0">
                <a:latin typeface="Calibri" panose="020F0502020204030204" pitchFamily="34" charset="0"/>
              </a:rPr>
              <a:t>Sprint 5 Complete</a:t>
            </a:r>
          </a:p>
        </p:txBody>
      </p:sp>
      <p:sp>
        <p:nvSpPr>
          <p:cNvPr id="229" name="Diamond 228">
            <a:extLst>
              <a:ext uri="{FF2B5EF4-FFF2-40B4-BE49-F238E27FC236}">
                <a16:creationId xmlns:a16="http://schemas.microsoft.com/office/drawing/2014/main" xmlns="" id="{26A3A98B-BAB8-42C8-9BD9-8455366FCCC8}"/>
              </a:ext>
            </a:extLst>
          </p:cNvPr>
          <p:cNvSpPr/>
          <p:nvPr/>
        </p:nvSpPr>
        <p:spPr>
          <a:xfrm>
            <a:off x="8412340" y="451962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30" name="TextBox 229">
            <a:extLst>
              <a:ext uri="{FF2B5EF4-FFF2-40B4-BE49-F238E27FC236}">
                <a16:creationId xmlns:a16="http://schemas.microsoft.com/office/drawing/2014/main" xmlns="" id="{699D06E9-99B5-4448-9A83-DC50FC2E3E2C}"/>
              </a:ext>
            </a:extLst>
          </p:cNvPr>
          <p:cNvSpPr txBox="1"/>
          <p:nvPr/>
        </p:nvSpPr>
        <p:spPr>
          <a:xfrm>
            <a:off x="8554297" y="4461628"/>
            <a:ext cx="619207" cy="348044"/>
          </a:xfrm>
          <a:prstGeom prst="rect">
            <a:avLst/>
          </a:prstGeom>
          <a:noFill/>
        </p:spPr>
        <p:txBody>
          <a:bodyPr wrap="square" rtlCol="0">
            <a:spAutoFit/>
          </a:bodyPr>
          <a:lstStyle/>
          <a:p>
            <a:r>
              <a:rPr lang="en-GB" sz="831" dirty="0">
                <a:latin typeface="Calibri" panose="020F0502020204030204" pitchFamily="34" charset="0"/>
              </a:rPr>
              <a:t>Sprint 6 Complete</a:t>
            </a:r>
          </a:p>
        </p:txBody>
      </p:sp>
      <p:sp>
        <p:nvSpPr>
          <p:cNvPr id="231" name="Diamond 230">
            <a:extLst>
              <a:ext uri="{FF2B5EF4-FFF2-40B4-BE49-F238E27FC236}">
                <a16:creationId xmlns:a16="http://schemas.microsoft.com/office/drawing/2014/main" xmlns="" id="{56759C60-1261-443B-92B9-6E2608C62E54}"/>
              </a:ext>
            </a:extLst>
          </p:cNvPr>
          <p:cNvSpPr/>
          <p:nvPr/>
        </p:nvSpPr>
        <p:spPr>
          <a:xfrm>
            <a:off x="9202353" y="451962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32" name="TextBox 231">
            <a:extLst>
              <a:ext uri="{FF2B5EF4-FFF2-40B4-BE49-F238E27FC236}">
                <a16:creationId xmlns:a16="http://schemas.microsoft.com/office/drawing/2014/main" xmlns="" id="{D64AD389-8E22-46A9-88BD-3AE42849B0D9}"/>
              </a:ext>
            </a:extLst>
          </p:cNvPr>
          <p:cNvSpPr txBox="1"/>
          <p:nvPr/>
        </p:nvSpPr>
        <p:spPr>
          <a:xfrm>
            <a:off x="9344310" y="4461628"/>
            <a:ext cx="619207" cy="348044"/>
          </a:xfrm>
          <a:prstGeom prst="rect">
            <a:avLst/>
          </a:prstGeom>
          <a:noFill/>
        </p:spPr>
        <p:txBody>
          <a:bodyPr wrap="square" rtlCol="0">
            <a:spAutoFit/>
          </a:bodyPr>
          <a:lstStyle/>
          <a:p>
            <a:r>
              <a:rPr lang="en-GB" sz="831" dirty="0">
                <a:latin typeface="Calibri" panose="020F0502020204030204" pitchFamily="34" charset="0"/>
              </a:rPr>
              <a:t>Sprint 7 Complete</a:t>
            </a:r>
          </a:p>
        </p:txBody>
      </p:sp>
      <p:sp>
        <p:nvSpPr>
          <p:cNvPr id="233" name="TextBox 232">
            <a:extLst>
              <a:ext uri="{FF2B5EF4-FFF2-40B4-BE49-F238E27FC236}">
                <a16:creationId xmlns:a16="http://schemas.microsoft.com/office/drawing/2014/main" xmlns="" id="{A685CD49-85F9-4142-B503-42F19753CBED}"/>
              </a:ext>
            </a:extLst>
          </p:cNvPr>
          <p:cNvSpPr txBox="1"/>
          <p:nvPr/>
        </p:nvSpPr>
        <p:spPr>
          <a:xfrm>
            <a:off x="4963719" y="4418059"/>
            <a:ext cx="709682" cy="475900"/>
          </a:xfrm>
          <a:prstGeom prst="rect">
            <a:avLst/>
          </a:prstGeom>
          <a:noFill/>
        </p:spPr>
        <p:txBody>
          <a:bodyPr wrap="square" rtlCol="0">
            <a:spAutoFit/>
          </a:bodyPr>
          <a:lstStyle/>
          <a:p>
            <a:r>
              <a:rPr lang="en-GB" sz="831" dirty="0">
                <a:latin typeface="Calibri" panose="020F0502020204030204" pitchFamily="34" charset="0"/>
              </a:rPr>
              <a:t>Design Sprint 1 Complete</a:t>
            </a:r>
          </a:p>
        </p:txBody>
      </p:sp>
      <p:sp>
        <p:nvSpPr>
          <p:cNvPr id="234" name="Rounded Rectangle 142">
            <a:extLst>
              <a:ext uri="{FF2B5EF4-FFF2-40B4-BE49-F238E27FC236}">
                <a16:creationId xmlns:a16="http://schemas.microsoft.com/office/drawing/2014/main" xmlns="" id="{8641402B-ADAD-4BAA-8914-B08C96C93AC0}"/>
              </a:ext>
            </a:extLst>
          </p:cNvPr>
          <p:cNvSpPr/>
          <p:nvPr/>
        </p:nvSpPr>
        <p:spPr bwMode="auto">
          <a:xfrm>
            <a:off x="5267700" y="4880770"/>
            <a:ext cx="751564" cy="324991"/>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Development Sprint 2</a:t>
            </a:r>
          </a:p>
        </p:txBody>
      </p:sp>
      <p:sp>
        <p:nvSpPr>
          <p:cNvPr id="235" name="Diamond 234">
            <a:extLst>
              <a:ext uri="{FF2B5EF4-FFF2-40B4-BE49-F238E27FC236}">
                <a16:creationId xmlns:a16="http://schemas.microsoft.com/office/drawing/2014/main" xmlns="" id="{0286CF99-0F65-4FD5-8EE2-5D2A915A4DF2}"/>
              </a:ext>
            </a:extLst>
          </p:cNvPr>
          <p:cNvSpPr/>
          <p:nvPr/>
        </p:nvSpPr>
        <p:spPr>
          <a:xfrm>
            <a:off x="5483398" y="4537650"/>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36" name="TextBox 235">
            <a:extLst>
              <a:ext uri="{FF2B5EF4-FFF2-40B4-BE49-F238E27FC236}">
                <a16:creationId xmlns:a16="http://schemas.microsoft.com/office/drawing/2014/main" xmlns="" id="{94867CB5-647A-478D-9ACE-70A2070A5393}"/>
              </a:ext>
            </a:extLst>
          </p:cNvPr>
          <p:cNvSpPr txBox="1"/>
          <p:nvPr/>
        </p:nvSpPr>
        <p:spPr>
          <a:xfrm>
            <a:off x="5616217" y="4479658"/>
            <a:ext cx="619207" cy="348044"/>
          </a:xfrm>
          <a:prstGeom prst="rect">
            <a:avLst/>
          </a:prstGeom>
          <a:noFill/>
        </p:spPr>
        <p:txBody>
          <a:bodyPr wrap="square" rtlCol="0">
            <a:spAutoFit/>
          </a:bodyPr>
          <a:lstStyle/>
          <a:p>
            <a:r>
              <a:rPr lang="en-GB" sz="831" dirty="0">
                <a:latin typeface="Calibri" panose="020F0502020204030204" pitchFamily="34" charset="0"/>
              </a:rPr>
              <a:t>Sprint 2 Complete</a:t>
            </a:r>
          </a:p>
        </p:txBody>
      </p:sp>
      <p:sp>
        <p:nvSpPr>
          <p:cNvPr id="237" name="Diamond 236">
            <a:extLst>
              <a:ext uri="{FF2B5EF4-FFF2-40B4-BE49-F238E27FC236}">
                <a16:creationId xmlns:a16="http://schemas.microsoft.com/office/drawing/2014/main" xmlns="" id="{8458D2BF-FD20-4FDF-B05A-3B43ED8D8A4E}"/>
              </a:ext>
            </a:extLst>
          </p:cNvPr>
          <p:cNvSpPr/>
          <p:nvPr/>
        </p:nvSpPr>
        <p:spPr>
          <a:xfrm>
            <a:off x="4714296" y="2845477"/>
            <a:ext cx="172454" cy="168758"/>
          </a:xfrm>
          <a:prstGeom prst="diamond">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38" dirty="0">
              <a:solidFill>
                <a:srgbClr val="FFFFFF"/>
              </a:solidFill>
              <a:latin typeface="Calibri" panose="020F0502020204030204" pitchFamily="34" charset="0"/>
            </a:endParaRPr>
          </a:p>
        </p:txBody>
      </p:sp>
      <p:sp>
        <p:nvSpPr>
          <p:cNvPr id="238" name="TextBox 237">
            <a:extLst>
              <a:ext uri="{FF2B5EF4-FFF2-40B4-BE49-F238E27FC236}">
                <a16:creationId xmlns:a16="http://schemas.microsoft.com/office/drawing/2014/main" xmlns="" id="{B2388EF6-6E4C-4B5C-A4F6-3BE3BF39EBF9}"/>
              </a:ext>
            </a:extLst>
          </p:cNvPr>
          <p:cNvSpPr txBox="1"/>
          <p:nvPr/>
        </p:nvSpPr>
        <p:spPr>
          <a:xfrm>
            <a:off x="4847115" y="2787485"/>
            <a:ext cx="619207" cy="348044"/>
          </a:xfrm>
          <a:prstGeom prst="rect">
            <a:avLst/>
          </a:prstGeom>
          <a:noFill/>
        </p:spPr>
        <p:txBody>
          <a:bodyPr wrap="square" rtlCol="0">
            <a:spAutoFit/>
          </a:bodyPr>
          <a:lstStyle/>
          <a:p>
            <a:r>
              <a:rPr lang="en-GB" sz="831" dirty="0">
                <a:latin typeface="Calibri" panose="020F0502020204030204" pitchFamily="34" charset="0"/>
              </a:rPr>
              <a:t>Sprint 2 Complete</a:t>
            </a:r>
          </a:p>
        </p:txBody>
      </p:sp>
      <p:sp>
        <p:nvSpPr>
          <p:cNvPr id="239" name="Rounded Rectangle 142">
            <a:extLst>
              <a:ext uri="{FF2B5EF4-FFF2-40B4-BE49-F238E27FC236}">
                <a16:creationId xmlns:a16="http://schemas.microsoft.com/office/drawing/2014/main" xmlns="" id="{7BC73EDC-5E9D-4B17-974B-0C97D1C6D981}"/>
              </a:ext>
            </a:extLst>
          </p:cNvPr>
          <p:cNvSpPr/>
          <p:nvPr/>
        </p:nvSpPr>
        <p:spPr bwMode="auto">
          <a:xfrm>
            <a:off x="6042234" y="4880770"/>
            <a:ext cx="751564" cy="324991"/>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Development Sprint 3</a:t>
            </a:r>
          </a:p>
        </p:txBody>
      </p:sp>
      <p:sp>
        <p:nvSpPr>
          <p:cNvPr id="240" name="Rounded Rectangle 142">
            <a:extLst>
              <a:ext uri="{FF2B5EF4-FFF2-40B4-BE49-F238E27FC236}">
                <a16:creationId xmlns:a16="http://schemas.microsoft.com/office/drawing/2014/main" xmlns="" id="{1A972C28-2D24-4D3C-B2C4-80412DB24900}"/>
              </a:ext>
            </a:extLst>
          </p:cNvPr>
          <p:cNvSpPr/>
          <p:nvPr/>
        </p:nvSpPr>
        <p:spPr bwMode="auto">
          <a:xfrm>
            <a:off x="6806469" y="4880770"/>
            <a:ext cx="751564" cy="324991"/>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Development Sprint 4</a:t>
            </a:r>
          </a:p>
        </p:txBody>
      </p:sp>
      <p:sp>
        <p:nvSpPr>
          <p:cNvPr id="241" name="Rounded Rectangle 142">
            <a:extLst>
              <a:ext uri="{FF2B5EF4-FFF2-40B4-BE49-F238E27FC236}">
                <a16:creationId xmlns:a16="http://schemas.microsoft.com/office/drawing/2014/main" xmlns="" id="{82F1B112-8EB3-402A-A26D-E4158DE812DF}"/>
              </a:ext>
            </a:extLst>
          </p:cNvPr>
          <p:cNvSpPr/>
          <p:nvPr/>
        </p:nvSpPr>
        <p:spPr bwMode="auto">
          <a:xfrm>
            <a:off x="7567548" y="4880770"/>
            <a:ext cx="751564" cy="32100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Development Sprint 5</a:t>
            </a:r>
          </a:p>
        </p:txBody>
      </p:sp>
      <p:sp>
        <p:nvSpPr>
          <p:cNvPr id="242" name="Rounded Rectangle 142">
            <a:extLst>
              <a:ext uri="{FF2B5EF4-FFF2-40B4-BE49-F238E27FC236}">
                <a16:creationId xmlns:a16="http://schemas.microsoft.com/office/drawing/2014/main" xmlns="" id="{5E126304-0FD3-45AE-87D3-335CA45E5462}"/>
              </a:ext>
            </a:extLst>
          </p:cNvPr>
          <p:cNvSpPr/>
          <p:nvPr/>
        </p:nvSpPr>
        <p:spPr bwMode="auto">
          <a:xfrm>
            <a:off x="8305475" y="4880770"/>
            <a:ext cx="751564" cy="324991"/>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Development Sprint 6</a:t>
            </a:r>
          </a:p>
        </p:txBody>
      </p:sp>
      <p:sp>
        <p:nvSpPr>
          <p:cNvPr id="243" name="Rounded Rectangle 49">
            <a:extLst>
              <a:ext uri="{FF2B5EF4-FFF2-40B4-BE49-F238E27FC236}">
                <a16:creationId xmlns:a16="http://schemas.microsoft.com/office/drawing/2014/main" xmlns="" id="{CB18E0E4-DCEC-45D5-BFE6-D391DBB67FE7}"/>
              </a:ext>
            </a:extLst>
          </p:cNvPr>
          <p:cNvSpPr/>
          <p:nvPr/>
        </p:nvSpPr>
        <p:spPr bwMode="auto">
          <a:xfrm>
            <a:off x="2373452" y="4784212"/>
            <a:ext cx="766083"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Design Sprint 1</a:t>
            </a:r>
          </a:p>
        </p:txBody>
      </p:sp>
      <p:sp>
        <p:nvSpPr>
          <p:cNvPr id="244" name="Rounded Rectangle 49">
            <a:extLst>
              <a:ext uri="{FF2B5EF4-FFF2-40B4-BE49-F238E27FC236}">
                <a16:creationId xmlns:a16="http://schemas.microsoft.com/office/drawing/2014/main" xmlns="" id="{BB85D9D6-A990-4D3B-B73E-1BDD419565B9}"/>
              </a:ext>
            </a:extLst>
          </p:cNvPr>
          <p:cNvSpPr/>
          <p:nvPr/>
        </p:nvSpPr>
        <p:spPr bwMode="auto">
          <a:xfrm>
            <a:off x="2869030" y="5019515"/>
            <a:ext cx="766083" cy="28485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txBody>
          <a:bodyPr lIns="36000" tIns="0" rIns="36000" bIns="0" rtlCol="0" anchor="ctr"/>
          <a:lstStyle/>
          <a:p>
            <a:pPr algn="ctr">
              <a:defRPr/>
            </a:pPr>
            <a:r>
              <a:rPr lang="en-GB" sz="850" kern="0" dirty="0">
                <a:latin typeface="Calibri" panose="020F0502020204030204" pitchFamily="34" charset="0"/>
              </a:rPr>
              <a:t>Design Sprint 2</a:t>
            </a:r>
          </a:p>
        </p:txBody>
      </p:sp>
    </p:spTree>
    <p:extLst>
      <p:ext uri="{BB962C8B-B14F-4D97-AF65-F5344CB8AC3E}">
        <p14:creationId xmlns:p14="http://schemas.microsoft.com/office/powerpoint/2010/main" val="17907004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F32C0699-25B6-4B4E-85DD-484E61C63F4C}"/>
              </a:ext>
            </a:extLst>
          </p:cNvPr>
          <p:cNvSpPr/>
          <p:nvPr/>
        </p:nvSpPr>
        <p:spPr>
          <a:xfrm>
            <a:off x="268328" y="5489539"/>
            <a:ext cx="1080120" cy="1200329"/>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33" name="Rectangle 32">
            <a:extLst>
              <a:ext uri="{FF2B5EF4-FFF2-40B4-BE49-F238E27FC236}">
                <a16:creationId xmlns:a16="http://schemas.microsoft.com/office/drawing/2014/main" xmlns="" id="{3DD8FC5D-4632-45FF-AF7F-FC981ABE9A27}"/>
              </a:ext>
            </a:extLst>
          </p:cNvPr>
          <p:cNvSpPr/>
          <p:nvPr/>
        </p:nvSpPr>
        <p:spPr>
          <a:xfrm>
            <a:off x="268328" y="3692931"/>
            <a:ext cx="1080120" cy="1754326"/>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32" name="Rectangle 31">
            <a:extLst>
              <a:ext uri="{FF2B5EF4-FFF2-40B4-BE49-F238E27FC236}">
                <a16:creationId xmlns:a16="http://schemas.microsoft.com/office/drawing/2014/main" xmlns="" id="{E330F946-AF57-4FA9-8C37-9D29D5D75B9A}"/>
              </a:ext>
            </a:extLst>
          </p:cNvPr>
          <p:cNvSpPr/>
          <p:nvPr/>
        </p:nvSpPr>
        <p:spPr>
          <a:xfrm>
            <a:off x="268328" y="1881095"/>
            <a:ext cx="1080120" cy="1754326"/>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25" name="Rectangle 24">
            <a:extLst>
              <a:ext uri="{FF2B5EF4-FFF2-40B4-BE49-F238E27FC236}">
                <a16:creationId xmlns:a16="http://schemas.microsoft.com/office/drawing/2014/main" xmlns="" id="{0936EDC1-89F3-4455-8424-48A857829232}"/>
              </a:ext>
            </a:extLst>
          </p:cNvPr>
          <p:cNvSpPr/>
          <p:nvPr/>
        </p:nvSpPr>
        <p:spPr>
          <a:xfrm>
            <a:off x="1487488" y="5493131"/>
            <a:ext cx="10303164" cy="12003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24" name="Rectangle 23">
            <a:extLst>
              <a:ext uri="{FF2B5EF4-FFF2-40B4-BE49-F238E27FC236}">
                <a16:creationId xmlns:a16="http://schemas.microsoft.com/office/drawing/2014/main" xmlns="" id="{E5162620-3F17-4BBE-BEB4-CEC6E89A41D5}"/>
              </a:ext>
            </a:extLst>
          </p:cNvPr>
          <p:cNvSpPr/>
          <p:nvPr/>
        </p:nvSpPr>
        <p:spPr>
          <a:xfrm>
            <a:off x="1487488" y="3692931"/>
            <a:ext cx="10303164" cy="17543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23" name="Rectangle 22">
            <a:extLst>
              <a:ext uri="{FF2B5EF4-FFF2-40B4-BE49-F238E27FC236}">
                <a16:creationId xmlns:a16="http://schemas.microsoft.com/office/drawing/2014/main" xmlns="" id="{1EAEA9B0-E5AC-4C25-9DDB-02C3AF73C9F3}"/>
              </a:ext>
            </a:extLst>
          </p:cNvPr>
          <p:cNvSpPr/>
          <p:nvPr/>
        </p:nvSpPr>
        <p:spPr>
          <a:xfrm>
            <a:off x="1478253" y="1881095"/>
            <a:ext cx="10303164" cy="17543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4" name="Title 3"/>
          <p:cNvSpPr>
            <a:spLocks noGrp="1"/>
          </p:cNvSpPr>
          <p:nvPr>
            <p:ph type="title"/>
          </p:nvPr>
        </p:nvSpPr>
        <p:spPr>
          <a:xfrm>
            <a:off x="227349" y="0"/>
            <a:ext cx="11125236" cy="1104900"/>
          </a:xfrm>
        </p:spPr>
        <p:txBody>
          <a:bodyPr/>
          <a:lstStyle/>
          <a:p>
            <a:r>
              <a:rPr lang="en-US" dirty="0"/>
              <a:t>High level 12-week delivery plan</a:t>
            </a:r>
            <a:endParaRPr lang="en-GB" dirty="0"/>
          </a:p>
        </p:txBody>
      </p:sp>
      <p:sp>
        <p:nvSpPr>
          <p:cNvPr id="7" name="TextBox 6">
            <a:extLst>
              <a:ext uri="{FF2B5EF4-FFF2-40B4-BE49-F238E27FC236}">
                <a16:creationId xmlns:a16="http://schemas.microsoft.com/office/drawing/2014/main" xmlns="" id="{D56277E1-DCC8-4050-96F0-332F6CBEF5E6}"/>
              </a:ext>
            </a:extLst>
          </p:cNvPr>
          <p:cNvSpPr txBox="1"/>
          <p:nvPr/>
        </p:nvSpPr>
        <p:spPr>
          <a:xfrm>
            <a:off x="268328" y="2027186"/>
            <a:ext cx="10801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Verdana"/>
                <a:ea typeface="+mn-ea"/>
                <a:cs typeface="+mn-cs"/>
              </a:rPr>
              <a:t>Business</a:t>
            </a:r>
          </a:p>
        </p:txBody>
      </p:sp>
      <p:sp>
        <p:nvSpPr>
          <p:cNvPr id="8" name="TextBox 7">
            <a:extLst>
              <a:ext uri="{FF2B5EF4-FFF2-40B4-BE49-F238E27FC236}">
                <a16:creationId xmlns:a16="http://schemas.microsoft.com/office/drawing/2014/main" xmlns="" id="{93AF5914-9A3A-4C6A-9717-E059AC9397C5}"/>
              </a:ext>
            </a:extLst>
          </p:cNvPr>
          <p:cNvSpPr txBox="1"/>
          <p:nvPr/>
        </p:nvSpPr>
        <p:spPr>
          <a:xfrm>
            <a:off x="267997" y="3802774"/>
            <a:ext cx="113895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Verdana"/>
                <a:ea typeface="+mn-ea"/>
                <a:cs typeface="+mn-cs"/>
              </a:rPr>
              <a:t>Technical</a:t>
            </a:r>
          </a:p>
        </p:txBody>
      </p:sp>
      <p:sp>
        <p:nvSpPr>
          <p:cNvPr id="9" name="TextBox 8">
            <a:extLst>
              <a:ext uri="{FF2B5EF4-FFF2-40B4-BE49-F238E27FC236}">
                <a16:creationId xmlns:a16="http://schemas.microsoft.com/office/drawing/2014/main" xmlns="" id="{0ED4F41E-4135-424C-9E99-5FBA7E4D2D44}"/>
              </a:ext>
            </a:extLst>
          </p:cNvPr>
          <p:cNvSpPr txBox="1"/>
          <p:nvPr/>
        </p:nvSpPr>
        <p:spPr>
          <a:xfrm>
            <a:off x="268328" y="5551096"/>
            <a:ext cx="143196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Verdana"/>
                <a:ea typeface="+mn-ea"/>
                <a:cs typeface="+mn-cs"/>
              </a:rPr>
              <a:t>Change </a:t>
            </a:r>
            <a:r>
              <a:rPr kumimoji="0" lang="en-GB" sz="1400" b="1" i="0" u="none" strike="noStrike" kern="1200" cap="none" spc="0" normalizeH="0" baseline="0" noProof="0" dirty="0" err="1">
                <a:ln>
                  <a:noFill/>
                </a:ln>
                <a:solidFill>
                  <a:srgbClr val="FFFFFF"/>
                </a:solidFill>
                <a:effectLst/>
                <a:uLnTx/>
                <a:uFillTx/>
                <a:latin typeface="Verdana"/>
                <a:ea typeface="+mn-ea"/>
                <a:cs typeface="+mn-cs"/>
              </a:rPr>
              <a:t>Mmgt</a:t>
            </a:r>
            <a:endParaRPr kumimoji="0" lang="en-GB" sz="1400" b="1" i="0" u="none" strike="noStrike" kern="1200" cap="none" spc="0" normalizeH="0" baseline="0" noProof="0" dirty="0">
              <a:ln>
                <a:noFill/>
              </a:ln>
              <a:solidFill>
                <a:srgbClr val="FFFFFF"/>
              </a:solidFill>
              <a:effectLst/>
              <a:uLnTx/>
              <a:uFillTx/>
              <a:latin typeface="Verdana"/>
              <a:ea typeface="+mn-ea"/>
              <a:cs typeface="+mn-cs"/>
            </a:endParaRPr>
          </a:p>
        </p:txBody>
      </p:sp>
      <p:sp>
        <p:nvSpPr>
          <p:cNvPr id="14" name="TextBox 13">
            <a:extLst>
              <a:ext uri="{FF2B5EF4-FFF2-40B4-BE49-F238E27FC236}">
                <a16:creationId xmlns:a16="http://schemas.microsoft.com/office/drawing/2014/main" xmlns="" id="{2671A1AA-DE47-4FC7-8136-42C174558E5C}"/>
              </a:ext>
            </a:extLst>
          </p:cNvPr>
          <p:cNvSpPr txBox="1"/>
          <p:nvPr/>
        </p:nvSpPr>
        <p:spPr>
          <a:xfrm>
            <a:off x="1700296" y="2027186"/>
            <a:ext cx="3240360"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End to End detailed design confirmed with UL and CG users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Establish features required, reporting?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Access groups defined, access and who from UL and CG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Agree wireframe look and feel of tool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15" name="TextBox 14">
            <a:extLst>
              <a:ext uri="{FF2B5EF4-FFF2-40B4-BE49-F238E27FC236}">
                <a16:creationId xmlns:a16="http://schemas.microsoft.com/office/drawing/2014/main" xmlns="" id="{75A872E9-FF55-4E9A-A536-0973E6D02038}"/>
              </a:ext>
            </a:extLst>
          </p:cNvPr>
          <p:cNvSpPr txBox="1"/>
          <p:nvPr/>
        </p:nvSpPr>
        <p:spPr>
          <a:xfrm>
            <a:off x="1700296" y="3802774"/>
            <a:ext cx="3366068"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Confirm technical design decisions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hosting, SAP integration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Assess how much of the original POC can be reused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Establish an access management strategy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Call out Master data strategy/ work around with SAP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16" name="TextBox 15">
            <a:extLst>
              <a:ext uri="{FF2B5EF4-FFF2-40B4-BE49-F238E27FC236}">
                <a16:creationId xmlns:a16="http://schemas.microsoft.com/office/drawing/2014/main" xmlns="" id="{42CC52CF-C5CE-48CD-939A-28CC8D0936A2}"/>
              </a:ext>
            </a:extLst>
          </p:cNvPr>
          <p:cNvSpPr txBox="1"/>
          <p:nvPr/>
        </p:nvSpPr>
        <p:spPr>
          <a:xfrm>
            <a:off x="1700296" y="5567822"/>
            <a:ext cx="2880320"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Build communication strategy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Build training material on new tool/process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Create plan on how to deliver training to user groups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17" name="TextBox 16">
            <a:extLst>
              <a:ext uri="{FF2B5EF4-FFF2-40B4-BE49-F238E27FC236}">
                <a16:creationId xmlns:a16="http://schemas.microsoft.com/office/drawing/2014/main" xmlns="" id="{1A876C10-EE53-4168-B813-E47EFF266E2F}"/>
              </a:ext>
            </a:extLst>
          </p:cNvPr>
          <p:cNvSpPr txBox="1"/>
          <p:nvPr/>
        </p:nvSpPr>
        <p:spPr>
          <a:xfrm>
            <a:off x="5146565" y="2027186"/>
            <a:ext cx="3240360"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Attend Agile sprints for weekly input into design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Support development of training materials and change management efforts on UL and CG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18" name="TextBox 17">
            <a:extLst>
              <a:ext uri="{FF2B5EF4-FFF2-40B4-BE49-F238E27FC236}">
                <a16:creationId xmlns:a16="http://schemas.microsoft.com/office/drawing/2014/main" xmlns="" id="{5716AF8A-67E4-4486-B451-5A1637CFBF45}"/>
              </a:ext>
            </a:extLst>
          </p:cNvPr>
          <p:cNvSpPr txBox="1"/>
          <p:nvPr/>
        </p:nvSpPr>
        <p:spPr>
          <a:xfrm>
            <a:off x="5146565" y="3802774"/>
            <a:ext cx="2880320" cy="101566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Develop based on established user stories/ features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Build on exiting components from the IC </a:t>
            </a:r>
            <a:r>
              <a:rPr kumimoji="0" lang="en-GB" sz="1200" b="0" i="0" u="none" strike="noStrike" kern="1200" cap="none" spc="0" normalizeH="0" baseline="0" noProof="0" dirty="0" err="1">
                <a:ln>
                  <a:noFill/>
                </a:ln>
                <a:solidFill>
                  <a:prstClr val="black"/>
                </a:solidFill>
                <a:effectLst/>
                <a:uLnTx/>
                <a:uFillTx/>
                <a:latin typeface="Verdana"/>
                <a:ea typeface="+mn-ea"/>
                <a:cs typeface="+mn-cs"/>
              </a:rPr>
              <a:t>PoC</a:t>
            </a: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19" name="TextBox 18">
            <a:extLst>
              <a:ext uri="{FF2B5EF4-FFF2-40B4-BE49-F238E27FC236}">
                <a16:creationId xmlns:a16="http://schemas.microsoft.com/office/drawing/2014/main" xmlns="" id="{26F647E1-E719-413F-9DEC-8079AD836940}"/>
              </a:ext>
            </a:extLst>
          </p:cNvPr>
          <p:cNvSpPr txBox="1"/>
          <p:nvPr/>
        </p:nvSpPr>
        <p:spPr>
          <a:xfrm>
            <a:off x="5146565" y="5567822"/>
            <a:ext cx="2880320"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Delivery training sessions with end users of FCCR and IC processes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Send communications plan of incoming change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20" name="TextBox 19">
            <a:extLst>
              <a:ext uri="{FF2B5EF4-FFF2-40B4-BE49-F238E27FC236}">
                <a16:creationId xmlns:a16="http://schemas.microsoft.com/office/drawing/2014/main" xmlns="" id="{C857998C-44EE-4695-9057-F75818789A51}"/>
              </a:ext>
            </a:extLst>
          </p:cNvPr>
          <p:cNvSpPr txBox="1"/>
          <p:nvPr/>
        </p:nvSpPr>
        <p:spPr>
          <a:xfrm>
            <a:off x="8541057" y="2027186"/>
            <a:ext cx="3240360"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Support market in adoption of the new tool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21" name="TextBox 20">
            <a:extLst>
              <a:ext uri="{FF2B5EF4-FFF2-40B4-BE49-F238E27FC236}">
                <a16:creationId xmlns:a16="http://schemas.microsoft.com/office/drawing/2014/main" xmlns="" id="{2D5A1197-49F7-4750-A479-13D8D0099FDC}"/>
              </a:ext>
            </a:extLst>
          </p:cNvPr>
          <p:cNvSpPr txBox="1"/>
          <p:nvPr/>
        </p:nvSpPr>
        <p:spPr>
          <a:xfrm>
            <a:off x="8541057" y="3802774"/>
            <a:ext cx="2880320"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Monitor performance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Test reporting with live data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Monitor user experience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22" name="TextBox 21">
            <a:extLst>
              <a:ext uri="{FF2B5EF4-FFF2-40B4-BE49-F238E27FC236}">
                <a16:creationId xmlns:a16="http://schemas.microsoft.com/office/drawing/2014/main" xmlns="" id="{4C066058-DD46-41C9-BDFF-27D518F4EA8D}"/>
              </a:ext>
            </a:extLst>
          </p:cNvPr>
          <p:cNvSpPr txBox="1"/>
          <p:nvPr/>
        </p:nvSpPr>
        <p:spPr>
          <a:xfrm>
            <a:off x="8541057" y="5567822"/>
            <a:ext cx="2880320"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Send follow up communication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Hold support training sessions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Verdana"/>
                <a:ea typeface="+mn-ea"/>
                <a:cs typeface="+mn-cs"/>
              </a:rPr>
              <a:t>Answer FAQs via portal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26" name="Arrow: Pentagon 25">
            <a:extLst>
              <a:ext uri="{FF2B5EF4-FFF2-40B4-BE49-F238E27FC236}">
                <a16:creationId xmlns:a16="http://schemas.microsoft.com/office/drawing/2014/main" xmlns="" id="{5F0BBCD0-26D9-4FE8-AFE2-68EEB3476F41}"/>
              </a:ext>
            </a:extLst>
          </p:cNvPr>
          <p:cNvSpPr/>
          <p:nvPr/>
        </p:nvSpPr>
        <p:spPr>
          <a:xfrm>
            <a:off x="1556279" y="1414809"/>
            <a:ext cx="3590286" cy="38289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27" name="Arrow: Chevron 26">
            <a:extLst>
              <a:ext uri="{FF2B5EF4-FFF2-40B4-BE49-F238E27FC236}">
                <a16:creationId xmlns:a16="http://schemas.microsoft.com/office/drawing/2014/main" xmlns="" id="{10912741-9C81-45AD-AC07-2880BF0EB40E}"/>
              </a:ext>
            </a:extLst>
          </p:cNvPr>
          <p:cNvSpPr/>
          <p:nvPr/>
        </p:nvSpPr>
        <p:spPr>
          <a:xfrm>
            <a:off x="5183005" y="1430547"/>
            <a:ext cx="3358052" cy="38289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9" name="Arrow: Chevron 28">
            <a:extLst>
              <a:ext uri="{FF2B5EF4-FFF2-40B4-BE49-F238E27FC236}">
                <a16:creationId xmlns:a16="http://schemas.microsoft.com/office/drawing/2014/main" xmlns="" id="{98E57E50-8C3F-4D0D-BD5B-0CAB7485E26C}"/>
              </a:ext>
            </a:extLst>
          </p:cNvPr>
          <p:cNvSpPr/>
          <p:nvPr/>
        </p:nvSpPr>
        <p:spPr>
          <a:xfrm>
            <a:off x="8575735" y="1423509"/>
            <a:ext cx="3358052" cy="38289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0" name="TextBox 9">
            <a:extLst>
              <a:ext uri="{FF2B5EF4-FFF2-40B4-BE49-F238E27FC236}">
                <a16:creationId xmlns:a16="http://schemas.microsoft.com/office/drawing/2014/main" xmlns="" id="{8883DE6C-92F4-4027-B56A-D2A5189A6E39}"/>
              </a:ext>
            </a:extLst>
          </p:cNvPr>
          <p:cNvSpPr txBox="1"/>
          <p:nvPr/>
        </p:nvSpPr>
        <p:spPr>
          <a:xfrm>
            <a:off x="1543447" y="1441457"/>
            <a:ext cx="363955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Verdana"/>
                <a:ea typeface="+mn-ea"/>
                <a:cs typeface="+mn-cs"/>
              </a:rPr>
              <a:t>Mobilisation and Design (3-4 </a:t>
            </a:r>
            <a:r>
              <a:rPr kumimoji="0" lang="en-GB" sz="1400" b="1" i="0" u="none" strike="noStrike" kern="1200" cap="none" spc="0" normalizeH="0" baseline="0" noProof="0" dirty="0" err="1">
                <a:ln>
                  <a:noFill/>
                </a:ln>
                <a:solidFill>
                  <a:srgbClr val="FFFFFF"/>
                </a:solidFill>
                <a:effectLst/>
                <a:uLnTx/>
                <a:uFillTx/>
                <a:latin typeface="Verdana"/>
                <a:ea typeface="+mn-ea"/>
                <a:cs typeface="+mn-cs"/>
              </a:rPr>
              <a:t>wks</a:t>
            </a:r>
            <a:r>
              <a:rPr kumimoji="0" lang="en-GB" sz="1400" b="1" i="0" u="none" strike="noStrike" kern="1200" cap="none" spc="0" normalizeH="0" baseline="0" noProof="0" dirty="0">
                <a:ln>
                  <a:noFill/>
                </a:ln>
                <a:solidFill>
                  <a:srgbClr val="FFFFFF"/>
                </a:solidFill>
                <a:effectLst/>
                <a:uLnTx/>
                <a:uFillTx/>
                <a:latin typeface="Verdana"/>
                <a:ea typeface="+mn-ea"/>
                <a:cs typeface="+mn-cs"/>
              </a:rPr>
              <a:t>) </a:t>
            </a:r>
          </a:p>
        </p:txBody>
      </p:sp>
      <p:sp>
        <p:nvSpPr>
          <p:cNvPr id="11" name="TextBox 10">
            <a:extLst>
              <a:ext uri="{FF2B5EF4-FFF2-40B4-BE49-F238E27FC236}">
                <a16:creationId xmlns:a16="http://schemas.microsoft.com/office/drawing/2014/main" xmlns="" id="{6CE3A31E-FC1F-43AD-8333-C7F95F9CA614}"/>
              </a:ext>
            </a:extLst>
          </p:cNvPr>
          <p:cNvSpPr txBox="1"/>
          <p:nvPr/>
        </p:nvSpPr>
        <p:spPr>
          <a:xfrm>
            <a:off x="5560124" y="1441457"/>
            <a:ext cx="28268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Verdana"/>
                <a:ea typeface="+mn-ea"/>
                <a:cs typeface="+mn-cs"/>
              </a:rPr>
              <a:t>Development (4-6 </a:t>
            </a:r>
            <a:r>
              <a:rPr kumimoji="0" lang="en-GB" sz="1400" b="1" i="0" u="none" strike="noStrike" kern="1200" cap="none" spc="0" normalizeH="0" baseline="0" noProof="0" dirty="0" err="1">
                <a:ln>
                  <a:noFill/>
                </a:ln>
                <a:solidFill>
                  <a:srgbClr val="FFFFFF"/>
                </a:solidFill>
                <a:effectLst/>
                <a:uLnTx/>
                <a:uFillTx/>
                <a:latin typeface="Verdana"/>
                <a:ea typeface="+mn-ea"/>
                <a:cs typeface="+mn-cs"/>
              </a:rPr>
              <a:t>wks</a:t>
            </a:r>
            <a:r>
              <a:rPr kumimoji="0" lang="en-GB" sz="1400" b="1" i="0" u="none" strike="noStrike" kern="1200" cap="none" spc="0" normalizeH="0" baseline="0" noProof="0" dirty="0">
                <a:ln>
                  <a:noFill/>
                </a:ln>
                <a:solidFill>
                  <a:srgbClr val="FFFFFF"/>
                </a:solidFill>
                <a:effectLst/>
                <a:uLnTx/>
                <a:uFillTx/>
                <a:latin typeface="Verdana"/>
                <a:ea typeface="+mn-ea"/>
                <a:cs typeface="+mn-cs"/>
              </a:rPr>
              <a:t>)</a:t>
            </a:r>
          </a:p>
        </p:txBody>
      </p:sp>
      <p:sp>
        <p:nvSpPr>
          <p:cNvPr id="31" name="TextBox 30">
            <a:extLst>
              <a:ext uri="{FF2B5EF4-FFF2-40B4-BE49-F238E27FC236}">
                <a16:creationId xmlns:a16="http://schemas.microsoft.com/office/drawing/2014/main" xmlns="" id="{DE9418B8-DAEA-4EAE-A30C-011BC46C7DCD}"/>
              </a:ext>
            </a:extLst>
          </p:cNvPr>
          <p:cNvSpPr txBox="1"/>
          <p:nvPr/>
        </p:nvSpPr>
        <p:spPr>
          <a:xfrm>
            <a:off x="8918176" y="1441457"/>
            <a:ext cx="290498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Verdana"/>
                <a:ea typeface="+mn-ea"/>
                <a:cs typeface="+mn-cs"/>
              </a:rPr>
              <a:t>Implementation (1-2 </a:t>
            </a:r>
            <a:r>
              <a:rPr kumimoji="0" lang="en-GB" sz="1400" b="1" i="0" u="none" strike="noStrike" kern="1200" cap="none" spc="0" normalizeH="0" baseline="0" noProof="0" dirty="0" err="1">
                <a:ln>
                  <a:noFill/>
                </a:ln>
                <a:solidFill>
                  <a:srgbClr val="FFFFFF"/>
                </a:solidFill>
                <a:effectLst/>
                <a:uLnTx/>
                <a:uFillTx/>
                <a:latin typeface="Verdana"/>
                <a:ea typeface="+mn-ea"/>
                <a:cs typeface="+mn-cs"/>
              </a:rPr>
              <a:t>wks</a:t>
            </a:r>
            <a:r>
              <a:rPr kumimoji="0" lang="en-GB" sz="1400" b="1" i="0" u="none" strike="noStrike" kern="1200" cap="none" spc="0" normalizeH="0" baseline="0" noProof="0" dirty="0">
                <a:ln>
                  <a:noFill/>
                </a:ln>
                <a:solidFill>
                  <a:srgbClr val="FFFFFF"/>
                </a:solidFill>
                <a:effectLst/>
                <a:uLnTx/>
                <a:uFillTx/>
                <a:latin typeface="Verdana"/>
                <a:ea typeface="+mn-ea"/>
                <a:cs typeface="+mn-cs"/>
              </a:rPr>
              <a:t>)</a:t>
            </a:r>
          </a:p>
        </p:txBody>
      </p:sp>
      <p:sp>
        <p:nvSpPr>
          <p:cNvPr id="35" name="TextBox 34">
            <a:extLst>
              <a:ext uri="{FF2B5EF4-FFF2-40B4-BE49-F238E27FC236}">
                <a16:creationId xmlns:a16="http://schemas.microsoft.com/office/drawing/2014/main" xmlns="" id="{61886667-C0DA-4792-9CFD-6DFF1BAF364F}"/>
              </a:ext>
            </a:extLst>
          </p:cNvPr>
          <p:cNvSpPr txBox="1"/>
          <p:nvPr/>
        </p:nvSpPr>
        <p:spPr>
          <a:xfrm>
            <a:off x="227349" y="764704"/>
            <a:ext cx="107651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FFFF">
                    <a:lumMod val="50000"/>
                  </a:srgbClr>
                </a:solidFill>
                <a:latin typeface="Verdana"/>
              </a:rPr>
              <a:t>Over the next 12-weeks we will be building out this plan in more detail through Agile WoW</a:t>
            </a:r>
            <a:endParaRPr kumimoji="0" lang="en-GB" sz="1800" b="0" i="0" u="none" strike="noStrike" kern="1200" cap="none" spc="0" normalizeH="0" baseline="0" noProof="0" dirty="0">
              <a:ln>
                <a:noFill/>
              </a:ln>
              <a:solidFill>
                <a:srgbClr val="FFFFFF">
                  <a:lumMod val="50000"/>
                </a:srgbClr>
              </a:solidFill>
              <a:effectLst/>
              <a:uLnTx/>
              <a:uFillTx/>
              <a:latin typeface="Verdana"/>
              <a:ea typeface="+mn-ea"/>
              <a:cs typeface="+mn-cs"/>
            </a:endParaRPr>
          </a:p>
        </p:txBody>
      </p:sp>
    </p:spTree>
    <p:extLst>
      <p:ext uri="{BB962C8B-B14F-4D97-AF65-F5344CB8AC3E}">
        <p14:creationId xmlns:p14="http://schemas.microsoft.com/office/powerpoint/2010/main" val="349655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8BB4D-716B-4841-A476-0A56D32085EA}"/>
              </a:ext>
            </a:extLst>
          </p:cNvPr>
          <p:cNvSpPr>
            <a:spLocks noGrp="1"/>
          </p:cNvSpPr>
          <p:nvPr>
            <p:ph type="title"/>
          </p:nvPr>
        </p:nvSpPr>
        <p:spPr/>
        <p:txBody>
          <a:bodyPr/>
          <a:lstStyle/>
          <a:p>
            <a:r>
              <a:rPr lang="en-GB" dirty="0"/>
              <a:t>What does the business team need to proceed? </a:t>
            </a:r>
          </a:p>
        </p:txBody>
      </p:sp>
      <p:sp>
        <p:nvSpPr>
          <p:cNvPr id="4" name="Text Placeholder 3">
            <a:extLst>
              <a:ext uri="{FF2B5EF4-FFF2-40B4-BE49-F238E27FC236}">
                <a16:creationId xmlns:a16="http://schemas.microsoft.com/office/drawing/2014/main" xmlns="" id="{837717EC-0427-4F71-B087-28942FF2BCBC}"/>
              </a:ext>
            </a:extLst>
          </p:cNvPr>
          <p:cNvSpPr>
            <a:spLocks noGrp="1"/>
          </p:cNvSpPr>
          <p:nvPr>
            <p:ph type="body" sz="quarter" idx="11"/>
          </p:nvPr>
        </p:nvSpPr>
        <p:spPr>
          <a:xfrm>
            <a:off x="227349" y="1103429"/>
            <a:ext cx="11700000" cy="504056"/>
          </a:xfrm>
        </p:spPr>
        <p:txBody>
          <a:bodyPr>
            <a:normAutofit fontScale="85000" lnSpcReduction="20000"/>
          </a:bodyPr>
          <a:lstStyle/>
          <a:p>
            <a:r>
              <a:rPr lang="en-GB" dirty="0">
                <a:solidFill>
                  <a:schemeClr val="bg1">
                    <a:lumMod val="50000"/>
                  </a:schemeClr>
                </a:solidFill>
              </a:rPr>
              <a:t>Verdict: Technically feasible, detailed design required </a:t>
            </a:r>
          </a:p>
          <a:p>
            <a:r>
              <a:rPr lang="en-GB" dirty="0">
                <a:solidFill>
                  <a:schemeClr val="bg1">
                    <a:lumMod val="50000"/>
                  </a:schemeClr>
                </a:solidFill>
              </a:rPr>
              <a:t>Sign off: Wasim and Devendra (in principle) </a:t>
            </a:r>
          </a:p>
        </p:txBody>
      </p:sp>
      <p:sp>
        <p:nvSpPr>
          <p:cNvPr id="5" name="TextBox 4">
            <a:extLst>
              <a:ext uri="{FF2B5EF4-FFF2-40B4-BE49-F238E27FC236}">
                <a16:creationId xmlns:a16="http://schemas.microsoft.com/office/drawing/2014/main" xmlns="" id="{CB0FB69D-C7C0-42AA-BC7D-0BB1B76F9176}"/>
              </a:ext>
            </a:extLst>
          </p:cNvPr>
          <p:cNvSpPr txBox="1"/>
          <p:nvPr/>
        </p:nvSpPr>
        <p:spPr>
          <a:xfrm>
            <a:off x="227349" y="1846680"/>
            <a:ext cx="11700000" cy="1200329"/>
          </a:xfrm>
          <a:prstGeom prst="rect">
            <a:avLst/>
          </a:prstGeom>
          <a:noFill/>
        </p:spPr>
        <p:txBody>
          <a:bodyPr wrap="square" rtlCol="0">
            <a:spAutoFit/>
          </a:bodyPr>
          <a:lstStyle/>
          <a:p>
            <a:pPr lvl="0"/>
            <a:r>
              <a:rPr lang="en-US" sz="1200" b="1" dirty="0"/>
              <a:t>1)Invoice processing for Cross platform and Within platform. All the current process flow models need to be covered (Attached is the first draft of the Model by ERP Platform – End to End steps by Country)</a:t>
            </a:r>
          </a:p>
          <a:p>
            <a:pPr marL="171450" lvl="0" indent="-171450">
              <a:buFontTx/>
              <a:buChar char="-"/>
            </a:pPr>
            <a:r>
              <a:rPr lang="en-US" sz="1200" dirty="0"/>
              <a:t>Initial review completed by tech team Devendra and Sachin </a:t>
            </a:r>
          </a:p>
          <a:p>
            <a:pPr marL="171450" lvl="0" indent="-171450">
              <a:buFontTx/>
              <a:buChar char="-"/>
            </a:pPr>
            <a:r>
              <a:rPr lang="en-US" sz="1200" dirty="0"/>
              <a:t>No major concerns in incorporating variations into Blockchain at this stage </a:t>
            </a:r>
          </a:p>
          <a:p>
            <a:pPr marL="171450" lvl="0" indent="-171450">
              <a:buFontTx/>
              <a:buChar char="-"/>
            </a:pPr>
            <a:r>
              <a:rPr lang="en-US" sz="1200" dirty="0"/>
              <a:t>Deep dive into country variations meeting Tuesday 24/07 </a:t>
            </a:r>
          </a:p>
          <a:p>
            <a:pPr lvl="0"/>
            <a:endParaRPr lang="en-GB" sz="1200" dirty="0"/>
          </a:p>
        </p:txBody>
      </p:sp>
      <p:sp>
        <p:nvSpPr>
          <p:cNvPr id="7" name="Rectangle 6">
            <a:extLst>
              <a:ext uri="{FF2B5EF4-FFF2-40B4-BE49-F238E27FC236}">
                <a16:creationId xmlns:a16="http://schemas.microsoft.com/office/drawing/2014/main" xmlns="" id="{E919345C-D5BA-4835-8C3B-FA1ABC56AD38}"/>
              </a:ext>
            </a:extLst>
          </p:cNvPr>
          <p:cNvSpPr/>
          <p:nvPr/>
        </p:nvSpPr>
        <p:spPr>
          <a:xfrm>
            <a:off x="840378" y="3286204"/>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Service Recipient (AP country) logs into Blockchain to request a service from Service provider (AR country)</a:t>
            </a:r>
          </a:p>
        </p:txBody>
      </p:sp>
      <p:sp>
        <p:nvSpPr>
          <p:cNvPr id="8" name="Rectangle 7">
            <a:extLst>
              <a:ext uri="{FF2B5EF4-FFF2-40B4-BE49-F238E27FC236}">
                <a16:creationId xmlns:a16="http://schemas.microsoft.com/office/drawing/2014/main" xmlns="" id="{8A9A7120-680D-4095-AF53-DD11D0ED98FF}"/>
              </a:ext>
            </a:extLst>
          </p:cNvPr>
          <p:cNvSpPr/>
          <p:nvPr/>
        </p:nvSpPr>
        <p:spPr>
          <a:xfrm>
            <a:off x="2071415" y="3292556"/>
            <a:ext cx="1004570" cy="74752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Smart contract executed and tool created Order # and send SAP signal to create an invoice</a:t>
            </a:r>
          </a:p>
        </p:txBody>
      </p:sp>
      <p:sp>
        <p:nvSpPr>
          <p:cNvPr id="9" name="Rectangle 8">
            <a:extLst>
              <a:ext uri="{FF2B5EF4-FFF2-40B4-BE49-F238E27FC236}">
                <a16:creationId xmlns:a16="http://schemas.microsoft.com/office/drawing/2014/main" xmlns="" id="{FF0B69E3-4232-4958-B1F0-0261BF221B75}"/>
              </a:ext>
            </a:extLst>
          </p:cNvPr>
          <p:cNvSpPr/>
          <p:nvPr/>
        </p:nvSpPr>
        <p:spPr>
          <a:xfrm>
            <a:off x="5778929" y="3286584"/>
            <a:ext cx="999769" cy="74676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Request routed to Counterparty approver account within Blockchain for approval (AP Country)</a:t>
            </a:r>
          </a:p>
        </p:txBody>
      </p:sp>
      <p:sp>
        <p:nvSpPr>
          <p:cNvPr id="10" name="Rectangle 9">
            <a:extLst>
              <a:ext uri="{FF2B5EF4-FFF2-40B4-BE49-F238E27FC236}">
                <a16:creationId xmlns:a16="http://schemas.microsoft.com/office/drawing/2014/main" xmlns="" id="{CEF37729-F924-4E33-A1D3-5E36C1B9077F}"/>
              </a:ext>
            </a:extLst>
          </p:cNvPr>
          <p:cNvSpPr/>
          <p:nvPr/>
        </p:nvSpPr>
        <p:spPr>
          <a:xfrm>
            <a:off x="7009966" y="3286791"/>
            <a:ext cx="999769" cy="7463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In case of query Blockchain would notify AP country and queries/response logged here</a:t>
            </a:r>
          </a:p>
        </p:txBody>
      </p:sp>
      <p:sp>
        <p:nvSpPr>
          <p:cNvPr id="11" name="Rectangle 10">
            <a:extLst>
              <a:ext uri="{FF2B5EF4-FFF2-40B4-BE49-F238E27FC236}">
                <a16:creationId xmlns:a16="http://schemas.microsoft.com/office/drawing/2014/main" xmlns="" id="{7EAE35B1-61CB-4C41-B116-3EC7EFA993CB}"/>
              </a:ext>
            </a:extLst>
          </p:cNvPr>
          <p:cNvSpPr/>
          <p:nvPr/>
        </p:nvSpPr>
        <p:spPr>
          <a:xfrm>
            <a:off x="8241003" y="3286584"/>
            <a:ext cx="999769" cy="74676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Service request approved AP posting in SAP by Robo</a:t>
            </a:r>
          </a:p>
        </p:txBody>
      </p:sp>
      <p:cxnSp>
        <p:nvCxnSpPr>
          <p:cNvPr id="14" name="Connector: Elbow 13">
            <a:extLst>
              <a:ext uri="{FF2B5EF4-FFF2-40B4-BE49-F238E27FC236}">
                <a16:creationId xmlns:a16="http://schemas.microsoft.com/office/drawing/2014/main" xmlns="" id="{301E07F6-D0E8-4FF5-ACA5-EB75FB36E6C3}"/>
              </a:ext>
            </a:extLst>
          </p:cNvPr>
          <p:cNvCxnSpPr>
            <a:cxnSpLocks/>
            <a:endCxn id="8" idx="1"/>
          </p:cNvCxnSpPr>
          <p:nvPr/>
        </p:nvCxnSpPr>
        <p:spPr>
          <a:xfrm>
            <a:off x="1840147" y="3659967"/>
            <a:ext cx="231268" cy="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xmlns="" id="{361FA2DD-5AC9-4104-9FC6-2A67762F23DD}"/>
              </a:ext>
            </a:extLst>
          </p:cNvPr>
          <p:cNvCxnSpPr>
            <a:cxnSpLocks/>
            <a:stCxn id="9" idx="3"/>
            <a:endCxn id="10" idx="1"/>
          </p:cNvCxnSpPr>
          <p:nvPr/>
        </p:nvCxnSpPr>
        <p:spPr>
          <a:xfrm flipV="1">
            <a:off x="6778698" y="3659966"/>
            <a:ext cx="231268" cy="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xmlns="" id="{CC64A376-20FC-4336-B341-DBAC58F40F1C}"/>
              </a:ext>
            </a:extLst>
          </p:cNvPr>
          <p:cNvCxnSpPr>
            <a:cxnSpLocks/>
            <a:stCxn id="10" idx="3"/>
            <a:endCxn id="11" idx="1"/>
          </p:cNvCxnSpPr>
          <p:nvPr/>
        </p:nvCxnSpPr>
        <p:spPr>
          <a:xfrm>
            <a:off x="8009735" y="3659966"/>
            <a:ext cx="231268" cy="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9" name="Picture 12" descr="Related image">
            <a:extLst>
              <a:ext uri="{FF2B5EF4-FFF2-40B4-BE49-F238E27FC236}">
                <a16:creationId xmlns:a16="http://schemas.microsoft.com/office/drawing/2014/main" xmlns="" id="{39ADCA28-BC7B-4D15-B02C-B8F86671639E}"/>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1626824" y="3972231"/>
            <a:ext cx="295649" cy="26172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xmlns="" id="{5117DEF0-DDEC-4078-B152-D42101C159C5}"/>
              </a:ext>
            </a:extLst>
          </p:cNvPr>
          <p:cNvSpPr/>
          <p:nvPr/>
        </p:nvSpPr>
        <p:spPr>
          <a:xfrm>
            <a:off x="3307253" y="3292556"/>
            <a:ext cx="1004570" cy="74752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Robo uploads data into SAP FI or SD and provides BC with invoice # to be stored</a:t>
            </a:r>
          </a:p>
        </p:txBody>
      </p:sp>
      <p:sp>
        <p:nvSpPr>
          <p:cNvPr id="25" name="Rectangle 24">
            <a:extLst>
              <a:ext uri="{FF2B5EF4-FFF2-40B4-BE49-F238E27FC236}">
                <a16:creationId xmlns:a16="http://schemas.microsoft.com/office/drawing/2014/main" xmlns="" id="{CCB8A0EC-C3D6-4429-AD4A-0A41946A0B72}"/>
              </a:ext>
            </a:extLst>
          </p:cNvPr>
          <p:cNvSpPr/>
          <p:nvPr/>
        </p:nvSpPr>
        <p:spPr>
          <a:xfrm>
            <a:off x="4543091" y="3286206"/>
            <a:ext cx="1004570" cy="74752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Robo saves invoice’s created after AR posting in </a:t>
            </a:r>
            <a:r>
              <a:rPr lang="en-GB" sz="700" dirty="0" err="1">
                <a:solidFill>
                  <a:schemeClr val="tx1"/>
                </a:solidFill>
              </a:rPr>
              <a:t>ShareDrive</a:t>
            </a:r>
            <a:r>
              <a:rPr lang="en-GB" sz="700" dirty="0">
                <a:solidFill>
                  <a:schemeClr val="tx1"/>
                </a:solidFill>
              </a:rPr>
              <a:t> and attach to AP/AR posting</a:t>
            </a:r>
          </a:p>
        </p:txBody>
      </p:sp>
      <p:sp>
        <p:nvSpPr>
          <p:cNvPr id="30" name="Rectangle 29">
            <a:extLst>
              <a:ext uri="{FF2B5EF4-FFF2-40B4-BE49-F238E27FC236}">
                <a16:creationId xmlns:a16="http://schemas.microsoft.com/office/drawing/2014/main" xmlns="" id="{D2965C54-A8DF-482E-A3B6-943D21151D4B}"/>
              </a:ext>
            </a:extLst>
          </p:cNvPr>
          <p:cNvSpPr/>
          <p:nvPr/>
        </p:nvSpPr>
        <p:spPr>
          <a:xfrm>
            <a:off x="9472043" y="3286584"/>
            <a:ext cx="999769" cy="74676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Service request closed and reflected on dashboard</a:t>
            </a:r>
          </a:p>
        </p:txBody>
      </p:sp>
      <p:pic>
        <p:nvPicPr>
          <p:cNvPr id="32" name="Picture 31" descr="A picture containing text&#10;&#10;Description generated with high confidence">
            <a:extLst>
              <a:ext uri="{FF2B5EF4-FFF2-40B4-BE49-F238E27FC236}">
                <a16:creationId xmlns:a16="http://schemas.microsoft.com/office/drawing/2014/main" xmlns="" id="{8B3CDEFB-06CB-4424-9CD0-4130EBE61D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9253" y="3918992"/>
            <a:ext cx="368204" cy="368204"/>
          </a:xfrm>
          <a:prstGeom prst="rect">
            <a:avLst/>
          </a:prstGeom>
        </p:spPr>
      </p:pic>
      <p:pic>
        <p:nvPicPr>
          <p:cNvPr id="33" name="Picture 32" descr="A picture containing text&#10;&#10;Description generated with high confidence">
            <a:extLst>
              <a:ext uri="{FF2B5EF4-FFF2-40B4-BE49-F238E27FC236}">
                <a16:creationId xmlns:a16="http://schemas.microsoft.com/office/drawing/2014/main" xmlns="" id="{5E5D54E2-1CF7-4C37-BEE6-BFE8B7243B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4860" y="3918992"/>
            <a:ext cx="368204" cy="368204"/>
          </a:xfrm>
          <a:prstGeom prst="rect">
            <a:avLst/>
          </a:prstGeom>
        </p:spPr>
      </p:pic>
      <p:pic>
        <p:nvPicPr>
          <p:cNvPr id="34" name="Picture 33" descr="A picture containing text&#10;&#10;Description generated with high confidence">
            <a:extLst>
              <a:ext uri="{FF2B5EF4-FFF2-40B4-BE49-F238E27FC236}">
                <a16:creationId xmlns:a16="http://schemas.microsoft.com/office/drawing/2014/main" xmlns="" id="{918D8D22-859D-40FC-8A6A-CBB3FA986B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6628" y="3918992"/>
            <a:ext cx="368204" cy="368204"/>
          </a:xfrm>
          <a:prstGeom prst="rect">
            <a:avLst/>
          </a:prstGeom>
        </p:spPr>
      </p:pic>
      <p:cxnSp>
        <p:nvCxnSpPr>
          <p:cNvPr id="35" name="Connector: Elbow 34">
            <a:extLst>
              <a:ext uri="{FF2B5EF4-FFF2-40B4-BE49-F238E27FC236}">
                <a16:creationId xmlns:a16="http://schemas.microsoft.com/office/drawing/2014/main" xmlns="" id="{D2A54535-A189-48BB-B739-0321A5E9627E}"/>
              </a:ext>
            </a:extLst>
          </p:cNvPr>
          <p:cNvCxnSpPr>
            <a:cxnSpLocks/>
            <a:stCxn id="8" idx="3"/>
            <a:endCxn id="24" idx="1"/>
          </p:cNvCxnSpPr>
          <p:nvPr/>
        </p:nvCxnSpPr>
        <p:spPr>
          <a:xfrm>
            <a:off x="3075985" y="3666316"/>
            <a:ext cx="231268" cy="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xmlns="" id="{894CADBE-1DD1-47A4-B7A7-68970CB6F6D0}"/>
              </a:ext>
            </a:extLst>
          </p:cNvPr>
          <p:cNvCxnSpPr>
            <a:cxnSpLocks/>
            <a:stCxn id="24" idx="3"/>
            <a:endCxn id="25" idx="1"/>
          </p:cNvCxnSpPr>
          <p:nvPr/>
        </p:nvCxnSpPr>
        <p:spPr>
          <a:xfrm flipV="1">
            <a:off x="4311823" y="3659966"/>
            <a:ext cx="231268" cy="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xmlns="" id="{7AC33794-A7EE-4247-801A-4BA142DCED40}"/>
              </a:ext>
            </a:extLst>
          </p:cNvPr>
          <p:cNvCxnSpPr>
            <a:cxnSpLocks/>
            <a:endCxn id="9" idx="1"/>
          </p:cNvCxnSpPr>
          <p:nvPr/>
        </p:nvCxnSpPr>
        <p:spPr>
          <a:xfrm flipV="1">
            <a:off x="5560210" y="3659967"/>
            <a:ext cx="218719" cy="19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xmlns="" id="{AB79E691-2327-43A3-8D58-9C33D576B74E}"/>
              </a:ext>
            </a:extLst>
          </p:cNvPr>
          <p:cNvCxnSpPr>
            <a:cxnSpLocks/>
            <a:endCxn id="30" idx="1"/>
          </p:cNvCxnSpPr>
          <p:nvPr/>
        </p:nvCxnSpPr>
        <p:spPr>
          <a:xfrm>
            <a:off x="9202759" y="3653616"/>
            <a:ext cx="269284" cy="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66" name="Picture 12" descr="Related image">
            <a:extLst>
              <a:ext uri="{FF2B5EF4-FFF2-40B4-BE49-F238E27FC236}">
                <a16:creationId xmlns:a16="http://schemas.microsoft.com/office/drawing/2014/main" xmlns="" id="{29F75BB5-3D39-427E-9D8E-351697E68BDE}"/>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10268832" y="3972231"/>
            <a:ext cx="295649" cy="26172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Related image">
            <a:extLst>
              <a:ext uri="{FF2B5EF4-FFF2-40B4-BE49-F238E27FC236}">
                <a16:creationId xmlns:a16="http://schemas.microsoft.com/office/drawing/2014/main" xmlns="" id="{3C87EBB9-E335-4345-80A1-C97228405DFD}"/>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7836979" y="3972231"/>
            <a:ext cx="295649" cy="26172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2" descr="Related image">
            <a:extLst>
              <a:ext uri="{FF2B5EF4-FFF2-40B4-BE49-F238E27FC236}">
                <a16:creationId xmlns:a16="http://schemas.microsoft.com/office/drawing/2014/main" xmlns="" id="{0AA68510-E39F-4695-82FC-E64830B421FB}"/>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6591424" y="3972231"/>
            <a:ext cx="295649" cy="26172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2" descr="Related image">
            <a:extLst>
              <a:ext uri="{FF2B5EF4-FFF2-40B4-BE49-F238E27FC236}">
                <a16:creationId xmlns:a16="http://schemas.microsoft.com/office/drawing/2014/main" xmlns="" id="{FBA85B5E-F4E6-40FF-9002-7994E254A077}"/>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2876201" y="3972231"/>
            <a:ext cx="295649" cy="26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60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34B3FAC7-EE44-47B3-92F4-168AEA97EF24}"/>
              </a:ext>
            </a:extLst>
          </p:cNvPr>
          <p:cNvSpPr/>
          <p:nvPr/>
        </p:nvSpPr>
        <p:spPr>
          <a:xfrm>
            <a:off x="8669637" y="2879233"/>
            <a:ext cx="3114995" cy="1211323"/>
          </a:xfrm>
          <a:prstGeom prst="rect">
            <a:avLst/>
          </a:prstGeom>
          <a:solidFill>
            <a:srgbClr val="E6E7E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lumMod val="50000"/>
                  </a:schemeClr>
                </a:solidFill>
              </a:rPr>
              <a:t>FI Module</a:t>
            </a:r>
          </a:p>
        </p:txBody>
      </p:sp>
      <p:sp>
        <p:nvSpPr>
          <p:cNvPr id="2" name="Title 1">
            <a:extLst>
              <a:ext uri="{FF2B5EF4-FFF2-40B4-BE49-F238E27FC236}">
                <a16:creationId xmlns:a16="http://schemas.microsoft.com/office/drawing/2014/main" xmlns="" id="{8278BB4D-716B-4841-A476-0A56D32085EA}"/>
              </a:ext>
            </a:extLst>
          </p:cNvPr>
          <p:cNvSpPr>
            <a:spLocks noGrp="1"/>
          </p:cNvSpPr>
          <p:nvPr>
            <p:ph type="title"/>
          </p:nvPr>
        </p:nvSpPr>
        <p:spPr/>
        <p:txBody>
          <a:bodyPr/>
          <a:lstStyle/>
          <a:p>
            <a:r>
              <a:rPr lang="en-GB" dirty="0"/>
              <a:t>What does the business team need to proceed? </a:t>
            </a:r>
          </a:p>
        </p:txBody>
      </p:sp>
      <p:sp>
        <p:nvSpPr>
          <p:cNvPr id="4" name="Text Placeholder 3">
            <a:extLst>
              <a:ext uri="{FF2B5EF4-FFF2-40B4-BE49-F238E27FC236}">
                <a16:creationId xmlns:a16="http://schemas.microsoft.com/office/drawing/2014/main" xmlns="" id="{837717EC-0427-4F71-B087-28942FF2BCBC}"/>
              </a:ext>
            </a:extLst>
          </p:cNvPr>
          <p:cNvSpPr>
            <a:spLocks noGrp="1"/>
          </p:cNvSpPr>
          <p:nvPr>
            <p:ph type="body" sz="quarter" idx="11"/>
          </p:nvPr>
        </p:nvSpPr>
        <p:spPr/>
        <p:txBody>
          <a:bodyPr>
            <a:normAutofit fontScale="85000" lnSpcReduction="20000"/>
          </a:bodyPr>
          <a:lstStyle/>
          <a:p>
            <a:r>
              <a:rPr lang="en-GB" dirty="0">
                <a:solidFill>
                  <a:schemeClr val="bg1">
                    <a:lumMod val="50000"/>
                  </a:schemeClr>
                </a:solidFill>
              </a:rPr>
              <a:t>Verdict: Technically feasible, detailed design required </a:t>
            </a:r>
          </a:p>
          <a:p>
            <a:r>
              <a:rPr lang="en-GB" dirty="0">
                <a:solidFill>
                  <a:schemeClr val="bg1">
                    <a:lumMod val="50000"/>
                  </a:schemeClr>
                </a:solidFill>
              </a:rPr>
              <a:t>Sign off: Wasim, CJ, Devendra</a:t>
            </a:r>
          </a:p>
        </p:txBody>
      </p:sp>
      <p:sp>
        <p:nvSpPr>
          <p:cNvPr id="5" name="TextBox 4">
            <a:extLst>
              <a:ext uri="{FF2B5EF4-FFF2-40B4-BE49-F238E27FC236}">
                <a16:creationId xmlns:a16="http://schemas.microsoft.com/office/drawing/2014/main" xmlns="" id="{CB0FB69D-C7C0-42AA-BC7D-0BB1B76F9176}"/>
              </a:ext>
            </a:extLst>
          </p:cNvPr>
          <p:cNvSpPr txBox="1"/>
          <p:nvPr/>
        </p:nvSpPr>
        <p:spPr>
          <a:xfrm>
            <a:off x="335360" y="1863791"/>
            <a:ext cx="11700000" cy="1015663"/>
          </a:xfrm>
          <a:prstGeom prst="rect">
            <a:avLst/>
          </a:prstGeom>
          <a:noFill/>
        </p:spPr>
        <p:txBody>
          <a:bodyPr wrap="square" rtlCol="0">
            <a:spAutoFit/>
          </a:bodyPr>
          <a:lstStyle/>
          <a:p>
            <a:pPr lvl="0"/>
            <a:r>
              <a:rPr lang="en-US" sz="1200" b="1" dirty="0"/>
              <a:t>2) The processing in SAP is either by FI module or SD module. SD module has additional steps before AR processing – manual SO creation.</a:t>
            </a:r>
          </a:p>
          <a:p>
            <a:pPr marL="628650" lvl="1" indent="-171450">
              <a:buFont typeface="Arial" panose="020B0604020202020204" pitchFamily="34" charset="0"/>
              <a:buChar char="•"/>
            </a:pPr>
            <a:r>
              <a:rPr lang="en-US" sz="1200" dirty="0"/>
              <a:t>Performed through RPA, @CJ has verified technical feasibility</a:t>
            </a:r>
          </a:p>
          <a:p>
            <a:pPr marL="628650" lvl="1" indent="-171450">
              <a:buFont typeface="Arial" panose="020B0604020202020204" pitchFamily="34" charset="0"/>
              <a:buChar char="•"/>
            </a:pPr>
            <a:r>
              <a:rPr lang="en-US" sz="1200" dirty="0"/>
              <a:t>This process needs to be seamless incorporated into the rest of the Blockchain process </a:t>
            </a:r>
          </a:p>
          <a:p>
            <a:pPr marL="628650" lvl="1" indent="-171450">
              <a:buFont typeface="Arial" panose="020B0604020202020204" pitchFamily="34" charset="0"/>
              <a:buChar char="•"/>
            </a:pPr>
            <a:r>
              <a:rPr lang="en-US" sz="1200" dirty="0"/>
              <a:t>Deep dive required country wise  and also the process called out in this slide needs to be stitched with the process defined in the Slide No.1</a:t>
            </a:r>
            <a:endParaRPr lang="en-GB" sz="1200" dirty="0"/>
          </a:p>
        </p:txBody>
      </p:sp>
      <p:sp>
        <p:nvSpPr>
          <p:cNvPr id="3" name="Rectangle 2">
            <a:extLst>
              <a:ext uri="{FF2B5EF4-FFF2-40B4-BE49-F238E27FC236}">
                <a16:creationId xmlns:a16="http://schemas.microsoft.com/office/drawing/2014/main" xmlns="" id="{08919E48-4F2B-4C08-A698-2EC85919B75D}"/>
              </a:ext>
            </a:extLst>
          </p:cNvPr>
          <p:cNvSpPr/>
          <p:nvPr/>
        </p:nvSpPr>
        <p:spPr>
          <a:xfrm>
            <a:off x="2659863" y="3394968"/>
            <a:ext cx="1584176"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Blockchain application to send AP and AR data via Flat file transfer </a:t>
            </a:r>
          </a:p>
        </p:txBody>
      </p:sp>
      <p:sp>
        <p:nvSpPr>
          <p:cNvPr id="6" name="Oval 5">
            <a:extLst>
              <a:ext uri="{FF2B5EF4-FFF2-40B4-BE49-F238E27FC236}">
                <a16:creationId xmlns:a16="http://schemas.microsoft.com/office/drawing/2014/main" xmlns="" id="{E69ADF28-8764-460D-8A4F-5D1150B1A6F2}"/>
              </a:ext>
            </a:extLst>
          </p:cNvPr>
          <p:cNvSpPr/>
          <p:nvPr/>
        </p:nvSpPr>
        <p:spPr>
          <a:xfrm>
            <a:off x="4477990" y="3055220"/>
            <a:ext cx="1152128" cy="147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Robot Picks up data from folder</a:t>
            </a:r>
          </a:p>
        </p:txBody>
      </p:sp>
      <p:sp>
        <p:nvSpPr>
          <p:cNvPr id="7" name="Oval 6">
            <a:extLst>
              <a:ext uri="{FF2B5EF4-FFF2-40B4-BE49-F238E27FC236}">
                <a16:creationId xmlns:a16="http://schemas.microsoft.com/office/drawing/2014/main" xmlns="" id="{D30D3D9D-EFD0-45EF-8973-84CDD63EDF4C}"/>
              </a:ext>
            </a:extLst>
          </p:cNvPr>
          <p:cNvSpPr/>
          <p:nvPr/>
        </p:nvSpPr>
        <p:spPr>
          <a:xfrm>
            <a:off x="7244376" y="3071153"/>
            <a:ext cx="1152128" cy="147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Robot processing AR and AP data into SAP platform</a:t>
            </a:r>
          </a:p>
        </p:txBody>
      </p:sp>
      <p:sp>
        <p:nvSpPr>
          <p:cNvPr id="9" name="Flowchart: Magnetic Disk 8">
            <a:extLst>
              <a:ext uri="{FF2B5EF4-FFF2-40B4-BE49-F238E27FC236}">
                <a16:creationId xmlns:a16="http://schemas.microsoft.com/office/drawing/2014/main" xmlns="" id="{5856306D-A2B6-4C71-8880-66F6A490CF0A}"/>
              </a:ext>
            </a:extLst>
          </p:cNvPr>
          <p:cNvSpPr/>
          <p:nvPr/>
        </p:nvSpPr>
        <p:spPr>
          <a:xfrm>
            <a:off x="8826285" y="3257263"/>
            <a:ext cx="648072" cy="646331"/>
          </a:xfrm>
          <a:prstGeom prst="flowChartMagneticDisk">
            <a:avLst/>
          </a:prstGeom>
          <a:solidFill>
            <a:schemeClr val="accent3">
              <a:lumMod val="50000"/>
              <a:lumOff val="5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SAP U2K2</a:t>
            </a:r>
          </a:p>
        </p:txBody>
      </p:sp>
      <p:sp>
        <p:nvSpPr>
          <p:cNvPr id="11" name="Flowchart: Magnetic Disk 10">
            <a:extLst>
              <a:ext uri="{FF2B5EF4-FFF2-40B4-BE49-F238E27FC236}">
                <a16:creationId xmlns:a16="http://schemas.microsoft.com/office/drawing/2014/main" xmlns="" id="{6E3BD95B-F0BB-48FD-930B-017552E87E92}"/>
              </a:ext>
            </a:extLst>
          </p:cNvPr>
          <p:cNvSpPr/>
          <p:nvPr/>
        </p:nvSpPr>
        <p:spPr>
          <a:xfrm>
            <a:off x="9702083" y="3257263"/>
            <a:ext cx="648072" cy="646331"/>
          </a:xfrm>
          <a:prstGeom prst="flowChartMagneticDisk">
            <a:avLst/>
          </a:prstGeom>
          <a:solidFill>
            <a:schemeClr val="accent3">
              <a:lumMod val="50000"/>
              <a:lumOff val="5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SAP Fusion</a:t>
            </a:r>
          </a:p>
        </p:txBody>
      </p:sp>
      <p:sp>
        <p:nvSpPr>
          <p:cNvPr id="12" name="Flowchart: Magnetic Disk 11">
            <a:extLst>
              <a:ext uri="{FF2B5EF4-FFF2-40B4-BE49-F238E27FC236}">
                <a16:creationId xmlns:a16="http://schemas.microsoft.com/office/drawing/2014/main" xmlns="" id="{6C91F1E0-76ED-4D98-ADA5-3DBD28ED4A37}"/>
              </a:ext>
            </a:extLst>
          </p:cNvPr>
          <p:cNvSpPr/>
          <p:nvPr/>
        </p:nvSpPr>
        <p:spPr>
          <a:xfrm>
            <a:off x="10577881" y="3257263"/>
            <a:ext cx="648072" cy="646331"/>
          </a:xfrm>
          <a:prstGeom prst="flowChartMagneticDisk">
            <a:avLst/>
          </a:prstGeom>
          <a:solidFill>
            <a:schemeClr val="accent3">
              <a:lumMod val="50000"/>
              <a:lumOff val="5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CODA</a:t>
            </a:r>
          </a:p>
        </p:txBody>
      </p:sp>
      <p:sp>
        <p:nvSpPr>
          <p:cNvPr id="13" name="Oval 12">
            <a:extLst>
              <a:ext uri="{FF2B5EF4-FFF2-40B4-BE49-F238E27FC236}">
                <a16:creationId xmlns:a16="http://schemas.microsoft.com/office/drawing/2014/main" xmlns="" id="{1BC6C283-F5B7-44A3-BAB0-AC89B873C8E6}"/>
              </a:ext>
            </a:extLst>
          </p:cNvPr>
          <p:cNvSpPr/>
          <p:nvPr/>
        </p:nvSpPr>
        <p:spPr>
          <a:xfrm>
            <a:off x="5860441" y="3071153"/>
            <a:ext cx="1152128" cy="147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Robot input into SAP format required</a:t>
            </a:r>
          </a:p>
        </p:txBody>
      </p:sp>
      <p:cxnSp>
        <p:nvCxnSpPr>
          <p:cNvPr id="22" name="Straight Arrow Connector 21">
            <a:extLst>
              <a:ext uri="{FF2B5EF4-FFF2-40B4-BE49-F238E27FC236}">
                <a16:creationId xmlns:a16="http://schemas.microsoft.com/office/drawing/2014/main" xmlns="" id="{66B2C0FC-CD7B-4998-BE1D-92A9DD68DDD4}"/>
              </a:ext>
            </a:extLst>
          </p:cNvPr>
          <p:cNvCxnSpPr>
            <a:cxnSpLocks/>
            <a:stCxn id="3" idx="3"/>
            <a:endCxn id="6" idx="2"/>
          </p:cNvCxnSpPr>
          <p:nvPr/>
        </p:nvCxnSpPr>
        <p:spPr>
          <a:xfrm>
            <a:off x="4244039" y="3791012"/>
            <a:ext cx="2339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333FCEEF-8DB3-4322-96AE-F78B4758ADEA}"/>
              </a:ext>
            </a:extLst>
          </p:cNvPr>
          <p:cNvCxnSpPr>
            <a:cxnSpLocks/>
          </p:cNvCxnSpPr>
          <p:nvPr/>
        </p:nvCxnSpPr>
        <p:spPr>
          <a:xfrm>
            <a:off x="5630118" y="3791011"/>
            <a:ext cx="2339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2E41753F-6DD1-4F81-AB4C-516CD78AF2CA}"/>
              </a:ext>
            </a:extLst>
          </p:cNvPr>
          <p:cNvCxnSpPr>
            <a:cxnSpLocks/>
          </p:cNvCxnSpPr>
          <p:nvPr/>
        </p:nvCxnSpPr>
        <p:spPr>
          <a:xfrm>
            <a:off x="7012569" y="3806944"/>
            <a:ext cx="2339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E38AA89F-2899-400A-901F-84000A6BF206}"/>
              </a:ext>
            </a:extLst>
          </p:cNvPr>
          <p:cNvCxnSpPr>
            <a:cxnSpLocks/>
          </p:cNvCxnSpPr>
          <p:nvPr/>
        </p:nvCxnSpPr>
        <p:spPr>
          <a:xfrm>
            <a:off x="8396504" y="3796781"/>
            <a:ext cx="2339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80B9E176-8210-4AF2-9057-45E76FEF67C8}"/>
              </a:ext>
            </a:extLst>
          </p:cNvPr>
          <p:cNvCxnSpPr>
            <a:cxnSpLocks/>
          </p:cNvCxnSpPr>
          <p:nvPr/>
        </p:nvCxnSpPr>
        <p:spPr>
          <a:xfrm>
            <a:off x="8162553" y="4400803"/>
            <a:ext cx="4679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xmlns="" id="{B4DD17F7-1146-431E-898C-7022744EA917}"/>
              </a:ext>
            </a:extLst>
          </p:cNvPr>
          <p:cNvSpPr/>
          <p:nvPr/>
        </p:nvSpPr>
        <p:spPr>
          <a:xfrm>
            <a:off x="8669637" y="4275001"/>
            <a:ext cx="3114995" cy="1170223"/>
          </a:xfrm>
          <a:prstGeom prst="rect">
            <a:avLst/>
          </a:prstGeom>
          <a:solidFill>
            <a:srgbClr val="E6E7E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lumMod val="50000"/>
                  </a:schemeClr>
                </a:solidFill>
              </a:rPr>
              <a:t>SD Module</a:t>
            </a:r>
          </a:p>
        </p:txBody>
      </p:sp>
      <p:sp>
        <p:nvSpPr>
          <p:cNvPr id="30" name="Flowchart: Magnetic Disk 29">
            <a:extLst>
              <a:ext uri="{FF2B5EF4-FFF2-40B4-BE49-F238E27FC236}">
                <a16:creationId xmlns:a16="http://schemas.microsoft.com/office/drawing/2014/main" xmlns="" id="{BAD1818B-E6B2-4748-9E45-2757B0DD18DA}"/>
              </a:ext>
            </a:extLst>
          </p:cNvPr>
          <p:cNvSpPr/>
          <p:nvPr/>
        </p:nvSpPr>
        <p:spPr>
          <a:xfrm>
            <a:off x="9699662" y="4658945"/>
            <a:ext cx="648072" cy="646331"/>
          </a:xfrm>
          <a:prstGeom prst="flowChartMagneticDisk">
            <a:avLst/>
          </a:prstGeom>
          <a:solidFill>
            <a:schemeClr val="accent3">
              <a:lumMod val="50000"/>
              <a:lumOff val="5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SAP Sirius</a:t>
            </a:r>
          </a:p>
        </p:txBody>
      </p:sp>
      <p:sp>
        <p:nvSpPr>
          <p:cNvPr id="32" name="Flowchart: Magnetic Disk 31">
            <a:extLst>
              <a:ext uri="{FF2B5EF4-FFF2-40B4-BE49-F238E27FC236}">
                <a16:creationId xmlns:a16="http://schemas.microsoft.com/office/drawing/2014/main" xmlns="" id="{6C57B391-3AD9-4C62-AA3E-1EE85ABAB42C}"/>
              </a:ext>
            </a:extLst>
          </p:cNvPr>
          <p:cNvSpPr/>
          <p:nvPr/>
        </p:nvSpPr>
        <p:spPr>
          <a:xfrm>
            <a:off x="8823864" y="4658945"/>
            <a:ext cx="648072" cy="646331"/>
          </a:xfrm>
          <a:prstGeom prst="flowChartMagneticDisk">
            <a:avLst/>
          </a:prstGeom>
          <a:solidFill>
            <a:schemeClr val="accent3">
              <a:lumMod val="50000"/>
              <a:lumOff val="5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SAP Cordillera</a:t>
            </a:r>
          </a:p>
        </p:txBody>
      </p:sp>
      <p:sp>
        <p:nvSpPr>
          <p:cNvPr id="34" name="Flowchart: Magnetic Disk 33">
            <a:extLst>
              <a:ext uri="{FF2B5EF4-FFF2-40B4-BE49-F238E27FC236}">
                <a16:creationId xmlns:a16="http://schemas.microsoft.com/office/drawing/2014/main" xmlns="" id="{CCFDB1C3-075F-40D2-9F65-E8B3331F7B3B}"/>
              </a:ext>
            </a:extLst>
          </p:cNvPr>
          <p:cNvSpPr/>
          <p:nvPr/>
        </p:nvSpPr>
        <p:spPr>
          <a:xfrm>
            <a:off x="10575460" y="4658944"/>
            <a:ext cx="648072" cy="646331"/>
          </a:xfrm>
          <a:prstGeom prst="flowChartMagneticDisk">
            <a:avLst/>
          </a:prstGeom>
          <a:solidFill>
            <a:schemeClr val="accent3">
              <a:lumMod val="50000"/>
              <a:lumOff val="5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CODA</a:t>
            </a:r>
          </a:p>
        </p:txBody>
      </p:sp>
      <p:sp>
        <p:nvSpPr>
          <p:cNvPr id="54" name="Rectangle 53">
            <a:extLst>
              <a:ext uri="{FF2B5EF4-FFF2-40B4-BE49-F238E27FC236}">
                <a16:creationId xmlns:a16="http://schemas.microsoft.com/office/drawing/2014/main" xmlns="" id="{D386BD3F-A55E-40D1-9F1C-A4303DE67CE1}"/>
              </a:ext>
            </a:extLst>
          </p:cNvPr>
          <p:cNvSpPr/>
          <p:nvPr/>
        </p:nvSpPr>
        <p:spPr>
          <a:xfrm>
            <a:off x="849781" y="3382983"/>
            <a:ext cx="1584176"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Service request approved by both AP and AR</a:t>
            </a:r>
          </a:p>
        </p:txBody>
      </p:sp>
      <p:cxnSp>
        <p:nvCxnSpPr>
          <p:cNvPr id="55" name="Straight Arrow Connector 54">
            <a:extLst>
              <a:ext uri="{FF2B5EF4-FFF2-40B4-BE49-F238E27FC236}">
                <a16:creationId xmlns:a16="http://schemas.microsoft.com/office/drawing/2014/main" xmlns="" id="{3E556CE0-DB4B-4546-8758-68F4FADC15A8}"/>
              </a:ext>
            </a:extLst>
          </p:cNvPr>
          <p:cNvCxnSpPr>
            <a:cxnSpLocks/>
          </p:cNvCxnSpPr>
          <p:nvPr/>
        </p:nvCxnSpPr>
        <p:spPr>
          <a:xfrm>
            <a:off x="2433957" y="3791011"/>
            <a:ext cx="2339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31876F5A-1C1A-4682-99B7-2BBA7DF36501}"/>
              </a:ext>
            </a:extLst>
          </p:cNvPr>
          <p:cNvSpPr txBox="1"/>
          <p:nvPr/>
        </p:nvSpPr>
        <p:spPr>
          <a:xfrm>
            <a:off x="335360" y="4602328"/>
            <a:ext cx="4464496" cy="1569660"/>
          </a:xfrm>
          <a:prstGeom prst="rect">
            <a:avLst/>
          </a:prstGeom>
          <a:noFill/>
        </p:spPr>
        <p:txBody>
          <a:bodyPr wrap="square" rtlCol="0">
            <a:spAutoFit/>
          </a:bodyPr>
          <a:lstStyle/>
          <a:p>
            <a:r>
              <a:rPr lang="en-GB" sz="1200" b="1" dirty="0"/>
              <a:t>Technical Inputs</a:t>
            </a:r>
          </a:p>
          <a:p>
            <a:pPr marL="171450" indent="-171450">
              <a:buFont typeface="Arial" panose="020B0604020202020204" pitchFamily="34" charset="0"/>
              <a:buChar char="•"/>
            </a:pPr>
            <a:r>
              <a:rPr lang="en-GB" sz="1200" dirty="0"/>
              <a:t>Firewall issue possible between folder and robot need to include UL IT here to open certain ports </a:t>
            </a:r>
          </a:p>
          <a:p>
            <a:pPr marL="171450" indent="-171450">
              <a:buFont typeface="Arial" panose="020B0604020202020204" pitchFamily="34" charset="0"/>
              <a:buChar char="•"/>
            </a:pPr>
            <a:r>
              <a:rPr lang="en-GB" sz="1200" dirty="0"/>
              <a:t>ETL interface, talk to application folder and load into UL environment </a:t>
            </a:r>
          </a:p>
          <a:p>
            <a:pPr marL="171450" indent="-171450">
              <a:buFont typeface="Arial" panose="020B0604020202020204" pitchFamily="34" charset="0"/>
              <a:buChar char="•"/>
            </a:pPr>
            <a:r>
              <a:rPr lang="en-GB" sz="1200" dirty="0"/>
              <a:t>Extract, transform and load data SAP</a:t>
            </a:r>
          </a:p>
          <a:p>
            <a:pPr marL="171450" indent="-171450">
              <a:buFont typeface="Arial" panose="020B0604020202020204" pitchFamily="34" charset="0"/>
              <a:buChar char="•"/>
            </a:pPr>
            <a:r>
              <a:rPr lang="en-GB" sz="1200" dirty="0"/>
              <a:t>Blockchain app will send batches to the robot, every hour purposed and approved by Wasim</a:t>
            </a:r>
          </a:p>
        </p:txBody>
      </p:sp>
      <p:sp>
        <p:nvSpPr>
          <p:cNvPr id="35" name="TextBox 34">
            <a:extLst>
              <a:ext uri="{FF2B5EF4-FFF2-40B4-BE49-F238E27FC236}">
                <a16:creationId xmlns:a16="http://schemas.microsoft.com/office/drawing/2014/main" xmlns="" id="{81093AF6-25FF-48B4-B3AD-D55DB4453277}"/>
              </a:ext>
            </a:extLst>
          </p:cNvPr>
          <p:cNvSpPr txBox="1"/>
          <p:nvPr/>
        </p:nvSpPr>
        <p:spPr>
          <a:xfrm>
            <a:off x="5037596" y="4602328"/>
            <a:ext cx="3637192" cy="1754326"/>
          </a:xfrm>
          <a:prstGeom prst="rect">
            <a:avLst/>
          </a:prstGeom>
          <a:noFill/>
        </p:spPr>
        <p:txBody>
          <a:bodyPr wrap="square" rtlCol="0">
            <a:spAutoFit/>
          </a:bodyPr>
          <a:lstStyle/>
          <a:p>
            <a:r>
              <a:rPr lang="en-GB" sz="1200" b="1" dirty="0"/>
              <a:t>SAP format</a:t>
            </a:r>
          </a:p>
          <a:p>
            <a:pPr marL="171450" indent="-171450">
              <a:buFont typeface="Arial" panose="020B0604020202020204" pitchFamily="34" charset="0"/>
              <a:buChar char="•"/>
            </a:pPr>
            <a:r>
              <a:rPr lang="en-GB" sz="1200" dirty="0"/>
              <a:t>Only sending info, </a:t>
            </a:r>
            <a:r>
              <a:rPr lang="en-GB" sz="1200" dirty="0" err="1"/>
              <a:t>robo</a:t>
            </a:r>
            <a:r>
              <a:rPr lang="en-GB" sz="1200" dirty="0"/>
              <a:t> is not doing any validation</a:t>
            </a:r>
          </a:p>
          <a:p>
            <a:pPr marL="171450" indent="-171450">
              <a:buFont typeface="Arial" panose="020B0604020202020204" pitchFamily="34" charset="0"/>
              <a:buChar char="•"/>
            </a:pPr>
            <a:r>
              <a:rPr lang="en-GB" sz="1200" dirty="0"/>
              <a:t>Into two different platforms in two different geo’s possibly</a:t>
            </a:r>
          </a:p>
          <a:p>
            <a:pPr marL="171450" indent="-171450">
              <a:buFont typeface="Arial" panose="020B0604020202020204" pitchFamily="34" charset="0"/>
              <a:buChar char="•"/>
            </a:pPr>
            <a:r>
              <a:rPr lang="en-GB" sz="1200" dirty="0"/>
              <a:t>Robo role posting into SAP, technically feasible </a:t>
            </a:r>
          </a:p>
          <a:p>
            <a:pPr marL="171450" indent="-171450">
              <a:buFont typeface="Arial" panose="020B0604020202020204" pitchFamily="34" charset="0"/>
              <a:buChar char="•"/>
            </a:pPr>
            <a:r>
              <a:rPr lang="en-GB" sz="1200" dirty="0"/>
              <a:t>FI, one step and SD module, two steps execute sales order and create invoice</a:t>
            </a:r>
          </a:p>
        </p:txBody>
      </p:sp>
      <p:sp>
        <p:nvSpPr>
          <p:cNvPr id="36" name="TextBox 35">
            <a:extLst>
              <a:ext uri="{FF2B5EF4-FFF2-40B4-BE49-F238E27FC236}">
                <a16:creationId xmlns:a16="http://schemas.microsoft.com/office/drawing/2014/main" xmlns="" id="{44E702A9-CA56-485C-A0A3-B48EADA06021}"/>
              </a:ext>
            </a:extLst>
          </p:cNvPr>
          <p:cNvSpPr txBox="1"/>
          <p:nvPr/>
        </p:nvSpPr>
        <p:spPr>
          <a:xfrm>
            <a:off x="335360" y="2955726"/>
            <a:ext cx="2808312" cy="276999"/>
          </a:xfrm>
          <a:prstGeom prst="rect">
            <a:avLst/>
          </a:prstGeom>
          <a:noFill/>
        </p:spPr>
        <p:txBody>
          <a:bodyPr wrap="square" rtlCol="0">
            <a:spAutoFit/>
          </a:bodyPr>
          <a:lstStyle/>
          <a:p>
            <a:pPr lvl="0"/>
            <a:r>
              <a:rPr lang="en-US" sz="1200" b="1" dirty="0"/>
              <a:t>Extract of Proposed Process:</a:t>
            </a:r>
          </a:p>
        </p:txBody>
      </p:sp>
    </p:spTree>
    <p:extLst>
      <p:ext uri="{BB962C8B-B14F-4D97-AF65-F5344CB8AC3E}">
        <p14:creationId xmlns:p14="http://schemas.microsoft.com/office/powerpoint/2010/main" val="308260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8BB4D-716B-4841-A476-0A56D32085EA}"/>
              </a:ext>
            </a:extLst>
          </p:cNvPr>
          <p:cNvSpPr>
            <a:spLocks noGrp="1"/>
          </p:cNvSpPr>
          <p:nvPr>
            <p:ph type="title"/>
          </p:nvPr>
        </p:nvSpPr>
        <p:spPr/>
        <p:txBody>
          <a:bodyPr/>
          <a:lstStyle/>
          <a:p>
            <a:r>
              <a:rPr lang="en-GB" dirty="0"/>
              <a:t>What does the business team need to proceed? </a:t>
            </a:r>
          </a:p>
        </p:txBody>
      </p:sp>
      <p:sp>
        <p:nvSpPr>
          <p:cNvPr id="4" name="Text Placeholder 3">
            <a:extLst>
              <a:ext uri="{FF2B5EF4-FFF2-40B4-BE49-F238E27FC236}">
                <a16:creationId xmlns:a16="http://schemas.microsoft.com/office/drawing/2014/main" xmlns="" id="{837717EC-0427-4F71-B087-28942FF2BCBC}"/>
              </a:ext>
            </a:extLst>
          </p:cNvPr>
          <p:cNvSpPr>
            <a:spLocks noGrp="1"/>
          </p:cNvSpPr>
          <p:nvPr>
            <p:ph type="body" sz="quarter" idx="11"/>
          </p:nvPr>
        </p:nvSpPr>
        <p:spPr/>
        <p:txBody>
          <a:bodyPr>
            <a:normAutofit fontScale="85000" lnSpcReduction="20000"/>
          </a:bodyPr>
          <a:lstStyle/>
          <a:p>
            <a:r>
              <a:rPr lang="en-GB" dirty="0">
                <a:solidFill>
                  <a:schemeClr val="bg1">
                    <a:lumMod val="50000"/>
                  </a:schemeClr>
                </a:solidFill>
              </a:rPr>
              <a:t>Verdict: Technically feasible, detailed design required </a:t>
            </a:r>
          </a:p>
          <a:p>
            <a:r>
              <a:rPr lang="en-GB" dirty="0">
                <a:solidFill>
                  <a:schemeClr val="bg1">
                    <a:lumMod val="50000"/>
                  </a:schemeClr>
                </a:solidFill>
              </a:rPr>
              <a:t>Sign off: Wasim, CJ, Devendra</a:t>
            </a:r>
          </a:p>
        </p:txBody>
      </p:sp>
      <p:sp>
        <p:nvSpPr>
          <p:cNvPr id="5" name="TextBox 4">
            <a:extLst>
              <a:ext uri="{FF2B5EF4-FFF2-40B4-BE49-F238E27FC236}">
                <a16:creationId xmlns:a16="http://schemas.microsoft.com/office/drawing/2014/main" xmlns="" id="{CB0FB69D-C7C0-42AA-BC7D-0BB1B76F9176}"/>
              </a:ext>
            </a:extLst>
          </p:cNvPr>
          <p:cNvSpPr txBox="1"/>
          <p:nvPr/>
        </p:nvSpPr>
        <p:spPr>
          <a:xfrm>
            <a:off x="335360" y="1681090"/>
            <a:ext cx="11700000" cy="1754326"/>
          </a:xfrm>
          <a:prstGeom prst="rect">
            <a:avLst/>
          </a:prstGeom>
          <a:noFill/>
        </p:spPr>
        <p:txBody>
          <a:bodyPr wrap="square" rtlCol="0">
            <a:spAutoFit/>
          </a:bodyPr>
          <a:lstStyle/>
          <a:p>
            <a:pPr lvl="0"/>
            <a:r>
              <a:rPr lang="en-US" sz="1200" b="1" dirty="0"/>
              <a:t>3) Invoice copy attached in SAP after respective posting / </a:t>
            </a:r>
            <a:r>
              <a:rPr lang="en-US" sz="1200" b="1" strike="sngStrike" dirty="0"/>
              <a:t>saved into Blockchain layer </a:t>
            </a:r>
            <a:r>
              <a:rPr lang="en-US" sz="1200" b="1" dirty="0"/>
              <a:t>/ placed in Shared drive as per the specified requirement.</a:t>
            </a:r>
          </a:p>
          <a:p>
            <a:pPr lvl="0"/>
            <a:endParaRPr lang="en-US" sz="1200" dirty="0"/>
          </a:p>
          <a:p>
            <a:pPr marL="171450" lvl="0" indent="-171450">
              <a:buFontTx/>
              <a:buChar char="-"/>
            </a:pPr>
            <a:r>
              <a:rPr lang="en-US" sz="1200" dirty="0"/>
              <a:t>After AR posting invoice generated by SAP and this invoice needs to be saved to SharePoint (because of legal requirements for countries, list of countries for at least 10 years, iron mounting contract retain as hard copy) and invoice attached on AP posting reference in SAP. </a:t>
            </a:r>
          </a:p>
          <a:p>
            <a:pPr marL="171450" lvl="0" indent="-171450">
              <a:buFontTx/>
              <a:buChar char="-"/>
            </a:pPr>
            <a:r>
              <a:rPr lang="en-US" sz="1200" dirty="0"/>
              <a:t>Effort to complete this task 2-3mins per invoice </a:t>
            </a:r>
          </a:p>
          <a:p>
            <a:pPr marL="171450" lvl="0" indent="-171450">
              <a:buFontTx/>
              <a:buChar char="-"/>
            </a:pPr>
            <a:r>
              <a:rPr lang="en-US" sz="1200" dirty="0"/>
              <a:t>Some countries invoice is generated manually, some are automate, create excel based invoices</a:t>
            </a:r>
          </a:p>
          <a:p>
            <a:pPr marL="171450" indent="-171450">
              <a:buFontTx/>
              <a:buChar char="-"/>
            </a:pPr>
            <a:r>
              <a:rPr lang="en-US" sz="1200" dirty="0"/>
              <a:t>This process needs to be seamless incorporated into the rest of the Blockchain process </a:t>
            </a:r>
          </a:p>
          <a:p>
            <a:pPr marL="171450" lvl="0" indent="-171450">
              <a:buFontTx/>
              <a:buChar char="-"/>
            </a:pPr>
            <a:r>
              <a:rPr lang="en-US" sz="1200" b="1" dirty="0"/>
              <a:t>CJ confident this can be performed by </a:t>
            </a:r>
            <a:r>
              <a:rPr lang="en-US" sz="1200" b="1" dirty="0" err="1"/>
              <a:t>robo</a:t>
            </a:r>
            <a:r>
              <a:rPr lang="en-US" sz="1200" b="1" dirty="0"/>
              <a:t>, detailed design required at later stage</a:t>
            </a:r>
            <a:endParaRPr lang="en-US" sz="1200" dirty="0"/>
          </a:p>
        </p:txBody>
      </p:sp>
      <p:sp>
        <p:nvSpPr>
          <p:cNvPr id="6" name="Rectangle 5">
            <a:extLst>
              <a:ext uri="{FF2B5EF4-FFF2-40B4-BE49-F238E27FC236}">
                <a16:creationId xmlns:a16="http://schemas.microsoft.com/office/drawing/2014/main" xmlns="" id="{EF4B5674-4490-42D6-B408-64474F6B242E}"/>
              </a:ext>
            </a:extLst>
          </p:cNvPr>
          <p:cNvSpPr/>
          <p:nvPr/>
        </p:nvSpPr>
        <p:spPr>
          <a:xfrm>
            <a:off x="1866495" y="3842525"/>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Blockchain application to send AP and AR data via Flat file transfer </a:t>
            </a:r>
          </a:p>
        </p:txBody>
      </p:sp>
      <p:cxnSp>
        <p:nvCxnSpPr>
          <p:cNvPr id="7" name="Straight Arrow Connector 6">
            <a:extLst>
              <a:ext uri="{FF2B5EF4-FFF2-40B4-BE49-F238E27FC236}">
                <a16:creationId xmlns:a16="http://schemas.microsoft.com/office/drawing/2014/main" xmlns="" id="{28ABB5A4-B206-4DA8-9D6D-68C5B889D22B}"/>
              </a:ext>
            </a:extLst>
          </p:cNvPr>
          <p:cNvCxnSpPr>
            <a:cxnSpLocks/>
          </p:cNvCxnSpPr>
          <p:nvPr/>
        </p:nvCxnSpPr>
        <p:spPr>
          <a:xfrm>
            <a:off x="3173165" y="4186236"/>
            <a:ext cx="233951" cy="3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B4B13343-7655-480E-9492-7DE0BEEA69F4}"/>
              </a:ext>
            </a:extLst>
          </p:cNvPr>
          <p:cNvSpPr/>
          <p:nvPr/>
        </p:nvSpPr>
        <p:spPr>
          <a:xfrm>
            <a:off x="325874" y="3842525"/>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Service request approved by both AP and AR</a:t>
            </a:r>
          </a:p>
        </p:txBody>
      </p:sp>
      <p:cxnSp>
        <p:nvCxnSpPr>
          <p:cNvPr id="10" name="Straight Arrow Connector 9">
            <a:extLst>
              <a:ext uri="{FF2B5EF4-FFF2-40B4-BE49-F238E27FC236}">
                <a16:creationId xmlns:a16="http://schemas.microsoft.com/office/drawing/2014/main" xmlns="" id="{79B28D5A-6C12-4B90-AD97-BF7B8D19A203}"/>
              </a:ext>
            </a:extLst>
          </p:cNvPr>
          <p:cNvCxnSpPr>
            <a:cxnSpLocks/>
          </p:cNvCxnSpPr>
          <p:nvPr/>
        </p:nvCxnSpPr>
        <p:spPr>
          <a:xfrm>
            <a:off x="1624499" y="4187788"/>
            <a:ext cx="2339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7FCB01FB-4936-4A64-95CA-C3DCE289A599}"/>
              </a:ext>
            </a:extLst>
          </p:cNvPr>
          <p:cNvSpPr/>
          <p:nvPr/>
        </p:nvSpPr>
        <p:spPr>
          <a:xfrm>
            <a:off x="3407116" y="3502778"/>
            <a:ext cx="1152128" cy="147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Robot has posted AR posting (#2)</a:t>
            </a:r>
          </a:p>
        </p:txBody>
      </p:sp>
      <p:cxnSp>
        <p:nvCxnSpPr>
          <p:cNvPr id="12" name="Straight Arrow Connector 11">
            <a:extLst>
              <a:ext uri="{FF2B5EF4-FFF2-40B4-BE49-F238E27FC236}">
                <a16:creationId xmlns:a16="http://schemas.microsoft.com/office/drawing/2014/main" xmlns="" id="{FCDD30F7-D004-4529-86F9-3107AB430AE8}"/>
              </a:ext>
            </a:extLst>
          </p:cNvPr>
          <p:cNvCxnSpPr>
            <a:cxnSpLocks/>
            <a:stCxn id="11" idx="6"/>
            <a:endCxn id="13" idx="2"/>
          </p:cNvCxnSpPr>
          <p:nvPr/>
        </p:nvCxnSpPr>
        <p:spPr>
          <a:xfrm flipV="1">
            <a:off x="4559244" y="3815394"/>
            <a:ext cx="279144" cy="423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2555BAAF-E3D5-44DC-8CC1-0FCDD1808D2C}"/>
              </a:ext>
            </a:extLst>
          </p:cNvPr>
          <p:cNvSpPr/>
          <p:nvPr/>
        </p:nvSpPr>
        <p:spPr>
          <a:xfrm>
            <a:off x="4838388" y="3427169"/>
            <a:ext cx="1584329" cy="776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Invoice is automatically  created in SAP</a:t>
            </a:r>
          </a:p>
        </p:txBody>
      </p:sp>
      <p:sp>
        <p:nvSpPr>
          <p:cNvPr id="14" name="Oval 13">
            <a:extLst>
              <a:ext uri="{FF2B5EF4-FFF2-40B4-BE49-F238E27FC236}">
                <a16:creationId xmlns:a16="http://schemas.microsoft.com/office/drawing/2014/main" xmlns="" id="{F30899ED-DDDA-45AE-9CA8-86E154197B4A}"/>
              </a:ext>
            </a:extLst>
          </p:cNvPr>
          <p:cNvSpPr/>
          <p:nvPr/>
        </p:nvSpPr>
        <p:spPr>
          <a:xfrm>
            <a:off x="4838388" y="4275626"/>
            <a:ext cx="1584329" cy="776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Invoice is manually created using excel created</a:t>
            </a:r>
          </a:p>
        </p:txBody>
      </p:sp>
      <p:sp>
        <p:nvSpPr>
          <p:cNvPr id="15" name="Oval 14">
            <a:extLst>
              <a:ext uri="{FF2B5EF4-FFF2-40B4-BE49-F238E27FC236}">
                <a16:creationId xmlns:a16="http://schemas.microsoft.com/office/drawing/2014/main" xmlns="" id="{63FDBEAE-6655-4B02-8327-5C98914F5263}"/>
              </a:ext>
            </a:extLst>
          </p:cNvPr>
          <p:cNvSpPr/>
          <p:nvPr/>
        </p:nvSpPr>
        <p:spPr>
          <a:xfrm>
            <a:off x="6630164" y="3502778"/>
            <a:ext cx="1152128" cy="147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Invoice needs to be saved on Shared drive</a:t>
            </a:r>
          </a:p>
        </p:txBody>
      </p:sp>
      <p:sp>
        <p:nvSpPr>
          <p:cNvPr id="16" name="Oval 15">
            <a:extLst>
              <a:ext uri="{FF2B5EF4-FFF2-40B4-BE49-F238E27FC236}">
                <a16:creationId xmlns:a16="http://schemas.microsoft.com/office/drawing/2014/main" xmlns="" id="{555017A1-CDB6-462C-B495-D44D3AD61154}"/>
              </a:ext>
            </a:extLst>
          </p:cNvPr>
          <p:cNvSpPr/>
          <p:nvPr/>
        </p:nvSpPr>
        <p:spPr>
          <a:xfrm>
            <a:off x="9328697" y="3502778"/>
            <a:ext cx="1152128" cy="147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Invoice needs to be attached to corresponding AR posting in SAP</a:t>
            </a:r>
          </a:p>
        </p:txBody>
      </p:sp>
      <p:sp>
        <p:nvSpPr>
          <p:cNvPr id="17" name="Oval 16">
            <a:extLst>
              <a:ext uri="{FF2B5EF4-FFF2-40B4-BE49-F238E27FC236}">
                <a16:creationId xmlns:a16="http://schemas.microsoft.com/office/drawing/2014/main" xmlns="" id="{2CACF7E8-F076-4F1D-A7CC-F4F71330172E}"/>
              </a:ext>
            </a:extLst>
          </p:cNvPr>
          <p:cNvSpPr/>
          <p:nvPr/>
        </p:nvSpPr>
        <p:spPr>
          <a:xfrm>
            <a:off x="7966949" y="3502778"/>
            <a:ext cx="1152128" cy="147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Invoice needs to emailed to </a:t>
            </a:r>
            <a:r>
              <a:rPr lang="en-GB" sz="1000" dirty="0" err="1"/>
              <a:t>IronMountain</a:t>
            </a:r>
            <a:endParaRPr lang="en-GB" sz="1000" dirty="0"/>
          </a:p>
        </p:txBody>
      </p:sp>
      <p:sp>
        <p:nvSpPr>
          <p:cNvPr id="18" name="Oval 17">
            <a:extLst>
              <a:ext uri="{FF2B5EF4-FFF2-40B4-BE49-F238E27FC236}">
                <a16:creationId xmlns:a16="http://schemas.microsoft.com/office/drawing/2014/main" xmlns="" id="{13D76ADF-FB10-4239-B5C9-6FDC907B91F0}"/>
              </a:ext>
            </a:extLst>
          </p:cNvPr>
          <p:cNvSpPr/>
          <p:nvPr/>
        </p:nvSpPr>
        <p:spPr>
          <a:xfrm>
            <a:off x="10699717" y="3502778"/>
            <a:ext cx="1152128" cy="147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Invoice needs to be attached to corresponding AP posting in SAP</a:t>
            </a:r>
          </a:p>
        </p:txBody>
      </p:sp>
      <p:cxnSp>
        <p:nvCxnSpPr>
          <p:cNvPr id="19" name="Straight Arrow Connector 18">
            <a:extLst>
              <a:ext uri="{FF2B5EF4-FFF2-40B4-BE49-F238E27FC236}">
                <a16:creationId xmlns:a16="http://schemas.microsoft.com/office/drawing/2014/main" xmlns="" id="{5951D8FA-793A-4498-94EF-C08A6E7B9356}"/>
              </a:ext>
            </a:extLst>
          </p:cNvPr>
          <p:cNvCxnSpPr>
            <a:cxnSpLocks/>
          </p:cNvCxnSpPr>
          <p:nvPr/>
        </p:nvCxnSpPr>
        <p:spPr>
          <a:xfrm>
            <a:off x="4537474" y="4196392"/>
            <a:ext cx="296920" cy="411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A19F9B26-68E9-44BA-86AD-808BB43B822E}"/>
              </a:ext>
            </a:extLst>
          </p:cNvPr>
          <p:cNvCxnSpPr>
            <a:cxnSpLocks/>
            <a:endCxn id="15" idx="2"/>
          </p:cNvCxnSpPr>
          <p:nvPr/>
        </p:nvCxnSpPr>
        <p:spPr>
          <a:xfrm>
            <a:off x="6400396" y="3884576"/>
            <a:ext cx="229768" cy="3539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D67AEE93-2975-4F99-B030-CDA02203470C}"/>
              </a:ext>
            </a:extLst>
          </p:cNvPr>
          <p:cNvCxnSpPr>
            <a:cxnSpLocks/>
            <a:stCxn id="14" idx="6"/>
            <a:endCxn id="15" idx="2"/>
          </p:cNvCxnSpPr>
          <p:nvPr/>
        </p:nvCxnSpPr>
        <p:spPr>
          <a:xfrm flipV="1">
            <a:off x="6422717" y="4238570"/>
            <a:ext cx="207447" cy="42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0AB2BE9A-7392-4E69-A098-632F15E8771A}"/>
              </a:ext>
            </a:extLst>
          </p:cNvPr>
          <p:cNvCxnSpPr>
            <a:cxnSpLocks/>
          </p:cNvCxnSpPr>
          <p:nvPr/>
        </p:nvCxnSpPr>
        <p:spPr>
          <a:xfrm>
            <a:off x="7732998" y="4187788"/>
            <a:ext cx="2339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F4DBF6D7-CC4B-420E-8CB0-1BB70FF2341B}"/>
              </a:ext>
            </a:extLst>
          </p:cNvPr>
          <p:cNvCxnSpPr>
            <a:cxnSpLocks/>
          </p:cNvCxnSpPr>
          <p:nvPr/>
        </p:nvCxnSpPr>
        <p:spPr>
          <a:xfrm>
            <a:off x="9094746" y="4187788"/>
            <a:ext cx="2339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927A3CA4-B8C4-4894-A267-861FDFEC61C3}"/>
              </a:ext>
            </a:extLst>
          </p:cNvPr>
          <p:cNvCxnSpPr>
            <a:cxnSpLocks/>
          </p:cNvCxnSpPr>
          <p:nvPr/>
        </p:nvCxnSpPr>
        <p:spPr>
          <a:xfrm>
            <a:off x="10480825" y="4187788"/>
            <a:ext cx="2339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93D31CF2-2C71-4165-B86E-2320D1D312DB}"/>
              </a:ext>
            </a:extLst>
          </p:cNvPr>
          <p:cNvSpPr txBox="1"/>
          <p:nvPr/>
        </p:nvSpPr>
        <p:spPr>
          <a:xfrm>
            <a:off x="335360" y="5016411"/>
            <a:ext cx="8312090" cy="1631216"/>
          </a:xfrm>
          <a:prstGeom prst="rect">
            <a:avLst/>
          </a:prstGeom>
          <a:noFill/>
        </p:spPr>
        <p:txBody>
          <a:bodyPr wrap="square" rtlCol="0">
            <a:spAutoFit/>
          </a:bodyPr>
          <a:lstStyle/>
          <a:p>
            <a:r>
              <a:rPr lang="en-GB" sz="1200" b="1" dirty="0"/>
              <a:t>Technical Considerations</a:t>
            </a:r>
          </a:p>
          <a:p>
            <a:pPr marL="285750" indent="-285750">
              <a:buFont typeface="Arial" panose="020B0604020202020204" pitchFamily="34" charset="0"/>
              <a:buChar char="•"/>
            </a:pPr>
            <a:r>
              <a:rPr lang="en-GB" sz="1200" dirty="0"/>
              <a:t>Invoice posting done by </a:t>
            </a:r>
            <a:r>
              <a:rPr lang="en-GB" sz="1200" dirty="0" err="1"/>
              <a:t>robo</a:t>
            </a:r>
            <a:endParaRPr lang="en-GB" sz="1200" dirty="0"/>
          </a:p>
          <a:p>
            <a:pPr marL="285750" indent="-285750">
              <a:buFont typeface="Arial" panose="020B0604020202020204" pitchFamily="34" charset="0"/>
              <a:buChar char="•"/>
            </a:pPr>
            <a:r>
              <a:rPr lang="en-GB" sz="1200" dirty="0"/>
              <a:t>Sirius and </a:t>
            </a:r>
            <a:r>
              <a:rPr lang="en-GB" sz="1200" dirty="0" err="1"/>
              <a:t>Corderillera</a:t>
            </a:r>
            <a:r>
              <a:rPr lang="en-GB" sz="1200" dirty="0"/>
              <a:t> automatically populated SAP to create invoice (SD module)</a:t>
            </a:r>
          </a:p>
          <a:p>
            <a:pPr marL="285750" indent="-285750">
              <a:buFont typeface="Arial" panose="020B0604020202020204" pitchFamily="34" charset="0"/>
              <a:buChar char="•"/>
            </a:pPr>
            <a:r>
              <a:rPr lang="en-GB" sz="1200" dirty="0"/>
              <a:t>U2K2 and Fusion needs </a:t>
            </a:r>
            <a:r>
              <a:rPr lang="en-GB" sz="1200" dirty="0" err="1"/>
              <a:t>robo</a:t>
            </a:r>
            <a:r>
              <a:rPr lang="en-GB" sz="1200" dirty="0"/>
              <a:t> to create invoice (FI Module) </a:t>
            </a:r>
          </a:p>
          <a:p>
            <a:pPr marL="285750" indent="-285750">
              <a:buFont typeface="Arial" panose="020B0604020202020204" pitchFamily="34" charset="0"/>
              <a:buChar char="•"/>
            </a:pPr>
            <a:r>
              <a:rPr lang="en-GB" sz="1200" dirty="0"/>
              <a:t>Blockchain needs to provide country specific data dump and then input into country template, save on shared drive and then attach into SAP </a:t>
            </a:r>
          </a:p>
          <a:p>
            <a:pPr marL="285750" indent="-285750">
              <a:buFont typeface="Arial" panose="020B0604020202020204" pitchFamily="34" charset="0"/>
              <a:buChar char="•"/>
            </a:pPr>
            <a:r>
              <a:rPr lang="en-GB" sz="1200" dirty="0"/>
              <a:t>Any changes to the country specific template will impact </a:t>
            </a:r>
            <a:r>
              <a:rPr lang="en-GB" sz="1200" dirty="0" err="1"/>
              <a:t>robo</a:t>
            </a:r>
            <a:r>
              <a:rPr lang="en-GB" sz="1200" dirty="0"/>
              <a:t> performance, and require a CR to amend </a:t>
            </a:r>
          </a:p>
        </p:txBody>
      </p:sp>
      <p:sp>
        <p:nvSpPr>
          <p:cNvPr id="26" name="TextBox 25">
            <a:extLst>
              <a:ext uri="{FF2B5EF4-FFF2-40B4-BE49-F238E27FC236}">
                <a16:creationId xmlns:a16="http://schemas.microsoft.com/office/drawing/2014/main" xmlns="" id="{3DD8CD2B-C982-43CB-82D8-24FA16B55AEC}"/>
              </a:ext>
            </a:extLst>
          </p:cNvPr>
          <p:cNvSpPr txBox="1"/>
          <p:nvPr/>
        </p:nvSpPr>
        <p:spPr>
          <a:xfrm>
            <a:off x="335360" y="3494048"/>
            <a:ext cx="3400194" cy="276999"/>
          </a:xfrm>
          <a:prstGeom prst="rect">
            <a:avLst/>
          </a:prstGeom>
          <a:noFill/>
        </p:spPr>
        <p:txBody>
          <a:bodyPr wrap="square" rtlCol="0">
            <a:spAutoFit/>
          </a:bodyPr>
          <a:lstStyle/>
          <a:p>
            <a:pPr lvl="0"/>
            <a:r>
              <a:rPr lang="en-US" sz="1200" b="1" dirty="0"/>
              <a:t>Extract of Proposed Process:</a:t>
            </a:r>
          </a:p>
        </p:txBody>
      </p:sp>
    </p:spTree>
    <p:extLst>
      <p:ext uri="{BB962C8B-B14F-4D97-AF65-F5344CB8AC3E}">
        <p14:creationId xmlns:p14="http://schemas.microsoft.com/office/powerpoint/2010/main" val="28769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8BB4D-716B-4841-A476-0A56D32085EA}"/>
              </a:ext>
            </a:extLst>
          </p:cNvPr>
          <p:cNvSpPr>
            <a:spLocks noGrp="1"/>
          </p:cNvSpPr>
          <p:nvPr>
            <p:ph type="title"/>
          </p:nvPr>
        </p:nvSpPr>
        <p:spPr/>
        <p:txBody>
          <a:bodyPr/>
          <a:lstStyle/>
          <a:p>
            <a:r>
              <a:rPr lang="en-GB" dirty="0"/>
              <a:t>What does the business team need to proceed? </a:t>
            </a:r>
          </a:p>
        </p:txBody>
      </p:sp>
      <p:sp>
        <p:nvSpPr>
          <p:cNvPr id="4" name="Text Placeholder 3">
            <a:extLst>
              <a:ext uri="{FF2B5EF4-FFF2-40B4-BE49-F238E27FC236}">
                <a16:creationId xmlns:a16="http://schemas.microsoft.com/office/drawing/2014/main" xmlns="" id="{837717EC-0427-4F71-B087-28942FF2BCBC}"/>
              </a:ext>
            </a:extLst>
          </p:cNvPr>
          <p:cNvSpPr>
            <a:spLocks noGrp="1"/>
          </p:cNvSpPr>
          <p:nvPr>
            <p:ph type="body" sz="quarter" idx="11"/>
          </p:nvPr>
        </p:nvSpPr>
        <p:spPr/>
        <p:txBody>
          <a:bodyPr>
            <a:normAutofit fontScale="85000" lnSpcReduction="20000"/>
          </a:bodyPr>
          <a:lstStyle/>
          <a:p>
            <a:r>
              <a:rPr lang="en-GB" dirty="0">
                <a:solidFill>
                  <a:schemeClr val="bg1">
                    <a:lumMod val="50000"/>
                  </a:schemeClr>
                </a:solidFill>
              </a:rPr>
              <a:t>Verdict: Feasible as part of change </a:t>
            </a:r>
            <a:r>
              <a:rPr lang="en-GB" dirty="0" err="1">
                <a:solidFill>
                  <a:schemeClr val="bg1">
                    <a:lumMod val="50000"/>
                  </a:schemeClr>
                </a:solidFill>
              </a:rPr>
              <a:t>mmgt</a:t>
            </a:r>
            <a:r>
              <a:rPr lang="en-GB" dirty="0">
                <a:solidFill>
                  <a:schemeClr val="bg1">
                    <a:lumMod val="50000"/>
                  </a:schemeClr>
                </a:solidFill>
              </a:rPr>
              <a:t> plan, ask Country Tax teams to check Blockchain</a:t>
            </a:r>
          </a:p>
          <a:p>
            <a:r>
              <a:rPr lang="en-GB" dirty="0">
                <a:solidFill>
                  <a:schemeClr val="bg1">
                    <a:lumMod val="50000"/>
                  </a:schemeClr>
                </a:solidFill>
              </a:rPr>
              <a:t>Sign off: Wasim and Devendra</a:t>
            </a:r>
          </a:p>
        </p:txBody>
      </p:sp>
      <p:sp>
        <p:nvSpPr>
          <p:cNvPr id="5" name="TextBox 4">
            <a:extLst>
              <a:ext uri="{FF2B5EF4-FFF2-40B4-BE49-F238E27FC236}">
                <a16:creationId xmlns:a16="http://schemas.microsoft.com/office/drawing/2014/main" xmlns="" id="{CB0FB69D-C7C0-42AA-BC7D-0BB1B76F9176}"/>
              </a:ext>
            </a:extLst>
          </p:cNvPr>
          <p:cNvSpPr txBox="1"/>
          <p:nvPr/>
        </p:nvSpPr>
        <p:spPr>
          <a:xfrm>
            <a:off x="201473" y="1844824"/>
            <a:ext cx="11700000" cy="1938992"/>
          </a:xfrm>
          <a:prstGeom prst="rect">
            <a:avLst/>
          </a:prstGeom>
          <a:noFill/>
        </p:spPr>
        <p:txBody>
          <a:bodyPr wrap="square" rtlCol="0">
            <a:spAutoFit/>
          </a:bodyPr>
          <a:lstStyle/>
          <a:p>
            <a:pPr lvl="0"/>
            <a:r>
              <a:rPr lang="en-US" sz="1200" b="1" dirty="0"/>
              <a:t>4) Manual Touch points / Exception scenarios are incorporated within Blockchain layer. This will help achieve FPY of 95%+ for Sundry Invoicing:</a:t>
            </a:r>
            <a:endParaRPr lang="en-GB" sz="1200" b="1" dirty="0"/>
          </a:p>
          <a:p>
            <a:pPr lvl="1"/>
            <a:endParaRPr lang="en-US" sz="1200" b="1" dirty="0"/>
          </a:p>
          <a:p>
            <a:pPr lvl="1"/>
            <a:r>
              <a:rPr lang="en-US" sz="1200" b="1" dirty="0"/>
              <a:t>4.1 WHT confirmation process incorporated into the Blockchain portal including follow up mail triggers for approval to Country Tax team for AP posting</a:t>
            </a:r>
          </a:p>
          <a:p>
            <a:pPr marL="628650" lvl="1" indent="-171450">
              <a:buFontTx/>
              <a:buChar char="-"/>
            </a:pPr>
            <a:r>
              <a:rPr lang="en-US" sz="1200" dirty="0"/>
              <a:t>Notification within Blockchain on the dashboard, download invoice from blockchain to check don’t need to attach in emails. Log into blockchain and all details within RIGHT after AR posting, and then direct for AP posting. Confirm comments section, flexibility for the approver. </a:t>
            </a:r>
          </a:p>
          <a:p>
            <a:pPr marL="628650" lvl="1" indent="-171450">
              <a:buFontTx/>
              <a:buChar char="-"/>
            </a:pPr>
            <a:r>
              <a:rPr lang="en-US" sz="1200" dirty="0"/>
              <a:t>Include in change </a:t>
            </a:r>
            <a:r>
              <a:rPr lang="en-US" sz="1200" dirty="0" err="1"/>
              <a:t>mmgt</a:t>
            </a:r>
            <a:r>
              <a:rPr lang="en-US" sz="1200" dirty="0"/>
              <a:t> to check blockchain daily/weekly get tax approver groups on board with this (user group so log in and password per country) Aligned with Wasim and Uday</a:t>
            </a:r>
          </a:p>
        </p:txBody>
      </p:sp>
      <p:sp>
        <p:nvSpPr>
          <p:cNvPr id="7" name="Rectangle 6">
            <a:extLst>
              <a:ext uri="{FF2B5EF4-FFF2-40B4-BE49-F238E27FC236}">
                <a16:creationId xmlns:a16="http://schemas.microsoft.com/office/drawing/2014/main" xmlns="" id="{1EB26446-8817-41CA-950E-E2EF1F9923AF}"/>
              </a:ext>
            </a:extLst>
          </p:cNvPr>
          <p:cNvSpPr/>
          <p:nvPr/>
        </p:nvSpPr>
        <p:spPr>
          <a:xfrm>
            <a:off x="1271464" y="4997615"/>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Invoice is created on Blockchain</a:t>
            </a:r>
          </a:p>
        </p:txBody>
      </p:sp>
      <p:sp>
        <p:nvSpPr>
          <p:cNvPr id="8" name="Rectangle 7">
            <a:extLst>
              <a:ext uri="{FF2B5EF4-FFF2-40B4-BE49-F238E27FC236}">
                <a16:creationId xmlns:a16="http://schemas.microsoft.com/office/drawing/2014/main" xmlns="" id="{2F215ED9-4214-439D-A0EA-775C5A455D0E}"/>
              </a:ext>
            </a:extLst>
          </p:cNvPr>
          <p:cNvSpPr/>
          <p:nvPr/>
        </p:nvSpPr>
        <p:spPr>
          <a:xfrm>
            <a:off x="2711624" y="4997615"/>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Country Tax approver notified via Blockchain dashboard</a:t>
            </a:r>
          </a:p>
        </p:txBody>
      </p:sp>
      <p:sp>
        <p:nvSpPr>
          <p:cNvPr id="9" name="Rectangle 8">
            <a:extLst>
              <a:ext uri="{FF2B5EF4-FFF2-40B4-BE49-F238E27FC236}">
                <a16:creationId xmlns:a16="http://schemas.microsoft.com/office/drawing/2014/main" xmlns="" id="{E726F9E8-08EA-425D-8C37-94C301107CAF}"/>
              </a:ext>
            </a:extLst>
          </p:cNvPr>
          <p:cNvSpPr/>
          <p:nvPr/>
        </p:nvSpPr>
        <p:spPr>
          <a:xfrm>
            <a:off x="4151784" y="4997615"/>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Country Tax user views invoice in Blockchain</a:t>
            </a:r>
          </a:p>
        </p:txBody>
      </p:sp>
      <p:sp>
        <p:nvSpPr>
          <p:cNvPr id="10" name="Rectangle 9">
            <a:extLst>
              <a:ext uri="{FF2B5EF4-FFF2-40B4-BE49-F238E27FC236}">
                <a16:creationId xmlns:a16="http://schemas.microsoft.com/office/drawing/2014/main" xmlns="" id="{2C499177-361A-40FB-87B1-2F3AA63678ED}"/>
              </a:ext>
            </a:extLst>
          </p:cNvPr>
          <p:cNvSpPr/>
          <p:nvPr/>
        </p:nvSpPr>
        <p:spPr>
          <a:xfrm>
            <a:off x="5568680" y="4997615"/>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Country Tax user approves/rejects request in Blockchain</a:t>
            </a:r>
          </a:p>
        </p:txBody>
      </p:sp>
      <p:sp>
        <p:nvSpPr>
          <p:cNvPr id="11" name="Rectangle 10">
            <a:extLst>
              <a:ext uri="{FF2B5EF4-FFF2-40B4-BE49-F238E27FC236}">
                <a16:creationId xmlns:a16="http://schemas.microsoft.com/office/drawing/2014/main" xmlns="" id="{0E52F4D4-461D-4F50-8568-56BF4566A04E}"/>
              </a:ext>
            </a:extLst>
          </p:cNvPr>
          <p:cNvSpPr/>
          <p:nvPr/>
        </p:nvSpPr>
        <p:spPr>
          <a:xfrm>
            <a:off x="7392144" y="4523740"/>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Request is triggered for AP processing </a:t>
            </a:r>
          </a:p>
        </p:txBody>
      </p:sp>
      <p:sp>
        <p:nvSpPr>
          <p:cNvPr id="12" name="Rectangle 11">
            <a:extLst>
              <a:ext uri="{FF2B5EF4-FFF2-40B4-BE49-F238E27FC236}">
                <a16:creationId xmlns:a16="http://schemas.microsoft.com/office/drawing/2014/main" xmlns="" id="{2F5A4B29-F6D8-4AA4-BE6C-88DA5730762E}"/>
              </a:ext>
            </a:extLst>
          </p:cNvPr>
          <p:cNvSpPr/>
          <p:nvPr/>
        </p:nvSpPr>
        <p:spPr>
          <a:xfrm>
            <a:off x="7392144" y="5456466"/>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Service request is sent back to AR country via dashboard</a:t>
            </a:r>
          </a:p>
        </p:txBody>
      </p:sp>
      <p:cxnSp>
        <p:nvCxnSpPr>
          <p:cNvPr id="14" name="Straight Arrow Connector 13">
            <a:extLst>
              <a:ext uri="{FF2B5EF4-FFF2-40B4-BE49-F238E27FC236}">
                <a16:creationId xmlns:a16="http://schemas.microsoft.com/office/drawing/2014/main" xmlns="" id="{F63D8A81-0A37-486F-8564-FF7C8489AD0A}"/>
              </a:ext>
            </a:extLst>
          </p:cNvPr>
          <p:cNvCxnSpPr>
            <a:cxnSpLocks/>
          </p:cNvCxnSpPr>
          <p:nvPr/>
        </p:nvCxnSpPr>
        <p:spPr>
          <a:xfrm>
            <a:off x="2578134" y="5393659"/>
            <a:ext cx="133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B9DA2AF9-BBF8-4C6B-8924-2CA9E55C9A23}"/>
              </a:ext>
            </a:extLst>
          </p:cNvPr>
          <p:cNvCxnSpPr>
            <a:cxnSpLocks/>
          </p:cNvCxnSpPr>
          <p:nvPr/>
        </p:nvCxnSpPr>
        <p:spPr>
          <a:xfrm>
            <a:off x="4018294" y="5393659"/>
            <a:ext cx="133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7FDECDC1-6ACF-4F53-92B3-0B8F7C0D6F93}"/>
              </a:ext>
            </a:extLst>
          </p:cNvPr>
          <p:cNvCxnSpPr>
            <a:cxnSpLocks/>
          </p:cNvCxnSpPr>
          <p:nvPr/>
        </p:nvCxnSpPr>
        <p:spPr>
          <a:xfrm>
            <a:off x="5458454" y="5393659"/>
            <a:ext cx="133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CE1E2907-7D77-4866-B35E-0E87C955241F}"/>
              </a:ext>
            </a:extLst>
          </p:cNvPr>
          <p:cNvCxnSpPr>
            <a:cxnSpLocks/>
            <a:stCxn id="10" idx="3"/>
            <a:endCxn id="11" idx="1"/>
          </p:cNvCxnSpPr>
          <p:nvPr/>
        </p:nvCxnSpPr>
        <p:spPr>
          <a:xfrm flipV="1">
            <a:off x="6875350" y="4919784"/>
            <a:ext cx="516794" cy="473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A5028A17-0575-429B-8928-44DDB0CFFDD0}"/>
              </a:ext>
            </a:extLst>
          </p:cNvPr>
          <p:cNvCxnSpPr>
            <a:cxnSpLocks/>
            <a:stCxn id="10" idx="3"/>
            <a:endCxn id="12" idx="1"/>
          </p:cNvCxnSpPr>
          <p:nvPr/>
        </p:nvCxnSpPr>
        <p:spPr>
          <a:xfrm>
            <a:off x="6875350" y="5393659"/>
            <a:ext cx="516794" cy="45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4624F77F-1C79-4FA8-B25D-352A723DB231}"/>
              </a:ext>
            </a:extLst>
          </p:cNvPr>
          <p:cNvSpPr txBox="1"/>
          <p:nvPr/>
        </p:nvSpPr>
        <p:spPr>
          <a:xfrm>
            <a:off x="201473" y="4448145"/>
            <a:ext cx="2000435" cy="276999"/>
          </a:xfrm>
          <a:prstGeom prst="rect">
            <a:avLst/>
          </a:prstGeom>
          <a:noFill/>
        </p:spPr>
        <p:txBody>
          <a:bodyPr wrap="square" rtlCol="0">
            <a:spAutoFit/>
          </a:bodyPr>
          <a:lstStyle/>
          <a:p>
            <a:pPr lvl="0"/>
            <a:r>
              <a:rPr lang="en-US" sz="1200" b="1" dirty="0"/>
              <a:t>Proposed Process:</a:t>
            </a:r>
          </a:p>
        </p:txBody>
      </p:sp>
    </p:spTree>
    <p:extLst>
      <p:ext uri="{BB962C8B-B14F-4D97-AF65-F5344CB8AC3E}">
        <p14:creationId xmlns:p14="http://schemas.microsoft.com/office/powerpoint/2010/main" val="184277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8BB4D-716B-4841-A476-0A56D32085EA}"/>
              </a:ext>
            </a:extLst>
          </p:cNvPr>
          <p:cNvSpPr>
            <a:spLocks noGrp="1"/>
          </p:cNvSpPr>
          <p:nvPr>
            <p:ph type="title"/>
          </p:nvPr>
        </p:nvSpPr>
        <p:spPr/>
        <p:txBody>
          <a:bodyPr/>
          <a:lstStyle/>
          <a:p>
            <a:r>
              <a:rPr lang="en-GB" dirty="0"/>
              <a:t>What does the business team need to proceed? </a:t>
            </a:r>
          </a:p>
        </p:txBody>
      </p:sp>
      <p:sp>
        <p:nvSpPr>
          <p:cNvPr id="4" name="Text Placeholder 3">
            <a:extLst>
              <a:ext uri="{FF2B5EF4-FFF2-40B4-BE49-F238E27FC236}">
                <a16:creationId xmlns:a16="http://schemas.microsoft.com/office/drawing/2014/main" xmlns="" id="{837717EC-0427-4F71-B087-28942FF2BCBC}"/>
              </a:ext>
            </a:extLst>
          </p:cNvPr>
          <p:cNvSpPr>
            <a:spLocks noGrp="1"/>
          </p:cNvSpPr>
          <p:nvPr>
            <p:ph type="body" sz="quarter" idx="11"/>
          </p:nvPr>
        </p:nvSpPr>
        <p:spPr/>
        <p:txBody>
          <a:bodyPr>
            <a:normAutofit fontScale="85000" lnSpcReduction="20000"/>
          </a:bodyPr>
          <a:lstStyle/>
          <a:p>
            <a:r>
              <a:rPr lang="en-GB" dirty="0">
                <a:solidFill>
                  <a:schemeClr val="bg1">
                    <a:lumMod val="50000"/>
                  </a:schemeClr>
                </a:solidFill>
              </a:rPr>
              <a:t>Verdict: Technically feasible, detailed design required </a:t>
            </a:r>
          </a:p>
          <a:p>
            <a:r>
              <a:rPr lang="en-GB" dirty="0">
                <a:solidFill>
                  <a:schemeClr val="bg1">
                    <a:lumMod val="50000"/>
                  </a:schemeClr>
                </a:solidFill>
              </a:rPr>
              <a:t>Sign off: Wasim, CJ, </a:t>
            </a:r>
            <a:r>
              <a:rPr lang="en-GB" dirty="0">
                <a:solidFill>
                  <a:srgbClr val="FF0000"/>
                </a:solidFill>
              </a:rPr>
              <a:t>Devendra</a:t>
            </a:r>
          </a:p>
        </p:txBody>
      </p:sp>
      <p:sp>
        <p:nvSpPr>
          <p:cNvPr id="5" name="TextBox 4">
            <a:extLst>
              <a:ext uri="{FF2B5EF4-FFF2-40B4-BE49-F238E27FC236}">
                <a16:creationId xmlns:a16="http://schemas.microsoft.com/office/drawing/2014/main" xmlns="" id="{CB0FB69D-C7C0-42AA-BC7D-0BB1B76F9176}"/>
              </a:ext>
            </a:extLst>
          </p:cNvPr>
          <p:cNvSpPr txBox="1"/>
          <p:nvPr/>
        </p:nvSpPr>
        <p:spPr>
          <a:xfrm>
            <a:off x="227349" y="1653427"/>
            <a:ext cx="11700000" cy="1938992"/>
          </a:xfrm>
          <a:prstGeom prst="rect">
            <a:avLst/>
          </a:prstGeom>
          <a:noFill/>
        </p:spPr>
        <p:txBody>
          <a:bodyPr wrap="square" rtlCol="0">
            <a:spAutoFit/>
          </a:bodyPr>
          <a:lstStyle/>
          <a:p>
            <a:pPr lvl="0"/>
            <a:r>
              <a:rPr lang="en-US" sz="1200" b="1" dirty="0"/>
              <a:t>4)</a:t>
            </a:r>
            <a:endParaRPr lang="en-GB" sz="1200" dirty="0"/>
          </a:p>
          <a:p>
            <a:pPr lvl="1"/>
            <a:r>
              <a:rPr lang="en-US" sz="1200" b="1" dirty="0"/>
              <a:t>4.2 After AR posting, Invoice copy is generated by Country on their Letter head and sent back to CG AR team, for further processing by AP team  (the same needs to be a notification or download trigger to be sent to a specified contact from Country team)</a:t>
            </a:r>
            <a:r>
              <a:rPr lang="en-US" sz="1200" dirty="0"/>
              <a:t> </a:t>
            </a:r>
          </a:p>
          <a:p>
            <a:pPr marL="628650" lvl="1" indent="-171450">
              <a:buFontTx/>
              <a:buChar char="-"/>
            </a:pPr>
            <a:r>
              <a:rPr lang="en-US" sz="1200" dirty="0"/>
              <a:t>How many countries 20 countries… figures on the number of request? 150 request monthly total. Countries legal requirement needs to be printed in their country and manual signature possible, convert to PDF and email back to CG team, attached PDF into SAP in AR and AP posting. </a:t>
            </a:r>
          </a:p>
          <a:p>
            <a:pPr marL="628650" lvl="1" indent="-171450">
              <a:buFontTx/>
              <a:buChar char="-"/>
            </a:pPr>
            <a:r>
              <a:rPr lang="en-US" sz="1200" dirty="0"/>
              <a:t>Blockchain this data pick up and send to printer, this part is feasible </a:t>
            </a:r>
          </a:p>
          <a:p>
            <a:pPr marL="628650" lvl="1" indent="-171450">
              <a:buFontTx/>
              <a:buChar char="-"/>
            </a:pPr>
            <a:r>
              <a:rPr lang="en-US" sz="1200" dirty="0"/>
              <a:t>Picking up PDF attachments, shared drive link unique reference number PDF attachment link within blockchain firewalls</a:t>
            </a:r>
          </a:p>
          <a:p>
            <a:pPr marL="628650" lvl="1" indent="-171450">
              <a:buFontTx/>
              <a:buChar char="-"/>
            </a:pPr>
            <a:r>
              <a:rPr lang="en-US" sz="1200" dirty="0"/>
              <a:t>Robo picks up form share drive, and attached to AP/AR SAP respectively</a:t>
            </a:r>
          </a:p>
        </p:txBody>
      </p:sp>
      <p:sp>
        <p:nvSpPr>
          <p:cNvPr id="10" name="Rectangle 9">
            <a:extLst>
              <a:ext uri="{FF2B5EF4-FFF2-40B4-BE49-F238E27FC236}">
                <a16:creationId xmlns:a16="http://schemas.microsoft.com/office/drawing/2014/main" xmlns="" id="{19F997D1-B32C-4C68-9999-F8B95453CF7B}"/>
              </a:ext>
            </a:extLst>
          </p:cNvPr>
          <p:cNvSpPr/>
          <p:nvPr/>
        </p:nvSpPr>
        <p:spPr>
          <a:xfrm>
            <a:off x="3782577" y="5088551"/>
            <a:ext cx="1031931" cy="7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Country team receives email with invoice info</a:t>
            </a:r>
          </a:p>
        </p:txBody>
      </p:sp>
      <p:sp>
        <p:nvSpPr>
          <p:cNvPr id="17" name="Rectangle 16">
            <a:extLst>
              <a:ext uri="{FF2B5EF4-FFF2-40B4-BE49-F238E27FC236}">
                <a16:creationId xmlns:a16="http://schemas.microsoft.com/office/drawing/2014/main" xmlns="" id="{F4DA3E79-71AA-465F-ADD2-691F8A106A75}"/>
              </a:ext>
            </a:extLst>
          </p:cNvPr>
          <p:cNvSpPr/>
          <p:nvPr/>
        </p:nvSpPr>
        <p:spPr>
          <a:xfrm>
            <a:off x="8384086" y="6049964"/>
            <a:ext cx="2120591" cy="431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i="1" dirty="0">
                <a:solidFill>
                  <a:srgbClr val="FF0000"/>
                </a:solidFill>
              </a:rPr>
              <a:t>*Possible RISK this will not be easily checked if the right document was uploaded correct </a:t>
            </a:r>
          </a:p>
        </p:txBody>
      </p:sp>
      <p:sp>
        <p:nvSpPr>
          <p:cNvPr id="18" name="TextBox 17">
            <a:extLst>
              <a:ext uri="{FF2B5EF4-FFF2-40B4-BE49-F238E27FC236}">
                <a16:creationId xmlns:a16="http://schemas.microsoft.com/office/drawing/2014/main" xmlns="" id="{87A538AF-40E7-4B8D-8886-80E162796B55}"/>
              </a:ext>
            </a:extLst>
          </p:cNvPr>
          <p:cNvSpPr txBox="1"/>
          <p:nvPr/>
        </p:nvSpPr>
        <p:spPr>
          <a:xfrm>
            <a:off x="227349" y="5904399"/>
            <a:ext cx="5544616" cy="646331"/>
          </a:xfrm>
          <a:prstGeom prst="rect">
            <a:avLst/>
          </a:prstGeom>
          <a:noFill/>
        </p:spPr>
        <p:txBody>
          <a:bodyPr wrap="square" rtlCol="0">
            <a:spAutoFit/>
          </a:bodyPr>
          <a:lstStyle/>
          <a:p>
            <a:r>
              <a:rPr lang="en-GB" sz="1200" b="1" dirty="0"/>
              <a:t>Technical Considerations</a:t>
            </a:r>
          </a:p>
          <a:p>
            <a:pPr marL="285750" indent="-285750">
              <a:buFont typeface="Arial" panose="020B0604020202020204" pitchFamily="34" charset="0"/>
              <a:buChar char="•"/>
            </a:pPr>
            <a:r>
              <a:rPr lang="en-GB" sz="1200" dirty="0"/>
              <a:t>Size of attachments could be an issues here for </a:t>
            </a:r>
            <a:r>
              <a:rPr lang="en-GB" sz="1200" dirty="0" err="1"/>
              <a:t>robo</a:t>
            </a:r>
            <a:r>
              <a:rPr lang="en-GB" sz="1200" dirty="0"/>
              <a:t> to process and attach into SAP AR and AP</a:t>
            </a:r>
          </a:p>
        </p:txBody>
      </p:sp>
      <p:sp>
        <p:nvSpPr>
          <p:cNvPr id="21" name="TextBox 20">
            <a:extLst>
              <a:ext uri="{FF2B5EF4-FFF2-40B4-BE49-F238E27FC236}">
                <a16:creationId xmlns:a16="http://schemas.microsoft.com/office/drawing/2014/main" xmlns="" id="{D5F828DB-D536-448B-801A-72667E0BEA1A}"/>
              </a:ext>
            </a:extLst>
          </p:cNvPr>
          <p:cNvSpPr txBox="1"/>
          <p:nvPr/>
        </p:nvSpPr>
        <p:spPr>
          <a:xfrm>
            <a:off x="227349" y="3592419"/>
            <a:ext cx="2000435" cy="276999"/>
          </a:xfrm>
          <a:prstGeom prst="rect">
            <a:avLst/>
          </a:prstGeom>
          <a:noFill/>
        </p:spPr>
        <p:txBody>
          <a:bodyPr wrap="square" rtlCol="0">
            <a:spAutoFit/>
          </a:bodyPr>
          <a:lstStyle/>
          <a:p>
            <a:pPr lvl="0"/>
            <a:r>
              <a:rPr lang="en-US" sz="1200" b="1" dirty="0"/>
              <a:t>Proposed Process:</a:t>
            </a:r>
          </a:p>
        </p:txBody>
      </p:sp>
      <p:sp>
        <p:nvSpPr>
          <p:cNvPr id="22" name="Rectangle 21">
            <a:extLst>
              <a:ext uri="{FF2B5EF4-FFF2-40B4-BE49-F238E27FC236}">
                <a16:creationId xmlns:a16="http://schemas.microsoft.com/office/drawing/2014/main" xmlns="" id="{4A4FB174-4774-4DC8-B47A-325C7A4ABE61}"/>
              </a:ext>
            </a:extLst>
          </p:cNvPr>
          <p:cNvSpPr/>
          <p:nvPr/>
        </p:nvSpPr>
        <p:spPr>
          <a:xfrm>
            <a:off x="260885" y="4256988"/>
            <a:ext cx="67320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Invoice is updated within SAP (#2)</a:t>
            </a:r>
          </a:p>
        </p:txBody>
      </p:sp>
      <p:cxnSp>
        <p:nvCxnSpPr>
          <p:cNvPr id="23" name="Straight Arrow Connector 22">
            <a:extLst>
              <a:ext uri="{FF2B5EF4-FFF2-40B4-BE49-F238E27FC236}">
                <a16:creationId xmlns:a16="http://schemas.microsoft.com/office/drawing/2014/main" xmlns="" id="{F0101D11-52E1-4FE4-BA1A-01AA7436E501}"/>
              </a:ext>
            </a:extLst>
          </p:cNvPr>
          <p:cNvCxnSpPr>
            <a:cxnSpLocks/>
            <a:stCxn id="22" idx="3"/>
            <a:endCxn id="25" idx="2"/>
          </p:cNvCxnSpPr>
          <p:nvPr/>
        </p:nvCxnSpPr>
        <p:spPr>
          <a:xfrm>
            <a:off x="934085" y="4653032"/>
            <a:ext cx="223235" cy="3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xmlns="" id="{228A50D9-B4D0-4B3D-808A-35CD83185A70}"/>
              </a:ext>
            </a:extLst>
          </p:cNvPr>
          <p:cNvSpPr/>
          <p:nvPr/>
        </p:nvSpPr>
        <p:spPr>
          <a:xfrm>
            <a:off x="1157320" y="3920619"/>
            <a:ext cx="1152128" cy="147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Robot attached invoices in SAP</a:t>
            </a:r>
          </a:p>
        </p:txBody>
      </p:sp>
      <p:sp>
        <p:nvSpPr>
          <p:cNvPr id="26" name="Rectangle 25">
            <a:extLst>
              <a:ext uri="{FF2B5EF4-FFF2-40B4-BE49-F238E27FC236}">
                <a16:creationId xmlns:a16="http://schemas.microsoft.com/office/drawing/2014/main" xmlns="" id="{710873D4-3F39-435C-9B6A-809AFCF0462F}"/>
              </a:ext>
            </a:extLst>
          </p:cNvPr>
          <p:cNvSpPr/>
          <p:nvPr/>
        </p:nvSpPr>
        <p:spPr>
          <a:xfrm>
            <a:off x="2600044" y="5088507"/>
            <a:ext cx="1031931"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Blockchain sends trigger to Country team invoice is ready to be printed/signed</a:t>
            </a:r>
          </a:p>
        </p:txBody>
      </p:sp>
      <p:sp>
        <p:nvSpPr>
          <p:cNvPr id="27" name="Rectangle 26">
            <a:extLst>
              <a:ext uri="{FF2B5EF4-FFF2-40B4-BE49-F238E27FC236}">
                <a16:creationId xmlns:a16="http://schemas.microsoft.com/office/drawing/2014/main" xmlns="" id="{93002EE8-D092-48A7-96CF-DA2C0A656E38}"/>
              </a:ext>
            </a:extLst>
          </p:cNvPr>
          <p:cNvSpPr/>
          <p:nvPr/>
        </p:nvSpPr>
        <p:spPr>
          <a:xfrm>
            <a:off x="10413199" y="4260366"/>
            <a:ext cx="674016"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Trigger to request WHT </a:t>
            </a:r>
          </a:p>
        </p:txBody>
      </p:sp>
      <p:sp>
        <p:nvSpPr>
          <p:cNvPr id="29" name="Rectangle 28">
            <a:extLst>
              <a:ext uri="{FF2B5EF4-FFF2-40B4-BE49-F238E27FC236}">
                <a16:creationId xmlns:a16="http://schemas.microsoft.com/office/drawing/2014/main" xmlns="" id="{D058D9E3-FF96-41B0-8AD9-69635894DFB8}"/>
              </a:ext>
            </a:extLst>
          </p:cNvPr>
          <p:cNvSpPr/>
          <p:nvPr/>
        </p:nvSpPr>
        <p:spPr>
          <a:xfrm>
            <a:off x="4924833" y="5088551"/>
            <a:ext cx="1031931" cy="7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Country team manually prints, signs invoice</a:t>
            </a:r>
          </a:p>
        </p:txBody>
      </p:sp>
      <p:sp>
        <p:nvSpPr>
          <p:cNvPr id="31" name="Rectangle 30">
            <a:extLst>
              <a:ext uri="{FF2B5EF4-FFF2-40B4-BE49-F238E27FC236}">
                <a16:creationId xmlns:a16="http://schemas.microsoft.com/office/drawing/2014/main" xmlns="" id="{85451E3D-3494-4C92-91DA-6820319E792F}"/>
              </a:ext>
            </a:extLst>
          </p:cNvPr>
          <p:cNvSpPr/>
          <p:nvPr/>
        </p:nvSpPr>
        <p:spPr>
          <a:xfrm>
            <a:off x="7239777" y="5088551"/>
            <a:ext cx="1031931" cy="7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Country clicks link within BC and linked to </a:t>
            </a:r>
            <a:r>
              <a:rPr lang="en-GB" sz="900" dirty="0" err="1"/>
              <a:t>Sharepoint</a:t>
            </a:r>
            <a:endParaRPr lang="en-GB" sz="900" dirty="0"/>
          </a:p>
        </p:txBody>
      </p:sp>
      <p:sp>
        <p:nvSpPr>
          <p:cNvPr id="32" name="Rectangle 31">
            <a:extLst>
              <a:ext uri="{FF2B5EF4-FFF2-40B4-BE49-F238E27FC236}">
                <a16:creationId xmlns:a16="http://schemas.microsoft.com/office/drawing/2014/main" xmlns="" id="{E0B7E2DE-E167-4394-97CC-5267389C9082}"/>
              </a:ext>
            </a:extLst>
          </p:cNvPr>
          <p:cNvSpPr/>
          <p:nvPr/>
        </p:nvSpPr>
        <p:spPr>
          <a:xfrm>
            <a:off x="8384086" y="5088551"/>
            <a:ext cx="1031931" cy="7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Country saves PDF on </a:t>
            </a:r>
            <a:r>
              <a:rPr lang="en-GB" sz="900" dirty="0" err="1"/>
              <a:t>Sharepoint</a:t>
            </a:r>
            <a:r>
              <a:rPr lang="en-GB" sz="900" dirty="0"/>
              <a:t>*</a:t>
            </a:r>
          </a:p>
        </p:txBody>
      </p:sp>
      <p:sp>
        <p:nvSpPr>
          <p:cNvPr id="34" name="Rectangle 33">
            <a:extLst>
              <a:ext uri="{FF2B5EF4-FFF2-40B4-BE49-F238E27FC236}">
                <a16:creationId xmlns:a16="http://schemas.microsoft.com/office/drawing/2014/main" xmlns="" id="{D4DA2625-039B-4490-9386-45BDDE532ECE}"/>
              </a:ext>
            </a:extLst>
          </p:cNvPr>
          <p:cNvSpPr/>
          <p:nvPr/>
        </p:nvSpPr>
        <p:spPr>
          <a:xfrm>
            <a:off x="9590891" y="5088507"/>
            <a:ext cx="1031931"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Country ticks box in blockchain action complete</a:t>
            </a:r>
          </a:p>
        </p:txBody>
      </p:sp>
      <p:sp>
        <p:nvSpPr>
          <p:cNvPr id="35" name="Rectangle 34">
            <a:extLst>
              <a:ext uri="{FF2B5EF4-FFF2-40B4-BE49-F238E27FC236}">
                <a16:creationId xmlns:a16="http://schemas.microsoft.com/office/drawing/2014/main" xmlns="" id="{D2906F53-5190-4FE5-9F5B-822028725083}"/>
              </a:ext>
            </a:extLst>
          </p:cNvPr>
          <p:cNvSpPr/>
          <p:nvPr/>
        </p:nvSpPr>
        <p:spPr>
          <a:xfrm>
            <a:off x="6095467" y="5088507"/>
            <a:ext cx="1031932"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Country logs onto Blockchain to ‘save’ the PDF invoice</a:t>
            </a:r>
          </a:p>
        </p:txBody>
      </p:sp>
      <p:sp>
        <p:nvSpPr>
          <p:cNvPr id="36" name="Rectangle 35">
            <a:extLst>
              <a:ext uri="{FF2B5EF4-FFF2-40B4-BE49-F238E27FC236}">
                <a16:creationId xmlns:a16="http://schemas.microsoft.com/office/drawing/2014/main" xmlns="" id="{983E7D88-69CD-4FE3-951E-CBAE0CCC9AF0}"/>
              </a:ext>
            </a:extLst>
          </p:cNvPr>
          <p:cNvSpPr/>
          <p:nvPr/>
        </p:nvSpPr>
        <p:spPr>
          <a:xfrm>
            <a:off x="11228318" y="4260366"/>
            <a:ext cx="674016"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Trigger to AP processing</a:t>
            </a:r>
          </a:p>
        </p:txBody>
      </p:sp>
      <p:cxnSp>
        <p:nvCxnSpPr>
          <p:cNvPr id="38" name="Straight Arrow Connector 37">
            <a:extLst>
              <a:ext uri="{FF2B5EF4-FFF2-40B4-BE49-F238E27FC236}">
                <a16:creationId xmlns:a16="http://schemas.microsoft.com/office/drawing/2014/main" xmlns="" id="{2D98C0D3-1607-430F-864E-1FA902A16FBE}"/>
              </a:ext>
            </a:extLst>
          </p:cNvPr>
          <p:cNvCxnSpPr>
            <a:cxnSpLocks/>
          </p:cNvCxnSpPr>
          <p:nvPr/>
        </p:nvCxnSpPr>
        <p:spPr>
          <a:xfrm flipV="1">
            <a:off x="2309448" y="4640546"/>
            <a:ext cx="8103750" cy="31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85397486-ACF7-4EEA-ADBC-BA51C95287AC}"/>
              </a:ext>
            </a:extLst>
          </p:cNvPr>
          <p:cNvCxnSpPr>
            <a:cxnSpLocks/>
            <a:stCxn id="25" idx="6"/>
            <a:endCxn id="26" idx="1"/>
          </p:cNvCxnSpPr>
          <p:nvPr/>
        </p:nvCxnSpPr>
        <p:spPr>
          <a:xfrm>
            <a:off x="2309448" y="4656411"/>
            <a:ext cx="290596" cy="828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7C38F33E-C950-4C8A-8E1F-B716CBC57AB1}"/>
              </a:ext>
            </a:extLst>
          </p:cNvPr>
          <p:cNvCxnSpPr>
            <a:cxnSpLocks/>
          </p:cNvCxnSpPr>
          <p:nvPr/>
        </p:nvCxnSpPr>
        <p:spPr>
          <a:xfrm>
            <a:off x="3631975" y="5484551"/>
            <a:ext cx="150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BE83D277-4A97-4058-A60B-9604A87DED40}"/>
              </a:ext>
            </a:extLst>
          </p:cNvPr>
          <p:cNvCxnSpPr>
            <a:cxnSpLocks/>
          </p:cNvCxnSpPr>
          <p:nvPr/>
        </p:nvCxnSpPr>
        <p:spPr>
          <a:xfrm>
            <a:off x="4814508" y="5484551"/>
            <a:ext cx="1103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6BC46285-1032-4783-8D54-2845E691E170}"/>
              </a:ext>
            </a:extLst>
          </p:cNvPr>
          <p:cNvCxnSpPr>
            <a:cxnSpLocks/>
          </p:cNvCxnSpPr>
          <p:nvPr/>
        </p:nvCxnSpPr>
        <p:spPr>
          <a:xfrm>
            <a:off x="5956764" y="5473090"/>
            <a:ext cx="150602" cy="229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0EA6F520-7538-423C-A33E-569EA63403F5}"/>
              </a:ext>
            </a:extLst>
          </p:cNvPr>
          <p:cNvCxnSpPr>
            <a:cxnSpLocks/>
          </p:cNvCxnSpPr>
          <p:nvPr/>
        </p:nvCxnSpPr>
        <p:spPr>
          <a:xfrm>
            <a:off x="7115500" y="5473090"/>
            <a:ext cx="150602" cy="229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E9D6595E-9CCF-4908-9261-CCFB73B51ABC}"/>
              </a:ext>
            </a:extLst>
          </p:cNvPr>
          <p:cNvCxnSpPr>
            <a:cxnSpLocks/>
          </p:cNvCxnSpPr>
          <p:nvPr/>
        </p:nvCxnSpPr>
        <p:spPr>
          <a:xfrm flipV="1">
            <a:off x="8271708" y="5473946"/>
            <a:ext cx="131490" cy="21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1560B1D0-CCDE-44AE-B742-D2D36576AB02}"/>
              </a:ext>
            </a:extLst>
          </p:cNvPr>
          <p:cNvCxnSpPr>
            <a:cxnSpLocks/>
            <a:stCxn id="32" idx="3"/>
            <a:endCxn id="34" idx="1"/>
          </p:cNvCxnSpPr>
          <p:nvPr/>
        </p:nvCxnSpPr>
        <p:spPr>
          <a:xfrm>
            <a:off x="9416017" y="5484551"/>
            <a:ext cx="1748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2A02086A-591F-4AC5-8EF3-F88BE5C0D114}"/>
              </a:ext>
            </a:extLst>
          </p:cNvPr>
          <p:cNvCxnSpPr>
            <a:cxnSpLocks/>
            <a:stCxn id="34" idx="0"/>
            <a:endCxn id="27" idx="1"/>
          </p:cNvCxnSpPr>
          <p:nvPr/>
        </p:nvCxnSpPr>
        <p:spPr>
          <a:xfrm flipV="1">
            <a:off x="10106857" y="4656410"/>
            <a:ext cx="306342" cy="432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FF8205BC-B423-4C1B-8D1C-B6F8094157A7}"/>
              </a:ext>
            </a:extLst>
          </p:cNvPr>
          <p:cNvCxnSpPr>
            <a:cxnSpLocks/>
            <a:stCxn id="27" idx="3"/>
            <a:endCxn id="36" idx="1"/>
          </p:cNvCxnSpPr>
          <p:nvPr/>
        </p:nvCxnSpPr>
        <p:spPr>
          <a:xfrm>
            <a:off x="11087215" y="4656410"/>
            <a:ext cx="1411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40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8BB4D-716B-4841-A476-0A56D32085EA}"/>
              </a:ext>
            </a:extLst>
          </p:cNvPr>
          <p:cNvSpPr>
            <a:spLocks noGrp="1"/>
          </p:cNvSpPr>
          <p:nvPr>
            <p:ph type="title"/>
          </p:nvPr>
        </p:nvSpPr>
        <p:spPr/>
        <p:txBody>
          <a:bodyPr/>
          <a:lstStyle/>
          <a:p>
            <a:r>
              <a:rPr lang="en-GB" dirty="0"/>
              <a:t>What does the business team need to proceed? </a:t>
            </a:r>
          </a:p>
        </p:txBody>
      </p:sp>
      <p:sp>
        <p:nvSpPr>
          <p:cNvPr id="4" name="Text Placeholder 3">
            <a:extLst>
              <a:ext uri="{FF2B5EF4-FFF2-40B4-BE49-F238E27FC236}">
                <a16:creationId xmlns:a16="http://schemas.microsoft.com/office/drawing/2014/main" xmlns="" id="{837717EC-0427-4F71-B087-28942FF2BCBC}"/>
              </a:ext>
            </a:extLst>
          </p:cNvPr>
          <p:cNvSpPr>
            <a:spLocks noGrp="1"/>
          </p:cNvSpPr>
          <p:nvPr>
            <p:ph type="body" sz="quarter" idx="11"/>
          </p:nvPr>
        </p:nvSpPr>
        <p:spPr/>
        <p:txBody>
          <a:bodyPr>
            <a:normAutofit fontScale="85000" lnSpcReduction="20000"/>
          </a:bodyPr>
          <a:lstStyle/>
          <a:p>
            <a:r>
              <a:rPr lang="en-GB" dirty="0">
                <a:solidFill>
                  <a:schemeClr val="bg1">
                    <a:lumMod val="50000"/>
                  </a:schemeClr>
                </a:solidFill>
              </a:rPr>
              <a:t>Verdict: Technically feasible as part of smart contract, MDM strategy required sign off</a:t>
            </a:r>
          </a:p>
          <a:p>
            <a:r>
              <a:rPr lang="en-GB" dirty="0">
                <a:solidFill>
                  <a:schemeClr val="bg1">
                    <a:lumMod val="50000"/>
                  </a:schemeClr>
                </a:solidFill>
              </a:rPr>
              <a:t>Sign off: Wasim and Devendra</a:t>
            </a:r>
          </a:p>
        </p:txBody>
      </p:sp>
      <p:sp>
        <p:nvSpPr>
          <p:cNvPr id="5" name="TextBox 4">
            <a:extLst>
              <a:ext uri="{FF2B5EF4-FFF2-40B4-BE49-F238E27FC236}">
                <a16:creationId xmlns:a16="http://schemas.microsoft.com/office/drawing/2014/main" xmlns="" id="{CB0FB69D-C7C0-42AA-BC7D-0BB1B76F9176}"/>
              </a:ext>
            </a:extLst>
          </p:cNvPr>
          <p:cNvSpPr txBox="1"/>
          <p:nvPr/>
        </p:nvSpPr>
        <p:spPr>
          <a:xfrm>
            <a:off x="227349" y="1778040"/>
            <a:ext cx="11700000" cy="1938992"/>
          </a:xfrm>
          <a:prstGeom prst="rect">
            <a:avLst/>
          </a:prstGeom>
          <a:noFill/>
        </p:spPr>
        <p:txBody>
          <a:bodyPr wrap="square" rtlCol="0">
            <a:spAutoFit/>
          </a:bodyPr>
          <a:lstStyle/>
          <a:p>
            <a:pPr lvl="0"/>
            <a:r>
              <a:rPr lang="en-US" sz="1200" b="1" dirty="0"/>
              <a:t>4) </a:t>
            </a:r>
          </a:p>
          <a:p>
            <a:pPr lvl="0"/>
            <a:endParaRPr lang="en-US" sz="1200" b="1" dirty="0"/>
          </a:p>
          <a:p>
            <a:pPr lvl="1"/>
            <a:r>
              <a:rPr lang="en-US" sz="1200" b="1" dirty="0"/>
              <a:t>4.3 Operational issues due to the template submission being incorrect – Cost center issue, GL code issue, Tax code issue, GRN not created for PO based invoices  (All of these need to be validated at Request submission level and not move to next step, so that FPY is far improved).</a:t>
            </a:r>
            <a:endParaRPr lang="en-US" sz="1200" dirty="0"/>
          </a:p>
          <a:p>
            <a:pPr marL="628650" lvl="1" indent="-171450">
              <a:buFontTx/>
              <a:buChar char="-"/>
            </a:pPr>
            <a:r>
              <a:rPr lang="en-US" sz="1200" dirty="0"/>
              <a:t>Master data from each platform needs to be pulled by Blockchain from the shared drive </a:t>
            </a:r>
          </a:p>
          <a:p>
            <a:pPr marL="628650" lvl="1" indent="-171450">
              <a:buFontTx/>
              <a:buChar char="-"/>
            </a:pPr>
            <a:r>
              <a:rPr lang="en-US" sz="1200" dirty="0"/>
              <a:t>Blockchain will need to keep Master data separated per platform via back end and use this data for real time validation and to execute smart contracts</a:t>
            </a:r>
            <a:endParaRPr lang="en-GB" sz="1200" dirty="0"/>
          </a:p>
          <a:p>
            <a:pPr marL="628650" lvl="1" indent="-171450">
              <a:buFontTx/>
              <a:buChar char="-"/>
            </a:pPr>
            <a:r>
              <a:rPr lang="en-GB" sz="1200" dirty="0"/>
              <a:t>Tech team and business team need to agree how often Blockchain will pull data from the folder </a:t>
            </a:r>
          </a:p>
          <a:p>
            <a:pPr marL="628650" lvl="1" indent="-171450">
              <a:buFontTx/>
              <a:buChar char="-"/>
            </a:pPr>
            <a:r>
              <a:rPr lang="en-GB" sz="1200" dirty="0"/>
              <a:t>Possible robotic add on the pull Master data from platforms more frequently, current happens monthly </a:t>
            </a:r>
            <a:endParaRPr lang="en-US" sz="1200" dirty="0"/>
          </a:p>
        </p:txBody>
      </p:sp>
      <p:sp>
        <p:nvSpPr>
          <p:cNvPr id="6" name="Rectangle 5">
            <a:extLst>
              <a:ext uri="{FF2B5EF4-FFF2-40B4-BE49-F238E27FC236}">
                <a16:creationId xmlns:a16="http://schemas.microsoft.com/office/drawing/2014/main" xmlns="" id="{153F5907-EA5D-4BC7-9AEB-9266CB5DD4B1}"/>
              </a:ext>
            </a:extLst>
          </p:cNvPr>
          <p:cNvSpPr/>
          <p:nvPr/>
        </p:nvSpPr>
        <p:spPr>
          <a:xfrm>
            <a:off x="6693939" y="4725144"/>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Blockchain pull weekly MDM from Folders</a:t>
            </a:r>
          </a:p>
        </p:txBody>
      </p:sp>
      <p:sp>
        <p:nvSpPr>
          <p:cNvPr id="7" name="Rectangle 6">
            <a:extLst>
              <a:ext uri="{FF2B5EF4-FFF2-40B4-BE49-F238E27FC236}">
                <a16:creationId xmlns:a16="http://schemas.microsoft.com/office/drawing/2014/main" xmlns="" id="{815EBFAA-F118-499D-9674-5B4E78865EF0}"/>
              </a:ext>
            </a:extLst>
          </p:cNvPr>
          <p:cNvSpPr/>
          <p:nvPr/>
        </p:nvSpPr>
        <p:spPr>
          <a:xfrm>
            <a:off x="8152884" y="4730779"/>
            <a:ext cx="1306670" cy="792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Blockchain uses MDM in smart contracts</a:t>
            </a:r>
          </a:p>
        </p:txBody>
      </p:sp>
      <p:sp>
        <p:nvSpPr>
          <p:cNvPr id="8" name="Rectangle 7">
            <a:extLst>
              <a:ext uri="{FF2B5EF4-FFF2-40B4-BE49-F238E27FC236}">
                <a16:creationId xmlns:a16="http://schemas.microsoft.com/office/drawing/2014/main" xmlns="" id="{0148B93D-04E5-437E-AC0F-FE074C8BC4F2}"/>
              </a:ext>
            </a:extLst>
          </p:cNvPr>
          <p:cNvSpPr/>
          <p:nvPr/>
        </p:nvSpPr>
        <p:spPr>
          <a:xfrm>
            <a:off x="5231904" y="4725144"/>
            <a:ext cx="130667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Shared drive store of 5 platforms MDM</a:t>
            </a:r>
          </a:p>
        </p:txBody>
      </p:sp>
      <p:sp>
        <p:nvSpPr>
          <p:cNvPr id="9" name="Rectangle 8">
            <a:extLst>
              <a:ext uri="{FF2B5EF4-FFF2-40B4-BE49-F238E27FC236}">
                <a16:creationId xmlns:a16="http://schemas.microsoft.com/office/drawing/2014/main" xmlns="" id="{0FEE2440-15F9-4649-80AC-5BE94254B4C7}"/>
              </a:ext>
            </a:extLst>
          </p:cNvPr>
          <p:cNvSpPr/>
          <p:nvPr/>
        </p:nvSpPr>
        <p:spPr>
          <a:xfrm>
            <a:off x="2991486" y="4005064"/>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SAP Sirius MDM</a:t>
            </a:r>
          </a:p>
        </p:txBody>
      </p:sp>
      <p:sp>
        <p:nvSpPr>
          <p:cNvPr id="10" name="Rectangle 9">
            <a:extLst>
              <a:ext uri="{FF2B5EF4-FFF2-40B4-BE49-F238E27FC236}">
                <a16:creationId xmlns:a16="http://schemas.microsoft.com/office/drawing/2014/main" xmlns="" id="{58DA5FF0-3FCF-432C-81F1-A12547E6DEE2}"/>
              </a:ext>
            </a:extLst>
          </p:cNvPr>
          <p:cNvSpPr/>
          <p:nvPr/>
        </p:nvSpPr>
        <p:spPr>
          <a:xfrm>
            <a:off x="2991486" y="4481901"/>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SAP </a:t>
            </a:r>
            <a:r>
              <a:rPr lang="en-GB" sz="1000" dirty="0" err="1"/>
              <a:t>Coridllera</a:t>
            </a:r>
            <a:r>
              <a:rPr lang="en-GB" sz="1000" dirty="0"/>
              <a:t> MDM</a:t>
            </a:r>
          </a:p>
        </p:txBody>
      </p:sp>
      <p:sp>
        <p:nvSpPr>
          <p:cNvPr id="11" name="Rectangle 10">
            <a:extLst>
              <a:ext uri="{FF2B5EF4-FFF2-40B4-BE49-F238E27FC236}">
                <a16:creationId xmlns:a16="http://schemas.microsoft.com/office/drawing/2014/main" xmlns="" id="{FE90D12F-805E-4A3B-9C65-68F902163E3D}"/>
              </a:ext>
            </a:extLst>
          </p:cNvPr>
          <p:cNvSpPr/>
          <p:nvPr/>
        </p:nvSpPr>
        <p:spPr>
          <a:xfrm>
            <a:off x="2991486" y="495873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SAP Fusion MDM</a:t>
            </a:r>
          </a:p>
        </p:txBody>
      </p:sp>
      <p:sp>
        <p:nvSpPr>
          <p:cNvPr id="12" name="Rectangle 11">
            <a:extLst>
              <a:ext uri="{FF2B5EF4-FFF2-40B4-BE49-F238E27FC236}">
                <a16:creationId xmlns:a16="http://schemas.microsoft.com/office/drawing/2014/main" xmlns="" id="{8FD62545-4629-48C7-8ED9-A1C920C5E5B7}"/>
              </a:ext>
            </a:extLst>
          </p:cNvPr>
          <p:cNvSpPr/>
          <p:nvPr/>
        </p:nvSpPr>
        <p:spPr>
          <a:xfrm>
            <a:off x="2991486" y="5435575"/>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SAP U2K2 MDM</a:t>
            </a:r>
          </a:p>
        </p:txBody>
      </p:sp>
      <p:sp>
        <p:nvSpPr>
          <p:cNvPr id="13" name="Rectangle 12">
            <a:extLst>
              <a:ext uri="{FF2B5EF4-FFF2-40B4-BE49-F238E27FC236}">
                <a16:creationId xmlns:a16="http://schemas.microsoft.com/office/drawing/2014/main" xmlns="" id="{15052944-F6C3-460A-B316-4F01CFF7712A}"/>
              </a:ext>
            </a:extLst>
          </p:cNvPr>
          <p:cNvSpPr/>
          <p:nvPr/>
        </p:nvSpPr>
        <p:spPr>
          <a:xfrm>
            <a:off x="2991486" y="5912412"/>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CODA MDM</a:t>
            </a:r>
          </a:p>
        </p:txBody>
      </p:sp>
      <p:cxnSp>
        <p:nvCxnSpPr>
          <p:cNvPr id="15" name="Straight Arrow Connector 14">
            <a:extLst>
              <a:ext uri="{FF2B5EF4-FFF2-40B4-BE49-F238E27FC236}">
                <a16:creationId xmlns:a16="http://schemas.microsoft.com/office/drawing/2014/main" xmlns="" id="{09BED324-0911-442F-9443-02DEDE0AD948}"/>
              </a:ext>
            </a:extLst>
          </p:cNvPr>
          <p:cNvCxnSpPr>
            <a:stCxn id="9" idx="3"/>
            <a:endCxn id="8" idx="1"/>
          </p:cNvCxnSpPr>
          <p:nvPr/>
        </p:nvCxnSpPr>
        <p:spPr>
          <a:xfrm>
            <a:off x="4503654" y="4185084"/>
            <a:ext cx="728250"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F60DA926-D824-465C-91BD-CD79725DFFD7}"/>
              </a:ext>
            </a:extLst>
          </p:cNvPr>
          <p:cNvCxnSpPr>
            <a:cxnSpLocks/>
            <a:stCxn id="10" idx="3"/>
            <a:endCxn id="8" idx="1"/>
          </p:cNvCxnSpPr>
          <p:nvPr/>
        </p:nvCxnSpPr>
        <p:spPr>
          <a:xfrm>
            <a:off x="4503654" y="4661921"/>
            <a:ext cx="728250" cy="459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693FF8F1-A7A2-4F8D-836C-AD58013DEF1E}"/>
              </a:ext>
            </a:extLst>
          </p:cNvPr>
          <p:cNvCxnSpPr>
            <a:cxnSpLocks/>
            <a:stCxn id="11" idx="3"/>
            <a:endCxn id="8" idx="1"/>
          </p:cNvCxnSpPr>
          <p:nvPr/>
        </p:nvCxnSpPr>
        <p:spPr>
          <a:xfrm flipV="1">
            <a:off x="4503654" y="5121188"/>
            <a:ext cx="728250" cy="175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D42D74F0-B782-4697-8444-2449561B1BA4}"/>
              </a:ext>
            </a:extLst>
          </p:cNvPr>
          <p:cNvCxnSpPr>
            <a:cxnSpLocks/>
            <a:stCxn id="12" idx="3"/>
            <a:endCxn id="8" idx="1"/>
          </p:cNvCxnSpPr>
          <p:nvPr/>
        </p:nvCxnSpPr>
        <p:spPr>
          <a:xfrm flipV="1">
            <a:off x="4503654" y="5121188"/>
            <a:ext cx="728250" cy="494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2AE65758-31B5-4EF3-BC6C-CE873F7EC780}"/>
              </a:ext>
            </a:extLst>
          </p:cNvPr>
          <p:cNvCxnSpPr>
            <a:cxnSpLocks/>
            <a:stCxn id="13" idx="3"/>
            <a:endCxn id="8" idx="1"/>
          </p:cNvCxnSpPr>
          <p:nvPr/>
        </p:nvCxnSpPr>
        <p:spPr>
          <a:xfrm flipV="1">
            <a:off x="4503654" y="5121188"/>
            <a:ext cx="728250" cy="971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8887BEE9-CD8A-4157-8AB6-92B30740E2ED}"/>
              </a:ext>
            </a:extLst>
          </p:cNvPr>
          <p:cNvCxnSpPr>
            <a:cxnSpLocks/>
            <a:stCxn id="8" idx="3"/>
            <a:endCxn id="6" idx="1"/>
          </p:cNvCxnSpPr>
          <p:nvPr/>
        </p:nvCxnSpPr>
        <p:spPr>
          <a:xfrm>
            <a:off x="6538574" y="5121188"/>
            <a:ext cx="1553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00599BF3-C03E-48EC-A462-338644AE22CE}"/>
              </a:ext>
            </a:extLst>
          </p:cNvPr>
          <p:cNvCxnSpPr>
            <a:cxnSpLocks/>
            <a:stCxn id="6" idx="3"/>
            <a:endCxn id="7" idx="1"/>
          </p:cNvCxnSpPr>
          <p:nvPr/>
        </p:nvCxnSpPr>
        <p:spPr>
          <a:xfrm>
            <a:off x="8000609" y="5121188"/>
            <a:ext cx="152275" cy="5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70E94C8B-3784-41EC-A266-D85D129CBC53}"/>
              </a:ext>
            </a:extLst>
          </p:cNvPr>
          <p:cNvSpPr txBox="1"/>
          <p:nvPr/>
        </p:nvSpPr>
        <p:spPr>
          <a:xfrm>
            <a:off x="4722898" y="3954201"/>
            <a:ext cx="868181" cy="707886"/>
          </a:xfrm>
          <a:prstGeom prst="rect">
            <a:avLst/>
          </a:prstGeom>
          <a:noFill/>
        </p:spPr>
        <p:txBody>
          <a:bodyPr wrap="square" rtlCol="0">
            <a:spAutoFit/>
          </a:bodyPr>
          <a:lstStyle/>
          <a:p>
            <a:r>
              <a:rPr lang="en-GB" sz="1000" dirty="0"/>
              <a:t>Manual upload to folder weekly</a:t>
            </a:r>
          </a:p>
        </p:txBody>
      </p:sp>
    </p:spTree>
    <p:extLst>
      <p:ext uri="{BB962C8B-B14F-4D97-AF65-F5344CB8AC3E}">
        <p14:creationId xmlns:p14="http://schemas.microsoft.com/office/powerpoint/2010/main" val="204118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8BB4D-716B-4841-A476-0A56D32085EA}"/>
              </a:ext>
            </a:extLst>
          </p:cNvPr>
          <p:cNvSpPr>
            <a:spLocks noGrp="1"/>
          </p:cNvSpPr>
          <p:nvPr>
            <p:ph type="title"/>
          </p:nvPr>
        </p:nvSpPr>
        <p:spPr/>
        <p:txBody>
          <a:bodyPr/>
          <a:lstStyle/>
          <a:p>
            <a:r>
              <a:rPr lang="en-GB" dirty="0"/>
              <a:t>What does the business team need to proceed? </a:t>
            </a:r>
          </a:p>
        </p:txBody>
      </p:sp>
      <p:sp>
        <p:nvSpPr>
          <p:cNvPr id="4" name="Text Placeholder 3">
            <a:extLst>
              <a:ext uri="{FF2B5EF4-FFF2-40B4-BE49-F238E27FC236}">
                <a16:creationId xmlns:a16="http://schemas.microsoft.com/office/drawing/2014/main" xmlns="" id="{837717EC-0427-4F71-B087-28942FF2BCBC}"/>
              </a:ext>
            </a:extLst>
          </p:cNvPr>
          <p:cNvSpPr>
            <a:spLocks noGrp="1"/>
          </p:cNvSpPr>
          <p:nvPr>
            <p:ph type="body" sz="quarter" idx="11"/>
          </p:nvPr>
        </p:nvSpPr>
        <p:spPr/>
        <p:txBody>
          <a:bodyPr>
            <a:normAutofit fontScale="85000" lnSpcReduction="20000"/>
          </a:bodyPr>
          <a:lstStyle/>
          <a:p>
            <a:r>
              <a:rPr lang="en-GB" dirty="0">
                <a:solidFill>
                  <a:schemeClr val="bg1">
                    <a:lumMod val="50000"/>
                  </a:schemeClr>
                </a:solidFill>
              </a:rPr>
              <a:t>Verdict: Technically feasible</a:t>
            </a:r>
          </a:p>
          <a:p>
            <a:r>
              <a:rPr lang="en-GB" dirty="0">
                <a:solidFill>
                  <a:schemeClr val="bg1">
                    <a:lumMod val="50000"/>
                  </a:schemeClr>
                </a:solidFill>
              </a:rPr>
              <a:t>Sign off: Wasim and Devendra</a:t>
            </a:r>
          </a:p>
        </p:txBody>
      </p:sp>
      <p:sp>
        <p:nvSpPr>
          <p:cNvPr id="5" name="TextBox 4">
            <a:extLst>
              <a:ext uri="{FF2B5EF4-FFF2-40B4-BE49-F238E27FC236}">
                <a16:creationId xmlns:a16="http://schemas.microsoft.com/office/drawing/2014/main" xmlns="" id="{CB0FB69D-C7C0-42AA-BC7D-0BB1B76F9176}"/>
              </a:ext>
            </a:extLst>
          </p:cNvPr>
          <p:cNvSpPr txBox="1"/>
          <p:nvPr/>
        </p:nvSpPr>
        <p:spPr>
          <a:xfrm>
            <a:off x="221686" y="1700512"/>
            <a:ext cx="11700000" cy="4524315"/>
          </a:xfrm>
          <a:prstGeom prst="rect">
            <a:avLst/>
          </a:prstGeom>
          <a:noFill/>
        </p:spPr>
        <p:txBody>
          <a:bodyPr wrap="square" rtlCol="0">
            <a:spAutoFit/>
          </a:bodyPr>
          <a:lstStyle/>
          <a:p>
            <a:pPr lvl="0"/>
            <a:r>
              <a:rPr lang="en-US" sz="1200" b="1" dirty="0"/>
              <a:t>5) Model to cover Rule Based Invoicing i.e. Repeated Monthly invoicing for a specified period based on one time approval.  </a:t>
            </a:r>
          </a:p>
          <a:p>
            <a:pPr lvl="0"/>
            <a:endParaRPr lang="en-US" sz="1200" b="1" dirty="0"/>
          </a:p>
          <a:p>
            <a:pPr marL="171450" lvl="0" indent="-171450">
              <a:buFontTx/>
              <a:buChar char="-"/>
            </a:pPr>
            <a:r>
              <a:rPr lang="en-US" sz="1200" dirty="0"/>
              <a:t>Discussed with Devendra and Sachin, within Blockchain we can run monthly repeated invoice. </a:t>
            </a:r>
          </a:p>
          <a:p>
            <a:pPr marL="171450" indent="-171450">
              <a:buFontTx/>
              <a:buChar char="-"/>
            </a:pPr>
            <a:r>
              <a:rPr lang="en-GB" sz="1200" dirty="0"/>
              <a:t>Month on month we need to repeat the transaction but the amount is different, which is manually inputted. </a:t>
            </a:r>
            <a:r>
              <a:rPr lang="en-US" sz="1200" dirty="0"/>
              <a:t>This can be the trigger to run the monthly invoices based on pre-defined criteria</a:t>
            </a:r>
            <a:endParaRPr lang="en-GB" sz="1200" dirty="0"/>
          </a:p>
          <a:p>
            <a:pPr marL="171450" indent="-171450">
              <a:buFontTx/>
              <a:buChar char="-"/>
            </a:pPr>
            <a:r>
              <a:rPr lang="en-GB" sz="1200" dirty="0"/>
              <a:t>We will create a standard template so when a requestor clicks on a “ Run XYZ monthly invoicing” they don’t need to approve again but just change the amount. </a:t>
            </a:r>
          </a:p>
          <a:p>
            <a:pPr marL="171450" indent="-171450">
              <a:buFontTx/>
              <a:buChar char="-"/>
            </a:pPr>
            <a:r>
              <a:rPr lang="en-GB" sz="1200" dirty="0"/>
              <a:t>Feature Design decision: create a template so it can copy from previous approved invoice, go forward without approval, and allow for changing the amount.</a:t>
            </a:r>
          </a:p>
          <a:p>
            <a:pPr marL="171450" indent="-171450">
              <a:buFontTx/>
              <a:buChar char="-"/>
            </a:pPr>
            <a:endParaRPr lang="en-GB" sz="1200" dirty="0"/>
          </a:p>
          <a:p>
            <a:pPr lvl="0"/>
            <a:endParaRPr lang="en-US" sz="1200" dirty="0"/>
          </a:p>
          <a:p>
            <a:pPr lvl="0"/>
            <a:r>
              <a:rPr lang="en-US" sz="1200" b="1" dirty="0"/>
              <a:t>6) Basis the above, it should be a Zero touch invoice processing (with the proposed RPA solution) . 10% of manual tracking is expected during stabilization phase and 5% during BAU mode after solution implemented. </a:t>
            </a:r>
          </a:p>
          <a:p>
            <a:pPr lvl="0"/>
            <a:endParaRPr lang="en-US" sz="1200" b="1" dirty="0"/>
          </a:p>
          <a:p>
            <a:pPr marL="171450" lvl="0" indent="-171450">
              <a:buFontTx/>
              <a:buChar char="-"/>
            </a:pPr>
            <a:r>
              <a:rPr lang="en-US" sz="1200" dirty="0"/>
              <a:t>Purposed RPA processing of invoices to SAP is outlined in question 2). </a:t>
            </a:r>
          </a:p>
          <a:p>
            <a:pPr marL="171450" lvl="0" indent="-171450">
              <a:buFontTx/>
              <a:buChar char="-"/>
            </a:pPr>
            <a:r>
              <a:rPr lang="en-US" sz="1200" dirty="0"/>
              <a:t>This KPI will serve as a metric throughout the Pilot</a:t>
            </a:r>
            <a:endParaRPr lang="en-GB" sz="1200" dirty="0"/>
          </a:p>
          <a:p>
            <a:pPr lvl="0"/>
            <a:endParaRPr lang="en-US" sz="1200" dirty="0"/>
          </a:p>
          <a:p>
            <a:pPr lvl="0"/>
            <a:r>
              <a:rPr lang="en-US" sz="1200" b="1" dirty="0"/>
              <a:t>7) Dashboard reporting same as BMC – Status of requests (by request and by stage of processing)  , Reports generation for Month end Accruals for the On hold invoices and KPI’s.</a:t>
            </a:r>
          </a:p>
          <a:p>
            <a:pPr lvl="0"/>
            <a:endParaRPr lang="en-US" sz="1200" b="1" dirty="0"/>
          </a:p>
          <a:p>
            <a:pPr marL="171450" indent="-171450">
              <a:buFontTx/>
              <a:buChar char="-"/>
            </a:pPr>
            <a:r>
              <a:rPr lang="en-GB" sz="1200" dirty="0"/>
              <a:t>Was a key feature in POC but didn’t have time to develop. To build the reports, Devendra’s team needs the report we want to generate. Normally we get data from Blockchain to data store and do the reporting from there. </a:t>
            </a:r>
          </a:p>
          <a:p>
            <a:pPr marL="171450" indent="-171450">
              <a:buFontTx/>
              <a:buChar char="-"/>
            </a:pPr>
            <a:r>
              <a:rPr lang="en-GB" sz="1200" dirty="0"/>
              <a:t>Action: Wasim to send reports and Devendra to evaluate the solution</a:t>
            </a:r>
          </a:p>
          <a:p>
            <a:pPr lvl="0"/>
            <a:endParaRPr lang="en-GB" sz="1200" dirty="0"/>
          </a:p>
        </p:txBody>
      </p:sp>
    </p:spTree>
    <p:extLst>
      <p:ext uri="{BB962C8B-B14F-4D97-AF65-F5344CB8AC3E}">
        <p14:creationId xmlns:p14="http://schemas.microsoft.com/office/powerpoint/2010/main" val="2873203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87F744-4131-4D8C-9F12-298CF750CB48}"/>
              </a:ext>
            </a:extLst>
          </p:cNvPr>
          <p:cNvSpPr>
            <a:spLocks noGrp="1"/>
          </p:cNvSpPr>
          <p:nvPr>
            <p:ph type="title"/>
          </p:nvPr>
        </p:nvSpPr>
        <p:spPr/>
        <p:txBody>
          <a:bodyPr/>
          <a:lstStyle/>
          <a:p>
            <a:r>
              <a:rPr lang="en-GB" sz="2800" dirty="0"/>
              <a:t>FCCR and Sundry invoicing high level process flows</a:t>
            </a:r>
          </a:p>
        </p:txBody>
      </p:sp>
      <p:sp>
        <p:nvSpPr>
          <p:cNvPr id="105" name="Rectangle 104">
            <a:extLst>
              <a:ext uri="{FF2B5EF4-FFF2-40B4-BE49-F238E27FC236}">
                <a16:creationId xmlns:a16="http://schemas.microsoft.com/office/drawing/2014/main" xmlns="" id="{604CD402-C2B8-4C81-BB42-B6F08D0BBC29}"/>
              </a:ext>
            </a:extLst>
          </p:cNvPr>
          <p:cNvSpPr/>
          <p:nvPr/>
        </p:nvSpPr>
        <p:spPr>
          <a:xfrm>
            <a:off x="672661" y="4364878"/>
            <a:ext cx="7669707" cy="10604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xmlns="" id="{39797802-47F0-40F3-A3C8-A2AA76329642}"/>
              </a:ext>
            </a:extLst>
          </p:cNvPr>
          <p:cNvSpPr/>
          <p:nvPr/>
        </p:nvSpPr>
        <p:spPr>
          <a:xfrm>
            <a:off x="672661" y="5437576"/>
            <a:ext cx="7669707" cy="1152162"/>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a:extLst>
              <a:ext uri="{FF2B5EF4-FFF2-40B4-BE49-F238E27FC236}">
                <a16:creationId xmlns:a16="http://schemas.microsoft.com/office/drawing/2014/main" xmlns="" id="{12A5B962-91F3-4B7A-BEB6-DC57DC46D8F2}"/>
              </a:ext>
            </a:extLst>
          </p:cNvPr>
          <p:cNvSpPr/>
          <p:nvPr/>
        </p:nvSpPr>
        <p:spPr>
          <a:xfrm>
            <a:off x="684530" y="1549178"/>
            <a:ext cx="11327933" cy="12481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xmlns="" id="{BCF37EF5-4770-4839-B2F4-5725686FEA69}"/>
              </a:ext>
            </a:extLst>
          </p:cNvPr>
          <p:cNvSpPr/>
          <p:nvPr/>
        </p:nvSpPr>
        <p:spPr>
          <a:xfrm>
            <a:off x="684530" y="2765939"/>
            <a:ext cx="11327933" cy="1342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Connector: Elbow 108">
            <a:extLst>
              <a:ext uri="{FF2B5EF4-FFF2-40B4-BE49-F238E27FC236}">
                <a16:creationId xmlns:a16="http://schemas.microsoft.com/office/drawing/2014/main" xmlns="" id="{0B8F7953-5859-4AA7-9961-D9B7B55CC964}"/>
              </a:ext>
            </a:extLst>
          </p:cNvPr>
          <p:cNvCxnSpPr>
            <a:cxnSpLocks/>
            <a:stCxn id="143" idx="3"/>
            <a:endCxn id="150" idx="1"/>
          </p:cNvCxnSpPr>
          <p:nvPr/>
        </p:nvCxnSpPr>
        <p:spPr>
          <a:xfrm flipV="1">
            <a:off x="1684299" y="2070452"/>
            <a:ext cx="288715" cy="19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xmlns="" id="{2BAC4EA0-1797-489B-8186-C403E423AAD5}"/>
              </a:ext>
            </a:extLst>
          </p:cNvPr>
          <p:cNvCxnSpPr>
            <a:stCxn id="122" idx="3"/>
            <a:endCxn id="118" idx="1"/>
          </p:cNvCxnSpPr>
          <p:nvPr/>
        </p:nvCxnSpPr>
        <p:spPr>
          <a:xfrm flipV="1">
            <a:off x="5572206" y="3517423"/>
            <a:ext cx="287357" cy="45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xmlns="" id="{8BBB1798-D556-48E4-AE3B-60B105717421}"/>
              </a:ext>
            </a:extLst>
          </p:cNvPr>
          <p:cNvCxnSpPr>
            <a:cxnSpLocks/>
            <a:stCxn id="118" idx="3"/>
          </p:cNvCxnSpPr>
          <p:nvPr/>
        </p:nvCxnSpPr>
        <p:spPr>
          <a:xfrm flipV="1">
            <a:off x="6859332" y="3515881"/>
            <a:ext cx="287357" cy="154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xmlns="" id="{CF013CF4-0973-4D23-97EF-73ACFEC79FAF}"/>
              </a:ext>
            </a:extLst>
          </p:cNvPr>
          <p:cNvGrpSpPr/>
          <p:nvPr/>
        </p:nvGrpSpPr>
        <p:grpSpPr>
          <a:xfrm>
            <a:off x="8433815" y="3141281"/>
            <a:ext cx="1002082" cy="902992"/>
            <a:chOff x="6024373" y="2408501"/>
            <a:chExt cx="1002082" cy="902992"/>
          </a:xfrm>
        </p:grpSpPr>
        <p:sp>
          <p:nvSpPr>
            <p:cNvPr id="113" name="Rectangle 112">
              <a:extLst>
                <a:ext uri="{FF2B5EF4-FFF2-40B4-BE49-F238E27FC236}">
                  <a16:creationId xmlns:a16="http://schemas.microsoft.com/office/drawing/2014/main" xmlns="" id="{A79ACF2E-0A0E-40EB-89C9-E5FA6226F834}"/>
                </a:ext>
              </a:extLst>
            </p:cNvPr>
            <p:cNvSpPr/>
            <p:nvPr/>
          </p:nvSpPr>
          <p:spPr>
            <a:xfrm>
              <a:off x="6024373" y="2408501"/>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If AP country raises query, resolved manually via email and updated in SAP</a:t>
              </a:r>
            </a:p>
          </p:txBody>
        </p:sp>
        <p:pic>
          <p:nvPicPr>
            <p:cNvPr id="114" name="Picture 113">
              <a:extLst>
                <a:ext uri="{FF2B5EF4-FFF2-40B4-BE49-F238E27FC236}">
                  <a16:creationId xmlns:a16="http://schemas.microsoft.com/office/drawing/2014/main" xmlns="" id="{0A438EC8-90AE-4E7B-AFC9-5F1471F72AC9}"/>
                </a:ext>
              </a:extLst>
            </p:cNvPr>
            <p:cNvPicPr>
              <a:picLocks noChangeAspect="1"/>
            </p:cNvPicPr>
            <p:nvPr/>
          </p:nvPicPr>
          <p:blipFill>
            <a:blip r:embed="rId2"/>
            <a:stretch>
              <a:fillRect/>
            </a:stretch>
          </p:blipFill>
          <p:spPr>
            <a:xfrm>
              <a:off x="6702938" y="3141191"/>
              <a:ext cx="323517" cy="166212"/>
            </a:xfrm>
            <a:prstGeom prst="rect">
              <a:avLst/>
            </a:prstGeom>
          </p:spPr>
        </p:pic>
        <p:pic>
          <p:nvPicPr>
            <p:cNvPr id="115" name="Picture 114">
              <a:extLst>
                <a:ext uri="{FF2B5EF4-FFF2-40B4-BE49-F238E27FC236}">
                  <a16:creationId xmlns:a16="http://schemas.microsoft.com/office/drawing/2014/main" xmlns="" id="{0BE8F9E8-8DDB-41D1-90B6-7E6E8E19FC77}"/>
                </a:ext>
              </a:extLst>
            </p:cNvPr>
            <p:cNvPicPr>
              <a:picLocks noChangeAspect="1"/>
            </p:cNvPicPr>
            <p:nvPr/>
          </p:nvPicPr>
          <p:blipFill rotWithShape="1">
            <a:blip r:embed="rId3"/>
            <a:srcRect l="38333"/>
            <a:stretch/>
          </p:blipFill>
          <p:spPr>
            <a:xfrm>
              <a:off x="6399091" y="3141193"/>
              <a:ext cx="299904" cy="170300"/>
            </a:xfrm>
            <a:prstGeom prst="rect">
              <a:avLst/>
            </a:prstGeom>
          </p:spPr>
        </p:pic>
      </p:grpSp>
      <p:pic>
        <p:nvPicPr>
          <p:cNvPr id="116" name="Picture 2" descr="Image result for email icon">
            <a:extLst>
              <a:ext uri="{FF2B5EF4-FFF2-40B4-BE49-F238E27FC236}">
                <a16:creationId xmlns:a16="http://schemas.microsoft.com/office/drawing/2014/main" xmlns="" id="{C31E2F3B-3094-4DC2-8AB8-EAFB9707E2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5649" y="3848225"/>
            <a:ext cx="218687" cy="218687"/>
          </a:xfrm>
          <a:prstGeom prst="rect">
            <a:avLst/>
          </a:prstGeom>
          <a:noFill/>
          <a:extLst>
            <a:ext uri="{909E8E84-426E-40DD-AFC4-6F175D3DCCD1}">
              <a14:hiddenFill xmlns:a14="http://schemas.microsoft.com/office/drawing/2010/main">
                <a:solidFill>
                  <a:srgbClr val="FFFFFF"/>
                </a:solidFill>
              </a14:hiddenFill>
            </a:ext>
          </a:extLst>
        </p:spPr>
      </p:pic>
      <p:grpSp>
        <p:nvGrpSpPr>
          <p:cNvPr id="117" name="Group 116">
            <a:extLst>
              <a:ext uri="{FF2B5EF4-FFF2-40B4-BE49-F238E27FC236}">
                <a16:creationId xmlns:a16="http://schemas.microsoft.com/office/drawing/2014/main" xmlns="" id="{06066083-4464-4F95-B196-5C3240114966}"/>
              </a:ext>
            </a:extLst>
          </p:cNvPr>
          <p:cNvGrpSpPr/>
          <p:nvPr/>
        </p:nvGrpSpPr>
        <p:grpSpPr>
          <a:xfrm>
            <a:off x="5859563" y="3143661"/>
            <a:ext cx="999769" cy="924793"/>
            <a:chOff x="3301824" y="2410881"/>
            <a:chExt cx="999769" cy="924793"/>
          </a:xfrm>
        </p:grpSpPr>
        <p:sp>
          <p:nvSpPr>
            <p:cNvPr id="118" name="Rectangle 117">
              <a:extLst>
                <a:ext uri="{FF2B5EF4-FFF2-40B4-BE49-F238E27FC236}">
                  <a16:creationId xmlns:a16="http://schemas.microsoft.com/office/drawing/2014/main" xmlns="" id="{382A50DA-77B0-490C-A11B-C495D6F9A4FB}"/>
                </a:ext>
              </a:extLst>
            </p:cNvPr>
            <p:cNvSpPr/>
            <p:nvPr/>
          </p:nvSpPr>
          <p:spPr>
            <a:xfrm>
              <a:off x="3301824" y="2410881"/>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AP country approves request if required via email &amp; BMC</a:t>
              </a:r>
            </a:p>
          </p:txBody>
        </p:sp>
        <p:pic>
          <p:nvPicPr>
            <p:cNvPr id="119" name="Picture 2" descr="Image result for email icon">
              <a:extLst>
                <a:ext uri="{FF2B5EF4-FFF2-40B4-BE49-F238E27FC236}">
                  <a16:creationId xmlns:a16="http://schemas.microsoft.com/office/drawing/2014/main" xmlns="" id="{53D85EFE-6F11-4FE2-A2C2-6F0AB99153C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2878" y="3116987"/>
              <a:ext cx="218687" cy="218687"/>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19">
              <a:extLst>
                <a:ext uri="{FF2B5EF4-FFF2-40B4-BE49-F238E27FC236}">
                  <a16:creationId xmlns:a16="http://schemas.microsoft.com/office/drawing/2014/main" xmlns="" id="{FA369855-4341-449F-B89A-2DC72BA713DD}"/>
                </a:ext>
              </a:extLst>
            </p:cNvPr>
            <p:cNvPicPr>
              <a:picLocks noChangeAspect="1"/>
            </p:cNvPicPr>
            <p:nvPr/>
          </p:nvPicPr>
          <p:blipFill rotWithShape="1">
            <a:blip r:embed="rId3"/>
            <a:srcRect l="38333"/>
            <a:stretch/>
          </p:blipFill>
          <p:spPr>
            <a:xfrm>
              <a:off x="3995034" y="3145538"/>
              <a:ext cx="299904" cy="170300"/>
            </a:xfrm>
            <a:prstGeom prst="rect">
              <a:avLst/>
            </a:prstGeom>
          </p:spPr>
        </p:pic>
      </p:grpSp>
      <p:grpSp>
        <p:nvGrpSpPr>
          <p:cNvPr id="121" name="Group 120">
            <a:extLst>
              <a:ext uri="{FF2B5EF4-FFF2-40B4-BE49-F238E27FC236}">
                <a16:creationId xmlns:a16="http://schemas.microsoft.com/office/drawing/2014/main" xmlns="" id="{80924172-6F08-421D-B2CA-8504EAA7FCC2}"/>
              </a:ext>
            </a:extLst>
          </p:cNvPr>
          <p:cNvGrpSpPr/>
          <p:nvPr/>
        </p:nvGrpSpPr>
        <p:grpSpPr>
          <a:xfrm>
            <a:off x="4572437" y="3144111"/>
            <a:ext cx="999769" cy="904162"/>
            <a:chOff x="1974354" y="2411331"/>
            <a:chExt cx="999769" cy="904162"/>
          </a:xfrm>
        </p:grpSpPr>
        <p:sp>
          <p:nvSpPr>
            <p:cNvPr id="122" name="Rectangle 121">
              <a:extLst>
                <a:ext uri="{FF2B5EF4-FFF2-40B4-BE49-F238E27FC236}">
                  <a16:creationId xmlns:a16="http://schemas.microsoft.com/office/drawing/2014/main" xmlns="" id="{45C41CD8-800A-45F7-8882-60B9EBEAC458}"/>
                </a:ext>
              </a:extLst>
            </p:cNvPr>
            <p:cNvSpPr/>
            <p:nvPr/>
          </p:nvSpPr>
          <p:spPr>
            <a:xfrm>
              <a:off x="1974354" y="2411331"/>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Request initiated in BMC by AR country or CG</a:t>
              </a:r>
            </a:p>
          </p:txBody>
        </p:sp>
        <p:pic>
          <p:nvPicPr>
            <p:cNvPr id="123" name="Picture 122">
              <a:extLst>
                <a:ext uri="{FF2B5EF4-FFF2-40B4-BE49-F238E27FC236}">
                  <a16:creationId xmlns:a16="http://schemas.microsoft.com/office/drawing/2014/main" xmlns="" id="{376D5B76-B9B4-4194-B22F-CDF3BD2503CD}"/>
                </a:ext>
              </a:extLst>
            </p:cNvPr>
            <p:cNvPicPr>
              <a:picLocks noChangeAspect="1"/>
            </p:cNvPicPr>
            <p:nvPr/>
          </p:nvPicPr>
          <p:blipFill rotWithShape="1">
            <a:blip r:embed="rId3"/>
            <a:srcRect l="38333"/>
            <a:stretch/>
          </p:blipFill>
          <p:spPr>
            <a:xfrm>
              <a:off x="2661199" y="3145193"/>
              <a:ext cx="299904" cy="170300"/>
            </a:xfrm>
            <a:prstGeom prst="rect">
              <a:avLst/>
            </a:prstGeom>
          </p:spPr>
        </p:pic>
      </p:grpSp>
      <p:grpSp>
        <p:nvGrpSpPr>
          <p:cNvPr id="124" name="Group 123">
            <a:extLst>
              <a:ext uri="{FF2B5EF4-FFF2-40B4-BE49-F238E27FC236}">
                <a16:creationId xmlns:a16="http://schemas.microsoft.com/office/drawing/2014/main" xmlns="" id="{E4289198-C0DB-458F-9704-8D3D2F42C9C9}"/>
              </a:ext>
            </a:extLst>
          </p:cNvPr>
          <p:cNvGrpSpPr/>
          <p:nvPr/>
        </p:nvGrpSpPr>
        <p:grpSpPr>
          <a:xfrm>
            <a:off x="3285311" y="3146633"/>
            <a:ext cx="999769" cy="914819"/>
            <a:chOff x="646884" y="2420855"/>
            <a:chExt cx="999769" cy="914819"/>
          </a:xfrm>
        </p:grpSpPr>
        <p:sp>
          <p:nvSpPr>
            <p:cNvPr id="125" name="Rectangle 124">
              <a:extLst>
                <a:ext uri="{FF2B5EF4-FFF2-40B4-BE49-F238E27FC236}">
                  <a16:creationId xmlns:a16="http://schemas.microsoft.com/office/drawing/2014/main" xmlns="" id="{5B5441C7-C924-4F5D-910D-C5247646D0B7}"/>
                </a:ext>
              </a:extLst>
            </p:cNvPr>
            <p:cNvSpPr/>
            <p:nvPr/>
          </p:nvSpPr>
          <p:spPr>
            <a:xfrm>
              <a:off x="646884" y="2420855"/>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AP country to request service via email from AR country</a:t>
              </a:r>
            </a:p>
          </p:txBody>
        </p:sp>
        <p:pic>
          <p:nvPicPr>
            <p:cNvPr id="126" name="Picture 2" descr="Image result for email icon">
              <a:extLst>
                <a:ext uri="{FF2B5EF4-FFF2-40B4-BE49-F238E27FC236}">
                  <a16:creationId xmlns:a16="http://schemas.microsoft.com/office/drawing/2014/main" xmlns="" id="{5B1BD824-279B-43F4-83A9-FEB77C7845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2809" y="3116987"/>
              <a:ext cx="218687" cy="2186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a:extLst>
              <a:ext uri="{FF2B5EF4-FFF2-40B4-BE49-F238E27FC236}">
                <a16:creationId xmlns:a16="http://schemas.microsoft.com/office/drawing/2014/main" xmlns="" id="{D9BFEB4D-D170-4789-B0A3-15EFF2B39ACF}"/>
              </a:ext>
            </a:extLst>
          </p:cNvPr>
          <p:cNvGrpSpPr/>
          <p:nvPr/>
        </p:nvGrpSpPr>
        <p:grpSpPr>
          <a:xfrm>
            <a:off x="9723254" y="3140968"/>
            <a:ext cx="1002081" cy="902992"/>
            <a:chOff x="7299844" y="2408188"/>
            <a:chExt cx="1002081" cy="902992"/>
          </a:xfrm>
        </p:grpSpPr>
        <p:sp>
          <p:nvSpPr>
            <p:cNvPr id="128" name="Rectangle 127">
              <a:extLst>
                <a:ext uri="{FF2B5EF4-FFF2-40B4-BE49-F238E27FC236}">
                  <a16:creationId xmlns:a16="http://schemas.microsoft.com/office/drawing/2014/main" xmlns="" id="{0F286E7D-D099-4885-B397-C354AE110A75}"/>
                </a:ext>
              </a:extLst>
            </p:cNvPr>
            <p:cNvSpPr/>
            <p:nvPr/>
          </p:nvSpPr>
          <p:spPr>
            <a:xfrm>
              <a:off x="7299844" y="2408188"/>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AR agent manually processes request in BMC and SAP</a:t>
              </a:r>
            </a:p>
          </p:txBody>
        </p:sp>
        <p:pic>
          <p:nvPicPr>
            <p:cNvPr id="129" name="Picture 128">
              <a:extLst>
                <a:ext uri="{FF2B5EF4-FFF2-40B4-BE49-F238E27FC236}">
                  <a16:creationId xmlns:a16="http://schemas.microsoft.com/office/drawing/2014/main" xmlns="" id="{8A0BD924-9FC0-4B0F-88A9-92EA8D15126A}"/>
                </a:ext>
              </a:extLst>
            </p:cNvPr>
            <p:cNvPicPr>
              <a:picLocks noChangeAspect="1"/>
            </p:cNvPicPr>
            <p:nvPr/>
          </p:nvPicPr>
          <p:blipFill>
            <a:blip r:embed="rId2"/>
            <a:stretch>
              <a:fillRect/>
            </a:stretch>
          </p:blipFill>
          <p:spPr>
            <a:xfrm>
              <a:off x="7978408" y="3140878"/>
              <a:ext cx="323517" cy="166212"/>
            </a:xfrm>
            <a:prstGeom prst="rect">
              <a:avLst/>
            </a:prstGeom>
          </p:spPr>
        </p:pic>
        <p:pic>
          <p:nvPicPr>
            <p:cNvPr id="130" name="Picture 129">
              <a:extLst>
                <a:ext uri="{FF2B5EF4-FFF2-40B4-BE49-F238E27FC236}">
                  <a16:creationId xmlns:a16="http://schemas.microsoft.com/office/drawing/2014/main" xmlns="" id="{753376B3-D61B-48F8-A930-06C7EC56BD9F}"/>
                </a:ext>
              </a:extLst>
            </p:cNvPr>
            <p:cNvPicPr>
              <a:picLocks noChangeAspect="1"/>
            </p:cNvPicPr>
            <p:nvPr/>
          </p:nvPicPr>
          <p:blipFill rotWithShape="1">
            <a:blip r:embed="rId3"/>
            <a:srcRect l="38333"/>
            <a:stretch/>
          </p:blipFill>
          <p:spPr>
            <a:xfrm>
              <a:off x="7674562" y="3140880"/>
              <a:ext cx="299904" cy="170300"/>
            </a:xfrm>
            <a:prstGeom prst="rect">
              <a:avLst/>
            </a:prstGeom>
          </p:spPr>
        </p:pic>
      </p:grpSp>
      <p:sp>
        <p:nvSpPr>
          <p:cNvPr id="131" name="Rectangle 130">
            <a:extLst>
              <a:ext uri="{FF2B5EF4-FFF2-40B4-BE49-F238E27FC236}">
                <a16:creationId xmlns:a16="http://schemas.microsoft.com/office/drawing/2014/main" xmlns="" id="{10E696AE-D036-4DBE-96FD-CFF210D14985}"/>
              </a:ext>
            </a:extLst>
          </p:cNvPr>
          <p:cNvSpPr/>
          <p:nvPr/>
        </p:nvSpPr>
        <p:spPr>
          <a:xfrm>
            <a:off x="7142302" y="3142525"/>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AR agent and AP country exchange emails re cost, cost-codes, approvers</a:t>
            </a:r>
          </a:p>
        </p:txBody>
      </p:sp>
      <p:grpSp>
        <p:nvGrpSpPr>
          <p:cNvPr id="132" name="Group 131">
            <a:extLst>
              <a:ext uri="{FF2B5EF4-FFF2-40B4-BE49-F238E27FC236}">
                <a16:creationId xmlns:a16="http://schemas.microsoft.com/office/drawing/2014/main" xmlns="" id="{DCC0A33F-67CB-4255-9B43-2AAAB40227B8}"/>
              </a:ext>
            </a:extLst>
          </p:cNvPr>
          <p:cNvGrpSpPr/>
          <p:nvPr/>
        </p:nvGrpSpPr>
        <p:grpSpPr>
          <a:xfrm>
            <a:off x="11012694" y="3140741"/>
            <a:ext cx="1002082" cy="928717"/>
            <a:chOff x="8478293" y="2407961"/>
            <a:chExt cx="1002082" cy="928717"/>
          </a:xfrm>
        </p:grpSpPr>
        <p:sp>
          <p:nvSpPr>
            <p:cNvPr id="133" name="Rectangle 132">
              <a:extLst>
                <a:ext uri="{FF2B5EF4-FFF2-40B4-BE49-F238E27FC236}">
                  <a16:creationId xmlns:a16="http://schemas.microsoft.com/office/drawing/2014/main" xmlns="" id="{2566AB1D-F719-4B51-9C3D-BEED14A591B0}"/>
                </a:ext>
              </a:extLst>
            </p:cNvPr>
            <p:cNvSpPr/>
            <p:nvPr/>
          </p:nvSpPr>
          <p:spPr>
            <a:xfrm>
              <a:off x="8478293" y="2407961"/>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AP agent manually processes request in Excel, BMC and SAP</a:t>
              </a:r>
            </a:p>
          </p:txBody>
        </p:sp>
        <p:pic>
          <p:nvPicPr>
            <p:cNvPr id="134" name="Picture 133">
              <a:extLst>
                <a:ext uri="{FF2B5EF4-FFF2-40B4-BE49-F238E27FC236}">
                  <a16:creationId xmlns:a16="http://schemas.microsoft.com/office/drawing/2014/main" xmlns="" id="{5BE3C6F0-1C37-4DC6-A8D4-209C238CF8C8}"/>
                </a:ext>
              </a:extLst>
            </p:cNvPr>
            <p:cNvPicPr>
              <a:picLocks noChangeAspect="1"/>
            </p:cNvPicPr>
            <p:nvPr/>
          </p:nvPicPr>
          <p:blipFill>
            <a:blip r:embed="rId2"/>
            <a:stretch>
              <a:fillRect/>
            </a:stretch>
          </p:blipFill>
          <p:spPr>
            <a:xfrm>
              <a:off x="9156858" y="3143032"/>
              <a:ext cx="323517" cy="166212"/>
            </a:xfrm>
            <a:prstGeom prst="rect">
              <a:avLst/>
            </a:prstGeom>
          </p:spPr>
        </p:pic>
        <p:pic>
          <p:nvPicPr>
            <p:cNvPr id="135" name="Picture 134">
              <a:extLst>
                <a:ext uri="{FF2B5EF4-FFF2-40B4-BE49-F238E27FC236}">
                  <a16:creationId xmlns:a16="http://schemas.microsoft.com/office/drawing/2014/main" xmlns="" id="{F34ABD62-8AD6-46EB-B740-E410654D38A7}"/>
                </a:ext>
              </a:extLst>
            </p:cNvPr>
            <p:cNvPicPr>
              <a:picLocks noChangeAspect="1"/>
            </p:cNvPicPr>
            <p:nvPr/>
          </p:nvPicPr>
          <p:blipFill rotWithShape="1">
            <a:blip r:embed="rId3"/>
            <a:srcRect l="38333"/>
            <a:stretch/>
          </p:blipFill>
          <p:spPr>
            <a:xfrm>
              <a:off x="8853011" y="3140652"/>
              <a:ext cx="299904" cy="170300"/>
            </a:xfrm>
            <a:prstGeom prst="rect">
              <a:avLst/>
            </a:prstGeom>
          </p:spPr>
        </p:pic>
        <p:pic>
          <p:nvPicPr>
            <p:cNvPr id="136" name="Picture 135">
              <a:extLst>
                <a:ext uri="{FF2B5EF4-FFF2-40B4-BE49-F238E27FC236}">
                  <a16:creationId xmlns:a16="http://schemas.microsoft.com/office/drawing/2014/main" xmlns="" id="{BD5AA78E-2B52-4851-AE3B-4D4C35897975}"/>
                </a:ext>
              </a:extLst>
            </p:cNvPr>
            <p:cNvPicPr>
              <a:picLocks noChangeAspect="1"/>
            </p:cNvPicPr>
            <p:nvPr/>
          </p:nvPicPr>
          <p:blipFill>
            <a:blip r:embed="rId5"/>
            <a:stretch>
              <a:fillRect/>
            </a:stretch>
          </p:blipFill>
          <p:spPr>
            <a:xfrm>
              <a:off x="8627718" y="3117989"/>
              <a:ext cx="218688" cy="218689"/>
            </a:xfrm>
            <a:prstGeom prst="rect">
              <a:avLst/>
            </a:prstGeom>
          </p:spPr>
        </p:pic>
      </p:grpSp>
      <p:sp>
        <p:nvSpPr>
          <p:cNvPr id="137" name="Rectangle 136">
            <a:extLst>
              <a:ext uri="{FF2B5EF4-FFF2-40B4-BE49-F238E27FC236}">
                <a16:creationId xmlns:a16="http://schemas.microsoft.com/office/drawing/2014/main" xmlns="" id="{6C7266E0-F129-42BB-AC1B-BB9BC30AF7FC}"/>
              </a:ext>
            </a:extLst>
          </p:cNvPr>
          <p:cNvSpPr/>
          <p:nvPr/>
        </p:nvSpPr>
        <p:spPr>
          <a:xfrm>
            <a:off x="2005664" y="5715479"/>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Service Recipient (AP country) logs into Blockchain to request a service from Service provider (AR country)</a:t>
            </a:r>
          </a:p>
        </p:txBody>
      </p:sp>
      <p:sp>
        <p:nvSpPr>
          <p:cNvPr id="138" name="Rectangle 137">
            <a:extLst>
              <a:ext uri="{FF2B5EF4-FFF2-40B4-BE49-F238E27FC236}">
                <a16:creationId xmlns:a16="http://schemas.microsoft.com/office/drawing/2014/main" xmlns="" id="{A42DB9CA-C2A2-415C-8E99-312349EA61F3}"/>
              </a:ext>
            </a:extLst>
          </p:cNvPr>
          <p:cNvSpPr/>
          <p:nvPr/>
        </p:nvSpPr>
        <p:spPr>
          <a:xfrm>
            <a:off x="3310444" y="5717696"/>
            <a:ext cx="1004570" cy="74752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Smart contract executed and tool created Order # and send SAP signal to create an invoice</a:t>
            </a:r>
          </a:p>
        </p:txBody>
      </p:sp>
      <p:sp>
        <p:nvSpPr>
          <p:cNvPr id="139" name="Rectangle 138">
            <a:extLst>
              <a:ext uri="{FF2B5EF4-FFF2-40B4-BE49-F238E27FC236}">
                <a16:creationId xmlns:a16="http://schemas.microsoft.com/office/drawing/2014/main" xmlns="" id="{F7A13C26-7C24-4219-BAFB-2E75EBF1E7BC}"/>
              </a:ext>
            </a:extLst>
          </p:cNvPr>
          <p:cNvSpPr/>
          <p:nvPr/>
        </p:nvSpPr>
        <p:spPr>
          <a:xfrm>
            <a:off x="4601568" y="5716653"/>
            <a:ext cx="999769" cy="74676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Request routed to Counterparty approver account within Blockchain for approval (AP Country)</a:t>
            </a:r>
          </a:p>
        </p:txBody>
      </p:sp>
      <p:sp>
        <p:nvSpPr>
          <p:cNvPr id="140" name="Rectangle 139">
            <a:extLst>
              <a:ext uri="{FF2B5EF4-FFF2-40B4-BE49-F238E27FC236}">
                <a16:creationId xmlns:a16="http://schemas.microsoft.com/office/drawing/2014/main" xmlns="" id="{ED69333A-1F31-47F5-8416-773973EDCC4F}"/>
              </a:ext>
            </a:extLst>
          </p:cNvPr>
          <p:cNvSpPr/>
          <p:nvPr/>
        </p:nvSpPr>
        <p:spPr>
          <a:xfrm>
            <a:off x="5887891" y="5716654"/>
            <a:ext cx="999769" cy="7463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In case of query Blockchain would notify AP country and queries/response logged here</a:t>
            </a:r>
          </a:p>
        </p:txBody>
      </p:sp>
      <p:sp>
        <p:nvSpPr>
          <p:cNvPr id="141" name="Rectangle 140">
            <a:extLst>
              <a:ext uri="{FF2B5EF4-FFF2-40B4-BE49-F238E27FC236}">
                <a16:creationId xmlns:a16="http://schemas.microsoft.com/office/drawing/2014/main" xmlns="" id="{30CEDA08-62A1-4973-B97C-96116712CD2B}"/>
              </a:ext>
            </a:extLst>
          </p:cNvPr>
          <p:cNvSpPr/>
          <p:nvPr/>
        </p:nvSpPr>
        <p:spPr>
          <a:xfrm>
            <a:off x="7174213" y="5716239"/>
            <a:ext cx="999769" cy="74676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700" dirty="0">
                <a:solidFill>
                  <a:schemeClr val="tx1"/>
                </a:solidFill>
              </a:rPr>
              <a:t>Service request agreed/ closed by AP and AR countries</a:t>
            </a:r>
          </a:p>
        </p:txBody>
      </p:sp>
      <p:grpSp>
        <p:nvGrpSpPr>
          <p:cNvPr id="142" name="Group 141">
            <a:extLst>
              <a:ext uri="{FF2B5EF4-FFF2-40B4-BE49-F238E27FC236}">
                <a16:creationId xmlns:a16="http://schemas.microsoft.com/office/drawing/2014/main" xmlns="" id="{4C22AF66-D929-43B4-8961-5A0932AEDCF9}"/>
              </a:ext>
            </a:extLst>
          </p:cNvPr>
          <p:cNvGrpSpPr/>
          <p:nvPr/>
        </p:nvGrpSpPr>
        <p:grpSpPr>
          <a:xfrm>
            <a:off x="684530" y="1696881"/>
            <a:ext cx="999769" cy="924344"/>
            <a:chOff x="646884" y="3611243"/>
            <a:chExt cx="999769" cy="924344"/>
          </a:xfrm>
        </p:grpSpPr>
        <p:sp>
          <p:nvSpPr>
            <p:cNvPr id="143" name="Rectangle 142">
              <a:extLst>
                <a:ext uri="{FF2B5EF4-FFF2-40B4-BE49-F238E27FC236}">
                  <a16:creationId xmlns:a16="http://schemas.microsoft.com/office/drawing/2014/main" xmlns="" id="{C4471087-930C-45D5-972A-A685181B2FE4}"/>
                </a:ext>
              </a:extLst>
            </p:cNvPr>
            <p:cNvSpPr/>
            <p:nvPr/>
          </p:nvSpPr>
          <p:spPr>
            <a:xfrm>
              <a:off x="646884" y="3611243"/>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UL to raise new cost code request via SharePoint or email</a:t>
              </a:r>
            </a:p>
          </p:txBody>
        </p:sp>
        <p:pic>
          <p:nvPicPr>
            <p:cNvPr id="144" name="Picture 2" descr="Image result for email icon">
              <a:extLst>
                <a:ext uri="{FF2B5EF4-FFF2-40B4-BE49-F238E27FC236}">
                  <a16:creationId xmlns:a16="http://schemas.microsoft.com/office/drawing/2014/main" xmlns="" id="{17338F69-2B79-468D-BD16-D436F1491E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2809" y="4316900"/>
              <a:ext cx="218687" cy="218687"/>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Image result for sharepoint icon">
              <a:extLst>
                <a:ext uri="{FF2B5EF4-FFF2-40B4-BE49-F238E27FC236}">
                  <a16:creationId xmlns:a16="http://schemas.microsoft.com/office/drawing/2014/main" xmlns="" id="{404D11E2-23EB-4187-83E2-679BB563402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9456" y="4339891"/>
              <a:ext cx="174959" cy="17495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6" name="Connector: Elbow 145">
            <a:extLst>
              <a:ext uri="{FF2B5EF4-FFF2-40B4-BE49-F238E27FC236}">
                <a16:creationId xmlns:a16="http://schemas.microsoft.com/office/drawing/2014/main" xmlns="" id="{3BFC457F-0BD5-43C1-8871-3D018EFE3564}"/>
              </a:ext>
            </a:extLst>
          </p:cNvPr>
          <p:cNvCxnSpPr>
            <a:cxnSpLocks/>
            <a:endCxn id="113" idx="1"/>
          </p:cNvCxnSpPr>
          <p:nvPr/>
        </p:nvCxnSpPr>
        <p:spPr>
          <a:xfrm flipV="1">
            <a:off x="8146458" y="3515043"/>
            <a:ext cx="287357" cy="83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xmlns="" id="{EDB9DE05-5DBF-4102-BEC8-582231B90695}"/>
              </a:ext>
            </a:extLst>
          </p:cNvPr>
          <p:cNvCxnSpPr>
            <a:cxnSpLocks/>
            <a:stCxn id="113" idx="3"/>
            <a:endCxn id="128" idx="1"/>
          </p:cNvCxnSpPr>
          <p:nvPr/>
        </p:nvCxnSpPr>
        <p:spPr>
          <a:xfrm flipV="1">
            <a:off x="9433584" y="3514730"/>
            <a:ext cx="289670" cy="31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xmlns="" id="{2D1E1363-CA92-4A4C-BF37-75A52FE1BD24}"/>
              </a:ext>
            </a:extLst>
          </p:cNvPr>
          <p:cNvCxnSpPr>
            <a:cxnSpLocks/>
            <a:stCxn id="128" idx="3"/>
            <a:endCxn id="133" idx="1"/>
          </p:cNvCxnSpPr>
          <p:nvPr/>
        </p:nvCxnSpPr>
        <p:spPr>
          <a:xfrm flipV="1">
            <a:off x="10723023" y="3514503"/>
            <a:ext cx="289671" cy="22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xmlns="" id="{95F6F13E-8DB0-414A-B6B4-D2E6B9CC7243}"/>
              </a:ext>
            </a:extLst>
          </p:cNvPr>
          <p:cNvGrpSpPr/>
          <p:nvPr/>
        </p:nvGrpSpPr>
        <p:grpSpPr>
          <a:xfrm>
            <a:off x="1973014" y="1696690"/>
            <a:ext cx="999769" cy="932157"/>
            <a:chOff x="1988270" y="3603432"/>
            <a:chExt cx="999769" cy="932157"/>
          </a:xfrm>
        </p:grpSpPr>
        <p:sp>
          <p:nvSpPr>
            <p:cNvPr id="150" name="Rectangle 149">
              <a:extLst>
                <a:ext uri="{FF2B5EF4-FFF2-40B4-BE49-F238E27FC236}">
                  <a16:creationId xmlns:a16="http://schemas.microsoft.com/office/drawing/2014/main" xmlns="" id="{3B32787B-6F91-42AE-B9F9-254E4F93C02F}"/>
                </a:ext>
              </a:extLst>
            </p:cNvPr>
            <p:cNvSpPr/>
            <p:nvPr/>
          </p:nvSpPr>
          <p:spPr>
            <a:xfrm>
              <a:off x="1988270" y="3603432"/>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CG FCCR manually pull data, update cost codes, and perform validation checks</a:t>
              </a:r>
            </a:p>
          </p:txBody>
        </p:sp>
        <p:pic>
          <p:nvPicPr>
            <p:cNvPr id="151" name="Picture 2" descr="Image result for email icon">
              <a:extLst>
                <a:ext uri="{FF2B5EF4-FFF2-40B4-BE49-F238E27FC236}">
                  <a16:creationId xmlns:a16="http://schemas.microsoft.com/office/drawing/2014/main" xmlns="" id="{6F798E0E-99AD-4826-B210-BA45674939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4195" y="4309089"/>
              <a:ext cx="218687" cy="218687"/>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151">
              <a:extLst>
                <a:ext uri="{FF2B5EF4-FFF2-40B4-BE49-F238E27FC236}">
                  <a16:creationId xmlns:a16="http://schemas.microsoft.com/office/drawing/2014/main" xmlns="" id="{53E04932-033B-4DEB-BD93-7FDFC0B87597}"/>
                </a:ext>
              </a:extLst>
            </p:cNvPr>
            <p:cNvPicPr>
              <a:picLocks noChangeAspect="1"/>
            </p:cNvPicPr>
            <p:nvPr/>
          </p:nvPicPr>
          <p:blipFill>
            <a:blip r:embed="rId5"/>
            <a:stretch>
              <a:fillRect/>
            </a:stretch>
          </p:blipFill>
          <p:spPr>
            <a:xfrm>
              <a:off x="2464043" y="4316900"/>
              <a:ext cx="218688" cy="218689"/>
            </a:xfrm>
            <a:prstGeom prst="rect">
              <a:avLst/>
            </a:prstGeom>
          </p:spPr>
        </p:pic>
      </p:grpSp>
      <p:grpSp>
        <p:nvGrpSpPr>
          <p:cNvPr id="153" name="Group 152">
            <a:extLst>
              <a:ext uri="{FF2B5EF4-FFF2-40B4-BE49-F238E27FC236}">
                <a16:creationId xmlns:a16="http://schemas.microsoft.com/office/drawing/2014/main" xmlns="" id="{8F376820-967B-4DFE-8DEF-CD46C2B0C4D8}"/>
              </a:ext>
            </a:extLst>
          </p:cNvPr>
          <p:cNvGrpSpPr/>
          <p:nvPr/>
        </p:nvGrpSpPr>
        <p:grpSpPr>
          <a:xfrm>
            <a:off x="3261498" y="1696053"/>
            <a:ext cx="999769" cy="932157"/>
            <a:chOff x="3302220" y="3625655"/>
            <a:chExt cx="999769" cy="932157"/>
          </a:xfrm>
        </p:grpSpPr>
        <p:sp>
          <p:nvSpPr>
            <p:cNvPr id="154" name="Rectangle 153">
              <a:extLst>
                <a:ext uri="{FF2B5EF4-FFF2-40B4-BE49-F238E27FC236}">
                  <a16:creationId xmlns:a16="http://schemas.microsoft.com/office/drawing/2014/main" xmlns="" id="{2CC59B93-BC47-4ACA-BEEA-93A1E8405146}"/>
                </a:ext>
              </a:extLst>
            </p:cNvPr>
            <p:cNvSpPr/>
            <p:nvPr/>
          </p:nvSpPr>
          <p:spPr>
            <a:xfrm>
              <a:off x="3302220" y="3625655"/>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Back and forth query resolution between CG FCCR and UL teams</a:t>
              </a:r>
            </a:p>
          </p:txBody>
        </p:sp>
        <p:pic>
          <p:nvPicPr>
            <p:cNvPr id="155" name="Picture 2" descr="Image result for email icon">
              <a:extLst>
                <a:ext uri="{FF2B5EF4-FFF2-40B4-BE49-F238E27FC236}">
                  <a16:creationId xmlns:a16="http://schemas.microsoft.com/office/drawing/2014/main" xmlns="" id="{6AF9795E-7587-435D-B2B4-4AB5766651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8145" y="4331312"/>
              <a:ext cx="218687" cy="218687"/>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155">
              <a:extLst>
                <a:ext uri="{FF2B5EF4-FFF2-40B4-BE49-F238E27FC236}">
                  <a16:creationId xmlns:a16="http://schemas.microsoft.com/office/drawing/2014/main" xmlns="" id="{5EEC805D-A867-4EEF-B035-EC8030748B9C}"/>
                </a:ext>
              </a:extLst>
            </p:cNvPr>
            <p:cNvPicPr>
              <a:picLocks noChangeAspect="1"/>
            </p:cNvPicPr>
            <p:nvPr/>
          </p:nvPicPr>
          <p:blipFill>
            <a:blip r:embed="rId5"/>
            <a:stretch>
              <a:fillRect/>
            </a:stretch>
          </p:blipFill>
          <p:spPr>
            <a:xfrm>
              <a:off x="3777993" y="4339123"/>
              <a:ext cx="218688" cy="218689"/>
            </a:xfrm>
            <a:prstGeom prst="rect">
              <a:avLst/>
            </a:prstGeom>
          </p:spPr>
        </p:pic>
      </p:grpSp>
      <p:grpSp>
        <p:nvGrpSpPr>
          <p:cNvPr id="157" name="Group 156">
            <a:extLst>
              <a:ext uri="{FF2B5EF4-FFF2-40B4-BE49-F238E27FC236}">
                <a16:creationId xmlns:a16="http://schemas.microsoft.com/office/drawing/2014/main" xmlns="" id="{F1816409-6834-4FF3-89C0-3435B924034A}"/>
              </a:ext>
            </a:extLst>
          </p:cNvPr>
          <p:cNvGrpSpPr/>
          <p:nvPr/>
        </p:nvGrpSpPr>
        <p:grpSpPr>
          <a:xfrm>
            <a:off x="4549982" y="1695576"/>
            <a:ext cx="999769" cy="932157"/>
            <a:chOff x="4617215" y="3625655"/>
            <a:chExt cx="999769" cy="932157"/>
          </a:xfrm>
        </p:grpSpPr>
        <p:sp>
          <p:nvSpPr>
            <p:cNvPr id="158" name="Rectangle 157">
              <a:extLst>
                <a:ext uri="{FF2B5EF4-FFF2-40B4-BE49-F238E27FC236}">
                  <a16:creationId xmlns:a16="http://schemas.microsoft.com/office/drawing/2014/main" xmlns="" id="{1544DE93-B64E-4D44-971E-804C2C1C6FDB}"/>
                </a:ext>
              </a:extLst>
            </p:cNvPr>
            <p:cNvSpPr/>
            <p:nvPr/>
          </p:nvSpPr>
          <p:spPr>
            <a:xfrm>
              <a:off x="4617215" y="3625655"/>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CG FCCR to Complete BMC template with UL approval, re-raise if incorrect</a:t>
              </a:r>
            </a:p>
          </p:txBody>
        </p:sp>
        <p:pic>
          <p:nvPicPr>
            <p:cNvPr id="159" name="Picture 2" descr="Image result for email icon">
              <a:extLst>
                <a:ext uri="{FF2B5EF4-FFF2-40B4-BE49-F238E27FC236}">
                  <a16:creationId xmlns:a16="http://schemas.microsoft.com/office/drawing/2014/main" xmlns="" id="{6D6BDE70-58F7-4E51-AF43-EE4B0AFCE32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6196" y="4331312"/>
              <a:ext cx="218687" cy="218687"/>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159">
              <a:extLst>
                <a:ext uri="{FF2B5EF4-FFF2-40B4-BE49-F238E27FC236}">
                  <a16:creationId xmlns:a16="http://schemas.microsoft.com/office/drawing/2014/main" xmlns="" id="{6D7EBB8C-2B75-4255-AF07-C504E426F7D7}"/>
                </a:ext>
              </a:extLst>
            </p:cNvPr>
            <p:cNvPicPr>
              <a:picLocks noChangeAspect="1"/>
            </p:cNvPicPr>
            <p:nvPr/>
          </p:nvPicPr>
          <p:blipFill>
            <a:blip r:embed="rId5"/>
            <a:stretch>
              <a:fillRect/>
            </a:stretch>
          </p:blipFill>
          <p:spPr>
            <a:xfrm>
              <a:off x="4799856" y="4339123"/>
              <a:ext cx="218688" cy="218689"/>
            </a:xfrm>
            <a:prstGeom prst="rect">
              <a:avLst/>
            </a:prstGeom>
          </p:spPr>
        </p:pic>
        <p:pic>
          <p:nvPicPr>
            <p:cNvPr id="161" name="Picture 160">
              <a:extLst>
                <a:ext uri="{FF2B5EF4-FFF2-40B4-BE49-F238E27FC236}">
                  <a16:creationId xmlns:a16="http://schemas.microsoft.com/office/drawing/2014/main" xmlns="" id="{D72BB947-76C5-4DD8-A148-C63FDA77D51B}"/>
                </a:ext>
              </a:extLst>
            </p:cNvPr>
            <p:cNvPicPr>
              <a:picLocks noChangeAspect="1"/>
            </p:cNvPicPr>
            <p:nvPr/>
          </p:nvPicPr>
          <p:blipFill rotWithShape="1">
            <a:blip r:embed="rId3"/>
            <a:srcRect l="38333"/>
            <a:stretch/>
          </p:blipFill>
          <p:spPr>
            <a:xfrm>
              <a:off x="5300316" y="4360936"/>
              <a:ext cx="299904" cy="170300"/>
            </a:xfrm>
            <a:prstGeom prst="rect">
              <a:avLst/>
            </a:prstGeom>
          </p:spPr>
        </p:pic>
      </p:grpSp>
      <p:grpSp>
        <p:nvGrpSpPr>
          <p:cNvPr id="162" name="Group 161">
            <a:extLst>
              <a:ext uri="{FF2B5EF4-FFF2-40B4-BE49-F238E27FC236}">
                <a16:creationId xmlns:a16="http://schemas.microsoft.com/office/drawing/2014/main" xmlns="" id="{6D171CB1-1262-4D10-A639-10D1A6BD874F}"/>
              </a:ext>
            </a:extLst>
          </p:cNvPr>
          <p:cNvGrpSpPr/>
          <p:nvPr/>
        </p:nvGrpSpPr>
        <p:grpSpPr>
          <a:xfrm>
            <a:off x="5838468" y="1693195"/>
            <a:ext cx="1047179" cy="932157"/>
            <a:chOff x="5800822" y="3625655"/>
            <a:chExt cx="1047179" cy="932157"/>
          </a:xfrm>
        </p:grpSpPr>
        <p:sp>
          <p:nvSpPr>
            <p:cNvPr id="163" name="Rectangle 162">
              <a:extLst>
                <a:ext uri="{FF2B5EF4-FFF2-40B4-BE49-F238E27FC236}">
                  <a16:creationId xmlns:a16="http://schemas.microsoft.com/office/drawing/2014/main" xmlns="" id="{B17ECEAE-6204-49AD-BA9A-7F829494211A}"/>
                </a:ext>
              </a:extLst>
            </p:cNvPr>
            <p:cNvSpPr/>
            <p:nvPr/>
          </p:nvSpPr>
          <p:spPr>
            <a:xfrm>
              <a:off x="5810488" y="3625655"/>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CG MDM team create cost code, CG FCCR check and re-start if incorrect</a:t>
              </a:r>
            </a:p>
          </p:txBody>
        </p:sp>
        <p:pic>
          <p:nvPicPr>
            <p:cNvPr id="164" name="Picture 2" descr="Image result for email icon">
              <a:extLst>
                <a:ext uri="{FF2B5EF4-FFF2-40B4-BE49-F238E27FC236}">
                  <a16:creationId xmlns:a16="http://schemas.microsoft.com/office/drawing/2014/main" xmlns="" id="{5B663154-5F49-4E78-A380-88F86820F07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4971" y="4331312"/>
              <a:ext cx="218687" cy="218687"/>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a:extLst>
                <a:ext uri="{FF2B5EF4-FFF2-40B4-BE49-F238E27FC236}">
                  <a16:creationId xmlns:a16="http://schemas.microsoft.com/office/drawing/2014/main" xmlns="" id="{99F3CD07-B2F6-45A7-B1B8-A6476BBC2A85}"/>
                </a:ext>
              </a:extLst>
            </p:cNvPr>
            <p:cNvPicPr>
              <a:picLocks noChangeAspect="1"/>
            </p:cNvPicPr>
            <p:nvPr/>
          </p:nvPicPr>
          <p:blipFill>
            <a:blip r:embed="rId5"/>
            <a:stretch>
              <a:fillRect/>
            </a:stretch>
          </p:blipFill>
          <p:spPr>
            <a:xfrm>
              <a:off x="5800822" y="4339123"/>
              <a:ext cx="218688" cy="218689"/>
            </a:xfrm>
            <a:prstGeom prst="rect">
              <a:avLst/>
            </a:prstGeom>
          </p:spPr>
        </p:pic>
        <p:pic>
          <p:nvPicPr>
            <p:cNvPr id="166" name="Picture 165">
              <a:extLst>
                <a:ext uri="{FF2B5EF4-FFF2-40B4-BE49-F238E27FC236}">
                  <a16:creationId xmlns:a16="http://schemas.microsoft.com/office/drawing/2014/main" xmlns="" id="{2878AF59-9B77-4D58-B196-6DD3AA604BD3}"/>
                </a:ext>
              </a:extLst>
            </p:cNvPr>
            <p:cNvPicPr>
              <a:picLocks noChangeAspect="1"/>
            </p:cNvPicPr>
            <p:nvPr/>
          </p:nvPicPr>
          <p:blipFill rotWithShape="1">
            <a:blip r:embed="rId3"/>
            <a:srcRect l="38333"/>
            <a:stretch/>
          </p:blipFill>
          <p:spPr>
            <a:xfrm>
              <a:off x="6229119" y="4361148"/>
              <a:ext cx="299904" cy="170300"/>
            </a:xfrm>
            <a:prstGeom prst="rect">
              <a:avLst/>
            </a:prstGeom>
          </p:spPr>
        </p:pic>
        <p:pic>
          <p:nvPicPr>
            <p:cNvPr id="167" name="Picture 166">
              <a:extLst>
                <a:ext uri="{FF2B5EF4-FFF2-40B4-BE49-F238E27FC236}">
                  <a16:creationId xmlns:a16="http://schemas.microsoft.com/office/drawing/2014/main" xmlns="" id="{7C8CD006-E4AD-4CAC-AC52-E05FD6B5234A}"/>
                </a:ext>
              </a:extLst>
            </p:cNvPr>
            <p:cNvPicPr>
              <a:picLocks noChangeAspect="1"/>
            </p:cNvPicPr>
            <p:nvPr/>
          </p:nvPicPr>
          <p:blipFill>
            <a:blip r:embed="rId2"/>
            <a:stretch>
              <a:fillRect/>
            </a:stretch>
          </p:blipFill>
          <p:spPr>
            <a:xfrm>
              <a:off x="6524484" y="4358767"/>
              <a:ext cx="323517" cy="166212"/>
            </a:xfrm>
            <a:prstGeom prst="rect">
              <a:avLst/>
            </a:prstGeom>
          </p:spPr>
        </p:pic>
      </p:grpSp>
      <p:cxnSp>
        <p:nvCxnSpPr>
          <p:cNvPr id="168" name="Connector: Elbow 167">
            <a:extLst>
              <a:ext uri="{FF2B5EF4-FFF2-40B4-BE49-F238E27FC236}">
                <a16:creationId xmlns:a16="http://schemas.microsoft.com/office/drawing/2014/main" xmlns="" id="{86E7129D-1130-4B33-A8EE-1E6A9B1B0442}"/>
              </a:ext>
            </a:extLst>
          </p:cNvPr>
          <p:cNvCxnSpPr>
            <a:cxnSpLocks/>
            <a:stCxn id="150" idx="3"/>
            <a:endCxn id="154" idx="1"/>
          </p:cNvCxnSpPr>
          <p:nvPr/>
        </p:nvCxnSpPr>
        <p:spPr>
          <a:xfrm flipV="1">
            <a:off x="2972783" y="2069815"/>
            <a:ext cx="288715" cy="63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xmlns="" id="{67B9C228-B860-4ECA-8A53-74BFAEEE8D20}"/>
              </a:ext>
            </a:extLst>
          </p:cNvPr>
          <p:cNvCxnSpPr>
            <a:cxnSpLocks/>
            <a:stCxn id="154" idx="3"/>
            <a:endCxn id="158" idx="1"/>
          </p:cNvCxnSpPr>
          <p:nvPr/>
        </p:nvCxnSpPr>
        <p:spPr>
          <a:xfrm flipV="1">
            <a:off x="4261267" y="2069338"/>
            <a:ext cx="288715" cy="47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xmlns="" id="{30D9F087-46C7-4540-B4B0-2DA61E7076EF}"/>
              </a:ext>
            </a:extLst>
          </p:cNvPr>
          <p:cNvCxnSpPr>
            <a:cxnSpLocks/>
            <a:stCxn id="158" idx="3"/>
            <a:endCxn id="163" idx="1"/>
          </p:cNvCxnSpPr>
          <p:nvPr/>
        </p:nvCxnSpPr>
        <p:spPr>
          <a:xfrm flipV="1">
            <a:off x="5549751" y="2066957"/>
            <a:ext cx="298383" cy="238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xmlns="" id="{78E84EEC-1C02-487E-B3F0-E4A89DA70973}"/>
              </a:ext>
            </a:extLst>
          </p:cNvPr>
          <p:cNvSpPr/>
          <p:nvPr/>
        </p:nvSpPr>
        <p:spPr>
          <a:xfrm>
            <a:off x="1137722" y="3040237"/>
            <a:ext cx="1582655" cy="741189"/>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Sundry Invoicing</a:t>
            </a:r>
          </a:p>
        </p:txBody>
      </p:sp>
      <p:sp>
        <p:nvSpPr>
          <p:cNvPr id="172" name="Rectangle 171">
            <a:extLst>
              <a:ext uri="{FF2B5EF4-FFF2-40B4-BE49-F238E27FC236}">
                <a16:creationId xmlns:a16="http://schemas.microsoft.com/office/drawing/2014/main" xmlns="" id="{396E7FAE-EB9A-4125-9091-947F3C7C7DF7}"/>
              </a:ext>
            </a:extLst>
          </p:cNvPr>
          <p:cNvSpPr/>
          <p:nvPr/>
        </p:nvSpPr>
        <p:spPr>
          <a:xfrm>
            <a:off x="10080636" y="1744093"/>
            <a:ext cx="1582655" cy="74118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Cost-centre creation</a:t>
            </a:r>
          </a:p>
        </p:txBody>
      </p:sp>
      <p:cxnSp>
        <p:nvCxnSpPr>
          <p:cNvPr id="173" name="Connector: Elbow 172">
            <a:extLst>
              <a:ext uri="{FF2B5EF4-FFF2-40B4-BE49-F238E27FC236}">
                <a16:creationId xmlns:a16="http://schemas.microsoft.com/office/drawing/2014/main" xmlns="" id="{46145F37-9EA0-4941-B373-490B98B2B969}"/>
              </a:ext>
            </a:extLst>
          </p:cNvPr>
          <p:cNvCxnSpPr>
            <a:stCxn id="163" idx="3"/>
            <a:endCxn id="131" idx="0"/>
          </p:cNvCxnSpPr>
          <p:nvPr/>
        </p:nvCxnSpPr>
        <p:spPr>
          <a:xfrm>
            <a:off x="6847903" y="2066957"/>
            <a:ext cx="794284" cy="1075568"/>
          </a:xfrm>
          <a:prstGeom prst="bentConnector2">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4" name="Speech Bubble: Rectangle 173">
            <a:extLst>
              <a:ext uri="{FF2B5EF4-FFF2-40B4-BE49-F238E27FC236}">
                <a16:creationId xmlns:a16="http://schemas.microsoft.com/office/drawing/2014/main" xmlns="" id="{D9974C1E-F503-4C95-884D-DE552823A889}"/>
              </a:ext>
            </a:extLst>
          </p:cNvPr>
          <p:cNvSpPr/>
          <p:nvPr/>
        </p:nvSpPr>
        <p:spPr>
          <a:xfrm>
            <a:off x="7763580" y="1759448"/>
            <a:ext cx="999769" cy="548414"/>
          </a:xfrm>
          <a:prstGeom prst="wedgeRectCallout">
            <a:avLst>
              <a:gd name="adj1" fmla="val -64182"/>
              <a:gd name="adj2" fmla="val 34711"/>
            </a:avLst>
          </a:prstGeom>
          <a:solidFill>
            <a:schemeClr val="bg1"/>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C00000"/>
                </a:solidFill>
              </a:rPr>
              <a:t>No direct update when cost-centre is created</a:t>
            </a:r>
          </a:p>
        </p:txBody>
      </p:sp>
      <p:sp>
        <p:nvSpPr>
          <p:cNvPr id="175" name="Rectangle 174">
            <a:extLst>
              <a:ext uri="{FF2B5EF4-FFF2-40B4-BE49-F238E27FC236}">
                <a16:creationId xmlns:a16="http://schemas.microsoft.com/office/drawing/2014/main" xmlns="" id="{A582D4DA-A1CC-4E83-BA26-9B98549358E8}"/>
              </a:ext>
            </a:extLst>
          </p:cNvPr>
          <p:cNvSpPr/>
          <p:nvPr/>
        </p:nvSpPr>
        <p:spPr>
          <a:xfrm>
            <a:off x="224016" y="1549179"/>
            <a:ext cx="411117" cy="25595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dirty="0"/>
              <a:t>As-is</a:t>
            </a:r>
          </a:p>
        </p:txBody>
      </p:sp>
      <p:sp>
        <p:nvSpPr>
          <p:cNvPr id="176" name="Rectangle 175">
            <a:extLst>
              <a:ext uri="{FF2B5EF4-FFF2-40B4-BE49-F238E27FC236}">
                <a16:creationId xmlns:a16="http://schemas.microsoft.com/office/drawing/2014/main" xmlns="" id="{3D803D7E-0276-4BF6-9D1F-077FA67E840C}"/>
              </a:ext>
            </a:extLst>
          </p:cNvPr>
          <p:cNvSpPr/>
          <p:nvPr/>
        </p:nvSpPr>
        <p:spPr>
          <a:xfrm>
            <a:off x="224016" y="4364878"/>
            <a:ext cx="411117" cy="2224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dirty="0"/>
              <a:t>To-be</a:t>
            </a:r>
          </a:p>
        </p:txBody>
      </p:sp>
      <p:sp>
        <p:nvSpPr>
          <p:cNvPr id="177" name="Rectangle 176">
            <a:extLst>
              <a:ext uri="{FF2B5EF4-FFF2-40B4-BE49-F238E27FC236}">
                <a16:creationId xmlns:a16="http://schemas.microsoft.com/office/drawing/2014/main" xmlns="" id="{FDE67319-CB2E-4EB0-AC92-7BBDF849D88E}"/>
              </a:ext>
            </a:extLst>
          </p:cNvPr>
          <p:cNvSpPr/>
          <p:nvPr/>
        </p:nvSpPr>
        <p:spPr>
          <a:xfrm>
            <a:off x="684530" y="4501507"/>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Create request in Blockchain, Smart contracts for validation</a:t>
            </a:r>
          </a:p>
        </p:txBody>
      </p:sp>
      <p:sp>
        <p:nvSpPr>
          <p:cNvPr id="178" name="Rectangle 177">
            <a:extLst>
              <a:ext uri="{FF2B5EF4-FFF2-40B4-BE49-F238E27FC236}">
                <a16:creationId xmlns:a16="http://schemas.microsoft.com/office/drawing/2014/main" xmlns="" id="{0FAB1D31-1808-4B42-98FC-8E5EFB52B636}"/>
              </a:ext>
            </a:extLst>
          </p:cNvPr>
          <p:cNvSpPr/>
          <p:nvPr/>
        </p:nvSpPr>
        <p:spPr>
          <a:xfrm>
            <a:off x="1977088" y="4506916"/>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Feed data into template in Blockchain for UL approval, auto-send to MDG tool and SAP</a:t>
            </a:r>
          </a:p>
        </p:txBody>
      </p:sp>
      <p:sp>
        <p:nvSpPr>
          <p:cNvPr id="181" name="Rectangle 180">
            <a:extLst>
              <a:ext uri="{FF2B5EF4-FFF2-40B4-BE49-F238E27FC236}">
                <a16:creationId xmlns:a16="http://schemas.microsoft.com/office/drawing/2014/main" xmlns="" id="{DFA75FB4-66F9-4730-ACFE-CA270B2D8028}"/>
              </a:ext>
            </a:extLst>
          </p:cNvPr>
          <p:cNvSpPr/>
          <p:nvPr/>
        </p:nvSpPr>
        <p:spPr>
          <a:xfrm>
            <a:off x="3310151" y="4540350"/>
            <a:ext cx="999769" cy="7475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800" dirty="0">
                <a:solidFill>
                  <a:schemeClr val="tx1"/>
                </a:solidFill>
              </a:rPr>
              <a:t>Cost-code created updated in Blockchain for all parties and master data with new </a:t>
            </a:r>
          </a:p>
        </p:txBody>
      </p:sp>
      <p:cxnSp>
        <p:nvCxnSpPr>
          <p:cNvPr id="182" name="Connector: Elbow 181">
            <a:extLst>
              <a:ext uri="{FF2B5EF4-FFF2-40B4-BE49-F238E27FC236}">
                <a16:creationId xmlns:a16="http://schemas.microsoft.com/office/drawing/2014/main" xmlns="" id="{F2F4D914-8EBA-4578-A2FE-FE764D319A47}"/>
              </a:ext>
            </a:extLst>
          </p:cNvPr>
          <p:cNvCxnSpPr>
            <a:cxnSpLocks/>
            <a:stCxn id="125" idx="3"/>
            <a:endCxn id="122" idx="1"/>
          </p:cNvCxnSpPr>
          <p:nvPr/>
        </p:nvCxnSpPr>
        <p:spPr>
          <a:xfrm flipV="1">
            <a:off x="4285080" y="3517873"/>
            <a:ext cx="287357" cy="252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xmlns="" id="{1CB3B731-B029-4507-90D0-FB3F8DA866A8}"/>
              </a:ext>
            </a:extLst>
          </p:cNvPr>
          <p:cNvCxnSpPr>
            <a:cxnSpLocks/>
            <a:stCxn id="181" idx="2"/>
            <a:endCxn id="138" idx="0"/>
          </p:cNvCxnSpPr>
          <p:nvPr/>
        </p:nvCxnSpPr>
        <p:spPr>
          <a:xfrm rot="16200000" flipH="1">
            <a:off x="3596471" y="5501438"/>
            <a:ext cx="429822" cy="269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xmlns="" id="{50B5065B-E640-4115-B09E-FCCAA6D88285}"/>
              </a:ext>
            </a:extLst>
          </p:cNvPr>
          <p:cNvCxnSpPr>
            <a:cxnSpLocks/>
            <a:stCxn id="178" idx="3"/>
          </p:cNvCxnSpPr>
          <p:nvPr/>
        </p:nvCxnSpPr>
        <p:spPr>
          <a:xfrm flipV="1">
            <a:off x="2976857" y="4875269"/>
            <a:ext cx="292789" cy="540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7" name="Connector: Elbow 186">
            <a:extLst>
              <a:ext uri="{FF2B5EF4-FFF2-40B4-BE49-F238E27FC236}">
                <a16:creationId xmlns:a16="http://schemas.microsoft.com/office/drawing/2014/main" xmlns="" id="{434DC55C-2E40-4EC1-958A-EF687BF79171}"/>
              </a:ext>
            </a:extLst>
          </p:cNvPr>
          <p:cNvCxnSpPr>
            <a:cxnSpLocks/>
            <a:stCxn id="177" idx="3"/>
            <a:endCxn id="178" idx="1"/>
          </p:cNvCxnSpPr>
          <p:nvPr/>
        </p:nvCxnSpPr>
        <p:spPr>
          <a:xfrm>
            <a:off x="1684299" y="4875269"/>
            <a:ext cx="292789" cy="540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xmlns="" id="{6C14713F-D80A-425D-B73F-5FCA5DD142D6}"/>
              </a:ext>
            </a:extLst>
          </p:cNvPr>
          <p:cNvSpPr/>
          <p:nvPr/>
        </p:nvSpPr>
        <p:spPr>
          <a:xfrm>
            <a:off x="746528" y="5628202"/>
            <a:ext cx="1233155" cy="741189"/>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Sundry Invoicing</a:t>
            </a:r>
          </a:p>
        </p:txBody>
      </p:sp>
      <p:sp>
        <p:nvSpPr>
          <p:cNvPr id="189" name="Rectangle 188">
            <a:extLst>
              <a:ext uri="{FF2B5EF4-FFF2-40B4-BE49-F238E27FC236}">
                <a16:creationId xmlns:a16="http://schemas.microsoft.com/office/drawing/2014/main" xmlns="" id="{1FCE6288-DAE3-4D7E-A434-DB8BA9DA2A39}"/>
              </a:ext>
            </a:extLst>
          </p:cNvPr>
          <p:cNvSpPr/>
          <p:nvPr/>
        </p:nvSpPr>
        <p:spPr>
          <a:xfrm>
            <a:off x="6562130" y="4556848"/>
            <a:ext cx="1582655" cy="74118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Cost-centre creation</a:t>
            </a:r>
          </a:p>
        </p:txBody>
      </p:sp>
      <p:cxnSp>
        <p:nvCxnSpPr>
          <p:cNvPr id="190" name="Connector: Elbow 189">
            <a:extLst>
              <a:ext uri="{FF2B5EF4-FFF2-40B4-BE49-F238E27FC236}">
                <a16:creationId xmlns:a16="http://schemas.microsoft.com/office/drawing/2014/main" xmlns="" id="{B82DE144-16C0-452E-BCFF-D43F069F7A42}"/>
              </a:ext>
            </a:extLst>
          </p:cNvPr>
          <p:cNvCxnSpPr>
            <a:cxnSpLocks/>
            <a:stCxn id="137" idx="3"/>
            <a:endCxn id="138" idx="1"/>
          </p:cNvCxnSpPr>
          <p:nvPr/>
        </p:nvCxnSpPr>
        <p:spPr>
          <a:xfrm>
            <a:off x="3005433" y="6089241"/>
            <a:ext cx="305011" cy="221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1" name="Connector: Elbow 190">
            <a:extLst>
              <a:ext uri="{FF2B5EF4-FFF2-40B4-BE49-F238E27FC236}">
                <a16:creationId xmlns:a16="http://schemas.microsoft.com/office/drawing/2014/main" xmlns="" id="{816A4FB0-F75F-44A3-869A-E2008435788D}"/>
              </a:ext>
            </a:extLst>
          </p:cNvPr>
          <p:cNvCxnSpPr>
            <a:cxnSpLocks/>
            <a:stCxn id="138" idx="3"/>
            <a:endCxn id="139" idx="1"/>
          </p:cNvCxnSpPr>
          <p:nvPr/>
        </p:nvCxnSpPr>
        <p:spPr>
          <a:xfrm flipV="1">
            <a:off x="4315014" y="6090036"/>
            <a:ext cx="286554" cy="142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xmlns="" id="{230D7BE0-858E-411E-98D1-4B74BB09C6B6}"/>
              </a:ext>
            </a:extLst>
          </p:cNvPr>
          <p:cNvCxnSpPr>
            <a:cxnSpLocks/>
            <a:stCxn id="139" idx="3"/>
            <a:endCxn id="140" idx="1"/>
          </p:cNvCxnSpPr>
          <p:nvPr/>
        </p:nvCxnSpPr>
        <p:spPr>
          <a:xfrm flipV="1">
            <a:off x="5601337" y="6089829"/>
            <a:ext cx="286554" cy="20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xmlns="" id="{EFC4F613-49EB-4A3F-9CBD-AC9EA3A4B804}"/>
              </a:ext>
            </a:extLst>
          </p:cNvPr>
          <p:cNvCxnSpPr>
            <a:cxnSpLocks/>
            <a:stCxn id="140" idx="3"/>
            <a:endCxn id="141" idx="1"/>
          </p:cNvCxnSpPr>
          <p:nvPr/>
        </p:nvCxnSpPr>
        <p:spPr>
          <a:xfrm flipV="1">
            <a:off x="6887660" y="6089621"/>
            <a:ext cx="286553" cy="20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94" name="Picture 12" descr="Related image">
            <a:extLst>
              <a:ext uri="{FF2B5EF4-FFF2-40B4-BE49-F238E27FC236}">
                <a16:creationId xmlns:a16="http://schemas.microsoft.com/office/drawing/2014/main" xmlns="" id="{5E851E87-58F8-4F0F-AFEF-676B414A6411}"/>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1578519" y="5122482"/>
            <a:ext cx="221086" cy="195719"/>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12" descr="Related image">
            <a:extLst>
              <a:ext uri="{FF2B5EF4-FFF2-40B4-BE49-F238E27FC236}">
                <a16:creationId xmlns:a16="http://schemas.microsoft.com/office/drawing/2014/main" xmlns="" id="{E94E2C85-810C-4C97-8433-0806C2695B68}"/>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2867003" y="5126237"/>
            <a:ext cx="221086" cy="19571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12" descr="Related image">
            <a:extLst>
              <a:ext uri="{FF2B5EF4-FFF2-40B4-BE49-F238E27FC236}">
                <a16:creationId xmlns:a16="http://schemas.microsoft.com/office/drawing/2014/main" xmlns="" id="{F7A142F4-333C-4F79-8B3E-0B54107F53E3}"/>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2867003" y="6330651"/>
            <a:ext cx="221086" cy="195719"/>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12" descr="Related image">
            <a:extLst>
              <a:ext uri="{FF2B5EF4-FFF2-40B4-BE49-F238E27FC236}">
                <a16:creationId xmlns:a16="http://schemas.microsoft.com/office/drawing/2014/main" xmlns="" id="{E6E4226A-035F-42B9-B1EC-EC622E71BB65}"/>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4188301" y="6349988"/>
            <a:ext cx="221086" cy="195719"/>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12" descr="Related image">
            <a:extLst>
              <a:ext uri="{FF2B5EF4-FFF2-40B4-BE49-F238E27FC236}">
                <a16:creationId xmlns:a16="http://schemas.microsoft.com/office/drawing/2014/main" xmlns="" id="{A488050A-BF2D-4E2B-8608-D89C5F1A9DA0}"/>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5483250" y="6346233"/>
            <a:ext cx="221086" cy="195719"/>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12" descr="Related image">
            <a:extLst>
              <a:ext uri="{FF2B5EF4-FFF2-40B4-BE49-F238E27FC236}">
                <a16:creationId xmlns:a16="http://schemas.microsoft.com/office/drawing/2014/main" xmlns="" id="{0C6E5F87-8DC8-45C5-ACE3-EC478F5450F7}"/>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6778199" y="6349988"/>
            <a:ext cx="221086" cy="195719"/>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12" descr="Related image">
            <a:extLst>
              <a:ext uri="{FF2B5EF4-FFF2-40B4-BE49-F238E27FC236}">
                <a16:creationId xmlns:a16="http://schemas.microsoft.com/office/drawing/2014/main" xmlns="" id="{F69B632F-462A-484F-A7FD-52BA01C5F484}"/>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443" b="69811" l="18750" r="82783">
                        <a14:foregroundMark x1="37618" y1="15212" x2="52594" y2="17689"/>
                        <a14:foregroundMark x1="52594" y1="17689" x2="45991" y2="14387"/>
                        <a14:foregroundMark x1="45991" y1="14387" x2="38797" y2="14505"/>
                        <a14:foregroundMark x1="38797" y1="14505" x2="38561" y2="14858"/>
                        <a14:foregroundMark x1="26887" y1="52241" x2="26887" y2="52241"/>
                        <a14:foregroundMark x1="23349" y1="48349" x2="28892" y2="53538"/>
                        <a14:foregroundMark x1="28892" y1="53538" x2="30660" y2="60731"/>
                        <a14:foregroundMark x1="30660" y1="60731" x2="37382" y2="58137"/>
                        <a14:foregroundMark x1="37382" y1="58137" x2="32311" y2="52594"/>
                        <a14:foregroundMark x1="32311" y1="52594" x2="18750" y2="43750"/>
                        <a14:foregroundMark x1="34434" y1="69104" x2="49528" y2="66863"/>
                        <a14:foregroundMark x1="49528" y1="66863" x2="63915" y2="69929"/>
                        <a14:foregroundMark x1="63915" y1="69929" x2="65330" y2="68868"/>
                        <a14:foregroundMark x1="82783" y1="43750" x2="82429" y2="39269"/>
                      </a14:backgroundRemoval>
                    </a14:imgEffect>
                  </a14:imgLayer>
                </a14:imgProps>
              </a:ext>
              <a:ext uri="{28A0092B-C50C-407E-A947-70E740481C1C}">
                <a14:useLocalDpi xmlns:a14="http://schemas.microsoft.com/office/drawing/2010/main" val="0"/>
              </a:ext>
            </a:extLst>
          </a:blip>
          <a:srcRect l="12491" t="6951" r="10749" b="25097"/>
          <a:stretch/>
        </p:blipFill>
        <p:spPr bwMode="auto">
          <a:xfrm>
            <a:off x="8073148" y="6346232"/>
            <a:ext cx="221086" cy="195719"/>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xmlns="" id="{78729EFF-6A4D-4BAC-833A-A1C734E55914}"/>
              </a:ext>
            </a:extLst>
          </p:cNvPr>
          <p:cNvSpPr txBox="1"/>
          <p:nvPr/>
        </p:nvSpPr>
        <p:spPr>
          <a:xfrm>
            <a:off x="227349" y="971436"/>
            <a:ext cx="114852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lumMod val="50000"/>
                  </a:srgbClr>
                </a:solidFill>
                <a:effectLst/>
                <a:uLnTx/>
                <a:uFillTx/>
                <a:latin typeface="Verdana"/>
                <a:ea typeface="+mn-ea"/>
                <a:cs typeface="+mn-cs"/>
              </a:rPr>
              <a:t>We will be developing robotics to </a:t>
            </a:r>
            <a:r>
              <a:rPr lang="en-GB" dirty="0">
                <a:solidFill>
                  <a:srgbClr val="FFFFFF">
                    <a:lumMod val="50000"/>
                  </a:srgbClr>
                </a:solidFill>
                <a:latin typeface="Verdana"/>
              </a:rPr>
              <a:t>aid in the SAP integration</a:t>
            </a:r>
            <a:endParaRPr kumimoji="0" lang="en-GB" sz="1800" b="0" i="0" u="none" strike="noStrike" kern="1200" cap="none" spc="0" normalizeH="0" baseline="0" noProof="0" dirty="0">
              <a:ln>
                <a:noFill/>
              </a:ln>
              <a:solidFill>
                <a:srgbClr val="FFFFFF">
                  <a:lumMod val="50000"/>
                </a:srgbClr>
              </a:solidFill>
              <a:effectLst/>
              <a:uLnTx/>
              <a:uFillTx/>
              <a:latin typeface="Verdana"/>
              <a:ea typeface="+mn-ea"/>
              <a:cs typeface="+mn-cs"/>
            </a:endParaRPr>
          </a:p>
        </p:txBody>
      </p:sp>
      <p:sp>
        <p:nvSpPr>
          <p:cNvPr id="3" name="Rectangle 2">
            <a:extLst>
              <a:ext uri="{FF2B5EF4-FFF2-40B4-BE49-F238E27FC236}">
                <a16:creationId xmlns:a16="http://schemas.microsoft.com/office/drawing/2014/main" xmlns="" id="{3D1FE551-038B-4801-80B3-031AAE971437}"/>
              </a:ext>
            </a:extLst>
          </p:cNvPr>
          <p:cNvSpPr/>
          <p:nvPr/>
        </p:nvSpPr>
        <p:spPr>
          <a:xfrm>
            <a:off x="8675662" y="4364878"/>
            <a:ext cx="3336420" cy="209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Number of platforms reduced from </a:t>
            </a:r>
            <a:r>
              <a:rPr lang="en-GB" sz="1400" b="1" dirty="0">
                <a:solidFill>
                  <a:schemeClr val="tx1"/>
                </a:solidFill>
              </a:rPr>
              <a:t>5 to 2</a:t>
            </a:r>
          </a:p>
          <a:p>
            <a:pPr algn="ctr"/>
            <a:endParaRPr lang="en-GB" sz="1400" dirty="0">
              <a:solidFill>
                <a:schemeClr val="tx1"/>
              </a:solidFill>
            </a:endParaRPr>
          </a:p>
          <a:p>
            <a:pPr algn="ctr"/>
            <a:r>
              <a:rPr lang="en-GB" sz="1400" dirty="0">
                <a:solidFill>
                  <a:schemeClr val="tx1"/>
                </a:solidFill>
              </a:rPr>
              <a:t>Number of </a:t>
            </a:r>
            <a:r>
              <a:rPr lang="en-GB" sz="1400" b="1" dirty="0">
                <a:solidFill>
                  <a:schemeClr val="tx1"/>
                </a:solidFill>
              </a:rPr>
              <a:t>steps</a:t>
            </a:r>
            <a:r>
              <a:rPr lang="en-GB" sz="1400" dirty="0">
                <a:solidFill>
                  <a:schemeClr val="tx1"/>
                </a:solidFill>
              </a:rPr>
              <a:t> in both processes </a:t>
            </a:r>
            <a:r>
              <a:rPr lang="en-GB" sz="1400" b="1" dirty="0">
                <a:solidFill>
                  <a:schemeClr val="tx1"/>
                </a:solidFill>
              </a:rPr>
              <a:t>reduced significantly</a:t>
            </a:r>
          </a:p>
        </p:txBody>
      </p:sp>
    </p:spTree>
    <p:extLst>
      <p:ext uri="{BB962C8B-B14F-4D97-AF65-F5344CB8AC3E}">
        <p14:creationId xmlns:p14="http://schemas.microsoft.com/office/powerpoint/2010/main" val="29851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9AE8D67-759A-4DDB-B4B8-80A1B45712A4}"/>
              </a:ext>
            </a:extLst>
          </p:cNvPr>
          <p:cNvSpPr>
            <a:spLocks noGrp="1"/>
          </p:cNvSpPr>
          <p:nvPr>
            <p:ph type="title"/>
          </p:nvPr>
        </p:nvSpPr>
        <p:spPr/>
        <p:txBody>
          <a:bodyPr/>
          <a:lstStyle/>
          <a:p>
            <a:r>
              <a:rPr lang="en-GB" dirty="0"/>
              <a:t>Objectives of Session</a:t>
            </a:r>
          </a:p>
        </p:txBody>
      </p:sp>
      <p:sp>
        <p:nvSpPr>
          <p:cNvPr id="5" name="Text Placeholder 4">
            <a:extLst>
              <a:ext uri="{FF2B5EF4-FFF2-40B4-BE49-F238E27FC236}">
                <a16:creationId xmlns:a16="http://schemas.microsoft.com/office/drawing/2014/main" xmlns="" id="{07F86CFB-C44F-4B8F-9147-7358598680F3}"/>
              </a:ext>
            </a:extLst>
          </p:cNvPr>
          <p:cNvSpPr>
            <a:spLocks noGrp="1"/>
          </p:cNvSpPr>
          <p:nvPr>
            <p:ph type="body" sz="quarter" idx="10"/>
          </p:nvPr>
        </p:nvSpPr>
        <p:spPr>
          <a:xfrm>
            <a:off x="2477599" y="2348880"/>
            <a:ext cx="6624736" cy="2160240"/>
          </a:xfrm>
        </p:spPr>
        <p:txBody>
          <a:bodyPr/>
          <a:lstStyle/>
          <a:p>
            <a:pPr marL="342900" indent="-342900">
              <a:buFont typeface="Wingdings" panose="05000000000000000000" pitchFamily="2" charset="2"/>
              <a:buChar char="§"/>
            </a:pPr>
            <a:r>
              <a:rPr lang="en-GB" dirty="0"/>
              <a:t>Map out key variants to FCCR Process and Sundry process</a:t>
            </a:r>
          </a:p>
          <a:p>
            <a:pPr marL="342900" indent="-342900">
              <a:buFont typeface="Wingdings" panose="05000000000000000000" pitchFamily="2" charset="2"/>
              <a:buChar char="§"/>
            </a:pPr>
            <a:r>
              <a:rPr lang="en-GB" dirty="0"/>
              <a:t>Agree series of workshops to provide technical team with detail</a:t>
            </a:r>
          </a:p>
          <a:p>
            <a:pPr marL="342900" indent="-342900">
              <a:buFont typeface="Wingdings" panose="05000000000000000000" pitchFamily="2" charset="2"/>
              <a:buChar char="§"/>
            </a:pPr>
            <a:r>
              <a:rPr lang="en-GB" dirty="0"/>
              <a:t>Agree ways of working</a:t>
            </a:r>
          </a:p>
        </p:txBody>
      </p:sp>
    </p:spTree>
    <p:extLst>
      <p:ext uri="{BB962C8B-B14F-4D97-AF65-F5344CB8AC3E}">
        <p14:creationId xmlns:p14="http://schemas.microsoft.com/office/powerpoint/2010/main" val="3811547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C95703-8734-4632-A518-376242034EF3}"/>
              </a:ext>
            </a:extLst>
          </p:cNvPr>
          <p:cNvSpPr>
            <a:spLocks noGrp="1"/>
          </p:cNvSpPr>
          <p:nvPr>
            <p:ph type="title"/>
          </p:nvPr>
        </p:nvSpPr>
        <p:spPr/>
        <p:txBody>
          <a:bodyPr/>
          <a:lstStyle/>
          <a:p>
            <a:r>
              <a:rPr lang="en-GB" dirty="0"/>
              <a:t>Org Chart for the Pilot</a:t>
            </a:r>
          </a:p>
        </p:txBody>
      </p:sp>
      <p:pic>
        <p:nvPicPr>
          <p:cNvPr id="5" name="Picture 4">
            <a:extLst>
              <a:ext uri="{FF2B5EF4-FFF2-40B4-BE49-F238E27FC236}">
                <a16:creationId xmlns:a16="http://schemas.microsoft.com/office/drawing/2014/main" xmlns="" id="{2E02D101-4BF9-4064-ABE5-859B2C8D2937}"/>
              </a:ext>
            </a:extLst>
          </p:cNvPr>
          <p:cNvPicPr>
            <a:picLocks noChangeAspect="1"/>
          </p:cNvPicPr>
          <p:nvPr/>
        </p:nvPicPr>
        <p:blipFill>
          <a:blip r:embed="rId2"/>
          <a:stretch>
            <a:fillRect/>
          </a:stretch>
        </p:blipFill>
        <p:spPr>
          <a:xfrm>
            <a:off x="2495600" y="937314"/>
            <a:ext cx="6696744" cy="5895466"/>
          </a:xfrm>
          <a:prstGeom prst="rect">
            <a:avLst/>
          </a:prstGeom>
        </p:spPr>
      </p:pic>
    </p:spTree>
    <p:extLst>
      <p:ext uri="{BB962C8B-B14F-4D97-AF65-F5344CB8AC3E}">
        <p14:creationId xmlns:p14="http://schemas.microsoft.com/office/powerpoint/2010/main" val="86732781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6B72A-F6DC-487E-A864-022993A25269}"/>
              </a:ext>
            </a:extLst>
          </p:cNvPr>
          <p:cNvSpPr>
            <a:spLocks noGrp="1"/>
          </p:cNvSpPr>
          <p:nvPr>
            <p:ph type="title"/>
          </p:nvPr>
        </p:nvSpPr>
        <p:spPr/>
        <p:txBody>
          <a:bodyPr/>
          <a:lstStyle/>
          <a:p>
            <a:r>
              <a:rPr lang="en-GB" dirty="0"/>
              <a:t>Exec Summary of the Pilot</a:t>
            </a:r>
          </a:p>
        </p:txBody>
      </p:sp>
      <p:sp>
        <p:nvSpPr>
          <p:cNvPr id="4" name="Text Placeholder 3">
            <a:extLst>
              <a:ext uri="{FF2B5EF4-FFF2-40B4-BE49-F238E27FC236}">
                <a16:creationId xmlns:a16="http://schemas.microsoft.com/office/drawing/2014/main" xmlns="" id="{EA13D472-7710-4BED-9138-0880A92D2F98}"/>
              </a:ext>
            </a:extLst>
          </p:cNvPr>
          <p:cNvSpPr>
            <a:spLocks noGrp="1"/>
          </p:cNvSpPr>
          <p:nvPr>
            <p:ph type="body" sz="quarter" idx="11"/>
          </p:nvPr>
        </p:nvSpPr>
        <p:spPr/>
        <p:txBody>
          <a:bodyPr/>
          <a:lstStyle/>
          <a:p>
            <a:r>
              <a:rPr lang="en-GB" dirty="0">
                <a:solidFill>
                  <a:schemeClr val="bg1">
                    <a:lumMod val="50000"/>
                  </a:schemeClr>
                </a:solidFill>
              </a:rPr>
              <a:t>This exec summary should be inclusive of the FCCR and IC process</a:t>
            </a:r>
          </a:p>
        </p:txBody>
      </p:sp>
      <p:sp>
        <p:nvSpPr>
          <p:cNvPr id="5" name="Rectangle: Rounded Corners 4">
            <a:extLst>
              <a:ext uri="{FF2B5EF4-FFF2-40B4-BE49-F238E27FC236}">
                <a16:creationId xmlns:a16="http://schemas.microsoft.com/office/drawing/2014/main" xmlns="" id="{73EB7860-4F95-40BF-84AD-597347307C13}"/>
              </a:ext>
            </a:extLst>
          </p:cNvPr>
          <p:cNvSpPr/>
          <p:nvPr/>
        </p:nvSpPr>
        <p:spPr>
          <a:xfrm>
            <a:off x="6874248" y="2060848"/>
            <a:ext cx="4478337" cy="1862137"/>
          </a:xfrm>
          <a:prstGeom prst="round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pt-PT"/>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285750" indent="-285750">
              <a:buFont typeface="Arial" panose="020B0604020202020204" pitchFamily="34" charset="0"/>
              <a:buChar char="•"/>
              <a:defRPr/>
            </a:pPr>
            <a:r>
              <a:rPr lang="en-GB" sz="1200" dirty="0">
                <a:solidFill>
                  <a:schemeClr val="tx1"/>
                </a:solidFill>
              </a:rPr>
              <a:t>Inefficiency in processing (Turnaround time and Quality)</a:t>
            </a:r>
          </a:p>
          <a:p>
            <a:pPr marL="285750" indent="-285750">
              <a:buFont typeface="Arial" panose="020B0604020202020204" pitchFamily="34" charset="0"/>
              <a:buChar char="•"/>
              <a:defRPr/>
            </a:pPr>
            <a:r>
              <a:rPr lang="en-GB" sz="1200" dirty="0">
                <a:solidFill>
                  <a:schemeClr val="tx1"/>
                </a:solidFill>
              </a:rPr>
              <a:t>Accruals at month end </a:t>
            </a:r>
          </a:p>
          <a:p>
            <a:pPr marL="285750" indent="-285750">
              <a:buFont typeface="Arial" panose="020B0604020202020204" pitchFamily="34" charset="0"/>
              <a:buChar char="•"/>
              <a:defRPr/>
            </a:pPr>
            <a:r>
              <a:rPr lang="en-GB" sz="1200" dirty="0">
                <a:solidFill>
                  <a:schemeClr val="tx1"/>
                </a:solidFill>
              </a:rPr>
              <a:t>Unreconciled intercompany balances</a:t>
            </a:r>
          </a:p>
          <a:p>
            <a:pPr marL="285750" indent="-285750">
              <a:buFont typeface="Arial" panose="020B0604020202020204" pitchFamily="34" charset="0"/>
              <a:buChar char="•"/>
              <a:defRPr/>
            </a:pPr>
            <a:r>
              <a:rPr lang="en-GB" sz="1200" dirty="0">
                <a:solidFill>
                  <a:schemeClr val="tx1"/>
                </a:solidFill>
              </a:rPr>
              <a:t>Delays in settlement</a:t>
            </a:r>
            <a:endParaRPr lang="en-GB" sz="1200" b="1" dirty="0">
              <a:solidFill>
                <a:schemeClr val="tx1"/>
              </a:solidFill>
            </a:endParaRPr>
          </a:p>
        </p:txBody>
      </p:sp>
      <p:sp>
        <p:nvSpPr>
          <p:cNvPr id="6" name="Rectangle: Rounded Corners 5">
            <a:extLst>
              <a:ext uri="{FF2B5EF4-FFF2-40B4-BE49-F238E27FC236}">
                <a16:creationId xmlns:a16="http://schemas.microsoft.com/office/drawing/2014/main" xmlns="" id="{F426EA22-780B-49DB-A75E-05605FBD25E6}"/>
              </a:ext>
            </a:extLst>
          </p:cNvPr>
          <p:cNvSpPr/>
          <p:nvPr/>
        </p:nvSpPr>
        <p:spPr>
          <a:xfrm>
            <a:off x="856035" y="2060848"/>
            <a:ext cx="4476750" cy="1666875"/>
          </a:xfrm>
          <a:prstGeom prst="round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pt-PT"/>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lang="en-GB" sz="1200" b="1" dirty="0">
                <a:solidFill>
                  <a:schemeClr val="tx1"/>
                </a:solidFill>
              </a:rPr>
              <a:t>Manual interventions required to raise service requests between countries across different SAP platforms, different data sources and tools use (BMC Remedy, Excel, Emails) </a:t>
            </a:r>
          </a:p>
        </p:txBody>
      </p:sp>
      <p:sp>
        <p:nvSpPr>
          <p:cNvPr id="7" name="Arrow: Notched Right 6">
            <a:extLst>
              <a:ext uri="{FF2B5EF4-FFF2-40B4-BE49-F238E27FC236}">
                <a16:creationId xmlns:a16="http://schemas.microsoft.com/office/drawing/2014/main" xmlns="" id="{73A91CA0-2474-48F4-B70F-A94087558A76}"/>
              </a:ext>
            </a:extLst>
          </p:cNvPr>
          <p:cNvSpPr/>
          <p:nvPr/>
        </p:nvSpPr>
        <p:spPr>
          <a:xfrm>
            <a:off x="5594723" y="2540273"/>
            <a:ext cx="1019175" cy="64611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PT"/>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GB" sz="1200"/>
          </a:p>
        </p:txBody>
      </p:sp>
      <p:sp>
        <p:nvSpPr>
          <p:cNvPr id="8" name="Text Placeholder 2">
            <a:extLst>
              <a:ext uri="{FF2B5EF4-FFF2-40B4-BE49-F238E27FC236}">
                <a16:creationId xmlns:a16="http://schemas.microsoft.com/office/drawing/2014/main" xmlns="" id="{7493ECB4-F852-4E02-88D1-CB0201C59A02}"/>
              </a:ext>
            </a:extLst>
          </p:cNvPr>
          <p:cNvSpPr txBox="1">
            <a:spLocks noChangeArrowheads="1"/>
          </p:cNvSpPr>
          <p:nvPr/>
        </p:nvSpPr>
        <p:spPr bwMode="auto">
          <a:xfrm>
            <a:off x="5332785" y="1989410"/>
            <a:ext cx="16621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eaLnBrk="1" hangingPunct="1">
              <a:lnSpc>
                <a:spcPct val="100000"/>
              </a:lnSpc>
              <a:spcBef>
                <a:spcPct val="20000"/>
              </a:spcBef>
              <a:spcAft>
                <a:spcPct val="0"/>
              </a:spcAft>
              <a:buClr>
                <a:srgbClr val="3CA9E0"/>
              </a:buClr>
            </a:pPr>
            <a:r>
              <a:rPr lang="en-GB" altLang="en-US" sz="1200" b="1" dirty="0">
                <a:solidFill>
                  <a:srgbClr val="646464"/>
                </a:solidFill>
              </a:rPr>
              <a:t>Resulting in a business impact…</a:t>
            </a:r>
          </a:p>
        </p:txBody>
      </p:sp>
      <p:sp>
        <p:nvSpPr>
          <p:cNvPr id="9" name="Freeform 11">
            <a:extLst>
              <a:ext uri="{FF2B5EF4-FFF2-40B4-BE49-F238E27FC236}">
                <a16:creationId xmlns:a16="http://schemas.microsoft.com/office/drawing/2014/main" xmlns="" id="{F3A23969-C81C-47F2-986B-5448351FAE18}"/>
              </a:ext>
            </a:extLst>
          </p:cNvPr>
          <p:cNvSpPr>
            <a:spLocks/>
          </p:cNvSpPr>
          <p:nvPr/>
        </p:nvSpPr>
        <p:spPr bwMode="auto">
          <a:xfrm>
            <a:off x="6269410" y="4080148"/>
            <a:ext cx="1889125" cy="1441450"/>
          </a:xfrm>
          <a:custGeom>
            <a:avLst/>
            <a:gdLst>
              <a:gd name="T0" fmla="*/ 472877 w 1286"/>
              <a:gd name="T1" fmla="*/ 1441701 h 1116"/>
              <a:gd name="T2" fmla="*/ 0 w 1286"/>
              <a:gd name="T3" fmla="*/ 719559 h 1116"/>
              <a:gd name="T4" fmla="*/ 472877 w 1286"/>
              <a:gd name="T5" fmla="*/ 0 h 1116"/>
              <a:gd name="T6" fmla="*/ 1417162 w 1286"/>
              <a:gd name="T7" fmla="*/ 0 h 1116"/>
              <a:gd name="T8" fmla="*/ 1888570 w 1286"/>
              <a:gd name="T9" fmla="*/ 719559 h 1116"/>
              <a:gd name="T10" fmla="*/ 1417162 w 1286"/>
              <a:gd name="T11" fmla="*/ 1441701 h 1116"/>
              <a:gd name="T12" fmla="*/ 472877 w 1286"/>
              <a:gd name="T13" fmla="*/ 1441701 h 11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6" h="1116">
                <a:moveTo>
                  <a:pt x="322" y="1116"/>
                </a:moveTo>
                <a:lnTo>
                  <a:pt x="0" y="557"/>
                </a:lnTo>
                <a:lnTo>
                  <a:pt x="322" y="0"/>
                </a:lnTo>
                <a:lnTo>
                  <a:pt x="965" y="0"/>
                </a:lnTo>
                <a:lnTo>
                  <a:pt x="1286" y="557"/>
                </a:lnTo>
                <a:lnTo>
                  <a:pt x="965" y="1116"/>
                </a:lnTo>
                <a:lnTo>
                  <a:pt x="322" y="1116"/>
                </a:lnTo>
                <a:close/>
              </a:path>
            </a:pathLst>
          </a:custGeom>
          <a:solidFill>
            <a:schemeClr val="accent2"/>
          </a:solidFill>
          <a:ln>
            <a:noFill/>
          </a:ln>
          <a:extLst>
            <a:ext uri="{91240B29-F687-4F45-9708-019B960494DF}">
              <a14:hiddenLine xmlns:a14="http://schemas.microsoft.com/office/drawing/2010/main" w="38100">
                <a:solidFill>
                  <a:srgbClr val="000000"/>
                </a:solidFill>
                <a:round/>
                <a:headEnd/>
                <a:tailEnd/>
              </a14:hiddenLine>
            </a:ext>
          </a:extLst>
        </p:spPr>
        <p:txBody>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GB" sz="1200"/>
          </a:p>
        </p:txBody>
      </p:sp>
      <p:sp>
        <p:nvSpPr>
          <p:cNvPr id="10" name="Freeform 8">
            <a:extLst>
              <a:ext uri="{FF2B5EF4-FFF2-40B4-BE49-F238E27FC236}">
                <a16:creationId xmlns:a16="http://schemas.microsoft.com/office/drawing/2014/main" xmlns="" id="{0CA7D0F1-B881-49B2-9108-F1C67DA18733}"/>
              </a:ext>
            </a:extLst>
          </p:cNvPr>
          <p:cNvSpPr>
            <a:spLocks/>
          </p:cNvSpPr>
          <p:nvPr/>
        </p:nvSpPr>
        <p:spPr bwMode="auto">
          <a:xfrm>
            <a:off x="3157910" y="4045223"/>
            <a:ext cx="1890713" cy="1441450"/>
          </a:xfrm>
          <a:custGeom>
            <a:avLst/>
            <a:gdLst>
              <a:gd name="T0" fmla="*/ 472877 w 1287"/>
              <a:gd name="T1" fmla="*/ 1441701 h 1116"/>
              <a:gd name="T2" fmla="*/ 0 w 1287"/>
              <a:gd name="T3" fmla="*/ 719559 h 1116"/>
              <a:gd name="T4" fmla="*/ 472877 w 1287"/>
              <a:gd name="T5" fmla="*/ 0 h 1116"/>
              <a:gd name="T6" fmla="*/ 1417162 w 1287"/>
              <a:gd name="T7" fmla="*/ 0 h 1116"/>
              <a:gd name="T8" fmla="*/ 1890039 w 1287"/>
              <a:gd name="T9" fmla="*/ 719559 h 1116"/>
              <a:gd name="T10" fmla="*/ 1417162 w 1287"/>
              <a:gd name="T11" fmla="*/ 1441701 h 1116"/>
              <a:gd name="T12" fmla="*/ 472877 w 1287"/>
              <a:gd name="T13" fmla="*/ 1441701 h 11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87" h="1116">
                <a:moveTo>
                  <a:pt x="322" y="1116"/>
                </a:moveTo>
                <a:lnTo>
                  <a:pt x="0" y="557"/>
                </a:lnTo>
                <a:lnTo>
                  <a:pt x="322" y="0"/>
                </a:lnTo>
                <a:lnTo>
                  <a:pt x="965" y="0"/>
                </a:lnTo>
                <a:lnTo>
                  <a:pt x="1287" y="557"/>
                </a:lnTo>
                <a:lnTo>
                  <a:pt x="965" y="1116"/>
                </a:lnTo>
                <a:lnTo>
                  <a:pt x="322" y="1116"/>
                </a:lnTo>
                <a:close/>
              </a:path>
            </a:pathLst>
          </a:custGeom>
          <a:solidFill>
            <a:schemeClr val="accent1"/>
          </a:solidFill>
          <a:ln>
            <a:noFill/>
          </a:ln>
          <a:extLst>
            <a:ext uri="{91240B29-F687-4F45-9708-019B960494DF}">
              <a14:hiddenLine xmlns:a14="http://schemas.microsoft.com/office/drawing/2010/main" w="38100">
                <a:solidFill>
                  <a:srgbClr val="000000"/>
                </a:solidFill>
                <a:round/>
                <a:headEnd/>
                <a:tailEnd/>
              </a14:hiddenLine>
            </a:ext>
          </a:extLst>
        </p:spPr>
        <p:txBody>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GB" sz="1200"/>
          </a:p>
        </p:txBody>
      </p:sp>
      <p:sp>
        <p:nvSpPr>
          <p:cNvPr id="11" name="Freeform 10">
            <a:extLst>
              <a:ext uri="{FF2B5EF4-FFF2-40B4-BE49-F238E27FC236}">
                <a16:creationId xmlns:a16="http://schemas.microsoft.com/office/drawing/2014/main" xmlns="" id="{0D81539C-7569-445A-A98F-0C6F4395F5DE}"/>
              </a:ext>
            </a:extLst>
          </p:cNvPr>
          <p:cNvSpPr>
            <a:spLocks/>
          </p:cNvSpPr>
          <p:nvPr/>
        </p:nvSpPr>
        <p:spPr bwMode="auto">
          <a:xfrm>
            <a:off x="7810873" y="4853260"/>
            <a:ext cx="1889125" cy="1436688"/>
          </a:xfrm>
          <a:custGeom>
            <a:avLst/>
            <a:gdLst>
              <a:gd name="T0" fmla="*/ 322 w 1286"/>
              <a:gd name="T1" fmla="*/ 1113 h 1113"/>
              <a:gd name="T2" fmla="*/ 0 w 1286"/>
              <a:gd name="T3" fmla="*/ 556 h 1113"/>
              <a:gd name="T4" fmla="*/ 322 w 1286"/>
              <a:gd name="T5" fmla="*/ 0 h 1113"/>
              <a:gd name="T6" fmla="*/ 965 w 1286"/>
              <a:gd name="T7" fmla="*/ 0 h 1113"/>
              <a:gd name="T8" fmla="*/ 1286 w 1286"/>
              <a:gd name="T9" fmla="*/ 556 h 1113"/>
              <a:gd name="T10" fmla="*/ 965 w 1286"/>
              <a:gd name="T11" fmla="*/ 1113 h 1113"/>
              <a:gd name="T12" fmla="*/ 322 w 1286"/>
              <a:gd name="T13" fmla="*/ 1113 h 1113"/>
            </a:gdLst>
            <a:ahLst/>
            <a:cxnLst>
              <a:cxn ang="0">
                <a:pos x="T0" y="T1"/>
              </a:cxn>
              <a:cxn ang="0">
                <a:pos x="T2" y="T3"/>
              </a:cxn>
              <a:cxn ang="0">
                <a:pos x="T4" y="T5"/>
              </a:cxn>
              <a:cxn ang="0">
                <a:pos x="T6" y="T7"/>
              </a:cxn>
              <a:cxn ang="0">
                <a:pos x="T8" y="T9"/>
              </a:cxn>
              <a:cxn ang="0">
                <a:pos x="T10" y="T11"/>
              </a:cxn>
              <a:cxn ang="0">
                <a:pos x="T12" y="T13"/>
              </a:cxn>
            </a:cxnLst>
            <a:rect l="0" t="0" r="r" b="b"/>
            <a:pathLst>
              <a:path w="1286" h="1113">
                <a:moveTo>
                  <a:pt x="322" y="1113"/>
                </a:moveTo>
                <a:lnTo>
                  <a:pt x="0" y="556"/>
                </a:lnTo>
                <a:lnTo>
                  <a:pt x="322" y="0"/>
                </a:lnTo>
                <a:lnTo>
                  <a:pt x="965" y="0"/>
                </a:lnTo>
                <a:lnTo>
                  <a:pt x="1286" y="556"/>
                </a:lnTo>
                <a:lnTo>
                  <a:pt x="965" y="1113"/>
                </a:lnTo>
                <a:lnTo>
                  <a:pt x="322" y="1113"/>
                </a:lnTo>
                <a:close/>
              </a:path>
            </a:pathLst>
          </a:custGeom>
          <a:solidFill>
            <a:schemeClr val="accent3"/>
          </a:solidFill>
          <a:ln w="38100">
            <a:noFill/>
          </a:ln>
          <a:extLst/>
        </p:spPr>
        <p:txBody>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endParaRPr lang="en-GB" sz="1200" dirty="0">
              <a:latin typeface="Calibri"/>
              <a:sym typeface="Calibri"/>
            </a:endParaRPr>
          </a:p>
        </p:txBody>
      </p:sp>
      <p:sp>
        <p:nvSpPr>
          <p:cNvPr id="12" name="Freeform 9">
            <a:extLst>
              <a:ext uri="{FF2B5EF4-FFF2-40B4-BE49-F238E27FC236}">
                <a16:creationId xmlns:a16="http://schemas.microsoft.com/office/drawing/2014/main" xmlns="" id="{2AC4B1FB-0F30-4260-A614-DEBB7818C1F3}"/>
              </a:ext>
            </a:extLst>
          </p:cNvPr>
          <p:cNvSpPr>
            <a:spLocks/>
          </p:cNvSpPr>
          <p:nvPr/>
        </p:nvSpPr>
        <p:spPr bwMode="auto">
          <a:xfrm>
            <a:off x="4700960" y="4853260"/>
            <a:ext cx="1887538" cy="1436688"/>
          </a:xfrm>
          <a:custGeom>
            <a:avLst/>
            <a:gdLst>
              <a:gd name="T0" fmla="*/ 322 w 1286"/>
              <a:gd name="T1" fmla="*/ 1113 h 1113"/>
              <a:gd name="T2" fmla="*/ 0 w 1286"/>
              <a:gd name="T3" fmla="*/ 556 h 1113"/>
              <a:gd name="T4" fmla="*/ 322 w 1286"/>
              <a:gd name="T5" fmla="*/ 0 h 1113"/>
              <a:gd name="T6" fmla="*/ 965 w 1286"/>
              <a:gd name="T7" fmla="*/ 0 h 1113"/>
              <a:gd name="T8" fmla="*/ 1286 w 1286"/>
              <a:gd name="T9" fmla="*/ 556 h 1113"/>
              <a:gd name="T10" fmla="*/ 965 w 1286"/>
              <a:gd name="T11" fmla="*/ 1113 h 1113"/>
              <a:gd name="T12" fmla="*/ 322 w 1286"/>
              <a:gd name="T13" fmla="*/ 1113 h 1113"/>
            </a:gdLst>
            <a:ahLst/>
            <a:cxnLst>
              <a:cxn ang="0">
                <a:pos x="T0" y="T1"/>
              </a:cxn>
              <a:cxn ang="0">
                <a:pos x="T2" y="T3"/>
              </a:cxn>
              <a:cxn ang="0">
                <a:pos x="T4" y="T5"/>
              </a:cxn>
              <a:cxn ang="0">
                <a:pos x="T6" y="T7"/>
              </a:cxn>
              <a:cxn ang="0">
                <a:pos x="T8" y="T9"/>
              </a:cxn>
              <a:cxn ang="0">
                <a:pos x="T10" y="T11"/>
              </a:cxn>
              <a:cxn ang="0">
                <a:pos x="T12" y="T13"/>
              </a:cxn>
            </a:cxnLst>
            <a:rect l="0" t="0" r="r" b="b"/>
            <a:pathLst>
              <a:path w="1286" h="1113">
                <a:moveTo>
                  <a:pt x="322" y="1113"/>
                </a:moveTo>
                <a:lnTo>
                  <a:pt x="0" y="556"/>
                </a:lnTo>
                <a:lnTo>
                  <a:pt x="322" y="0"/>
                </a:lnTo>
                <a:lnTo>
                  <a:pt x="965" y="0"/>
                </a:lnTo>
                <a:lnTo>
                  <a:pt x="1286" y="556"/>
                </a:lnTo>
                <a:lnTo>
                  <a:pt x="965" y="1113"/>
                </a:lnTo>
                <a:lnTo>
                  <a:pt x="322" y="1113"/>
                </a:lnTo>
                <a:close/>
              </a:path>
            </a:pathLst>
          </a:custGeom>
          <a:solidFill>
            <a:schemeClr val="accent6"/>
          </a:solidFill>
          <a:ln w="38100">
            <a:noFill/>
          </a:ln>
          <a:extLst/>
        </p:spPr>
        <p:txBody>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endParaRPr lang="en-GB" sz="1200" dirty="0">
              <a:latin typeface="Calibri"/>
              <a:sym typeface="Calibri"/>
            </a:endParaRPr>
          </a:p>
        </p:txBody>
      </p:sp>
      <p:sp>
        <p:nvSpPr>
          <p:cNvPr id="13" name="Content Placeholder 2">
            <a:extLst>
              <a:ext uri="{FF2B5EF4-FFF2-40B4-BE49-F238E27FC236}">
                <a16:creationId xmlns:a16="http://schemas.microsoft.com/office/drawing/2014/main" xmlns="" id="{74AE3F32-4BE0-484C-9A17-4EE582E91BC9}"/>
              </a:ext>
            </a:extLst>
          </p:cNvPr>
          <p:cNvSpPr txBox="1">
            <a:spLocks/>
          </p:cNvSpPr>
          <p:nvPr/>
        </p:nvSpPr>
        <p:spPr>
          <a:xfrm>
            <a:off x="3481760" y="4357960"/>
            <a:ext cx="1241425" cy="885825"/>
          </a:xfrm>
          <a:prstGeom prst="rect">
            <a:avLst/>
          </a:prstGeom>
        </p:spPr>
        <p:txBody>
          <a:bodyPr>
            <a:normAutofit/>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marL="0" indent="0" algn="ctr">
              <a:buFont typeface="Arial"/>
              <a:buNone/>
              <a:defRPr/>
            </a:pPr>
            <a:r>
              <a:rPr lang="en-GB" sz="1200" b="1" dirty="0">
                <a:solidFill>
                  <a:schemeClr val="bg1"/>
                </a:solidFill>
                <a:latin typeface="+mj-lt"/>
                <a:ea typeface="Verdana" panose="020B0604030504040204" pitchFamily="34" charset="0"/>
                <a:cs typeface="Verdana" panose="020B0604030504040204" pitchFamily="34" charset="0"/>
              </a:rPr>
              <a:t>Reduced manual effort of processing</a:t>
            </a:r>
          </a:p>
        </p:txBody>
      </p:sp>
      <p:sp>
        <p:nvSpPr>
          <p:cNvPr id="14" name="Content Placeholder 2">
            <a:extLst>
              <a:ext uri="{FF2B5EF4-FFF2-40B4-BE49-F238E27FC236}">
                <a16:creationId xmlns:a16="http://schemas.microsoft.com/office/drawing/2014/main" xmlns="" id="{5BDB0892-9D84-4485-A575-B68625240009}"/>
              </a:ext>
            </a:extLst>
          </p:cNvPr>
          <p:cNvSpPr txBox="1">
            <a:spLocks/>
          </p:cNvSpPr>
          <p:nvPr/>
        </p:nvSpPr>
        <p:spPr>
          <a:xfrm>
            <a:off x="5051798" y="5208860"/>
            <a:ext cx="1241425" cy="884238"/>
          </a:xfrm>
          <a:prstGeom prst="rect">
            <a:avLst/>
          </a:prstGeom>
        </p:spPr>
        <p:txBody>
          <a:bodyPr>
            <a:normAutofit/>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marL="0" indent="0" algn="ctr">
              <a:buFont typeface="Arial"/>
              <a:buNone/>
              <a:defRPr/>
            </a:pPr>
            <a:r>
              <a:rPr lang="en-GB" sz="1200" b="1" dirty="0">
                <a:solidFill>
                  <a:schemeClr val="bg1"/>
                </a:solidFill>
                <a:latin typeface="+mj-lt"/>
                <a:ea typeface="Verdana" panose="020B0604030504040204" pitchFamily="34" charset="0"/>
                <a:cs typeface="Verdana" panose="020B0604030504040204" pitchFamily="34" charset="0"/>
              </a:rPr>
              <a:t>Reduced lead time of processing</a:t>
            </a:r>
          </a:p>
        </p:txBody>
      </p:sp>
      <p:sp>
        <p:nvSpPr>
          <p:cNvPr id="15" name="Content Placeholder 2">
            <a:extLst>
              <a:ext uri="{FF2B5EF4-FFF2-40B4-BE49-F238E27FC236}">
                <a16:creationId xmlns:a16="http://schemas.microsoft.com/office/drawing/2014/main" xmlns="" id="{D1053263-1849-4EE7-86B4-5B07FB26CBB9}"/>
              </a:ext>
            </a:extLst>
          </p:cNvPr>
          <p:cNvSpPr txBox="1">
            <a:spLocks/>
          </p:cNvSpPr>
          <p:nvPr/>
        </p:nvSpPr>
        <p:spPr>
          <a:xfrm>
            <a:off x="6613898" y="4281760"/>
            <a:ext cx="1241425" cy="1082675"/>
          </a:xfrm>
          <a:prstGeom prst="rect">
            <a:avLst/>
          </a:prstGeom>
        </p:spPr>
        <p:txBody>
          <a:bodyPr>
            <a:normAutofit/>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marL="0" indent="0" algn="ctr">
              <a:buFont typeface="Arial"/>
              <a:buNone/>
              <a:defRPr/>
            </a:pPr>
            <a:r>
              <a:rPr lang="en-GB" sz="1200" b="1" dirty="0">
                <a:solidFill>
                  <a:schemeClr val="bg1"/>
                </a:solidFill>
                <a:latin typeface="+mj-lt"/>
                <a:ea typeface="Verdana" panose="020B0604030504040204" pitchFamily="34" charset="0"/>
                <a:cs typeface="Verdana" panose="020B0604030504040204" pitchFamily="34" charset="0"/>
              </a:rPr>
              <a:t>Simplify system complexity and touchpoints</a:t>
            </a:r>
          </a:p>
        </p:txBody>
      </p:sp>
      <p:sp>
        <p:nvSpPr>
          <p:cNvPr id="16" name="Content Placeholder 2">
            <a:extLst>
              <a:ext uri="{FF2B5EF4-FFF2-40B4-BE49-F238E27FC236}">
                <a16:creationId xmlns:a16="http://schemas.microsoft.com/office/drawing/2014/main" xmlns="" id="{1A66ACAE-58F9-44CB-A1F9-6D8D4B149788}"/>
              </a:ext>
            </a:extLst>
          </p:cNvPr>
          <p:cNvSpPr txBox="1">
            <a:spLocks/>
          </p:cNvSpPr>
          <p:nvPr/>
        </p:nvSpPr>
        <p:spPr>
          <a:xfrm>
            <a:off x="8183935" y="5207273"/>
            <a:ext cx="1241425" cy="676275"/>
          </a:xfrm>
          <a:prstGeom prst="rect">
            <a:avLst/>
          </a:prstGeom>
        </p:spPr>
        <p:txBody>
          <a:bodyPr>
            <a:noAutofit/>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marL="0" indent="0" algn="ctr">
              <a:buFont typeface="Arial"/>
              <a:buNone/>
              <a:defRPr/>
            </a:pPr>
            <a:r>
              <a:rPr lang="en-GB" sz="1200" b="1" dirty="0">
                <a:solidFill>
                  <a:schemeClr val="bg1"/>
                </a:solidFill>
                <a:latin typeface="+mj-lt"/>
                <a:ea typeface="Verdana" panose="020B0604030504040204" pitchFamily="34" charset="0"/>
                <a:cs typeface="Verdana" panose="020B0604030504040204" pitchFamily="34" charset="0"/>
              </a:rPr>
              <a:t>Improve user journey and experience</a:t>
            </a:r>
          </a:p>
        </p:txBody>
      </p:sp>
      <p:sp>
        <p:nvSpPr>
          <p:cNvPr id="17" name="Text Placeholder 2">
            <a:extLst>
              <a:ext uri="{FF2B5EF4-FFF2-40B4-BE49-F238E27FC236}">
                <a16:creationId xmlns:a16="http://schemas.microsoft.com/office/drawing/2014/main" xmlns="" id="{887CA494-ED91-439E-A18D-05CEC50CA5D7}"/>
              </a:ext>
            </a:extLst>
          </p:cNvPr>
          <p:cNvSpPr txBox="1">
            <a:spLocks noChangeArrowheads="1"/>
          </p:cNvSpPr>
          <p:nvPr/>
        </p:nvSpPr>
        <p:spPr bwMode="auto">
          <a:xfrm>
            <a:off x="1221160" y="4478610"/>
            <a:ext cx="1662113"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eaLnBrk="1" hangingPunct="1">
              <a:lnSpc>
                <a:spcPct val="100000"/>
              </a:lnSpc>
              <a:spcBef>
                <a:spcPct val="20000"/>
              </a:spcBef>
              <a:spcAft>
                <a:spcPct val="0"/>
              </a:spcAft>
              <a:buClr>
                <a:srgbClr val="3CA9E0"/>
              </a:buClr>
            </a:pPr>
            <a:r>
              <a:rPr lang="en-GB" altLang="en-US" sz="1200" b="1">
                <a:solidFill>
                  <a:srgbClr val="646464"/>
                </a:solidFill>
              </a:rPr>
              <a:t>Tested the following hypothesis</a:t>
            </a:r>
          </a:p>
        </p:txBody>
      </p:sp>
      <p:sp>
        <p:nvSpPr>
          <p:cNvPr id="18" name="Text Placeholder 2">
            <a:extLst>
              <a:ext uri="{FF2B5EF4-FFF2-40B4-BE49-F238E27FC236}">
                <a16:creationId xmlns:a16="http://schemas.microsoft.com/office/drawing/2014/main" xmlns="" id="{0BFCFDE0-0821-4AD1-B603-5EEA2E7D8C24}"/>
              </a:ext>
            </a:extLst>
          </p:cNvPr>
          <p:cNvSpPr txBox="1">
            <a:spLocks noChangeArrowheads="1"/>
          </p:cNvSpPr>
          <p:nvPr/>
        </p:nvSpPr>
        <p:spPr bwMode="auto">
          <a:xfrm>
            <a:off x="727448" y="1804603"/>
            <a:ext cx="2155825" cy="3696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eaLnBrk="1" hangingPunct="1">
              <a:lnSpc>
                <a:spcPct val="100000"/>
              </a:lnSpc>
              <a:spcBef>
                <a:spcPct val="20000"/>
              </a:spcBef>
              <a:spcAft>
                <a:spcPct val="0"/>
              </a:spcAft>
              <a:buClr>
                <a:srgbClr val="3CA9E0"/>
              </a:buClr>
            </a:pPr>
            <a:r>
              <a:rPr lang="en-GB" altLang="en-US" sz="1200" b="1">
                <a:solidFill>
                  <a:schemeClr val="bg1"/>
                </a:solidFill>
              </a:rPr>
              <a:t>Problem Statement</a:t>
            </a:r>
          </a:p>
        </p:txBody>
      </p:sp>
    </p:spTree>
    <p:extLst>
      <p:ext uri="{BB962C8B-B14F-4D97-AF65-F5344CB8AC3E}">
        <p14:creationId xmlns:p14="http://schemas.microsoft.com/office/powerpoint/2010/main" val="412868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D41DC-BE14-4B5E-A723-B2DDBB96E939}"/>
              </a:ext>
            </a:extLst>
          </p:cNvPr>
          <p:cNvSpPr>
            <a:spLocks noGrp="1"/>
          </p:cNvSpPr>
          <p:nvPr>
            <p:ph type="title"/>
          </p:nvPr>
        </p:nvSpPr>
        <p:spPr/>
        <p:txBody>
          <a:bodyPr/>
          <a:lstStyle/>
          <a:p>
            <a:r>
              <a:rPr lang="en-GB" dirty="0"/>
              <a:t>Key design decisions/ principles</a:t>
            </a:r>
          </a:p>
        </p:txBody>
      </p:sp>
      <p:sp>
        <p:nvSpPr>
          <p:cNvPr id="4" name="Text Placeholder 3">
            <a:extLst>
              <a:ext uri="{FF2B5EF4-FFF2-40B4-BE49-F238E27FC236}">
                <a16:creationId xmlns:a16="http://schemas.microsoft.com/office/drawing/2014/main" xmlns="" id="{FAB666EE-541A-4405-AAC4-27D3B959FE7A}"/>
              </a:ext>
            </a:extLst>
          </p:cNvPr>
          <p:cNvSpPr>
            <a:spLocks noGrp="1"/>
          </p:cNvSpPr>
          <p:nvPr>
            <p:ph type="body" sz="quarter" idx="11"/>
          </p:nvPr>
        </p:nvSpPr>
        <p:spPr/>
        <p:txBody>
          <a:bodyPr/>
          <a:lstStyle/>
          <a:p>
            <a:r>
              <a:rPr lang="en-GB" dirty="0">
                <a:solidFill>
                  <a:schemeClr val="bg1">
                    <a:lumMod val="50000"/>
                  </a:schemeClr>
                </a:solidFill>
              </a:rPr>
              <a:t>As in our POC we need to make clear design principles for this pilot</a:t>
            </a:r>
          </a:p>
          <a:p>
            <a:endParaRPr lang="en-GB" dirty="0">
              <a:solidFill>
                <a:schemeClr val="bg1">
                  <a:lumMod val="50000"/>
                </a:schemeClr>
              </a:solidFill>
            </a:endParaRPr>
          </a:p>
        </p:txBody>
      </p:sp>
      <p:sp>
        <p:nvSpPr>
          <p:cNvPr id="6" name="TextBox 5">
            <a:extLst>
              <a:ext uri="{FF2B5EF4-FFF2-40B4-BE49-F238E27FC236}">
                <a16:creationId xmlns:a16="http://schemas.microsoft.com/office/drawing/2014/main" xmlns="" id="{C37DA761-C0C2-453A-A787-C22CC01FF2DC}"/>
              </a:ext>
            </a:extLst>
          </p:cNvPr>
          <p:cNvSpPr txBox="1"/>
          <p:nvPr/>
        </p:nvSpPr>
        <p:spPr>
          <a:xfrm>
            <a:off x="1072198" y="1696370"/>
            <a:ext cx="9289032" cy="4031873"/>
          </a:xfrm>
          <a:prstGeom prst="rect">
            <a:avLst/>
          </a:prstGeom>
          <a:noFill/>
        </p:spPr>
        <p:txBody>
          <a:bodyPr wrap="square" rtlCol="0">
            <a:spAutoFit/>
          </a:bodyPr>
          <a:lstStyle/>
          <a:p>
            <a:r>
              <a:rPr lang="en-GB" sz="1600" b="1" dirty="0"/>
              <a:t>1) </a:t>
            </a:r>
            <a:r>
              <a:rPr lang="en-GB" sz="1600" dirty="0"/>
              <a:t>The pilot and eventually global solution will be developed to </a:t>
            </a:r>
            <a:r>
              <a:rPr lang="en-GB" sz="1600" b="1" dirty="0"/>
              <a:t>minimise reliance and impact</a:t>
            </a:r>
            <a:r>
              <a:rPr lang="en-GB" sz="1600" dirty="0"/>
              <a:t> on UL systems</a:t>
            </a:r>
          </a:p>
          <a:p>
            <a:endParaRPr lang="en-GB" sz="1600" dirty="0"/>
          </a:p>
          <a:p>
            <a:r>
              <a:rPr lang="en-GB" sz="1600" b="1" dirty="0"/>
              <a:t>2) </a:t>
            </a:r>
            <a:r>
              <a:rPr lang="en-GB" sz="1600" dirty="0"/>
              <a:t>It is a </a:t>
            </a:r>
            <a:r>
              <a:rPr lang="en-GB" sz="1600" b="1" dirty="0"/>
              <a:t>disruptive innovation </a:t>
            </a:r>
            <a:r>
              <a:rPr lang="en-GB" sz="1600" dirty="0"/>
              <a:t>project – the approach is to start with exploring difficult questions and if the result is unsatisfactory or issues cannot be resolved, we will stop.</a:t>
            </a:r>
          </a:p>
          <a:p>
            <a:endParaRPr lang="en-GB" sz="1600" dirty="0"/>
          </a:p>
          <a:p>
            <a:r>
              <a:rPr lang="en-GB" sz="1600" b="1" dirty="0"/>
              <a:t>3) </a:t>
            </a:r>
            <a:r>
              <a:rPr lang="en-GB" sz="1600" dirty="0"/>
              <a:t>Minimise impact on UL user where possible, ensure change management is agreed with UL user</a:t>
            </a:r>
          </a:p>
          <a:p>
            <a:endParaRPr lang="en-GB" sz="1600" b="1" dirty="0"/>
          </a:p>
          <a:p>
            <a:r>
              <a:rPr lang="en-GB" sz="1600" b="1" dirty="0"/>
              <a:t>4) Scope, </a:t>
            </a:r>
            <a:r>
              <a:rPr lang="en-GB" sz="1600" dirty="0"/>
              <a:t>Global Sundry and FCCR IC solution </a:t>
            </a:r>
          </a:p>
          <a:p>
            <a:r>
              <a:rPr lang="en-GB" sz="1600" dirty="0"/>
              <a:t> </a:t>
            </a:r>
          </a:p>
          <a:p>
            <a:r>
              <a:rPr lang="en-GB" sz="1600" b="1" dirty="0"/>
              <a:t>5) Hosting, </a:t>
            </a:r>
            <a:r>
              <a:rPr lang="en-GB" sz="1600" dirty="0"/>
              <a:t>Capgemini hosted solution</a:t>
            </a:r>
          </a:p>
          <a:p>
            <a:endParaRPr lang="en-GB" sz="1600" dirty="0"/>
          </a:p>
          <a:p>
            <a:r>
              <a:rPr lang="en-GB" sz="1600" b="1" dirty="0"/>
              <a:t>6) Out of Scope, </a:t>
            </a:r>
            <a:r>
              <a:rPr lang="en-GB" sz="1600" dirty="0"/>
              <a:t>Real time SAP integration </a:t>
            </a:r>
          </a:p>
          <a:p>
            <a:r>
              <a:rPr lang="en-GB" sz="1600" dirty="0"/>
              <a:t> </a:t>
            </a:r>
          </a:p>
        </p:txBody>
      </p:sp>
    </p:spTree>
    <p:extLst>
      <p:ext uri="{BB962C8B-B14F-4D97-AF65-F5344CB8AC3E}">
        <p14:creationId xmlns:p14="http://schemas.microsoft.com/office/powerpoint/2010/main" val="401442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xmlns="" id="{FC02C622-AEA9-4B57-A4E9-C7C000CF7C05}"/>
              </a:ext>
            </a:extLst>
          </p:cNvPr>
          <p:cNvSpPr/>
          <p:nvPr/>
        </p:nvSpPr>
        <p:spPr>
          <a:xfrm>
            <a:off x="4448730" y="2327811"/>
            <a:ext cx="2076739" cy="519112"/>
          </a:xfrm>
          <a:prstGeom prst="roundRect">
            <a:avLst/>
          </a:prstGeom>
          <a:solidFill>
            <a:srgbClr val="006600"/>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CG FCCR Team </a:t>
            </a:r>
          </a:p>
          <a:p>
            <a:pPr algn="ctr"/>
            <a:r>
              <a:rPr lang="en-US" sz="1400" b="1" dirty="0"/>
              <a:t>FTE 4.0</a:t>
            </a:r>
          </a:p>
        </p:txBody>
      </p:sp>
      <p:sp>
        <p:nvSpPr>
          <p:cNvPr id="47" name="Rectangle: Rounded Corners 46">
            <a:extLst>
              <a:ext uri="{FF2B5EF4-FFF2-40B4-BE49-F238E27FC236}">
                <a16:creationId xmlns:a16="http://schemas.microsoft.com/office/drawing/2014/main" xmlns="" id="{0A5BC472-0F2D-4D52-8882-329CF3F17D75}"/>
              </a:ext>
            </a:extLst>
          </p:cNvPr>
          <p:cNvSpPr/>
          <p:nvPr/>
        </p:nvSpPr>
        <p:spPr>
          <a:xfrm>
            <a:off x="8553379" y="2332257"/>
            <a:ext cx="2305929" cy="519112"/>
          </a:xfrm>
          <a:prstGeom prst="roundRect">
            <a:avLst/>
          </a:prstGeom>
          <a:solidFill>
            <a:schemeClr val="accent3">
              <a:lumMod val="90000"/>
              <a:lumOff val="1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CG MDM Team</a:t>
            </a:r>
          </a:p>
          <a:p>
            <a:pPr algn="ctr"/>
            <a:r>
              <a:rPr lang="en-US" sz="1400" b="1" dirty="0"/>
              <a:t>FTE 1.5</a:t>
            </a:r>
            <a:r>
              <a:rPr lang="en-US" sz="1400" dirty="0"/>
              <a:t> </a:t>
            </a:r>
          </a:p>
        </p:txBody>
      </p:sp>
      <p:sp>
        <p:nvSpPr>
          <p:cNvPr id="28" name="Rectangle: Rounded Corners 27">
            <a:extLst>
              <a:ext uri="{FF2B5EF4-FFF2-40B4-BE49-F238E27FC236}">
                <a16:creationId xmlns:a16="http://schemas.microsoft.com/office/drawing/2014/main" xmlns="" id="{C050BDD5-2752-48E8-A6D2-942A92FED514}"/>
              </a:ext>
            </a:extLst>
          </p:cNvPr>
          <p:cNvSpPr/>
          <p:nvPr/>
        </p:nvSpPr>
        <p:spPr>
          <a:xfrm>
            <a:off x="788865" y="2301409"/>
            <a:ext cx="1938605" cy="519112"/>
          </a:xfrm>
          <a:prstGeom prst="round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Unilever </a:t>
            </a:r>
          </a:p>
        </p:txBody>
      </p:sp>
      <p:sp>
        <p:nvSpPr>
          <p:cNvPr id="21" name="Rectangle 20">
            <a:extLst>
              <a:ext uri="{FF2B5EF4-FFF2-40B4-BE49-F238E27FC236}">
                <a16:creationId xmlns:a16="http://schemas.microsoft.com/office/drawing/2014/main" xmlns="" id="{3AA44435-64BA-43EE-928A-2A41971C1CF9}"/>
              </a:ext>
            </a:extLst>
          </p:cNvPr>
          <p:cNvSpPr/>
          <p:nvPr/>
        </p:nvSpPr>
        <p:spPr>
          <a:xfrm>
            <a:off x="6987656" y="5621837"/>
            <a:ext cx="2371960" cy="1075106"/>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Rectangle 25">
            <a:extLst>
              <a:ext uri="{FF2B5EF4-FFF2-40B4-BE49-F238E27FC236}">
                <a16:creationId xmlns:a16="http://schemas.microsoft.com/office/drawing/2014/main" xmlns="" id="{68B274E2-8527-492B-A9DF-66F8CDB4A450}"/>
              </a:ext>
            </a:extLst>
          </p:cNvPr>
          <p:cNvSpPr/>
          <p:nvPr/>
        </p:nvSpPr>
        <p:spPr>
          <a:xfrm>
            <a:off x="2687722" y="5615560"/>
            <a:ext cx="4272374" cy="1107196"/>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4528" name="TextBox 35"/>
          <p:cNvSpPr txBox="1">
            <a:spLocks noChangeArrowheads="1"/>
          </p:cNvSpPr>
          <p:nvPr/>
        </p:nvSpPr>
        <p:spPr bwMode="auto">
          <a:xfrm>
            <a:off x="6961213" y="5614760"/>
            <a:ext cx="224501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GB" altLang="en-US" sz="1200" b="1" u="sng" dirty="0"/>
              <a:t>Volume (Monthly)</a:t>
            </a:r>
          </a:p>
          <a:p>
            <a:endParaRPr lang="en-US" sz="500" dirty="0"/>
          </a:p>
          <a:p>
            <a:pPr marL="285750" indent="-285750">
              <a:buFont typeface="Wingdings" panose="05000000000000000000" pitchFamily="2" charset="2"/>
              <a:buChar char="Ø"/>
            </a:pPr>
            <a:r>
              <a:rPr lang="en-US" sz="1100" dirty="0"/>
              <a:t>Individual – 375-450</a:t>
            </a:r>
          </a:p>
          <a:p>
            <a:r>
              <a:rPr lang="en-US" sz="1100" dirty="0"/>
              <a:t>(via Share-point)</a:t>
            </a:r>
          </a:p>
          <a:p>
            <a:endParaRPr lang="en-US" sz="500" dirty="0"/>
          </a:p>
          <a:p>
            <a:pPr marL="285750" indent="-285750">
              <a:buFont typeface="Wingdings" panose="05000000000000000000" pitchFamily="2" charset="2"/>
              <a:buChar char="Ø"/>
            </a:pPr>
            <a:r>
              <a:rPr lang="en-US" sz="1100" dirty="0"/>
              <a:t>Mass Creation – 300</a:t>
            </a:r>
          </a:p>
          <a:p>
            <a:r>
              <a:rPr lang="en-US" sz="1100" dirty="0"/>
              <a:t>(via Mails) </a:t>
            </a:r>
          </a:p>
        </p:txBody>
      </p:sp>
      <p:sp>
        <p:nvSpPr>
          <p:cNvPr id="49" name="Rectangle: Rounded Corners 48">
            <a:extLst>
              <a:ext uri="{FF2B5EF4-FFF2-40B4-BE49-F238E27FC236}">
                <a16:creationId xmlns:a16="http://schemas.microsoft.com/office/drawing/2014/main" xmlns="" id="{D5AC7C5F-593A-4E3D-8641-46D174323DB5}"/>
              </a:ext>
            </a:extLst>
          </p:cNvPr>
          <p:cNvSpPr/>
          <p:nvPr/>
        </p:nvSpPr>
        <p:spPr>
          <a:xfrm>
            <a:off x="788866" y="2899092"/>
            <a:ext cx="1938605" cy="373196"/>
          </a:xfrm>
          <a:prstGeom prst="roundRect">
            <a:avLst/>
          </a:prstGeom>
          <a:solidFill>
            <a:schemeClr val="tx2">
              <a:lumMod val="60000"/>
              <a:lumOff val="4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Raise Individual Cost   Centre Creation Request </a:t>
            </a:r>
          </a:p>
        </p:txBody>
      </p:sp>
      <p:sp>
        <p:nvSpPr>
          <p:cNvPr id="50" name="Rectangle: Rounded Corners 49">
            <a:extLst>
              <a:ext uri="{FF2B5EF4-FFF2-40B4-BE49-F238E27FC236}">
                <a16:creationId xmlns:a16="http://schemas.microsoft.com/office/drawing/2014/main" xmlns="" id="{A7C7C4D2-5FE2-42C2-BB67-52AFEBC8323C}"/>
              </a:ext>
            </a:extLst>
          </p:cNvPr>
          <p:cNvSpPr/>
          <p:nvPr/>
        </p:nvSpPr>
        <p:spPr>
          <a:xfrm>
            <a:off x="788867" y="3320881"/>
            <a:ext cx="1938604" cy="409626"/>
          </a:xfrm>
          <a:prstGeom prst="roundRect">
            <a:avLst/>
          </a:prstGeom>
          <a:solidFill>
            <a:schemeClr val="tx2">
              <a:lumMod val="60000"/>
              <a:lumOff val="4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Raise Mass Cost Centre Creation Request </a:t>
            </a:r>
          </a:p>
        </p:txBody>
      </p:sp>
      <p:sp>
        <p:nvSpPr>
          <p:cNvPr id="51" name="Rectangle: Rounded Corners 50">
            <a:extLst>
              <a:ext uri="{FF2B5EF4-FFF2-40B4-BE49-F238E27FC236}">
                <a16:creationId xmlns:a16="http://schemas.microsoft.com/office/drawing/2014/main" xmlns="" id="{D560974B-D319-4850-9E28-210908BD3A80}"/>
              </a:ext>
            </a:extLst>
          </p:cNvPr>
          <p:cNvSpPr/>
          <p:nvPr/>
        </p:nvSpPr>
        <p:spPr>
          <a:xfrm>
            <a:off x="790828" y="3778081"/>
            <a:ext cx="1937132" cy="299927"/>
          </a:xfrm>
          <a:prstGeom prst="roundRect">
            <a:avLst/>
          </a:prstGeom>
          <a:solidFill>
            <a:schemeClr val="tx2">
              <a:lumMod val="60000"/>
              <a:lumOff val="4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Query Resolution</a:t>
            </a:r>
          </a:p>
        </p:txBody>
      </p:sp>
      <p:sp>
        <p:nvSpPr>
          <p:cNvPr id="52" name="Rectangle: Rounded Corners 51">
            <a:extLst>
              <a:ext uri="{FF2B5EF4-FFF2-40B4-BE49-F238E27FC236}">
                <a16:creationId xmlns:a16="http://schemas.microsoft.com/office/drawing/2014/main" xmlns="" id="{CE5CE1ED-AA8F-4B8C-80BE-728B7709080B}"/>
              </a:ext>
            </a:extLst>
          </p:cNvPr>
          <p:cNvSpPr/>
          <p:nvPr/>
        </p:nvSpPr>
        <p:spPr>
          <a:xfrm>
            <a:off x="4438826" y="2925311"/>
            <a:ext cx="2086767" cy="381076"/>
          </a:xfrm>
          <a:prstGeom prst="roundRect">
            <a:avLst/>
          </a:prstGeom>
          <a:solidFill>
            <a:srgbClr val="33CC33"/>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50" dirty="0"/>
              <a:t>Receive the request     raised through Share-point.</a:t>
            </a:r>
          </a:p>
        </p:txBody>
      </p:sp>
      <p:sp>
        <p:nvSpPr>
          <p:cNvPr id="53" name="Rectangle: Rounded Corners 52">
            <a:extLst>
              <a:ext uri="{FF2B5EF4-FFF2-40B4-BE49-F238E27FC236}">
                <a16:creationId xmlns:a16="http://schemas.microsoft.com/office/drawing/2014/main" xmlns="" id="{39B2C6EF-C4D1-4361-986D-3611252453BC}"/>
              </a:ext>
            </a:extLst>
          </p:cNvPr>
          <p:cNvSpPr/>
          <p:nvPr/>
        </p:nvSpPr>
        <p:spPr>
          <a:xfrm>
            <a:off x="4438826" y="3362577"/>
            <a:ext cx="2086767" cy="383382"/>
          </a:xfrm>
          <a:prstGeom prst="roundRect">
            <a:avLst/>
          </a:prstGeom>
          <a:solidFill>
            <a:srgbClr val="33CC33"/>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50" dirty="0"/>
              <a:t>Validation Check            (rule based)</a:t>
            </a:r>
          </a:p>
        </p:txBody>
      </p:sp>
      <p:sp>
        <p:nvSpPr>
          <p:cNvPr id="54" name="Rectangle: Rounded Corners 53">
            <a:extLst>
              <a:ext uri="{FF2B5EF4-FFF2-40B4-BE49-F238E27FC236}">
                <a16:creationId xmlns:a16="http://schemas.microsoft.com/office/drawing/2014/main" xmlns="" id="{7DA749EF-E59A-484D-862C-0E2D421B2D7F}"/>
              </a:ext>
            </a:extLst>
          </p:cNvPr>
          <p:cNvSpPr/>
          <p:nvPr/>
        </p:nvSpPr>
        <p:spPr>
          <a:xfrm>
            <a:off x="4438826" y="3802149"/>
            <a:ext cx="2086767" cy="383382"/>
          </a:xfrm>
          <a:prstGeom prst="roundRect">
            <a:avLst/>
          </a:prstGeom>
          <a:solidFill>
            <a:srgbClr val="33CC33"/>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50" dirty="0"/>
              <a:t>Fill in the </a:t>
            </a:r>
          </a:p>
          <a:p>
            <a:pPr lvl="0" algn="ctr"/>
            <a:r>
              <a:rPr lang="en-US" sz="1050" dirty="0"/>
              <a:t>Standard Template</a:t>
            </a:r>
          </a:p>
        </p:txBody>
      </p:sp>
      <p:sp>
        <p:nvSpPr>
          <p:cNvPr id="55" name="Rectangle: Rounded Corners 54">
            <a:extLst>
              <a:ext uri="{FF2B5EF4-FFF2-40B4-BE49-F238E27FC236}">
                <a16:creationId xmlns:a16="http://schemas.microsoft.com/office/drawing/2014/main" xmlns="" id="{AE4499A2-0CB4-450B-A094-1C65E262C7C3}"/>
              </a:ext>
            </a:extLst>
          </p:cNvPr>
          <p:cNvSpPr/>
          <p:nvPr/>
        </p:nvSpPr>
        <p:spPr>
          <a:xfrm>
            <a:off x="4438826" y="4241721"/>
            <a:ext cx="2086768" cy="532476"/>
          </a:xfrm>
          <a:prstGeom prst="roundRect">
            <a:avLst/>
          </a:prstGeom>
          <a:solidFill>
            <a:srgbClr val="33CC33"/>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50" dirty="0"/>
              <a:t>Input the data manually in BMC tool for U2K2, Fusion &amp; Cordillera platform</a:t>
            </a:r>
          </a:p>
        </p:txBody>
      </p:sp>
      <p:sp>
        <p:nvSpPr>
          <p:cNvPr id="56" name="Rectangle: Rounded Corners 55">
            <a:extLst>
              <a:ext uri="{FF2B5EF4-FFF2-40B4-BE49-F238E27FC236}">
                <a16:creationId xmlns:a16="http://schemas.microsoft.com/office/drawing/2014/main" xmlns="" id="{C971A90E-9133-4179-ADD5-C78E0D8B471A}"/>
              </a:ext>
            </a:extLst>
          </p:cNvPr>
          <p:cNvSpPr/>
          <p:nvPr/>
        </p:nvSpPr>
        <p:spPr>
          <a:xfrm>
            <a:off x="4438826" y="4830388"/>
            <a:ext cx="2086767" cy="532476"/>
          </a:xfrm>
          <a:prstGeom prst="roundRect">
            <a:avLst/>
          </a:prstGeom>
          <a:solidFill>
            <a:srgbClr val="33CC33"/>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50" dirty="0"/>
              <a:t>Fill in the details in MDG tool for Sirius platform which interface with SAP</a:t>
            </a:r>
          </a:p>
        </p:txBody>
      </p:sp>
      <p:sp>
        <p:nvSpPr>
          <p:cNvPr id="57" name="Rectangle: Rounded Corners 56">
            <a:extLst>
              <a:ext uri="{FF2B5EF4-FFF2-40B4-BE49-F238E27FC236}">
                <a16:creationId xmlns:a16="http://schemas.microsoft.com/office/drawing/2014/main" xmlns="" id="{D5E27FE4-60B1-4B6C-93BC-26FF27185955}"/>
              </a:ext>
            </a:extLst>
          </p:cNvPr>
          <p:cNvSpPr/>
          <p:nvPr/>
        </p:nvSpPr>
        <p:spPr>
          <a:xfrm>
            <a:off x="8548821" y="2938897"/>
            <a:ext cx="2305928" cy="383382"/>
          </a:xfrm>
          <a:prstGeom prst="roundRect">
            <a:avLst/>
          </a:prstGeom>
          <a:solidFill>
            <a:schemeClr val="accent3">
              <a:lumMod val="50000"/>
              <a:lumOff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50" dirty="0"/>
              <a:t>MDM Team will receive the BMC ticket</a:t>
            </a:r>
          </a:p>
        </p:txBody>
      </p:sp>
      <p:sp>
        <p:nvSpPr>
          <p:cNvPr id="58" name="Rectangle: Rounded Corners 57">
            <a:extLst>
              <a:ext uri="{FF2B5EF4-FFF2-40B4-BE49-F238E27FC236}">
                <a16:creationId xmlns:a16="http://schemas.microsoft.com/office/drawing/2014/main" xmlns="" id="{BB60B700-2223-47A1-AB36-25DB82C9D737}"/>
              </a:ext>
            </a:extLst>
          </p:cNvPr>
          <p:cNvSpPr/>
          <p:nvPr/>
        </p:nvSpPr>
        <p:spPr>
          <a:xfrm>
            <a:off x="8548821" y="3376323"/>
            <a:ext cx="2305928" cy="383382"/>
          </a:xfrm>
          <a:prstGeom prst="roundRect">
            <a:avLst/>
          </a:prstGeom>
          <a:solidFill>
            <a:schemeClr val="accent3">
              <a:lumMod val="50000"/>
              <a:lumOff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50" dirty="0"/>
              <a:t>Validate the request </a:t>
            </a:r>
          </a:p>
        </p:txBody>
      </p:sp>
      <p:sp>
        <p:nvSpPr>
          <p:cNvPr id="59" name="Rectangle: Rounded Corners 58">
            <a:extLst>
              <a:ext uri="{FF2B5EF4-FFF2-40B4-BE49-F238E27FC236}">
                <a16:creationId xmlns:a16="http://schemas.microsoft.com/office/drawing/2014/main" xmlns="" id="{C90B3FB9-F6BC-439F-A864-DC0810DCB5F5}"/>
              </a:ext>
            </a:extLst>
          </p:cNvPr>
          <p:cNvSpPr/>
          <p:nvPr/>
        </p:nvSpPr>
        <p:spPr>
          <a:xfrm>
            <a:off x="8548821" y="3813749"/>
            <a:ext cx="2305928" cy="383382"/>
          </a:xfrm>
          <a:prstGeom prst="roundRect">
            <a:avLst/>
          </a:prstGeom>
          <a:solidFill>
            <a:schemeClr val="accent3">
              <a:lumMod val="50000"/>
              <a:lumOff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50" dirty="0"/>
              <a:t>Process the validated details by manually keying in SAP </a:t>
            </a:r>
          </a:p>
        </p:txBody>
      </p:sp>
      <p:pic>
        <p:nvPicPr>
          <p:cNvPr id="86" name="Picture 85">
            <a:extLst>
              <a:ext uri="{FF2B5EF4-FFF2-40B4-BE49-F238E27FC236}">
                <a16:creationId xmlns:a16="http://schemas.microsoft.com/office/drawing/2014/main" xmlns="" id="{F6C21FA6-49B3-431A-9C35-2D0F6D3386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657" y="2994332"/>
            <a:ext cx="501137" cy="281575"/>
          </a:xfrm>
          <a:prstGeom prst="rect">
            <a:avLst/>
          </a:prstGeom>
          <a:effectLst>
            <a:outerShdw blurRad="50800" dist="38100" dir="8100000" algn="tr" rotWithShape="0">
              <a:prstClr val="black">
                <a:alpha val="40000"/>
              </a:prstClr>
            </a:outerShdw>
          </a:effectLst>
        </p:spPr>
      </p:pic>
      <p:pic>
        <p:nvPicPr>
          <p:cNvPr id="92" name="Picture 26">
            <a:extLst>
              <a:ext uri="{FF2B5EF4-FFF2-40B4-BE49-F238E27FC236}">
                <a16:creationId xmlns:a16="http://schemas.microsoft.com/office/drawing/2014/main" xmlns="" id="{1256E06E-F5C9-4CFB-8483-CE034EFCB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333"/>
          <a:stretch>
            <a:fillRect/>
          </a:stretch>
        </p:blipFill>
        <p:spPr bwMode="auto">
          <a:xfrm>
            <a:off x="4072282" y="4498124"/>
            <a:ext cx="545138" cy="309403"/>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92">
            <a:extLst>
              <a:ext uri="{FF2B5EF4-FFF2-40B4-BE49-F238E27FC236}">
                <a16:creationId xmlns:a16="http://schemas.microsoft.com/office/drawing/2014/main" xmlns="" id="{028B177F-08F0-419D-B597-D1A699C137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0434" y="3024447"/>
            <a:ext cx="501137" cy="281575"/>
          </a:xfrm>
          <a:prstGeom prst="rect">
            <a:avLst/>
          </a:prstGeom>
          <a:effectLst>
            <a:outerShdw blurRad="50800" dist="38100" dir="8100000" algn="tr" rotWithShape="0">
              <a:prstClr val="black">
                <a:alpha val="40000"/>
              </a:prstClr>
            </a:outerShdw>
          </a:effectLst>
        </p:spPr>
      </p:pic>
      <p:pic>
        <p:nvPicPr>
          <p:cNvPr id="95" name="Picture 26">
            <a:extLst>
              <a:ext uri="{FF2B5EF4-FFF2-40B4-BE49-F238E27FC236}">
                <a16:creationId xmlns:a16="http://schemas.microsoft.com/office/drawing/2014/main" xmlns="" id="{5270EC5C-38D3-4569-BCC1-E33B58154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333"/>
          <a:stretch>
            <a:fillRect/>
          </a:stretch>
        </p:blipFill>
        <p:spPr bwMode="auto">
          <a:xfrm>
            <a:off x="8216475" y="3038525"/>
            <a:ext cx="545138" cy="309403"/>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27">
            <a:extLst>
              <a:ext uri="{FF2B5EF4-FFF2-40B4-BE49-F238E27FC236}">
                <a16:creationId xmlns:a16="http://schemas.microsoft.com/office/drawing/2014/main" xmlns="" id="{24AB2B1A-514D-440F-BB50-33F3B58EA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8574" y="3931227"/>
            <a:ext cx="563039" cy="289128"/>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96">
            <a:extLst>
              <a:ext uri="{FF2B5EF4-FFF2-40B4-BE49-F238E27FC236}">
                <a16:creationId xmlns:a16="http://schemas.microsoft.com/office/drawing/2014/main" xmlns="" id="{56B00AF0-1EF7-4949-AF84-086577A20C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1511" y="5021464"/>
            <a:ext cx="545138" cy="327083"/>
          </a:xfrm>
          <a:prstGeom prst="rect">
            <a:avLst/>
          </a:prstGeom>
          <a:effectLst>
            <a:outerShdw blurRad="50800" dist="38100" dir="8100000" algn="tr" rotWithShape="0">
              <a:prstClr val="black">
                <a:alpha val="40000"/>
              </a:prstClr>
            </a:outerShdw>
          </a:effectLst>
        </p:spPr>
      </p:pic>
      <p:pic>
        <p:nvPicPr>
          <p:cNvPr id="64530" name="Picture 64529">
            <a:extLst>
              <a:ext uri="{FF2B5EF4-FFF2-40B4-BE49-F238E27FC236}">
                <a16:creationId xmlns:a16="http://schemas.microsoft.com/office/drawing/2014/main" xmlns="" id="{16D7FC95-167F-41C2-9930-2AC9171C7F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180" y="3458787"/>
            <a:ext cx="648801" cy="256249"/>
          </a:xfrm>
          <a:prstGeom prst="rect">
            <a:avLst/>
          </a:prstGeom>
          <a:effectLst>
            <a:outerShdw blurRad="50800" dist="38100" dir="8100000" algn="tr" rotWithShape="0">
              <a:prstClr val="black">
                <a:alpha val="40000"/>
              </a:prstClr>
            </a:outerShdw>
          </a:effectLst>
        </p:spPr>
      </p:pic>
      <p:pic>
        <p:nvPicPr>
          <p:cNvPr id="109" name="Picture 108">
            <a:extLst>
              <a:ext uri="{FF2B5EF4-FFF2-40B4-BE49-F238E27FC236}">
                <a16:creationId xmlns:a16="http://schemas.microsoft.com/office/drawing/2014/main" xmlns="" id="{5BE809A2-CA97-42FB-9C91-6B434689A2D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4" y="3839787"/>
            <a:ext cx="629285" cy="248541"/>
          </a:xfrm>
          <a:prstGeom prst="rect">
            <a:avLst/>
          </a:prstGeom>
          <a:effectLst>
            <a:outerShdw blurRad="50800" dist="38100" dir="8100000" algn="tr" rotWithShape="0">
              <a:prstClr val="black">
                <a:alpha val="40000"/>
              </a:prstClr>
            </a:outerShdw>
          </a:effectLst>
        </p:spPr>
      </p:pic>
      <p:sp>
        <p:nvSpPr>
          <p:cNvPr id="76" name="Rectangle 75">
            <a:extLst>
              <a:ext uri="{FF2B5EF4-FFF2-40B4-BE49-F238E27FC236}">
                <a16:creationId xmlns:a16="http://schemas.microsoft.com/office/drawing/2014/main" xmlns="" id="{0A15A748-8EBB-4A1F-AD4F-1BC59B3FF0FA}"/>
              </a:ext>
            </a:extLst>
          </p:cNvPr>
          <p:cNvSpPr/>
          <p:nvPr/>
        </p:nvSpPr>
        <p:spPr>
          <a:xfrm>
            <a:off x="9408368" y="5614760"/>
            <a:ext cx="2503764" cy="1107992"/>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77" name="Group 76">
            <a:extLst>
              <a:ext uri="{FF2B5EF4-FFF2-40B4-BE49-F238E27FC236}">
                <a16:creationId xmlns:a16="http://schemas.microsoft.com/office/drawing/2014/main" xmlns="" id="{D674AEE1-D10F-44C7-9DF5-57E29EA4A128}"/>
              </a:ext>
            </a:extLst>
          </p:cNvPr>
          <p:cNvGrpSpPr/>
          <p:nvPr/>
        </p:nvGrpSpPr>
        <p:grpSpPr>
          <a:xfrm>
            <a:off x="9524166" y="5737136"/>
            <a:ext cx="2425527" cy="914400"/>
            <a:chOff x="8742202" y="5573682"/>
            <a:chExt cx="3002191" cy="1545036"/>
          </a:xfrm>
        </p:grpSpPr>
        <p:sp>
          <p:nvSpPr>
            <p:cNvPr id="78" name="TextBox 77">
              <a:extLst>
                <a:ext uri="{FF2B5EF4-FFF2-40B4-BE49-F238E27FC236}">
                  <a16:creationId xmlns:a16="http://schemas.microsoft.com/office/drawing/2014/main" xmlns="" id="{C0F2F750-714E-442F-AF29-0BBAA8FD5BA7}"/>
                </a:ext>
              </a:extLst>
            </p:cNvPr>
            <p:cNvSpPr txBox="1"/>
            <p:nvPr/>
          </p:nvSpPr>
          <p:spPr>
            <a:xfrm>
              <a:off x="8742202" y="6132691"/>
              <a:ext cx="2986455" cy="986027"/>
            </a:xfrm>
            <a:prstGeom prst="rect">
              <a:avLst/>
            </a:prstGeom>
            <a:noFill/>
          </p:spPr>
          <p:txBody>
            <a:bodyPr wrap="square" rtlCol="0">
              <a:spAutoFit/>
            </a:bodyPr>
            <a:lstStyle/>
            <a:p>
              <a:pPr>
                <a:tabLst>
                  <a:tab pos="180975" algn="l"/>
                </a:tabLst>
              </a:pPr>
              <a:r>
                <a:rPr lang="en-GB" b="1" dirty="0">
                  <a:solidFill>
                    <a:srgbClr val="C00000"/>
                  </a:solidFill>
                </a:rPr>
                <a:t>?	</a:t>
              </a:r>
              <a:r>
                <a:rPr lang="en-GB" sz="1100" dirty="0"/>
                <a:t>Query</a:t>
              </a:r>
            </a:p>
            <a:p>
              <a:pPr>
                <a:tabLst>
                  <a:tab pos="180975" algn="l"/>
                </a:tabLst>
              </a:pPr>
              <a:r>
                <a:rPr lang="en-GB" b="1" dirty="0">
                  <a:solidFill>
                    <a:srgbClr val="C00000"/>
                  </a:solidFill>
                </a:rPr>
                <a:t>!	</a:t>
              </a:r>
              <a:r>
                <a:rPr lang="en-GB" sz="1100" dirty="0"/>
                <a:t>Dependency on ICC Creation</a:t>
              </a:r>
            </a:p>
          </p:txBody>
        </p:sp>
        <p:grpSp>
          <p:nvGrpSpPr>
            <p:cNvPr id="79" name="Group 78">
              <a:extLst>
                <a:ext uri="{FF2B5EF4-FFF2-40B4-BE49-F238E27FC236}">
                  <a16:creationId xmlns:a16="http://schemas.microsoft.com/office/drawing/2014/main" xmlns="" id="{EB1FBFF5-3D17-4E26-81AB-3E24C1E11DB9}"/>
                </a:ext>
              </a:extLst>
            </p:cNvPr>
            <p:cNvGrpSpPr/>
            <p:nvPr/>
          </p:nvGrpSpPr>
          <p:grpSpPr>
            <a:xfrm>
              <a:off x="8790309" y="5573682"/>
              <a:ext cx="2954084" cy="583412"/>
              <a:chOff x="8790309" y="5573682"/>
              <a:chExt cx="2954084" cy="583412"/>
            </a:xfrm>
          </p:grpSpPr>
          <p:sp>
            <p:nvSpPr>
              <p:cNvPr id="80" name="Heptagon 79">
                <a:extLst>
                  <a:ext uri="{FF2B5EF4-FFF2-40B4-BE49-F238E27FC236}">
                    <a16:creationId xmlns:a16="http://schemas.microsoft.com/office/drawing/2014/main" xmlns="" id="{6EDD2E70-B8E9-4113-8E21-9EE68381A44C}"/>
                  </a:ext>
                </a:extLst>
              </p:cNvPr>
              <p:cNvSpPr/>
              <p:nvPr/>
            </p:nvSpPr>
            <p:spPr>
              <a:xfrm>
                <a:off x="8790309" y="5898626"/>
                <a:ext cx="259706" cy="256308"/>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400" dirty="0">
                  <a:solidFill>
                    <a:schemeClr val="tx1"/>
                  </a:solidFill>
                </a:endParaRPr>
              </a:p>
            </p:txBody>
          </p:sp>
          <p:sp>
            <p:nvSpPr>
              <p:cNvPr id="81" name="Heptagon 80">
                <a:extLst>
                  <a:ext uri="{FF2B5EF4-FFF2-40B4-BE49-F238E27FC236}">
                    <a16:creationId xmlns:a16="http://schemas.microsoft.com/office/drawing/2014/main" xmlns="" id="{73340EDE-9027-4103-A580-E6CAA94C2A9A}"/>
                  </a:ext>
                </a:extLst>
              </p:cNvPr>
              <p:cNvSpPr/>
              <p:nvPr/>
            </p:nvSpPr>
            <p:spPr>
              <a:xfrm>
                <a:off x="8790309" y="5577999"/>
                <a:ext cx="259706" cy="2563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400" dirty="0"/>
              </a:p>
            </p:txBody>
          </p:sp>
          <p:sp>
            <p:nvSpPr>
              <p:cNvPr id="82" name="Rectangle 81">
                <a:extLst>
                  <a:ext uri="{FF2B5EF4-FFF2-40B4-BE49-F238E27FC236}">
                    <a16:creationId xmlns:a16="http://schemas.microsoft.com/office/drawing/2014/main" xmlns="" id="{2548F055-BA26-43D5-8988-38B5A8081090}"/>
                  </a:ext>
                </a:extLst>
              </p:cNvPr>
              <p:cNvSpPr/>
              <p:nvPr/>
            </p:nvSpPr>
            <p:spPr>
              <a:xfrm>
                <a:off x="9090628" y="5573682"/>
                <a:ext cx="2653765" cy="260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GB" sz="1100" dirty="0">
                    <a:solidFill>
                      <a:schemeClr val="tx1"/>
                    </a:solidFill>
                  </a:rPr>
                  <a:t>Normal Request</a:t>
                </a:r>
              </a:p>
            </p:txBody>
          </p:sp>
          <p:sp>
            <p:nvSpPr>
              <p:cNvPr id="83" name="Rectangle 82">
                <a:extLst>
                  <a:ext uri="{FF2B5EF4-FFF2-40B4-BE49-F238E27FC236}">
                    <a16:creationId xmlns:a16="http://schemas.microsoft.com/office/drawing/2014/main" xmlns="" id="{D4230F83-852B-4EDF-B33E-F7E23440C091}"/>
                  </a:ext>
                </a:extLst>
              </p:cNvPr>
              <p:cNvSpPr/>
              <p:nvPr/>
            </p:nvSpPr>
            <p:spPr>
              <a:xfrm>
                <a:off x="9090626" y="5896467"/>
                <a:ext cx="2653765" cy="260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GB" sz="1100" dirty="0">
                    <a:solidFill>
                      <a:schemeClr val="tx1"/>
                    </a:solidFill>
                  </a:rPr>
                  <a:t>Request having query</a:t>
                </a:r>
              </a:p>
            </p:txBody>
          </p:sp>
        </p:grpSp>
      </p:grpSp>
      <p:grpSp>
        <p:nvGrpSpPr>
          <p:cNvPr id="84" name="Group 83">
            <a:extLst>
              <a:ext uri="{FF2B5EF4-FFF2-40B4-BE49-F238E27FC236}">
                <a16:creationId xmlns:a16="http://schemas.microsoft.com/office/drawing/2014/main" xmlns="" id="{5DE5AAFB-76FA-456D-BD2D-50BA8688435B}"/>
              </a:ext>
            </a:extLst>
          </p:cNvPr>
          <p:cNvGrpSpPr/>
          <p:nvPr/>
        </p:nvGrpSpPr>
        <p:grpSpPr>
          <a:xfrm>
            <a:off x="2710457" y="1020387"/>
            <a:ext cx="9329143" cy="1669968"/>
            <a:chOff x="2323185" y="1385884"/>
            <a:chExt cx="9712748" cy="1966916"/>
          </a:xfrm>
        </p:grpSpPr>
        <p:cxnSp>
          <p:nvCxnSpPr>
            <p:cNvPr id="140" name="Straight Connector 139">
              <a:extLst>
                <a:ext uri="{FF2B5EF4-FFF2-40B4-BE49-F238E27FC236}">
                  <a16:creationId xmlns:a16="http://schemas.microsoft.com/office/drawing/2014/main" xmlns="" id="{739917A2-7D22-4F4A-B256-49FE0EAC28B1}"/>
                </a:ext>
              </a:extLst>
            </p:cNvPr>
            <p:cNvCxnSpPr>
              <a:cxnSpLocks/>
            </p:cNvCxnSpPr>
            <p:nvPr/>
          </p:nvCxnSpPr>
          <p:spPr>
            <a:xfrm>
              <a:off x="6295197" y="3142498"/>
              <a:ext cx="651849" cy="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xmlns="" id="{B7207344-45EE-4AA8-B940-A3EC47DFB623}"/>
                </a:ext>
              </a:extLst>
            </p:cNvPr>
            <p:cNvSpPr/>
            <p:nvPr/>
          </p:nvSpPr>
          <p:spPr>
            <a:xfrm>
              <a:off x="3215696" y="1526286"/>
              <a:ext cx="1819849" cy="333425"/>
            </a:xfrm>
            <a:prstGeom prst="rect">
              <a:avLst/>
            </a:prstGeom>
          </p:spPr>
          <p:txBody>
            <a:bodyPr wrap="square" lIns="0" tIns="0" rIns="0" bIns="0">
              <a:spAutoFit/>
            </a:bodyPr>
            <a:lstStyle/>
            <a:p>
              <a:pPr algn="ctr">
                <a:spcAft>
                  <a:spcPts val="200"/>
                </a:spcAft>
              </a:pPr>
              <a:r>
                <a:rPr lang="en-GB" sz="1000" dirty="0">
                  <a:solidFill>
                    <a:schemeClr val="accent1"/>
                  </a:solidFill>
                  <a:latin typeface="+mj-lt"/>
                </a:rPr>
                <a:t>Share Point </a:t>
              </a:r>
            </a:p>
            <a:p>
              <a:pPr algn="ctr">
                <a:spcAft>
                  <a:spcPts val="200"/>
                </a:spcAft>
              </a:pPr>
              <a:r>
                <a:rPr lang="en-GB" sz="1000" dirty="0">
                  <a:solidFill>
                    <a:schemeClr val="accent1"/>
                  </a:solidFill>
                  <a:latin typeface="+mj-lt"/>
                </a:rPr>
                <a:t>Request Validation </a:t>
              </a:r>
            </a:p>
          </p:txBody>
        </p:sp>
        <p:sp>
          <p:nvSpPr>
            <p:cNvPr id="87" name="Line 6">
              <a:extLst>
                <a:ext uri="{FF2B5EF4-FFF2-40B4-BE49-F238E27FC236}">
                  <a16:creationId xmlns:a16="http://schemas.microsoft.com/office/drawing/2014/main" xmlns="" id="{40EBBBE7-DFFB-4C44-BEFA-3BA3E12CA3CA}"/>
                </a:ext>
              </a:extLst>
            </p:cNvPr>
            <p:cNvSpPr>
              <a:spLocks noChangeShapeType="1"/>
            </p:cNvSpPr>
            <p:nvPr/>
          </p:nvSpPr>
          <p:spPr bwMode="auto">
            <a:xfrm>
              <a:off x="6994595" y="1697773"/>
              <a:ext cx="0" cy="503922"/>
            </a:xfrm>
            <a:prstGeom prst="line">
              <a:avLst/>
            </a:prstGeom>
            <a:noFill/>
            <a:ln w="285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solidFill>
                  <a:srgbClr val="263147"/>
                </a:solidFill>
                <a:latin typeface="+mj-lt"/>
              </a:endParaRPr>
            </a:p>
          </p:txBody>
        </p:sp>
        <p:grpSp>
          <p:nvGrpSpPr>
            <p:cNvPr id="88" name="Group 134685">
              <a:extLst>
                <a:ext uri="{FF2B5EF4-FFF2-40B4-BE49-F238E27FC236}">
                  <a16:creationId xmlns:a16="http://schemas.microsoft.com/office/drawing/2014/main" xmlns="" id="{82A9DC92-6E0B-43E4-B912-48732AB80D8C}"/>
                </a:ext>
              </a:extLst>
            </p:cNvPr>
            <p:cNvGrpSpPr/>
            <p:nvPr/>
          </p:nvGrpSpPr>
          <p:grpSpPr>
            <a:xfrm>
              <a:off x="6730971" y="1385884"/>
              <a:ext cx="527247" cy="509290"/>
              <a:chOff x="2795132" y="3215764"/>
              <a:chExt cx="616118" cy="595134"/>
            </a:xfrm>
            <a:solidFill>
              <a:schemeClr val="accent2">
                <a:lumMod val="20000"/>
                <a:lumOff val="80000"/>
              </a:schemeClr>
            </a:solidFill>
          </p:grpSpPr>
          <p:sp>
            <p:nvSpPr>
              <p:cNvPr id="286" name="Freeform 66">
                <a:extLst>
                  <a:ext uri="{FF2B5EF4-FFF2-40B4-BE49-F238E27FC236}">
                    <a16:creationId xmlns:a16="http://schemas.microsoft.com/office/drawing/2014/main" xmlns="" id="{8400DE6A-934F-4A6D-9D7D-75103AC72C08}"/>
                  </a:ext>
                </a:extLst>
              </p:cNvPr>
              <p:cNvSpPr>
                <a:spLocks/>
              </p:cNvSpPr>
              <p:nvPr/>
            </p:nvSpPr>
            <p:spPr bwMode="auto">
              <a:xfrm>
                <a:off x="2795132" y="3215764"/>
                <a:ext cx="616118" cy="595134"/>
              </a:xfrm>
              <a:custGeom>
                <a:avLst/>
                <a:gdLst/>
                <a:ahLst/>
                <a:cxnLst>
                  <a:cxn ang="0">
                    <a:pos x="54" y="284"/>
                  </a:cxn>
                  <a:cxn ang="0">
                    <a:pos x="89" y="54"/>
                  </a:cxn>
                  <a:cxn ang="0">
                    <a:pos x="319" y="89"/>
                  </a:cxn>
                  <a:cxn ang="0">
                    <a:pos x="284" y="319"/>
                  </a:cxn>
                  <a:cxn ang="0">
                    <a:pos x="54" y="284"/>
                  </a:cxn>
                </a:cxnLst>
                <a:rect l="0" t="0" r="r" b="b"/>
                <a:pathLst>
                  <a:path w="373" h="373">
                    <a:moveTo>
                      <a:pt x="54" y="284"/>
                    </a:moveTo>
                    <a:cubicBezTo>
                      <a:pt x="0" y="211"/>
                      <a:pt x="16" y="108"/>
                      <a:pt x="89" y="54"/>
                    </a:cubicBezTo>
                    <a:cubicBezTo>
                      <a:pt x="162" y="0"/>
                      <a:pt x="265" y="15"/>
                      <a:pt x="319" y="89"/>
                    </a:cubicBezTo>
                    <a:cubicBezTo>
                      <a:pt x="373" y="162"/>
                      <a:pt x="358" y="265"/>
                      <a:pt x="284" y="319"/>
                    </a:cubicBezTo>
                    <a:cubicBezTo>
                      <a:pt x="211" y="373"/>
                      <a:pt x="108" y="357"/>
                      <a:pt x="54" y="284"/>
                    </a:cubicBezTo>
                    <a:close/>
                  </a:path>
                </a:pathLst>
              </a:custGeom>
              <a:grpFill/>
              <a:ln w="4445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solidFill>
                    <a:srgbClr val="263147"/>
                  </a:solidFill>
                  <a:latin typeface="+mj-lt"/>
                </a:endParaRPr>
              </a:p>
            </p:txBody>
          </p:sp>
          <p:sp>
            <p:nvSpPr>
              <p:cNvPr id="287" name="Freeform 67">
                <a:extLst>
                  <a:ext uri="{FF2B5EF4-FFF2-40B4-BE49-F238E27FC236}">
                    <a16:creationId xmlns:a16="http://schemas.microsoft.com/office/drawing/2014/main" xmlns="" id="{4F0618FF-218E-415B-9A7B-EB3BA0C87966}"/>
                  </a:ext>
                </a:extLst>
              </p:cNvPr>
              <p:cNvSpPr>
                <a:spLocks/>
              </p:cNvSpPr>
              <p:nvPr/>
            </p:nvSpPr>
            <p:spPr bwMode="auto">
              <a:xfrm>
                <a:off x="2827301" y="3246163"/>
                <a:ext cx="551779" cy="532986"/>
              </a:xfrm>
              <a:custGeom>
                <a:avLst/>
                <a:gdLst/>
                <a:ahLst/>
                <a:cxnLst>
                  <a:cxn ang="0">
                    <a:pos x="48" y="255"/>
                  </a:cxn>
                  <a:cxn ang="0">
                    <a:pos x="79" y="49"/>
                  </a:cxn>
                  <a:cxn ang="0">
                    <a:pos x="285" y="80"/>
                  </a:cxn>
                  <a:cxn ang="0">
                    <a:pos x="254" y="286"/>
                  </a:cxn>
                  <a:cxn ang="0">
                    <a:pos x="48" y="255"/>
                  </a:cxn>
                </a:cxnLst>
                <a:rect l="0" t="0" r="r" b="b"/>
                <a:pathLst>
                  <a:path w="334" h="334">
                    <a:moveTo>
                      <a:pt x="48" y="255"/>
                    </a:moveTo>
                    <a:cubicBezTo>
                      <a:pt x="0" y="189"/>
                      <a:pt x="14" y="97"/>
                      <a:pt x="79" y="49"/>
                    </a:cubicBezTo>
                    <a:cubicBezTo>
                      <a:pt x="145" y="0"/>
                      <a:pt x="237" y="14"/>
                      <a:pt x="285" y="80"/>
                    </a:cubicBezTo>
                    <a:cubicBezTo>
                      <a:pt x="334" y="145"/>
                      <a:pt x="320" y="238"/>
                      <a:pt x="254" y="286"/>
                    </a:cubicBezTo>
                    <a:cubicBezTo>
                      <a:pt x="189" y="334"/>
                      <a:pt x="96" y="320"/>
                      <a:pt x="48" y="255"/>
                    </a:cubicBezTo>
                    <a:close/>
                  </a:path>
                </a:pathLst>
              </a:custGeom>
              <a:solidFill>
                <a:schemeClr val="accent5"/>
              </a:solidFill>
              <a:ln w="14288"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solidFill>
                    <a:srgbClr val="263147"/>
                  </a:solidFill>
                  <a:latin typeface="+mj-lt"/>
                </a:endParaRPr>
              </a:p>
            </p:txBody>
          </p:sp>
        </p:grpSp>
        <p:grpSp>
          <p:nvGrpSpPr>
            <p:cNvPr id="89" name="Groupe 138">
              <a:extLst>
                <a:ext uri="{FF2B5EF4-FFF2-40B4-BE49-F238E27FC236}">
                  <a16:creationId xmlns:a16="http://schemas.microsoft.com/office/drawing/2014/main" xmlns="" id="{D700B338-E18B-4B81-B0DD-B7A092A667AB}"/>
                </a:ext>
              </a:extLst>
            </p:cNvPr>
            <p:cNvGrpSpPr/>
            <p:nvPr/>
          </p:nvGrpSpPr>
          <p:grpSpPr>
            <a:xfrm>
              <a:off x="6891347" y="1478967"/>
              <a:ext cx="206494" cy="321968"/>
              <a:chOff x="1838325" y="3889375"/>
              <a:chExt cx="241300" cy="376238"/>
            </a:xfrm>
          </p:grpSpPr>
          <p:sp>
            <p:nvSpPr>
              <p:cNvPr id="259" name="Freeform 593">
                <a:extLst>
                  <a:ext uri="{FF2B5EF4-FFF2-40B4-BE49-F238E27FC236}">
                    <a16:creationId xmlns:a16="http://schemas.microsoft.com/office/drawing/2014/main" xmlns="" id="{8C8F7217-7F94-49D2-AEB5-A5A872DC999F}"/>
                  </a:ext>
                </a:extLst>
              </p:cNvPr>
              <p:cNvSpPr>
                <a:spLocks/>
              </p:cNvSpPr>
              <p:nvPr/>
            </p:nvSpPr>
            <p:spPr bwMode="auto">
              <a:xfrm>
                <a:off x="1838325" y="3889375"/>
                <a:ext cx="241300" cy="204788"/>
              </a:xfrm>
              <a:custGeom>
                <a:avLst/>
                <a:gdLst/>
                <a:ahLst/>
                <a:cxnLst>
                  <a:cxn ang="0">
                    <a:pos x="60" y="83"/>
                  </a:cxn>
                  <a:cxn ang="0">
                    <a:pos x="0" y="42"/>
                  </a:cxn>
                  <a:cxn ang="0">
                    <a:pos x="59" y="0"/>
                  </a:cxn>
                  <a:cxn ang="0">
                    <a:pos x="60" y="24"/>
                  </a:cxn>
                  <a:cxn ang="0">
                    <a:pos x="82" y="24"/>
                  </a:cxn>
                  <a:cxn ang="0">
                    <a:pos x="125" y="63"/>
                  </a:cxn>
                  <a:cxn ang="0">
                    <a:pos x="100" y="105"/>
                  </a:cxn>
                  <a:cxn ang="0">
                    <a:pos x="101" y="76"/>
                  </a:cxn>
                  <a:cxn ang="0">
                    <a:pos x="79" y="59"/>
                  </a:cxn>
                  <a:cxn ang="0">
                    <a:pos x="60" y="59"/>
                  </a:cxn>
                </a:cxnLst>
                <a:rect l="0" t="0" r="r" b="b"/>
                <a:pathLst>
                  <a:path w="125" h="105">
                    <a:moveTo>
                      <a:pt x="60" y="83"/>
                    </a:moveTo>
                    <a:cubicBezTo>
                      <a:pt x="0" y="42"/>
                      <a:pt x="0" y="42"/>
                      <a:pt x="0" y="42"/>
                    </a:cubicBezTo>
                    <a:cubicBezTo>
                      <a:pt x="59" y="0"/>
                      <a:pt x="59" y="0"/>
                      <a:pt x="59" y="0"/>
                    </a:cubicBezTo>
                    <a:cubicBezTo>
                      <a:pt x="60" y="24"/>
                      <a:pt x="60" y="24"/>
                      <a:pt x="60" y="24"/>
                    </a:cubicBezTo>
                    <a:cubicBezTo>
                      <a:pt x="60" y="24"/>
                      <a:pt x="70" y="23"/>
                      <a:pt x="82" y="24"/>
                    </a:cubicBezTo>
                    <a:cubicBezTo>
                      <a:pt x="98" y="24"/>
                      <a:pt x="125" y="36"/>
                      <a:pt x="125" y="63"/>
                    </a:cubicBezTo>
                    <a:cubicBezTo>
                      <a:pt x="125" y="83"/>
                      <a:pt x="108" y="102"/>
                      <a:pt x="100" y="105"/>
                    </a:cubicBezTo>
                    <a:cubicBezTo>
                      <a:pt x="100" y="105"/>
                      <a:pt x="102" y="80"/>
                      <a:pt x="101" y="76"/>
                    </a:cubicBezTo>
                    <a:cubicBezTo>
                      <a:pt x="100" y="73"/>
                      <a:pt x="99" y="60"/>
                      <a:pt x="79" y="59"/>
                    </a:cubicBezTo>
                    <a:cubicBezTo>
                      <a:pt x="60" y="59"/>
                      <a:pt x="60" y="59"/>
                      <a:pt x="60" y="59"/>
                    </a:cubicBezTo>
                  </a:path>
                </a:pathLst>
              </a:custGeom>
              <a:noFill/>
              <a:ln w="12700"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0" name="Freeform 594">
                <a:extLst>
                  <a:ext uri="{FF2B5EF4-FFF2-40B4-BE49-F238E27FC236}">
                    <a16:creationId xmlns:a16="http://schemas.microsoft.com/office/drawing/2014/main" xmlns="" id="{822CE497-42C3-4459-BAE2-4663BC2DC6A6}"/>
                  </a:ext>
                </a:extLst>
              </p:cNvPr>
              <p:cNvSpPr>
                <a:spLocks/>
              </p:cNvSpPr>
              <p:nvPr/>
            </p:nvSpPr>
            <p:spPr bwMode="auto">
              <a:xfrm>
                <a:off x="1838325" y="4064000"/>
                <a:ext cx="241300" cy="201613"/>
              </a:xfrm>
              <a:custGeom>
                <a:avLst/>
                <a:gdLst/>
                <a:ahLst/>
                <a:cxnLst>
                  <a:cxn ang="0">
                    <a:pos x="66" y="21"/>
                  </a:cxn>
                  <a:cxn ang="0">
                    <a:pos x="125" y="63"/>
                  </a:cxn>
                  <a:cxn ang="0">
                    <a:pos x="66" y="104"/>
                  </a:cxn>
                  <a:cxn ang="0">
                    <a:pos x="66" y="81"/>
                  </a:cxn>
                  <a:cxn ang="0">
                    <a:pos x="43" y="81"/>
                  </a:cxn>
                  <a:cxn ang="0">
                    <a:pos x="0" y="42"/>
                  </a:cxn>
                  <a:cxn ang="0">
                    <a:pos x="25" y="0"/>
                  </a:cxn>
                  <a:cxn ang="0">
                    <a:pos x="24" y="28"/>
                  </a:cxn>
                  <a:cxn ang="0">
                    <a:pos x="46" y="45"/>
                  </a:cxn>
                  <a:cxn ang="0">
                    <a:pos x="66" y="45"/>
                  </a:cxn>
                </a:cxnLst>
                <a:rect l="0" t="0" r="r" b="b"/>
                <a:pathLst>
                  <a:path w="125" h="104">
                    <a:moveTo>
                      <a:pt x="66" y="21"/>
                    </a:moveTo>
                    <a:cubicBezTo>
                      <a:pt x="125" y="63"/>
                      <a:pt x="125" y="63"/>
                      <a:pt x="125" y="63"/>
                    </a:cubicBezTo>
                    <a:cubicBezTo>
                      <a:pt x="66" y="104"/>
                      <a:pt x="66" y="104"/>
                      <a:pt x="66" y="104"/>
                    </a:cubicBezTo>
                    <a:cubicBezTo>
                      <a:pt x="66" y="81"/>
                      <a:pt x="66" y="81"/>
                      <a:pt x="66" y="81"/>
                    </a:cubicBezTo>
                    <a:cubicBezTo>
                      <a:pt x="66" y="81"/>
                      <a:pt x="55" y="81"/>
                      <a:pt x="43" y="81"/>
                    </a:cubicBezTo>
                    <a:cubicBezTo>
                      <a:pt x="27" y="81"/>
                      <a:pt x="0" y="68"/>
                      <a:pt x="0" y="42"/>
                    </a:cubicBezTo>
                    <a:cubicBezTo>
                      <a:pt x="0" y="22"/>
                      <a:pt x="17" y="2"/>
                      <a:pt x="25" y="0"/>
                    </a:cubicBezTo>
                    <a:cubicBezTo>
                      <a:pt x="25" y="0"/>
                      <a:pt x="23" y="24"/>
                      <a:pt x="24" y="28"/>
                    </a:cubicBezTo>
                    <a:cubicBezTo>
                      <a:pt x="25" y="31"/>
                      <a:pt x="26" y="44"/>
                      <a:pt x="46" y="45"/>
                    </a:cubicBezTo>
                    <a:cubicBezTo>
                      <a:pt x="66" y="45"/>
                      <a:pt x="66" y="45"/>
                      <a:pt x="66" y="45"/>
                    </a:cubicBezTo>
                  </a:path>
                </a:pathLst>
              </a:custGeom>
              <a:noFill/>
              <a:ln w="12700"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1" name="Freeform 595">
                <a:extLst>
                  <a:ext uri="{FF2B5EF4-FFF2-40B4-BE49-F238E27FC236}">
                    <a16:creationId xmlns:a16="http://schemas.microsoft.com/office/drawing/2014/main" xmlns="" id="{C3C0B7CF-5287-414B-823E-99C5906254B2}"/>
                  </a:ext>
                </a:extLst>
              </p:cNvPr>
              <p:cNvSpPr>
                <a:spLocks noEditPoints="1"/>
              </p:cNvSpPr>
              <p:nvPr/>
            </p:nvSpPr>
            <p:spPr bwMode="auto">
              <a:xfrm>
                <a:off x="1882775" y="3948113"/>
                <a:ext cx="12700" cy="17463"/>
              </a:xfrm>
              <a:custGeom>
                <a:avLst/>
                <a:gdLst/>
                <a:ahLst/>
                <a:cxnLst>
                  <a:cxn ang="0">
                    <a:pos x="3" y="0"/>
                  </a:cxn>
                  <a:cxn ang="0">
                    <a:pos x="7" y="5"/>
                  </a:cxn>
                  <a:cxn ang="0">
                    <a:pos x="3" y="9"/>
                  </a:cxn>
                  <a:cxn ang="0">
                    <a:pos x="0" y="5"/>
                  </a:cxn>
                  <a:cxn ang="0">
                    <a:pos x="3" y="0"/>
                  </a:cxn>
                  <a:cxn ang="0">
                    <a:pos x="3" y="8"/>
                  </a:cxn>
                  <a:cxn ang="0">
                    <a:pos x="5" y="5"/>
                  </a:cxn>
                  <a:cxn ang="0">
                    <a:pos x="3" y="2"/>
                  </a:cxn>
                  <a:cxn ang="0">
                    <a:pos x="2" y="5"/>
                  </a:cxn>
                  <a:cxn ang="0">
                    <a:pos x="3" y="8"/>
                  </a:cxn>
                </a:cxnLst>
                <a:rect l="0" t="0" r="r" b="b"/>
                <a:pathLst>
                  <a:path w="7" h="9">
                    <a:moveTo>
                      <a:pt x="3" y="0"/>
                    </a:moveTo>
                    <a:cubicBezTo>
                      <a:pt x="5" y="0"/>
                      <a:pt x="7" y="2"/>
                      <a:pt x="7" y="5"/>
                    </a:cubicBezTo>
                    <a:cubicBezTo>
                      <a:pt x="7"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2" name="Freeform 596">
                <a:extLst>
                  <a:ext uri="{FF2B5EF4-FFF2-40B4-BE49-F238E27FC236}">
                    <a16:creationId xmlns:a16="http://schemas.microsoft.com/office/drawing/2014/main" xmlns="" id="{E85346E4-CEE0-4BEB-8875-29424EB513D2}"/>
                  </a:ext>
                </a:extLst>
              </p:cNvPr>
              <p:cNvSpPr>
                <a:spLocks/>
              </p:cNvSpPr>
              <p:nvPr/>
            </p:nvSpPr>
            <p:spPr bwMode="auto">
              <a:xfrm>
                <a:off x="1895475"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3" name="Freeform 597">
                <a:extLst>
                  <a:ext uri="{FF2B5EF4-FFF2-40B4-BE49-F238E27FC236}">
                    <a16:creationId xmlns:a16="http://schemas.microsoft.com/office/drawing/2014/main" xmlns="" id="{3BE19E26-C171-43E3-A50A-D550EB107B4C}"/>
                  </a:ext>
                </a:extLst>
              </p:cNvPr>
              <p:cNvSpPr>
                <a:spLocks noEditPoints="1"/>
              </p:cNvSpPr>
              <p:nvPr/>
            </p:nvSpPr>
            <p:spPr bwMode="auto">
              <a:xfrm>
                <a:off x="1905000" y="3948113"/>
                <a:ext cx="14288" cy="17463"/>
              </a:xfrm>
              <a:custGeom>
                <a:avLst/>
                <a:gdLst/>
                <a:ahLst/>
                <a:cxnLst>
                  <a:cxn ang="0">
                    <a:pos x="4" y="0"/>
                  </a:cxn>
                  <a:cxn ang="0">
                    <a:pos x="7" y="5"/>
                  </a:cxn>
                  <a:cxn ang="0">
                    <a:pos x="4" y="9"/>
                  </a:cxn>
                  <a:cxn ang="0">
                    <a:pos x="0" y="5"/>
                  </a:cxn>
                  <a:cxn ang="0">
                    <a:pos x="4" y="0"/>
                  </a:cxn>
                  <a:cxn ang="0">
                    <a:pos x="4" y="8"/>
                  </a:cxn>
                  <a:cxn ang="0">
                    <a:pos x="5" y="5"/>
                  </a:cxn>
                  <a:cxn ang="0">
                    <a:pos x="4" y="2"/>
                  </a:cxn>
                  <a:cxn ang="0">
                    <a:pos x="2" y="5"/>
                  </a:cxn>
                  <a:cxn ang="0">
                    <a:pos x="4" y="8"/>
                  </a:cxn>
                </a:cxnLst>
                <a:rect l="0" t="0" r="r" b="b"/>
                <a:pathLst>
                  <a:path w="7" h="9">
                    <a:moveTo>
                      <a:pt x="4" y="0"/>
                    </a:moveTo>
                    <a:cubicBezTo>
                      <a:pt x="6" y="0"/>
                      <a:pt x="7" y="2"/>
                      <a:pt x="7" y="5"/>
                    </a:cubicBezTo>
                    <a:cubicBezTo>
                      <a:pt x="7" y="7"/>
                      <a:pt x="6" y="9"/>
                      <a:pt x="4" y="9"/>
                    </a:cubicBezTo>
                    <a:cubicBezTo>
                      <a:pt x="1" y="9"/>
                      <a:pt x="0" y="7"/>
                      <a:pt x="0" y="5"/>
                    </a:cubicBezTo>
                    <a:cubicBezTo>
                      <a:pt x="0" y="2"/>
                      <a:pt x="2" y="0"/>
                      <a:pt x="4" y="0"/>
                    </a:cubicBezTo>
                    <a:close/>
                    <a:moveTo>
                      <a:pt x="4" y="8"/>
                    </a:moveTo>
                    <a:cubicBezTo>
                      <a:pt x="5" y="8"/>
                      <a:pt x="5" y="7"/>
                      <a:pt x="5" y="5"/>
                    </a:cubicBezTo>
                    <a:cubicBezTo>
                      <a:pt x="5" y="3"/>
                      <a:pt x="5" y="2"/>
                      <a:pt x="4" y="2"/>
                    </a:cubicBezTo>
                    <a:cubicBezTo>
                      <a:pt x="3" y="2"/>
                      <a:pt x="2" y="3"/>
                      <a:pt x="2" y="5"/>
                    </a:cubicBezTo>
                    <a:cubicBezTo>
                      <a:pt x="2" y="7"/>
                      <a:pt x="3" y="8"/>
                      <a:pt x="4"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4" name="Freeform 598">
                <a:extLst>
                  <a:ext uri="{FF2B5EF4-FFF2-40B4-BE49-F238E27FC236}">
                    <a16:creationId xmlns:a16="http://schemas.microsoft.com/office/drawing/2014/main" xmlns="" id="{88CD0D51-7FE3-47D3-B03A-83F1E7C7B285}"/>
                  </a:ext>
                </a:extLst>
              </p:cNvPr>
              <p:cNvSpPr>
                <a:spLocks noEditPoints="1"/>
              </p:cNvSpPr>
              <p:nvPr/>
            </p:nvSpPr>
            <p:spPr bwMode="auto">
              <a:xfrm>
                <a:off x="1920875" y="3948113"/>
                <a:ext cx="12700" cy="17463"/>
              </a:xfrm>
              <a:custGeom>
                <a:avLst/>
                <a:gdLst/>
                <a:ahLst/>
                <a:cxnLst>
                  <a:cxn ang="0">
                    <a:pos x="3" y="0"/>
                  </a:cxn>
                  <a:cxn ang="0">
                    <a:pos x="6" y="5"/>
                  </a:cxn>
                  <a:cxn ang="0">
                    <a:pos x="3" y="9"/>
                  </a:cxn>
                  <a:cxn ang="0">
                    <a:pos x="0" y="5"/>
                  </a:cxn>
                  <a:cxn ang="0">
                    <a:pos x="3" y="0"/>
                  </a:cxn>
                  <a:cxn ang="0">
                    <a:pos x="3" y="8"/>
                  </a:cxn>
                  <a:cxn ang="0">
                    <a:pos x="5" y="5"/>
                  </a:cxn>
                  <a:cxn ang="0">
                    <a:pos x="3" y="2"/>
                  </a:cxn>
                  <a:cxn ang="0">
                    <a:pos x="2" y="5"/>
                  </a:cxn>
                  <a:cxn ang="0">
                    <a:pos x="3" y="8"/>
                  </a:cxn>
                </a:cxnLst>
                <a:rect l="0" t="0" r="r" b="b"/>
                <a:pathLst>
                  <a:path w="6" h="9">
                    <a:moveTo>
                      <a:pt x="3" y="0"/>
                    </a:moveTo>
                    <a:cubicBezTo>
                      <a:pt x="5" y="0"/>
                      <a:pt x="6" y="2"/>
                      <a:pt x="6" y="5"/>
                    </a:cubicBezTo>
                    <a:cubicBezTo>
                      <a:pt x="6"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5" name="Freeform 599">
                <a:extLst>
                  <a:ext uri="{FF2B5EF4-FFF2-40B4-BE49-F238E27FC236}">
                    <a16:creationId xmlns:a16="http://schemas.microsoft.com/office/drawing/2014/main" xmlns="" id="{3DB2CC26-6CD7-4C09-AFDC-7EF985D9620F}"/>
                  </a:ext>
                </a:extLst>
              </p:cNvPr>
              <p:cNvSpPr>
                <a:spLocks/>
              </p:cNvSpPr>
              <p:nvPr/>
            </p:nvSpPr>
            <p:spPr bwMode="auto">
              <a:xfrm>
                <a:off x="1935163" y="3948113"/>
                <a:ext cx="7938" cy="17463"/>
              </a:xfrm>
              <a:custGeom>
                <a:avLst/>
                <a:gdLst/>
                <a:ahLst/>
                <a:cxnLst>
                  <a:cxn ang="0">
                    <a:pos x="2" y="3"/>
                  </a:cxn>
                  <a:cxn ang="0">
                    <a:pos x="0"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3"/>
                    </a:cubicBezTo>
                    <a:cubicBezTo>
                      <a:pt x="0" y="2"/>
                      <a:pt x="0" y="2"/>
                      <a:pt x="1" y="2"/>
                    </a:cubicBezTo>
                    <a:cubicBezTo>
                      <a:pt x="1" y="2"/>
                      <a:pt x="1" y="2"/>
                      <a:pt x="1" y="2"/>
                    </a:cubicBezTo>
                    <a:cubicBezTo>
                      <a:pt x="2" y="2"/>
                      <a:pt x="2" y="0"/>
                      <a:pt x="3" y="0"/>
                    </a:cubicBezTo>
                    <a:cubicBezTo>
                      <a:pt x="3" y="0"/>
                      <a:pt x="4" y="1"/>
                      <a:pt x="4" y="1"/>
                    </a:cubicBezTo>
                    <a:cubicBezTo>
                      <a:pt x="4" y="8"/>
                      <a:pt x="4" y="8"/>
                      <a:pt x="4" y="8"/>
                    </a:cubicBezTo>
                    <a:cubicBezTo>
                      <a:pt x="4" y="9"/>
                      <a:pt x="4"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6" name="Freeform 600">
                <a:extLst>
                  <a:ext uri="{FF2B5EF4-FFF2-40B4-BE49-F238E27FC236}">
                    <a16:creationId xmlns:a16="http://schemas.microsoft.com/office/drawing/2014/main" xmlns="" id="{08578D82-32BD-45D4-9910-95EF646D9C98}"/>
                  </a:ext>
                </a:extLst>
              </p:cNvPr>
              <p:cNvSpPr>
                <a:spLocks noEditPoints="1"/>
              </p:cNvSpPr>
              <p:nvPr/>
            </p:nvSpPr>
            <p:spPr bwMode="auto">
              <a:xfrm>
                <a:off x="1944688" y="3948113"/>
                <a:ext cx="12700" cy="17463"/>
              </a:xfrm>
              <a:custGeom>
                <a:avLst/>
                <a:gdLst/>
                <a:ahLst/>
                <a:cxnLst>
                  <a:cxn ang="0">
                    <a:pos x="4" y="0"/>
                  </a:cxn>
                  <a:cxn ang="0">
                    <a:pos x="7" y="5"/>
                  </a:cxn>
                  <a:cxn ang="0">
                    <a:pos x="4" y="9"/>
                  </a:cxn>
                  <a:cxn ang="0">
                    <a:pos x="0" y="5"/>
                  </a:cxn>
                  <a:cxn ang="0">
                    <a:pos x="4" y="0"/>
                  </a:cxn>
                  <a:cxn ang="0">
                    <a:pos x="4" y="8"/>
                  </a:cxn>
                  <a:cxn ang="0">
                    <a:pos x="5" y="5"/>
                  </a:cxn>
                  <a:cxn ang="0">
                    <a:pos x="4" y="2"/>
                  </a:cxn>
                  <a:cxn ang="0">
                    <a:pos x="2" y="5"/>
                  </a:cxn>
                  <a:cxn ang="0">
                    <a:pos x="4" y="8"/>
                  </a:cxn>
                </a:cxnLst>
                <a:rect l="0" t="0" r="r" b="b"/>
                <a:pathLst>
                  <a:path w="7" h="9">
                    <a:moveTo>
                      <a:pt x="4" y="0"/>
                    </a:moveTo>
                    <a:cubicBezTo>
                      <a:pt x="6" y="0"/>
                      <a:pt x="7" y="2"/>
                      <a:pt x="7" y="5"/>
                    </a:cubicBezTo>
                    <a:cubicBezTo>
                      <a:pt x="7" y="7"/>
                      <a:pt x="6" y="9"/>
                      <a:pt x="4" y="9"/>
                    </a:cubicBezTo>
                    <a:cubicBezTo>
                      <a:pt x="1" y="9"/>
                      <a:pt x="0" y="7"/>
                      <a:pt x="0" y="5"/>
                    </a:cubicBezTo>
                    <a:cubicBezTo>
                      <a:pt x="0" y="2"/>
                      <a:pt x="2" y="0"/>
                      <a:pt x="4" y="0"/>
                    </a:cubicBezTo>
                    <a:close/>
                    <a:moveTo>
                      <a:pt x="4" y="8"/>
                    </a:moveTo>
                    <a:cubicBezTo>
                      <a:pt x="4" y="8"/>
                      <a:pt x="5" y="7"/>
                      <a:pt x="5" y="5"/>
                    </a:cubicBezTo>
                    <a:cubicBezTo>
                      <a:pt x="5" y="3"/>
                      <a:pt x="5" y="2"/>
                      <a:pt x="4" y="2"/>
                    </a:cubicBezTo>
                    <a:cubicBezTo>
                      <a:pt x="2" y="2"/>
                      <a:pt x="2" y="3"/>
                      <a:pt x="2" y="5"/>
                    </a:cubicBezTo>
                    <a:cubicBezTo>
                      <a:pt x="2" y="7"/>
                      <a:pt x="3" y="8"/>
                      <a:pt x="4"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7" name="Freeform 601">
                <a:extLst>
                  <a:ext uri="{FF2B5EF4-FFF2-40B4-BE49-F238E27FC236}">
                    <a16:creationId xmlns:a16="http://schemas.microsoft.com/office/drawing/2014/main" xmlns="" id="{5057B929-2030-4AA9-ABC1-90A6286E4918}"/>
                  </a:ext>
                </a:extLst>
              </p:cNvPr>
              <p:cNvSpPr>
                <a:spLocks/>
              </p:cNvSpPr>
              <p:nvPr/>
            </p:nvSpPr>
            <p:spPr bwMode="auto">
              <a:xfrm>
                <a:off x="1957388"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3"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8" name="Freeform 602">
                <a:extLst>
                  <a:ext uri="{FF2B5EF4-FFF2-40B4-BE49-F238E27FC236}">
                    <a16:creationId xmlns:a16="http://schemas.microsoft.com/office/drawing/2014/main" xmlns="" id="{7195DF8D-6A2B-4070-A2BA-72C70F04DE15}"/>
                  </a:ext>
                </a:extLst>
              </p:cNvPr>
              <p:cNvSpPr>
                <a:spLocks/>
              </p:cNvSpPr>
              <p:nvPr/>
            </p:nvSpPr>
            <p:spPr bwMode="auto">
              <a:xfrm>
                <a:off x="1966913"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3"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69" name="Freeform 603">
                <a:extLst>
                  <a:ext uri="{FF2B5EF4-FFF2-40B4-BE49-F238E27FC236}">
                    <a16:creationId xmlns:a16="http://schemas.microsoft.com/office/drawing/2014/main" xmlns="" id="{AFCDE7C1-FE01-4509-8774-76580999315C}"/>
                  </a:ext>
                </a:extLst>
              </p:cNvPr>
              <p:cNvSpPr>
                <a:spLocks noEditPoints="1"/>
              </p:cNvSpPr>
              <p:nvPr/>
            </p:nvSpPr>
            <p:spPr bwMode="auto">
              <a:xfrm>
                <a:off x="1979613" y="3948113"/>
                <a:ext cx="11113" cy="17463"/>
              </a:xfrm>
              <a:custGeom>
                <a:avLst/>
                <a:gdLst/>
                <a:ahLst/>
                <a:cxnLst>
                  <a:cxn ang="0">
                    <a:pos x="3" y="0"/>
                  </a:cxn>
                  <a:cxn ang="0">
                    <a:pos x="6" y="5"/>
                  </a:cxn>
                  <a:cxn ang="0">
                    <a:pos x="3" y="9"/>
                  </a:cxn>
                  <a:cxn ang="0">
                    <a:pos x="0" y="5"/>
                  </a:cxn>
                  <a:cxn ang="0">
                    <a:pos x="3" y="0"/>
                  </a:cxn>
                  <a:cxn ang="0">
                    <a:pos x="3" y="8"/>
                  </a:cxn>
                  <a:cxn ang="0">
                    <a:pos x="4" y="5"/>
                  </a:cxn>
                  <a:cxn ang="0">
                    <a:pos x="3" y="2"/>
                  </a:cxn>
                  <a:cxn ang="0">
                    <a:pos x="1" y="5"/>
                  </a:cxn>
                  <a:cxn ang="0">
                    <a:pos x="3" y="8"/>
                  </a:cxn>
                </a:cxnLst>
                <a:rect l="0" t="0" r="r" b="b"/>
                <a:pathLst>
                  <a:path w="6" h="9">
                    <a:moveTo>
                      <a:pt x="3" y="0"/>
                    </a:moveTo>
                    <a:cubicBezTo>
                      <a:pt x="5" y="0"/>
                      <a:pt x="6" y="2"/>
                      <a:pt x="6" y="5"/>
                    </a:cubicBezTo>
                    <a:cubicBezTo>
                      <a:pt x="6" y="7"/>
                      <a:pt x="5" y="9"/>
                      <a:pt x="3" y="9"/>
                    </a:cubicBezTo>
                    <a:cubicBezTo>
                      <a:pt x="0" y="9"/>
                      <a:pt x="0" y="7"/>
                      <a:pt x="0" y="5"/>
                    </a:cubicBezTo>
                    <a:cubicBezTo>
                      <a:pt x="0" y="2"/>
                      <a:pt x="1" y="0"/>
                      <a:pt x="3" y="0"/>
                    </a:cubicBezTo>
                    <a:close/>
                    <a:moveTo>
                      <a:pt x="3" y="8"/>
                    </a:moveTo>
                    <a:cubicBezTo>
                      <a:pt x="4" y="8"/>
                      <a:pt x="4" y="7"/>
                      <a:pt x="4" y="5"/>
                    </a:cubicBezTo>
                    <a:cubicBezTo>
                      <a:pt x="4" y="3"/>
                      <a:pt x="4" y="2"/>
                      <a:pt x="3" y="2"/>
                    </a:cubicBezTo>
                    <a:cubicBezTo>
                      <a:pt x="2" y="2"/>
                      <a:pt x="1" y="3"/>
                      <a:pt x="1" y="5"/>
                    </a:cubicBezTo>
                    <a:cubicBezTo>
                      <a:pt x="1"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0" name="Freeform 604">
                <a:extLst>
                  <a:ext uri="{FF2B5EF4-FFF2-40B4-BE49-F238E27FC236}">
                    <a16:creationId xmlns:a16="http://schemas.microsoft.com/office/drawing/2014/main" xmlns="" id="{AD51B3AA-0BF6-42DB-9833-F88F4B956580}"/>
                  </a:ext>
                </a:extLst>
              </p:cNvPr>
              <p:cNvSpPr>
                <a:spLocks/>
              </p:cNvSpPr>
              <p:nvPr/>
            </p:nvSpPr>
            <p:spPr bwMode="auto">
              <a:xfrm>
                <a:off x="1992313" y="3948113"/>
                <a:ext cx="7938" cy="17463"/>
              </a:xfrm>
              <a:custGeom>
                <a:avLst/>
                <a:gdLst/>
                <a:ahLst/>
                <a:cxnLst>
                  <a:cxn ang="0">
                    <a:pos x="2" y="3"/>
                  </a:cxn>
                  <a:cxn ang="0">
                    <a:pos x="0" y="3"/>
                  </a:cxn>
                  <a:cxn ang="0">
                    <a:pos x="0" y="3"/>
                  </a:cxn>
                  <a:cxn ang="0">
                    <a:pos x="0"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3"/>
                    </a:cubicBezTo>
                    <a:cubicBezTo>
                      <a:pt x="0" y="2"/>
                      <a:pt x="0" y="2"/>
                      <a:pt x="0" y="2"/>
                    </a:cubicBezTo>
                    <a:cubicBezTo>
                      <a:pt x="1" y="2"/>
                      <a:pt x="1" y="2"/>
                      <a:pt x="1" y="2"/>
                    </a:cubicBezTo>
                    <a:cubicBezTo>
                      <a:pt x="2" y="2"/>
                      <a:pt x="2" y="0"/>
                      <a:pt x="3" y="0"/>
                    </a:cubicBezTo>
                    <a:cubicBezTo>
                      <a:pt x="3" y="0"/>
                      <a:pt x="4" y="1"/>
                      <a:pt x="4" y="1"/>
                    </a:cubicBezTo>
                    <a:cubicBezTo>
                      <a:pt x="4" y="8"/>
                      <a:pt x="4" y="8"/>
                      <a:pt x="4" y="8"/>
                    </a:cubicBezTo>
                    <a:cubicBezTo>
                      <a:pt x="4" y="9"/>
                      <a:pt x="3"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1" name="Freeform 605">
                <a:extLst>
                  <a:ext uri="{FF2B5EF4-FFF2-40B4-BE49-F238E27FC236}">
                    <a16:creationId xmlns:a16="http://schemas.microsoft.com/office/drawing/2014/main" xmlns="" id="{0776D0B1-E15D-44F4-9932-F700DCC3FBEF}"/>
                  </a:ext>
                </a:extLst>
              </p:cNvPr>
              <p:cNvSpPr>
                <a:spLocks noEditPoints="1"/>
              </p:cNvSpPr>
              <p:nvPr/>
            </p:nvSpPr>
            <p:spPr bwMode="auto">
              <a:xfrm>
                <a:off x="2001838" y="3948113"/>
                <a:ext cx="14288" cy="17463"/>
              </a:xfrm>
              <a:custGeom>
                <a:avLst/>
                <a:gdLst/>
                <a:ahLst/>
                <a:cxnLst>
                  <a:cxn ang="0">
                    <a:pos x="3" y="0"/>
                  </a:cxn>
                  <a:cxn ang="0">
                    <a:pos x="7" y="5"/>
                  </a:cxn>
                  <a:cxn ang="0">
                    <a:pos x="3" y="9"/>
                  </a:cxn>
                  <a:cxn ang="0">
                    <a:pos x="0" y="5"/>
                  </a:cxn>
                  <a:cxn ang="0">
                    <a:pos x="3" y="0"/>
                  </a:cxn>
                  <a:cxn ang="0">
                    <a:pos x="3" y="8"/>
                  </a:cxn>
                  <a:cxn ang="0">
                    <a:pos x="5" y="5"/>
                  </a:cxn>
                  <a:cxn ang="0">
                    <a:pos x="3" y="2"/>
                  </a:cxn>
                  <a:cxn ang="0">
                    <a:pos x="2" y="5"/>
                  </a:cxn>
                  <a:cxn ang="0">
                    <a:pos x="3" y="8"/>
                  </a:cxn>
                </a:cxnLst>
                <a:rect l="0" t="0" r="r" b="b"/>
                <a:pathLst>
                  <a:path w="7" h="9">
                    <a:moveTo>
                      <a:pt x="3" y="0"/>
                    </a:moveTo>
                    <a:cubicBezTo>
                      <a:pt x="5" y="0"/>
                      <a:pt x="7" y="2"/>
                      <a:pt x="7" y="5"/>
                    </a:cubicBezTo>
                    <a:cubicBezTo>
                      <a:pt x="7"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2" name="Freeform 606">
                <a:extLst>
                  <a:ext uri="{FF2B5EF4-FFF2-40B4-BE49-F238E27FC236}">
                    <a16:creationId xmlns:a16="http://schemas.microsoft.com/office/drawing/2014/main" xmlns="" id="{E3CE6A0F-0827-439F-95E4-84FCB4495482}"/>
                  </a:ext>
                </a:extLst>
              </p:cNvPr>
              <p:cNvSpPr>
                <a:spLocks noEditPoints="1"/>
              </p:cNvSpPr>
              <p:nvPr/>
            </p:nvSpPr>
            <p:spPr bwMode="auto">
              <a:xfrm>
                <a:off x="2017713" y="3948113"/>
                <a:ext cx="12700" cy="17463"/>
              </a:xfrm>
              <a:custGeom>
                <a:avLst/>
                <a:gdLst/>
                <a:ahLst/>
                <a:cxnLst>
                  <a:cxn ang="0">
                    <a:pos x="3" y="0"/>
                  </a:cxn>
                  <a:cxn ang="0">
                    <a:pos x="6" y="5"/>
                  </a:cxn>
                  <a:cxn ang="0">
                    <a:pos x="3" y="9"/>
                  </a:cxn>
                  <a:cxn ang="0">
                    <a:pos x="0" y="5"/>
                  </a:cxn>
                  <a:cxn ang="0">
                    <a:pos x="3" y="0"/>
                  </a:cxn>
                  <a:cxn ang="0">
                    <a:pos x="3" y="8"/>
                  </a:cxn>
                  <a:cxn ang="0">
                    <a:pos x="4" y="5"/>
                  </a:cxn>
                  <a:cxn ang="0">
                    <a:pos x="3" y="2"/>
                  </a:cxn>
                  <a:cxn ang="0">
                    <a:pos x="1" y="5"/>
                  </a:cxn>
                  <a:cxn ang="0">
                    <a:pos x="3" y="8"/>
                  </a:cxn>
                </a:cxnLst>
                <a:rect l="0" t="0" r="r" b="b"/>
                <a:pathLst>
                  <a:path w="6" h="9">
                    <a:moveTo>
                      <a:pt x="3" y="0"/>
                    </a:moveTo>
                    <a:cubicBezTo>
                      <a:pt x="5" y="0"/>
                      <a:pt x="6" y="2"/>
                      <a:pt x="6" y="5"/>
                    </a:cubicBezTo>
                    <a:cubicBezTo>
                      <a:pt x="6" y="7"/>
                      <a:pt x="5" y="9"/>
                      <a:pt x="3" y="9"/>
                    </a:cubicBezTo>
                    <a:cubicBezTo>
                      <a:pt x="0" y="9"/>
                      <a:pt x="0" y="7"/>
                      <a:pt x="0" y="5"/>
                    </a:cubicBezTo>
                    <a:cubicBezTo>
                      <a:pt x="0" y="2"/>
                      <a:pt x="1" y="0"/>
                      <a:pt x="3" y="0"/>
                    </a:cubicBezTo>
                    <a:close/>
                    <a:moveTo>
                      <a:pt x="3" y="8"/>
                    </a:moveTo>
                    <a:cubicBezTo>
                      <a:pt x="4" y="8"/>
                      <a:pt x="4" y="7"/>
                      <a:pt x="4" y="5"/>
                    </a:cubicBezTo>
                    <a:cubicBezTo>
                      <a:pt x="4" y="3"/>
                      <a:pt x="4" y="2"/>
                      <a:pt x="3" y="2"/>
                    </a:cubicBezTo>
                    <a:cubicBezTo>
                      <a:pt x="2" y="2"/>
                      <a:pt x="1" y="3"/>
                      <a:pt x="1" y="5"/>
                    </a:cubicBezTo>
                    <a:cubicBezTo>
                      <a:pt x="1"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3" name="Freeform 607">
                <a:extLst>
                  <a:ext uri="{FF2B5EF4-FFF2-40B4-BE49-F238E27FC236}">
                    <a16:creationId xmlns:a16="http://schemas.microsoft.com/office/drawing/2014/main" xmlns="" id="{BCC91998-65F4-4AF2-AAEA-8D906A0B1156}"/>
                  </a:ext>
                </a:extLst>
              </p:cNvPr>
              <p:cNvSpPr>
                <a:spLocks noEditPoints="1"/>
              </p:cNvSpPr>
              <p:nvPr/>
            </p:nvSpPr>
            <p:spPr bwMode="auto">
              <a:xfrm>
                <a:off x="1882775" y="3976688"/>
                <a:ext cx="12700" cy="17463"/>
              </a:xfrm>
              <a:custGeom>
                <a:avLst/>
                <a:gdLst/>
                <a:ahLst/>
                <a:cxnLst>
                  <a:cxn ang="0">
                    <a:pos x="3" y="0"/>
                  </a:cxn>
                  <a:cxn ang="0">
                    <a:pos x="7" y="4"/>
                  </a:cxn>
                  <a:cxn ang="0">
                    <a:pos x="3" y="9"/>
                  </a:cxn>
                  <a:cxn ang="0">
                    <a:pos x="0" y="4"/>
                  </a:cxn>
                  <a:cxn ang="0">
                    <a:pos x="3" y="0"/>
                  </a:cxn>
                  <a:cxn ang="0">
                    <a:pos x="3" y="7"/>
                  </a:cxn>
                  <a:cxn ang="0">
                    <a:pos x="5" y="4"/>
                  </a:cxn>
                  <a:cxn ang="0">
                    <a:pos x="3" y="1"/>
                  </a:cxn>
                  <a:cxn ang="0">
                    <a:pos x="2" y="4"/>
                  </a:cxn>
                  <a:cxn ang="0">
                    <a:pos x="3" y="7"/>
                  </a:cxn>
                </a:cxnLst>
                <a:rect l="0" t="0" r="r" b="b"/>
                <a:pathLst>
                  <a:path w="7" h="9">
                    <a:moveTo>
                      <a:pt x="3" y="0"/>
                    </a:moveTo>
                    <a:cubicBezTo>
                      <a:pt x="5" y="0"/>
                      <a:pt x="7" y="1"/>
                      <a:pt x="7" y="4"/>
                    </a:cubicBezTo>
                    <a:cubicBezTo>
                      <a:pt x="7" y="6"/>
                      <a:pt x="6" y="9"/>
                      <a:pt x="3" y="9"/>
                    </a:cubicBezTo>
                    <a:cubicBezTo>
                      <a:pt x="1"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4" name="Freeform 608">
                <a:extLst>
                  <a:ext uri="{FF2B5EF4-FFF2-40B4-BE49-F238E27FC236}">
                    <a16:creationId xmlns:a16="http://schemas.microsoft.com/office/drawing/2014/main" xmlns="" id="{8F8BDD70-8FB7-4099-B44C-FC48BF5CB3B0}"/>
                  </a:ext>
                </a:extLst>
              </p:cNvPr>
              <p:cNvSpPr>
                <a:spLocks/>
              </p:cNvSpPr>
              <p:nvPr/>
            </p:nvSpPr>
            <p:spPr bwMode="auto">
              <a:xfrm>
                <a:off x="1895475" y="3976688"/>
                <a:ext cx="7938" cy="17463"/>
              </a:xfrm>
              <a:custGeom>
                <a:avLst/>
                <a:gdLst/>
                <a:ahLst/>
                <a:cxnLst>
                  <a:cxn ang="0">
                    <a:pos x="2" y="3"/>
                  </a:cxn>
                  <a:cxn ang="0">
                    <a:pos x="1" y="3"/>
                  </a:cxn>
                  <a:cxn ang="0">
                    <a:pos x="0" y="2"/>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2"/>
                    </a:cubicBezTo>
                    <a:cubicBezTo>
                      <a:pt x="0" y="2"/>
                      <a:pt x="0" y="2"/>
                      <a:pt x="1" y="2"/>
                    </a:cubicBezTo>
                    <a:cubicBezTo>
                      <a:pt x="1" y="2"/>
                      <a:pt x="1" y="2"/>
                      <a:pt x="1" y="2"/>
                    </a:cubicBezTo>
                    <a:cubicBezTo>
                      <a:pt x="3" y="1"/>
                      <a:pt x="2" y="0"/>
                      <a:pt x="3" y="0"/>
                    </a:cubicBezTo>
                    <a:cubicBezTo>
                      <a:pt x="4" y="0"/>
                      <a:pt x="4" y="0"/>
                      <a:pt x="4" y="1"/>
                    </a:cubicBezTo>
                    <a:cubicBezTo>
                      <a:pt x="4" y="8"/>
                      <a:pt x="4" y="8"/>
                      <a:pt x="4" y="8"/>
                    </a:cubicBezTo>
                    <a:cubicBezTo>
                      <a:pt x="4" y="8"/>
                      <a:pt x="4"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5" name="Freeform 609">
                <a:extLst>
                  <a:ext uri="{FF2B5EF4-FFF2-40B4-BE49-F238E27FC236}">
                    <a16:creationId xmlns:a16="http://schemas.microsoft.com/office/drawing/2014/main" xmlns="" id="{D9DEC515-61B3-4317-B12A-25D61137D33B}"/>
                  </a:ext>
                </a:extLst>
              </p:cNvPr>
              <p:cNvSpPr>
                <a:spLocks noEditPoints="1"/>
              </p:cNvSpPr>
              <p:nvPr/>
            </p:nvSpPr>
            <p:spPr bwMode="auto">
              <a:xfrm>
                <a:off x="1905000" y="3976688"/>
                <a:ext cx="14288" cy="17463"/>
              </a:xfrm>
              <a:custGeom>
                <a:avLst/>
                <a:gdLst/>
                <a:ahLst/>
                <a:cxnLst>
                  <a:cxn ang="0">
                    <a:pos x="4" y="0"/>
                  </a:cxn>
                  <a:cxn ang="0">
                    <a:pos x="7" y="4"/>
                  </a:cxn>
                  <a:cxn ang="0">
                    <a:pos x="4" y="9"/>
                  </a:cxn>
                  <a:cxn ang="0">
                    <a:pos x="0" y="4"/>
                  </a:cxn>
                  <a:cxn ang="0">
                    <a:pos x="4" y="0"/>
                  </a:cxn>
                  <a:cxn ang="0">
                    <a:pos x="4" y="7"/>
                  </a:cxn>
                  <a:cxn ang="0">
                    <a:pos x="5" y="4"/>
                  </a:cxn>
                  <a:cxn ang="0">
                    <a:pos x="4" y="1"/>
                  </a:cxn>
                  <a:cxn ang="0">
                    <a:pos x="2" y="4"/>
                  </a:cxn>
                  <a:cxn ang="0">
                    <a:pos x="4" y="7"/>
                  </a:cxn>
                </a:cxnLst>
                <a:rect l="0" t="0" r="r" b="b"/>
                <a:pathLst>
                  <a:path w="7" h="9">
                    <a:moveTo>
                      <a:pt x="4" y="0"/>
                    </a:moveTo>
                    <a:cubicBezTo>
                      <a:pt x="6" y="0"/>
                      <a:pt x="7" y="1"/>
                      <a:pt x="7" y="4"/>
                    </a:cubicBezTo>
                    <a:cubicBezTo>
                      <a:pt x="7" y="6"/>
                      <a:pt x="6" y="9"/>
                      <a:pt x="4" y="9"/>
                    </a:cubicBezTo>
                    <a:cubicBezTo>
                      <a:pt x="1" y="9"/>
                      <a:pt x="0" y="6"/>
                      <a:pt x="0" y="4"/>
                    </a:cubicBezTo>
                    <a:cubicBezTo>
                      <a:pt x="0" y="1"/>
                      <a:pt x="2" y="0"/>
                      <a:pt x="4" y="0"/>
                    </a:cubicBezTo>
                    <a:close/>
                    <a:moveTo>
                      <a:pt x="4" y="7"/>
                    </a:moveTo>
                    <a:cubicBezTo>
                      <a:pt x="5" y="7"/>
                      <a:pt x="5" y="7"/>
                      <a:pt x="5" y="4"/>
                    </a:cubicBezTo>
                    <a:cubicBezTo>
                      <a:pt x="5" y="3"/>
                      <a:pt x="5" y="1"/>
                      <a:pt x="4" y="1"/>
                    </a:cubicBezTo>
                    <a:cubicBezTo>
                      <a:pt x="3" y="1"/>
                      <a:pt x="2" y="3"/>
                      <a:pt x="2" y="4"/>
                    </a:cubicBezTo>
                    <a:cubicBezTo>
                      <a:pt x="2" y="7"/>
                      <a:pt x="3" y="7"/>
                      <a:pt x="4"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6" name="Freeform 610">
                <a:extLst>
                  <a:ext uri="{FF2B5EF4-FFF2-40B4-BE49-F238E27FC236}">
                    <a16:creationId xmlns:a16="http://schemas.microsoft.com/office/drawing/2014/main" xmlns="" id="{0139DB2E-6454-4AC0-A7DA-2DCB9315DA4A}"/>
                  </a:ext>
                </a:extLst>
              </p:cNvPr>
              <p:cNvSpPr>
                <a:spLocks/>
              </p:cNvSpPr>
              <p:nvPr/>
            </p:nvSpPr>
            <p:spPr bwMode="auto">
              <a:xfrm>
                <a:off x="1919288" y="3976688"/>
                <a:ext cx="7938" cy="17463"/>
              </a:xfrm>
              <a:custGeom>
                <a:avLst/>
                <a:gdLst/>
                <a:ahLst/>
                <a:cxnLst>
                  <a:cxn ang="0">
                    <a:pos x="2" y="3"/>
                  </a:cxn>
                  <a:cxn ang="0">
                    <a:pos x="1" y="3"/>
                  </a:cxn>
                  <a:cxn ang="0">
                    <a:pos x="0" y="2"/>
                  </a:cxn>
                  <a:cxn ang="0">
                    <a:pos x="1" y="2"/>
                  </a:cxn>
                  <a:cxn ang="0">
                    <a:pos x="2" y="2"/>
                  </a:cxn>
                  <a:cxn ang="0">
                    <a:pos x="4"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4" y="0"/>
                      <a:pt x="4" y="1"/>
                    </a:cubicBezTo>
                    <a:cubicBezTo>
                      <a:pt x="4" y="8"/>
                      <a:pt x="4" y="8"/>
                      <a:pt x="4" y="8"/>
                    </a:cubicBezTo>
                    <a:cubicBezTo>
                      <a:pt x="4" y="8"/>
                      <a:pt x="4" y="9"/>
                      <a:pt x="3" y="9"/>
                    </a:cubicBezTo>
                    <a:cubicBezTo>
                      <a:pt x="3"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7" name="Freeform 611">
                <a:extLst>
                  <a:ext uri="{FF2B5EF4-FFF2-40B4-BE49-F238E27FC236}">
                    <a16:creationId xmlns:a16="http://schemas.microsoft.com/office/drawing/2014/main" xmlns="" id="{3D3BC720-9C12-48B1-9922-D15B6AECCFD3}"/>
                  </a:ext>
                </a:extLst>
              </p:cNvPr>
              <p:cNvSpPr>
                <a:spLocks/>
              </p:cNvSpPr>
              <p:nvPr/>
            </p:nvSpPr>
            <p:spPr bwMode="auto">
              <a:xfrm>
                <a:off x="1928813" y="3976688"/>
                <a:ext cx="7938" cy="17463"/>
              </a:xfrm>
              <a:custGeom>
                <a:avLst/>
                <a:gdLst/>
                <a:ahLst/>
                <a:cxnLst>
                  <a:cxn ang="0">
                    <a:pos x="2" y="3"/>
                  </a:cxn>
                  <a:cxn ang="0">
                    <a:pos x="1" y="3"/>
                  </a:cxn>
                  <a:cxn ang="0">
                    <a:pos x="0" y="2"/>
                  </a:cxn>
                  <a:cxn ang="0">
                    <a:pos x="1" y="2"/>
                  </a:cxn>
                  <a:cxn ang="0">
                    <a:pos x="2" y="2"/>
                  </a:cxn>
                  <a:cxn ang="0">
                    <a:pos x="4"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2"/>
                    </a:cubicBezTo>
                    <a:cubicBezTo>
                      <a:pt x="0" y="2"/>
                      <a:pt x="0" y="2"/>
                      <a:pt x="1" y="2"/>
                    </a:cubicBezTo>
                    <a:cubicBezTo>
                      <a:pt x="2" y="2"/>
                      <a:pt x="2" y="2"/>
                      <a:pt x="2" y="2"/>
                    </a:cubicBezTo>
                    <a:cubicBezTo>
                      <a:pt x="3" y="1"/>
                      <a:pt x="3" y="0"/>
                      <a:pt x="4" y="0"/>
                    </a:cubicBezTo>
                    <a:cubicBezTo>
                      <a:pt x="4" y="0"/>
                      <a:pt x="4" y="0"/>
                      <a:pt x="4" y="1"/>
                    </a:cubicBezTo>
                    <a:cubicBezTo>
                      <a:pt x="4" y="8"/>
                      <a:pt x="4" y="8"/>
                      <a:pt x="4" y="8"/>
                    </a:cubicBezTo>
                    <a:cubicBezTo>
                      <a:pt x="4" y="8"/>
                      <a:pt x="4" y="9"/>
                      <a:pt x="3" y="9"/>
                    </a:cubicBezTo>
                    <a:cubicBezTo>
                      <a:pt x="3"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8" name="Freeform 612">
                <a:extLst>
                  <a:ext uri="{FF2B5EF4-FFF2-40B4-BE49-F238E27FC236}">
                    <a16:creationId xmlns:a16="http://schemas.microsoft.com/office/drawing/2014/main" xmlns="" id="{9AEA337A-74B6-4797-8AB5-51004C2FA7F9}"/>
                  </a:ext>
                </a:extLst>
              </p:cNvPr>
              <p:cNvSpPr>
                <a:spLocks noEditPoints="1"/>
              </p:cNvSpPr>
              <p:nvPr/>
            </p:nvSpPr>
            <p:spPr bwMode="auto">
              <a:xfrm>
                <a:off x="1939925" y="3976688"/>
                <a:ext cx="12700" cy="17463"/>
              </a:xfrm>
              <a:custGeom>
                <a:avLst/>
                <a:gdLst/>
                <a:ahLst/>
                <a:cxnLst>
                  <a:cxn ang="0">
                    <a:pos x="3" y="0"/>
                  </a:cxn>
                  <a:cxn ang="0">
                    <a:pos x="6" y="4"/>
                  </a:cxn>
                  <a:cxn ang="0">
                    <a:pos x="3" y="9"/>
                  </a:cxn>
                  <a:cxn ang="0">
                    <a:pos x="0" y="4"/>
                  </a:cxn>
                  <a:cxn ang="0">
                    <a:pos x="3" y="0"/>
                  </a:cxn>
                  <a:cxn ang="0">
                    <a:pos x="3" y="7"/>
                  </a:cxn>
                  <a:cxn ang="0">
                    <a:pos x="5" y="4"/>
                  </a:cxn>
                  <a:cxn ang="0">
                    <a:pos x="3" y="1"/>
                  </a:cxn>
                  <a:cxn ang="0">
                    <a:pos x="2" y="4"/>
                  </a:cxn>
                  <a:cxn ang="0">
                    <a:pos x="3" y="7"/>
                  </a:cxn>
                </a:cxnLst>
                <a:rect l="0" t="0" r="r" b="b"/>
                <a:pathLst>
                  <a:path w="6" h="9">
                    <a:moveTo>
                      <a:pt x="3" y="0"/>
                    </a:moveTo>
                    <a:cubicBezTo>
                      <a:pt x="5" y="0"/>
                      <a:pt x="6" y="1"/>
                      <a:pt x="6" y="4"/>
                    </a:cubicBezTo>
                    <a:cubicBezTo>
                      <a:pt x="6" y="6"/>
                      <a:pt x="6" y="9"/>
                      <a:pt x="3" y="9"/>
                    </a:cubicBezTo>
                    <a:cubicBezTo>
                      <a:pt x="0"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79" name="Freeform 613">
                <a:extLst>
                  <a:ext uri="{FF2B5EF4-FFF2-40B4-BE49-F238E27FC236}">
                    <a16:creationId xmlns:a16="http://schemas.microsoft.com/office/drawing/2014/main" xmlns="" id="{BD8B994D-48A2-4587-8150-665D1000F819}"/>
                  </a:ext>
                </a:extLst>
              </p:cNvPr>
              <p:cNvSpPr>
                <a:spLocks/>
              </p:cNvSpPr>
              <p:nvPr/>
            </p:nvSpPr>
            <p:spPr bwMode="auto">
              <a:xfrm>
                <a:off x="1954213" y="3976688"/>
                <a:ext cx="7938" cy="17463"/>
              </a:xfrm>
              <a:custGeom>
                <a:avLst/>
                <a:gdLst/>
                <a:ahLst/>
                <a:cxnLst>
                  <a:cxn ang="0">
                    <a:pos x="2" y="3"/>
                  </a:cxn>
                  <a:cxn ang="0">
                    <a:pos x="0" y="3"/>
                  </a:cxn>
                  <a:cxn ang="0">
                    <a:pos x="0" y="2"/>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2"/>
                    </a:cubicBezTo>
                    <a:cubicBezTo>
                      <a:pt x="0" y="2"/>
                      <a:pt x="0" y="2"/>
                      <a:pt x="1" y="2"/>
                    </a:cubicBezTo>
                    <a:cubicBezTo>
                      <a:pt x="1" y="2"/>
                      <a:pt x="1" y="2"/>
                      <a:pt x="1" y="2"/>
                    </a:cubicBezTo>
                    <a:cubicBezTo>
                      <a:pt x="2" y="1"/>
                      <a:pt x="2" y="0"/>
                      <a:pt x="3" y="0"/>
                    </a:cubicBezTo>
                    <a:cubicBezTo>
                      <a:pt x="3" y="0"/>
                      <a:pt x="4" y="0"/>
                      <a:pt x="4" y="1"/>
                    </a:cubicBezTo>
                    <a:cubicBezTo>
                      <a:pt x="4" y="8"/>
                      <a:pt x="4" y="8"/>
                      <a:pt x="4" y="8"/>
                    </a:cubicBezTo>
                    <a:cubicBezTo>
                      <a:pt x="4" y="8"/>
                      <a:pt x="3"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80" name="Freeform 614">
                <a:extLst>
                  <a:ext uri="{FF2B5EF4-FFF2-40B4-BE49-F238E27FC236}">
                    <a16:creationId xmlns:a16="http://schemas.microsoft.com/office/drawing/2014/main" xmlns="" id="{2EDA88C3-4316-43B2-96A2-3B1E637BD039}"/>
                  </a:ext>
                </a:extLst>
              </p:cNvPr>
              <p:cNvSpPr>
                <a:spLocks noEditPoints="1"/>
              </p:cNvSpPr>
              <p:nvPr/>
            </p:nvSpPr>
            <p:spPr bwMode="auto">
              <a:xfrm>
                <a:off x="1963738" y="3976688"/>
                <a:ext cx="14288" cy="17463"/>
              </a:xfrm>
              <a:custGeom>
                <a:avLst/>
                <a:gdLst/>
                <a:ahLst/>
                <a:cxnLst>
                  <a:cxn ang="0">
                    <a:pos x="3" y="0"/>
                  </a:cxn>
                  <a:cxn ang="0">
                    <a:pos x="7" y="4"/>
                  </a:cxn>
                  <a:cxn ang="0">
                    <a:pos x="3" y="9"/>
                  </a:cxn>
                  <a:cxn ang="0">
                    <a:pos x="0" y="4"/>
                  </a:cxn>
                  <a:cxn ang="0">
                    <a:pos x="3" y="0"/>
                  </a:cxn>
                  <a:cxn ang="0">
                    <a:pos x="3" y="7"/>
                  </a:cxn>
                  <a:cxn ang="0">
                    <a:pos x="5" y="4"/>
                  </a:cxn>
                  <a:cxn ang="0">
                    <a:pos x="3" y="1"/>
                  </a:cxn>
                  <a:cxn ang="0">
                    <a:pos x="2" y="4"/>
                  </a:cxn>
                  <a:cxn ang="0">
                    <a:pos x="3" y="7"/>
                  </a:cxn>
                </a:cxnLst>
                <a:rect l="0" t="0" r="r" b="b"/>
                <a:pathLst>
                  <a:path w="7" h="9">
                    <a:moveTo>
                      <a:pt x="3" y="0"/>
                    </a:moveTo>
                    <a:cubicBezTo>
                      <a:pt x="5" y="0"/>
                      <a:pt x="7" y="1"/>
                      <a:pt x="7" y="4"/>
                    </a:cubicBezTo>
                    <a:cubicBezTo>
                      <a:pt x="7" y="6"/>
                      <a:pt x="6" y="9"/>
                      <a:pt x="3" y="9"/>
                    </a:cubicBezTo>
                    <a:cubicBezTo>
                      <a:pt x="1" y="9"/>
                      <a:pt x="0" y="6"/>
                      <a:pt x="0" y="4"/>
                    </a:cubicBezTo>
                    <a:cubicBezTo>
                      <a:pt x="0" y="1"/>
                      <a:pt x="1" y="0"/>
                      <a:pt x="3" y="0"/>
                    </a:cubicBezTo>
                    <a:close/>
                    <a:moveTo>
                      <a:pt x="3" y="7"/>
                    </a:moveTo>
                    <a:cubicBezTo>
                      <a:pt x="4" y="7"/>
                      <a:pt x="5" y="7"/>
                      <a:pt x="5" y="4"/>
                    </a:cubicBezTo>
                    <a:cubicBezTo>
                      <a:pt x="5" y="3"/>
                      <a:pt x="5" y="1"/>
                      <a:pt x="3" y="1"/>
                    </a:cubicBezTo>
                    <a:cubicBezTo>
                      <a:pt x="2" y="1"/>
                      <a:pt x="2" y="3"/>
                      <a:pt x="2" y="4"/>
                    </a:cubicBezTo>
                    <a:cubicBezTo>
                      <a:pt x="2" y="7"/>
                      <a:pt x="3"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81" name="Freeform 615">
                <a:extLst>
                  <a:ext uri="{FF2B5EF4-FFF2-40B4-BE49-F238E27FC236}">
                    <a16:creationId xmlns:a16="http://schemas.microsoft.com/office/drawing/2014/main" xmlns="" id="{72CC6AF6-E134-4516-A312-AB164E3A9D81}"/>
                  </a:ext>
                </a:extLst>
              </p:cNvPr>
              <p:cNvSpPr>
                <a:spLocks noEditPoints="1"/>
              </p:cNvSpPr>
              <p:nvPr/>
            </p:nvSpPr>
            <p:spPr bwMode="auto">
              <a:xfrm>
                <a:off x="1979613" y="3976688"/>
                <a:ext cx="11113" cy="17463"/>
              </a:xfrm>
              <a:custGeom>
                <a:avLst/>
                <a:gdLst/>
                <a:ahLst/>
                <a:cxnLst>
                  <a:cxn ang="0">
                    <a:pos x="3" y="0"/>
                  </a:cxn>
                  <a:cxn ang="0">
                    <a:pos x="6" y="4"/>
                  </a:cxn>
                  <a:cxn ang="0">
                    <a:pos x="3" y="9"/>
                  </a:cxn>
                  <a:cxn ang="0">
                    <a:pos x="0" y="4"/>
                  </a:cxn>
                  <a:cxn ang="0">
                    <a:pos x="3" y="0"/>
                  </a:cxn>
                  <a:cxn ang="0">
                    <a:pos x="3" y="7"/>
                  </a:cxn>
                  <a:cxn ang="0">
                    <a:pos x="4" y="4"/>
                  </a:cxn>
                  <a:cxn ang="0">
                    <a:pos x="3" y="1"/>
                  </a:cxn>
                  <a:cxn ang="0">
                    <a:pos x="1" y="4"/>
                  </a:cxn>
                  <a:cxn ang="0">
                    <a:pos x="3" y="7"/>
                  </a:cxn>
                </a:cxnLst>
                <a:rect l="0" t="0" r="r" b="b"/>
                <a:pathLst>
                  <a:path w="6" h="9">
                    <a:moveTo>
                      <a:pt x="3" y="0"/>
                    </a:moveTo>
                    <a:cubicBezTo>
                      <a:pt x="5" y="0"/>
                      <a:pt x="6" y="1"/>
                      <a:pt x="6" y="4"/>
                    </a:cubicBezTo>
                    <a:cubicBezTo>
                      <a:pt x="6" y="6"/>
                      <a:pt x="5" y="9"/>
                      <a:pt x="3" y="9"/>
                    </a:cubicBezTo>
                    <a:cubicBezTo>
                      <a:pt x="0" y="9"/>
                      <a:pt x="0" y="6"/>
                      <a:pt x="0" y="4"/>
                    </a:cubicBezTo>
                    <a:cubicBezTo>
                      <a:pt x="0" y="1"/>
                      <a:pt x="1" y="0"/>
                      <a:pt x="3" y="0"/>
                    </a:cubicBezTo>
                    <a:close/>
                    <a:moveTo>
                      <a:pt x="3" y="7"/>
                    </a:moveTo>
                    <a:cubicBezTo>
                      <a:pt x="4" y="7"/>
                      <a:pt x="4" y="7"/>
                      <a:pt x="4" y="4"/>
                    </a:cubicBezTo>
                    <a:cubicBezTo>
                      <a:pt x="4" y="3"/>
                      <a:pt x="4" y="1"/>
                      <a:pt x="3" y="1"/>
                    </a:cubicBezTo>
                    <a:cubicBezTo>
                      <a:pt x="2" y="1"/>
                      <a:pt x="1" y="3"/>
                      <a:pt x="1" y="4"/>
                    </a:cubicBezTo>
                    <a:cubicBezTo>
                      <a:pt x="1"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82" name="Freeform 616">
                <a:extLst>
                  <a:ext uri="{FF2B5EF4-FFF2-40B4-BE49-F238E27FC236}">
                    <a16:creationId xmlns:a16="http://schemas.microsoft.com/office/drawing/2014/main" xmlns="" id="{DF98CB30-1939-406A-B7F4-D311CE2D8336}"/>
                  </a:ext>
                </a:extLst>
              </p:cNvPr>
              <p:cNvSpPr>
                <a:spLocks/>
              </p:cNvSpPr>
              <p:nvPr/>
            </p:nvSpPr>
            <p:spPr bwMode="auto">
              <a:xfrm>
                <a:off x="1992313" y="3976688"/>
                <a:ext cx="7938" cy="17463"/>
              </a:xfrm>
              <a:custGeom>
                <a:avLst/>
                <a:gdLst/>
                <a:ahLst/>
                <a:cxnLst>
                  <a:cxn ang="0">
                    <a:pos x="2" y="3"/>
                  </a:cxn>
                  <a:cxn ang="0">
                    <a:pos x="0" y="3"/>
                  </a:cxn>
                  <a:cxn ang="0">
                    <a:pos x="0" y="2"/>
                  </a:cxn>
                  <a:cxn ang="0">
                    <a:pos x="0"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2"/>
                    </a:cubicBezTo>
                    <a:cubicBezTo>
                      <a:pt x="0" y="2"/>
                      <a:pt x="0" y="2"/>
                      <a:pt x="0" y="2"/>
                    </a:cubicBezTo>
                    <a:cubicBezTo>
                      <a:pt x="1" y="2"/>
                      <a:pt x="1" y="2"/>
                      <a:pt x="1" y="2"/>
                    </a:cubicBezTo>
                    <a:cubicBezTo>
                      <a:pt x="2" y="1"/>
                      <a:pt x="2" y="0"/>
                      <a:pt x="3" y="0"/>
                    </a:cubicBezTo>
                    <a:cubicBezTo>
                      <a:pt x="3" y="0"/>
                      <a:pt x="4" y="0"/>
                      <a:pt x="4" y="1"/>
                    </a:cubicBezTo>
                    <a:cubicBezTo>
                      <a:pt x="4" y="8"/>
                      <a:pt x="4" y="8"/>
                      <a:pt x="4" y="8"/>
                    </a:cubicBezTo>
                    <a:cubicBezTo>
                      <a:pt x="4" y="8"/>
                      <a:pt x="3"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83" name="Freeform 617">
                <a:extLst>
                  <a:ext uri="{FF2B5EF4-FFF2-40B4-BE49-F238E27FC236}">
                    <a16:creationId xmlns:a16="http://schemas.microsoft.com/office/drawing/2014/main" xmlns="" id="{14D18965-762D-426B-B03A-E3C13307B7F0}"/>
                  </a:ext>
                </a:extLst>
              </p:cNvPr>
              <p:cNvSpPr>
                <a:spLocks/>
              </p:cNvSpPr>
              <p:nvPr/>
            </p:nvSpPr>
            <p:spPr bwMode="auto">
              <a:xfrm>
                <a:off x="2000250" y="3976688"/>
                <a:ext cx="9525" cy="17463"/>
              </a:xfrm>
              <a:custGeom>
                <a:avLst/>
                <a:gdLst/>
                <a:ahLst/>
                <a:cxnLst>
                  <a:cxn ang="0">
                    <a:pos x="3" y="3"/>
                  </a:cxn>
                  <a:cxn ang="0">
                    <a:pos x="1" y="3"/>
                  </a:cxn>
                  <a:cxn ang="0">
                    <a:pos x="0" y="2"/>
                  </a:cxn>
                  <a:cxn ang="0">
                    <a:pos x="1" y="2"/>
                  </a:cxn>
                  <a:cxn ang="0">
                    <a:pos x="2" y="2"/>
                  </a:cxn>
                  <a:cxn ang="0">
                    <a:pos x="4" y="0"/>
                  </a:cxn>
                  <a:cxn ang="0">
                    <a:pos x="5" y="1"/>
                  </a:cxn>
                  <a:cxn ang="0">
                    <a:pos x="5" y="8"/>
                  </a:cxn>
                  <a:cxn ang="0">
                    <a:pos x="4" y="9"/>
                  </a:cxn>
                  <a:cxn ang="0">
                    <a:pos x="3" y="8"/>
                  </a:cxn>
                  <a:cxn ang="0">
                    <a:pos x="3" y="3"/>
                  </a:cxn>
                </a:cxnLst>
                <a:rect l="0" t="0" r="r" b="b"/>
                <a:pathLst>
                  <a:path w="5" h="9">
                    <a:moveTo>
                      <a:pt x="3"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5" y="0"/>
                      <a:pt x="5" y="1"/>
                    </a:cubicBezTo>
                    <a:cubicBezTo>
                      <a:pt x="5" y="8"/>
                      <a:pt x="5" y="8"/>
                      <a:pt x="5" y="8"/>
                    </a:cubicBezTo>
                    <a:cubicBezTo>
                      <a:pt x="5" y="8"/>
                      <a:pt x="4" y="9"/>
                      <a:pt x="4" y="9"/>
                    </a:cubicBezTo>
                    <a:cubicBezTo>
                      <a:pt x="3" y="9"/>
                      <a:pt x="3" y="8"/>
                      <a:pt x="3" y="8"/>
                    </a:cubicBezTo>
                    <a:lnTo>
                      <a:pt x="3"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84" name="Freeform 618">
                <a:extLst>
                  <a:ext uri="{FF2B5EF4-FFF2-40B4-BE49-F238E27FC236}">
                    <a16:creationId xmlns:a16="http://schemas.microsoft.com/office/drawing/2014/main" xmlns="" id="{77381CDF-8089-4FF9-B005-C88BCF8E9039}"/>
                  </a:ext>
                </a:extLst>
              </p:cNvPr>
              <p:cNvSpPr>
                <a:spLocks/>
              </p:cNvSpPr>
              <p:nvPr/>
            </p:nvSpPr>
            <p:spPr bwMode="auto">
              <a:xfrm>
                <a:off x="2009775" y="3976688"/>
                <a:ext cx="7938" cy="17463"/>
              </a:xfrm>
              <a:custGeom>
                <a:avLst/>
                <a:gdLst/>
                <a:ahLst/>
                <a:cxnLst>
                  <a:cxn ang="0">
                    <a:pos x="3" y="3"/>
                  </a:cxn>
                  <a:cxn ang="0">
                    <a:pos x="1" y="3"/>
                  </a:cxn>
                  <a:cxn ang="0">
                    <a:pos x="0" y="2"/>
                  </a:cxn>
                  <a:cxn ang="0">
                    <a:pos x="1" y="2"/>
                  </a:cxn>
                  <a:cxn ang="0">
                    <a:pos x="2" y="2"/>
                  </a:cxn>
                  <a:cxn ang="0">
                    <a:pos x="4" y="0"/>
                  </a:cxn>
                  <a:cxn ang="0">
                    <a:pos x="4" y="1"/>
                  </a:cxn>
                  <a:cxn ang="0">
                    <a:pos x="4" y="8"/>
                  </a:cxn>
                  <a:cxn ang="0">
                    <a:pos x="4" y="9"/>
                  </a:cxn>
                  <a:cxn ang="0">
                    <a:pos x="3" y="8"/>
                  </a:cxn>
                  <a:cxn ang="0">
                    <a:pos x="3" y="3"/>
                  </a:cxn>
                </a:cxnLst>
                <a:rect l="0" t="0" r="r" b="b"/>
                <a:pathLst>
                  <a:path w="4" h="9">
                    <a:moveTo>
                      <a:pt x="3"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4" y="0"/>
                      <a:pt x="4" y="1"/>
                    </a:cubicBezTo>
                    <a:cubicBezTo>
                      <a:pt x="4" y="8"/>
                      <a:pt x="4" y="8"/>
                      <a:pt x="4" y="8"/>
                    </a:cubicBezTo>
                    <a:cubicBezTo>
                      <a:pt x="4" y="8"/>
                      <a:pt x="4" y="9"/>
                      <a:pt x="4" y="9"/>
                    </a:cubicBezTo>
                    <a:cubicBezTo>
                      <a:pt x="3" y="9"/>
                      <a:pt x="3" y="8"/>
                      <a:pt x="3" y="8"/>
                    </a:cubicBezTo>
                    <a:lnTo>
                      <a:pt x="3"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85" name="Freeform 619">
                <a:extLst>
                  <a:ext uri="{FF2B5EF4-FFF2-40B4-BE49-F238E27FC236}">
                    <a16:creationId xmlns:a16="http://schemas.microsoft.com/office/drawing/2014/main" xmlns="" id="{CF908448-B774-45D6-8883-0CF07B59E05A}"/>
                  </a:ext>
                </a:extLst>
              </p:cNvPr>
              <p:cNvSpPr>
                <a:spLocks noEditPoints="1"/>
              </p:cNvSpPr>
              <p:nvPr/>
            </p:nvSpPr>
            <p:spPr bwMode="auto">
              <a:xfrm>
                <a:off x="2022475" y="3976688"/>
                <a:ext cx="11113" cy="17463"/>
              </a:xfrm>
              <a:custGeom>
                <a:avLst/>
                <a:gdLst/>
                <a:ahLst/>
                <a:cxnLst>
                  <a:cxn ang="0">
                    <a:pos x="3" y="0"/>
                  </a:cxn>
                  <a:cxn ang="0">
                    <a:pos x="6" y="4"/>
                  </a:cxn>
                  <a:cxn ang="0">
                    <a:pos x="3" y="9"/>
                  </a:cxn>
                  <a:cxn ang="0">
                    <a:pos x="0" y="4"/>
                  </a:cxn>
                  <a:cxn ang="0">
                    <a:pos x="3" y="0"/>
                  </a:cxn>
                  <a:cxn ang="0">
                    <a:pos x="3" y="7"/>
                  </a:cxn>
                  <a:cxn ang="0">
                    <a:pos x="5" y="4"/>
                  </a:cxn>
                  <a:cxn ang="0">
                    <a:pos x="3" y="1"/>
                  </a:cxn>
                  <a:cxn ang="0">
                    <a:pos x="2" y="4"/>
                  </a:cxn>
                  <a:cxn ang="0">
                    <a:pos x="3" y="7"/>
                  </a:cxn>
                </a:cxnLst>
                <a:rect l="0" t="0" r="r" b="b"/>
                <a:pathLst>
                  <a:path w="6" h="9">
                    <a:moveTo>
                      <a:pt x="3" y="0"/>
                    </a:moveTo>
                    <a:cubicBezTo>
                      <a:pt x="5" y="0"/>
                      <a:pt x="6" y="1"/>
                      <a:pt x="6" y="4"/>
                    </a:cubicBezTo>
                    <a:cubicBezTo>
                      <a:pt x="6" y="6"/>
                      <a:pt x="6" y="9"/>
                      <a:pt x="3" y="9"/>
                    </a:cubicBezTo>
                    <a:cubicBezTo>
                      <a:pt x="1"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grpSp>
        <p:sp>
          <p:nvSpPr>
            <p:cNvPr id="90" name="Rectangle 89">
              <a:extLst>
                <a:ext uri="{FF2B5EF4-FFF2-40B4-BE49-F238E27FC236}">
                  <a16:creationId xmlns:a16="http://schemas.microsoft.com/office/drawing/2014/main" xmlns="" id="{6D1178E6-AAE6-4939-B85F-8653A6160EAA}"/>
                </a:ext>
              </a:extLst>
            </p:cNvPr>
            <p:cNvSpPr/>
            <p:nvPr/>
          </p:nvSpPr>
          <p:spPr>
            <a:xfrm>
              <a:off x="5388598" y="1526286"/>
              <a:ext cx="1383257" cy="333425"/>
            </a:xfrm>
            <a:prstGeom prst="rect">
              <a:avLst/>
            </a:prstGeom>
          </p:spPr>
          <p:txBody>
            <a:bodyPr wrap="square" lIns="0" tIns="0" rIns="0" bIns="0">
              <a:spAutoFit/>
            </a:bodyPr>
            <a:lstStyle/>
            <a:p>
              <a:pPr algn="ctr">
                <a:spcAft>
                  <a:spcPts val="200"/>
                </a:spcAft>
              </a:pPr>
              <a:r>
                <a:rPr lang="en-GB" sz="1000" dirty="0">
                  <a:solidFill>
                    <a:schemeClr val="accent1"/>
                  </a:solidFill>
                  <a:latin typeface="+mj-lt"/>
                </a:rPr>
                <a:t>Additional </a:t>
              </a:r>
            </a:p>
            <a:p>
              <a:pPr algn="ctr">
                <a:spcAft>
                  <a:spcPts val="200"/>
                </a:spcAft>
              </a:pPr>
              <a:r>
                <a:rPr lang="en-GB" sz="1000" dirty="0">
                  <a:solidFill>
                    <a:schemeClr val="accent1"/>
                  </a:solidFill>
                  <a:latin typeface="+mj-lt"/>
                </a:rPr>
                <a:t>Details Required</a:t>
              </a:r>
            </a:p>
          </p:txBody>
        </p:sp>
        <p:sp>
          <p:nvSpPr>
            <p:cNvPr id="91" name="Heptagon 90">
              <a:extLst>
                <a:ext uri="{FF2B5EF4-FFF2-40B4-BE49-F238E27FC236}">
                  <a16:creationId xmlns:a16="http://schemas.microsoft.com/office/drawing/2014/main" xmlns="" id="{E8F87CBA-B390-4492-9881-2C690B58F63E}"/>
                </a:ext>
              </a:extLst>
            </p:cNvPr>
            <p:cNvSpPr/>
            <p:nvPr/>
          </p:nvSpPr>
          <p:spPr>
            <a:xfrm>
              <a:off x="3209701" y="2554565"/>
              <a:ext cx="275259" cy="264543"/>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1</a:t>
              </a:r>
            </a:p>
          </p:txBody>
        </p:sp>
        <p:cxnSp>
          <p:nvCxnSpPr>
            <p:cNvPr id="94" name="Straight Connector 93">
              <a:extLst>
                <a:ext uri="{FF2B5EF4-FFF2-40B4-BE49-F238E27FC236}">
                  <a16:creationId xmlns:a16="http://schemas.microsoft.com/office/drawing/2014/main" xmlns="" id="{A249E1EE-3CC8-4981-B5C2-00F85AB51639}"/>
                </a:ext>
              </a:extLst>
            </p:cNvPr>
            <p:cNvCxnSpPr>
              <a:cxnSpLocks/>
            </p:cNvCxnSpPr>
            <p:nvPr/>
          </p:nvCxnSpPr>
          <p:spPr>
            <a:xfrm>
              <a:off x="6072021" y="1915889"/>
              <a:ext cx="6863" cy="30875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2" name="Heptagon 101">
              <a:extLst>
                <a:ext uri="{FF2B5EF4-FFF2-40B4-BE49-F238E27FC236}">
                  <a16:creationId xmlns:a16="http://schemas.microsoft.com/office/drawing/2014/main" xmlns="" id="{0DAF585F-4544-47CC-A7B6-CD28CE7FF889}"/>
                </a:ext>
              </a:extLst>
            </p:cNvPr>
            <p:cNvSpPr/>
            <p:nvPr/>
          </p:nvSpPr>
          <p:spPr>
            <a:xfrm>
              <a:off x="5035545" y="2554565"/>
              <a:ext cx="275259" cy="264543"/>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3</a:t>
              </a:r>
            </a:p>
          </p:txBody>
        </p:sp>
        <p:sp>
          <p:nvSpPr>
            <p:cNvPr id="103" name="Heptagon 102">
              <a:extLst>
                <a:ext uri="{FF2B5EF4-FFF2-40B4-BE49-F238E27FC236}">
                  <a16:creationId xmlns:a16="http://schemas.microsoft.com/office/drawing/2014/main" xmlns="" id="{D7649D1F-8C43-424E-B7E4-6B642C826334}"/>
                </a:ext>
              </a:extLst>
            </p:cNvPr>
            <p:cNvSpPr/>
            <p:nvPr/>
          </p:nvSpPr>
          <p:spPr>
            <a:xfrm>
              <a:off x="4122623" y="2554565"/>
              <a:ext cx="275259" cy="264543"/>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2</a:t>
              </a:r>
            </a:p>
          </p:txBody>
        </p:sp>
        <p:cxnSp>
          <p:nvCxnSpPr>
            <p:cNvPr id="110" name="Straight Connector 109">
              <a:extLst>
                <a:ext uri="{FF2B5EF4-FFF2-40B4-BE49-F238E27FC236}">
                  <a16:creationId xmlns:a16="http://schemas.microsoft.com/office/drawing/2014/main" xmlns="" id="{BF9E6363-FD95-4D24-8DC7-819807859019}"/>
                </a:ext>
              </a:extLst>
            </p:cNvPr>
            <p:cNvCxnSpPr>
              <a:cxnSpLocks/>
            </p:cNvCxnSpPr>
            <p:nvPr/>
          </p:nvCxnSpPr>
          <p:spPr>
            <a:xfrm>
              <a:off x="4246177" y="1924839"/>
              <a:ext cx="6863" cy="30875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1" name="Heptagon 110">
              <a:extLst>
                <a:ext uri="{FF2B5EF4-FFF2-40B4-BE49-F238E27FC236}">
                  <a16:creationId xmlns:a16="http://schemas.microsoft.com/office/drawing/2014/main" xmlns="" id="{71F82B0C-F351-4D98-BD78-317BE18E028E}"/>
                </a:ext>
              </a:extLst>
            </p:cNvPr>
            <p:cNvSpPr/>
            <p:nvPr/>
          </p:nvSpPr>
          <p:spPr>
            <a:xfrm>
              <a:off x="5948467" y="2546230"/>
              <a:ext cx="275259" cy="264543"/>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4</a:t>
              </a:r>
            </a:p>
          </p:txBody>
        </p:sp>
        <p:sp>
          <p:nvSpPr>
            <p:cNvPr id="112" name="Heptagon 111">
              <a:extLst>
                <a:ext uri="{FF2B5EF4-FFF2-40B4-BE49-F238E27FC236}">
                  <a16:creationId xmlns:a16="http://schemas.microsoft.com/office/drawing/2014/main" xmlns="" id="{E753B6CA-19C9-4624-9F44-4F39B0768007}"/>
                </a:ext>
              </a:extLst>
            </p:cNvPr>
            <p:cNvSpPr/>
            <p:nvPr/>
          </p:nvSpPr>
          <p:spPr>
            <a:xfrm>
              <a:off x="6861388" y="2546230"/>
              <a:ext cx="275259" cy="264543"/>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5</a:t>
              </a:r>
            </a:p>
          </p:txBody>
        </p:sp>
        <p:cxnSp>
          <p:nvCxnSpPr>
            <p:cNvPr id="116" name="Straight Connector 115">
              <a:extLst>
                <a:ext uri="{FF2B5EF4-FFF2-40B4-BE49-F238E27FC236}">
                  <a16:creationId xmlns:a16="http://schemas.microsoft.com/office/drawing/2014/main" xmlns="" id="{FF1135B9-CFB5-4BAB-B499-305715A48318}"/>
                </a:ext>
              </a:extLst>
            </p:cNvPr>
            <p:cNvCxnSpPr>
              <a:cxnSpLocks/>
            </p:cNvCxnSpPr>
            <p:nvPr/>
          </p:nvCxnSpPr>
          <p:spPr>
            <a:xfrm>
              <a:off x="8882858" y="1907554"/>
              <a:ext cx="6863" cy="30875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7" name="Heptagon 116">
              <a:extLst>
                <a:ext uri="{FF2B5EF4-FFF2-40B4-BE49-F238E27FC236}">
                  <a16:creationId xmlns:a16="http://schemas.microsoft.com/office/drawing/2014/main" xmlns="" id="{D2CF2B7F-3680-49D6-95E0-2B40B2E2DE2E}"/>
                </a:ext>
              </a:extLst>
            </p:cNvPr>
            <p:cNvSpPr/>
            <p:nvPr/>
          </p:nvSpPr>
          <p:spPr>
            <a:xfrm>
              <a:off x="7839519" y="2554924"/>
              <a:ext cx="275259" cy="264543"/>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6</a:t>
              </a:r>
            </a:p>
          </p:txBody>
        </p:sp>
        <p:sp>
          <p:nvSpPr>
            <p:cNvPr id="118" name="Heptagon 117">
              <a:extLst>
                <a:ext uri="{FF2B5EF4-FFF2-40B4-BE49-F238E27FC236}">
                  <a16:creationId xmlns:a16="http://schemas.microsoft.com/office/drawing/2014/main" xmlns="" id="{52EB0DD7-E9F4-4EAD-B95D-AB2311313E80}"/>
                </a:ext>
              </a:extLst>
            </p:cNvPr>
            <p:cNvSpPr/>
            <p:nvPr/>
          </p:nvSpPr>
          <p:spPr>
            <a:xfrm>
              <a:off x="9665362" y="2554565"/>
              <a:ext cx="275259" cy="264543"/>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8</a:t>
              </a:r>
            </a:p>
          </p:txBody>
        </p:sp>
        <p:sp>
          <p:nvSpPr>
            <p:cNvPr id="119" name="Heptagon 118">
              <a:extLst>
                <a:ext uri="{FF2B5EF4-FFF2-40B4-BE49-F238E27FC236}">
                  <a16:creationId xmlns:a16="http://schemas.microsoft.com/office/drawing/2014/main" xmlns="" id="{560EEE22-4B0F-43A8-A256-4202D9F78434}"/>
                </a:ext>
              </a:extLst>
            </p:cNvPr>
            <p:cNvSpPr/>
            <p:nvPr/>
          </p:nvSpPr>
          <p:spPr>
            <a:xfrm>
              <a:off x="8752441" y="2554565"/>
              <a:ext cx="275259" cy="264543"/>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7</a:t>
              </a:r>
            </a:p>
          </p:txBody>
        </p:sp>
        <p:sp>
          <p:nvSpPr>
            <p:cNvPr id="120" name="Heptagon 119">
              <a:extLst>
                <a:ext uri="{FF2B5EF4-FFF2-40B4-BE49-F238E27FC236}">
                  <a16:creationId xmlns:a16="http://schemas.microsoft.com/office/drawing/2014/main" xmlns="" id="{3A06620E-8BF3-4EE1-8F4E-0ED87D6E3DC8}"/>
                </a:ext>
              </a:extLst>
            </p:cNvPr>
            <p:cNvSpPr/>
            <p:nvPr/>
          </p:nvSpPr>
          <p:spPr>
            <a:xfrm>
              <a:off x="10578284" y="2546230"/>
              <a:ext cx="275259" cy="264543"/>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9</a:t>
              </a:r>
            </a:p>
          </p:txBody>
        </p:sp>
        <p:sp>
          <p:nvSpPr>
            <p:cNvPr id="121" name="Heptagon 120">
              <a:extLst>
                <a:ext uri="{FF2B5EF4-FFF2-40B4-BE49-F238E27FC236}">
                  <a16:creationId xmlns:a16="http://schemas.microsoft.com/office/drawing/2014/main" xmlns="" id="{3B22AF21-F69D-46E7-BC0F-5A9FB9E20336}"/>
                </a:ext>
              </a:extLst>
            </p:cNvPr>
            <p:cNvSpPr/>
            <p:nvPr/>
          </p:nvSpPr>
          <p:spPr>
            <a:xfrm>
              <a:off x="11355211" y="2533188"/>
              <a:ext cx="439220" cy="291767"/>
            </a:xfrm>
            <a:prstGeom prst="heptagon">
              <a:avLst/>
            </a:prstGeom>
            <a:solidFill>
              <a:srgbClr val="FFC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solidFill>
                    <a:schemeClr val="tx1"/>
                  </a:solidFill>
                </a:rPr>
                <a:t>10</a:t>
              </a:r>
            </a:p>
          </p:txBody>
        </p:sp>
        <p:cxnSp>
          <p:nvCxnSpPr>
            <p:cNvPr id="122" name="Straight Connector 121">
              <a:extLst>
                <a:ext uri="{FF2B5EF4-FFF2-40B4-BE49-F238E27FC236}">
                  <a16:creationId xmlns:a16="http://schemas.microsoft.com/office/drawing/2014/main" xmlns="" id="{C857D1B8-3CEC-44E5-BA76-71FE40589448}"/>
                </a:ext>
              </a:extLst>
            </p:cNvPr>
            <p:cNvCxnSpPr>
              <a:cxnSpLocks/>
            </p:cNvCxnSpPr>
            <p:nvPr/>
          </p:nvCxnSpPr>
          <p:spPr>
            <a:xfrm>
              <a:off x="3340119" y="1907554"/>
              <a:ext cx="6863" cy="30875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3F1FCBB4-B274-430A-AF75-1B946C736750}"/>
                </a:ext>
              </a:extLst>
            </p:cNvPr>
            <p:cNvCxnSpPr>
              <a:cxnSpLocks/>
            </p:cNvCxnSpPr>
            <p:nvPr/>
          </p:nvCxnSpPr>
          <p:spPr>
            <a:xfrm>
              <a:off x="9788917" y="1907554"/>
              <a:ext cx="6863" cy="30875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AF951CC4-4E3F-4E81-8C26-A51D27DEE72B}"/>
                </a:ext>
              </a:extLst>
            </p:cNvPr>
            <p:cNvCxnSpPr>
              <a:cxnSpLocks/>
            </p:cNvCxnSpPr>
            <p:nvPr/>
          </p:nvCxnSpPr>
          <p:spPr>
            <a:xfrm>
              <a:off x="10708702" y="1907554"/>
              <a:ext cx="6863" cy="30875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5" name="Line 6">
              <a:extLst>
                <a:ext uri="{FF2B5EF4-FFF2-40B4-BE49-F238E27FC236}">
                  <a16:creationId xmlns:a16="http://schemas.microsoft.com/office/drawing/2014/main" xmlns="" id="{B1C931A9-11C4-4311-8CEC-84B1B599DBF9}"/>
                </a:ext>
              </a:extLst>
            </p:cNvPr>
            <p:cNvSpPr>
              <a:spLocks noChangeShapeType="1"/>
            </p:cNvSpPr>
            <p:nvPr/>
          </p:nvSpPr>
          <p:spPr bwMode="auto">
            <a:xfrm>
              <a:off x="5154151" y="1697773"/>
              <a:ext cx="0" cy="503922"/>
            </a:xfrm>
            <a:prstGeom prst="line">
              <a:avLst/>
            </a:prstGeom>
            <a:noFill/>
            <a:ln w="285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solidFill>
                  <a:srgbClr val="263147"/>
                </a:solidFill>
                <a:latin typeface="+mj-lt"/>
              </a:endParaRPr>
            </a:p>
          </p:txBody>
        </p:sp>
        <p:grpSp>
          <p:nvGrpSpPr>
            <p:cNvPr id="126" name="Group 134685">
              <a:extLst>
                <a:ext uri="{FF2B5EF4-FFF2-40B4-BE49-F238E27FC236}">
                  <a16:creationId xmlns:a16="http://schemas.microsoft.com/office/drawing/2014/main" xmlns="" id="{02B28D51-41DF-41A1-BBC8-9540A1AAAF06}"/>
                </a:ext>
              </a:extLst>
            </p:cNvPr>
            <p:cNvGrpSpPr/>
            <p:nvPr/>
          </p:nvGrpSpPr>
          <p:grpSpPr>
            <a:xfrm>
              <a:off x="4905127" y="1385884"/>
              <a:ext cx="527247" cy="509290"/>
              <a:chOff x="2795132" y="3215764"/>
              <a:chExt cx="616118" cy="595134"/>
            </a:xfrm>
            <a:solidFill>
              <a:schemeClr val="accent2">
                <a:lumMod val="20000"/>
                <a:lumOff val="80000"/>
              </a:schemeClr>
            </a:solidFill>
          </p:grpSpPr>
          <p:sp>
            <p:nvSpPr>
              <p:cNvPr id="257" name="Freeform 66">
                <a:extLst>
                  <a:ext uri="{FF2B5EF4-FFF2-40B4-BE49-F238E27FC236}">
                    <a16:creationId xmlns:a16="http://schemas.microsoft.com/office/drawing/2014/main" xmlns="" id="{CAD430B8-7EBB-4E79-A92F-E6959F38E440}"/>
                  </a:ext>
                </a:extLst>
              </p:cNvPr>
              <p:cNvSpPr>
                <a:spLocks/>
              </p:cNvSpPr>
              <p:nvPr/>
            </p:nvSpPr>
            <p:spPr bwMode="auto">
              <a:xfrm>
                <a:off x="2795132" y="3215764"/>
                <a:ext cx="616118" cy="595134"/>
              </a:xfrm>
              <a:custGeom>
                <a:avLst/>
                <a:gdLst/>
                <a:ahLst/>
                <a:cxnLst>
                  <a:cxn ang="0">
                    <a:pos x="54" y="284"/>
                  </a:cxn>
                  <a:cxn ang="0">
                    <a:pos x="89" y="54"/>
                  </a:cxn>
                  <a:cxn ang="0">
                    <a:pos x="319" y="89"/>
                  </a:cxn>
                  <a:cxn ang="0">
                    <a:pos x="284" y="319"/>
                  </a:cxn>
                  <a:cxn ang="0">
                    <a:pos x="54" y="284"/>
                  </a:cxn>
                </a:cxnLst>
                <a:rect l="0" t="0" r="r" b="b"/>
                <a:pathLst>
                  <a:path w="373" h="373">
                    <a:moveTo>
                      <a:pt x="54" y="284"/>
                    </a:moveTo>
                    <a:cubicBezTo>
                      <a:pt x="0" y="211"/>
                      <a:pt x="16" y="108"/>
                      <a:pt x="89" y="54"/>
                    </a:cubicBezTo>
                    <a:cubicBezTo>
                      <a:pt x="162" y="0"/>
                      <a:pt x="265" y="15"/>
                      <a:pt x="319" y="89"/>
                    </a:cubicBezTo>
                    <a:cubicBezTo>
                      <a:pt x="373" y="162"/>
                      <a:pt x="358" y="265"/>
                      <a:pt x="284" y="319"/>
                    </a:cubicBezTo>
                    <a:cubicBezTo>
                      <a:pt x="211" y="373"/>
                      <a:pt x="108" y="357"/>
                      <a:pt x="54" y="284"/>
                    </a:cubicBezTo>
                    <a:close/>
                  </a:path>
                </a:pathLst>
              </a:custGeom>
              <a:grpFill/>
              <a:ln w="4445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solidFill>
                    <a:srgbClr val="263147"/>
                  </a:solidFill>
                  <a:latin typeface="+mj-lt"/>
                </a:endParaRPr>
              </a:p>
            </p:txBody>
          </p:sp>
          <p:sp>
            <p:nvSpPr>
              <p:cNvPr id="258" name="Freeform 67">
                <a:extLst>
                  <a:ext uri="{FF2B5EF4-FFF2-40B4-BE49-F238E27FC236}">
                    <a16:creationId xmlns:a16="http://schemas.microsoft.com/office/drawing/2014/main" xmlns="" id="{DEA70A92-4C3A-4844-AC73-0FD934D87AC5}"/>
                  </a:ext>
                </a:extLst>
              </p:cNvPr>
              <p:cNvSpPr>
                <a:spLocks/>
              </p:cNvSpPr>
              <p:nvPr/>
            </p:nvSpPr>
            <p:spPr bwMode="auto">
              <a:xfrm>
                <a:off x="2827301" y="3246163"/>
                <a:ext cx="551779" cy="532986"/>
              </a:xfrm>
              <a:custGeom>
                <a:avLst/>
                <a:gdLst/>
                <a:ahLst/>
                <a:cxnLst>
                  <a:cxn ang="0">
                    <a:pos x="48" y="255"/>
                  </a:cxn>
                  <a:cxn ang="0">
                    <a:pos x="79" y="49"/>
                  </a:cxn>
                  <a:cxn ang="0">
                    <a:pos x="285" y="80"/>
                  </a:cxn>
                  <a:cxn ang="0">
                    <a:pos x="254" y="286"/>
                  </a:cxn>
                  <a:cxn ang="0">
                    <a:pos x="48" y="255"/>
                  </a:cxn>
                </a:cxnLst>
                <a:rect l="0" t="0" r="r" b="b"/>
                <a:pathLst>
                  <a:path w="334" h="334">
                    <a:moveTo>
                      <a:pt x="48" y="255"/>
                    </a:moveTo>
                    <a:cubicBezTo>
                      <a:pt x="0" y="189"/>
                      <a:pt x="14" y="97"/>
                      <a:pt x="79" y="49"/>
                    </a:cubicBezTo>
                    <a:cubicBezTo>
                      <a:pt x="145" y="0"/>
                      <a:pt x="237" y="14"/>
                      <a:pt x="285" y="80"/>
                    </a:cubicBezTo>
                    <a:cubicBezTo>
                      <a:pt x="334" y="145"/>
                      <a:pt x="320" y="238"/>
                      <a:pt x="254" y="286"/>
                    </a:cubicBezTo>
                    <a:cubicBezTo>
                      <a:pt x="189" y="334"/>
                      <a:pt x="96" y="320"/>
                      <a:pt x="48" y="255"/>
                    </a:cubicBezTo>
                    <a:close/>
                  </a:path>
                </a:pathLst>
              </a:custGeom>
              <a:solidFill>
                <a:schemeClr val="accent5"/>
              </a:solidFill>
              <a:ln w="14288"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solidFill>
                    <a:srgbClr val="263147"/>
                  </a:solidFill>
                  <a:latin typeface="+mj-lt"/>
                </a:endParaRPr>
              </a:p>
            </p:txBody>
          </p:sp>
        </p:grpSp>
        <p:grpSp>
          <p:nvGrpSpPr>
            <p:cNvPr id="127" name="Groupe 138">
              <a:extLst>
                <a:ext uri="{FF2B5EF4-FFF2-40B4-BE49-F238E27FC236}">
                  <a16:creationId xmlns:a16="http://schemas.microsoft.com/office/drawing/2014/main" xmlns="" id="{8FC6213E-FC2D-45FC-A021-05690A24EFE1}"/>
                </a:ext>
              </a:extLst>
            </p:cNvPr>
            <p:cNvGrpSpPr/>
            <p:nvPr/>
          </p:nvGrpSpPr>
          <p:grpSpPr>
            <a:xfrm>
              <a:off x="5051143" y="1468482"/>
              <a:ext cx="206494" cy="321968"/>
              <a:chOff x="1838325" y="3889375"/>
              <a:chExt cx="241300" cy="376238"/>
            </a:xfrm>
          </p:grpSpPr>
          <p:sp>
            <p:nvSpPr>
              <p:cNvPr id="230" name="Freeform 593">
                <a:extLst>
                  <a:ext uri="{FF2B5EF4-FFF2-40B4-BE49-F238E27FC236}">
                    <a16:creationId xmlns:a16="http://schemas.microsoft.com/office/drawing/2014/main" xmlns="" id="{76AA24A6-71CE-467E-8495-9470351C29EC}"/>
                  </a:ext>
                </a:extLst>
              </p:cNvPr>
              <p:cNvSpPr>
                <a:spLocks/>
              </p:cNvSpPr>
              <p:nvPr/>
            </p:nvSpPr>
            <p:spPr bwMode="auto">
              <a:xfrm>
                <a:off x="1838325" y="3889375"/>
                <a:ext cx="241300" cy="204788"/>
              </a:xfrm>
              <a:custGeom>
                <a:avLst/>
                <a:gdLst/>
                <a:ahLst/>
                <a:cxnLst>
                  <a:cxn ang="0">
                    <a:pos x="60" y="83"/>
                  </a:cxn>
                  <a:cxn ang="0">
                    <a:pos x="0" y="42"/>
                  </a:cxn>
                  <a:cxn ang="0">
                    <a:pos x="59" y="0"/>
                  </a:cxn>
                  <a:cxn ang="0">
                    <a:pos x="60" y="24"/>
                  </a:cxn>
                  <a:cxn ang="0">
                    <a:pos x="82" y="24"/>
                  </a:cxn>
                  <a:cxn ang="0">
                    <a:pos x="125" y="63"/>
                  </a:cxn>
                  <a:cxn ang="0">
                    <a:pos x="100" y="105"/>
                  </a:cxn>
                  <a:cxn ang="0">
                    <a:pos x="101" y="76"/>
                  </a:cxn>
                  <a:cxn ang="0">
                    <a:pos x="79" y="59"/>
                  </a:cxn>
                  <a:cxn ang="0">
                    <a:pos x="60" y="59"/>
                  </a:cxn>
                </a:cxnLst>
                <a:rect l="0" t="0" r="r" b="b"/>
                <a:pathLst>
                  <a:path w="125" h="105">
                    <a:moveTo>
                      <a:pt x="60" y="83"/>
                    </a:moveTo>
                    <a:cubicBezTo>
                      <a:pt x="0" y="42"/>
                      <a:pt x="0" y="42"/>
                      <a:pt x="0" y="42"/>
                    </a:cubicBezTo>
                    <a:cubicBezTo>
                      <a:pt x="59" y="0"/>
                      <a:pt x="59" y="0"/>
                      <a:pt x="59" y="0"/>
                    </a:cubicBezTo>
                    <a:cubicBezTo>
                      <a:pt x="60" y="24"/>
                      <a:pt x="60" y="24"/>
                      <a:pt x="60" y="24"/>
                    </a:cubicBezTo>
                    <a:cubicBezTo>
                      <a:pt x="60" y="24"/>
                      <a:pt x="70" y="23"/>
                      <a:pt x="82" y="24"/>
                    </a:cubicBezTo>
                    <a:cubicBezTo>
                      <a:pt x="98" y="24"/>
                      <a:pt x="125" y="36"/>
                      <a:pt x="125" y="63"/>
                    </a:cubicBezTo>
                    <a:cubicBezTo>
                      <a:pt x="125" y="83"/>
                      <a:pt x="108" y="102"/>
                      <a:pt x="100" y="105"/>
                    </a:cubicBezTo>
                    <a:cubicBezTo>
                      <a:pt x="100" y="105"/>
                      <a:pt x="102" y="80"/>
                      <a:pt x="101" y="76"/>
                    </a:cubicBezTo>
                    <a:cubicBezTo>
                      <a:pt x="100" y="73"/>
                      <a:pt x="99" y="60"/>
                      <a:pt x="79" y="59"/>
                    </a:cubicBezTo>
                    <a:cubicBezTo>
                      <a:pt x="60" y="59"/>
                      <a:pt x="60" y="59"/>
                      <a:pt x="60" y="59"/>
                    </a:cubicBezTo>
                  </a:path>
                </a:pathLst>
              </a:custGeom>
              <a:noFill/>
              <a:ln w="12700"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31" name="Freeform 594">
                <a:extLst>
                  <a:ext uri="{FF2B5EF4-FFF2-40B4-BE49-F238E27FC236}">
                    <a16:creationId xmlns:a16="http://schemas.microsoft.com/office/drawing/2014/main" xmlns="" id="{700B0A93-22D0-43BE-A4DB-0CAE94A3DD8D}"/>
                  </a:ext>
                </a:extLst>
              </p:cNvPr>
              <p:cNvSpPr>
                <a:spLocks/>
              </p:cNvSpPr>
              <p:nvPr/>
            </p:nvSpPr>
            <p:spPr bwMode="auto">
              <a:xfrm>
                <a:off x="1838325" y="4064000"/>
                <a:ext cx="241300" cy="201613"/>
              </a:xfrm>
              <a:custGeom>
                <a:avLst/>
                <a:gdLst/>
                <a:ahLst/>
                <a:cxnLst>
                  <a:cxn ang="0">
                    <a:pos x="66" y="21"/>
                  </a:cxn>
                  <a:cxn ang="0">
                    <a:pos x="125" y="63"/>
                  </a:cxn>
                  <a:cxn ang="0">
                    <a:pos x="66" y="104"/>
                  </a:cxn>
                  <a:cxn ang="0">
                    <a:pos x="66" y="81"/>
                  </a:cxn>
                  <a:cxn ang="0">
                    <a:pos x="43" y="81"/>
                  </a:cxn>
                  <a:cxn ang="0">
                    <a:pos x="0" y="42"/>
                  </a:cxn>
                  <a:cxn ang="0">
                    <a:pos x="25" y="0"/>
                  </a:cxn>
                  <a:cxn ang="0">
                    <a:pos x="24" y="28"/>
                  </a:cxn>
                  <a:cxn ang="0">
                    <a:pos x="46" y="45"/>
                  </a:cxn>
                  <a:cxn ang="0">
                    <a:pos x="66" y="45"/>
                  </a:cxn>
                </a:cxnLst>
                <a:rect l="0" t="0" r="r" b="b"/>
                <a:pathLst>
                  <a:path w="125" h="104">
                    <a:moveTo>
                      <a:pt x="66" y="21"/>
                    </a:moveTo>
                    <a:cubicBezTo>
                      <a:pt x="125" y="63"/>
                      <a:pt x="125" y="63"/>
                      <a:pt x="125" y="63"/>
                    </a:cubicBezTo>
                    <a:cubicBezTo>
                      <a:pt x="66" y="104"/>
                      <a:pt x="66" y="104"/>
                      <a:pt x="66" y="104"/>
                    </a:cubicBezTo>
                    <a:cubicBezTo>
                      <a:pt x="66" y="81"/>
                      <a:pt x="66" y="81"/>
                      <a:pt x="66" y="81"/>
                    </a:cubicBezTo>
                    <a:cubicBezTo>
                      <a:pt x="66" y="81"/>
                      <a:pt x="55" y="81"/>
                      <a:pt x="43" y="81"/>
                    </a:cubicBezTo>
                    <a:cubicBezTo>
                      <a:pt x="27" y="81"/>
                      <a:pt x="0" y="68"/>
                      <a:pt x="0" y="42"/>
                    </a:cubicBezTo>
                    <a:cubicBezTo>
                      <a:pt x="0" y="22"/>
                      <a:pt x="17" y="2"/>
                      <a:pt x="25" y="0"/>
                    </a:cubicBezTo>
                    <a:cubicBezTo>
                      <a:pt x="25" y="0"/>
                      <a:pt x="23" y="24"/>
                      <a:pt x="24" y="28"/>
                    </a:cubicBezTo>
                    <a:cubicBezTo>
                      <a:pt x="25" y="31"/>
                      <a:pt x="26" y="44"/>
                      <a:pt x="46" y="45"/>
                    </a:cubicBezTo>
                    <a:cubicBezTo>
                      <a:pt x="66" y="45"/>
                      <a:pt x="66" y="45"/>
                      <a:pt x="66" y="45"/>
                    </a:cubicBezTo>
                  </a:path>
                </a:pathLst>
              </a:custGeom>
              <a:noFill/>
              <a:ln w="12700"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32" name="Freeform 595">
                <a:extLst>
                  <a:ext uri="{FF2B5EF4-FFF2-40B4-BE49-F238E27FC236}">
                    <a16:creationId xmlns:a16="http://schemas.microsoft.com/office/drawing/2014/main" xmlns="" id="{70756A0C-1CF6-46F4-95B7-DA78C119F36D}"/>
                  </a:ext>
                </a:extLst>
              </p:cNvPr>
              <p:cNvSpPr>
                <a:spLocks noEditPoints="1"/>
              </p:cNvSpPr>
              <p:nvPr/>
            </p:nvSpPr>
            <p:spPr bwMode="auto">
              <a:xfrm>
                <a:off x="1882775" y="3948113"/>
                <a:ext cx="12700" cy="17463"/>
              </a:xfrm>
              <a:custGeom>
                <a:avLst/>
                <a:gdLst/>
                <a:ahLst/>
                <a:cxnLst>
                  <a:cxn ang="0">
                    <a:pos x="3" y="0"/>
                  </a:cxn>
                  <a:cxn ang="0">
                    <a:pos x="7" y="5"/>
                  </a:cxn>
                  <a:cxn ang="0">
                    <a:pos x="3" y="9"/>
                  </a:cxn>
                  <a:cxn ang="0">
                    <a:pos x="0" y="5"/>
                  </a:cxn>
                  <a:cxn ang="0">
                    <a:pos x="3" y="0"/>
                  </a:cxn>
                  <a:cxn ang="0">
                    <a:pos x="3" y="8"/>
                  </a:cxn>
                  <a:cxn ang="0">
                    <a:pos x="5" y="5"/>
                  </a:cxn>
                  <a:cxn ang="0">
                    <a:pos x="3" y="2"/>
                  </a:cxn>
                  <a:cxn ang="0">
                    <a:pos x="2" y="5"/>
                  </a:cxn>
                  <a:cxn ang="0">
                    <a:pos x="3" y="8"/>
                  </a:cxn>
                </a:cxnLst>
                <a:rect l="0" t="0" r="r" b="b"/>
                <a:pathLst>
                  <a:path w="7" h="9">
                    <a:moveTo>
                      <a:pt x="3" y="0"/>
                    </a:moveTo>
                    <a:cubicBezTo>
                      <a:pt x="5" y="0"/>
                      <a:pt x="7" y="2"/>
                      <a:pt x="7" y="5"/>
                    </a:cubicBezTo>
                    <a:cubicBezTo>
                      <a:pt x="7"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33" name="Freeform 596">
                <a:extLst>
                  <a:ext uri="{FF2B5EF4-FFF2-40B4-BE49-F238E27FC236}">
                    <a16:creationId xmlns:a16="http://schemas.microsoft.com/office/drawing/2014/main" xmlns="" id="{DDC16F36-D1CF-427E-960F-6196512B4841}"/>
                  </a:ext>
                </a:extLst>
              </p:cNvPr>
              <p:cNvSpPr>
                <a:spLocks/>
              </p:cNvSpPr>
              <p:nvPr/>
            </p:nvSpPr>
            <p:spPr bwMode="auto">
              <a:xfrm>
                <a:off x="1895475"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34" name="Freeform 597">
                <a:extLst>
                  <a:ext uri="{FF2B5EF4-FFF2-40B4-BE49-F238E27FC236}">
                    <a16:creationId xmlns:a16="http://schemas.microsoft.com/office/drawing/2014/main" xmlns="" id="{42F4E004-27A5-4576-B43E-90051D69EC55}"/>
                  </a:ext>
                </a:extLst>
              </p:cNvPr>
              <p:cNvSpPr>
                <a:spLocks noEditPoints="1"/>
              </p:cNvSpPr>
              <p:nvPr/>
            </p:nvSpPr>
            <p:spPr bwMode="auto">
              <a:xfrm>
                <a:off x="1905000" y="3948113"/>
                <a:ext cx="14288" cy="17463"/>
              </a:xfrm>
              <a:custGeom>
                <a:avLst/>
                <a:gdLst/>
                <a:ahLst/>
                <a:cxnLst>
                  <a:cxn ang="0">
                    <a:pos x="4" y="0"/>
                  </a:cxn>
                  <a:cxn ang="0">
                    <a:pos x="7" y="5"/>
                  </a:cxn>
                  <a:cxn ang="0">
                    <a:pos x="4" y="9"/>
                  </a:cxn>
                  <a:cxn ang="0">
                    <a:pos x="0" y="5"/>
                  </a:cxn>
                  <a:cxn ang="0">
                    <a:pos x="4" y="0"/>
                  </a:cxn>
                  <a:cxn ang="0">
                    <a:pos x="4" y="8"/>
                  </a:cxn>
                  <a:cxn ang="0">
                    <a:pos x="5" y="5"/>
                  </a:cxn>
                  <a:cxn ang="0">
                    <a:pos x="4" y="2"/>
                  </a:cxn>
                  <a:cxn ang="0">
                    <a:pos x="2" y="5"/>
                  </a:cxn>
                  <a:cxn ang="0">
                    <a:pos x="4" y="8"/>
                  </a:cxn>
                </a:cxnLst>
                <a:rect l="0" t="0" r="r" b="b"/>
                <a:pathLst>
                  <a:path w="7" h="9">
                    <a:moveTo>
                      <a:pt x="4" y="0"/>
                    </a:moveTo>
                    <a:cubicBezTo>
                      <a:pt x="6" y="0"/>
                      <a:pt x="7" y="2"/>
                      <a:pt x="7" y="5"/>
                    </a:cubicBezTo>
                    <a:cubicBezTo>
                      <a:pt x="7" y="7"/>
                      <a:pt x="6" y="9"/>
                      <a:pt x="4" y="9"/>
                    </a:cubicBezTo>
                    <a:cubicBezTo>
                      <a:pt x="1" y="9"/>
                      <a:pt x="0" y="7"/>
                      <a:pt x="0" y="5"/>
                    </a:cubicBezTo>
                    <a:cubicBezTo>
                      <a:pt x="0" y="2"/>
                      <a:pt x="2" y="0"/>
                      <a:pt x="4" y="0"/>
                    </a:cubicBezTo>
                    <a:close/>
                    <a:moveTo>
                      <a:pt x="4" y="8"/>
                    </a:moveTo>
                    <a:cubicBezTo>
                      <a:pt x="5" y="8"/>
                      <a:pt x="5" y="7"/>
                      <a:pt x="5" y="5"/>
                    </a:cubicBezTo>
                    <a:cubicBezTo>
                      <a:pt x="5" y="3"/>
                      <a:pt x="5" y="2"/>
                      <a:pt x="4" y="2"/>
                    </a:cubicBezTo>
                    <a:cubicBezTo>
                      <a:pt x="3" y="2"/>
                      <a:pt x="2" y="3"/>
                      <a:pt x="2" y="5"/>
                    </a:cubicBezTo>
                    <a:cubicBezTo>
                      <a:pt x="2" y="7"/>
                      <a:pt x="3" y="8"/>
                      <a:pt x="4"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35" name="Freeform 598">
                <a:extLst>
                  <a:ext uri="{FF2B5EF4-FFF2-40B4-BE49-F238E27FC236}">
                    <a16:creationId xmlns:a16="http://schemas.microsoft.com/office/drawing/2014/main" xmlns="" id="{EF04ED49-54CA-41E6-9056-2FAE382AF79A}"/>
                  </a:ext>
                </a:extLst>
              </p:cNvPr>
              <p:cNvSpPr>
                <a:spLocks noEditPoints="1"/>
              </p:cNvSpPr>
              <p:nvPr/>
            </p:nvSpPr>
            <p:spPr bwMode="auto">
              <a:xfrm>
                <a:off x="1920875" y="3948113"/>
                <a:ext cx="12700" cy="17463"/>
              </a:xfrm>
              <a:custGeom>
                <a:avLst/>
                <a:gdLst/>
                <a:ahLst/>
                <a:cxnLst>
                  <a:cxn ang="0">
                    <a:pos x="3" y="0"/>
                  </a:cxn>
                  <a:cxn ang="0">
                    <a:pos x="6" y="5"/>
                  </a:cxn>
                  <a:cxn ang="0">
                    <a:pos x="3" y="9"/>
                  </a:cxn>
                  <a:cxn ang="0">
                    <a:pos x="0" y="5"/>
                  </a:cxn>
                  <a:cxn ang="0">
                    <a:pos x="3" y="0"/>
                  </a:cxn>
                  <a:cxn ang="0">
                    <a:pos x="3" y="8"/>
                  </a:cxn>
                  <a:cxn ang="0">
                    <a:pos x="5" y="5"/>
                  </a:cxn>
                  <a:cxn ang="0">
                    <a:pos x="3" y="2"/>
                  </a:cxn>
                  <a:cxn ang="0">
                    <a:pos x="2" y="5"/>
                  </a:cxn>
                  <a:cxn ang="0">
                    <a:pos x="3" y="8"/>
                  </a:cxn>
                </a:cxnLst>
                <a:rect l="0" t="0" r="r" b="b"/>
                <a:pathLst>
                  <a:path w="6" h="9">
                    <a:moveTo>
                      <a:pt x="3" y="0"/>
                    </a:moveTo>
                    <a:cubicBezTo>
                      <a:pt x="5" y="0"/>
                      <a:pt x="6" y="2"/>
                      <a:pt x="6" y="5"/>
                    </a:cubicBezTo>
                    <a:cubicBezTo>
                      <a:pt x="6"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36" name="Freeform 599">
                <a:extLst>
                  <a:ext uri="{FF2B5EF4-FFF2-40B4-BE49-F238E27FC236}">
                    <a16:creationId xmlns:a16="http://schemas.microsoft.com/office/drawing/2014/main" xmlns="" id="{58237D86-7FE7-4037-813E-D665D6772FAF}"/>
                  </a:ext>
                </a:extLst>
              </p:cNvPr>
              <p:cNvSpPr>
                <a:spLocks/>
              </p:cNvSpPr>
              <p:nvPr/>
            </p:nvSpPr>
            <p:spPr bwMode="auto">
              <a:xfrm>
                <a:off x="1935163" y="3948113"/>
                <a:ext cx="7938" cy="17463"/>
              </a:xfrm>
              <a:custGeom>
                <a:avLst/>
                <a:gdLst/>
                <a:ahLst/>
                <a:cxnLst>
                  <a:cxn ang="0">
                    <a:pos x="2" y="3"/>
                  </a:cxn>
                  <a:cxn ang="0">
                    <a:pos x="0"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3"/>
                    </a:cubicBezTo>
                    <a:cubicBezTo>
                      <a:pt x="0" y="2"/>
                      <a:pt x="0" y="2"/>
                      <a:pt x="1" y="2"/>
                    </a:cubicBezTo>
                    <a:cubicBezTo>
                      <a:pt x="1" y="2"/>
                      <a:pt x="1" y="2"/>
                      <a:pt x="1" y="2"/>
                    </a:cubicBezTo>
                    <a:cubicBezTo>
                      <a:pt x="2" y="2"/>
                      <a:pt x="2" y="0"/>
                      <a:pt x="3" y="0"/>
                    </a:cubicBezTo>
                    <a:cubicBezTo>
                      <a:pt x="3" y="0"/>
                      <a:pt x="4" y="1"/>
                      <a:pt x="4" y="1"/>
                    </a:cubicBezTo>
                    <a:cubicBezTo>
                      <a:pt x="4" y="8"/>
                      <a:pt x="4" y="8"/>
                      <a:pt x="4" y="8"/>
                    </a:cubicBezTo>
                    <a:cubicBezTo>
                      <a:pt x="4" y="9"/>
                      <a:pt x="4"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37" name="Freeform 600">
                <a:extLst>
                  <a:ext uri="{FF2B5EF4-FFF2-40B4-BE49-F238E27FC236}">
                    <a16:creationId xmlns:a16="http://schemas.microsoft.com/office/drawing/2014/main" xmlns="" id="{4CCAEA70-CF3B-40F9-B129-60E5C1AA89BB}"/>
                  </a:ext>
                </a:extLst>
              </p:cNvPr>
              <p:cNvSpPr>
                <a:spLocks noEditPoints="1"/>
              </p:cNvSpPr>
              <p:nvPr/>
            </p:nvSpPr>
            <p:spPr bwMode="auto">
              <a:xfrm>
                <a:off x="1944688" y="3948113"/>
                <a:ext cx="12700" cy="17463"/>
              </a:xfrm>
              <a:custGeom>
                <a:avLst/>
                <a:gdLst/>
                <a:ahLst/>
                <a:cxnLst>
                  <a:cxn ang="0">
                    <a:pos x="4" y="0"/>
                  </a:cxn>
                  <a:cxn ang="0">
                    <a:pos x="7" y="5"/>
                  </a:cxn>
                  <a:cxn ang="0">
                    <a:pos x="4" y="9"/>
                  </a:cxn>
                  <a:cxn ang="0">
                    <a:pos x="0" y="5"/>
                  </a:cxn>
                  <a:cxn ang="0">
                    <a:pos x="4" y="0"/>
                  </a:cxn>
                  <a:cxn ang="0">
                    <a:pos x="4" y="8"/>
                  </a:cxn>
                  <a:cxn ang="0">
                    <a:pos x="5" y="5"/>
                  </a:cxn>
                  <a:cxn ang="0">
                    <a:pos x="4" y="2"/>
                  </a:cxn>
                  <a:cxn ang="0">
                    <a:pos x="2" y="5"/>
                  </a:cxn>
                  <a:cxn ang="0">
                    <a:pos x="4" y="8"/>
                  </a:cxn>
                </a:cxnLst>
                <a:rect l="0" t="0" r="r" b="b"/>
                <a:pathLst>
                  <a:path w="7" h="9">
                    <a:moveTo>
                      <a:pt x="4" y="0"/>
                    </a:moveTo>
                    <a:cubicBezTo>
                      <a:pt x="6" y="0"/>
                      <a:pt x="7" y="2"/>
                      <a:pt x="7" y="5"/>
                    </a:cubicBezTo>
                    <a:cubicBezTo>
                      <a:pt x="7" y="7"/>
                      <a:pt x="6" y="9"/>
                      <a:pt x="4" y="9"/>
                    </a:cubicBezTo>
                    <a:cubicBezTo>
                      <a:pt x="1" y="9"/>
                      <a:pt x="0" y="7"/>
                      <a:pt x="0" y="5"/>
                    </a:cubicBezTo>
                    <a:cubicBezTo>
                      <a:pt x="0" y="2"/>
                      <a:pt x="2" y="0"/>
                      <a:pt x="4" y="0"/>
                    </a:cubicBezTo>
                    <a:close/>
                    <a:moveTo>
                      <a:pt x="4" y="8"/>
                    </a:moveTo>
                    <a:cubicBezTo>
                      <a:pt x="4" y="8"/>
                      <a:pt x="5" y="7"/>
                      <a:pt x="5" y="5"/>
                    </a:cubicBezTo>
                    <a:cubicBezTo>
                      <a:pt x="5" y="3"/>
                      <a:pt x="5" y="2"/>
                      <a:pt x="4" y="2"/>
                    </a:cubicBezTo>
                    <a:cubicBezTo>
                      <a:pt x="2" y="2"/>
                      <a:pt x="2" y="3"/>
                      <a:pt x="2" y="5"/>
                    </a:cubicBezTo>
                    <a:cubicBezTo>
                      <a:pt x="2" y="7"/>
                      <a:pt x="3" y="8"/>
                      <a:pt x="4"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38" name="Freeform 601">
                <a:extLst>
                  <a:ext uri="{FF2B5EF4-FFF2-40B4-BE49-F238E27FC236}">
                    <a16:creationId xmlns:a16="http://schemas.microsoft.com/office/drawing/2014/main" xmlns="" id="{EFDE7645-7CF7-4D7D-B142-3AD39C2164A0}"/>
                  </a:ext>
                </a:extLst>
              </p:cNvPr>
              <p:cNvSpPr>
                <a:spLocks/>
              </p:cNvSpPr>
              <p:nvPr/>
            </p:nvSpPr>
            <p:spPr bwMode="auto">
              <a:xfrm>
                <a:off x="1957388"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3"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39" name="Freeform 602">
                <a:extLst>
                  <a:ext uri="{FF2B5EF4-FFF2-40B4-BE49-F238E27FC236}">
                    <a16:creationId xmlns:a16="http://schemas.microsoft.com/office/drawing/2014/main" xmlns="" id="{4EEBEEDE-9A12-4C0A-94B9-FD1CAA2BAA89}"/>
                  </a:ext>
                </a:extLst>
              </p:cNvPr>
              <p:cNvSpPr>
                <a:spLocks/>
              </p:cNvSpPr>
              <p:nvPr/>
            </p:nvSpPr>
            <p:spPr bwMode="auto">
              <a:xfrm>
                <a:off x="1966913"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3"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0" name="Freeform 603">
                <a:extLst>
                  <a:ext uri="{FF2B5EF4-FFF2-40B4-BE49-F238E27FC236}">
                    <a16:creationId xmlns:a16="http://schemas.microsoft.com/office/drawing/2014/main" xmlns="" id="{088C10F3-6784-4FCE-B7B7-2F8A01162D39}"/>
                  </a:ext>
                </a:extLst>
              </p:cNvPr>
              <p:cNvSpPr>
                <a:spLocks noEditPoints="1"/>
              </p:cNvSpPr>
              <p:nvPr/>
            </p:nvSpPr>
            <p:spPr bwMode="auto">
              <a:xfrm>
                <a:off x="1979613" y="3948113"/>
                <a:ext cx="11113" cy="17463"/>
              </a:xfrm>
              <a:custGeom>
                <a:avLst/>
                <a:gdLst/>
                <a:ahLst/>
                <a:cxnLst>
                  <a:cxn ang="0">
                    <a:pos x="3" y="0"/>
                  </a:cxn>
                  <a:cxn ang="0">
                    <a:pos x="6" y="5"/>
                  </a:cxn>
                  <a:cxn ang="0">
                    <a:pos x="3" y="9"/>
                  </a:cxn>
                  <a:cxn ang="0">
                    <a:pos x="0" y="5"/>
                  </a:cxn>
                  <a:cxn ang="0">
                    <a:pos x="3" y="0"/>
                  </a:cxn>
                  <a:cxn ang="0">
                    <a:pos x="3" y="8"/>
                  </a:cxn>
                  <a:cxn ang="0">
                    <a:pos x="4" y="5"/>
                  </a:cxn>
                  <a:cxn ang="0">
                    <a:pos x="3" y="2"/>
                  </a:cxn>
                  <a:cxn ang="0">
                    <a:pos x="1" y="5"/>
                  </a:cxn>
                  <a:cxn ang="0">
                    <a:pos x="3" y="8"/>
                  </a:cxn>
                </a:cxnLst>
                <a:rect l="0" t="0" r="r" b="b"/>
                <a:pathLst>
                  <a:path w="6" h="9">
                    <a:moveTo>
                      <a:pt x="3" y="0"/>
                    </a:moveTo>
                    <a:cubicBezTo>
                      <a:pt x="5" y="0"/>
                      <a:pt x="6" y="2"/>
                      <a:pt x="6" y="5"/>
                    </a:cubicBezTo>
                    <a:cubicBezTo>
                      <a:pt x="6" y="7"/>
                      <a:pt x="5" y="9"/>
                      <a:pt x="3" y="9"/>
                    </a:cubicBezTo>
                    <a:cubicBezTo>
                      <a:pt x="0" y="9"/>
                      <a:pt x="0" y="7"/>
                      <a:pt x="0" y="5"/>
                    </a:cubicBezTo>
                    <a:cubicBezTo>
                      <a:pt x="0" y="2"/>
                      <a:pt x="1" y="0"/>
                      <a:pt x="3" y="0"/>
                    </a:cubicBezTo>
                    <a:close/>
                    <a:moveTo>
                      <a:pt x="3" y="8"/>
                    </a:moveTo>
                    <a:cubicBezTo>
                      <a:pt x="4" y="8"/>
                      <a:pt x="4" y="7"/>
                      <a:pt x="4" y="5"/>
                    </a:cubicBezTo>
                    <a:cubicBezTo>
                      <a:pt x="4" y="3"/>
                      <a:pt x="4" y="2"/>
                      <a:pt x="3" y="2"/>
                    </a:cubicBezTo>
                    <a:cubicBezTo>
                      <a:pt x="2" y="2"/>
                      <a:pt x="1" y="3"/>
                      <a:pt x="1" y="5"/>
                    </a:cubicBezTo>
                    <a:cubicBezTo>
                      <a:pt x="1"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1" name="Freeform 604">
                <a:extLst>
                  <a:ext uri="{FF2B5EF4-FFF2-40B4-BE49-F238E27FC236}">
                    <a16:creationId xmlns:a16="http://schemas.microsoft.com/office/drawing/2014/main" xmlns="" id="{94AFA15C-DE13-4706-9CD0-4232BEE4656C}"/>
                  </a:ext>
                </a:extLst>
              </p:cNvPr>
              <p:cNvSpPr>
                <a:spLocks/>
              </p:cNvSpPr>
              <p:nvPr/>
            </p:nvSpPr>
            <p:spPr bwMode="auto">
              <a:xfrm>
                <a:off x="1992313" y="3948113"/>
                <a:ext cx="7938" cy="17463"/>
              </a:xfrm>
              <a:custGeom>
                <a:avLst/>
                <a:gdLst/>
                <a:ahLst/>
                <a:cxnLst>
                  <a:cxn ang="0">
                    <a:pos x="2" y="3"/>
                  </a:cxn>
                  <a:cxn ang="0">
                    <a:pos x="0" y="3"/>
                  </a:cxn>
                  <a:cxn ang="0">
                    <a:pos x="0" y="3"/>
                  </a:cxn>
                  <a:cxn ang="0">
                    <a:pos x="0"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3"/>
                    </a:cubicBezTo>
                    <a:cubicBezTo>
                      <a:pt x="0" y="2"/>
                      <a:pt x="0" y="2"/>
                      <a:pt x="0" y="2"/>
                    </a:cubicBezTo>
                    <a:cubicBezTo>
                      <a:pt x="1" y="2"/>
                      <a:pt x="1" y="2"/>
                      <a:pt x="1" y="2"/>
                    </a:cubicBezTo>
                    <a:cubicBezTo>
                      <a:pt x="2" y="2"/>
                      <a:pt x="2" y="0"/>
                      <a:pt x="3" y="0"/>
                    </a:cubicBezTo>
                    <a:cubicBezTo>
                      <a:pt x="3" y="0"/>
                      <a:pt x="4" y="1"/>
                      <a:pt x="4" y="1"/>
                    </a:cubicBezTo>
                    <a:cubicBezTo>
                      <a:pt x="4" y="8"/>
                      <a:pt x="4" y="8"/>
                      <a:pt x="4" y="8"/>
                    </a:cubicBezTo>
                    <a:cubicBezTo>
                      <a:pt x="4" y="9"/>
                      <a:pt x="3"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2" name="Freeform 605">
                <a:extLst>
                  <a:ext uri="{FF2B5EF4-FFF2-40B4-BE49-F238E27FC236}">
                    <a16:creationId xmlns:a16="http://schemas.microsoft.com/office/drawing/2014/main" xmlns="" id="{0CFCF33F-0EAA-49E2-9D8D-1AC278C32E00}"/>
                  </a:ext>
                </a:extLst>
              </p:cNvPr>
              <p:cNvSpPr>
                <a:spLocks noEditPoints="1"/>
              </p:cNvSpPr>
              <p:nvPr/>
            </p:nvSpPr>
            <p:spPr bwMode="auto">
              <a:xfrm>
                <a:off x="2001838" y="3948113"/>
                <a:ext cx="14288" cy="17463"/>
              </a:xfrm>
              <a:custGeom>
                <a:avLst/>
                <a:gdLst/>
                <a:ahLst/>
                <a:cxnLst>
                  <a:cxn ang="0">
                    <a:pos x="3" y="0"/>
                  </a:cxn>
                  <a:cxn ang="0">
                    <a:pos x="7" y="5"/>
                  </a:cxn>
                  <a:cxn ang="0">
                    <a:pos x="3" y="9"/>
                  </a:cxn>
                  <a:cxn ang="0">
                    <a:pos x="0" y="5"/>
                  </a:cxn>
                  <a:cxn ang="0">
                    <a:pos x="3" y="0"/>
                  </a:cxn>
                  <a:cxn ang="0">
                    <a:pos x="3" y="8"/>
                  </a:cxn>
                  <a:cxn ang="0">
                    <a:pos x="5" y="5"/>
                  </a:cxn>
                  <a:cxn ang="0">
                    <a:pos x="3" y="2"/>
                  </a:cxn>
                  <a:cxn ang="0">
                    <a:pos x="2" y="5"/>
                  </a:cxn>
                  <a:cxn ang="0">
                    <a:pos x="3" y="8"/>
                  </a:cxn>
                </a:cxnLst>
                <a:rect l="0" t="0" r="r" b="b"/>
                <a:pathLst>
                  <a:path w="7" h="9">
                    <a:moveTo>
                      <a:pt x="3" y="0"/>
                    </a:moveTo>
                    <a:cubicBezTo>
                      <a:pt x="5" y="0"/>
                      <a:pt x="7" y="2"/>
                      <a:pt x="7" y="5"/>
                    </a:cubicBezTo>
                    <a:cubicBezTo>
                      <a:pt x="7"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3" name="Freeform 606">
                <a:extLst>
                  <a:ext uri="{FF2B5EF4-FFF2-40B4-BE49-F238E27FC236}">
                    <a16:creationId xmlns:a16="http://schemas.microsoft.com/office/drawing/2014/main" xmlns="" id="{25E8FD9B-88D5-4A8C-89A1-C370FFFD5D09}"/>
                  </a:ext>
                </a:extLst>
              </p:cNvPr>
              <p:cNvSpPr>
                <a:spLocks noEditPoints="1"/>
              </p:cNvSpPr>
              <p:nvPr/>
            </p:nvSpPr>
            <p:spPr bwMode="auto">
              <a:xfrm>
                <a:off x="2017713" y="3948113"/>
                <a:ext cx="12700" cy="17463"/>
              </a:xfrm>
              <a:custGeom>
                <a:avLst/>
                <a:gdLst/>
                <a:ahLst/>
                <a:cxnLst>
                  <a:cxn ang="0">
                    <a:pos x="3" y="0"/>
                  </a:cxn>
                  <a:cxn ang="0">
                    <a:pos x="6" y="5"/>
                  </a:cxn>
                  <a:cxn ang="0">
                    <a:pos x="3" y="9"/>
                  </a:cxn>
                  <a:cxn ang="0">
                    <a:pos x="0" y="5"/>
                  </a:cxn>
                  <a:cxn ang="0">
                    <a:pos x="3" y="0"/>
                  </a:cxn>
                  <a:cxn ang="0">
                    <a:pos x="3" y="8"/>
                  </a:cxn>
                  <a:cxn ang="0">
                    <a:pos x="4" y="5"/>
                  </a:cxn>
                  <a:cxn ang="0">
                    <a:pos x="3" y="2"/>
                  </a:cxn>
                  <a:cxn ang="0">
                    <a:pos x="1" y="5"/>
                  </a:cxn>
                  <a:cxn ang="0">
                    <a:pos x="3" y="8"/>
                  </a:cxn>
                </a:cxnLst>
                <a:rect l="0" t="0" r="r" b="b"/>
                <a:pathLst>
                  <a:path w="6" h="9">
                    <a:moveTo>
                      <a:pt x="3" y="0"/>
                    </a:moveTo>
                    <a:cubicBezTo>
                      <a:pt x="5" y="0"/>
                      <a:pt x="6" y="2"/>
                      <a:pt x="6" y="5"/>
                    </a:cubicBezTo>
                    <a:cubicBezTo>
                      <a:pt x="6" y="7"/>
                      <a:pt x="5" y="9"/>
                      <a:pt x="3" y="9"/>
                    </a:cubicBezTo>
                    <a:cubicBezTo>
                      <a:pt x="0" y="9"/>
                      <a:pt x="0" y="7"/>
                      <a:pt x="0" y="5"/>
                    </a:cubicBezTo>
                    <a:cubicBezTo>
                      <a:pt x="0" y="2"/>
                      <a:pt x="1" y="0"/>
                      <a:pt x="3" y="0"/>
                    </a:cubicBezTo>
                    <a:close/>
                    <a:moveTo>
                      <a:pt x="3" y="8"/>
                    </a:moveTo>
                    <a:cubicBezTo>
                      <a:pt x="4" y="8"/>
                      <a:pt x="4" y="7"/>
                      <a:pt x="4" y="5"/>
                    </a:cubicBezTo>
                    <a:cubicBezTo>
                      <a:pt x="4" y="3"/>
                      <a:pt x="4" y="2"/>
                      <a:pt x="3" y="2"/>
                    </a:cubicBezTo>
                    <a:cubicBezTo>
                      <a:pt x="2" y="2"/>
                      <a:pt x="1" y="3"/>
                      <a:pt x="1" y="5"/>
                    </a:cubicBezTo>
                    <a:cubicBezTo>
                      <a:pt x="1"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4" name="Freeform 607">
                <a:extLst>
                  <a:ext uri="{FF2B5EF4-FFF2-40B4-BE49-F238E27FC236}">
                    <a16:creationId xmlns:a16="http://schemas.microsoft.com/office/drawing/2014/main" xmlns="" id="{B3D392B0-6516-43BE-B753-2F3F692794F8}"/>
                  </a:ext>
                </a:extLst>
              </p:cNvPr>
              <p:cNvSpPr>
                <a:spLocks noEditPoints="1"/>
              </p:cNvSpPr>
              <p:nvPr/>
            </p:nvSpPr>
            <p:spPr bwMode="auto">
              <a:xfrm>
                <a:off x="1882775" y="3976688"/>
                <a:ext cx="12700" cy="17463"/>
              </a:xfrm>
              <a:custGeom>
                <a:avLst/>
                <a:gdLst/>
                <a:ahLst/>
                <a:cxnLst>
                  <a:cxn ang="0">
                    <a:pos x="3" y="0"/>
                  </a:cxn>
                  <a:cxn ang="0">
                    <a:pos x="7" y="4"/>
                  </a:cxn>
                  <a:cxn ang="0">
                    <a:pos x="3" y="9"/>
                  </a:cxn>
                  <a:cxn ang="0">
                    <a:pos x="0" y="4"/>
                  </a:cxn>
                  <a:cxn ang="0">
                    <a:pos x="3" y="0"/>
                  </a:cxn>
                  <a:cxn ang="0">
                    <a:pos x="3" y="7"/>
                  </a:cxn>
                  <a:cxn ang="0">
                    <a:pos x="5" y="4"/>
                  </a:cxn>
                  <a:cxn ang="0">
                    <a:pos x="3" y="1"/>
                  </a:cxn>
                  <a:cxn ang="0">
                    <a:pos x="2" y="4"/>
                  </a:cxn>
                  <a:cxn ang="0">
                    <a:pos x="3" y="7"/>
                  </a:cxn>
                </a:cxnLst>
                <a:rect l="0" t="0" r="r" b="b"/>
                <a:pathLst>
                  <a:path w="7" h="9">
                    <a:moveTo>
                      <a:pt x="3" y="0"/>
                    </a:moveTo>
                    <a:cubicBezTo>
                      <a:pt x="5" y="0"/>
                      <a:pt x="7" y="1"/>
                      <a:pt x="7" y="4"/>
                    </a:cubicBezTo>
                    <a:cubicBezTo>
                      <a:pt x="7" y="6"/>
                      <a:pt x="6" y="9"/>
                      <a:pt x="3" y="9"/>
                    </a:cubicBezTo>
                    <a:cubicBezTo>
                      <a:pt x="1"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5" name="Freeform 608">
                <a:extLst>
                  <a:ext uri="{FF2B5EF4-FFF2-40B4-BE49-F238E27FC236}">
                    <a16:creationId xmlns:a16="http://schemas.microsoft.com/office/drawing/2014/main" xmlns="" id="{ADA8B48C-5B95-495C-B8DA-366277F42E5E}"/>
                  </a:ext>
                </a:extLst>
              </p:cNvPr>
              <p:cNvSpPr>
                <a:spLocks/>
              </p:cNvSpPr>
              <p:nvPr/>
            </p:nvSpPr>
            <p:spPr bwMode="auto">
              <a:xfrm>
                <a:off x="1895475" y="3976688"/>
                <a:ext cx="7938" cy="17463"/>
              </a:xfrm>
              <a:custGeom>
                <a:avLst/>
                <a:gdLst/>
                <a:ahLst/>
                <a:cxnLst>
                  <a:cxn ang="0">
                    <a:pos x="2" y="3"/>
                  </a:cxn>
                  <a:cxn ang="0">
                    <a:pos x="1" y="3"/>
                  </a:cxn>
                  <a:cxn ang="0">
                    <a:pos x="0" y="2"/>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2"/>
                    </a:cubicBezTo>
                    <a:cubicBezTo>
                      <a:pt x="0" y="2"/>
                      <a:pt x="0" y="2"/>
                      <a:pt x="1" y="2"/>
                    </a:cubicBezTo>
                    <a:cubicBezTo>
                      <a:pt x="1" y="2"/>
                      <a:pt x="1" y="2"/>
                      <a:pt x="1" y="2"/>
                    </a:cubicBezTo>
                    <a:cubicBezTo>
                      <a:pt x="3" y="1"/>
                      <a:pt x="2" y="0"/>
                      <a:pt x="3" y="0"/>
                    </a:cubicBezTo>
                    <a:cubicBezTo>
                      <a:pt x="4" y="0"/>
                      <a:pt x="4" y="0"/>
                      <a:pt x="4" y="1"/>
                    </a:cubicBezTo>
                    <a:cubicBezTo>
                      <a:pt x="4" y="8"/>
                      <a:pt x="4" y="8"/>
                      <a:pt x="4" y="8"/>
                    </a:cubicBezTo>
                    <a:cubicBezTo>
                      <a:pt x="4" y="8"/>
                      <a:pt x="4"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6" name="Freeform 609">
                <a:extLst>
                  <a:ext uri="{FF2B5EF4-FFF2-40B4-BE49-F238E27FC236}">
                    <a16:creationId xmlns:a16="http://schemas.microsoft.com/office/drawing/2014/main" xmlns="" id="{883E326D-17DE-42E9-AF60-AF8B548A3FA6}"/>
                  </a:ext>
                </a:extLst>
              </p:cNvPr>
              <p:cNvSpPr>
                <a:spLocks noEditPoints="1"/>
              </p:cNvSpPr>
              <p:nvPr/>
            </p:nvSpPr>
            <p:spPr bwMode="auto">
              <a:xfrm>
                <a:off x="1905000" y="3976688"/>
                <a:ext cx="14288" cy="17463"/>
              </a:xfrm>
              <a:custGeom>
                <a:avLst/>
                <a:gdLst/>
                <a:ahLst/>
                <a:cxnLst>
                  <a:cxn ang="0">
                    <a:pos x="4" y="0"/>
                  </a:cxn>
                  <a:cxn ang="0">
                    <a:pos x="7" y="4"/>
                  </a:cxn>
                  <a:cxn ang="0">
                    <a:pos x="4" y="9"/>
                  </a:cxn>
                  <a:cxn ang="0">
                    <a:pos x="0" y="4"/>
                  </a:cxn>
                  <a:cxn ang="0">
                    <a:pos x="4" y="0"/>
                  </a:cxn>
                  <a:cxn ang="0">
                    <a:pos x="4" y="7"/>
                  </a:cxn>
                  <a:cxn ang="0">
                    <a:pos x="5" y="4"/>
                  </a:cxn>
                  <a:cxn ang="0">
                    <a:pos x="4" y="1"/>
                  </a:cxn>
                  <a:cxn ang="0">
                    <a:pos x="2" y="4"/>
                  </a:cxn>
                  <a:cxn ang="0">
                    <a:pos x="4" y="7"/>
                  </a:cxn>
                </a:cxnLst>
                <a:rect l="0" t="0" r="r" b="b"/>
                <a:pathLst>
                  <a:path w="7" h="9">
                    <a:moveTo>
                      <a:pt x="4" y="0"/>
                    </a:moveTo>
                    <a:cubicBezTo>
                      <a:pt x="6" y="0"/>
                      <a:pt x="7" y="1"/>
                      <a:pt x="7" y="4"/>
                    </a:cubicBezTo>
                    <a:cubicBezTo>
                      <a:pt x="7" y="6"/>
                      <a:pt x="6" y="9"/>
                      <a:pt x="4" y="9"/>
                    </a:cubicBezTo>
                    <a:cubicBezTo>
                      <a:pt x="1" y="9"/>
                      <a:pt x="0" y="6"/>
                      <a:pt x="0" y="4"/>
                    </a:cubicBezTo>
                    <a:cubicBezTo>
                      <a:pt x="0" y="1"/>
                      <a:pt x="2" y="0"/>
                      <a:pt x="4" y="0"/>
                    </a:cubicBezTo>
                    <a:close/>
                    <a:moveTo>
                      <a:pt x="4" y="7"/>
                    </a:moveTo>
                    <a:cubicBezTo>
                      <a:pt x="5" y="7"/>
                      <a:pt x="5" y="7"/>
                      <a:pt x="5" y="4"/>
                    </a:cubicBezTo>
                    <a:cubicBezTo>
                      <a:pt x="5" y="3"/>
                      <a:pt x="5" y="1"/>
                      <a:pt x="4" y="1"/>
                    </a:cubicBezTo>
                    <a:cubicBezTo>
                      <a:pt x="3" y="1"/>
                      <a:pt x="2" y="3"/>
                      <a:pt x="2" y="4"/>
                    </a:cubicBezTo>
                    <a:cubicBezTo>
                      <a:pt x="2" y="7"/>
                      <a:pt x="3" y="7"/>
                      <a:pt x="4"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7" name="Freeform 610">
                <a:extLst>
                  <a:ext uri="{FF2B5EF4-FFF2-40B4-BE49-F238E27FC236}">
                    <a16:creationId xmlns:a16="http://schemas.microsoft.com/office/drawing/2014/main" xmlns="" id="{A771BCF8-5D4D-4DFB-9D05-4BE463A7BEC8}"/>
                  </a:ext>
                </a:extLst>
              </p:cNvPr>
              <p:cNvSpPr>
                <a:spLocks/>
              </p:cNvSpPr>
              <p:nvPr/>
            </p:nvSpPr>
            <p:spPr bwMode="auto">
              <a:xfrm>
                <a:off x="1919288" y="3976688"/>
                <a:ext cx="7938" cy="17463"/>
              </a:xfrm>
              <a:custGeom>
                <a:avLst/>
                <a:gdLst/>
                <a:ahLst/>
                <a:cxnLst>
                  <a:cxn ang="0">
                    <a:pos x="2" y="3"/>
                  </a:cxn>
                  <a:cxn ang="0">
                    <a:pos x="1" y="3"/>
                  </a:cxn>
                  <a:cxn ang="0">
                    <a:pos x="0" y="2"/>
                  </a:cxn>
                  <a:cxn ang="0">
                    <a:pos x="1" y="2"/>
                  </a:cxn>
                  <a:cxn ang="0">
                    <a:pos x="2" y="2"/>
                  </a:cxn>
                  <a:cxn ang="0">
                    <a:pos x="4"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4" y="0"/>
                      <a:pt x="4" y="1"/>
                    </a:cubicBezTo>
                    <a:cubicBezTo>
                      <a:pt x="4" y="8"/>
                      <a:pt x="4" y="8"/>
                      <a:pt x="4" y="8"/>
                    </a:cubicBezTo>
                    <a:cubicBezTo>
                      <a:pt x="4" y="8"/>
                      <a:pt x="4" y="9"/>
                      <a:pt x="3" y="9"/>
                    </a:cubicBezTo>
                    <a:cubicBezTo>
                      <a:pt x="3"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8" name="Freeform 611">
                <a:extLst>
                  <a:ext uri="{FF2B5EF4-FFF2-40B4-BE49-F238E27FC236}">
                    <a16:creationId xmlns:a16="http://schemas.microsoft.com/office/drawing/2014/main" xmlns="" id="{5F642074-6903-4FC0-A701-E1D655DC5008}"/>
                  </a:ext>
                </a:extLst>
              </p:cNvPr>
              <p:cNvSpPr>
                <a:spLocks/>
              </p:cNvSpPr>
              <p:nvPr/>
            </p:nvSpPr>
            <p:spPr bwMode="auto">
              <a:xfrm>
                <a:off x="1928813" y="3976688"/>
                <a:ext cx="7938" cy="17463"/>
              </a:xfrm>
              <a:custGeom>
                <a:avLst/>
                <a:gdLst/>
                <a:ahLst/>
                <a:cxnLst>
                  <a:cxn ang="0">
                    <a:pos x="2" y="3"/>
                  </a:cxn>
                  <a:cxn ang="0">
                    <a:pos x="1" y="3"/>
                  </a:cxn>
                  <a:cxn ang="0">
                    <a:pos x="0" y="2"/>
                  </a:cxn>
                  <a:cxn ang="0">
                    <a:pos x="1" y="2"/>
                  </a:cxn>
                  <a:cxn ang="0">
                    <a:pos x="2" y="2"/>
                  </a:cxn>
                  <a:cxn ang="0">
                    <a:pos x="4"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2"/>
                    </a:cubicBezTo>
                    <a:cubicBezTo>
                      <a:pt x="0" y="2"/>
                      <a:pt x="0" y="2"/>
                      <a:pt x="1" y="2"/>
                    </a:cubicBezTo>
                    <a:cubicBezTo>
                      <a:pt x="2" y="2"/>
                      <a:pt x="2" y="2"/>
                      <a:pt x="2" y="2"/>
                    </a:cubicBezTo>
                    <a:cubicBezTo>
                      <a:pt x="3" y="1"/>
                      <a:pt x="3" y="0"/>
                      <a:pt x="4" y="0"/>
                    </a:cubicBezTo>
                    <a:cubicBezTo>
                      <a:pt x="4" y="0"/>
                      <a:pt x="4" y="0"/>
                      <a:pt x="4" y="1"/>
                    </a:cubicBezTo>
                    <a:cubicBezTo>
                      <a:pt x="4" y="8"/>
                      <a:pt x="4" y="8"/>
                      <a:pt x="4" y="8"/>
                    </a:cubicBezTo>
                    <a:cubicBezTo>
                      <a:pt x="4" y="8"/>
                      <a:pt x="4" y="9"/>
                      <a:pt x="3" y="9"/>
                    </a:cubicBezTo>
                    <a:cubicBezTo>
                      <a:pt x="3"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49" name="Freeform 612">
                <a:extLst>
                  <a:ext uri="{FF2B5EF4-FFF2-40B4-BE49-F238E27FC236}">
                    <a16:creationId xmlns:a16="http://schemas.microsoft.com/office/drawing/2014/main" xmlns="" id="{349209B0-8E84-453C-9378-7FA3F9B46155}"/>
                  </a:ext>
                </a:extLst>
              </p:cNvPr>
              <p:cNvSpPr>
                <a:spLocks noEditPoints="1"/>
              </p:cNvSpPr>
              <p:nvPr/>
            </p:nvSpPr>
            <p:spPr bwMode="auto">
              <a:xfrm>
                <a:off x="1939925" y="3976688"/>
                <a:ext cx="12700" cy="17463"/>
              </a:xfrm>
              <a:custGeom>
                <a:avLst/>
                <a:gdLst/>
                <a:ahLst/>
                <a:cxnLst>
                  <a:cxn ang="0">
                    <a:pos x="3" y="0"/>
                  </a:cxn>
                  <a:cxn ang="0">
                    <a:pos x="6" y="4"/>
                  </a:cxn>
                  <a:cxn ang="0">
                    <a:pos x="3" y="9"/>
                  </a:cxn>
                  <a:cxn ang="0">
                    <a:pos x="0" y="4"/>
                  </a:cxn>
                  <a:cxn ang="0">
                    <a:pos x="3" y="0"/>
                  </a:cxn>
                  <a:cxn ang="0">
                    <a:pos x="3" y="7"/>
                  </a:cxn>
                  <a:cxn ang="0">
                    <a:pos x="5" y="4"/>
                  </a:cxn>
                  <a:cxn ang="0">
                    <a:pos x="3" y="1"/>
                  </a:cxn>
                  <a:cxn ang="0">
                    <a:pos x="2" y="4"/>
                  </a:cxn>
                  <a:cxn ang="0">
                    <a:pos x="3" y="7"/>
                  </a:cxn>
                </a:cxnLst>
                <a:rect l="0" t="0" r="r" b="b"/>
                <a:pathLst>
                  <a:path w="6" h="9">
                    <a:moveTo>
                      <a:pt x="3" y="0"/>
                    </a:moveTo>
                    <a:cubicBezTo>
                      <a:pt x="5" y="0"/>
                      <a:pt x="6" y="1"/>
                      <a:pt x="6" y="4"/>
                    </a:cubicBezTo>
                    <a:cubicBezTo>
                      <a:pt x="6" y="6"/>
                      <a:pt x="6" y="9"/>
                      <a:pt x="3" y="9"/>
                    </a:cubicBezTo>
                    <a:cubicBezTo>
                      <a:pt x="0"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50" name="Freeform 613">
                <a:extLst>
                  <a:ext uri="{FF2B5EF4-FFF2-40B4-BE49-F238E27FC236}">
                    <a16:creationId xmlns:a16="http://schemas.microsoft.com/office/drawing/2014/main" xmlns="" id="{7D2078B8-163A-438D-A8EE-A39306A35E5E}"/>
                  </a:ext>
                </a:extLst>
              </p:cNvPr>
              <p:cNvSpPr>
                <a:spLocks/>
              </p:cNvSpPr>
              <p:nvPr/>
            </p:nvSpPr>
            <p:spPr bwMode="auto">
              <a:xfrm>
                <a:off x="1954213" y="3976688"/>
                <a:ext cx="7938" cy="17463"/>
              </a:xfrm>
              <a:custGeom>
                <a:avLst/>
                <a:gdLst/>
                <a:ahLst/>
                <a:cxnLst>
                  <a:cxn ang="0">
                    <a:pos x="2" y="3"/>
                  </a:cxn>
                  <a:cxn ang="0">
                    <a:pos x="0" y="3"/>
                  </a:cxn>
                  <a:cxn ang="0">
                    <a:pos x="0" y="2"/>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2"/>
                    </a:cubicBezTo>
                    <a:cubicBezTo>
                      <a:pt x="0" y="2"/>
                      <a:pt x="0" y="2"/>
                      <a:pt x="1" y="2"/>
                    </a:cubicBezTo>
                    <a:cubicBezTo>
                      <a:pt x="1" y="2"/>
                      <a:pt x="1" y="2"/>
                      <a:pt x="1" y="2"/>
                    </a:cubicBezTo>
                    <a:cubicBezTo>
                      <a:pt x="2" y="1"/>
                      <a:pt x="2" y="0"/>
                      <a:pt x="3" y="0"/>
                    </a:cubicBezTo>
                    <a:cubicBezTo>
                      <a:pt x="3" y="0"/>
                      <a:pt x="4" y="0"/>
                      <a:pt x="4" y="1"/>
                    </a:cubicBezTo>
                    <a:cubicBezTo>
                      <a:pt x="4" y="8"/>
                      <a:pt x="4" y="8"/>
                      <a:pt x="4" y="8"/>
                    </a:cubicBezTo>
                    <a:cubicBezTo>
                      <a:pt x="4" y="8"/>
                      <a:pt x="3"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51" name="Freeform 614">
                <a:extLst>
                  <a:ext uri="{FF2B5EF4-FFF2-40B4-BE49-F238E27FC236}">
                    <a16:creationId xmlns:a16="http://schemas.microsoft.com/office/drawing/2014/main" xmlns="" id="{4C65DA6A-B08F-4DC0-955F-E1BE130288A6}"/>
                  </a:ext>
                </a:extLst>
              </p:cNvPr>
              <p:cNvSpPr>
                <a:spLocks noEditPoints="1"/>
              </p:cNvSpPr>
              <p:nvPr/>
            </p:nvSpPr>
            <p:spPr bwMode="auto">
              <a:xfrm>
                <a:off x="1963738" y="3976688"/>
                <a:ext cx="14288" cy="17463"/>
              </a:xfrm>
              <a:custGeom>
                <a:avLst/>
                <a:gdLst/>
                <a:ahLst/>
                <a:cxnLst>
                  <a:cxn ang="0">
                    <a:pos x="3" y="0"/>
                  </a:cxn>
                  <a:cxn ang="0">
                    <a:pos x="7" y="4"/>
                  </a:cxn>
                  <a:cxn ang="0">
                    <a:pos x="3" y="9"/>
                  </a:cxn>
                  <a:cxn ang="0">
                    <a:pos x="0" y="4"/>
                  </a:cxn>
                  <a:cxn ang="0">
                    <a:pos x="3" y="0"/>
                  </a:cxn>
                  <a:cxn ang="0">
                    <a:pos x="3" y="7"/>
                  </a:cxn>
                  <a:cxn ang="0">
                    <a:pos x="5" y="4"/>
                  </a:cxn>
                  <a:cxn ang="0">
                    <a:pos x="3" y="1"/>
                  </a:cxn>
                  <a:cxn ang="0">
                    <a:pos x="2" y="4"/>
                  </a:cxn>
                  <a:cxn ang="0">
                    <a:pos x="3" y="7"/>
                  </a:cxn>
                </a:cxnLst>
                <a:rect l="0" t="0" r="r" b="b"/>
                <a:pathLst>
                  <a:path w="7" h="9">
                    <a:moveTo>
                      <a:pt x="3" y="0"/>
                    </a:moveTo>
                    <a:cubicBezTo>
                      <a:pt x="5" y="0"/>
                      <a:pt x="7" y="1"/>
                      <a:pt x="7" y="4"/>
                    </a:cubicBezTo>
                    <a:cubicBezTo>
                      <a:pt x="7" y="6"/>
                      <a:pt x="6" y="9"/>
                      <a:pt x="3" y="9"/>
                    </a:cubicBezTo>
                    <a:cubicBezTo>
                      <a:pt x="1" y="9"/>
                      <a:pt x="0" y="6"/>
                      <a:pt x="0" y="4"/>
                    </a:cubicBezTo>
                    <a:cubicBezTo>
                      <a:pt x="0" y="1"/>
                      <a:pt x="1" y="0"/>
                      <a:pt x="3" y="0"/>
                    </a:cubicBezTo>
                    <a:close/>
                    <a:moveTo>
                      <a:pt x="3" y="7"/>
                    </a:moveTo>
                    <a:cubicBezTo>
                      <a:pt x="4" y="7"/>
                      <a:pt x="5" y="7"/>
                      <a:pt x="5" y="4"/>
                    </a:cubicBezTo>
                    <a:cubicBezTo>
                      <a:pt x="5" y="3"/>
                      <a:pt x="5" y="1"/>
                      <a:pt x="3" y="1"/>
                    </a:cubicBezTo>
                    <a:cubicBezTo>
                      <a:pt x="2" y="1"/>
                      <a:pt x="2" y="3"/>
                      <a:pt x="2" y="4"/>
                    </a:cubicBezTo>
                    <a:cubicBezTo>
                      <a:pt x="2" y="7"/>
                      <a:pt x="3"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52" name="Freeform 615">
                <a:extLst>
                  <a:ext uri="{FF2B5EF4-FFF2-40B4-BE49-F238E27FC236}">
                    <a16:creationId xmlns:a16="http://schemas.microsoft.com/office/drawing/2014/main" xmlns="" id="{5A64EBE4-8A1F-4AC4-9018-D164E2CA87AC}"/>
                  </a:ext>
                </a:extLst>
              </p:cNvPr>
              <p:cNvSpPr>
                <a:spLocks noEditPoints="1"/>
              </p:cNvSpPr>
              <p:nvPr/>
            </p:nvSpPr>
            <p:spPr bwMode="auto">
              <a:xfrm>
                <a:off x="1979613" y="3976688"/>
                <a:ext cx="11113" cy="17463"/>
              </a:xfrm>
              <a:custGeom>
                <a:avLst/>
                <a:gdLst/>
                <a:ahLst/>
                <a:cxnLst>
                  <a:cxn ang="0">
                    <a:pos x="3" y="0"/>
                  </a:cxn>
                  <a:cxn ang="0">
                    <a:pos x="6" y="4"/>
                  </a:cxn>
                  <a:cxn ang="0">
                    <a:pos x="3" y="9"/>
                  </a:cxn>
                  <a:cxn ang="0">
                    <a:pos x="0" y="4"/>
                  </a:cxn>
                  <a:cxn ang="0">
                    <a:pos x="3" y="0"/>
                  </a:cxn>
                  <a:cxn ang="0">
                    <a:pos x="3" y="7"/>
                  </a:cxn>
                  <a:cxn ang="0">
                    <a:pos x="4" y="4"/>
                  </a:cxn>
                  <a:cxn ang="0">
                    <a:pos x="3" y="1"/>
                  </a:cxn>
                  <a:cxn ang="0">
                    <a:pos x="1" y="4"/>
                  </a:cxn>
                  <a:cxn ang="0">
                    <a:pos x="3" y="7"/>
                  </a:cxn>
                </a:cxnLst>
                <a:rect l="0" t="0" r="r" b="b"/>
                <a:pathLst>
                  <a:path w="6" h="9">
                    <a:moveTo>
                      <a:pt x="3" y="0"/>
                    </a:moveTo>
                    <a:cubicBezTo>
                      <a:pt x="5" y="0"/>
                      <a:pt x="6" y="1"/>
                      <a:pt x="6" y="4"/>
                    </a:cubicBezTo>
                    <a:cubicBezTo>
                      <a:pt x="6" y="6"/>
                      <a:pt x="5" y="9"/>
                      <a:pt x="3" y="9"/>
                    </a:cubicBezTo>
                    <a:cubicBezTo>
                      <a:pt x="0" y="9"/>
                      <a:pt x="0" y="6"/>
                      <a:pt x="0" y="4"/>
                    </a:cubicBezTo>
                    <a:cubicBezTo>
                      <a:pt x="0" y="1"/>
                      <a:pt x="1" y="0"/>
                      <a:pt x="3" y="0"/>
                    </a:cubicBezTo>
                    <a:close/>
                    <a:moveTo>
                      <a:pt x="3" y="7"/>
                    </a:moveTo>
                    <a:cubicBezTo>
                      <a:pt x="4" y="7"/>
                      <a:pt x="4" y="7"/>
                      <a:pt x="4" y="4"/>
                    </a:cubicBezTo>
                    <a:cubicBezTo>
                      <a:pt x="4" y="3"/>
                      <a:pt x="4" y="1"/>
                      <a:pt x="3" y="1"/>
                    </a:cubicBezTo>
                    <a:cubicBezTo>
                      <a:pt x="2" y="1"/>
                      <a:pt x="1" y="3"/>
                      <a:pt x="1" y="4"/>
                    </a:cubicBezTo>
                    <a:cubicBezTo>
                      <a:pt x="1"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53" name="Freeform 616">
                <a:extLst>
                  <a:ext uri="{FF2B5EF4-FFF2-40B4-BE49-F238E27FC236}">
                    <a16:creationId xmlns:a16="http://schemas.microsoft.com/office/drawing/2014/main" xmlns="" id="{13CEB776-1F98-4ED8-8DAC-2B4EA094DE0F}"/>
                  </a:ext>
                </a:extLst>
              </p:cNvPr>
              <p:cNvSpPr>
                <a:spLocks/>
              </p:cNvSpPr>
              <p:nvPr/>
            </p:nvSpPr>
            <p:spPr bwMode="auto">
              <a:xfrm>
                <a:off x="1992313" y="3976688"/>
                <a:ext cx="7938" cy="17463"/>
              </a:xfrm>
              <a:custGeom>
                <a:avLst/>
                <a:gdLst/>
                <a:ahLst/>
                <a:cxnLst>
                  <a:cxn ang="0">
                    <a:pos x="2" y="3"/>
                  </a:cxn>
                  <a:cxn ang="0">
                    <a:pos x="0" y="3"/>
                  </a:cxn>
                  <a:cxn ang="0">
                    <a:pos x="0" y="2"/>
                  </a:cxn>
                  <a:cxn ang="0">
                    <a:pos x="0"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2"/>
                    </a:cubicBezTo>
                    <a:cubicBezTo>
                      <a:pt x="0" y="2"/>
                      <a:pt x="0" y="2"/>
                      <a:pt x="0" y="2"/>
                    </a:cubicBezTo>
                    <a:cubicBezTo>
                      <a:pt x="1" y="2"/>
                      <a:pt x="1" y="2"/>
                      <a:pt x="1" y="2"/>
                    </a:cubicBezTo>
                    <a:cubicBezTo>
                      <a:pt x="2" y="1"/>
                      <a:pt x="2" y="0"/>
                      <a:pt x="3" y="0"/>
                    </a:cubicBezTo>
                    <a:cubicBezTo>
                      <a:pt x="3" y="0"/>
                      <a:pt x="4" y="0"/>
                      <a:pt x="4" y="1"/>
                    </a:cubicBezTo>
                    <a:cubicBezTo>
                      <a:pt x="4" y="8"/>
                      <a:pt x="4" y="8"/>
                      <a:pt x="4" y="8"/>
                    </a:cubicBezTo>
                    <a:cubicBezTo>
                      <a:pt x="4" y="8"/>
                      <a:pt x="3"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54" name="Freeform 617">
                <a:extLst>
                  <a:ext uri="{FF2B5EF4-FFF2-40B4-BE49-F238E27FC236}">
                    <a16:creationId xmlns:a16="http://schemas.microsoft.com/office/drawing/2014/main" xmlns="" id="{CCBBDBA9-FA24-459B-8E4A-793F132E7E2A}"/>
                  </a:ext>
                </a:extLst>
              </p:cNvPr>
              <p:cNvSpPr>
                <a:spLocks/>
              </p:cNvSpPr>
              <p:nvPr/>
            </p:nvSpPr>
            <p:spPr bwMode="auto">
              <a:xfrm>
                <a:off x="2000250" y="3976688"/>
                <a:ext cx="9525" cy="17463"/>
              </a:xfrm>
              <a:custGeom>
                <a:avLst/>
                <a:gdLst/>
                <a:ahLst/>
                <a:cxnLst>
                  <a:cxn ang="0">
                    <a:pos x="3" y="3"/>
                  </a:cxn>
                  <a:cxn ang="0">
                    <a:pos x="1" y="3"/>
                  </a:cxn>
                  <a:cxn ang="0">
                    <a:pos x="0" y="2"/>
                  </a:cxn>
                  <a:cxn ang="0">
                    <a:pos x="1" y="2"/>
                  </a:cxn>
                  <a:cxn ang="0">
                    <a:pos x="2" y="2"/>
                  </a:cxn>
                  <a:cxn ang="0">
                    <a:pos x="4" y="0"/>
                  </a:cxn>
                  <a:cxn ang="0">
                    <a:pos x="5" y="1"/>
                  </a:cxn>
                  <a:cxn ang="0">
                    <a:pos x="5" y="8"/>
                  </a:cxn>
                  <a:cxn ang="0">
                    <a:pos x="4" y="9"/>
                  </a:cxn>
                  <a:cxn ang="0">
                    <a:pos x="3" y="8"/>
                  </a:cxn>
                  <a:cxn ang="0">
                    <a:pos x="3" y="3"/>
                  </a:cxn>
                </a:cxnLst>
                <a:rect l="0" t="0" r="r" b="b"/>
                <a:pathLst>
                  <a:path w="5" h="9">
                    <a:moveTo>
                      <a:pt x="3"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5" y="0"/>
                      <a:pt x="5" y="1"/>
                    </a:cubicBezTo>
                    <a:cubicBezTo>
                      <a:pt x="5" y="8"/>
                      <a:pt x="5" y="8"/>
                      <a:pt x="5" y="8"/>
                    </a:cubicBezTo>
                    <a:cubicBezTo>
                      <a:pt x="5" y="8"/>
                      <a:pt x="4" y="9"/>
                      <a:pt x="4" y="9"/>
                    </a:cubicBezTo>
                    <a:cubicBezTo>
                      <a:pt x="3" y="9"/>
                      <a:pt x="3" y="8"/>
                      <a:pt x="3" y="8"/>
                    </a:cubicBezTo>
                    <a:lnTo>
                      <a:pt x="3"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55" name="Freeform 618">
                <a:extLst>
                  <a:ext uri="{FF2B5EF4-FFF2-40B4-BE49-F238E27FC236}">
                    <a16:creationId xmlns:a16="http://schemas.microsoft.com/office/drawing/2014/main" xmlns="" id="{88E573D7-38D6-4E1C-8135-FC7346CB56AF}"/>
                  </a:ext>
                </a:extLst>
              </p:cNvPr>
              <p:cNvSpPr>
                <a:spLocks/>
              </p:cNvSpPr>
              <p:nvPr/>
            </p:nvSpPr>
            <p:spPr bwMode="auto">
              <a:xfrm>
                <a:off x="2009775" y="3976688"/>
                <a:ext cx="7938" cy="17463"/>
              </a:xfrm>
              <a:custGeom>
                <a:avLst/>
                <a:gdLst/>
                <a:ahLst/>
                <a:cxnLst>
                  <a:cxn ang="0">
                    <a:pos x="3" y="3"/>
                  </a:cxn>
                  <a:cxn ang="0">
                    <a:pos x="1" y="3"/>
                  </a:cxn>
                  <a:cxn ang="0">
                    <a:pos x="0" y="2"/>
                  </a:cxn>
                  <a:cxn ang="0">
                    <a:pos x="1" y="2"/>
                  </a:cxn>
                  <a:cxn ang="0">
                    <a:pos x="2" y="2"/>
                  </a:cxn>
                  <a:cxn ang="0">
                    <a:pos x="4" y="0"/>
                  </a:cxn>
                  <a:cxn ang="0">
                    <a:pos x="4" y="1"/>
                  </a:cxn>
                  <a:cxn ang="0">
                    <a:pos x="4" y="8"/>
                  </a:cxn>
                  <a:cxn ang="0">
                    <a:pos x="4" y="9"/>
                  </a:cxn>
                  <a:cxn ang="0">
                    <a:pos x="3" y="8"/>
                  </a:cxn>
                  <a:cxn ang="0">
                    <a:pos x="3" y="3"/>
                  </a:cxn>
                </a:cxnLst>
                <a:rect l="0" t="0" r="r" b="b"/>
                <a:pathLst>
                  <a:path w="4" h="9">
                    <a:moveTo>
                      <a:pt x="3"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4" y="0"/>
                      <a:pt x="4" y="1"/>
                    </a:cubicBezTo>
                    <a:cubicBezTo>
                      <a:pt x="4" y="8"/>
                      <a:pt x="4" y="8"/>
                      <a:pt x="4" y="8"/>
                    </a:cubicBezTo>
                    <a:cubicBezTo>
                      <a:pt x="4" y="8"/>
                      <a:pt x="4" y="9"/>
                      <a:pt x="4" y="9"/>
                    </a:cubicBezTo>
                    <a:cubicBezTo>
                      <a:pt x="3" y="9"/>
                      <a:pt x="3" y="8"/>
                      <a:pt x="3" y="8"/>
                    </a:cubicBezTo>
                    <a:lnTo>
                      <a:pt x="3"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56" name="Freeform 619">
                <a:extLst>
                  <a:ext uri="{FF2B5EF4-FFF2-40B4-BE49-F238E27FC236}">
                    <a16:creationId xmlns:a16="http://schemas.microsoft.com/office/drawing/2014/main" xmlns="" id="{E5B03930-3D89-4463-9C8D-211E3408C2A1}"/>
                  </a:ext>
                </a:extLst>
              </p:cNvPr>
              <p:cNvSpPr>
                <a:spLocks noEditPoints="1"/>
              </p:cNvSpPr>
              <p:nvPr/>
            </p:nvSpPr>
            <p:spPr bwMode="auto">
              <a:xfrm>
                <a:off x="2022475" y="3976688"/>
                <a:ext cx="11113" cy="17463"/>
              </a:xfrm>
              <a:custGeom>
                <a:avLst/>
                <a:gdLst/>
                <a:ahLst/>
                <a:cxnLst>
                  <a:cxn ang="0">
                    <a:pos x="3" y="0"/>
                  </a:cxn>
                  <a:cxn ang="0">
                    <a:pos x="6" y="4"/>
                  </a:cxn>
                  <a:cxn ang="0">
                    <a:pos x="3" y="9"/>
                  </a:cxn>
                  <a:cxn ang="0">
                    <a:pos x="0" y="4"/>
                  </a:cxn>
                  <a:cxn ang="0">
                    <a:pos x="3" y="0"/>
                  </a:cxn>
                  <a:cxn ang="0">
                    <a:pos x="3" y="7"/>
                  </a:cxn>
                  <a:cxn ang="0">
                    <a:pos x="5" y="4"/>
                  </a:cxn>
                  <a:cxn ang="0">
                    <a:pos x="3" y="1"/>
                  </a:cxn>
                  <a:cxn ang="0">
                    <a:pos x="2" y="4"/>
                  </a:cxn>
                  <a:cxn ang="0">
                    <a:pos x="3" y="7"/>
                  </a:cxn>
                </a:cxnLst>
                <a:rect l="0" t="0" r="r" b="b"/>
                <a:pathLst>
                  <a:path w="6" h="9">
                    <a:moveTo>
                      <a:pt x="3" y="0"/>
                    </a:moveTo>
                    <a:cubicBezTo>
                      <a:pt x="5" y="0"/>
                      <a:pt x="6" y="1"/>
                      <a:pt x="6" y="4"/>
                    </a:cubicBezTo>
                    <a:cubicBezTo>
                      <a:pt x="6" y="6"/>
                      <a:pt x="6" y="9"/>
                      <a:pt x="3" y="9"/>
                    </a:cubicBezTo>
                    <a:cubicBezTo>
                      <a:pt x="1"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grpSp>
        <p:sp>
          <p:nvSpPr>
            <p:cNvPr id="128" name="Rectangle 127">
              <a:extLst>
                <a:ext uri="{FF2B5EF4-FFF2-40B4-BE49-F238E27FC236}">
                  <a16:creationId xmlns:a16="http://schemas.microsoft.com/office/drawing/2014/main" xmlns="" id="{F918D27C-C0C5-4F01-BCBB-0DE9723F7541}"/>
                </a:ext>
              </a:extLst>
            </p:cNvPr>
            <p:cNvSpPr/>
            <p:nvPr/>
          </p:nvSpPr>
          <p:spPr>
            <a:xfrm>
              <a:off x="6796180" y="1516301"/>
              <a:ext cx="1383257" cy="333425"/>
            </a:xfrm>
            <a:prstGeom prst="rect">
              <a:avLst/>
            </a:prstGeom>
          </p:spPr>
          <p:txBody>
            <a:bodyPr wrap="square" lIns="0" tIns="0" rIns="0" bIns="0">
              <a:spAutoFit/>
            </a:bodyPr>
            <a:lstStyle/>
            <a:p>
              <a:pPr algn="ctr">
                <a:spcAft>
                  <a:spcPts val="200"/>
                </a:spcAft>
              </a:pPr>
              <a:r>
                <a:rPr lang="en-GB" sz="1000" dirty="0">
                  <a:solidFill>
                    <a:schemeClr val="accent1"/>
                  </a:solidFill>
                  <a:latin typeface="+mj-lt"/>
                </a:rPr>
                <a:t>MDM</a:t>
              </a:r>
            </a:p>
            <a:p>
              <a:pPr algn="ctr">
                <a:spcAft>
                  <a:spcPts val="200"/>
                </a:spcAft>
              </a:pPr>
              <a:r>
                <a:rPr lang="en-GB" sz="1000" dirty="0">
                  <a:solidFill>
                    <a:schemeClr val="accent1"/>
                  </a:solidFill>
                  <a:latin typeface="+mj-lt"/>
                </a:rPr>
                <a:t>Request</a:t>
              </a:r>
            </a:p>
          </p:txBody>
        </p:sp>
        <p:sp>
          <p:nvSpPr>
            <p:cNvPr id="129" name="Line 6">
              <a:extLst>
                <a:ext uri="{FF2B5EF4-FFF2-40B4-BE49-F238E27FC236}">
                  <a16:creationId xmlns:a16="http://schemas.microsoft.com/office/drawing/2014/main" xmlns="" id="{5AF94F09-1C4D-44C9-898A-8BB1E2897876}"/>
                </a:ext>
              </a:extLst>
            </p:cNvPr>
            <p:cNvSpPr>
              <a:spLocks noChangeShapeType="1"/>
            </p:cNvSpPr>
            <p:nvPr/>
          </p:nvSpPr>
          <p:spPr bwMode="auto">
            <a:xfrm>
              <a:off x="7972725" y="1697773"/>
              <a:ext cx="0" cy="503922"/>
            </a:xfrm>
            <a:prstGeom prst="line">
              <a:avLst/>
            </a:prstGeom>
            <a:noFill/>
            <a:ln w="285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solidFill>
                  <a:srgbClr val="263147"/>
                </a:solidFill>
                <a:latin typeface="+mj-lt"/>
              </a:endParaRPr>
            </a:p>
          </p:txBody>
        </p:sp>
        <p:grpSp>
          <p:nvGrpSpPr>
            <p:cNvPr id="130" name="Group 134685">
              <a:extLst>
                <a:ext uri="{FF2B5EF4-FFF2-40B4-BE49-F238E27FC236}">
                  <a16:creationId xmlns:a16="http://schemas.microsoft.com/office/drawing/2014/main" xmlns="" id="{B88F1387-F885-4D46-A8D3-368D659CD3D3}"/>
                </a:ext>
              </a:extLst>
            </p:cNvPr>
            <p:cNvGrpSpPr/>
            <p:nvPr/>
          </p:nvGrpSpPr>
          <p:grpSpPr>
            <a:xfrm>
              <a:off x="7709101" y="1385884"/>
              <a:ext cx="527247" cy="509290"/>
              <a:chOff x="2795132" y="3215764"/>
              <a:chExt cx="616118" cy="595134"/>
            </a:xfrm>
            <a:solidFill>
              <a:schemeClr val="accent2">
                <a:lumMod val="20000"/>
                <a:lumOff val="80000"/>
              </a:schemeClr>
            </a:solidFill>
          </p:grpSpPr>
          <p:sp>
            <p:nvSpPr>
              <p:cNvPr id="228" name="Freeform 66">
                <a:extLst>
                  <a:ext uri="{FF2B5EF4-FFF2-40B4-BE49-F238E27FC236}">
                    <a16:creationId xmlns:a16="http://schemas.microsoft.com/office/drawing/2014/main" xmlns="" id="{F63A34ED-F8EA-447A-9EED-05F152558425}"/>
                  </a:ext>
                </a:extLst>
              </p:cNvPr>
              <p:cNvSpPr>
                <a:spLocks/>
              </p:cNvSpPr>
              <p:nvPr/>
            </p:nvSpPr>
            <p:spPr bwMode="auto">
              <a:xfrm>
                <a:off x="2795132" y="3215764"/>
                <a:ext cx="616118" cy="595134"/>
              </a:xfrm>
              <a:custGeom>
                <a:avLst/>
                <a:gdLst/>
                <a:ahLst/>
                <a:cxnLst>
                  <a:cxn ang="0">
                    <a:pos x="54" y="284"/>
                  </a:cxn>
                  <a:cxn ang="0">
                    <a:pos x="89" y="54"/>
                  </a:cxn>
                  <a:cxn ang="0">
                    <a:pos x="319" y="89"/>
                  </a:cxn>
                  <a:cxn ang="0">
                    <a:pos x="284" y="319"/>
                  </a:cxn>
                  <a:cxn ang="0">
                    <a:pos x="54" y="284"/>
                  </a:cxn>
                </a:cxnLst>
                <a:rect l="0" t="0" r="r" b="b"/>
                <a:pathLst>
                  <a:path w="373" h="373">
                    <a:moveTo>
                      <a:pt x="54" y="284"/>
                    </a:moveTo>
                    <a:cubicBezTo>
                      <a:pt x="0" y="211"/>
                      <a:pt x="16" y="108"/>
                      <a:pt x="89" y="54"/>
                    </a:cubicBezTo>
                    <a:cubicBezTo>
                      <a:pt x="162" y="0"/>
                      <a:pt x="265" y="15"/>
                      <a:pt x="319" y="89"/>
                    </a:cubicBezTo>
                    <a:cubicBezTo>
                      <a:pt x="373" y="162"/>
                      <a:pt x="358" y="265"/>
                      <a:pt x="284" y="319"/>
                    </a:cubicBezTo>
                    <a:cubicBezTo>
                      <a:pt x="211" y="373"/>
                      <a:pt x="108" y="357"/>
                      <a:pt x="54" y="284"/>
                    </a:cubicBezTo>
                    <a:close/>
                  </a:path>
                </a:pathLst>
              </a:custGeom>
              <a:grpFill/>
              <a:ln w="4445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solidFill>
                    <a:srgbClr val="263147"/>
                  </a:solidFill>
                  <a:latin typeface="+mj-lt"/>
                </a:endParaRPr>
              </a:p>
            </p:txBody>
          </p:sp>
          <p:sp>
            <p:nvSpPr>
              <p:cNvPr id="229" name="Freeform 67">
                <a:extLst>
                  <a:ext uri="{FF2B5EF4-FFF2-40B4-BE49-F238E27FC236}">
                    <a16:creationId xmlns:a16="http://schemas.microsoft.com/office/drawing/2014/main" xmlns="" id="{C7364F65-0047-4CFF-BBEC-B4672ADB5225}"/>
                  </a:ext>
                </a:extLst>
              </p:cNvPr>
              <p:cNvSpPr>
                <a:spLocks/>
              </p:cNvSpPr>
              <p:nvPr/>
            </p:nvSpPr>
            <p:spPr bwMode="auto">
              <a:xfrm>
                <a:off x="2827301" y="3246163"/>
                <a:ext cx="551779" cy="532986"/>
              </a:xfrm>
              <a:custGeom>
                <a:avLst/>
                <a:gdLst/>
                <a:ahLst/>
                <a:cxnLst>
                  <a:cxn ang="0">
                    <a:pos x="48" y="255"/>
                  </a:cxn>
                  <a:cxn ang="0">
                    <a:pos x="79" y="49"/>
                  </a:cxn>
                  <a:cxn ang="0">
                    <a:pos x="285" y="80"/>
                  </a:cxn>
                  <a:cxn ang="0">
                    <a:pos x="254" y="286"/>
                  </a:cxn>
                  <a:cxn ang="0">
                    <a:pos x="48" y="255"/>
                  </a:cxn>
                </a:cxnLst>
                <a:rect l="0" t="0" r="r" b="b"/>
                <a:pathLst>
                  <a:path w="334" h="334">
                    <a:moveTo>
                      <a:pt x="48" y="255"/>
                    </a:moveTo>
                    <a:cubicBezTo>
                      <a:pt x="0" y="189"/>
                      <a:pt x="14" y="97"/>
                      <a:pt x="79" y="49"/>
                    </a:cubicBezTo>
                    <a:cubicBezTo>
                      <a:pt x="145" y="0"/>
                      <a:pt x="237" y="14"/>
                      <a:pt x="285" y="80"/>
                    </a:cubicBezTo>
                    <a:cubicBezTo>
                      <a:pt x="334" y="145"/>
                      <a:pt x="320" y="238"/>
                      <a:pt x="254" y="286"/>
                    </a:cubicBezTo>
                    <a:cubicBezTo>
                      <a:pt x="189" y="334"/>
                      <a:pt x="96" y="320"/>
                      <a:pt x="48" y="255"/>
                    </a:cubicBezTo>
                    <a:close/>
                  </a:path>
                </a:pathLst>
              </a:custGeom>
              <a:solidFill>
                <a:schemeClr val="accent5"/>
              </a:solidFill>
              <a:ln w="14288"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solidFill>
                    <a:srgbClr val="263147"/>
                  </a:solidFill>
                  <a:latin typeface="+mj-lt"/>
                </a:endParaRPr>
              </a:p>
            </p:txBody>
          </p:sp>
        </p:grpSp>
        <p:grpSp>
          <p:nvGrpSpPr>
            <p:cNvPr id="131" name="Groupe 138">
              <a:extLst>
                <a:ext uri="{FF2B5EF4-FFF2-40B4-BE49-F238E27FC236}">
                  <a16:creationId xmlns:a16="http://schemas.microsoft.com/office/drawing/2014/main" xmlns="" id="{74D78190-AE93-41AA-842F-6D7085FB5A7B}"/>
                </a:ext>
              </a:extLst>
            </p:cNvPr>
            <p:cNvGrpSpPr/>
            <p:nvPr/>
          </p:nvGrpSpPr>
          <p:grpSpPr>
            <a:xfrm>
              <a:off x="7869477" y="1478967"/>
              <a:ext cx="206494" cy="321968"/>
              <a:chOff x="1838325" y="3889375"/>
              <a:chExt cx="241300" cy="376238"/>
            </a:xfrm>
          </p:grpSpPr>
          <p:sp>
            <p:nvSpPr>
              <p:cNvPr id="201" name="Freeform 593">
                <a:extLst>
                  <a:ext uri="{FF2B5EF4-FFF2-40B4-BE49-F238E27FC236}">
                    <a16:creationId xmlns:a16="http://schemas.microsoft.com/office/drawing/2014/main" xmlns="" id="{5D96EFF7-9E7D-49B3-BFA1-5AB2B59B3608}"/>
                  </a:ext>
                </a:extLst>
              </p:cNvPr>
              <p:cNvSpPr>
                <a:spLocks/>
              </p:cNvSpPr>
              <p:nvPr/>
            </p:nvSpPr>
            <p:spPr bwMode="auto">
              <a:xfrm>
                <a:off x="1838325" y="3889375"/>
                <a:ext cx="241300" cy="204788"/>
              </a:xfrm>
              <a:custGeom>
                <a:avLst/>
                <a:gdLst/>
                <a:ahLst/>
                <a:cxnLst>
                  <a:cxn ang="0">
                    <a:pos x="60" y="83"/>
                  </a:cxn>
                  <a:cxn ang="0">
                    <a:pos x="0" y="42"/>
                  </a:cxn>
                  <a:cxn ang="0">
                    <a:pos x="59" y="0"/>
                  </a:cxn>
                  <a:cxn ang="0">
                    <a:pos x="60" y="24"/>
                  </a:cxn>
                  <a:cxn ang="0">
                    <a:pos x="82" y="24"/>
                  </a:cxn>
                  <a:cxn ang="0">
                    <a:pos x="125" y="63"/>
                  </a:cxn>
                  <a:cxn ang="0">
                    <a:pos x="100" y="105"/>
                  </a:cxn>
                  <a:cxn ang="0">
                    <a:pos x="101" y="76"/>
                  </a:cxn>
                  <a:cxn ang="0">
                    <a:pos x="79" y="59"/>
                  </a:cxn>
                  <a:cxn ang="0">
                    <a:pos x="60" y="59"/>
                  </a:cxn>
                </a:cxnLst>
                <a:rect l="0" t="0" r="r" b="b"/>
                <a:pathLst>
                  <a:path w="125" h="105">
                    <a:moveTo>
                      <a:pt x="60" y="83"/>
                    </a:moveTo>
                    <a:cubicBezTo>
                      <a:pt x="0" y="42"/>
                      <a:pt x="0" y="42"/>
                      <a:pt x="0" y="42"/>
                    </a:cubicBezTo>
                    <a:cubicBezTo>
                      <a:pt x="59" y="0"/>
                      <a:pt x="59" y="0"/>
                      <a:pt x="59" y="0"/>
                    </a:cubicBezTo>
                    <a:cubicBezTo>
                      <a:pt x="60" y="24"/>
                      <a:pt x="60" y="24"/>
                      <a:pt x="60" y="24"/>
                    </a:cubicBezTo>
                    <a:cubicBezTo>
                      <a:pt x="60" y="24"/>
                      <a:pt x="70" y="23"/>
                      <a:pt x="82" y="24"/>
                    </a:cubicBezTo>
                    <a:cubicBezTo>
                      <a:pt x="98" y="24"/>
                      <a:pt x="125" y="36"/>
                      <a:pt x="125" y="63"/>
                    </a:cubicBezTo>
                    <a:cubicBezTo>
                      <a:pt x="125" y="83"/>
                      <a:pt x="108" y="102"/>
                      <a:pt x="100" y="105"/>
                    </a:cubicBezTo>
                    <a:cubicBezTo>
                      <a:pt x="100" y="105"/>
                      <a:pt x="102" y="80"/>
                      <a:pt x="101" y="76"/>
                    </a:cubicBezTo>
                    <a:cubicBezTo>
                      <a:pt x="100" y="73"/>
                      <a:pt x="99" y="60"/>
                      <a:pt x="79" y="59"/>
                    </a:cubicBezTo>
                    <a:cubicBezTo>
                      <a:pt x="60" y="59"/>
                      <a:pt x="60" y="59"/>
                      <a:pt x="60" y="59"/>
                    </a:cubicBezTo>
                  </a:path>
                </a:pathLst>
              </a:custGeom>
              <a:noFill/>
              <a:ln w="12700"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02" name="Freeform 594">
                <a:extLst>
                  <a:ext uri="{FF2B5EF4-FFF2-40B4-BE49-F238E27FC236}">
                    <a16:creationId xmlns:a16="http://schemas.microsoft.com/office/drawing/2014/main" xmlns="" id="{63BA994E-4A42-4196-96EE-16223CEB08E3}"/>
                  </a:ext>
                </a:extLst>
              </p:cNvPr>
              <p:cNvSpPr>
                <a:spLocks/>
              </p:cNvSpPr>
              <p:nvPr/>
            </p:nvSpPr>
            <p:spPr bwMode="auto">
              <a:xfrm>
                <a:off x="1838325" y="4064000"/>
                <a:ext cx="241300" cy="201613"/>
              </a:xfrm>
              <a:custGeom>
                <a:avLst/>
                <a:gdLst/>
                <a:ahLst/>
                <a:cxnLst>
                  <a:cxn ang="0">
                    <a:pos x="66" y="21"/>
                  </a:cxn>
                  <a:cxn ang="0">
                    <a:pos x="125" y="63"/>
                  </a:cxn>
                  <a:cxn ang="0">
                    <a:pos x="66" y="104"/>
                  </a:cxn>
                  <a:cxn ang="0">
                    <a:pos x="66" y="81"/>
                  </a:cxn>
                  <a:cxn ang="0">
                    <a:pos x="43" y="81"/>
                  </a:cxn>
                  <a:cxn ang="0">
                    <a:pos x="0" y="42"/>
                  </a:cxn>
                  <a:cxn ang="0">
                    <a:pos x="25" y="0"/>
                  </a:cxn>
                  <a:cxn ang="0">
                    <a:pos x="24" y="28"/>
                  </a:cxn>
                  <a:cxn ang="0">
                    <a:pos x="46" y="45"/>
                  </a:cxn>
                  <a:cxn ang="0">
                    <a:pos x="66" y="45"/>
                  </a:cxn>
                </a:cxnLst>
                <a:rect l="0" t="0" r="r" b="b"/>
                <a:pathLst>
                  <a:path w="125" h="104">
                    <a:moveTo>
                      <a:pt x="66" y="21"/>
                    </a:moveTo>
                    <a:cubicBezTo>
                      <a:pt x="125" y="63"/>
                      <a:pt x="125" y="63"/>
                      <a:pt x="125" y="63"/>
                    </a:cubicBezTo>
                    <a:cubicBezTo>
                      <a:pt x="66" y="104"/>
                      <a:pt x="66" y="104"/>
                      <a:pt x="66" y="104"/>
                    </a:cubicBezTo>
                    <a:cubicBezTo>
                      <a:pt x="66" y="81"/>
                      <a:pt x="66" y="81"/>
                      <a:pt x="66" y="81"/>
                    </a:cubicBezTo>
                    <a:cubicBezTo>
                      <a:pt x="66" y="81"/>
                      <a:pt x="55" y="81"/>
                      <a:pt x="43" y="81"/>
                    </a:cubicBezTo>
                    <a:cubicBezTo>
                      <a:pt x="27" y="81"/>
                      <a:pt x="0" y="68"/>
                      <a:pt x="0" y="42"/>
                    </a:cubicBezTo>
                    <a:cubicBezTo>
                      <a:pt x="0" y="22"/>
                      <a:pt x="17" y="2"/>
                      <a:pt x="25" y="0"/>
                    </a:cubicBezTo>
                    <a:cubicBezTo>
                      <a:pt x="25" y="0"/>
                      <a:pt x="23" y="24"/>
                      <a:pt x="24" y="28"/>
                    </a:cubicBezTo>
                    <a:cubicBezTo>
                      <a:pt x="25" y="31"/>
                      <a:pt x="26" y="44"/>
                      <a:pt x="46" y="45"/>
                    </a:cubicBezTo>
                    <a:cubicBezTo>
                      <a:pt x="66" y="45"/>
                      <a:pt x="66" y="45"/>
                      <a:pt x="66" y="45"/>
                    </a:cubicBezTo>
                  </a:path>
                </a:pathLst>
              </a:custGeom>
              <a:noFill/>
              <a:ln w="12700"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03" name="Freeform 595">
                <a:extLst>
                  <a:ext uri="{FF2B5EF4-FFF2-40B4-BE49-F238E27FC236}">
                    <a16:creationId xmlns:a16="http://schemas.microsoft.com/office/drawing/2014/main" xmlns="" id="{B322A7B8-C68B-4F7C-9F7A-9F0664A16BF8}"/>
                  </a:ext>
                </a:extLst>
              </p:cNvPr>
              <p:cNvSpPr>
                <a:spLocks noEditPoints="1"/>
              </p:cNvSpPr>
              <p:nvPr/>
            </p:nvSpPr>
            <p:spPr bwMode="auto">
              <a:xfrm>
                <a:off x="1882775" y="3948113"/>
                <a:ext cx="12700" cy="17463"/>
              </a:xfrm>
              <a:custGeom>
                <a:avLst/>
                <a:gdLst/>
                <a:ahLst/>
                <a:cxnLst>
                  <a:cxn ang="0">
                    <a:pos x="3" y="0"/>
                  </a:cxn>
                  <a:cxn ang="0">
                    <a:pos x="7" y="5"/>
                  </a:cxn>
                  <a:cxn ang="0">
                    <a:pos x="3" y="9"/>
                  </a:cxn>
                  <a:cxn ang="0">
                    <a:pos x="0" y="5"/>
                  </a:cxn>
                  <a:cxn ang="0">
                    <a:pos x="3" y="0"/>
                  </a:cxn>
                  <a:cxn ang="0">
                    <a:pos x="3" y="8"/>
                  </a:cxn>
                  <a:cxn ang="0">
                    <a:pos x="5" y="5"/>
                  </a:cxn>
                  <a:cxn ang="0">
                    <a:pos x="3" y="2"/>
                  </a:cxn>
                  <a:cxn ang="0">
                    <a:pos x="2" y="5"/>
                  </a:cxn>
                  <a:cxn ang="0">
                    <a:pos x="3" y="8"/>
                  </a:cxn>
                </a:cxnLst>
                <a:rect l="0" t="0" r="r" b="b"/>
                <a:pathLst>
                  <a:path w="7" h="9">
                    <a:moveTo>
                      <a:pt x="3" y="0"/>
                    </a:moveTo>
                    <a:cubicBezTo>
                      <a:pt x="5" y="0"/>
                      <a:pt x="7" y="2"/>
                      <a:pt x="7" y="5"/>
                    </a:cubicBezTo>
                    <a:cubicBezTo>
                      <a:pt x="7"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04" name="Freeform 596">
                <a:extLst>
                  <a:ext uri="{FF2B5EF4-FFF2-40B4-BE49-F238E27FC236}">
                    <a16:creationId xmlns:a16="http://schemas.microsoft.com/office/drawing/2014/main" xmlns="" id="{DD9DF87C-F07F-42F7-B99C-F22AC9F12B5A}"/>
                  </a:ext>
                </a:extLst>
              </p:cNvPr>
              <p:cNvSpPr>
                <a:spLocks/>
              </p:cNvSpPr>
              <p:nvPr/>
            </p:nvSpPr>
            <p:spPr bwMode="auto">
              <a:xfrm>
                <a:off x="1895475"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05" name="Freeform 597">
                <a:extLst>
                  <a:ext uri="{FF2B5EF4-FFF2-40B4-BE49-F238E27FC236}">
                    <a16:creationId xmlns:a16="http://schemas.microsoft.com/office/drawing/2014/main" xmlns="" id="{B6825E9D-1AEF-4E97-A3AF-6921A6B5B459}"/>
                  </a:ext>
                </a:extLst>
              </p:cNvPr>
              <p:cNvSpPr>
                <a:spLocks noEditPoints="1"/>
              </p:cNvSpPr>
              <p:nvPr/>
            </p:nvSpPr>
            <p:spPr bwMode="auto">
              <a:xfrm>
                <a:off x="1905000" y="3948113"/>
                <a:ext cx="14288" cy="17463"/>
              </a:xfrm>
              <a:custGeom>
                <a:avLst/>
                <a:gdLst/>
                <a:ahLst/>
                <a:cxnLst>
                  <a:cxn ang="0">
                    <a:pos x="4" y="0"/>
                  </a:cxn>
                  <a:cxn ang="0">
                    <a:pos x="7" y="5"/>
                  </a:cxn>
                  <a:cxn ang="0">
                    <a:pos x="4" y="9"/>
                  </a:cxn>
                  <a:cxn ang="0">
                    <a:pos x="0" y="5"/>
                  </a:cxn>
                  <a:cxn ang="0">
                    <a:pos x="4" y="0"/>
                  </a:cxn>
                  <a:cxn ang="0">
                    <a:pos x="4" y="8"/>
                  </a:cxn>
                  <a:cxn ang="0">
                    <a:pos x="5" y="5"/>
                  </a:cxn>
                  <a:cxn ang="0">
                    <a:pos x="4" y="2"/>
                  </a:cxn>
                  <a:cxn ang="0">
                    <a:pos x="2" y="5"/>
                  </a:cxn>
                  <a:cxn ang="0">
                    <a:pos x="4" y="8"/>
                  </a:cxn>
                </a:cxnLst>
                <a:rect l="0" t="0" r="r" b="b"/>
                <a:pathLst>
                  <a:path w="7" h="9">
                    <a:moveTo>
                      <a:pt x="4" y="0"/>
                    </a:moveTo>
                    <a:cubicBezTo>
                      <a:pt x="6" y="0"/>
                      <a:pt x="7" y="2"/>
                      <a:pt x="7" y="5"/>
                    </a:cubicBezTo>
                    <a:cubicBezTo>
                      <a:pt x="7" y="7"/>
                      <a:pt x="6" y="9"/>
                      <a:pt x="4" y="9"/>
                    </a:cubicBezTo>
                    <a:cubicBezTo>
                      <a:pt x="1" y="9"/>
                      <a:pt x="0" y="7"/>
                      <a:pt x="0" y="5"/>
                    </a:cubicBezTo>
                    <a:cubicBezTo>
                      <a:pt x="0" y="2"/>
                      <a:pt x="2" y="0"/>
                      <a:pt x="4" y="0"/>
                    </a:cubicBezTo>
                    <a:close/>
                    <a:moveTo>
                      <a:pt x="4" y="8"/>
                    </a:moveTo>
                    <a:cubicBezTo>
                      <a:pt x="5" y="8"/>
                      <a:pt x="5" y="7"/>
                      <a:pt x="5" y="5"/>
                    </a:cubicBezTo>
                    <a:cubicBezTo>
                      <a:pt x="5" y="3"/>
                      <a:pt x="5" y="2"/>
                      <a:pt x="4" y="2"/>
                    </a:cubicBezTo>
                    <a:cubicBezTo>
                      <a:pt x="3" y="2"/>
                      <a:pt x="2" y="3"/>
                      <a:pt x="2" y="5"/>
                    </a:cubicBezTo>
                    <a:cubicBezTo>
                      <a:pt x="2" y="7"/>
                      <a:pt x="3" y="8"/>
                      <a:pt x="4"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06" name="Freeform 598">
                <a:extLst>
                  <a:ext uri="{FF2B5EF4-FFF2-40B4-BE49-F238E27FC236}">
                    <a16:creationId xmlns:a16="http://schemas.microsoft.com/office/drawing/2014/main" xmlns="" id="{174054A5-2CB9-4CAB-BC01-80359AE3D651}"/>
                  </a:ext>
                </a:extLst>
              </p:cNvPr>
              <p:cNvSpPr>
                <a:spLocks noEditPoints="1"/>
              </p:cNvSpPr>
              <p:nvPr/>
            </p:nvSpPr>
            <p:spPr bwMode="auto">
              <a:xfrm>
                <a:off x="1920875" y="3948113"/>
                <a:ext cx="12700" cy="17463"/>
              </a:xfrm>
              <a:custGeom>
                <a:avLst/>
                <a:gdLst/>
                <a:ahLst/>
                <a:cxnLst>
                  <a:cxn ang="0">
                    <a:pos x="3" y="0"/>
                  </a:cxn>
                  <a:cxn ang="0">
                    <a:pos x="6" y="5"/>
                  </a:cxn>
                  <a:cxn ang="0">
                    <a:pos x="3" y="9"/>
                  </a:cxn>
                  <a:cxn ang="0">
                    <a:pos x="0" y="5"/>
                  </a:cxn>
                  <a:cxn ang="0">
                    <a:pos x="3" y="0"/>
                  </a:cxn>
                  <a:cxn ang="0">
                    <a:pos x="3" y="8"/>
                  </a:cxn>
                  <a:cxn ang="0">
                    <a:pos x="5" y="5"/>
                  </a:cxn>
                  <a:cxn ang="0">
                    <a:pos x="3" y="2"/>
                  </a:cxn>
                  <a:cxn ang="0">
                    <a:pos x="2" y="5"/>
                  </a:cxn>
                  <a:cxn ang="0">
                    <a:pos x="3" y="8"/>
                  </a:cxn>
                </a:cxnLst>
                <a:rect l="0" t="0" r="r" b="b"/>
                <a:pathLst>
                  <a:path w="6" h="9">
                    <a:moveTo>
                      <a:pt x="3" y="0"/>
                    </a:moveTo>
                    <a:cubicBezTo>
                      <a:pt x="5" y="0"/>
                      <a:pt x="6" y="2"/>
                      <a:pt x="6" y="5"/>
                    </a:cubicBezTo>
                    <a:cubicBezTo>
                      <a:pt x="6"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07" name="Freeform 599">
                <a:extLst>
                  <a:ext uri="{FF2B5EF4-FFF2-40B4-BE49-F238E27FC236}">
                    <a16:creationId xmlns:a16="http://schemas.microsoft.com/office/drawing/2014/main" xmlns="" id="{303EB625-70D0-405C-B957-8DB055C791E2}"/>
                  </a:ext>
                </a:extLst>
              </p:cNvPr>
              <p:cNvSpPr>
                <a:spLocks/>
              </p:cNvSpPr>
              <p:nvPr/>
            </p:nvSpPr>
            <p:spPr bwMode="auto">
              <a:xfrm>
                <a:off x="1935163" y="3948113"/>
                <a:ext cx="7938" cy="17463"/>
              </a:xfrm>
              <a:custGeom>
                <a:avLst/>
                <a:gdLst/>
                <a:ahLst/>
                <a:cxnLst>
                  <a:cxn ang="0">
                    <a:pos x="2" y="3"/>
                  </a:cxn>
                  <a:cxn ang="0">
                    <a:pos x="0"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3"/>
                    </a:cubicBezTo>
                    <a:cubicBezTo>
                      <a:pt x="0" y="2"/>
                      <a:pt x="0" y="2"/>
                      <a:pt x="1" y="2"/>
                    </a:cubicBezTo>
                    <a:cubicBezTo>
                      <a:pt x="1" y="2"/>
                      <a:pt x="1" y="2"/>
                      <a:pt x="1" y="2"/>
                    </a:cubicBezTo>
                    <a:cubicBezTo>
                      <a:pt x="2" y="2"/>
                      <a:pt x="2" y="0"/>
                      <a:pt x="3" y="0"/>
                    </a:cubicBezTo>
                    <a:cubicBezTo>
                      <a:pt x="3" y="0"/>
                      <a:pt x="4" y="1"/>
                      <a:pt x="4" y="1"/>
                    </a:cubicBezTo>
                    <a:cubicBezTo>
                      <a:pt x="4" y="8"/>
                      <a:pt x="4" y="8"/>
                      <a:pt x="4" y="8"/>
                    </a:cubicBezTo>
                    <a:cubicBezTo>
                      <a:pt x="4" y="9"/>
                      <a:pt x="4"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08" name="Freeform 600">
                <a:extLst>
                  <a:ext uri="{FF2B5EF4-FFF2-40B4-BE49-F238E27FC236}">
                    <a16:creationId xmlns:a16="http://schemas.microsoft.com/office/drawing/2014/main" xmlns="" id="{D12D0458-88FE-48BA-A532-DCE9B3A066BE}"/>
                  </a:ext>
                </a:extLst>
              </p:cNvPr>
              <p:cNvSpPr>
                <a:spLocks noEditPoints="1"/>
              </p:cNvSpPr>
              <p:nvPr/>
            </p:nvSpPr>
            <p:spPr bwMode="auto">
              <a:xfrm>
                <a:off x="1944688" y="3948113"/>
                <a:ext cx="12700" cy="17463"/>
              </a:xfrm>
              <a:custGeom>
                <a:avLst/>
                <a:gdLst/>
                <a:ahLst/>
                <a:cxnLst>
                  <a:cxn ang="0">
                    <a:pos x="4" y="0"/>
                  </a:cxn>
                  <a:cxn ang="0">
                    <a:pos x="7" y="5"/>
                  </a:cxn>
                  <a:cxn ang="0">
                    <a:pos x="4" y="9"/>
                  </a:cxn>
                  <a:cxn ang="0">
                    <a:pos x="0" y="5"/>
                  </a:cxn>
                  <a:cxn ang="0">
                    <a:pos x="4" y="0"/>
                  </a:cxn>
                  <a:cxn ang="0">
                    <a:pos x="4" y="8"/>
                  </a:cxn>
                  <a:cxn ang="0">
                    <a:pos x="5" y="5"/>
                  </a:cxn>
                  <a:cxn ang="0">
                    <a:pos x="4" y="2"/>
                  </a:cxn>
                  <a:cxn ang="0">
                    <a:pos x="2" y="5"/>
                  </a:cxn>
                  <a:cxn ang="0">
                    <a:pos x="4" y="8"/>
                  </a:cxn>
                </a:cxnLst>
                <a:rect l="0" t="0" r="r" b="b"/>
                <a:pathLst>
                  <a:path w="7" h="9">
                    <a:moveTo>
                      <a:pt x="4" y="0"/>
                    </a:moveTo>
                    <a:cubicBezTo>
                      <a:pt x="6" y="0"/>
                      <a:pt x="7" y="2"/>
                      <a:pt x="7" y="5"/>
                    </a:cubicBezTo>
                    <a:cubicBezTo>
                      <a:pt x="7" y="7"/>
                      <a:pt x="6" y="9"/>
                      <a:pt x="4" y="9"/>
                    </a:cubicBezTo>
                    <a:cubicBezTo>
                      <a:pt x="1" y="9"/>
                      <a:pt x="0" y="7"/>
                      <a:pt x="0" y="5"/>
                    </a:cubicBezTo>
                    <a:cubicBezTo>
                      <a:pt x="0" y="2"/>
                      <a:pt x="2" y="0"/>
                      <a:pt x="4" y="0"/>
                    </a:cubicBezTo>
                    <a:close/>
                    <a:moveTo>
                      <a:pt x="4" y="8"/>
                    </a:moveTo>
                    <a:cubicBezTo>
                      <a:pt x="4" y="8"/>
                      <a:pt x="5" y="7"/>
                      <a:pt x="5" y="5"/>
                    </a:cubicBezTo>
                    <a:cubicBezTo>
                      <a:pt x="5" y="3"/>
                      <a:pt x="5" y="2"/>
                      <a:pt x="4" y="2"/>
                    </a:cubicBezTo>
                    <a:cubicBezTo>
                      <a:pt x="2" y="2"/>
                      <a:pt x="2" y="3"/>
                      <a:pt x="2" y="5"/>
                    </a:cubicBezTo>
                    <a:cubicBezTo>
                      <a:pt x="2" y="7"/>
                      <a:pt x="3" y="8"/>
                      <a:pt x="4"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09" name="Freeform 601">
                <a:extLst>
                  <a:ext uri="{FF2B5EF4-FFF2-40B4-BE49-F238E27FC236}">
                    <a16:creationId xmlns:a16="http://schemas.microsoft.com/office/drawing/2014/main" xmlns="" id="{3BB98247-87B8-494A-8670-7E065304DE75}"/>
                  </a:ext>
                </a:extLst>
              </p:cNvPr>
              <p:cNvSpPr>
                <a:spLocks/>
              </p:cNvSpPr>
              <p:nvPr/>
            </p:nvSpPr>
            <p:spPr bwMode="auto">
              <a:xfrm>
                <a:off x="1957388"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3"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0" name="Freeform 602">
                <a:extLst>
                  <a:ext uri="{FF2B5EF4-FFF2-40B4-BE49-F238E27FC236}">
                    <a16:creationId xmlns:a16="http://schemas.microsoft.com/office/drawing/2014/main" xmlns="" id="{8AEE6DC4-E1FF-4616-B4BC-6536C6D1A5EF}"/>
                  </a:ext>
                </a:extLst>
              </p:cNvPr>
              <p:cNvSpPr>
                <a:spLocks/>
              </p:cNvSpPr>
              <p:nvPr/>
            </p:nvSpPr>
            <p:spPr bwMode="auto">
              <a:xfrm>
                <a:off x="1966913"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3"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1" name="Freeform 603">
                <a:extLst>
                  <a:ext uri="{FF2B5EF4-FFF2-40B4-BE49-F238E27FC236}">
                    <a16:creationId xmlns:a16="http://schemas.microsoft.com/office/drawing/2014/main" xmlns="" id="{877F71EA-9D71-4E1E-B3B4-853CAD01A79C}"/>
                  </a:ext>
                </a:extLst>
              </p:cNvPr>
              <p:cNvSpPr>
                <a:spLocks noEditPoints="1"/>
              </p:cNvSpPr>
              <p:nvPr/>
            </p:nvSpPr>
            <p:spPr bwMode="auto">
              <a:xfrm>
                <a:off x="1979613" y="3948113"/>
                <a:ext cx="11113" cy="17463"/>
              </a:xfrm>
              <a:custGeom>
                <a:avLst/>
                <a:gdLst/>
                <a:ahLst/>
                <a:cxnLst>
                  <a:cxn ang="0">
                    <a:pos x="3" y="0"/>
                  </a:cxn>
                  <a:cxn ang="0">
                    <a:pos x="6" y="5"/>
                  </a:cxn>
                  <a:cxn ang="0">
                    <a:pos x="3" y="9"/>
                  </a:cxn>
                  <a:cxn ang="0">
                    <a:pos x="0" y="5"/>
                  </a:cxn>
                  <a:cxn ang="0">
                    <a:pos x="3" y="0"/>
                  </a:cxn>
                  <a:cxn ang="0">
                    <a:pos x="3" y="8"/>
                  </a:cxn>
                  <a:cxn ang="0">
                    <a:pos x="4" y="5"/>
                  </a:cxn>
                  <a:cxn ang="0">
                    <a:pos x="3" y="2"/>
                  </a:cxn>
                  <a:cxn ang="0">
                    <a:pos x="1" y="5"/>
                  </a:cxn>
                  <a:cxn ang="0">
                    <a:pos x="3" y="8"/>
                  </a:cxn>
                </a:cxnLst>
                <a:rect l="0" t="0" r="r" b="b"/>
                <a:pathLst>
                  <a:path w="6" h="9">
                    <a:moveTo>
                      <a:pt x="3" y="0"/>
                    </a:moveTo>
                    <a:cubicBezTo>
                      <a:pt x="5" y="0"/>
                      <a:pt x="6" y="2"/>
                      <a:pt x="6" y="5"/>
                    </a:cubicBezTo>
                    <a:cubicBezTo>
                      <a:pt x="6" y="7"/>
                      <a:pt x="5" y="9"/>
                      <a:pt x="3" y="9"/>
                    </a:cubicBezTo>
                    <a:cubicBezTo>
                      <a:pt x="0" y="9"/>
                      <a:pt x="0" y="7"/>
                      <a:pt x="0" y="5"/>
                    </a:cubicBezTo>
                    <a:cubicBezTo>
                      <a:pt x="0" y="2"/>
                      <a:pt x="1" y="0"/>
                      <a:pt x="3" y="0"/>
                    </a:cubicBezTo>
                    <a:close/>
                    <a:moveTo>
                      <a:pt x="3" y="8"/>
                    </a:moveTo>
                    <a:cubicBezTo>
                      <a:pt x="4" y="8"/>
                      <a:pt x="4" y="7"/>
                      <a:pt x="4" y="5"/>
                    </a:cubicBezTo>
                    <a:cubicBezTo>
                      <a:pt x="4" y="3"/>
                      <a:pt x="4" y="2"/>
                      <a:pt x="3" y="2"/>
                    </a:cubicBezTo>
                    <a:cubicBezTo>
                      <a:pt x="2" y="2"/>
                      <a:pt x="1" y="3"/>
                      <a:pt x="1" y="5"/>
                    </a:cubicBezTo>
                    <a:cubicBezTo>
                      <a:pt x="1"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2" name="Freeform 604">
                <a:extLst>
                  <a:ext uri="{FF2B5EF4-FFF2-40B4-BE49-F238E27FC236}">
                    <a16:creationId xmlns:a16="http://schemas.microsoft.com/office/drawing/2014/main" xmlns="" id="{6B1F0E68-0AD7-4C70-8EA6-8200271BDBB3}"/>
                  </a:ext>
                </a:extLst>
              </p:cNvPr>
              <p:cNvSpPr>
                <a:spLocks/>
              </p:cNvSpPr>
              <p:nvPr/>
            </p:nvSpPr>
            <p:spPr bwMode="auto">
              <a:xfrm>
                <a:off x="1992313" y="3948113"/>
                <a:ext cx="7938" cy="17463"/>
              </a:xfrm>
              <a:custGeom>
                <a:avLst/>
                <a:gdLst/>
                <a:ahLst/>
                <a:cxnLst>
                  <a:cxn ang="0">
                    <a:pos x="2" y="3"/>
                  </a:cxn>
                  <a:cxn ang="0">
                    <a:pos x="0" y="3"/>
                  </a:cxn>
                  <a:cxn ang="0">
                    <a:pos x="0" y="3"/>
                  </a:cxn>
                  <a:cxn ang="0">
                    <a:pos x="0"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3"/>
                    </a:cubicBezTo>
                    <a:cubicBezTo>
                      <a:pt x="0" y="2"/>
                      <a:pt x="0" y="2"/>
                      <a:pt x="0" y="2"/>
                    </a:cubicBezTo>
                    <a:cubicBezTo>
                      <a:pt x="1" y="2"/>
                      <a:pt x="1" y="2"/>
                      <a:pt x="1" y="2"/>
                    </a:cubicBezTo>
                    <a:cubicBezTo>
                      <a:pt x="2" y="2"/>
                      <a:pt x="2" y="0"/>
                      <a:pt x="3" y="0"/>
                    </a:cubicBezTo>
                    <a:cubicBezTo>
                      <a:pt x="3" y="0"/>
                      <a:pt x="4" y="1"/>
                      <a:pt x="4" y="1"/>
                    </a:cubicBezTo>
                    <a:cubicBezTo>
                      <a:pt x="4" y="8"/>
                      <a:pt x="4" y="8"/>
                      <a:pt x="4" y="8"/>
                    </a:cubicBezTo>
                    <a:cubicBezTo>
                      <a:pt x="4" y="9"/>
                      <a:pt x="3"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3" name="Freeform 605">
                <a:extLst>
                  <a:ext uri="{FF2B5EF4-FFF2-40B4-BE49-F238E27FC236}">
                    <a16:creationId xmlns:a16="http://schemas.microsoft.com/office/drawing/2014/main" xmlns="" id="{0A7C296F-8E53-42A2-BF4C-3B00B6A561F3}"/>
                  </a:ext>
                </a:extLst>
              </p:cNvPr>
              <p:cNvSpPr>
                <a:spLocks noEditPoints="1"/>
              </p:cNvSpPr>
              <p:nvPr/>
            </p:nvSpPr>
            <p:spPr bwMode="auto">
              <a:xfrm>
                <a:off x="2001838" y="3948113"/>
                <a:ext cx="14288" cy="17463"/>
              </a:xfrm>
              <a:custGeom>
                <a:avLst/>
                <a:gdLst/>
                <a:ahLst/>
                <a:cxnLst>
                  <a:cxn ang="0">
                    <a:pos x="3" y="0"/>
                  </a:cxn>
                  <a:cxn ang="0">
                    <a:pos x="7" y="5"/>
                  </a:cxn>
                  <a:cxn ang="0">
                    <a:pos x="3" y="9"/>
                  </a:cxn>
                  <a:cxn ang="0">
                    <a:pos x="0" y="5"/>
                  </a:cxn>
                  <a:cxn ang="0">
                    <a:pos x="3" y="0"/>
                  </a:cxn>
                  <a:cxn ang="0">
                    <a:pos x="3" y="8"/>
                  </a:cxn>
                  <a:cxn ang="0">
                    <a:pos x="5" y="5"/>
                  </a:cxn>
                  <a:cxn ang="0">
                    <a:pos x="3" y="2"/>
                  </a:cxn>
                  <a:cxn ang="0">
                    <a:pos x="2" y="5"/>
                  </a:cxn>
                  <a:cxn ang="0">
                    <a:pos x="3" y="8"/>
                  </a:cxn>
                </a:cxnLst>
                <a:rect l="0" t="0" r="r" b="b"/>
                <a:pathLst>
                  <a:path w="7" h="9">
                    <a:moveTo>
                      <a:pt x="3" y="0"/>
                    </a:moveTo>
                    <a:cubicBezTo>
                      <a:pt x="5" y="0"/>
                      <a:pt x="7" y="2"/>
                      <a:pt x="7" y="5"/>
                    </a:cubicBezTo>
                    <a:cubicBezTo>
                      <a:pt x="7"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4" name="Freeform 606">
                <a:extLst>
                  <a:ext uri="{FF2B5EF4-FFF2-40B4-BE49-F238E27FC236}">
                    <a16:creationId xmlns:a16="http://schemas.microsoft.com/office/drawing/2014/main" xmlns="" id="{A7724CA6-6087-4732-B660-F3E91B1B7DE7}"/>
                  </a:ext>
                </a:extLst>
              </p:cNvPr>
              <p:cNvSpPr>
                <a:spLocks noEditPoints="1"/>
              </p:cNvSpPr>
              <p:nvPr/>
            </p:nvSpPr>
            <p:spPr bwMode="auto">
              <a:xfrm>
                <a:off x="2017713" y="3948113"/>
                <a:ext cx="12700" cy="17463"/>
              </a:xfrm>
              <a:custGeom>
                <a:avLst/>
                <a:gdLst/>
                <a:ahLst/>
                <a:cxnLst>
                  <a:cxn ang="0">
                    <a:pos x="3" y="0"/>
                  </a:cxn>
                  <a:cxn ang="0">
                    <a:pos x="6" y="5"/>
                  </a:cxn>
                  <a:cxn ang="0">
                    <a:pos x="3" y="9"/>
                  </a:cxn>
                  <a:cxn ang="0">
                    <a:pos x="0" y="5"/>
                  </a:cxn>
                  <a:cxn ang="0">
                    <a:pos x="3" y="0"/>
                  </a:cxn>
                  <a:cxn ang="0">
                    <a:pos x="3" y="8"/>
                  </a:cxn>
                  <a:cxn ang="0">
                    <a:pos x="4" y="5"/>
                  </a:cxn>
                  <a:cxn ang="0">
                    <a:pos x="3" y="2"/>
                  </a:cxn>
                  <a:cxn ang="0">
                    <a:pos x="1" y="5"/>
                  </a:cxn>
                  <a:cxn ang="0">
                    <a:pos x="3" y="8"/>
                  </a:cxn>
                </a:cxnLst>
                <a:rect l="0" t="0" r="r" b="b"/>
                <a:pathLst>
                  <a:path w="6" h="9">
                    <a:moveTo>
                      <a:pt x="3" y="0"/>
                    </a:moveTo>
                    <a:cubicBezTo>
                      <a:pt x="5" y="0"/>
                      <a:pt x="6" y="2"/>
                      <a:pt x="6" y="5"/>
                    </a:cubicBezTo>
                    <a:cubicBezTo>
                      <a:pt x="6" y="7"/>
                      <a:pt x="5" y="9"/>
                      <a:pt x="3" y="9"/>
                    </a:cubicBezTo>
                    <a:cubicBezTo>
                      <a:pt x="0" y="9"/>
                      <a:pt x="0" y="7"/>
                      <a:pt x="0" y="5"/>
                    </a:cubicBezTo>
                    <a:cubicBezTo>
                      <a:pt x="0" y="2"/>
                      <a:pt x="1" y="0"/>
                      <a:pt x="3" y="0"/>
                    </a:cubicBezTo>
                    <a:close/>
                    <a:moveTo>
                      <a:pt x="3" y="8"/>
                    </a:moveTo>
                    <a:cubicBezTo>
                      <a:pt x="4" y="8"/>
                      <a:pt x="4" y="7"/>
                      <a:pt x="4" y="5"/>
                    </a:cubicBezTo>
                    <a:cubicBezTo>
                      <a:pt x="4" y="3"/>
                      <a:pt x="4" y="2"/>
                      <a:pt x="3" y="2"/>
                    </a:cubicBezTo>
                    <a:cubicBezTo>
                      <a:pt x="2" y="2"/>
                      <a:pt x="1" y="3"/>
                      <a:pt x="1" y="5"/>
                    </a:cubicBezTo>
                    <a:cubicBezTo>
                      <a:pt x="1"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5" name="Freeform 607">
                <a:extLst>
                  <a:ext uri="{FF2B5EF4-FFF2-40B4-BE49-F238E27FC236}">
                    <a16:creationId xmlns:a16="http://schemas.microsoft.com/office/drawing/2014/main" xmlns="" id="{6EBD8F7C-572F-41B0-82F6-26C039BFEFEC}"/>
                  </a:ext>
                </a:extLst>
              </p:cNvPr>
              <p:cNvSpPr>
                <a:spLocks noEditPoints="1"/>
              </p:cNvSpPr>
              <p:nvPr/>
            </p:nvSpPr>
            <p:spPr bwMode="auto">
              <a:xfrm>
                <a:off x="1882775" y="3976688"/>
                <a:ext cx="12700" cy="17463"/>
              </a:xfrm>
              <a:custGeom>
                <a:avLst/>
                <a:gdLst/>
                <a:ahLst/>
                <a:cxnLst>
                  <a:cxn ang="0">
                    <a:pos x="3" y="0"/>
                  </a:cxn>
                  <a:cxn ang="0">
                    <a:pos x="7" y="4"/>
                  </a:cxn>
                  <a:cxn ang="0">
                    <a:pos x="3" y="9"/>
                  </a:cxn>
                  <a:cxn ang="0">
                    <a:pos x="0" y="4"/>
                  </a:cxn>
                  <a:cxn ang="0">
                    <a:pos x="3" y="0"/>
                  </a:cxn>
                  <a:cxn ang="0">
                    <a:pos x="3" y="7"/>
                  </a:cxn>
                  <a:cxn ang="0">
                    <a:pos x="5" y="4"/>
                  </a:cxn>
                  <a:cxn ang="0">
                    <a:pos x="3" y="1"/>
                  </a:cxn>
                  <a:cxn ang="0">
                    <a:pos x="2" y="4"/>
                  </a:cxn>
                  <a:cxn ang="0">
                    <a:pos x="3" y="7"/>
                  </a:cxn>
                </a:cxnLst>
                <a:rect l="0" t="0" r="r" b="b"/>
                <a:pathLst>
                  <a:path w="7" h="9">
                    <a:moveTo>
                      <a:pt x="3" y="0"/>
                    </a:moveTo>
                    <a:cubicBezTo>
                      <a:pt x="5" y="0"/>
                      <a:pt x="7" y="1"/>
                      <a:pt x="7" y="4"/>
                    </a:cubicBezTo>
                    <a:cubicBezTo>
                      <a:pt x="7" y="6"/>
                      <a:pt x="6" y="9"/>
                      <a:pt x="3" y="9"/>
                    </a:cubicBezTo>
                    <a:cubicBezTo>
                      <a:pt x="1"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6" name="Freeform 608">
                <a:extLst>
                  <a:ext uri="{FF2B5EF4-FFF2-40B4-BE49-F238E27FC236}">
                    <a16:creationId xmlns:a16="http://schemas.microsoft.com/office/drawing/2014/main" xmlns="" id="{01A43CD2-961D-4098-A8AB-E81D87F289A0}"/>
                  </a:ext>
                </a:extLst>
              </p:cNvPr>
              <p:cNvSpPr>
                <a:spLocks/>
              </p:cNvSpPr>
              <p:nvPr/>
            </p:nvSpPr>
            <p:spPr bwMode="auto">
              <a:xfrm>
                <a:off x="1895475" y="3976688"/>
                <a:ext cx="7938" cy="17463"/>
              </a:xfrm>
              <a:custGeom>
                <a:avLst/>
                <a:gdLst/>
                <a:ahLst/>
                <a:cxnLst>
                  <a:cxn ang="0">
                    <a:pos x="2" y="3"/>
                  </a:cxn>
                  <a:cxn ang="0">
                    <a:pos x="1" y="3"/>
                  </a:cxn>
                  <a:cxn ang="0">
                    <a:pos x="0" y="2"/>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2"/>
                    </a:cubicBezTo>
                    <a:cubicBezTo>
                      <a:pt x="0" y="2"/>
                      <a:pt x="0" y="2"/>
                      <a:pt x="1" y="2"/>
                    </a:cubicBezTo>
                    <a:cubicBezTo>
                      <a:pt x="1" y="2"/>
                      <a:pt x="1" y="2"/>
                      <a:pt x="1" y="2"/>
                    </a:cubicBezTo>
                    <a:cubicBezTo>
                      <a:pt x="3" y="1"/>
                      <a:pt x="2" y="0"/>
                      <a:pt x="3" y="0"/>
                    </a:cubicBezTo>
                    <a:cubicBezTo>
                      <a:pt x="4" y="0"/>
                      <a:pt x="4" y="0"/>
                      <a:pt x="4" y="1"/>
                    </a:cubicBezTo>
                    <a:cubicBezTo>
                      <a:pt x="4" y="8"/>
                      <a:pt x="4" y="8"/>
                      <a:pt x="4" y="8"/>
                    </a:cubicBezTo>
                    <a:cubicBezTo>
                      <a:pt x="4" y="8"/>
                      <a:pt x="4"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7" name="Freeform 609">
                <a:extLst>
                  <a:ext uri="{FF2B5EF4-FFF2-40B4-BE49-F238E27FC236}">
                    <a16:creationId xmlns:a16="http://schemas.microsoft.com/office/drawing/2014/main" xmlns="" id="{5E1F00EE-6920-4DDD-BDF2-B7A7264DFB17}"/>
                  </a:ext>
                </a:extLst>
              </p:cNvPr>
              <p:cNvSpPr>
                <a:spLocks noEditPoints="1"/>
              </p:cNvSpPr>
              <p:nvPr/>
            </p:nvSpPr>
            <p:spPr bwMode="auto">
              <a:xfrm>
                <a:off x="1905000" y="3976688"/>
                <a:ext cx="14288" cy="17463"/>
              </a:xfrm>
              <a:custGeom>
                <a:avLst/>
                <a:gdLst/>
                <a:ahLst/>
                <a:cxnLst>
                  <a:cxn ang="0">
                    <a:pos x="4" y="0"/>
                  </a:cxn>
                  <a:cxn ang="0">
                    <a:pos x="7" y="4"/>
                  </a:cxn>
                  <a:cxn ang="0">
                    <a:pos x="4" y="9"/>
                  </a:cxn>
                  <a:cxn ang="0">
                    <a:pos x="0" y="4"/>
                  </a:cxn>
                  <a:cxn ang="0">
                    <a:pos x="4" y="0"/>
                  </a:cxn>
                  <a:cxn ang="0">
                    <a:pos x="4" y="7"/>
                  </a:cxn>
                  <a:cxn ang="0">
                    <a:pos x="5" y="4"/>
                  </a:cxn>
                  <a:cxn ang="0">
                    <a:pos x="4" y="1"/>
                  </a:cxn>
                  <a:cxn ang="0">
                    <a:pos x="2" y="4"/>
                  </a:cxn>
                  <a:cxn ang="0">
                    <a:pos x="4" y="7"/>
                  </a:cxn>
                </a:cxnLst>
                <a:rect l="0" t="0" r="r" b="b"/>
                <a:pathLst>
                  <a:path w="7" h="9">
                    <a:moveTo>
                      <a:pt x="4" y="0"/>
                    </a:moveTo>
                    <a:cubicBezTo>
                      <a:pt x="6" y="0"/>
                      <a:pt x="7" y="1"/>
                      <a:pt x="7" y="4"/>
                    </a:cubicBezTo>
                    <a:cubicBezTo>
                      <a:pt x="7" y="6"/>
                      <a:pt x="6" y="9"/>
                      <a:pt x="4" y="9"/>
                    </a:cubicBezTo>
                    <a:cubicBezTo>
                      <a:pt x="1" y="9"/>
                      <a:pt x="0" y="6"/>
                      <a:pt x="0" y="4"/>
                    </a:cubicBezTo>
                    <a:cubicBezTo>
                      <a:pt x="0" y="1"/>
                      <a:pt x="2" y="0"/>
                      <a:pt x="4" y="0"/>
                    </a:cubicBezTo>
                    <a:close/>
                    <a:moveTo>
                      <a:pt x="4" y="7"/>
                    </a:moveTo>
                    <a:cubicBezTo>
                      <a:pt x="5" y="7"/>
                      <a:pt x="5" y="7"/>
                      <a:pt x="5" y="4"/>
                    </a:cubicBezTo>
                    <a:cubicBezTo>
                      <a:pt x="5" y="3"/>
                      <a:pt x="5" y="1"/>
                      <a:pt x="4" y="1"/>
                    </a:cubicBezTo>
                    <a:cubicBezTo>
                      <a:pt x="3" y="1"/>
                      <a:pt x="2" y="3"/>
                      <a:pt x="2" y="4"/>
                    </a:cubicBezTo>
                    <a:cubicBezTo>
                      <a:pt x="2" y="7"/>
                      <a:pt x="3" y="7"/>
                      <a:pt x="4"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8" name="Freeform 610">
                <a:extLst>
                  <a:ext uri="{FF2B5EF4-FFF2-40B4-BE49-F238E27FC236}">
                    <a16:creationId xmlns:a16="http://schemas.microsoft.com/office/drawing/2014/main" xmlns="" id="{E40FF73C-A292-453C-A80B-53B6A6E01491}"/>
                  </a:ext>
                </a:extLst>
              </p:cNvPr>
              <p:cNvSpPr>
                <a:spLocks/>
              </p:cNvSpPr>
              <p:nvPr/>
            </p:nvSpPr>
            <p:spPr bwMode="auto">
              <a:xfrm>
                <a:off x="1919288" y="3976688"/>
                <a:ext cx="7938" cy="17463"/>
              </a:xfrm>
              <a:custGeom>
                <a:avLst/>
                <a:gdLst/>
                <a:ahLst/>
                <a:cxnLst>
                  <a:cxn ang="0">
                    <a:pos x="2" y="3"/>
                  </a:cxn>
                  <a:cxn ang="0">
                    <a:pos x="1" y="3"/>
                  </a:cxn>
                  <a:cxn ang="0">
                    <a:pos x="0" y="2"/>
                  </a:cxn>
                  <a:cxn ang="0">
                    <a:pos x="1" y="2"/>
                  </a:cxn>
                  <a:cxn ang="0">
                    <a:pos x="2" y="2"/>
                  </a:cxn>
                  <a:cxn ang="0">
                    <a:pos x="4"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4" y="0"/>
                      <a:pt x="4" y="1"/>
                    </a:cubicBezTo>
                    <a:cubicBezTo>
                      <a:pt x="4" y="8"/>
                      <a:pt x="4" y="8"/>
                      <a:pt x="4" y="8"/>
                    </a:cubicBezTo>
                    <a:cubicBezTo>
                      <a:pt x="4" y="8"/>
                      <a:pt x="4" y="9"/>
                      <a:pt x="3" y="9"/>
                    </a:cubicBezTo>
                    <a:cubicBezTo>
                      <a:pt x="3"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19" name="Freeform 611">
                <a:extLst>
                  <a:ext uri="{FF2B5EF4-FFF2-40B4-BE49-F238E27FC236}">
                    <a16:creationId xmlns:a16="http://schemas.microsoft.com/office/drawing/2014/main" xmlns="" id="{BC1FE62C-7777-4852-A104-2EF8B74038C2}"/>
                  </a:ext>
                </a:extLst>
              </p:cNvPr>
              <p:cNvSpPr>
                <a:spLocks/>
              </p:cNvSpPr>
              <p:nvPr/>
            </p:nvSpPr>
            <p:spPr bwMode="auto">
              <a:xfrm>
                <a:off x="1928813" y="3976688"/>
                <a:ext cx="7938" cy="17463"/>
              </a:xfrm>
              <a:custGeom>
                <a:avLst/>
                <a:gdLst/>
                <a:ahLst/>
                <a:cxnLst>
                  <a:cxn ang="0">
                    <a:pos x="2" y="3"/>
                  </a:cxn>
                  <a:cxn ang="0">
                    <a:pos x="1" y="3"/>
                  </a:cxn>
                  <a:cxn ang="0">
                    <a:pos x="0" y="2"/>
                  </a:cxn>
                  <a:cxn ang="0">
                    <a:pos x="1" y="2"/>
                  </a:cxn>
                  <a:cxn ang="0">
                    <a:pos x="2" y="2"/>
                  </a:cxn>
                  <a:cxn ang="0">
                    <a:pos x="4"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2"/>
                    </a:cubicBezTo>
                    <a:cubicBezTo>
                      <a:pt x="0" y="2"/>
                      <a:pt x="0" y="2"/>
                      <a:pt x="1" y="2"/>
                    </a:cubicBezTo>
                    <a:cubicBezTo>
                      <a:pt x="2" y="2"/>
                      <a:pt x="2" y="2"/>
                      <a:pt x="2" y="2"/>
                    </a:cubicBezTo>
                    <a:cubicBezTo>
                      <a:pt x="3" y="1"/>
                      <a:pt x="3" y="0"/>
                      <a:pt x="4" y="0"/>
                    </a:cubicBezTo>
                    <a:cubicBezTo>
                      <a:pt x="4" y="0"/>
                      <a:pt x="4" y="0"/>
                      <a:pt x="4" y="1"/>
                    </a:cubicBezTo>
                    <a:cubicBezTo>
                      <a:pt x="4" y="8"/>
                      <a:pt x="4" y="8"/>
                      <a:pt x="4" y="8"/>
                    </a:cubicBezTo>
                    <a:cubicBezTo>
                      <a:pt x="4" y="8"/>
                      <a:pt x="4" y="9"/>
                      <a:pt x="3" y="9"/>
                    </a:cubicBezTo>
                    <a:cubicBezTo>
                      <a:pt x="3"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20" name="Freeform 612">
                <a:extLst>
                  <a:ext uri="{FF2B5EF4-FFF2-40B4-BE49-F238E27FC236}">
                    <a16:creationId xmlns:a16="http://schemas.microsoft.com/office/drawing/2014/main" xmlns="" id="{97D9F71C-3FF4-4BE1-923B-96B76C60805D}"/>
                  </a:ext>
                </a:extLst>
              </p:cNvPr>
              <p:cNvSpPr>
                <a:spLocks noEditPoints="1"/>
              </p:cNvSpPr>
              <p:nvPr/>
            </p:nvSpPr>
            <p:spPr bwMode="auto">
              <a:xfrm>
                <a:off x="1939925" y="3976688"/>
                <a:ext cx="12700" cy="17463"/>
              </a:xfrm>
              <a:custGeom>
                <a:avLst/>
                <a:gdLst/>
                <a:ahLst/>
                <a:cxnLst>
                  <a:cxn ang="0">
                    <a:pos x="3" y="0"/>
                  </a:cxn>
                  <a:cxn ang="0">
                    <a:pos x="6" y="4"/>
                  </a:cxn>
                  <a:cxn ang="0">
                    <a:pos x="3" y="9"/>
                  </a:cxn>
                  <a:cxn ang="0">
                    <a:pos x="0" y="4"/>
                  </a:cxn>
                  <a:cxn ang="0">
                    <a:pos x="3" y="0"/>
                  </a:cxn>
                  <a:cxn ang="0">
                    <a:pos x="3" y="7"/>
                  </a:cxn>
                  <a:cxn ang="0">
                    <a:pos x="5" y="4"/>
                  </a:cxn>
                  <a:cxn ang="0">
                    <a:pos x="3" y="1"/>
                  </a:cxn>
                  <a:cxn ang="0">
                    <a:pos x="2" y="4"/>
                  </a:cxn>
                  <a:cxn ang="0">
                    <a:pos x="3" y="7"/>
                  </a:cxn>
                </a:cxnLst>
                <a:rect l="0" t="0" r="r" b="b"/>
                <a:pathLst>
                  <a:path w="6" h="9">
                    <a:moveTo>
                      <a:pt x="3" y="0"/>
                    </a:moveTo>
                    <a:cubicBezTo>
                      <a:pt x="5" y="0"/>
                      <a:pt x="6" y="1"/>
                      <a:pt x="6" y="4"/>
                    </a:cubicBezTo>
                    <a:cubicBezTo>
                      <a:pt x="6" y="6"/>
                      <a:pt x="6" y="9"/>
                      <a:pt x="3" y="9"/>
                    </a:cubicBezTo>
                    <a:cubicBezTo>
                      <a:pt x="0"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21" name="Freeform 613">
                <a:extLst>
                  <a:ext uri="{FF2B5EF4-FFF2-40B4-BE49-F238E27FC236}">
                    <a16:creationId xmlns:a16="http://schemas.microsoft.com/office/drawing/2014/main" xmlns="" id="{4E105520-F0C9-4B66-AE62-4AEF6D8869F2}"/>
                  </a:ext>
                </a:extLst>
              </p:cNvPr>
              <p:cNvSpPr>
                <a:spLocks/>
              </p:cNvSpPr>
              <p:nvPr/>
            </p:nvSpPr>
            <p:spPr bwMode="auto">
              <a:xfrm>
                <a:off x="1954213" y="3976688"/>
                <a:ext cx="7938" cy="17463"/>
              </a:xfrm>
              <a:custGeom>
                <a:avLst/>
                <a:gdLst/>
                <a:ahLst/>
                <a:cxnLst>
                  <a:cxn ang="0">
                    <a:pos x="2" y="3"/>
                  </a:cxn>
                  <a:cxn ang="0">
                    <a:pos x="0" y="3"/>
                  </a:cxn>
                  <a:cxn ang="0">
                    <a:pos x="0" y="2"/>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2"/>
                    </a:cubicBezTo>
                    <a:cubicBezTo>
                      <a:pt x="0" y="2"/>
                      <a:pt x="0" y="2"/>
                      <a:pt x="1" y="2"/>
                    </a:cubicBezTo>
                    <a:cubicBezTo>
                      <a:pt x="1" y="2"/>
                      <a:pt x="1" y="2"/>
                      <a:pt x="1" y="2"/>
                    </a:cubicBezTo>
                    <a:cubicBezTo>
                      <a:pt x="2" y="1"/>
                      <a:pt x="2" y="0"/>
                      <a:pt x="3" y="0"/>
                    </a:cubicBezTo>
                    <a:cubicBezTo>
                      <a:pt x="3" y="0"/>
                      <a:pt x="4" y="0"/>
                      <a:pt x="4" y="1"/>
                    </a:cubicBezTo>
                    <a:cubicBezTo>
                      <a:pt x="4" y="8"/>
                      <a:pt x="4" y="8"/>
                      <a:pt x="4" y="8"/>
                    </a:cubicBezTo>
                    <a:cubicBezTo>
                      <a:pt x="4" y="8"/>
                      <a:pt x="3"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22" name="Freeform 614">
                <a:extLst>
                  <a:ext uri="{FF2B5EF4-FFF2-40B4-BE49-F238E27FC236}">
                    <a16:creationId xmlns:a16="http://schemas.microsoft.com/office/drawing/2014/main" xmlns="" id="{2242AAB1-31E9-4685-B2D8-9A83B27E7017}"/>
                  </a:ext>
                </a:extLst>
              </p:cNvPr>
              <p:cNvSpPr>
                <a:spLocks noEditPoints="1"/>
              </p:cNvSpPr>
              <p:nvPr/>
            </p:nvSpPr>
            <p:spPr bwMode="auto">
              <a:xfrm>
                <a:off x="1963738" y="3976688"/>
                <a:ext cx="14288" cy="17463"/>
              </a:xfrm>
              <a:custGeom>
                <a:avLst/>
                <a:gdLst/>
                <a:ahLst/>
                <a:cxnLst>
                  <a:cxn ang="0">
                    <a:pos x="3" y="0"/>
                  </a:cxn>
                  <a:cxn ang="0">
                    <a:pos x="7" y="4"/>
                  </a:cxn>
                  <a:cxn ang="0">
                    <a:pos x="3" y="9"/>
                  </a:cxn>
                  <a:cxn ang="0">
                    <a:pos x="0" y="4"/>
                  </a:cxn>
                  <a:cxn ang="0">
                    <a:pos x="3" y="0"/>
                  </a:cxn>
                  <a:cxn ang="0">
                    <a:pos x="3" y="7"/>
                  </a:cxn>
                  <a:cxn ang="0">
                    <a:pos x="5" y="4"/>
                  </a:cxn>
                  <a:cxn ang="0">
                    <a:pos x="3" y="1"/>
                  </a:cxn>
                  <a:cxn ang="0">
                    <a:pos x="2" y="4"/>
                  </a:cxn>
                  <a:cxn ang="0">
                    <a:pos x="3" y="7"/>
                  </a:cxn>
                </a:cxnLst>
                <a:rect l="0" t="0" r="r" b="b"/>
                <a:pathLst>
                  <a:path w="7" h="9">
                    <a:moveTo>
                      <a:pt x="3" y="0"/>
                    </a:moveTo>
                    <a:cubicBezTo>
                      <a:pt x="5" y="0"/>
                      <a:pt x="7" y="1"/>
                      <a:pt x="7" y="4"/>
                    </a:cubicBezTo>
                    <a:cubicBezTo>
                      <a:pt x="7" y="6"/>
                      <a:pt x="6" y="9"/>
                      <a:pt x="3" y="9"/>
                    </a:cubicBezTo>
                    <a:cubicBezTo>
                      <a:pt x="1" y="9"/>
                      <a:pt x="0" y="6"/>
                      <a:pt x="0" y="4"/>
                    </a:cubicBezTo>
                    <a:cubicBezTo>
                      <a:pt x="0" y="1"/>
                      <a:pt x="1" y="0"/>
                      <a:pt x="3" y="0"/>
                    </a:cubicBezTo>
                    <a:close/>
                    <a:moveTo>
                      <a:pt x="3" y="7"/>
                    </a:moveTo>
                    <a:cubicBezTo>
                      <a:pt x="4" y="7"/>
                      <a:pt x="5" y="7"/>
                      <a:pt x="5" y="4"/>
                    </a:cubicBezTo>
                    <a:cubicBezTo>
                      <a:pt x="5" y="3"/>
                      <a:pt x="5" y="1"/>
                      <a:pt x="3" y="1"/>
                    </a:cubicBezTo>
                    <a:cubicBezTo>
                      <a:pt x="2" y="1"/>
                      <a:pt x="2" y="3"/>
                      <a:pt x="2" y="4"/>
                    </a:cubicBezTo>
                    <a:cubicBezTo>
                      <a:pt x="2" y="7"/>
                      <a:pt x="3"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23" name="Freeform 615">
                <a:extLst>
                  <a:ext uri="{FF2B5EF4-FFF2-40B4-BE49-F238E27FC236}">
                    <a16:creationId xmlns:a16="http://schemas.microsoft.com/office/drawing/2014/main" xmlns="" id="{555CAD71-4E01-46FD-AFD4-42D4D33B2616}"/>
                  </a:ext>
                </a:extLst>
              </p:cNvPr>
              <p:cNvSpPr>
                <a:spLocks noEditPoints="1"/>
              </p:cNvSpPr>
              <p:nvPr/>
            </p:nvSpPr>
            <p:spPr bwMode="auto">
              <a:xfrm>
                <a:off x="1979613" y="3976688"/>
                <a:ext cx="11113" cy="17463"/>
              </a:xfrm>
              <a:custGeom>
                <a:avLst/>
                <a:gdLst/>
                <a:ahLst/>
                <a:cxnLst>
                  <a:cxn ang="0">
                    <a:pos x="3" y="0"/>
                  </a:cxn>
                  <a:cxn ang="0">
                    <a:pos x="6" y="4"/>
                  </a:cxn>
                  <a:cxn ang="0">
                    <a:pos x="3" y="9"/>
                  </a:cxn>
                  <a:cxn ang="0">
                    <a:pos x="0" y="4"/>
                  </a:cxn>
                  <a:cxn ang="0">
                    <a:pos x="3" y="0"/>
                  </a:cxn>
                  <a:cxn ang="0">
                    <a:pos x="3" y="7"/>
                  </a:cxn>
                  <a:cxn ang="0">
                    <a:pos x="4" y="4"/>
                  </a:cxn>
                  <a:cxn ang="0">
                    <a:pos x="3" y="1"/>
                  </a:cxn>
                  <a:cxn ang="0">
                    <a:pos x="1" y="4"/>
                  </a:cxn>
                  <a:cxn ang="0">
                    <a:pos x="3" y="7"/>
                  </a:cxn>
                </a:cxnLst>
                <a:rect l="0" t="0" r="r" b="b"/>
                <a:pathLst>
                  <a:path w="6" h="9">
                    <a:moveTo>
                      <a:pt x="3" y="0"/>
                    </a:moveTo>
                    <a:cubicBezTo>
                      <a:pt x="5" y="0"/>
                      <a:pt x="6" y="1"/>
                      <a:pt x="6" y="4"/>
                    </a:cubicBezTo>
                    <a:cubicBezTo>
                      <a:pt x="6" y="6"/>
                      <a:pt x="5" y="9"/>
                      <a:pt x="3" y="9"/>
                    </a:cubicBezTo>
                    <a:cubicBezTo>
                      <a:pt x="0" y="9"/>
                      <a:pt x="0" y="6"/>
                      <a:pt x="0" y="4"/>
                    </a:cubicBezTo>
                    <a:cubicBezTo>
                      <a:pt x="0" y="1"/>
                      <a:pt x="1" y="0"/>
                      <a:pt x="3" y="0"/>
                    </a:cubicBezTo>
                    <a:close/>
                    <a:moveTo>
                      <a:pt x="3" y="7"/>
                    </a:moveTo>
                    <a:cubicBezTo>
                      <a:pt x="4" y="7"/>
                      <a:pt x="4" y="7"/>
                      <a:pt x="4" y="4"/>
                    </a:cubicBezTo>
                    <a:cubicBezTo>
                      <a:pt x="4" y="3"/>
                      <a:pt x="4" y="1"/>
                      <a:pt x="3" y="1"/>
                    </a:cubicBezTo>
                    <a:cubicBezTo>
                      <a:pt x="2" y="1"/>
                      <a:pt x="1" y="3"/>
                      <a:pt x="1" y="4"/>
                    </a:cubicBezTo>
                    <a:cubicBezTo>
                      <a:pt x="1"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24" name="Freeform 616">
                <a:extLst>
                  <a:ext uri="{FF2B5EF4-FFF2-40B4-BE49-F238E27FC236}">
                    <a16:creationId xmlns:a16="http://schemas.microsoft.com/office/drawing/2014/main" xmlns="" id="{460C1927-A4D7-4C7F-A6B7-0A7D623EFCBC}"/>
                  </a:ext>
                </a:extLst>
              </p:cNvPr>
              <p:cNvSpPr>
                <a:spLocks/>
              </p:cNvSpPr>
              <p:nvPr/>
            </p:nvSpPr>
            <p:spPr bwMode="auto">
              <a:xfrm>
                <a:off x="1992313" y="3976688"/>
                <a:ext cx="7938" cy="17463"/>
              </a:xfrm>
              <a:custGeom>
                <a:avLst/>
                <a:gdLst/>
                <a:ahLst/>
                <a:cxnLst>
                  <a:cxn ang="0">
                    <a:pos x="2" y="3"/>
                  </a:cxn>
                  <a:cxn ang="0">
                    <a:pos x="0" y="3"/>
                  </a:cxn>
                  <a:cxn ang="0">
                    <a:pos x="0" y="2"/>
                  </a:cxn>
                  <a:cxn ang="0">
                    <a:pos x="0"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2"/>
                    </a:cubicBezTo>
                    <a:cubicBezTo>
                      <a:pt x="0" y="2"/>
                      <a:pt x="0" y="2"/>
                      <a:pt x="0" y="2"/>
                    </a:cubicBezTo>
                    <a:cubicBezTo>
                      <a:pt x="1" y="2"/>
                      <a:pt x="1" y="2"/>
                      <a:pt x="1" y="2"/>
                    </a:cubicBezTo>
                    <a:cubicBezTo>
                      <a:pt x="2" y="1"/>
                      <a:pt x="2" y="0"/>
                      <a:pt x="3" y="0"/>
                    </a:cubicBezTo>
                    <a:cubicBezTo>
                      <a:pt x="3" y="0"/>
                      <a:pt x="4" y="0"/>
                      <a:pt x="4" y="1"/>
                    </a:cubicBezTo>
                    <a:cubicBezTo>
                      <a:pt x="4" y="8"/>
                      <a:pt x="4" y="8"/>
                      <a:pt x="4" y="8"/>
                    </a:cubicBezTo>
                    <a:cubicBezTo>
                      <a:pt x="4" y="8"/>
                      <a:pt x="3"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25" name="Freeform 617">
                <a:extLst>
                  <a:ext uri="{FF2B5EF4-FFF2-40B4-BE49-F238E27FC236}">
                    <a16:creationId xmlns:a16="http://schemas.microsoft.com/office/drawing/2014/main" xmlns="" id="{6B9AEF6C-79F6-4AF4-998E-82D35515F434}"/>
                  </a:ext>
                </a:extLst>
              </p:cNvPr>
              <p:cNvSpPr>
                <a:spLocks/>
              </p:cNvSpPr>
              <p:nvPr/>
            </p:nvSpPr>
            <p:spPr bwMode="auto">
              <a:xfrm>
                <a:off x="2000250" y="3976688"/>
                <a:ext cx="9525" cy="17463"/>
              </a:xfrm>
              <a:custGeom>
                <a:avLst/>
                <a:gdLst/>
                <a:ahLst/>
                <a:cxnLst>
                  <a:cxn ang="0">
                    <a:pos x="3" y="3"/>
                  </a:cxn>
                  <a:cxn ang="0">
                    <a:pos x="1" y="3"/>
                  </a:cxn>
                  <a:cxn ang="0">
                    <a:pos x="0" y="2"/>
                  </a:cxn>
                  <a:cxn ang="0">
                    <a:pos x="1" y="2"/>
                  </a:cxn>
                  <a:cxn ang="0">
                    <a:pos x="2" y="2"/>
                  </a:cxn>
                  <a:cxn ang="0">
                    <a:pos x="4" y="0"/>
                  </a:cxn>
                  <a:cxn ang="0">
                    <a:pos x="5" y="1"/>
                  </a:cxn>
                  <a:cxn ang="0">
                    <a:pos x="5" y="8"/>
                  </a:cxn>
                  <a:cxn ang="0">
                    <a:pos x="4" y="9"/>
                  </a:cxn>
                  <a:cxn ang="0">
                    <a:pos x="3" y="8"/>
                  </a:cxn>
                  <a:cxn ang="0">
                    <a:pos x="3" y="3"/>
                  </a:cxn>
                </a:cxnLst>
                <a:rect l="0" t="0" r="r" b="b"/>
                <a:pathLst>
                  <a:path w="5" h="9">
                    <a:moveTo>
                      <a:pt x="3"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5" y="0"/>
                      <a:pt x="5" y="1"/>
                    </a:cubicBezTo>
                    <a:cubicBezTo>
                      <a:pt x="5" y="8"/>
                      <a:pt x="5" y="8"/>
                      <a:pt x="5" y="8"/>
                    </a:cubicBezTo>
                    <a:cubicBezTo>
                      <a:pt x="5" y="8"/>
                      <a:pt x="4" y="9"/>
                      <a:pt x="4" y="9"/>
                    </a:cubicBezTo>
                    <a:cubicBezTo>
                      <a:pt x="3" y="9"/>
                      <a:pt x="3" y="8"/>
                      <a:pt x="3" y="8"/>
                    </a:cubicBezTo>
                    <a:lnTo>
                      <a:pt x="3"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26" name="Freeform 618">
                <a:extLst>
                  <a:ext uri="{FF2B5EF4-FFF2-40B4-BE49-F238E27FC236}">
                    <a16:creationId xmlns:a16="http://schemas.microsoft.com/office/drawing/2014/main" xmlns="" id="{8A039241-214E-49B0-8702-6CA25FB6C3C3}"/>
                  </a:ext>
                </a:extLst>
              </p:cNvPr>
              <p:cNvSpPr>
                <a:spLocks/>
              </p:cNvSpPr>
              <p:nvPr/>
            </p:nvSpPr>
            <p:spPr bwMode="auto">
              <a:xfrm>
                <a:off x="2009775" y="3976688"/>
                <a:ext cx="7938" cy="17463"/>
              </a:xfrm>
              <a:custGeom>
                <a:avLst/>
                <a:gdLst/>
                <a:ahLst/>
                <a:cxnLst>
                  <a:cxn ang="0">
                    <a:pos x="3" y="3"/>
                  </a:cxn>
                  <a:cxn ang="0">
                    <a:pos x="1" y="3"/>
                  </a:cxn>
                  <a:cxn ang="0">
                    <a:pos x="0" y="2"/>
                  </a:cxn>
                  <a:cxn ang="0">
                    <a:pos x="1" y="2"/>
                  </a:cxn>
                  <a:cxn ang="0">
                    <a:pos x="2" y="2"/>
                  </a:cxn>
                  <a:cxn ang="0">
                    <a:pos x="4" y="0"/>
                  </a:cxn>
                  <a:cxn ang="0">
                    <a:pos x="4" y="1"/>
                  </a:cxn>
                  <a:cxn ang="0">
                    <a:pos x="4" y="8"/>
                  </a:cxn>
                  <a:cxn ang="0">
                    <a:pos x="4" y="9"/>
                  </a:cxn>
                  <a:cxn ang="0">
                    <a:pos x="3" y="8"/>
                  </a:cxn>
                  <a:cxn ang="0">
                    <a:pos x="3" y="3"/>
                  </a:cxn>
                </a:cxnLst>
                <a:rect l="0" t="0" r="r" b="b"/>
                <a:pathLst>
                  <a:path w="4" h="9">
                    <a:moveTo>
                      <a:pt x="3"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4" y="0"/>
                      <a:pt x="4" y="1"/>
                    </a:cubicBezTo>
                    <a:cubicBezTo>
                      <a:pt x="4" y="8"/>
                      <a:pt x="4" y="8"/>
                      <a:pt x="4" y="8"/>
                    </a:cubicBezTo>
                    <a:cubicBezTo>
                      <a:pt x="4" y="8"/>
                      <a:pt x="4" y="9"/>
                      <a:pt x="4" y="9"/>
                    </a:cubicBezTo>
                    <a:cubicBezTo>
                      <a:pt x="3" y="9"/>
                      <a:pt x="3" y="8"/>
                      <a:pt x="3" y="8"/>
                    </a:cubicBezTo>
                    <a:lnTo>
                      <a:pt x="3"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227" name="Freeform 619">
                <a:extLst>
                  <a:ext uri="{FF2B5EF4-FFF2-40B4-BE49-F238E27FC236}">
                    <a16:creationId xmlns:a16="http://schemas.microsoft.com/office/drawing/2014/main" xmlns="" id="{1A846DEA-14A0-4662-83F6-FA62A30FE309}"/>
                  </a:ext>
                </a:extLst>
              </p:cNvPr>
              <p:cNvSpPr>
                <a:spLocks noEditPoints="1"/>
              </p:cNvSpPr>
              <p:nvPr/>
            </p:nvSpPr>
            <p:spPr bwMode="auto">
              <a:xfrm>
                <a:off x="2022475" y="3976688"/>
                <a:ext cx="11113" cy="17463"/>
              </a:xfrm>
              <a:custGeom>
                <a:avLst/>
                <a:gdLst/>
                <a:ahLst/>
                <a:cxnLst>
                  <a:cxn ang="0">
                    <a:pos x="3" y="0"/>
                  </a:cxn>
                  <a:cxn ang="0">
                    <a:pos x="6" y="4"/>
                  </a:cxn>
                  <a:cxn ang="0">
                    <a:pos x="3" y="9"/>
                  </a:cxn>
                  <a:cxn ang="0">
                    <a:pos x="0" y="4"/>
                  </a:cxn>
                  <a:cxn ang="0">
                    <a:pos x="3" y="0"/>
                  </a:cxn>
                  <a:cxn ang="0">
                    <a:pos x="3" y="7"/>
                  </a:cxn>
                  <a:cxn ang="0">
                    <a:pos x="5" y="4"/>
                  </a:cxn>
                  <a:cxn ang="0">
                    <a:pos x="3" y="1"/>
                  </a:cxn>
                  <a:cxn ang="0">
                    <a:pos x="2" y="4"/>
                  </a:cxn>
                  <a:cxn ang="0">
                    <a:pos x="3" y="7"/>
                  </a:cxn>
                </a:cxnLst>
                <a:rect l="0" t="0" r="r" b="b"/>
                <a:pathLst>
                  <a:path w="6" h="9">
                    <a:moveTo>
                      <a:pt x="3" y="0"/>
                    </a:moveTo>
                    <a:cubicBezTo>
                      <a:pt x="5" y="0"/>
                      <a:pt x="6" y="1"/>
                      <a:pt x="6" y="4"/>
                    </a:cubicBezTo>
                    <a:cubicBezTo>
                      <a:pt x="6" y="6"/>
                      <a:pt x="6" y="9"/>
                      <a:pt x="3" y="9"/>
                    </a:cubicBezTo>
                    <a:cubicBezTo>
                      <a:pt x="1"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grpSp>
        <p:sp>
          <p:nvSpPr>
            <p:cNvPr id="132" name="Rectangle 131">
              <a:extLst>
                <a:ext uri="{FF2B5EF4-FFF2-40B4-BE49-F238E27FC236}">
                  <a16:creationId xmlns:a16="http://schemas.microsoft.com/office/drawing/2014/main" xmlns="" id="{18635742-C064-48DA-AB8C-4BE70FAAB994}"/>
                </a:ext>
              </a:extLst>
            </p:cNvPr>
            <p:cNvSpPr/>
            <p:nvPr/>
          </p:nvSpPr>
          <p:spPr>
            <a:xfrm>
              <a:off x="8035145" y="1491805"/>
              <a:ext cx="3525472" cy="333425"/>
            </a:xfrm>
            <a:prstGeom prst="rect">
              <a:avLst/>
            </a:prstGeom>
          </p:spPr>
          <p:txBody>
            <a:bodyPr wrap="square" lIns="0" tIns="0" rIns="0" bIns="0">
              <a:spAutoFit/>
            </a:bodyPr>
            <a:lstStyle/>
            <a:p>
              <a:pPr algn="ctr">
                <a:spcAft>
                  <a:spcPts val="200"/>
                </a:spcAft>
              </a:pPr>
              <a:r>
                <a:rPr lang="en-GB" sz="1000" dirty="0">
                  <a:solidFill>
                    <a:schemeClr val="accent1"/>
                  </a:solidFill>
                  <a:latin typeface="+mj-lt"/>
                </a:rPr>
                <a:t>MDM Turnaround Time </a:t>
              </a:r>
            </a:p>
            <a:p>
              <a:pPr algn="ctr">
                <a:spcAft>
                  <a:spcPts val="200"/>
                </a:spcAft>
              </a:pPr>
              <a:r>
                <a:rPr lang="en-GB" sz="1000" dirty="0">
                  <a:solidFill>
                    <a:schemeClr val="accent1"/>
                  </a:solidFill>
                  <a:latin typeface="+mj-lt"/>
                </a:rPr>
                <a:t>For Cost Centre Creation </a:t>
              </a:r>
            </a:p>
          </p:txBody>
        </p:sp>
        <p:sp>
          <p:nvSpPr>
            <p:cNvPr id="133" name="Line 6">
              <a:extLst>
                <a:ext uri="{FF2B5EF4-FFF2-40B4-BE49-F238E27FC236}">
                  <a16:creationId xmlns:a16="http://schemas.microsoft.com/office/drawing/2014/main" xmlns="" id="{CA37D3A7-DA5B-4DCB-BA4F-F28E17ECFEEA}"/>
                </a:ext>
              </a:extLst>
            </p:cNvPr>
            <p:cNvSpPr>
              <a:spLocks noChangeShapeType="1"/>
            </p:cNvSpPr>
            <p:nvPr/>
          </p:nvSpPr>
          <p:spPr bwMode="auto">
            <a:xfrm>
              <a:off x="11601445" y="1711927"/>
              <a:ext cx="0" cy="503922"/>
            </a:xfrm>
            <a:prstGeom prst="line">
              <a:avLst/>
            </a:prstGeom>
            <a:noFill/>
            <a:ln w="285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sz="1200" dirty="0">
                <a:solidFill>
                  <a:srgbClr val="263147"/>
                </a:solidFill>
                <a:latin typeface="+mj-lt"/>
              </a:endParaRPr>
            </a:p>
          </p:txBody>
        </p:sp>
        <p:grpSp>
          <p:nvGrpSpPr>
            <p:cNvPr id="134" name="Group 134685">
              <a:extLst>
                <a:ext uri="{FF2B5EF4-FFF2-40B4-BE49-F238E27FC236}">
                  <a16:creationId xmlns:a16="http://schemas.microsoft.com/office/drawing/2014/main" xmlns="" id="{4D9F6AA0-4CD0-4C35-AC0F-F78A0E629391}"/>
                </a:ext>
              </a:extLst>
            </p:cNvPr>
            <p:cNvGrpSpPr/>
            <p:nvPr/>
          </p:nvGrpSpPr>
          <p:grpSpPr>
            <a:xfrm>
              <a:off x="11355211" y="1398263"/>
              <a:ext cx="527247" cy="509290"/>
              <a:chOff x="2795132" y="3215764"/>
              <a:chExt cx="616118" cy="595134"/>
            </a:xfrm>
            <a:solidFill>
              <a:schemeClr val="accent2">
                <a:lumMod val="20000"/>
                <a:lumOff val="80000"/>
              </a:schemeClr>
            </a:solidFill>
          </p:grpSpPr>
          <p:sp>
            <p:nvSpPr>
              <p:cNvPr id="199" name="Freeform 66">
                <a:extLst>
                  <a:ext uri="{FF2B5EF4-FFF2-40B4-BE49-F238E27FC236}">
                    <a16:creationId xmlns:a16="http://schemas.microsoft.com/office/drawing/2014/main" xmlns="" id="{1F71A525-053F-4530-8092-8DD3A39B444E}"/>
                  </a:ext>
                </a:extLst>
              </p:cNvPr>
              <p:cNvSpPr>
                <a:spLocks/>
              </p:cNvSpPr>
              <p:nvPr/>
            </p:nvSpPr>
            <p:spPr bwMode="auto">
              <a:xfrm>
                <a:off x="2795132" y="3215764"/>
                <a:ext cx="616118" cy="595134"/>
              </a:xfrm>
              <a:custGeom>
                <a:avLst/>
                <a:gdLst/>
                <a:ahLst/>
                <a:cxnLst>
                  <a:cxn ang="0">
                    <a:pos x="54" y="284"/>
                  </a:cxn>
                  <a:cxn ang="0">
                    <a:pos x="89" y="54"/>
                  </a:cxn>
                  <a:cxn ang="0">
                    <a:pos x="319" y="89"/>
                  </a:cxn>
                  <a:cxn ang="0">
                    <a:pos x="284" y="319"/>
                  </a:cxn>
                  <a:cxn ang="0">
                    <a:pos x="54" y="284"/>
                  </a:cxn>
                </a:cxnLst>
                <a:rect l="0" t="0" r="r" b="b"/>
                <a:pathLst>
                  <a:path w="373" h="373">
                    <a:moveTo>
                      <a:pt x="54" y="284"/>
                    </a:moveTo>
                    <a:cubicBezTo>
                      <a:pt x="0" y="211"/>
                      <a:pt x="16" y="108"/>
                      <a:pt x="89" y="54"/>
                    </a:cubicBezTo>
                    <a:cubicBezTo>
                      <a:pt x="162" y="0"/>
                      <a:pt x="265" y="15"/>
                      <a:pt x="319" y="89"/>
                    </a:cubicBezTo>
                    <a:cubicBezTo>
                      <a:pt x="373" y="162"/>
                      <a:pt x="358" y="265"/>
                      <a:pt x="284" y="319"/>
                    </a:cubicBezTo>
                    <a:cubicBezTo>
                      <a:pt x="211" y="373"/>
                      <a:pt x="108" y="357"/>
                      <a:pt x="54" y="284"/>
                    </a:cubicBezTo>
                    <a:close/>
                  </a:path>
                </a:pathLst>
              </a:custGeom>
              <a:grpFill/>
              <a:ln w="4445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solidFill>
                    <a:srgbClr val="263147"/>
                  </a:solidFill>
                  <a:latin typeface="+mj-lt"/>
                </a:endParaRPr>
              </a:p>
            </p:txBody>
          </p:sp>
          <p:sp>
            <p:nvSpPr>
              <p:cNvPr id="200" name="Freeform 67">
                <a:extLst>
                  <a:ext uri="{FF2B5EF4-FFF2-40B4-BE49-F238E27FC236}">
                    <a16:creationId xmlns:a16="http://schemas.microsoft.com/office/drawing/2014/main" xmlns="" id="{A92BB0FE-BA82-4071-8721-A66F3D7BAD10}"/>
                  </a:ext>
                </a:extLst>
              </p:cNvPr>
              <p:cNvSpPr>
                <a:spLocks/>
              </p:cNvSpPr>
              <p:nvPr/>
            </p:nvSpPr>
            <p:spPr bwMode="auto">
              <a:xfrm>
                <a:off x="2827301" y="3246163"/>
                <a:ext cx="551779" cy="532986"/>
              </a:xfrm>
              <a:custGeom>
                <a:avLst/>
                <a:gdLst/>
                <a:ahLst/>
                <a:cxnLst>
                  <a:cxn ang="0">
                    <a:pos x="48" y="255"/>
                  </a:cxn>
                  <a:cxn ang="0">
                    <a:pos x="79" y="49"/>
                  </a:cxn>
                  <a:cxn ang="0">
                    <a:pos x="285" y="80"/>
                  </a:cxn>
                  <a:cxn ang="0">
                    <a:pos x="254" y="286"/>
                  </a:cxn>
                  <a:cxn ang="0">
                    <a:pos x="48" y="255"/>
                  </a:cxn>
                </a:cxnLst>
                <a:rect l="0" t="0" r="r" b="b"/>
                <a:pathLst>
                  <a:path w="334" h="334">
                    <a:moveTo>
                      <a:pt x="48" y="255"/>
                    </a:moveTo>
                    <a:cubicBezTo>
                      <a:pt x="0" y="189"/>
                      <a:pt x="14" y="97"/>
                      <a:pt x="79" y="49"/>
                    </a:cubicBezTo>
                    <a:cubicBezTo>
                      <a:pt x="145" y="0"/>
                      <a:pt x="237" y="14"/>
                      <a:pt x="285" y="80"/>
                    </a:cubicBezTo>
                    <a:cubicBezTo>
                      <a:pt x="334" y="145"/>
                      <a:pt x="320" y="238"/>
                      <a:pt x="254" y="286"/>
                    </a:cubicBezTo>
                    <a:cubicBezTo>
                      <a:pt x="189" y="334"/>
                      <a:pt x="96" y="320"/>
                      <a:pt x="48" y="255"/>
                    </a:cubicBezTo>
                    <a:close/>
                  </a:path>
                </a:pathLst>
              </a:custGeom>
              <a:solidFill>
                <a:schemeClr val="accent5"/>
              </a:solidFill>
              <a:ln w="14288"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dirty="0">
                  <a:solidFill>
                    <a:srgbClr val="263147"/>
                  </a:solidFill>
                  <a:latin typeface="+mj-lt"/>
                </a:endParaRPr>
              </a:p>
            </p:txBody>
          </p:sp>
        </p:grpSp>
        <p:grpSp>
          <p:nvGrpSpPr>
            <p:cNvPr id="135" name="Groupe 138">
              <a:extLst>
                <a:ext uri="{FF2B5EF4-FFF2-40B4-BE49-F238E27FC236}">
                  <a16:creationId xmlns:a16="http://schemas.microsoft.com/office/drawing/2014/main" xmlns="" id="{E1768A06-8152-41E0-AEED-9ED0BDC0BB6A}"/>
                </a:ext>
              </a:extLst>
            </p:cNvPr>
            <p:cNvGrpSpPr/>
            <p:nvPr/>
          </p:nvGrpSpPr>
          <p:grpSpPr>
            <a:xfrm>
              <a:off x="11515586" y="1491347"/>
              <a:ext cx="206494" cy="321968"/>
              <a:chOff x="1838325" y="3889375"/>
              <a:chExt cx="241300" cy="376238"/>
            </a:xfrm>
          </p:grpSpPr>
          <p:sp>
            <p:nvSpPr>
              <p:cNvPr id="172" name="Freeform 593">
                <a:extLst>
                  <a:ext uri="{FF2B5EF4-FFF2-40B4-BE49-F238E27FC236}">
                    <a16:creationId xmlns:a16="http://schemas.microsoft.com/office/drawing/2014/main" xmlns="" id="{62EF9CC8-FA93-497B-81FB-3A7AA17705AA}"/>
                  </a:ext>
                </a:extLst>
              </p:cNvPr>
              <p:cNvSpPr>
                <a:spLocks/>
              </p:cNvSpPr>
              <p:nvPr/>
            </p:nvSpPr>
            <p:spPr bwMode="auto">
              <a:xfrm>
                <a:off x="1838325" y="3889375"/>
                <a:ext cx="241300" cy="204788"/>
              </a:xfrm>
              <a:custGeom>
                <a:avLst/>
                <a:gdLst/>
                <a:ahLst/>
                <a:cxnLst>
                  <a:cxn ang="0">
                    <a:pos x="60" y="83"/>
                  </a:cxn>
                  <a:cxn ang="0">
                    <a:pos x="0" y="42"/>
                  </a:cxn>
                  <a:cxn ang="0">
                    <a:pos x="59" y="0"/>
                  </a:cxn>
                  <a:cxn ang="0">
                    <a:pos x="60" y="24"/>
                  </a:cxn>
                  <a:cxn ang="0">
                    <a:pos x="82" y="24"/>
                  </a:cxn>
                  <a:cxn ang="0">
                    <a:pos x="125" y="63"/>
                  </a:cxn>
                  <a:cxn ang="0">
                    <a:pos x="100" y="105"/>
                  </a:cxn>
                  <a:cxn ang="0">
                    <a:pos x="101" y="76"/>
                  </a:cxn>
                  <a:cxn ang="0">
                    <a:pos x="79" y="59"/>
                  </a:cxn>
                  <a:cxn ang="0">
                    <a:pos x="60" y="59"/>
                  </a:cxn>
                </a:cxnLst>
                <a:rect l="0" t="0" r="r" b="b"/>
                <a:pathLst>
                  <a:path w="125" h="105">
                    <a:moveTo>
                      <a:pt x="60" y="83"/>
                    </a:moveTo>
                    <a:cubicBezTo>
                      <a:pt x="0" y="42"/>
                      <a:pt x="0" y="42"/>
                      <a:pt x="0" y="42"/>
                    </a:cubicBezTo>
                    <a:cubicBezTo>
                      <a:pt x="59" y="0"/>
                      <a:pt x="59" y="0"/>
                      <a:pt x="59" y="0"/>
                    </a:cubicBezTo>
                    <a:cubicBezTo>
                      <a:pt x="60" y="24"/>
                      <a:pt x="60" y="24"/>
                      <a:pt x="60" y="24"/>
                    </a:cubicBezTo>
                    <a:cubicBezTo>
                      <a:pt x="60" y="24"/>
                      <a:pt x="70" y="23"/>
                      <a:pt x="82" y="24"/>
                    </a:cubicBezTo>
                    <a:cubicBezTo>
                      <a:pt x="98" y="24"/>
                      <a:pt x="125" y="36"/>
                      <a:pt x="125" y="63"/>
                    </a:cubicBezTo>
                    <a:cubicBezTo>
                      <a:pt x="125" y="83"/>
                      <a:pt x="108" y="102"/>
                      <a:pt x="100" y="105"/>
                    </a:cubicBezTo>
                    <a:cubicBezTo>
                      <a:pt x="100" y="105"/>
                      <a:pt x="102" y="80"/>
                      <a:pt x="101" y="76"/>
                    </a:cubicBezTo>
                    <a:cubicBezTo>
                      <a:pt x="100" y="73"/>
                      <a:pt x="99" y="60"/>
                      <a:pt x="79" y="59"/>
                    </a:cubicBezTo>
                    <a:cubicBezTo>
                      <a:pt x="60" y="59"/>
                      <a:pt x="60" y="59"/>
                      <a:pt x="60" y="59"/>
                    </a:cubicBezTo>
                  </a:path>
                </a:pathLst>
              </a:custGeom>
              <a:noFill/>
              <a:ln w="12700"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73" name="Freeform 594">
                <a:extLst>
                  <a:ext uri="{FF2B5EF4-FFF2-40B4-BE49-F238E27FC236}">
                    <a16:creationId xmlns:a16="http://schemas.microsoft.com/office/drawing/2014/main" xmlns="" id="{7B916EBD-31A5-47D0-B0DF-953999DF1EE5}"/>
                  </a:ext>
                </a:extLst>
              </p:cNvPr>
              <p:cNvSpPr>
                <a:spLocks/>
              </p:cNvSpPr>
              <p:nvPr/>
            </p:nvSpPr>
            <p:spPr bwMode="auto">
              <a:xfrm>
                <a:off x="1838325" y="4064000"/>
                <a:ext cx="241300" cy="201613"/>
              </a:xfrm>
              <a:custGeom>
                <a:avLst/>
                <a:gdLst/>
                <a:ahLst/>
                <a:cxnLst>
                  <a:cxn ang="0">
                    <a:pos x="66" y="21"/>
                  </a:cxn>
                  <a:cxn ang="0">
                    <a:pos x="125" y="63"/>
                  </a:cxn>
                  <a:cxn ang="0">
                    <a:pos x="66" y="104"/>
                  </a:cxn>
                  <a:cxn ang="0">
                    <a:pos x="66" y="81"/>
                  </a:cxn>
                  <a:cxn ang="0">
                    <a:pos x="43" y="81"/>
                  </a:cxn>
                  <a:cxn ang="0">
                    <a:pos x="0" y="42"/>
                  </a:cxn>
                  <a:cxn ang="0">
                    <a:pos x="25" y="0"/>
                  </a:cxn>
                  <a:cxn ang="0">
                    <a:pos x="24" y="28"/>
                  </a:cxn>
                  <a:cxn ang="0">
                    <a:pos x="46" y="45"/>
                  </a:cxn>
                  <a:cxn ang="0">
                    <a:pos x="66" y="45"/>
                  </a:cxn>
                </a:cxnLst>
                <a:rect l="0" t="0" r="r" b="b"/>
                <a:pathLst>
                  <a:path w="125" h="104">
                    <a:moveTo>
                      <a:pt x="66" y="21"/>
                    </a:moveTo>
                    <a:cubicBezTo>
                      <a:pt x="125" y="63"/>
                      <a:pt x="125" y="63"/>
                      <a:pt x="125" y="63"/>
                    </a:cubicBezTo>
                    <a:cubicBezTo>
                      <a:pt x="66" y="104"/>
                      <a:pt x="66" y="104"/>
                      <a:pt x="66" y="104"/>
                    </a:cubicBezTo>
                    <a:cubicBezTo>
                      <a:pt x="66" y="81"/>
                      <a:pt x="66" y="81"/>
                      <a:pt x="66" y="81"/>
                    </a:cubicBezTo>
                    <a:cubicBezTo>
                      <a:pt x="66" y="81"/>
                      <a:pt x="55" y="81"/>
                      <a:pt x="43" y="81"/>
                    </a:cubicBezTo>
                    <a:cubicBezTo>
                      <a:pt x="27" y="81"/>
                      <a:pt x="0" y="68"/>
                      <a:pt x="0" y="42"/>
                    </a:cubicBezTo>
                    <a:cubicBezTo>
                      <a:pt x="0" y="22"/>
                      <a:pt x="17" y="2"/>
                      <a:pt x="25" y="0"/>
                    </a:cubicBezTo>
                    <a:cubicBezTo>
                      <a:pt x="25" y="0"/>
                      <a:pt x="23" y="24"/>
                      <a:pt x="24" y="28"/>
                    </a:cubicBezTo>
                    <a:cubicBezTo>
                      <a:pt x="25" y="31"/>
                      <a:pt x="26" y="44"/>
                      <a:pt x="46" y="45"/>
                    </a:cubicBezTo>
                    <a:cubicBezTo>
                      <a:pt x="66" y="45"/>
                      <a:pt x="66" y="45"/>
                      <a:pt x="66" y="45"/>
                    </a:cubicBezTo>
                  </a:path>
                </a:pathLst>
              </a:custGeom>
              <a:noFill/>
              <a:ln w="12700"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74" name="Freeform 595">
                <a:extLst>
                  <a:ext uri="{FF2B5EF4-FFF2-40B4-BE49-F238E27FC236}">
                    <a16:creationId xmlns:a16="http://schemas.microsoft.com/office/drawing/2014/main" xmlns="" id="{4EE61018-A8F5-47C7-9B28-C8DB0DEEAFF0}"/>
                  </a:ext>
                </a:extLst>
              </p:cNvPr>
              <p:cNvSpPr>
                <a:spLocks noEditPoints="1"/>
              </p:cNvSpPr>
              <p:nvPr/>
            </p:nvSpPr>
            <p:spPr bwMode="auto">
              <a:xfrm>
                <a:off x="1882775" y="3948113"/>
                <a:ext cx="12700" cy="17463"/>
              </a:xfrm>
              <a:custGeom>
                <a:avLst/>
                <a:gdLst/>
                <a:ahLst/>
                <a:cxnLst>
                  <a:cxn ang="0">
                    <a:pos x="3" y="0"/>
                  </a:cxn>
                  <a:cxn ang="0">
                    <a:pos x="7" y="5"/>
                  </a:cxn>
                  <a:cxn ang="0">
                    <a:pos x="3" y="9"/>
                  </a:cxn>
                  <a:cxn ang="0">
                    <a:pos x="0" y="5"/>
                  </a:cxn>
                  <a:cxn ang="0">
                    <a:pos x="3" y="0"/>
                  </a:cxn>
                  <a:cxn ang="0">
                    <a:pos x="3" y="8"/>
                  </a:cxn>
                  <a:cxn ang="0">
                    <a:pos x="5" y="5"/>
                  </a:cxn>
                  <a:cxn ang="0">
                    <a:pos x="3" y="2"/>
                  </a:cxn>
                  <a:cxn ang="0">
                    <a:pos x="2" y="5"/>
                  </a:cxn>
                  <a:cxn ang="0">
                    <a:pos x="3" y="8"/>
                  </a:cxn>
                </a:cxnLst>
                <a:rect l="0" t="0" r="r" b="b"/>
                <a:pathLst>
                  <a:path w="7" h="9">
                    <a:moveTo>
                      <a:pt x="3" y="0"/>
                    </a:moveTo>
                    <a:cubicBezTo>
                      <a:pt x="5" y="0"/>
                      <a:pt x="7" y="2"/>
                      <a:pt x="7" y="5"/>
                    </a:cubicBezTo>
                    <a:cubicBezTo>
                      <a:pt x="7"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75" name="Freeform 596">
                <a:extLst>
                  <a:ext uri="{FF2B5EF4-FFF2-40B4-BE49-F238E27FC236}">
                    <a16:creationId xmlns:a16="http://schemas.microsoft.com/office/drawing/2014/main" xmlns="" id="{EADD2F99-08BE-41EF-8F89-5F1DE7248128}"/>
                  </a:ext>
                </a:extLst>
              </p:cNvPr>
              <p:cNvSpPr>
                <a:spLocks/>
              </p:cNvSpPr>
              <p:nvPr/>
            </p:nvSpPr>
            <p:spPr bwMode="auto">
              <a:xfrm>
                <a:off x="1895475"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76" name="Freeform 597">
                <a:extLst>
                  <a:ext uri="{FF2B5EF4-FFF2-40B4-BE49-F238E27FC236}">
                    <a16:creationId xmlns:a16="http://schemas.microsoft.com/office/drawing/2014/main" xmlns="" id="{9A4745AD-0C4D-46E3-A180-A1861159B5B2}"/>
                  </a:ext>
                </a:extLst>
              </p:cNvPr>
              <p:cNvSpPr>
                <a:spLocks noEditPoints="1"/>
              </p:cNvSpPr>
              <p:nvPr/>
            </p:nvSpPr>
            <p:spPr bwMode="auto">
              <a:xfrm>
                <a:off x="1905000" y="3948113"/>
                <a:ext cx="14288" cy="17463"/>
              </a:xfrm>
              <a:custGeom>
                <a:avLst/>
                <a:gdLst/>
                <a:ahLst/>
                <a:cxnLst>
                  <a:cxn ang="0">
                    <a:pos x="4" y="0"/>
                  </a:cxn>
                  <a:cxn ang="0">
                    <a:pos x="7" y="5"/>
                  </a:cxn>
                  <a:cxn ang="0">
                    <a:pos x="4" y="9"/>
                  </a:cxn>
                  <a:cxn ang="0">
                    <a:pos x="0" y="5"/>
                  </a:cxn>
                  <a:cxn ang="0">
                    <a:pos x="4" y="0"/>
                  </a:cxn>
                  <a:cxn ang="0">
                    <a:pos x="4" y="8"/>
                  </a:cxn>
                  <a:cxn ang="0">
                    <a:pos x="5" y="5"/>
                  </a:cxn>
                  <a:cxn ang="0">
                    <a:pos x="4" y="2"/>
                  </a:cxn>
                  <a:cxn ang="0">
                    <a:pos x="2" y="5"/>
                  </a:cxn>
                  <a:cxn ang="0">
                    <a:pos x="4" y="8"/>
                  </a:cxn>
                </a:cxnLst>
                <a:rect l="0" t="0" r="r" b="b"/>
                <a:pathLst>
                  <a:path w="7" h="9">
                    <a:moveTo>
                      <a:pt x="4" y="0"/>
                    </a:moveTo>
                    <a:cubicBezTo>
                      <a:pt x="6" y="0"/>
                      <a:pt x="7" y="2"/>
                      <a:pt x="7" y="5"/>
                    </a:cubicBezTo>
                    <a:cubicBezTo>
                      <a:pt x="7" y="7"/>
                      <a:pt x="6" y="9"/>
                      <a:pt x="4" y="9"/>
                    </a:cubicBezTo>
                    <a:cubicBezTo>
                      <a:pt x="1" y="9"/>
                      <a:pt x="0" y="7"/>
                      <a:pt x="0" y="5"/>
                    </a:cubicBezTo>
                    <a:cubicBezTo>
                      <a:pt x="0" y="2"/>
                      <a:pt x="2" y="0"/>
                      <a:pt x="4" y="0"/>
                    </a:cubicBezTo>
                    <a:close/>
                    <a:moveTo>
                      <a:pt x="4" y="8"/>
                    </a:moveTo>
                    <a:cubicBezTo>
                      <a:pt x="5" y="8"/>
                      <a:pt x="5" y="7"/>
                      <a:pt x="5" y="5"/>
                    </a:cubicBezTo>
                    <a:cubicBezTo>
                      <a:pt x="5" y="3"/>
                      <a:pt x="5" y="2"/>
                      <a:pt x="4" y="2"/>
                    </a:cubicBezTo>
                    <a:cubicBezTo>
                      <a:pt x="3" y="2"/>
                      <a:pt x="2" y="3"/>
                      <a:pt x="2" y="5"/>
                    </a:cubicBezTo>
                    <a:cubicBezTo>
                      <a:pt x="2" y="7"/>
                      <a:pt x="3" y="8"/>
                      <a:pt x="4"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77" name="Freeform 598">
                <a:extLst>
                  <a:ext uri="{FF2B5EF4-FFF2-40B4-BE49-F238E27FC236}">
                    <a16:creationId xmlns:a16="http://schemas.microsoft.com/office/drawing/2014/main" xmlns="" id="{126C0652-B355-424A-A811-790B2AEA0717}"/>
                  </a:ext>
                </a:extLst>
              </p:cNvPr>
              <p:cNvSpPr>
                <a:spLocks noEditPoints="1"/>
              </p:cNvSpPr>
              <p:nvPr/>
            </p:nvSpPr>
            <p:spPr bwMode="auto">
              <a:xfrm>
                <a:off x="1920875" y="3948113"/>
                <a:ext cx="12700" cy="17463"/>
              </a:xfrm>
              <a:custGeom>
                <a:avLst/>
                <a:gdLst/>
                <a:ahLst/>
                <a:cxnLst>
                  <a:cxn ang="0">
                    <a:pos x="3" y="0"/>
                  </a:cxn>
                  <a:cxn ang="0">
                    <a:pos x="6" y="5"/>
                  </a:cxn>
                  <a:cxn ang="0">
                    <a:pos x="3" y="9"/>
                  </a:cxn>
                  <a:cxn ang="0">
                    <a:pos x="0" y="5"/>
                  </a:cxn>
                  <a:cxn ang="0">
                    <a:pos x="3" y="0"/>
                  </a:cxn>
                  <a:cxn ang="0">
                    <a:pos x="3" y="8"/>
                  </a:cxn>
                  <a:cxn ang="0">
                    <a:pos x="5" y="5"/>
                  </a:cxn>
                  <a:cxn ang="0">
                    <a:pos x="3" y="2"/>
                  </a:cxn>
                  <a:cxn ang="0">
                    <a:pos x="2" y="5"/>
                  </a:cxn>
                  <a:cxn ang="0">
                    <a:pos x="3" y="8"/>
                  </a:cxn>
                </a:cxnLst>
                <a:rect l="0" t="0" r="r" b="b"/>
                <a:pathLst>
                  <a:path w="6" h="9">
                    <a:moveTo>
                      <a:pt x="3" y="0"/>
                    </a:moveTo>
                    <a:cubicBezTo>
                      <a:pt x="5" y="0"/>
                      <a:pt x="6" y="2"/>
                      <a:pt x="6" y="5"/>
                    </a:cubicBezTo>
                    <a:cubicBezTo>
                      <a:pt x="6"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78" name="Freeform 599">
                <a:extLst>
                  <a:ext uri="{FF2B5EF4-FFF2-40B4-BE49-F238E27FC236}">
                    <a16:creationId xmlns:a16="http://schemas.microsoft.com/office/drawing/2014/main" xmlns="" id="{45232A6A-4978-4515-85AA-B70F930712FF}"/>
                  </a:ext>
                </a:extLst>
              </p:cNvPr>
              <p:cNvSpPr>
                <a:spLocks/>
              </p:cNvSpPr>
              <p:nvPr/>
            </p:nvSpPr>
            <p:spPr bwMode="auto">
              <a:xfrm>
                <a:off x="1935163" y="3948113"/>
                <a:ext cx="7938" cy="17463"/>
              </a:xfrm>
              <a:custGeom>
                <a:avLst/>
                <a:gdLst/>
                <a:ahLst/>
                <a:cxnLst>
                  <a:cxn ang="0">
                    <a:pos x="2" y="3"/>
                  </a:cxn>
                  <a:cxn ang="0">
                    <a:pos x="0"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3"/>
                    </a:cubicBezTo>
                    <a:cubicBezTo>
                      <a:pt x="0" y="2"/>
                      <a:pt x="0" y="2"/>
                      <a:pt x="1" y="2"/>
                    </a:cubicBezTo>
                    <a:cubicBezTo>
                      <a:pt x="1" y="2"/>
                      <a:pt x="1" y="2"/>
                      <a:pt x="1" y="2"/>
                    </a:cubicBezTo>
                    <a:cubicBezTo>
                      <a:pt x="2" y="2"/>
                      <a:pt x="2" y="0"/>
                      <a:pt x="3" y="0"/>
                    </a:cubicBezTo>
                    <a:cubicBezTo>
                      <a:pt x="3" y="0"/>
                      <a:pt x="4" y="1"/>
                      <a:pt x="4" y="1"/>
                    </a:cubicBezTo>
                    <a:cubicBezTo>
                      <a:pt x="4" y="8"/>
                      <a:pt x="4" y="8"/>
                      <a:pt x="4" y="8"/>
                    </a:cubicBezTo>
                    <a:cubicBezTo>
                      <a:pt x="4" y="9"/>
                      <a:pt x="4"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79" name="Freeform 600">
                <a:extLst>
                  <a:ext uri="{FF2B5EF4-FFF2-40B4-BE49-F238E27FC236}">
                    <a16:creationId xmlns:a16="http://schemas.microsoft.com/office/drawing/2014/main" xmlns="" id="{F4E113BC-9BD6-467E-8258-633CD8452D39}"/>
                  </a:ext>
                </a:extLst>
              </p:cNvPr>
              <p:cNvSpPr>
                <a:spLocks noEditPoints="1"/>
              </p:cNvSpPr>
              <p:nvPr/>
            </p:nvSpPr>
            <p:spPr bwMode="auto">
              <a:xfrm>
                <a:off x="1944688" y="3948113"/>
                <a:ext cx="12700" cy="17463"/>
              </a:xfrm>
              <a:custGeom>
                <a:avLst/>
                <a:gdLst/>
                <a:ahLst/>
                <a:cxnLst>
                  <a:cxn ang="0">
                    <a:pos x="4" y="0"/>
                  </a:cxn>
                  <a:cxn ang="0">
                    <a:pos x="7" y="5"/>
                  </a:cxn>
                  <a:cxn ang="0">
                    <a:pos x="4" y="9"/>
                  </a:cxn>
                  <a:cxn ang="0">
                    <a:pos x="0" y="5"/>
                  </a:cxn>
                  <a:cxn ang="0">
                    <a:pos x="4" y="0"/>
                  </a:cxn>
                  <a:cxn ang="0">
                    <a:pos x="4" y="8"/>
                  </a:cxn>
                  <a:cxn ang="0">
                    <a:pos x="5" y="5"/>
                  </a:cxn>
                  <a:cxn ang="0">
                    <a:pos x="4" y="2"/>
                  </a:cxn>
                  <a:cxn ang="0">
                    <a:pos x="2" y="5"/>
                  </a:cxn>
                  <a:cxn ang="0">
                    <a:pos x="4" y="8"/>
                  </a:cxn>
                </a:cxnLst>
                <a:rect l="0" t="0" r="r" b="b"/>
                <a:pathLst>
                  <a:path w="7" h="9">
                    <a:moveTo>
                      <a:pt x="4" y="0"/>
                    </a:moveTo>
                    <a:cubicBezTo>
                      <a:pt x="6" y="0"/>
                      <a:pt x="7" y="2"/>
                      <a:pt x="7" y="5"/>
                    </a:cubicBezTo>
                    <a:cubicBezTo>
                      <a:pt x="7" y="7"/>
                      <a:pt x="6" y="9"/>
                      <a:pt x="4" y="9"/>
                    </a:cubicBezTo>
                    <a:cubicBezTo>
                      <a:pt x="1" y="9"/>
                      <a:pt x="0" y="7"/>
                      <a:pt x="0" y="5"/>
                    </a:cubicBezTo>
                    <a:cubicBezTo>
                      <a:pt x="0" y="2"/>
                      <a:pt x="2" y="0"/>
                      <a:pt x="4" y="0"/>
                    </a:cubicBezTo>
                    <a:close/>
                    <a:moveTo>
                      <a:pt x="4" y="8"/>
                    </a:moveTo>
                    <a:cubicBezTo>
                      <a:pt x="4" y="8"/>
                      <a:pt x="5" y="7"/>
                      <a:pt x="5" y="5"/>
                    </a:cubicBezTo>
                    <a:cubicBezTo>
                      <a:pt x="5" y="3"/>
                      <a:pt x="5" y="2"/>
                      <a:pt x="4" y="2"/>
                    </a:cubicBezTo>
                    <a:cubicBezTo>
                      <a:pt x="2" y="2"/>
                      <a:pt x="2" y="3"/>
                      <a:pt x="2" y="5"/>
                    </a:cubicBezTo>
                    <a:cubicBezTo>
                      <a:pt x="2" y="7"/>
                      <a:pt x="3" y="8"/>
                      <a:pt x="4"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0" name="Freeform 601">
                <a:extLst>
                  <a:ext uri="{FF2B5EF4-FFF2-40B4-BE49-F238E27FC236}">
                    <a16:creationId xmlns:a16="http://schemas.microsoft.com/office/drawing/2014/main" xmlns="" id="{4EAA6FA0-65AA-4965-A320-FD2671084800}"/>
                  </a:ext>
                </a:extLst>
              </p:cNvPr>
              <p:cNvSpPr>
                <a:spLocks/>
              </p:cNvSpPr>
              <p:nvPr/>
            </p:nvSpPr>
            <p:spPr bwMode="auto">
              <a:xfrm>
                <a:off x="1957388"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3"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1" name="Freeform 602">
                <a:extLst>
                  <a:ext uri="{FF2B5EF4-FFF2-40B4-BE49-F238E27FC236}">
                    <a16:creationId xmlns:a16="http://schemas.microsoft.com/office/drawing/2014/main" xmlns="" id="{460581DE-5E33-41CB-BC31-78BC967D3062}"/>
                  </a:ext>
                </a:extLst>
              </p:cNvPr>
              <p:cNvSpPr>
                <a:spLocks/>
              </p:cNvSpPr>
              <p:nvPr/>
            </p:nvSpPr>
            <p:spPr bwMode="auto">
              <a:xfrm>
                <a:off x="1966913" y="3948113"/>
                <a:ext cx="7938" cy="17463"/>
              </a:xfrm>
              <a:custGeom>
                <a:avLst/>
                <a:gdLst/>
                <a:ahLst/>
                <a:cxnLst>
                  <a:cxn ang="0">
                    <a:pos x="2" y="3"/>
                  </a:cxn>
                  <a:cxn ang="0">
                    <a:pos x="1" y="3"/>
                  </a:cxn>
                  <a:cxn ang="0">
                    <a:pos x="0" y="3"/>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3"/>
                    </a:cubicBezTo>
                    <a:cubicBezTo>
                      <a:pt x="0" y="2"/>
                      <a:pt x="0" y="2"/>
                      <a:pt x="1" y="2"/>
                    </a:cubicBezTo>
                    <a:cubicBezTo>
                      <a:pt x="1" y="2"/>
                      <a:pt x="1" y="2"/>
                      <a:pt x="1" y="2"/>
                    </a:cubicBezTo>
                    <a:cubicBezTo>
                      <a:pt x="3" y="2"/>
                      <a:pt x="2" y="0"/>
                      <a:pt x="3" y="0"/>
                    </a:cubicBezTo>
                    <a:cubicBezTo>
                      <a:pt x="4" y="0"/>
                      <a:pt x="4" y="1"/>
                      <a:pt x="4" y="1"/>
                    </a:cubicBezTo>
                    <a:cubicBezTo>
                      <a:pt x="4" y="8"/>
                      <a:pt x="4" y="8"/>
                      <a:pt x="4" y="8"/>
                    </a:cubicBezTo>
                    <a:cubicBezTo>
                      <a:pt x="4" y="9"/>
                      <a:pt x="4" y="9"/>
                      <a:pt x="3" y="9"/>
                    </a:cubicBezTo>
                    <a:cubicBezTo>
                      <a:pt x="3"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2" name="Freeform 603">
                <a:extLst>
                  <a:ext uri="{FF2B5EF4-FFF2-40B4-BE49-F238E27FC236}">
                    <a16:creationId xmlns:a16="http://schemas.microsoft.com/office/drawing/2014/main" xmlns="" id="{EDBEEEFF-F539-4E1D-AAB9-E65332BCD0B3}"/>
                  </a:ext>
                </a:extLst>
              </p:cNvPr>
              <p:cNvSpPr>
                <a:spLocks noEditPoints="1"/>
              </p:cNvSpPr>
              <p:nvPr/>
            </p:nvSpPr>
            <p:spPr bwMode="auto">
              <a:xfrm>
                <a:off x="1979613" y="3948113"/>
                <a:ext cx="11113" cy="17463"/>
              </a:xfrm>
              <a:custGeom>
                <a:avLst/>
                <a:gdLst/>
                <a:ahLst/>
                <a:cxnLst>
                  <a:cxn ang="0">
                    <a:pos x="3" y="0"/>
                  </a:cxn>
                  <a:cxn ang="0">
                    <a:pos x="6" y="5"/>
                  </a:cxn>
                  <a:cxn ang="0">
                    <a:pos x="3" y="9"/>
                  </a:cxn>
                  <a:cxn ang="0">
                    <a:pos x="0" y="5"/>
                  </a:cxn>
                  <a:cxn ang="0">
                    <a:pos x="3" y="0"/>
                  </a:cxn>
                  <a:cxn ang="0">
                    <a:pos x="3" y="8"/>
                  </a:cxn>
                  <a:cxn ang="0">
                    <a:pos x="4" y="5"/>
                  </a:cxn>
                  <a:cxn ang="0">
                    <a:pos x="3" y="2"/>
                  </a:cxn>
                  <a:cxn ang="0">
                    <a:pos x="1" y="5"/>
                  </a:cxn>
                  <a:cxn ang="0">
                    <a:pos x="3" y="8"/>
                  </a:cxn>
                </a:cxnLst>
                <a:rect l="0" t="0" r="r" b="b"/>
                <a:pathLst>
                  <a:path w="6" h="9">
                    <a:moveTo>
                      <a:pt x="3" y="0"/>
                    </a:moveTo>
                    <a:cubicBezTo>
                      <a:pt x="5" y="0"/>
                      <a:pt x="6" y="2"/>
                      <a:pt x="6" y="5"/>
                    </a:cubicBezTo>
                    <a:cubicBezTo>
                      <a:pt x="6" y="7"/>
                      <a:pt x="5" y="9"/>
                      <a:pt x="3" y="9"/>
                    </a:cubicBezTo>
                    <a:cubicBezTo>
                      <a:pt x="0" y="9"/>
                      <a:pt x="0" y="7"/>
                      <a:pt x="0" y="5"/>
                    </a:cubicBezTo>
                    <a:cubicBezTo>
                      <a:pt x="0" y="2"/>
                      <a:pt x="1" y="0"/>
                      <a:pt x="3" y="0"/>
                    </a:cubicBezTo>
                    <a:close/>
                    <a:moveTo>
                      <a:pt x="3" y="8"/>
                    </a:moveTo>
                    <a:cubicBezTo>
                      <a:pt x="4" y="8"/>
                      <a:pt x="4" y="7"/>
                      <a:pt x="4" y="5"/>
                    </a:cubicBezTo>
                    <a:cubicBezTo>
                      <a:pt x="4" y="3"/>
                      <a:pt x="4" y="2"/>
                      <a:pt x="3" y="2"/>
                    </a:cubicBezTo>
                    <a:cubicBezTo>
                      <a:pt x="2" y="2"/>
                      <a:pt x="1" y="3"/>
                      <a:pt x="1" y="5"/>
                    </a:cubicBezTo>
                    <a:cubicBezTo>
                      <a:pt x="1"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3" name="Freeform 604">
                <a:extLst>
                  <a:ext uri="{FF2B5EF4-FFF2-40B4-BE49-F238E27FC236}">
                    <a16:creationId xmlns:a16="http://schemas.microsoft.com/office/drawing/2014/main" xmlns="" id="{444DA64F-7800-4830-9D87-D371AE83472B}"/>
                  </a:ext>
                </a:extLst>
              </p:cNvPr>
              <p:cNvSpPr>
                <a:spLocks/>
              </p:cNvSpPr>
              <p:nvPr/>
            </p:nvSpPr>
            <p:spPr bwMode="auto">
              <a:xfrm>
                <a:off x="1992313" y="3948113"/>
                <a:ext cx="7938" cy="17463"/>
              </a:xfrm>
              <a:custGeom>
                <a:avLst/>
                <a:gdLst/>
                <a:ahLst/>
                <a:cxnLst>
                  <a:cxn ang="0">
                    <a:pos x="2" y="3"/>
                  </a:cxn>
                  <a:cxn ang="0">
                    <a:pos x="0" y="3"/>
                  </a:cxn>
                  <a:cxn ang="0">
                    <a:pos x="0" y="3"/>
                  </a:cxn>
                  <a:cxn ang="0">
                    <a:pos x="0"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3"/>
                    </a:cubicBezTo>
                    <a:cubicBezTo>
                      <a:pt x="0" y="2"/>
                      <a:pt x="0" y="2"/>
                      <a:pt x="0" y="2"/>
                    </a:cubicBezTo>
                    <a:cubicBezTo>
                      <a:pt x="1" y="2"/>
                      <a:pt x="1" y="2"/>
                      <a:pt x="1" y="2"/>
                    </a:cubicBezTo>
                    <a:cubicBezTo>
                      <a:pt x="2" y="2"/>
                      <a:pt x="2" y="0"/>
                      <a:pt x="3" y="0"/>
                    </a:cubicBezTo>
                    <a:cubicBezTo>
                      <a:pt x="3" y="0"/>
                      <a:pt x="4" y="1"/>
                      <a:pt x="4" y="1"/>
                    </a:cubicBezTo>
                    <a:cubicBezTo>
                      <a:pt x="4" y="8"/>
                      <a:pt x="4" y="8"/>
                      <a:pt x="4" y="8"/>
                    </a:cubicBezTo>
                    <a:cubicBezTo>
                      <a:pt x="4" y="9"/>
                      <a:pt x="3" y="9"/>
                      <a:pt x="3" y="9"/>
                    </a:cubicBezTo>
                    <a:cubicBezTo>
                      <a:pt x="2" y="9"/>
                      <a:pt x="2" y="9"/>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4" name="Freeform 605">
                <a:extLst>
                  <a:ext uri="{FF2B5EF4-FFF2-40B4-BE49-F238E27FC236}">
                    <a16:creationId xmlns:a16="http://schemas.microsoft.com/office/drawing/2014/main" xmlns="" id="{4A384161-1603-4255-B230-3C6881CE533C}"/>
                  </a:ext>
                </a:extLst>
              </p:cNvPr>
              <p:cNvSpPr>
                <a:spLocks noEditPoints="1"/>
              </p:cNvSpPr>
              <p:nvPr/>
            </p:nvSpPr>
            <p:spPr bwMode="auto">
              <a:xfrm>
                <a:off x="2001838" y="3948113"/>
                <a:ext cx="14288" cy="17463"/>
              </a:xfrm>
              <a:custGeom>
                <a:avLst/>
                <a:gdLst/>
                <a:ahLst/>
                <a:cxnLst>
                  <a:cxn ang="0">
                    <a:pos x="3" y="0"/>
                  </a:cxn>
                  <a:cxn ang="0">
                    <a:pos x="7" y="5"/>
                  </a:cxn>
                  <a:cxn ang="0">
                    <a:pos x="3" y="9"/>
                  </a:cxn>
                  <a:cxn ang="0">
                    <a:pos x="0" y="5"/>
                  </a:cxn>
                  <a:cxn ang="0">
                    <a:pos x="3" y="0"/>
                  </a:cxn>
                  <a:cxn ang="0">
                    <a:pos x="3" y="8"/>
                  </a:cxn>
                  <a:cxn ang="0">
                    <a:pos x="5" y="5"/>
                  </a:cxn>
                  <a:cxn ang="0">
                    <a:pos x="3" y="2"/>
                  </a:cxn>
                  <a:cxn ang="0">
                    <a:pos x="2" y="5"/>
                  </a:cxn>
                  <a:cxn ang="0">
                    <a:pos x="3" y="8"/>
                  </a:cxn>
                </a:cxnLst>
                <a:rect l="0" t="0" r="r" b="b"/>
                <a:pathLst>
                  <a:path w="7" h="9">
                    <a:moveTo>
                      <a:pt x="3" y="0"/>
                    </a:moveTo>
                    <a:cubicBezTo>
                      <a:pt x="5" y="0"/>
                      <a:pt x="7" y="2"/>
                      <a:pt x="7" y="5"/>
                    </a:cubicBezTo>
                    <a:cubicBezTo>
                      <a:pt x="7" y="7"/>
                      <a:pt x="6" y="9"/>
                      <a:pt x="3" y="9"/>
                    </a:cubicBezTo>
                    <a:cubicBezTo>
                      <a:pt x="1" y="9"/>
                      <a:pt x="0" y="7"/>
                      <a:pt x="0" y="5"/>
                    </a:cubicBezTo>
                    <a:cubicBezTo>
                      <a:pt x="0" y="2"/>
                      <a:pt x="1" y="0"/>
                      <a:pt x="3" y="0"/>
                    </a:cubicBezTo>
                    <a:close/>
                    <a:moveTo>
                      <a:pt x="3" y="8"/>
                    </a:moveTo>
                    <a:cubicBezTo>
                      <a:pt x="4" y="8"/>
                      <a:pt x="5" y="7"/>
                      <a:pt x="5" y="5"/>
                    </a:cubicBezTo>
                    <a:cubicBezTo>
                      <a:pt x="5" y="3"/>
                      <a:pt x="4" y="2"/>
                      <a:pt x="3" y="2"/>
                    </a:cubicBezTo>
                    <a:cubicBezTo>
                      <a:pt x="2" y="2"/>
                      <a:pt x="2" y="3"/>
                      <a:pt x="2" y="5"/>
                    </a:cubicBezTo>
                    <a:cubicBezTo>
                      <a:pt x="2"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5" name="Freeform 606">
                <a:extLst>
                  <a:ext uri="{FF2B5EF4-FFF2-40B4-BE49-F238E27FC236}">
                    <a16:creationId xmlns:a16="http://schemas.microsoft.com/office/drawing/2014/main" xmlns="" id="{919FE26D-4EFB-4AAC-ABFD-CC4D28665E02}"/>
                  </a:ext>
                </a:extLst>
              </p:cNvPr>
              <p:cNvSpPr>
                <a:spLocks noEditPoints="1"/>
              </p:cNvSpPr>
              <p:nvPr/>
            </p:nvSpPr>
            <p:spPr bwMode="auto">
              <a:xfrm>
                <a:off x="2017713" y="3948113"/>
                <a:ext cx="12700" cy="17463"/>
              </a:xfrm>
              <a:custGeom>
                <a:avLst/>
                <a:gdLst/>
                <a:ahLst/>
                <a:cxnLst>
                  <a:cxn ang="0">
                    <a:pos x="3" y="0"/>
                  </a:cxn>
                  <a:cxn ang="0">
                    <a:pos x="6" y="5"/>
                  </a:cxn>
                  <a:cxn ang="0">
                    <a:pos x="3" y="9"/>
                  </a:cxn>
                  <a:cxn ang="0">
                    <a:pos x="0" y="5"/>
                  </a:cxn>
                  <a:cxn ang="0">
                    <a:pos x="3" y="0"/>
                  </a:cxn>
                  <a:cxn ang="0">
                    <a:pos x="3" y="8"/>
                  </a:cxn>
                  <a:cxn ang="0">
                    <a:pos x="4" y="5"/>
                  </a:cxn>
                  <a:cxn ang="0">
                    <a:pos x="3" y="2"/>
                  </a:cxn>
                  <a:cxn ang="0">
                    <a:pos x="1" y="5"/>
                  </a:cxn>
                  <a:cxn ang="0">
                    <a:pos x="3" y="8"/>
                  </a:cxn>
                </a:cxnLst>
                <a:rect l="0" t="0" r="r" b="b"/>
                <a:pathLst>
                  <a:path w="6" h="9">
                    <a:moveTo>
                      <a:pt x="3" y="0"/>
                    </a:moveTo>
                    <a:cubicBezTo>
                      <a:pt x="5" y="0"/>
                      <a:pt x="6" y="2"/>
                      <a:pt x="6" y="5"/>
                    </a:cubicBezTo>
                    <a:cubicBezTo>
                      <a:pt x="6" y="7"/>
                      <a:pt x="5" y="9"/>
                      <a:pt x="3" y="9"/>
                    </a:cubicBezTo>
                    <a:cubicBezTo>
                      <a:pt x="0" y="9"/>
                      <a:pt x="0" y="7"/>
                      <a:pt x="0" y="5"/>
                    </a:cubicBezTo>
                    <a:cubicBezTo>
                      <a:pt x="0" y="2"/>
                      <a:pt x="1" y="0"/>
                      <a:pt x="3" y="0"/>
                    </a:cubicBezTo>
                    <a:close/>
                    <a:moveTo>
                      <a:pt x="3" y="8"/>
                    </a:moveTo>
                    <a:cubicBezTo>
                      <a:pt x="4" y="8"/>
                      <a:pt x="4" y="7"/>
                      <a:pt x="4" y="5"/>
                    </a:cubicBezTo>
                    <a:cubicBezTo>
                      <a:pt x="4" y="3"/>
                      <a:pt x="4" y="2"/>
                      <a:pt x="3" y="2"/>
                    </a:cubicBezTo>
                    <a:cubicBezTo>
                      <a:pt x="2" y="2"/>
                      <a:pt x="1" y="3"/>
                      <a:pt x="1" y="5"/>
                    </a:cubicBezTo>
                    <a:cubicBezTo>
                      <a:pt x="1" y="7"/>
                      <a:pt x="2" y="8"/>
                      <a:pt x="3" y="8"/>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6" name="Freeform 607">
                <a:extLst>
                  <a:ext uri="{FF2B5EF4-FFF2-40B4-BE49-F238E27FC236}">
                    <a16:creationId xmlns:a16="http://schemas.microsoft.com/office/drawing/2014/main" xmlns="" id="{63B5787D-8602-4917-9936-41EAEEE69B1C}"/>
                  </a:ext>
                </a:extLst>
              </p:cNvPr>
              <p:cNvSpPr>
                <a:spLocks noEditPoints="1"/>
              </p:cNvSpPr>
              <p:nvPr/>
            </p:nvSpPr>
            <p:spPr bwMode="auto">
              <a:xfrm>
                <a:off x="1882775" y="3976688"/>
                <a:ext cx="12700" cy="17463"/>
              </a:xfrm>
              <a:custGeom>
                <a:avLst/>
                <a:gdLst/>
                <a:ahLst/>
                <a:cxnLst>
                  <a:cxn ang="0">
                    <a:pos x="3" y="0"/>
                  </a:cxn>
                  <a:cxn ang="0">
                    <a:pos x="7" y="4"/>
                  </a:cxn>
                  <a:cxn ang="0">
                    <a:pos x="3" y="9"/>
                  </a:cxn>
                  <a:cxn ang="0">
                    <a:pos x="0" y="4"/>
                  </a:cxn>
                  <a:cxn ang="0">
                    <a:pos x="3" y="0"/>
                  </a:cxn>
                  <a:cxn ang="0">
                    <a:pos x="3" y="7"/>
                  </a:cxn>
                  <a:cxn ang="0">
                    <a:pos x="5" y="4"/>
                  </a:cxn>
                  <a:cxn ang="0">
                    <a:pos x="3" y="1"/>
                  </a:cxn>
                  <a:cxn ang="0">
                    <a:pos x="2" y="4"/>
                  </a:cxn>
                  <a:cxn ang="0">
                    <a:pos x="3" y="7"/>
                  </a:cxn>
                </a:cxnLst>
                <a:rect l="0" t="0" r="r" b="b"/>
                <a:pathLst>
                  <a:path w="7" h="9">
                    <a:moveTo>
                      <a:pt x="3" y="0"/>
                    </a:moveTo>
                    <a:cubicBezTo>
                      <a:pt x="5" y="0"/>
                      <a:pt x="7" y="1"/>
                      <a:pt x="7" y="4"/>
                    </a:cubicBezTo>
                    <a:cubicBezTo>
                      <a:pt x="7" y="6"/>
                      <a:pt x="6" y="9"/>
                      <a:pt x="3" y="9"/>
                    </a:cubicBezTo>
                    <a:cubicBezTo>
                      <a:pt x="1"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7" name="Freeform 608">
                <a:extLst>
                  <a:ext uri="{FF2B5EF4-FFF2-40B4-BE49-F238E27FC236}">
                    <a16:creationId xmlns:a16="http://schemas.microsoft.com/office/drawing/2014/main" xmlns="" id="{8DC1AC21-D846-44BF-82E5-6DE6E0EE1605}"/>
                  </a:ext>
                </a:extLst>
              </p:cNvPr>
              <p:cNvSpPr>
                <a:spLocks/>
              </p:cNvSpPr>
              <p:nvPr/>
            </p:nvSpPr>
            <p:spPr bwMode="auto">
              <a:xfrm>
                <a:off x="1895475" y="3976688"/>
                <a:ext cx="7938" cy="17463"/>
              </a:xfrm>
              <a:custGeom>
                <a:avLst/>
                <a:gdLst/>
                <a:ahLst/>
                <a:cxnLst>
                  <a:cxn ang="0">
                    <a:pos x="2" y="3"/>
                  </a:cxn>
                  <a:cxn ang="0">
                    <a:pos x="1" y="3"/>
                  </a:cxn>
                  <a:cxn ang="0">
                    <a:pos x="0" y="2"/>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2"/>
                    </a:cubicBezTo>
                    <a:cubicBezTo>
                      <a:pt x="0" y="2"/>
                      <a:pt x="0" y="2"/>
                      <a:pt x="1" y="2"/>
                    </a:cubicBezTo>
                    <a:cubicBezTo>
                      <a:pt x="1" y="2"/>
                      <a:pt x="1" y="2"/>
                      <a:pt x="1" y="2"/>
                    </a:cubicBezTo>
                    <a:cubicBezTo>
                      <a:pt x="3" y="1"/>
                      <a:pt x="2" y="0"/>
                      <a:pt x="3" y="0"/>
                    </a:cubicBezTo>
                    <a:cubicBezTo>
                      <a:pt x="4" y="0"/>
                      <a:pt x="4" y="0"/>
                      <a:pt x="4" y="1"/>
                    </a:cubicBezTo>
                    <a:cubicBezTo>
                      <a:pt x="4" y="8"/>
                      <a:pt x="4" y="8"/>
                      <a:pt x="4" y="8"/>
                    </a:cubicBezTo>
                    <a:cubicBezTo>
                      <a:pt x="4" y="8"/>
                      <a:pt x="4"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8" name="Freeform 609">
                <a:extLst>
                  <a:ext uri="{FF2B5EF4-FFF2-40B4-BE49-F238E27FC236}">
                    <a16:creationId xmlns:a16="http://schemas.microsoft.com/office/drawing/2014/main" xmlns="" id="{35B3C3F6-30F5-4450-A46D-88960DB2406E}"/>
                  </a:ext>
                </a:extLst>
              </p:cNvPr>
              <p:cNvSpPr>
                <a:spLocks noEditPoints="1"/>
              </p:cNvSpPr>
              <p:nvPr/>
            </p:nvSpPr>
            <p:spPr bwMode="auto">
              <a:xfrm>
                <a:off x="1905000" y="3976688"/>
                <a:ext cx="14288" cy="17463"/>
              </a:xfrm>
              <a:custGeom>
                <a:avLst/>
                <a:gdLst/>
                <a:ahLst/>
                <a:cxnLst>
                  <a:cxn ang="0">
                    <a:pos x="4" y="0"/>
                  </a:cxn>
                  <a:cxn ang="0">
                    <a:pos x="7" y="4"/>
                  </a:cxn>
                  <a:cxn ang="0">
                    <a:pos x="4" y="9"/>
                  </a:cxn>
                  <a:cxn ang="0">
                    <a:pos x="0" y="4"/>
                  </a:cxn>
                  <a:cxn ang="0">
                    <a:pos x="4" y="0"/>
                  </a:cxn>
                  <a:cxn ang="0">
                    <a:pos x="4" y="7"/>
                  </a:cxn>
                  <a:cxn ang="0">
                    <a:pos x="5" y="4"/>
                  </a:cxn>
                  <a:cxn ang="0">
                    <a:pos x="4" y="1"/>
                  </a:cxn>
                  <a:cxn ang="0">
                    <a:pos x="2" y="4"/>
                  </a:cxn>
                  <a:cxn ang="0">
                    <a:pos x="4" y="7"/>
                  </a:cxn>
                </a:cxnLst>
                <a:rect l="0" t="0" r="r" b="b"/>
                <a:pathLst>
                  <a:path w="7" h="9">
                    <a:moveTo>
                      <a:pt x="4" y="0"/>
                    </a:moveTo>
                    <a:cubicBezTo>
                      <a:pt x="6" y="0"/>
                      <a:pt x="7" y="1"/>
                      <a:pt x="7" y="4"/>
                    </a:cubicBezTo>
                    <a:cubicBezTo>
                      <a:pt x="7" y="6"/>
                      <a:pt x="6" y="9"/>
                      <a:pt x="4" y="9"/>
                    </a:cubicBezTo>
                    <a:cubicBezTo>
                      <a:pt x="1" y="9"/>
                      <a:pt x="0" y="6"/>
                      <a:pt x="0" y="4"/>
                    </a:cubicBezTo>
                    <a:cubicBezTo>
                      <a:pt x="0" y="1"/>
                      <a:pt x="2" y="0"/>
                      <a:pt x="4" y="0"/>
                    </a:cubicBezTo>
                    <a:close/>
                    <a:moveTo>
                      <a:pt x="4" y="7"/>
                    </a:moveTo>
                    <a:cubicBezTo>
                      <a:pt x="5" y="7"/>
                      <a:pt x="5" y="7"/>
                      <a:pt x="5" y="4"/>
                    </a:cubicBezTo>
                    <a:cubicBezTo>
                      <a:pt x="5" y="3"/>
                      <a:pt x="5" y="1"/>
                      <a:pt x="4" y="1"/>
                    </a:cubicBezTo>
                    <a:cubicBezTo>
                      <a:pt x="3" y="1"/>
                      <a:pt x="2" y="3"/>
                      <a:pt x="2" y="4"/>
                    </a:cubicBezTo>
                    <a:cubicBezTo>
                      <a:pt x="2" y="7"/>
                      <a:pt x="3" y="7"/>
                      <a:pt x="4"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89" name="Freeform 610">
                <a:extLst>
                  <a:ext uri="{FF2B5EF4-FFF2-40B4-BE49-F238E27FC236}">
                    <a16:creationId xmlns:a16="http://schemas.microsoft.com/office/drawing/2014/main" xmlns="" id="{6E9F1AFB-1282-4ADB-843D-30FF4B23650F}"/>
                  </a:ext>
                </a:extLst>
              </p:cNvPr>
              <p:cNvSpPr>
                <a:spLocks/>
              </p:cNvSpPr>
              <p:nvPr/>
            </p:nvSpPr>
            <p:spPr bwMode="auto">
              <a:xfrm>
                <a:off x="1919288" y="3976688"/>
                <a:ext cx="7938" cy="17463"/>
              </a:xfrm>
              <a:custGeom>
                <a:avLst/>
                <a:gdLst/>
                <a:ahLst/>
                <a:cxnLst>
                  <a:cxn ang="0">
                    <a:pos x="2" y="3"/>
                  </a:cxn>
                  <a:cxn ang="0">
                    <a:pos x="1" y="3"/>
                  </a:cxn>
                  <a:cxn ang="0">
                    <a:pos x="0" y="2"/>
                  </a:cxn>
                  <a:cxn ang="0">
                    <a:pos x="1" y="2"/>
                  </a:cxn>
                  <a:cxn ang="0">
                    <a:pos x="2" y="2"/>
                  </a:cxn>
                  <a:cxn ang="0">
                    <a:pos x="4"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4" y="0"/>
                      <a:pt x="4" y="1"/>
                    </a:cubicBezTo>
                    <a:cubicBezTo>
                      <a:pt x="4" y="8"/>
                      <a:pt x="4" y="8"/>
                      <a:pt x="4" y="8"/>
                    </a:cubicBezTo>
                    <a:cubicBezTo>
                      <a:pt x="4" y="8"/>
                      <a:pt x="4" y="9"/>
                      <a:pt x="3" y="9"/>
                    </a:cubicBezTo>
                    <a:cubicBezTo>
                      <a:pt x="3"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90" name="Freeform 611">
                <a:extLst>
                  <a:ext uri="{FF2B5EF4-FFF2-40B4-BE49-F238E27FC236}">
                    <a16:creationId xmlns:a16="http://schemas.microsoft.com/office/drawing/2014/main" xmlns="" id="{FA20F522-50A5-4E59-AE98-0A8202CB21E8}"/>
                  </a:ext>
                </a:extLst>
              </p:cNvPr>
              <p:cNvSpPr>
                <a:spLocks/>
              </p:cNvSpPr>
              <p:nvPr/>
            </p:nvSpPr>
            <p:spPr bwMode="auto">
              <a:xfrm>
                <a:off x="1928813" y="3976688"/>
                <a:ext cx="7938" cy="17463"/>
              </a:xfrm>
              <a:custGeom>
                <a:avLst/>
                <a:gdLst/>
                <a:ahLst/>
                <a:cxnLst>
                  <a:cxn ang="0">
                    <a:pos x="2" y="3"/>
                  </a:cxn>
                  <a:cxn ang="0">
                    <a:pos x="1" y="3"/>
                  </a:cxn>
                  <a:cxn ang="0">
                    <a:pos x="0" y="2"/>
                  </a:cxn>
                  <a:cxn ang="0">
                    <a:pos x="1" y="2"/>
                  </a:cxn>
                  <a:cxn ang="0">
                    <a:pos x="2" y="2"/>
                  </a:cxn>
                  <a:cxn ang="0">
                    <a:pos x="4" y="0"/>
                  </a:cxn>
                  <a:cxn ang="0">
                    <a:pos x="4" y="1"/>
                  </a:cxn>
                  <a:cxn ang="0">
                    <a:pos x="4" y="8"/>
                  </a:cxn>
                  <a:cxn ang="0">
                    <a:pos x="3" y="9"/>
                  </a:cxn>
                  <a:cxn ang="0">
                    <a:pos x="2" y="8"/>
                  </a:cxn>
                  <a:cxn ang="0">
                    <a:pos x="2" y="3"/>
                  </a:cxn>
                </a:cxnLst>
                <a:rect l="0" t="0" r="r" b="b"/>
                <a:pathLst>
                  <a:path w="4" h="9">
                    <a:moveTo>
                      <a:pt x="2" y="3"/>
                    </a:moveTo>
                    <a:cubicBezTo>
                      <a:pt x="1" y="3"/>
                      <a:pt x="1" y="3"/>
                      <a:pt x="1" y="3"/>
                    </a:cubicBezTo>
                    <a:cubicBezTo>
                      <a:pt x="0" y="3"/>
                      <a:pt x="0" y="3"/>
                      <a:pt x="0" y="2"/>
                    </a:cubicBezTo>
                    <a:cubicBezTo>
                      <a:pt x="0" y="2"/>
                      <a:pt x="0" y="2"/>
                      <a:pt x="1" y="2"/>
                    </a:cubicBezTo>
                    <a:cubicBezTo>
                      <a:pt x="2" y="2"/>
                      <a:pt x="2" y="2"/>
                      <a:pt x="2" y="2"/>
                    </a:cubicBezTo>
                    <a:cubicBezTo>
                      <a:pt x="3" y="1"/>
                      <a:pt x="3" y="0"/>
                      <a:pt x="4" y="0"/>
                    </a:cubicBezTo>
                    <a:cubicBezTo>
                      <a:pt x="4" y="0"/>
                      <a:pt x="4" y="0"/>
                      <a:pt x="4" y="1"/>
                    </a:cubicBezTo>
                    <a:cubicBezTo>
                      <a:pt x="4" y="8"/>
                      <a:pt x="4" y="8"/>
                      <a:pt x="4" y="8"/>
                    </a:cubicBezTo>
                    <a:cubicBezTo>
                      <a:pt x="4" y="8"/>
                      <a:pt x="4" y="9"/>
                      <a:pt x="3" y="9"/>
                    </a:cubicBezTo>
                    <a:cubicBezTo>
                      <a:pt x="3"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91" name="Freeform 612">
                <a:extLst>
                  <a:ext uri="{FF2B5EF4-FFF2-40B4-BE49-F238E27FC236}">
                    <a16:creationId xmlns:a16="http://schemas.microsoft.com/office/drawing/2014/main" xmlns="" id="{3CAE8646-3FB4-4CF8-8C0A-746D0DA93821}"/>
                  </a:ext>
                </a:extLst>
              </p:cNvPr>
              <p:cNvSpPr>
                <a:spLocks noEditPoints="1"/>
              </p:cNvSpPr>
              <p:nvPr/>
            </p:nvSpPr>
            <p:spPr bwMode="auto">
              <a:xfrm>
                <a:off x="1939925" y="3976688"/>
                <a:ext cx="12700" cy="17463"/>
              </a:xfrm>
              <a:custGeom>
                <a:avLst/>
                <a:gdLst/>
                <a:ahLst/>
                <a:cxnLst>
                  <a:cxn ang="0">
                    <a:pos x="3" y="0"/>
                  </a:cxn>
                  <a:cxn ang="0">
                    <a:pos x="6" y="4"/>
                  </a:cxn>
                  <a:cxn ang="0">
                    <a:pos x="3" y="9"/>
                  </a:cxn>
                  <a:cxn ang="0">
                    <a:pos x="0" y="4"/>
                  </a:cxn>
                  <a:cxn ang="0">
                    <a:pos x="3" y="0"/>
                  </a:cxn>
                  <a:cxn ang="0">
                    <a:pos x="3" y="7"/>
                  </a:cxn>
                  <a:cxn ang="0">
                    <a:pos x="5" y="4"/>
                  </a:cxn>
                  <a:cxn ang="0">
                    <a:pos x="3" y="1"/>
                  </a:cxn>
                  <a:cxn ang="0">
                    <a:pos x="2" y="4"/>
                  </a:cxn>
                  <a:cxn ang="0">
                    <a:pos x="3" y="7"/>
                  </a:cxn>
                </a:cxnLst>
                <a:rect l="0" t="0" r="r" b="b"/>
                <a:pathLst>
                  <a:path w="6" h="9">
                    <a:moveTo>
                      <a:pt x="3" y="0"/>
                    </a:moveTo>
                    <a:cubicBezTo>
                      <a:pt x="5" y="0"/>
                      <a:pt x="6" y="1"/>
                      <a:pt x="6" y="4"/>
                    </a:cubicBezTo>
                    <a:cubicBezTo>
                      <a:pt x="6" y="6"/>
                      <a:pt x="6" y="9"/>
                      <a:pt x="3" y="9"/>
                    </a:cubicBezTo>
                    <a:cubicBezTo>
                      <a:pt x="0"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92" name="Freeform 613">
                <a:extLst>
                  <a:ext uri="{FF2B5EF4-FFF2-40B4-BE49-F238E27FC236}">
                    <a16:creationId xmlns:a16="http://schemas.microsoft.com/office/drawing/2014/main" xmlns="" id="{FC81FBDA-D9CC-4B08-867D-2FF093B206EF}"/>
                  </a:ext>
                </a:extLst>
              </p:cNvPr>
              <p:cNvSpPr>
                <a:spLocks/>
              </p:cNvSpPr>
              <p:nvPr/>
            </p:nvSpPr>
            <p:spPr bwMode="auto">
              <a:xfrm>
                <a:off x="1954213" y="3976688"/>
                <a:ext cx="7938" cy="17463"/>
              </a:xfrm>
              <a:custGeom>
                <a:avLst/>
                <a:gdLst/>
                <a:ahLst/>
                <a:cxnLst>
                  <a:cxn ang="0">
                    <a:pos x="2" y="3"/>
                  </a:cxn>
                  <a:cxn ang="0">
                    <a:pos x="0" y="3"/>
                  </a:cxn>
                  <a:cxn ang="0">
                    <a:pos x="0" y="2"/>
                  </a:cxn>
                  <a:cxn ang="0">
                    <a:pos x="1"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2"/>
                    </a:cubicBezTo>
                    <a:cubicBezTo>
                      <a:pt x="0" y="2"/>
                      <a:pt x="0" y="2"/>
                      <a:pt x="1" y="2"/>
                    </a:cubicBezTo>
                    <a:cubicBezTo>
                      <a:pt x="1" y="2"/>
                      <a:pt x="1" y="2"/>
                      <a:pt x="1" y="2"/>
                    </a:cubicBezTo>
                    <a:cubicBezTo>
                      <a:pt x="2" y="1"/>
                      <a:pt x="2" y="0"/>
                      <a:pt x="3" y="0"/>
                    </a:cubicBezTo>
                    <a:cubicBezTo>
                      <a:pt x="3" y="0"/>
                      <a:pt x="4" y="0"/>
                      <a:pt x="4" y="1"/>
                    </a:cubicBezTo>
                    <a:cubicBezTo>
                      <a:pt x="4" y="8"/>
                      <a:pt x="4" y="8"/>
                      <a:pt x="4" y="8"/>
                    </a:cubicBezTo>
                    <a:cubicBezTo>
                      <a:pt x="4" y="8"/>
                      <a:pt x="3"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93" name="Freeform 614">
                <a:extLst>
                  <a:ext uri="{FF2B5EF4-FFF2-40B4-BE49-F238E27FC236}">
                    <a16:creationId xmlns:a16="http://schemas.microsoft.com/office/drawing/2014/main" xmlns="" id="{DA4B6222-27AD-4D28-86E8-D3ED2E769116}"/>
                  </a:ext>
                </a:extLst>
              </p:cNvPr>
              <p:cNvSpPr>
                <a:spLocks noEditPoints="1"/>
              </p:cNvSpPr>
              <p:nvPr/>
            </p:nvSpPr>
            <p:spPr bwMode="auto">
              <a:xfrm>
                <a:off x="1963738" y="3976688"/>
                <a:ext cx="14288" cy="17463"/>
              </a:xfrm>
              <a:custGeom>
                <a:avLst/>
                <a:gdLst/>
                <a:ahLst/>
                <a:cxnLst>
                  <a:cxn ang="0">
                    <a:pos x="3" y="0"/>
                  </a:cxn>
                  <a:cxn ang="0">
                    <a:pos x="7" y="4"/>
                  </a:cxn>
                  <a:cxn ang="0">
                    <a:pos x="3" y="9"/>
                  </a:cxn>
                  <a:cxn ang="0">
                    <a:pos x="0" y="4"/>
                  </a:cxn>
                  <a:cxn ang="0">
                    <a:pos x="3" y="0"/>
                  </a:cxn>
                  <a:cxn ang="0">
                    <a:pos x="3" y="7"/>
                  </a:cxn>
                  <a:cxn ang="0">
                    <a:pos x="5" y="4"/>
                  </a:cxn>
                  <a:cxn ang="0">
                    <a:pos x="3" y="1"/>
                  </a:cxn>
                  <a:cxn ang="0">
                    <a:pos x="2" y="4"/>
                  </a:cxn>
                  <a:cxn ang="0">
                    <a:pos x="3" y="7"/>
                  </a:cxn>
                </a:cxnLst>
                <a:rect l="0" t="0" r="r" b="b"/>
                <a:pathLst>
                  <a:path w="7" h="9">
                    <a:moveTo>
                      <a:pt x="3" y="0"/>
                    </a:moveTo>
                    <a:cubicBezTo>
                      <a:pt x="5" y="0"/>
                      <a:pt x="7" y="1"/>
                      <a:pt x="7" y="4"/>
                    </a:cubicBezTo>
                    <a:cubicBezTo>
                      <a:pt x="7" y="6"/>
                      <a:pt x="6" y="9"/>
                      <a:pt x="3" y="9"/>
                    </a:cubicBezTo>
                    <a:cubicBezTo>
                      <a:pt x="1" y="9"/>
                      <a:pt x="0" y="6"/>
                      <a:pt x="0" y="4"/>
                    </a:cubicBezTo>
                    <a:cubicBezTo>
                      <a:pt x="0" y="1"/>
                      <a:pt x="1" y="0"/>
                      <a:pt x="3" y="0"/>
                    </a:cubicBezTo>
                    <a:close/>
                    <a:moveTo>
                      <a:pt x="3" y="7"/>
                    </a:moveTo>
                    <a:cubicBezTo>
                      <a:pt x="4" y="7"/>
                      <a:pt x="5" y="7"/>
                      <a:pt x="5" y="4"/>
                    </a:cubicBezTo>
                    <a:cubicBezTo>
                      <a:pt x="5" y="3"/>
                      <a:pt x="5" y="1"/>
                      <a:pt x="3" y="1"/>
                    </a:cubicBezTo>
                    <a:cubicBezTo>
                      <a:pt x="2" y="1"/>
                      <a:pt x="2" y="3"/>
                      <a:pt x="2" y="4"/>
                    </a:cubicBezTo>
                    <a:cubicBezTo>
                      <a:pt x="2" y="7"/>
                      <a:pt x="3"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94" name="Freeform 615">
                <a:extLst>
                  <a:ext uri="{FF2B5EF4-FFF2-40B4-BE49-F238E27FC236}">
                    <a16:creationId xmlns:a16="http://schemas.microsoft.com/office/drawing/2014/main" xmlns="" id="{647A96FA-82F6-468B-862E-3B934AEABE7E}"/>
                  </a:ext>
                </a:extLst>
              </p:cNvPr>
              <p:cNvSpPr>
                <a:spLocks noEditPoints="1"/>
              </p:cNvSpPr>
              <p:nvPr/>
            </p:nvSpPr>
            <p:spPr bwMode="auto">
              <a:xfrm>
                <a:off x="1979613" y="3976688"/>
                <a:ext cx="11113" cy="17463"/>
              </a:xfrm>
              <a:custGeom>
                <a:avLst/>
                <a:gdLst/>
                <a:ahLst/>
                <a:cxnLst>
                  <a:cxn ang="0">
                    <a:pos x="3" y="0"/>
                  </a:cxn>
                  <a:cxn ang="0">
                    <a:pos x="6" y="4"/>
                  </a:cxn>
                  <a:cxn ang="0">
                    <a:pos x="3" y="9"/>
                  </a:cxn>
                  <a:cxn ang="0">
                    <a:pos x="0" y="4"/>
                  </a:cxn>
                  <a:cxn ang="0">
                    <a:pos x="3" y="0"/>
                  </a:cxn>
                  <a:cxn ang="0">
                    <a:pos x="3" y="7"/>
                  </a:cxn>
                  <a:cxn ang="0">
                    <a:pos x="4" y="4"/>
                  </a:cxn>
                  <a:cxn ang="0">
                    <a:pos x="3" y="1"/>
                  </a:cxn>
                  <a:cxn ang="0">
                    <a:pos x="1" y="4"/>
                  </a:cxn>
                  <a:cxn ang="0">
                    <a:pos x="3" y="7"/>
                  </a:cxn>
                </a:cxnLst>
                <a:rect l="0" t="0" r="r" b="b"/>
                <a:pathLst>
                  <a:path w="6" h="9">
                    <a:moveTo>
                      <a:pt x="3" y="0"/>
                    </a:moveTo>
                    <a:cubicBezTo>
                      <a:pt x="5" y="0"/>
                      <a:pt x="6" y="1"/>
                      <a:pt x="6" y="4"/>
                    </a:cubicBezTo>
                    <a:cubicBezTo>
                      <a:pt x="6" y="6"/>
                      <a:pt x="5" y="9"/>
                      <a:pt x="3" y="9"/>
                    </a:cubicBezTo>
                    <a:cubicBezTo>
                      <a:pt x="0" y="9"/>
                      <a:pt x="0" y="6"/>
                      <a:pt x="0" y="4"/>
                    </a:cubicBezTo>
                    <a:cubicBezTo>
                      <a:pt x="0" y="1"/>
                      <a:pt x="1" y="0"/>
                      <a:pt x="3" y="0"/>
                    </a:cubicBezTo>
                    <a:close/>
                    <a:moveTo>
                      <a:pt x="3" y="7"/>
                    </a:moveTo>
                    <a:cubicBezTo>
                      <a:pt x="4" y="7"/>
                      <a:pt x="4" y="7"/>
                      <a:pt x="4" y="4"/>
                    </a:cubicBezTo>
                    <a:cubicBezTo>
                      <a:pt x="4" y="3"/>
                      <a:pt x="4" y="1"/>
                      <a:pt x="3" y="1"/>
                    </a:cubicBezTo>
                    <a:cubicBezTo>
                      <a:pt x="2" y="1"/>
                      <a:pt x="1" y="3"/>
                      <a:pt x="1" y="4"/>
                    </a:cubicBezTo>
                    <a:cubicBezTo>
                      <a:pt x="1"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95" name="Freeform 616">
                <a:extLst>
                  <a:ext uri="{FF2B5EF4-FFF2-40B4-BE49-F238E27FC236}">
                    <a16:creationId xmlns:a16="http://schemas.microsoft.com/office/drawing/2014/main" xmlns="" id="{3601C73D-0483-4860-AE4C-4D2EF183A4C0}"/>
                  </a:ext>
                </a:extLst>
              </p:cNvPr>
              <p:cNvSpPr>
                <a:spLocks/>
              </p:cNvSpPr>
              <p:nvPr/>
            </p:nvSpPr>
            <p:spPr bwMode="auto">
              <a:xfrm>
                <a:off x="1992313" y="3976688"/>
                <a:ext cx="7938" cy="17463"/>
              </a:xfrm>
              <a:custGeom>
                <a:avLst/>
                <a:gdLst/>
                <a:ahLst/>
                <a:cxnLst>
                  <a:cxn ang="0">
                    <a:pos x="2" y="3"/>
                  </a:cxn>
                  <a:cxn ang="0">
                    <a:pos x="0" y="3"/>
                  </a:cxn>
                  <a:cxn ang="0">
                    <a:pos x="0" y="2"/>
                  </a:cxn>
                  <a:cxn ang="0">
                    <a:pos x="0" y="2"/>
                  </a:cxn>
                  <a:cxn ang="0">
                    <a:pos x="1" y="2"/>
                  </a:cxn>
                  <a:cxn ang="0">
                    <a:pos x="3" y="0"/>
                  </a:cxn>
                  <a:cxn ang="0">
                    <a:pos x="4" y="1"/>
                  </a:cxn>
                  <a:cxn ang="0">
                    <a:pos x="4" y="8"/>
                  </a:cxn>
                  <a:cxn ang="0">
                    <a:pos x="3" y="9"/>
                  </a:cxn>
                  <a:cxn ang="0">
                    <a:pos x="2" y="8"/>
                  </a:cxn>
                  <a:cxn ang="0">
                    <a:pos x="2" y="3"/>
                  </a:cxn>
                </a:cxnLst>
                <a:rect l="0" t="0" r="r" b="b"/>
                <a:pathLst>
                  <a:path w="4" h="9">
                    <a:moveTo>
                      <a:pt x="2" y="3"/>
                    </a:moveTo>
                    <a:cubicBezTo>
                      <a:pt x="0" y="3"/>
                      <a:pt x="0" y="3"/>
                      <a:pt x="0" y="3"/>
                    </a:cubicBezTo>
                    <a:cubicBezTo>
                      <a:pt x="0" y="3"/>
                      <a:pt x="0" y="3"/>
                      <a:pt x="0" y="2"/>
                    </a:cubicBezTo>
                    <a:cubicBezTo>
                      <a:pt x="0" y="2"/>
                      <a:pt x="0" y="2"/>
                      <a:pt x="0" y="2"/>
                    </a:cubicBezTo>
                    <a:cubicBezTo>
                      <a:pt x="1" y="2"/>
                      <a:pt x="1" y="2"/>
                      <a:pt x="1" y="2"/>
                    </a:cubicBezTo>
                    <a:cubicBezTo>
                      <a:pt x="2" y="1"/>
                      <a:pt x="2" y="0"/>
                      <a:pt x="3" y="0"/>
                    </a:cubicBezTo>
                    <a:cubicBezTo>
                      <a:pt x="3" y="0"/>
                      <a:pt x="4" y="0"/>
                      <a:pt x="4" y="1"/>
                    </a:cubicBezTo>
                    <a:cubicBezTo>
                      <a:pt x="4" y="8"/>
                      <a:pt x="4" y="8"/>
                      <a:pt x="4" y="8"/>
                    </a:cubicBezTo>
                    <a:cubicBezTo>
                      <a:pt x="4" y="8"/>
                      <a:pt x="3" y="9"/>
                      <a:pt x="3" y="9"/>
                    </a:cubicBezTo>
                    <a:cubicBezTo>
                      <a:pt x="2" y="9"/>
                      <a:pt x="2" y="8"/>
                      <a:pt x="2" y="8"/>
                    </a:cubicBezTo>
                    <a:lnTo>
                      <a:pt x="2"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96" name="Freeform 617">
                <a:extLst>
                  <a:ext uri="{FF2B5EF4-FFF2-40B4-BE49-F238E27FC236}">
                    <a16:creationId xmlns:a16="http://schemas.microsoft.com/office/drawing/2014/main" xmlns="" id="{08FCBA3C-15A8-49A1-A064-BFA80C19EC02}"/>
                  </a:ext>
                </a:extLst>
              </p:cNvPr>
              <p:cNvSpPr>
                <a:spLocks/>
              </p:cNvSpPr>
              <p:nvPr/>
            </p:nvSpPr>
            <p:spPr bwMode="auto">
              <a:xfrm>
                <a:off x="2000250" y="3976688"/>
                <a:ext cx="9525" cy="17463"/>
              </a:xfrm>
              <a:custGeom>
                <a:avLst/>
                <a:gdLst/>
                <a:ahLst/>
                <a:cxnLst>
                  <a:cxn ang="0">
                    <a:pos x="3" y="3"/>
                  </a:cxn>
                  <a:cxn ang="0">
                    <a:pos x="1" y="3"/>
                  </a:cxn>
                  <a:cxn ang="0">
                    <a:pos x="0" y="2"/>
                  </a:cxn>
                  <a:cxn ang="0">
                    <a:pos x="1" y="2"/>
                  </a:cxn>
                  <a:cxn ang="0">
                    <a:pos x="2" y="2"/>
                  </a:cxn>
                  <a:cxn ang="0">
                    <a:pos x="4" y="0"/>
                  </a:cxn>
                  <a:cxn ang="0">
                    <a:pos x="5" y="1"/>
                  </a:cxn>
                  <a:cxn ang="0">
                    <a:pos x="5" y="8"/>
                  </a:cxn>
                  <a:cxn ang="0">
                    <a:pos x="4" y="9"/>
                  </a:cxn>
                  <a:cxn ang="0">
                    <a:pos x="3" y="8"/>
                  </a:cxn>
                  <a:cxn ang="0">
                    <a:pos x="3" y="3"/>
                  </a:cxn>
                </a:cxnLst>
                <a:rect l="0" t="0" r="r" b="b"/>
                <a:pathLst>
                  <a:path w="5" h="9">
                    <a:moveTo>
                      <a:pt x="3"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5" y="0"/>
                      <a:pt x="5" y="1"/>
                    </a:cubicBezTo>
                    <a:cubicBezTo>
                      <a:pt x="5" y="8"/>
                      <a:pt x="5" y="8"/>
                      <a:pt x="5" y="8"/>
                    </a:cubicBezTo>
                    <a:cubicBezTo>
                      <a:pt x="5" y="8"/>
                      <a:pt x="4" y="9"/>
                      <a:pt x="4" y="9"/>
                    </a:cubicBezTo>
                    <a:cubicBezTo>
                      <a:pt x="3" y="9"/>
                      <a:pt x="3" y="8"/>
                      <a:pt x="3" y="8"/>
                    </a:cubicBezTo>
                    <a:lnTo>
                      <a:pt x="3"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97" name="Freeform 618">
                <a:extLst>
                  <a:ext uri="{FF2B5EF4-FFF2-40B4-BE49-F238E27FC236}">
                    <a16:creationId xmlns:a16="http://schemas.microsoft.com/office/drawing/2014/main" xmlns="" id="{6B6833B4-1C0D-46C7-9794-C05B6AF4A1F9}"/>
                  </a:ext>
                </a:extLst>
              </p:cNvPr>
              <p:cNvSpPr>
                <a:spLocks/>
              </p:cNvSpPr>
              <p:nvPr/>
            </p:nvSpPr>
            <p:spPr bwMode="auto">
              <a:xfrm>
                <a:off x="2009775" y="3976688"/>
                <a:ext cx="7938" cy="17463"/>
              </a:xfrm>
              <a:custGeom>
                <a:avLst/>
                <a:gdLst/>
                <a:ahLst/>
                <a:cxnLst>
                  <a:cxn ang="0">
                    <a:pos x="3" y="3"/>
                  </a:cxn>
                  <a:cxn ang="0">
                    <a:pos x="1" y="3"/>
                  </a:cxn>
                  <a:cxn ang="0">
                    <a:pos x="0" y="2"/>
                  </a:cxn>
                  <a:cxn ang="0">
                    <a:pos x="1" y="2"/>
                  </a:cxn>
                  <a:cxn ang="0">
                    <a:pos x="2" y="2"/>
                  </a:cxn>
                  <a:cxn ang="0">
                    <a:pos x="4" y="0"/>
                  </a:cxn>
                  <a:cxn ang="0">
                    <a:pos x="4" y="1"/>
                  </a:cxn>
                  <a:cxn ang="0">
                    <a:pos x="4" y="8"/>
                  </a:cxn>
                  <a:cxn ang="0">
                    <a:pos x="4" y="9"/>
                  </a:cxn>
                  <a:cxn ang="0">
                    <a:pos x="3" y="8"/>
                  </a:cxn>
                  <a:cxn ang="0">
                    <a:pos x="3" y="3"/>
                  </a:cxn>
                </a:cxnLst>
                <a:rect l="0" t="0" r="r" b="b"/>
                <a:pathLst>
                  <a:path w="4" h="9">
                    <a:moveTo>
                      <a:pt x="3" y="3"/>
                    </a:moveTo>
                    <a:cubicBezTo>
                      <a:pt x="1" y="3"/>
                      <a:pt x="1" y="3"/>
                      <a:pt x="1" y="3"/>
                    </a:cubicBezTo>
                    <a:cubicBezTo>
                      <a:pt x="1" y="3"/>
                      <a:pt x="0" y="3"/>
                      <a:pt x="0" y="2"/>
                    </a:cubicBezTo>
                    <a:cubicBezTo>
                      <a:pt x="0" y="2"/>
                      <a:pt x="1" y="2"/>
                      <a:pt x="1" y="2"/>
                    </a:cubicBezTo>
                    <a:cubicBezTo>
                      <a:pt x="2" y="2"/>
                      <a:pt x="2" y="2"/>
                      <a:pt x="2" y="2"/>
                    </a:cubicBezTo>
                    <a:cubicBezTo>
                      <a:pt x="3" y="1"/>
                      <a:pt x="3" y="0"/>
                      <a:pt x="4" y="0"/>
                    </a:cubicBezTo>
                    <a:cubicBezTo>
                      <a:pt x="4" y="0"/>
                      <a:pt x="4" y="0"/>
                      <a:pt x="4" y="1"/>
                    </a:cubicBezTo>
                    <a:cubicBezTo>
                      <a:pt x="4" y="8"/>
                      <a:pt x="4" y="8"/>
                      <a:pt x="4" y="8"/>
                    </a:cubicBezTo>
                    <a:cubicBezTo>
                      <a:pt x="4" y="8"/>
                      <a:pt x="4" y="9"/>
                      <a:pt x="4" y="9"/>
                    </a:cubicBezTo>
                    <a:cubicBezTo>
                      <a:pt x="3" y="9"/>
                      <a:pt x="3" y="8"/>
                      <a:pt x="3" y="8"/>
                    </a:cubicBezTo>
                    <a:lnTo>
                      <a:pt x="3" y="3"/>
                    </a:ln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sp>
            <p:nvSpPr>
              <p:cNvPr id="198" name="Freeform 619">
                <a:extLst>
                  <a:ext uri="{FF2B5EF4-FFF2-40B4-BE49-F238E27FC236}">
                    <a16:creationId xmlns:a16="http://schemas.microsoft.com/office/drawing/2014/main" xmlns="" id="{EA000102-6B47-45C7-80BD-14ED2D689052}"/>
                  </a:ext>
                </a:extLst>
              </p:cNvPr>
              <p:cNvSpPr>
                <a:spLocks noEditPoints="1"/>
              </p:cNvSpPr>
              <p:nvPr/>
            </p:nvSpPr>
            <p:spPr bwMode="auto">
              <a:xfrm>
                <a:off x="2022475" y="3976688"/>
                <a:ext cx="11113" cy="17463"/>
              </a:xfrm>
              <a:custGeom>
                <a:avLst/>
                <a:gdLst/>
                <a:ahLst/>
                <a:cxnLst>
                  <a:cxn ang="0">
                    <a:pos x="3" y="0"/>
                  </a:cxn>
                  <a:cxn ang="0">
                    <a:pos x="6" y="4"/>
                  </a:cxn>
                  <a:cxn ang="0">
                    <a:pos x="3" y="9"/>
                  </a:cxn>
                  <a:cxn ang="0">
                    <a:pos x="0" y="4"/>
                  </a:cxn>
                  <a:cxn ang="0">
                    <a:pos x="3" y="0"/>
                  </a:cxn>
                  <a:cxn ang="0">
                    <a:pos x="3" y="7"/>
                  </a:cxn>
                  <a:cxn ang="0">
                    <a:pos x="5" y="4"/>
                  </a:cxn>
                  <a:cxn ang="0">
                    <a:pos x="3" y="1"/>
                  </a:cxn>
                  <a:cxn ang="0">
                    <a:pos x="2" y="4"/>
                  </a:cxn>
                  <a:cxn ang="0">
                    <a:pos x="3" y="7"/>
                  </a:cxn>
                </a:cxnLst>
                <a:rect l="0" t="0" r="r" b="b"/>
                <a:pathLst>
                  <a:path w="6" h="9">
                    <a:moveTo>
                      <a:pt x="3" y="0"/>
                    </a:moveTo>
                    <a:cubicBezTo>
                      <a:pt x="5" y="0"/>
                      <a:pt x="6" y="1"/>
                      <a:pt x="6" y="4"/>
                    </a:cubicBezTo>
                    <a:cubicBezTo>
                      <a:pt x="6" y="6"/>
                      <a:pt x="6" y="9"/>
                      <a:pt x="3" y="9"/>
                    </a:cubicBezTo>
                    <a:cubicBezTo>
                      <a:pt x="1" y="9"/>
                      <a:pt x="0" y="6"/>
                      <a:pt x="0" y="4"/>
                    </a:cubicBezTo>
                    <a:cubicBezTo>
                      <a:pt x="0" y="1"/>
                      <a:pt x="1" y="0"/>
                      <a:pt x="3" y="0"/>
                    </a:cubicBezTo>
                    <a:close/>
                    <a:moveTo>
                      <a:pt x="3" y="7"/>
                    </a:moveTo>
                    <a:cubicBezTo>
                      <a:pt x="4" y="7"/>
                      <a:pt x="5" y="7"/>
                      <a:pt x="5" y="4"/>
                    </a:cubicBezTo>
                    <a:cubicBezTo>
                      <a:pt x="5" y="3"/>
                      <a:pt x="4" y="1"/>
                      <a:pt x="3" y="1"/>
                    </a:cubicBezTo>
                    <a:cubicBezTo>
                      <a:pt x="2" y="1"/>
                      <a:pt x="2" y="3"/>
                      <a:pt x="2" y="4"/>
                    </a:cubicBezTo>
                    <a:cubicBezTo>
                      <a:pt x="2" y="7"/>
                      <a:pt x="2" y="7"/>
                      <a:pt x="3" y="7"/>
                    </a:cubicBezTo>
                    <a:close/>
                  </a:path>
                </a:pathLst>
              </a:custGeom>
              <a:solidFill>
                <a:srgbClr val="1A171B"/>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234B"/>
                  </a:solidFill>
                  <a:latin typeface="+mj-lt"/>
                  <a:cs typeface="Arial" pitchFamily="34" charset="0"/>
                </a:endParaRPr>
              </a:p>
            </p:txBody>
          </p:sp>
        </p:grpSp>
        <p:pic>
          <p:nvPicPr>
            <p:cNvPr id="136" name="Picture 135">
              <a:extLst>
                <a:ext uri="{FF2B5EF4-FFF2-40B4-BE49-F238E27FC236}">
                  <a16:creationId xmlns:a16="http://schemas.microsoft.com/office/drawing/2014/main" xmlns="" id="{4B0B0ECF-E5F8-4137-A2A6-20B92B748819}"/>
                </a:ext>
              </a:extLst>
            </p:cNvPr>
            <p:cNvPicPr>
              <a:picLocks noChangeAspect="1"/>
            </p:cNvPicPr>
            <p:nvPr/>
          </p:nvPicPr>
          <p:blipFill>
            <a:blip r:embed="rId7"/>
            <a:stretch>
              <a:fillRect/>
            </a:stretch>
          </p:blipFill>
          <p:spPr>
            <a:xfrm flipV="1">
              <a:off x="2402151" y="1972762"/>
              <a:ext cx="9258597" cy="236281"/>
            </a:xfrm>
            <a:prstGeom prst="rect">
              <a:avLst/>
            </a:prstGeom>
          </p:spPr>
        </p:pic>
        <p:grpSp>
          <p:nvGrpSpPr>
            <p:cNvPr id="137" name="Group 134957">
              <a:extLst>
                <a:ext uri="{FF2B5EF4-FFF2-40B4-BE49-F238E27FC236}">
                  <a16:creationId xmlns:a16="http://schemas.microsoft.com/office/drawing/2014/main" xmlns="" id="{F22A9CB9-4D11-40F8-99E2-C8D55922D1D5}"/>
                </a:ext>
              </a:extLst>
            </p:cNvPr>
            <p:cNvGrpSpPr/>
            <p:nvPr/>
          </p:nvGrpSpPr>
          <p:grpSpPr>
            <a:xfrm>
              <a:off x="2323185" y="1581510"/>
              <a:ext cx="364847" cy="386634"/>
              <a:chOff x="7937109" y="3129267"/>
              <a:chExt cx="451326" cy="662003"/>
            </a:xfrm>
          </p:grpSpPr>
          <p:sp>
            <p:nvSpPr>
              <p:cNvPr id="157" name="Oval 281">
                <a:extLst>
                  <a:ext uri="{FF2B5EF4-FFF2-40B4-BE49-F238E27FC236}">
                    <a16:creationId xmlns:a16="http://schemas.microsoft.com/office/drawing/2014/main" xmlns="" id="{2BB5EA56-D325-4278-B1A7-42E4198B9CC8}"/>
                  </a:ext>
                </a:extLst>
              </p:cNvPr>
              <p:cNvSpPr>
                <a:spLocks noChangeArrowheads="1"/>
              </p:cNvSpPr>
              <p:nvPr/>
            </p:nvSpPr>
            <p:spPr bwMode="auto">
              <a:xfrm>
                <a:off x="8224642" y="3360825"/>
                <a:ext cx="57150" cy="55563"/>
              </a:xfrm>
              <a:prstGeom prst="ellipse">
                <a:avLst/>
              </a:prstGeom>
              <a:noFill/>
              <a:ln w="11113"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pPr algn="ctr"/>
                <a:endParaRPr lang="en-US" sz="700" dirty="0">
                  <a:solidFill>
                    <a:srgbClr val="00234B"/>
                  </a:solidFill>
                  <a:latin typeface="+mj-lt"/>
                  <a:cs typeface="Arial" pitchFamily="34" charset="0"/>
                </a:endParaRPr>
              </a:p>
            </p:txBody>
          </p:sp>
          <p:sp>
            <p:nvSpPr>
              <p:cNvPr id="158" name="Oval 281">
                <a:extLst>
                  <a:ext uri="{FF2B5EF4-FFF2-40B4-BE49-F238E27FC236}">
                    <a16:creationId xmlns:a16="http://schemas.microsoft.com/office/drawing/2014/main" xmlns="" id="{3EDCDE0E-D6E8-400F-BFA6-139C139C2E0D}"/>
                  </a:ext>
                </a:extLst>
              </p:cNvPr>
              <p:cNvSpPr>
                <a:spLocks noChangeArrowheads="1"/>
              </p:cNvSpPr>
              <p:nvPr/>
            </p:nvSpPr>
            <p:spPr bwMode="auto">
              <a:xfrm>
                <a:off x="8331285" y="3360825"/>
                <a:ext cx="57150" cy="55563"/>
              </a:xfrm>
              <a:prstGeom prst="ellipse">
                <a:avLst/>
              </a:prstGeom>
              <a:noFill/>
              <a:ln w="11113"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pPr algn="ctr"/>
                <a:endParaRPr lang="en-US" sz="700" dirty="0">
                  <a:solidFill>
                    <a:srgbClr val="00234B"/>
                  </a:solidFill>
                  <a:latin typeface="+mj-lt"/>
                  <a:cs typeface="Arial" pitchFamily="34" charset="0"/>
                </a:endParaRPr>
              </a:p>
            </p:txBody>
          </p:sp>
          <p:cxnSp>
            <p:nvCxnSpPr>
              <p:cNvPr id="159" name="Straight Connector 158">
                <a:extLst>
                  <a:ext uri="{FF2B5EF4-FFF2-40B4-BE49-F238E27FC236}">
                    <a16:creationId xmlns:a16="http://schemas.microsoft.com/office/drawing/2014/main" xmlns="" id="{8AF2A1A0-8208-40DD-8740-4E4A5BDFDDBC}"/>
                  </a:ext>
                </a:extLst>
              </p:cNvPr>
              <p:cNvCxnSpPr>
                <a:endCxn id="157" idx="2"/>
              </p:cNvCxnSpPr>
              <p:nvPr/>
            </p:nvCxnSpPr>
            <p:spPr>
              <a:xfrm>
                <a:off x="8161151" y="3388607"/>
                <a:ext cx="63491"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371379B1-BEA8-47ED-96AE-6BE07AF5222A}"/>
                  </a:ext>
                </a:extLst>
              </p:cNvPr>
              <p:cNvCxnSpPr>
                <a:stCxn id="157" idx="6"/>
                <a:endCxn id="158" idx="2"/>
              </p:cNvCxnSpPr>
              <p:nvPr/>
            </p:nvCxnSpPr>
            <p:spPr>
              <a:xfrm>
                <a:off x="8281792" y="3388607"/>
                <a:ext cx="49493"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61" name="Freeform 270">
                <a:extLst>
                  <a:ext uri="{FF2B5EF4-FFF2-40B4-BE49-F238E27FC236}">
                    <a16:creationId xmlns:a16="http://schemas.microsoft.com/office/drawing/2014/main" xmlns="" id="{13E80DAA-D122-4F33-9DB7-6E754B31935E}"/>
                  </a:ext>
                </a:extLst>
              </p:cNvPr>
              <p:cNvSpPr>
                <a:spLocks/>
              </p:cNvSpPr>
              <p:nvPr/>
            </p:nvSpPr>
            <p:spPr bwMode="auto">
              <a:xfrm flipH="1">
                <a:off x="8167772" y="3129267"/>
                <a:ext cx="163513" cy="207963"/>
              </a:xfrm>
              <a:custGeom>
                <a:avLst/>
                <a:gdLst/>
                <a:ahLst/>
                <a:cxnLst>
                  <a:cxn ang="0">
                    <a:pos x="52" y="84"/>
                  </a:cxn>
                  <a:cxn ang="0">
                    <a:pos x="58" y="108"/>
                  </a:cxn>
                  <a:cxn ang="0">
                    <a:pos x="15" y="77"/>
                  </a:cxn>
                  <a:cxn ang="0">
                    <a:pos x="0" y="42"/>
                  </a:cxn>
                  <a:cxn ang="0">
                    <a:pos x="43" y="0"/>
                  </a:cxn>
                  <a:cxn ang="0">
                    <a:pos x="85" y="42"/>
                  </a:cxn>
                  <a:cxn ang="0">
                    <a:pos x="65" y="78"/>
                  </a:cxn>
                </a:cxnLst>
                <a:rect l="0" t="0" r="r" b="b"/>
                <a:pathLst>
                  <a:path w="85" h="108">
                    <a:moveTo>
                      <a:pt x="52" y="84"/>
                    </a:moveTo>
                    <a:cubicBezTo>
                      <a:pt x="58" y="108"/>
                      <a:pt x="58" y="108"/>
                      <a:pt x="58" y="108"/>
                    </a:cubicBezTo>
                    <a:cubicBezTo>
                      <a:pt x="58" y="108"/>
                      <a:pt x="25" y="87"/>
                      <a:pt x="15" y="77"/>
                    </a:cubicBezTo>
                    <a:cubicBezTo>
                      <a:pt x="8" y="71"/>
                      <a:pt x="0" y="61"/>
                      <a:pt x="0" y="42"/>
                    </a:cubicBezTo>
                    <a:cubicBezTo>
                      <a:pt x="0" y="19"/>
                      <a:pt x="19" y="0"/>
                      <a:pt x="43" y="0"/>
                    </a:cubicBezTo>
                    <a:cubicBezTo>
                      <a:pt x="66" y="0"/>
                      <a:pt x="85" y="19"/>
                      <a:pt x="85" y="42"/>
                    </a:cubicBezTo>
                    <a:cubicBezTo>
                      <a:pt x="85" y="57"/>
                      <a:pt x="77" y="71"/>
                      <a:pt x="65" y="78"/>
                    </a:cubicBezTo>
                  </a:path>
                </a:pathLst>
              </a:custGeom>
              <a:noFill/>
              <a:ln w="11113" cap="rnd">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grpSp>
            <p:nvGrpSpPr>
              <p:cNvPr id="162" name="Groupe 671">
                <a:extLst>
                  <a:ext uri="{FF2B5EF4-FFF2-40B4-BE49-F238E27FC236}">
                    <a16:creationId xmlns:a16="http://schemas.microsoft.com/office/drawing/2014/main" xmlns="" id="{8AD1BB62-2BE7-4AD5-AACC-EF259BC7E80A}"/>
                  </a:ext>
                </a:extLst>
              </p:cNvPr>
              <p:cNvGrpSpPr/>
              <p:nvPr/>
            </p:nvGrpSpPr>
            <p:grpSpPr>
              <a:xfrm>
                <a:off x="7937109" y="3353428"/>
                <a:ext cx="368709" cy="437842"/>
                <a:chOff x="488951" y="3894138"/>
                <a:chExt cx="355600" cy="422275"/>
              </a:xfrm>
            </p:grpSpPr>
            <p:sp>
              <p:nvSpPr>
                <p:cNvPr id="163" name="Freeform 368">
                  <a:extLst>
                    <a:ext uri="{FF2B5EF4-FFF2-40B4-BE49-F238E27FC236}">
                      <a16:creationId xmlns:a16="http://schemas.microsoft.com/office/drawing/2014/main" xmlns="" id="{73D58688-C678-4D01-BC35-4943B41041FE}"/>
                    </a:ext>
                  </a:extLst>
                </p:cNvPr>
                <p:cNvSpPr>
                  <a:spLocks/>
                </p:cNvSpPr>
                <p:nvPr/>
              </p:nvSpPr>
              <p:spPr bwMode="auto">
                <a:xfrm>
                  <a:off x="641351" y="3894138"/>
                  <a:ext cx="69850" cy="92075"/>
                </a:xfrm>
                <a:custGeom>
                  <a:avLst/>
                  <a:gdLst/>
                  <a:ahLst/>
                  <a:cxnLst>
                    <a:cxn ang="0">
                      <a:pos x="24" y="46"/>
                    </a:cxn>
                    <a:cxn ang="0">
                      <a:pos x="35" y="18"/>
                    </a:cxn>
                    <a:cxn ang="0">
                      <a:pos x="18" y="0"/>
                    </a:cxn>
                    <a:cxn ang="0">
                      <a:pos x="0" y="21"/>
                    </a:cxn>
                    <a:cxn ang="0">
                      <a:pos x="24" y="46"/>
                    </a:cxn>
                  </a:cxnLst>
                  <a:rect l="0" t="0" r="r" b="b"/>
                  <a:pathLst>
                    <a:path w="36" h="48">
                      <a:moveTo>
                        <a:pt x="24" y="46"/>
                      </a:moveTo>
                      <a:cubicBezTo>
                        <a:pt x="34" y="44"/>
                        <a:pt x="36" y="30"/>
                        <a:pt x="35" y="18"/>
                      </a:cubicBezTo>
                      <a:cubicBezTo>
                        <a:pt x="35" y="7"/>
                        <a:pt x="26" y="0"/>
                        <a:pt x="18" y="0"/>
                      </a:cubicBezTo>
                      <a:cubicBezTo>
                        <a:pt x="7" y="1"/>
                        <a:pt x="0" y="10"/>
                        <a:pt x="0" y="21"/>
                      </a:cubicBezTo>
                      <a:cubicBezTo>
                        <a:pt x="3" y="40"/>
                        <a:pt x="17" y="48"/>
                        <a:pt x="24" y="46"/>
                      </a:cubicBezTo>
                      <a:close/>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sp>
              <p:nvSpPr>
                <p:cNvPr id="164" name="Freeform 369">
                  <a:extLst>
                    <a:ext uri="{FF2B5EF4-FFF2-40B4-BE49-F238E27FC236}">
                      <a16:creationId xmlns:a16="http://schemas.microsoft.com/office/drawing/2014/main" xmlns="" id="{212CBE0D-7CB6-4BCC-BD4D-2123FF3DD3EA}"/>
                    </a:ext>
                  </a:extLst>
                </p:cNvPr>
                <p:cNvSpPr>
                  <a:spLocks/>
                </p:cNvSpPr>
                <p:nvPr/>
              </p:nvSpPr>
              <p:spPr bwMode="auto">
                <a:xfrm>
                  <a:off x="593726" y="4165600"/>
                  <a:ext cx="73025" cy="150813"/>
                </a:xfrm>
                <a:custGeom>
                  <a:avLst/>
                  <a:gdLst/>
                  <a:ahLst/>
                  <a:cxnLst>
                    <a:cxn ang="0">
                      <a:pos x="19" y="0"/>
                    </a:cxn>
                    <a:cxn ang="0">
                      <a:pos x="15" y="32"/>
                    </a:cxn>
                    <a:cxn ang="0">
                      <a:pos x="2" y="66"/>
                    </a:cxn>
                    <a:cxn ang="0">
                      <a:pos x="10" y="73"/>
                    </a:cxn>
                    <a:cxn ang="0">
                      <a:pos x="21" y="73"/>
                    </a:cxn>
                    <a:cxn ang="0">
                      <a:pos x="35" y="38"/>
                    </a:cxn>
                    <a:cxn ang="0">
                      <a:pos x="35" y="36"/>
                    </a:cxn>
                    <a:cxn ang="0">
                      <a:pos x="38" y="14"/>
                    </a:cxn>
                  </a:cxnLst>
                  <a:rect l="0" t="0" r="r" b="b"/>
                  <a:pathLst>
                    <a:path w="38" h="78">
                      <a:moveTo>
                        <a:pt x="19" y="0"/>
                      </a:moveTo>
                      <a:cubicBezTo>
                        <a:pt x="15" y="32"/>
                        <a:pt x="15" y="32"/>
                        <a:pt x="15" y="32"/>
                      </a:cubicBezTo>
                      <a:cubicBezTo>
                        <a:pt x="2" y="66"/>
                        <a:pt x="2" y="66"/>
                        <a:pt x="2" y="66"/>
                      </a:cubicBezTo>
                      <a:cubicBezTo>
                        <a:pt x="0" y="71"/>
                        <a:pt x="5" y="71"/>
                        <a:pt x="10" y="73"/>
                      </a:cubicBezTo>
                      <a:cubicBezTo>
                        <a:pt x="15" y="75"/>
                        <a:pt x="19" y="78"/>
                        <a:pt x="21" y="73"/>
                      </a:cubicBezTo>
                      <a:cubicBezTo>
                        <a:pt x="35" y="38"/>
                        <a:pt x="35" y="38"/>
                        <a:pt x="35" y="38"/>
                      </a:cubicBezTo>
                      <a:cubicBezTo>
                        <a:pt x="35" y="37"/>
                        <a:pt x="35" y="36"/>
                        <a:pt x="35" y="36"/>
                      </a:cubicBezTo>
                      <a:cubicBezTo>
                        <a:pt x="38" y="14"/>
                        <a:pt x="38" y="14"/>
                        <a:pt x="38" y="14"/>
                      </a:cubicBez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sp>
              <p:nvSpPr>
                <p:cNvPr id="165" name="Freeform 370">
                  <a:extLst>
                    <a:ext uri="{FF2B5EF4-FFF2-40B4-BE49-F238E27FC236}">
                      <a16:creationId xmlns:a16="http://schemas.microsoft.com/office/drawing/2014/main" xmlns="" id="{D90BA725-A4AA-4EDA-8DA5-4E9FC14940A9}"/>
                    </a:ext>
                  </a:extLst>
                </p:cNvPr>
                <p:cNvSpPr>
                  <a:spLocks/>
                </p:cNvSpPr>
                <p:nvPr/>
              </p:nvSpPr>
              <p:spPr bwMode="auto">
                <a:xfrm>
                  <a:off x="693738" y="4046538"/>
                  <a:ext cx="106363" cy="68263"/>
                </a:xfrm>
                <a:custGeom>
                  <a:avLst/>
                  <a:gdLst/>
                  <a:ahLst/>
                  <a:cxnLst>
                    <a:cxn ang="0">
                      <a:pos x="0" y="26"/>
                    </a:cxn>
                    <a:cxn ang="0">
                      <a:pos x="8" y="30"/>
                    </a:cxn>
                    <a:cxn ang="0">
                      <a:pos x="45" y="34"/>
                    </a:cxn>
                    <a:cxn ang="0">
                      <a:pos x="52" y="28"/>
                    </a:cxn>
                    <a:cxn ang="0">
                      <a:pos x="48" y="20"/>
                    </a:cxn>
                    <a:cxn ang="0">
                      <a:pos x="17" y="17"/>
                    </a:cxn>
                    <a:cxn ang="0">
                      <a:pos x="5" y="0"/>
                    </a:cxn>
                  </a:cxnLst>
                  <a:rect l="0" t="0" r="r" b="b"/>
                  <a:pathLst>
                    <a:path w="55" h="35">
                      <a:moveTo>
                        <a:pt x="0" y="26"/>
                      </a:moveTo>
                      <a:cubicBezTo>
                        <a:pt x="2" y="28"/>
                        <a:pt x="5" y="30"/>
                        <a:pt x="8" y="30"/>
                      </a:cubicBezTo>
                      <a:cubicBezTo>
                        <a:pt x="45" y="34"/>
                        <a:pt x="45" y="34"/>
                        <a:pt x="45" y="34"/>
                      </a:cubicBezTo>
                      <a:cubicBezTo>
                        <a:pt x="51" y="35"/>
                        <a:pt x="51" y="32"/>
                        <a:pt x="52" y="28"/>
                      </a:cubicBezTo>
                      <a:cubicBezTo>
                        <a:pt x="53" y="24"/>
                        <a:pt x="55" y="21"/>
                        <a:pt x="48" y="20"/>
                      </a:cubicBezTo>
                      <a:cubicBezTo>
                        <a:pt x="17" y="17"/>
                        <a:pt x="17" y="17"/>
                        <a:pt x="17" y="17"/>
                      </a:cubicBezTo>
                      <a:cubicBezTo>
                        <a:pt x="5" y="0"/>
                        <a:pt x="5" y="0"/>
                        <a:pt x="5" y="0"/>
                      </a:cubicBez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sp>
              <p:nvSpPr>
                <p:cNvPr id="166" name="Freeform 371">
                  <a:extLst>
                    <a:ext uri="{FF2B5EF4-FFF2-40B4-BE49-F238E27FC236}">
                      <a16:creationId xmlns:a16="http://schemas.microsoft.com/office/drawing/2014/main" xmlns="" id="{FA32074B-8EFF-4E4B-8F82-C1F7280F42E5}"/>
                    </a:ext>
                  </a:extLst>
                </p:cNvPr>
                <p:cNvSpPr>
                  <a:spLocks/>
                </p:cNvSpPr>
                <p:nvPr/>
              </p:nvSpPr>
              <p:spPr bwMode="auto">
                <a:xfrm>
                  <a:off x="557213" y="3986213"/>
                  <a:ext cx="188913" cy="323850"/>
                </a:xfrm>
                <a:custGeom>
                  <a:avLst/>
                  <a:gdLst/>
                  <a:ahLst/>
                  <a:cxnLst>
                    <a:cxn ang="0">
                      <a:pos x="36" y="33"/>
                    </a:cxn>
                    <a:cxn ang="0">
                      <a:pos x="29" y="73"/>
                    </a:cxn>
                    <a:cxn ang="0">
                      <a:pos x="32" y="78"/>
                    </a:cxn>
                    <a:cxn ang="0">
                      <a:pos x="33" y="81"/>
                    </a:cxn>
                    <a:cxn ang="0">
                      <a:pos x="51" y="95"/>
                    </a:cxn>
                    <a:cxn ang="0">
                      <a:pos x="63" y="106"/>
                    </a:cxn>
                    <a:cxn ang="0">
                      <a:pos x="69" y="114"/>
                    </a:cxn>
                    <a:cxn ang="0">
                      <a:pos x="71" y="116"/>
                    </a:cxn>
                    <a:cxn ang="0">
                      <a:pos x="71" y="118"/>
                    </a:cxn>
                    <a:cxn ang="0">
                      <a:pos x="72" y="123"/>
                    </a:cxn>
                    <a:cxn ang="0">
                      <a:pos x="74" y="137"/>
                    </a:cxn>
                    <a:cxn ang="0">
                      <a:pos x="77" y="160"/>
                    </a:cxn>
                    <a:cxn ang="0">
                      <a:pos x="77" y="161"/>
                    </a:cxn>
                    <a:cxn ang="0">
                      <a:pos x="88" y="164"/>
                    </a:cxn>
                    <a:cxn ang="0">
                      <a:pos x="97" y="159"/>
                    </a:cxn>
                    <a:cxn ang="0">
                      <a:pos x="94" y="128"/>
                    </a:cxn>
                    <a:cxn ang="0">
                      <a:pos x="92" y="115"/>
                    </a:cxn>
                    <a:cxn ang="0">
                      <a:pos x="91" y="110"/>
                    </a:cxn>
                    <a:cxn ang="0">
                      <a:pos x="89" y="106"/>
                    </a:cxn>
                    <a:cxn ang="0">
                      <a:pos x="88" y="102"/>
                    </a:cxn>
                    <a:cxn ang="0">
                      <a:pos x="83" y="97"/>
                    </a:cxn>
                    <a:cxn ang="0">
                      <a:pos x="72" y="85"/>
                    </a:cxn>
                    <a:cxn ang="0">
                      <a:pos x="66" y="79"/>
                    </a:cxn>
                    <a:cxn ang="0">
                      <a:pos x="76" y="20"/>
                    </a:cxn>
                    <a:cxn ang="0">
                      <a:pos x="71" y="8"/>
                    </a:cxn>
                    <a:cxn ang="0">
                      <a:pos x="71" y="9"/>
                    </a:cxn>
                    <a:cxn ang="0">
                      <a:pos x="69" y="32"/>
                    </a:cxn>
                    <a:cxn ang="0">
                      <a:pos x="68" y="12"/>
                    </a:cxn>
                    <a:cxn ang="0">
                      <a:pos x="69" y="9"/>
                    </a:cxn>
                    <a:cxn ang="0">
                      <a:pos x="67" y="5"/>
                    </a:cxn>
                    <a:cxn ang="0">
                      <a:pos x="65" y="5"/>
                    </a:cxn>
                    <a:cxn ang="0">
                      <a:pos x="62" y="8"/>
                    </a:cxn>
                    <a:cxn ang="0">
                      <a:pos x="64" y="12"/>
                    </a:cxn>
                    <a:cxn ang="0">
                      <a:pos x="62" y="27"/>
                    </a:cxn>
                    <a:cxn ang="0">
                      <a:pos x="54" y="0"/>
                    </a:cxn>
                    <a:cxn ang="0">
                      <a:pos x="54" y="0"/>
                    </a:cxn>
                    <a:cxn ang="0">
                      <a:pos x="54" y="0"/>
                    </a:cxn>
                    <a:cxn ang="0">
                      <a:pos x="46" y="0"/>
                    </a:cxn>
                    <a:cxn ang="0">
                      <a:pos x="16" y="23"/>
                    </a:cxn>
                    <a:cxn ang="0">
                      <a:pos x="15" y="25"/>
                    </a:cxn>
                    <a:cxn ang="0">
                      <a:pos x="12" y="30"/>
                    </a:cxn>
                    <a:cxn ang="0">
                      <a:pos x="8" y="39"/>
                    </a:cxn>
                    <a:cxn ang="0">
                      <a:pos x="2" y="60"/>
                    </a:cxn>
                    <a:cxn ang="0">
                      <a:pos x="7" y="68"/>
                    </a:cxn>
                    <a:cxn ang="0">
                      <a:pos x="17" y="64"/>
                    </a:cxn>
                    <a:cxn ang="0">
                      <a:pos x="17" y="64"/>
                    </a:cxn>
                    <a:cxn ang="0">
                      <a:pos x="21" y="51"/>
                    </a:cxn>
                    <a:cxn ang="0">
                      <a:pos x="25" y="41"/>
                    </a:cxn>
                    <a:cxn ang="0">
                      <a:pos x="25" y="40"/>
                    </a:cxn>
                  </a:cxnLst>
                  <a:rect l="0" t="0" r="r" b="b"/>
                  <a:pathLst>
                    <a:path w="98" h="167">
                      <a:moveTo>
                        <a:pt x="36" y="33"/>
                      </a:moveTo>
                      <a:cubicBezTo>
                        <a:pt x="34" y="45"/>
                        <a:pt x="29" y="62"/>
                        <a:pt x="29" y="73"/>
                      </a:cubicBezTo>
                      <a:cubicBezTo>
                        <a:pt x="29" y="75"/>
                        <a:pt x="32" y="77"/>
                        <a:pt x="32" y="78"/>
                      </a:cubicBezTo>
                      <a:cubicBezTo>
                        <a:pt x="32" y="80"/>
                        <a:pt x="33" y="79"/>
                        <a:pt x="33" y="81"/>
                      </a:cubicBezTo>
                      <a:cubicBezTo>
                        <a:pt x="33" y="85"/>
                        <a:pt x="44" y="92"/>
                        <a:pt x="51" y="95"/>
                      </a:cubicBezTo>
                      <a:cubicBezTo>
                        <a:pt x="55" y="98"/>
                        <a:pt x="60" y="103"/>
                        <a:pt x="63" y="106"/>
                      </a:cubicBezTo>
                      <a:cubicBezTo>
                        <a:pt x="66" y="109"/>
                        <a:pt x="68" y="112"/>
                        <a:pt x="69" y="114"/>
                      </a:cubicBezTo>
                      <a:cubicBezTo>
                        <a:pt x="70" y="115"/>
                        <a:pt x="70" y="115"/>
                        <a:pt x="71" y="116"/>
                      </a:cubicBezTo>
                      <a:cubicBezTo>
                        <a:pt x="71" y="116"/>
                        <a:pt x="71" y="117"/>
                        <a:pt x="71" y="118"/>
                      </a:cubicBezTo>
                      <a:cubicBezTo>
                        <a:pt x="71" y="120"/>
                        <a:pt x="72" y="121"/>
                        <a:pt x="72" y="123"/>
                      </a:cubicBezTo>
                      <a:cubicBezTo>
                        <a:pt x="72" y="127"/>
                        <a:pt x="73" y="132"/>
                        <a:pt x="74" y="137"/>
                      </a:cubicBezTo>
                      <a:cubicBezTo>
                        <a:pt x="75" y="146"/>
                        <a:pt x="76" y="156"/>
                        <a:pt x="77" y="160"/>
                      </a:cubicBezTo>
                      <a:cubicBezTo>
                        <a:pt x="77" y="161"/>
                        <a:pt x="77" y="161"/>
                        <a:pt x="77" y="161"/>
                      </a:cubicBezTo>
                      <a:cubicBezTo>
                        <a:pt x="77" y="167"/>
                        <a:pt x="82" y="165"/>
                        <a:pt x="88" y="164"/>
                      </a:cubicBezTo>
                      <a:cubicBezTo>
                        <a:pt x="93" y="164"/>
                        <a:pt x="98" y="165"/>
                        <a:pt x="97" y="159"/>
                      </a:cubicBezTo>
                      <a:cubicBezTo>
                        <a:pt x="97" y="159"/>
                        <a:pt x="95" y="141"/>
                        <a:pt x="94" y="128"/>
                      </a:cubicBezTo>
                      <a:cubicBezTo>
                        <a:pt x="93" y="123"/>
                        <a:pt x="92" y="119"/>
                        <a:pt x="92" y="115"/>
                      </a:cubicBezTo>
                      <a:cubicBezTo>
                        <a:pt x="91" y="113"/>
                        <a:pt x="91" y="112"/>
                        <a:pt x="91" y="110"/>
                      </a:cubicBezTo>
                      <a:cubicBezTo>
                        <a:pt x="91" y="108"/>
                        <a:pt x="90" y="107"/>
                        <a:pt x="89" y="106"/>
                      </a:cubicBezTo>
                      <a:cubicBezTo>
                        <a:pt x="89" y="105"/>
                        <a:pt x="88" y="104"/>
                        <a:pt x="88" y="102"/>
                      </a:cubicBezTo>
                      <a:cubicBezTo>
                        <a:pt x="86" y="100"/>
                        <a:pt x="85" y="99"/>
                        <a:pt x="83" y="97"/>
                      </a:cubicBezTo>
                      <a:cubicBezTo>
                        <a:pt x="80" y="93"/>
                        <a:pt x="76" y="89"/>
                        <a:pt x="72" y="85"/>
                      </a:cubicBezTo>
                      <a:cubicBezTo>
                        <a:pt x="71" y="84"/>
                        <a:pt x="67" y="79"/>
                        <a:pt x="66" y="79"/>
                      </a:cubicBezTo>
                      <a:cubicBezTo>
                        <a:pt x="67" y="49"/>
                        <a:pt x="76" y="24"/>
                        <a:pt x="76" y="20"/>
                      </a:cubicBezTo>
                      <a:cubicBezTo>
                        <a:pt x="74" y="11"/>
                        <a:pt x="71" y="8"/>
                        <a:pt x="71" y="8"/>
                      </a:cubicBezTo>
                      <a:cubicBezTo>
                        <a:pt x="71" y="9"/>
                        <a:pt x="71" y="9"/>
                        <a:pt x="71" y="9"/>
                      </a:cubicBezTo>
                      <a:cubicBezTo>
                        <a:pt x="72" y="22"/>
                        <a:pt x="69" y="32"/>
                        <a:pt x="69" y="32"/>
                      </a:cubicBezTo>
                      <a:cubicBezTo>
                        <a:pt x="69" y="32"/>
                        <a:pt x="69" y="17"/>
                        <a:pt x="68" y="12"/>
                      </a:cubicBezTo>
                      <a:cubicBezTo>
                        <a:pt x="68" y="11"/>
                        <a:pt x="69" y="9"/>
                        <a:pt x="69" y="9"/>
                      </a:cubicBezTo>
                      <a:cubicBezTo>
                        <a:pt x="67" y="5"/>
                        <a:pt x="67" y="5"/>
                        <a:pt x="67" y="5"/>
                      </a:cubicBezTo>
                      <a:cubicBezTo>
                        <a:pt x="67" y="5"/>
                        <a:pt x="66" y="5"/>
                        <a:pt x="65" y="5"/>
                      </a:cubicBezTo>
                      <a:cubicBezTo>
                        <a:pt x="64" y="6"/>
                        <a:pt x="62" y="8"/>
                        <a:pt x="62" y="8"/>
                      </a:cubicBezTo>
                      <a:cubicBezTo>
                        <a:pt x="62" y="8"/>
                        <a:pt x="63" y="10"/>
                        <a:pt x="64" y="12"/>
                      </a:cubicBezTo>
                      <a:cubicBezTo>
                        <a:pt x="64" y="12"/>
                        <a:pt x="63" y="19"/>
                        <a:pt x="62" y="27"/>
                      </a:cubicBezTo>
                      <a:cubicBezTo>
                        <a:pt x="60" y="6"/>
                        <a:pt x="56" y="1"/>
                        <a:pt x="54" y="0"/>
                      </a:cubicBezTo>
                      <a:cubicBezTo>
                        <a:pt x="54" y="0"/>
                        <a:pt x="54" y="0"/>
                        <a:pt x="54" y="0"/>
                      </a:cubicBezTo>
                      <a:cubicBezTo>
                        <a:pt x="54" y="0"/>
                        <a:pt x="54" y="0"/>
                        <a:pt x="54" y="0"/>
                      </a:cubicBezTo>
                      <a:cubicBezTo>
                        <a:pt x="52" y="0"/>
                        <a:pt x="46" y="0"/>
                        <a:pt x="46" y="0"/>
                      </a:cubicBezTo>
                      <a:cubicBezTo>
                        <a:pt x="43" y="2"/>
                        <a:pt x="30" y="11"/>
                        <a:pt x="16" y="23"/>
                      </a:cubicBezTo>
                      <a:cubicBezTo>
                        <a:pt x="15" y="24"/>
                        <a:pt x="15" y="24"/>
                        <a:pt x="15" y="25"/>
                      </a:cubicBezTo>
                      <a:cubicBezTo>
                        <a:pt x="14" y="26"/>
                        <a:pt x="13" y="28"/>
                        <a:pt x="12" y="30"/>
                      </a:cubicBezTo>
                      <a:cubicBezTo>
                        <a:pt x="11" y="33"/>
                        <a:pt x="9" y="36"/>
                        <a:pt x="8" y="39"/>
                      </a:cubicBezTo>
                      <a:cubicBezTo>
                        <a:pt x="4" y="49"/>
                        <a:pt x="2" y="60"/>
                        <a:pt x="2" y="60"/>
                      </a:cubicBezTo>
                      <a:cubicBezTo>
                        <a:pt x="0" y="64"/>
                        <a:pt x="3" y="66"/>
                        <a:pt x="7" y="68"/>
                      </a:cubicBezTo>
                      <a:cubicBezTo>
                        <a:pt x="12" y="69"/>
                        <a:pt x="16" y="68"/>
                        <a:pt x="17" y="64"/>
                      </a:cubicBezTo>
                      <a:cubicBezTo>
                        <a:pt x="17" y="64"/>
                        <a:pt x="17" y="64"/>
                        <a:pt x="17" y="64"/>
                      </a:cubicBezTo>
                      <a:cubicBezTo>
                        <a:pt x="18" y="63"/>
                        <a:pt x="19" y="58"/>
                        <a:pt x="21" y="51"/>
                      </a:cubicBezTo>
                      <a:cubicBezTo>
                        <a:pt x="23" y="48"/>
                        <a:pt x="24" y="44"/>
                        <a:pt x="25" y="41"/>
                      </a:cubicBezTo>
                      <a:cubicBezTo>
                        <a:pt x="26" y="39"/>
                        <a:pt x="25" y="41"/>
                        <a:pt x="25" y="40"/>
                      </a:cubicBez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sp>
              <p:nvSpPr>
                <p:cNvPr id="167" name="Freeform 372">
                  <a:extLst>
                    <a:ext uri="{FF2B5EF4-FFF2-40B4-BE49-F238E27FC236}">
                      <a16:creationId xmlns:a16="http://schemas.microsoft.com/office/drawing/2014/main" xmlns="" id="{8DF15C12-2C1C-4D67-A5C0-7CBFC13C7FFE}"/>
                    </a:ext>
                  </a:extLst>
                </p:cNvPr>
                <p:cNvSpPr>
                  <a:spLocks/>
                </p:cNvSpPr>
                <p:nvPr/>
              </p:nvSpPr>
              <p:spPr bwMode="auto">
                <a:xfrm>
                  <a:off x="544513" y="4116388"/>
                  <a:ext cx="41275" cy="23813"/>
                </a:xfrm>
                <a:custGeom>
                  <a:avLst/>
                  <a:gdLst/>
                  <a:ahLst/>
                  <a:cxnLst>
                    <a:cxn ang="0">
                      <a:pos x="20" y="12"/>
                    </a:cxn>
                    <a:cxn ang="0">
                      <a:pos x="15" y="3"/>
                    </a:cxn>
                    <a:cxn ang="0">
                      <a:pos x="14" y="3"/>
                    </a:cxn>
                    <a:cxn ang="0">
                      <a:pos x="10" y="2"/>
                    </a:cxn>
                    <a:cxn ang="0">
                      <a:pos x="8" y="2"/>
                    </a:cxn>
                    <a:cxn ang="0">
                      <a:pos x="0" y="7"/>
                    </a:cxn>
                  </a:cxnLst>
                  <a:rect l="0" t="0" r="r" b="b"/>
                  <a:pathLst>
                    <a:path w="21" h="12">
                      <a:moveTo>
                        <a:pt x="20" y="12"/>
                      </a:moveTo>
                      <a:cubicBezTo>
                        <a:pt x="21" y="9"/>
                        <a:pt x="21" y="5"/>
                        <a:pt x="15" y="3"/>
                      </a:cubicBezTo>
                      <a:cubicBezTo>
                        <a:pt x="14" y="3"/>
                        <a:pt x="14" y="3"/>
                        <a:pt x="14" y="3"/>
                      </a:cubicBezTo>
                      <a:cubicBezTo>
                        <a:pt x="10" y="2"/>
                        <a:pt x="10" y="2"/>
                        <a:pt x="10" y="2"/>
                      </a:cubicBezTo>
                      <a:cubicBezTo>
                        <a:pt x="8" y="2"/>
                        <a:pt x="8" y="2"/>
                        <a:pt x="8" y="2"/>
                      </a:cubicBezTo>
                      <a:cubicBezTo>
                        <a:pt x="3" y="0"/>
                        <a:pt x="1" y="4"/>
                        <a:pt x="0" y="7"/>
                      </a:cubicBez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sp>
              <p:nvSpPr>
                <p:cNvPr id="168" name="Freeform 373">
                  <a:extLst>
                    <a:ext uri="{FF2B5EF4-FFF2-40B4-BE49-F238E27FC236}">
                      <a16:creationId xmlns:a16="http://schemas.microsoft.com/office/drawing/2014/main" xmlns="" id="{2618E941-EC09-450C-A99D-63B54D2F932E}"/>
                    </a:ext>
                  </a:extLst>
                </p:cNvPr>
                <p:cNvSpPr>
                  <a:spLocks/>
                </p:cNvSpPr>
                <p:nvPr/>
              </p:nvSpPr>
              <p:spPr bwMode="auto">
                <a:xfrm>
                  <a:off x="500063" y="4130675"/>
                  <a:ext cx="119063" cy="49213"/>
                </a:xfrm>
                <a:custGeom>
                  <a:avLst/>
                  <a:gdLst/>
                  <a:ahLst/>
                  <a:cxnLst>
                    <a:cxn ang="0">
                      <a:pos x="59" y="26"/>
                    </a:cxn>
                    <a:cxn ang="0">
                      <a:pos x="59" y="26"/>
                    </a:cxn>
                    <a:cxn ang="0">
                      <a:pos x="60" y="18"/>
                    </a:cxn>
                    <a:cxn ang="0">
                      <a:pos x="57" y="12"/>
                    </a:cxn>
                    <a:cxn ang="0">
                      <a:pos x="9" y="0"/>
                    </a:cxn>
                    <a:cxn ang="0">
                      <a:pos x="2" y="4"/>
                    </a:cxn>
                    <a:cxn ang="0">
                      <a:pos x="0" y="12"/>
                    </a:cxn>
                    <a:cxn ang="0">
                      <a:pos x="1" y="12"/>
                    </a:cxn>
                  </a:cxnLst>
                  <a:rect l="0" t="0" r="r" b="b"/>
                  <a:pathLst>
                    <a:path w="61" h="26">
                      <a:moveTo>
                        <a:pt x="59" y="26"/>
                      </a:moveTo>
                      <a:cubicBezTo>
                        <a:pt x="59" y="26"/>
                        <a:pt x="59" y="26"/>
                        <a:pt x="59" y="26"/>
                      </a:cubicBezTo>
                      <a:cubicBezTo>
                        <a:pt x="60" y="18"/>
                        <a:pt x="60" y="18"/>
                        <a:pt x="60" y="18"/>
                      </a:cubicBezTo>
                      <a:cubicBezTo>
                        <a:pt x="61" y="16"/>
                        <a:pt x="59" y="13"/>
                        <a:pt x="57" y="12"/>
                      </a:cubicBezTo>
                      <a:cubicBezTo>
                        <a:pt x="9" y="0"/>
                        <a:pt x="9" y="0"/>
                        <a:pt x="9" y="0"/>
                      </a:cubicBezTo>
                      <a:cubicBezTo>
                        <a:pt x="6" y="0"/>
                        <a:pt x="3" y="1"/>
                        <a:pt x="2" y="4"/>
                      </a:cubicBezTo>
                      <a:cubicBezTo>
                        <a:pt x="0" y="12"/>
                        <a:pt x="0" y="12"/>
                        <a:pt x="0" y="12"/>
                      </a:cubicBezTo>
                      <a:cubicBezTo>
                        <a:pt x="0" y="12"/>
                        <a:pt x="1" y="12"/>
                        <a:pt x="1" y="12"/>
                      </a:cubicBez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sp>
              <p:nvSpPr>
                <p:cNvPr id="169" name="Freeform 374">
                  <a:extLst>
                    <a:ext uri="{FF2B5EF4-FFF2-40B4-BE49-F238E27FC236}">
                      <a16:creationId xmlns:a16="http://schemas.microsoft.com/office/drawing/2014/main" xmlns="" id="{A60874FA-949E-4B6F-8ADD-7085CA6EAAA6}"/>
                    </a:ext>
                  </a:extLst>
                </p:cNvPr>
                <p:cNvSpPr>
                  <a:spLocks/>
                </p:cNvSpPr>
                <p:nvPr/>
              </p:nvSpPr>
              <p:spPr bwMode="auto">
                <a:xfrm>
                  <a:off x="488951" y="4160838"/>
                  <a:ext cx="122238" cy="76200"/>
                </a:xfrm>
                <a:custGeom>
                  <a:avLst/>
                  <a:gdLst/>
                  <a:ahLst/>
                  <a:cxnLst>
                    <a:cxn ang="0">
                      <a:pos x="27" y="12"/>
                    </a:cxn>
                    <a:cxn ang="0">
                      <a:pos x="6" y="1"/>
                    </a:cxn>
                    <a:cxn ang="0">
                      <a:pos x="6" y="1"/>
                    </a:cxn>
                    <a:cxn ang="0">
                      <a:pos x="5" y="0"/>
                    </a:cxn>
                    <a:cxn ang="0">
                      <a:pos x="0" y="19"/>
                    </a:cxn>
                    <a:cxn ang="0">
                      <a:pos x="4" y="27"/>
                    </a:cxn>
                    <a:cxn ang="0">
                      <a:pos x="52" y="39"/>
                    </a:cxn>
                    <a:cxn ang="0">
                      <a:pos x="58" y="34"/>
                    </a:cxn>
                    <a:cxn ang="0">
                      <a:pos x="63" y="14"/>
                    </a:cxn>
                    <a:cxn ang="0">
                      <a:pos x="61" y="15"/>
                    </a:cxn>
                    <a:cxn ang="0">
                      <a:pos x="61" y="15"/>
                    </a:cxn>
                    <a:cxn ang="0">
                      <a:pos x="38" y="15"/>
                    </a:cxn>
                  </a:cxnLst>
                  <a:rect l="0" t="0" r="r" b="b"/>
                  <a:pathLst>
                    <a:path w="63" h="39">
                      <a:moveTo>
                        <a:pt x="27" y="12"/>
                      </a:moveTo>
                      <a:cubicBezTo>
                        <a:pt x="6" y="1"/>
                        <a:pt x="6" y="1"/>
                        <a:pt x="6" y="1"/>
                      </a:cubicBezTo>
                      <a:cubicBezTo>
                        <a:pt x="6" y="1"/>
                        <a:pt x="6" y="1"/>
                        <a:pt x="6" y="1"/>
                      </a:cubicBezTo>
                      <a:cubicBezTo>
                        <a:pt x="6" y="1"/>
                        <a:pt x="5" y="0"/>
                        <a:pt x="5" y="0"/>
                      </a:cubicBezTo>
                      <a:cubicBezTo>
                        <a:pt x="0" y="19"/>
                        <a:pt x="0" y="19"/>
                        <a:pt x="0" y="19"/>
                      </a:cubicBezTo>
                      <a:cubicBezTo>
                        <a:pt x="0" y="22"/>
                        <a:pt x="1" y="25"/>
                        <a:pt x="4" y="27"/>
                      </a:cubicBezTo>
                      <a:cubicBezTo>
                        <a:pt x="52" y="39"/>
                        <a:pt x="52" y="39"/>
                        <a:pt x="52" y="39"/>
                      </a:cubicBezTo>
                      <a:cubicBezTo>
                        <a:pt x="55" y="38"/>
                        <a:pt x="58" y="36"/>
                        <a:pt x="58" y="34"/>
                      </a:cubicBezTo>
                      <a:cubicBezTo>
                        <a:pt x="63" y="14"/>
                        <a:pt x="63" y="14"/>
                        <a:pt x="63" y="14"/>
                      </a:cubicBezTo>
                      <a:cubicBezTo>
                        <a:pt x="63" y="14"/>
                        <a:pt x="62" y="15"/>
                        <a:pt x="61" y="15"/>
                      </a:cubicBezTo>
                      <a:cubicBezTo>
                        <a:pt x="61" y="15"/>
                        <a:pt x="61" y="15"/>
                        <a:pt x="61" y="15"/>
                      </a:cubicBezTo>
                      <a:cubicBezTo>
                        <a:pt x="38" y="15"/>
                        <a:pt x="38" y="15"/>
                        <a:pt x="38" y="15"/>
                      </a:cubicBez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sp>
              <p:nvSpPr>
                <p:cNvPr id="170" name="Freeform 375">
                  <a:extLst>
                    <a:ext uri="{FF2B5EF4-FFF2-40B4-BE49-F238E27FC236}">
                      <a16:creationId xmlns:a16="http://schemas.microsoft.com/office/drawing/2014/main" xmlns="" id="{29E59E53-B225-4BF0-B5C0-E7A46BD5A4B1}"/>
                    </a:ext>
                  </a:extLst>
                </p:cNvPr>
                <p:cNvSpPr>
                  <a:spLocks/>
                </p:cNvSpPr>
                <p:nvPr/>
              </p:nvSpPr>
              <p:spPr bwMode="auto">
                <a:xfrm>
                  <a:off x="728663" y="4016375"/>
                  <a:ext cx="115888" cy="63500"/>
                </a:xfrm>
                <a:custGeom>
                  <a:avLst/>
                  <a:gdLst/>
                  <a:ahLst/>
                  <a:cxnLst>
                    <a:cxn ang="0">
                      <a:pos x="0" y="26"/>
                    </a:cxn>
                    <a:cxn ang="0">
                      <a:pos x="44" y="33"/>
                    </a:cxn>
                    <a:cxn ang="0">
                      <a:pos x="67" y="0"/>
                    </a:cxn>
                    <a:cxn ang="0">
                      <a:pos x="73" y="0"/>
                    </a:cxn>
                    <a:cxn ang="0">
                      <a:pos x="49" y="36"/>
                    </a:cxn>
                    <a:cxn ang="0">
                      <a:pos x="47" y="40"/>
                    </a:cxn>
                    <a:cxn ang="0">
                      <a:pos x="0" y="34"/>
                    </a:cxn>
                  </a:cxnLst>
                  <a:rect l="0" t="0" r="r" b="b"/>
                  <a:pathLst>
                    <a:path w="73" h="40">
                      <a:moveTo>
                        <a:pt x="0" y="26"/>
                      </a:moveTo>
                      <a:lnTo>
                        <a:pt x="44" y="33"/>
                      </a:lnTo>
                      <a:lnTo>
                        <a:pt x="67" y="0"/>
                      </a:lnTo>
                      <a:lnTo>
                        <a:pt x="73" y="0"/>
                      </a:lnTo>
                      <a:lnTo>
                        <a:pt x="49" y="36"/>
                      </a:lnTo>
                      <a:lnTo>
                        <a:pt x="47" y="40"/>
                      </a:lnTo>
                      <a:lnTo>
                        <a:pt x="0" y="34"/>
                      </a:ln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sp>
              <p:nvSpPr>
                <p:cNvPr id="171" name="Freeform 376">
                  <a:extLst>
                    <a:ext uri="{FF2B5EF4-FFF2-40B4-BE49-F238E27FC236}">
                      <a16:creationId xmlns:a16="http://schemas.microsoft.com/office/drawing/2014/main" xmlns="" id="{D15C7665-105E-46EF-832D-4FB64284BC49}"/>
                    </a:ext>
                  </a:extLst>
                </p:cNvPr>
                <p:cNvSpPr>
                  <a:spLocks/>
                </p:cNvSpPr>
                <p:nvPr/>
              </p:nvSpPr>
              <p:spPr bwMode="auto">
                <a:xfrm>
                  <a:off x="534988" y="4176713"/>
                  <a:ext cx="23813" cy="33338"/>
                </a:xfrm>
                <a:custGeom>
                  <a:avLst/>
                  <a:gdLst/>
                  <a:ahLst/>
                  <a:cxnLst>
                    <a:cxn ang="0">
                      <a:pos x="9" y="13"/>
                    </a:cxn>
                    <a:cxn ang="0">
                      <a:pos x="4" y="16"/>
                    </a:cxn>
                    <a:cxn ang="0">
                      <a:pos x="4" y="16"/>
                    </a:cxn>
                    <a:cxn ang="0">
                      <a:pos x="1" y="11"/>
                    </a:cxn>
                    <a:cxn ang="0">
                      <a:pos x="3" y="4"/>
                    </a:cxn>
                    <a:cxn ang="0">
                      <a:pos x="8" y="1"/>
                    </a:cxn>
                    <a:cxn ang="0">
                      <a:pos x="8" y="1"/>
                    </a:cxn>
                    <a:cxn ang="0">
                      <a:pos x="11" y="6"/>
                    </a:cxn>
                    <a:cxn ang="0">
                      <a:pos x="9" y="13"/>
                    </a:cxn>
                  </a:cxnLst>
                  <a:rect l="0" t="0" r="r" b="b"/>
                  <a:pathLst>
                    <a:path w="12" h="17">
                      <a:moveTo>
                        <a:pt x="9" y="13"/>
                      </a:moveTo>
                      <a:cubicBezTo>
                        <a:pt x="8" y="15"/>
                        <a:pt x="6" y="17"/>
                        <a:pt x="4" y="16"/>
                      </a:cubicBezTo>
                      <a:cubicBezTo>
                        <a:pt x="4" y="16"/>
                        <a:pt x="4" y="16"/>
                        <a:pt x="4" y="16"/>
                      </a:cubicBezTo>
                      <a:cubicBezTo>
                        <a:pt x="1" y="15"/>
                        <a:pt x="0" y="13"/>
                        <a:pt x="1" y="11"/>
                      </a:cubicBezTo>
                      <a:cubicBezTo>
                        <a:pt x="3" y="4"/>
                        <a:pt x="3" y="4"/>
                        <a:pt x="3" y="4"/>
                      </a:cubicBezTo>
                      <a:cubicBezTo>
                        <a:pt x="3" y="1"/>
                        <a:pt x="6" y="0"/>
                        <a:pt x="8" y="1"/>
                      </a:cubicBezTo>
                      <a:cubicBezTo>
                        <a:pt x="8" y="1"/>
                        <a:pt x="8" y="1"/>
                        <a:pt x="8" y="1"/>
                      </a:cubicBezTo>
                      <a:cubicBezTo>
                        <a:pt x="10" y="1"/>
                        <a:pt x="12" y="4"/>
                        <a:pt x="11" y="6"/>
                      </a:cubicBezTo>
                      <a:lnTo>
                        <a:pt x="9" y="13"/>
                      </a:lnTo>
                      <a:close/>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700" dirty="0">
                    <a:solidFill>
                      <a:srgbClr val="00234B"/>
                    </a:solidFill>
                    <a:latin typeface="+mj-lt"/>
                    <a:cs typeface="Arial" pitchFamily="34" charset="0"/>
                  </a:endParaRPr>
                </a:p>
              </p:txBody>
            </p:sp>
          </p:grpSp>
        </p:grpSp>
        <p:cxnSp>
          <p:nvCxnSpPr>
            <p:cNvPr id="138" name="Straight Connector 137">
              <a:extLst>
                <a:ext uri="{FF2B5EF4-FFF2-40B4-BE49-F238E27FC236}">
                  <a16:creationId xmlns:a16="http://schemas.microsoft.com/office/drawing/2014/main" xmlns="" id="{146EFD74-5F5A-4ED2-90E1-38C29809F6E4}"/>
                </a:ext>
              </a:extLst>
            </p:cNvPr>
            <p:cNvCxnSpPr>
              <a:cxnSpLocks/>
            </p:cNvCxnSpPr>
            <p:nvPr/>
          </p:nvCxnSpPr>
          <p:spPr>
            <a:xfrm>
              <a:off x="2476274" y="3141822"/>
              <a:ext cx="1462303" cy="675"/>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E7C890E4-35D9-4133-AF56-E8B287A7B71C}"/>
                </a:ext>
              </a:extLst>
            </p:cNvPr>
            <p:cNvCxnSpPr>
              <a:cxnSpLocks/>
            </p:cNvCxnSpPr>
            <p:nvPr/>
          </p:nvCxnSpPr>
          <p:spPr>
            <a:xfrm>
              <a:off x="2476274" y="2896340"/>
              <a:ext cx="0" cy="4035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35E373C4-955B-4DAF-8C30-FD6DE59D57B1}"/>
                </a:ext>
              </a:extLst>
            </p:cNvPr>
            <p:cNvCxnSpPr>
              <a:cxnSpLocks/>
            </p:cNvCxnSpPr>
            <p:nvPr/>
          </p:nvCxnSpPr>
          <p:spPr>
            <a:xfrm>
              <a:off x="7062823" y="3141823"/>
              <a:ext cx="1338794" cy="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B4CC8D32-468E-4A2B-9353-9BB91CAFBED3}"/>
                </a:ext>
              </a:extLst>
            </p:cNvPr>
            <p:cNvCxnSpPr>
              <a:cxnSpLocks/>
            </p:cNvCxnSpPr>
            <p:nvPr/>
          </p:nvCxnSpPr>
          <p:spPr>
            <a:xfrm>
              <a:off x="7001649" y="2920120"/>
              <a:ext cx="0" cy="4035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6233EAD-56B2-4708-8E34-E47A83458FCD}"/>
                </a:ext>
              </a:extLst>
            </p:cNvPr>
            <p:cNvCxnSpPr>
              <a:cxnSpLocks/>
            </p:cNvCxnSpPr>
            <p:nvPr/>
          </p:nvCxnSpPr>
          <p:spPr>
            <a:xfrm>
              <a:off x="11618834" y="2896339"/>
              <a:ext cx="0" cy="456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4DCD8179-2311-4D44-AC42-508A9171A4B4}"/>
                </a:ext>
              </a:extLst>
            </p:cNvPr>
            <p:cNvCxnSpPr>
              <a:cxnSpLocks/>
            </p:cNvCxnSpPr>
            <p:nvPr/>
          </p:nvCxnSpPr>
          <p:spPr>
            <a:xfrm>
              <a:off x="10852812" y="3141823"/>
              <a:ext cx="738851" cy="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xmlns="" id="{094456C6-D1FC-43AF-90C3-09D5501A59A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06965" y="1930650"/>
              <a:ext cx="428968" cy="254385"/>
            </a:xfrm>
            <a:prstGeom prst="rect">
              <a:avLst/>
            </a:prstGeom>
          </p:spPr>
        </p:pic>
        <p:sp>
          <p:nvSpPr>
            <p:cNvPr id="146" name="Isosceles Triangle 145">
              <a:extLst>
                <a:ext uri="{FF2B5EF4-FFF2-40B4-BE49-F238E27FC236}">
                  <a16:creationId xmlns:a16="http://schemas.microsoft.com/office/drawing/2014/main" xmlns="" id="{7A5C5093-E650-43C7-BF09-B0F0EDB369D0}"/>
                </a:ext>
              </a:extLst>
            </p:cNvPr>
            <p:cNvSpPr/>
            <p:nvPr/>
          </p:nvSpPr>
          <p:spPr>
            <a:xfrm>
              <a:off x="3499678" y="2554560"/>
              <a:ext cx="332282" cy="337488"/>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b="1" dirty="0">
                  <a:solidFill>
                    <a:srgbClr val="C00000"/>
                  </a:solidFill>
                </a:rPr>
                <a:t>?!</a:t>
              </a:r>
            </a:p>
          </p:txBody>
        </p:sp>
        <p:sp>
          <p:nvSpPr>
            <p:cNvPr id="147" name="Heptagon 146">
              <a:extLst>
                <a:ext uri="{FF2B5EF4-FFF2-40B4-BE49-F238E27FC236}">
                  <a16:creationId xmlns:a16="http://schemas.microsoft.com/office/drawing/2014/main" xmlns="" id="{498DEFE6-DB1D-4751-BC47-0CCEBF61606F}"/>
                </a:ext>
              </a:extLst>
            </p:cNvPr>
            <p:cNvSpPr/>
            <p:nvPr/>
          </p:nvSpPr>
          <p:spPr>
            <a:xfrm>
              <a:off x="5035545" y="2223636"/>
              <a:ext cx="275259" cy="2645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t>1</a:t>
              </a:r>
            </a:p>
          </p:txBody>
        </p:sp>
        <p:sp>
          <p:nvSpPr>
            <p:cNvPr id="148" name="Heptagon 147">
              <a:extLst>
                <a:ext uri="{FF2B5EF4-FFF2-40B4-BE49-F238E27FC236}">
                  <a16:creationId xmlns:a16="http://schemas.microsoft.com/office/drawing/2014/main" xmlns="" id="{F3F79E82-0DD6-4F42-8734-6936196D8EF5}"/>
                </a:ext>
              </a:extLst>
            </p:cNvPr>
            <p:cNvSpPr/>
            <p:nvPr/>
          </p:nvSpPr>
          <p:spPr>
            <a:xfrm>
              <a:off x="6861388" y="2223636"/>
              <a:ext cx="275259" cy="2645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t>3</a:t>
              </a:r>
            </a:p>
          </p:txBody>
        </p:sp>
        <p:sp>
          <p:nvSpPr>
            <p:cNvPr id="149" name="Heptagon 148">
              <a:extLst>
                <a:ext uri="{FF2B5EF4-FFF2-40B4-BE49-F238E27FC236}">
                  <a16:creationId xmlns:a16="http://schemas.microsoft.com/office/drawing/2014/main" xmlns="" id="{DECEA029-3A70-42D5-B793-7BA821A7C752}"/>
                </a:ext>
              </a:extLst>
            </p:cNvPr>
            <p:cNvSpPr/>
            <p:nvPr/>
          </p:nvSpPr>
          <p:spPr>
            <a:xfrm>
              <a:off x="5948467" y="2223636"/>
              <a:ext cx="275259" cy="2645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t>2</a:t>
              </a:r>
            </a:p>
          </p:txBody>
        </p:sp>
        <p:sp>
          <p:nvSpPr>
            <p:cNvPr id="150" name="Heptagon 149">
              <a:extLst>
                <a:ext uri="{FF2B5EF4-FFF2-40B4-BE49-F238E27FC236}">
                  <a16:creationId xmlns:a16="http://schemas.microsoft.com/office/drawing/2014/main" xmlns="" id="{0E3B2B8D-F86A-4840-89B8-D241A1E0C4EA}"/>
                </a:ext>
              </a:extLst>
            </p:cNvPr>
            <p:cNvSpPr/>
            <p:nvPr/>
          </p:nvSpPr>
          <p:spPr>
            <a:xfrm>
              <a:off x="7825095" y="2215301"/>
              <a:ext cx="275259" cy="2645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t>4</a:t>
              </a:r>
            </a:p>
          </p:txBody>
        </p:sp>
        <p:sp>
          <p:nvSpPr>
            <p:cNvPr id="151" name="Heptagon 150">
              <a:extLst>
                <a:ext uri="{FF2B5EF4-FFF2-40B4-BE49-F238E27FC236}">
                  <a16:creationId xmlns:a16="http://schemas.microsoft.com/office/drawing/2014/main" xmlns="" id="{EB3E7D6C-B53C-418A-AD98-3A5C11C97E87}"/>
                </a:ext>
              </a:extLst>
            </p:cNvPr>
            <p:cNvSpPr/>
            <p:nvPr/>
          </p:nvSpPr>
          <p:spPr>
            <a:xfrm>
              <a:off x="8687232" y="2215301"/>
              <a:ext cx="275259" cy="2645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t>5</a:t>
              </a:r>
            </a:p>
          </p:txBody>
        </p:sp>
        <p:sp>
          <p:nvSpPr>
            <p:cNvPr id="152" name="Heptagon 151">
              <a:extLst>
                <a:ext uri="{FF2B5EF4-FFF2-40B4-BE49-F238E27FC236}">
                  <a16:creationId xmlns:a16="http://schemas.microsoft.com/office/drawing/2014/main" xmlns="" id="{21F4116D-620D-4F04-A105-48A9D480E99D}"/>
                </a:ext>
              </a:extLst>
            </p:cNvPr>
            <p:cNvSpPr/>
            <p:nvPr/>
          </p:nvSpPr>
          <p:spPr>
            <a:xfrm>
              <a:off x="9665362" y="2223995"/>
              <a:ext cx="275259" cy="2645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t>6</a:t>
              </a:r>
            </a:p>
          </p:txBody>
        </p:sp>
        <p:sp>
          <p:nvSpPr>
            <p:cNvPr id="153" name="Heptagon 152">
              <a:extLst>
                <a:ext uri="{FF2B5EF4-FFF2-40B4-BE49-F238E27FC236}">
                  <a16:creationId xmlns:a16="http://schemas.microsoft.com/office/drawing/2014/main" xmlns="" id="{88B7132D-0960-4228-9A41-10FABD9BA3B7}"/>
                </a:ext>
              </a:extLst>
            </p:cNvPr>
            <p:cNvSpPr/>
            <p:nvPr/>
          </p:nvSpPr>
          <p:spPr>
            <a:xfrm>
              <a:off x="11491206" y="2223636"/>
              <a:ext cx="275259" cy="2645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t>8</a:t>
              </a:r>
            </a:p>
          </p:txBody>
        </p:sp>
        <p:sp>
          <p:nvSpPr>
            <p:cNvPr id="154" name="Heptagon 153">
              <a:extLst>
                <a:ext uri="{FF2B5EF4-FFF2-40B4-BE49-F238E27FC236}">
                  <a16:creationId xmlns:a16="http://schemas.microsoft.com/office/drawing/2014/main" xmlns="" id="{14497319-DE20-46EE-98E6-C3FDC6F69AB2}"/>
                </a:ext>
              </a:extLst>
            </p:cNvPr>
            <p:cNvSpPr/>
            <p:nvPr/>
          </p:nvSpPr>
          <p:spPr>
            <a:xfrm>
              <a:off x="10578284" y="2223636"/>
              <a:ext cx="275259" cy="2645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t>7</a:t>
              </a:r>
            </a:p>
          </p:txBody>
        </p:sp>
      </p:grpSp>
      <p:sp>
        <p:nvSpPr>
          <p:cNvPr id="288" name="Rectangle 287">
            <a:extLst>
              <a:ext uri="{FF2B5EF4-FFF2-40B4-BE49-F238E27FC236}">
                <a16:creationId xmlns:a16="http://schemas.microsoft.com/office/drawing/2014/main" xmlns="" id="{73A9A28A-D653-47C7-AFEF-6D1FE7FACE68}"/>
              </a:ext>
            </a:extLst>
          </p:cNvPr>
          <p:cNvSpPr/>
          <p:nvPr/>
        </p:nvSpPr>
        <p:spPr>
          <a:xfrm>
            <a:off x="228600" y="5014368"/>
            <a:ext cx="2347072" cy="1708388"/>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u="sng" dirty="0">
                <a:solidFill>
                  <a:schemeClr val="tx1"/>
                </a:solidFill>
              </a:rPr>
              <a:t>SLA</a:t>
            </a:r>
          </a:p>
          <a:p>
            <a:endParaRPr lang="en-US" sz="500" u="sng" dirty="0">
              <a:solidFill>
                <a:schemeClr val="tx1"/>
              </a:solidFill>
            </a:endParaRPr>
          </a:p>
          <a:p>
            <a:pPr marL="285750" indent="-285750">
              <a:buFont typeface="Wingdings" panose="05000000000000000000" pitchFamily="2" charset="2"/>
              <a:buChar char="Ø"/>
            </a:pPr>
            <a:r>
              <a:rPr lang="en-US" sz="1100" dirty="0">
                <a:solidFill>
                  <a:schemeClr val="tx1"/>
                </a:solidFill>
              </a:rPr>
              <a:t>Individual cost code–        2 days initial response</a:t>
            </a:r>
          </a:p>
          <a:p>
            <a:pPr marL="285750" indent="-285750">
              <a:buFont typeface="Wingdings" panose="05000000000000000000" pitchFamily="2" charset="2"/>
              <a:buChar char="Ø"/>
            </a:pPr>
            <a:r>
              <a:rPr lang="en-US" sz="1100" dirty="0">
                <a:solidFill>
                  <a:schemeClr val="tx1"/>
                </a:solidFill>
              </a:rPr>
              <a:t>Within 8 days receipt of request cost </a:t>
            </a:r>
            <a:r>
              <a:rPr lang="en-US" sz="1100" dirty="0" err="1">
                <a:solidFill>
                  <a:schemeClr val="tx1"/>
                </a:solidFill>
              </a:rPr>
              <a:t>centre</a:t>
            </a:r>
            <a:r>
              <a:rPr lang="en-US" sz="1100" dirty="0">
                <a:solidFill>
                  <a:schemeClr val="tx1"/>
                </a:solidFill>
              </a:rPr>
              <a:t> should be created. Ideally 3-4 days </a:t>
            </a:r>
          </a:p>
          <a:p>
            <a:pPr marL="285750" indent="-285750">
              <a:buFont typeface="Wingdings" panose="05000000000000000000" pitchFamily="2" charset="2"/>
              <a:buChar char="Ø"/>
            </a:pPr>
            <a:r>
              <a:rPr lang="en-US" sz="1100" dirty="0">
                <a:solidFill>
                  <a:schemeClr val="tx1"/>
                </a:solidFill>
              </a:rPr>
              <a:t>Mass Creation – 10 days</a:t>
            </a:r>
          </a:p>
          <a:p>
            <a:r>
              <a:rPr lang="en-US" sz="1100" dirty="0">
                <a:solidFill>
                  <a:schemeClr val="tx1"/>
                </a:solidFill>
              </a:rPr>
              <a:t>      No agreed SLA</a:t>
            </a:r>
            <a:endParaRPr lang="en-GB" sz="1100" dirty="0">
              <a:solidFill>
                <a:schemeClr val="tx1"/>
              </a:solidFill>
            </a:endParaRPr>
          </a:p>
        </p:txBody>
      </p:sp>
      <p:pic>
        <p:nvPicPr>
          <p:cNvPr id="289" name="Picture 26">
            <a:extLst>
              <a:ext uri="{FF2B5EF4-FFF2-40B4-BE49-F238E27FC236}">
                <a16:creationId xmlns:a16="http://schemas.microsoft.com/office/drawing/2014/main" xmlns="" id="{E0B58AC8-9B03-4BD6-B506-2D901F234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333"/>
          <a:stretch>
            <a:fillRect/>
          </a:stretch>
        </p:blipFill>
        <p:spPr bwMode="auto">
          <a:xfrm>
            <a:off x="4400974" y="6056028"/>
            <a:ext cx="753983" cy="445393"/>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 name="Picture 27">
            <a:extLst>
              <a:ext uri="{FF2B5EF4-FFF2-40B4-BE49-F238E27FC236}">
                <a16:creationId xmlns:a16="http://schemas.microsoft.com/office/drawing/2014/main" xmlns="" id="{665A13F5-07FA-43D9-8837-B1FBC378D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318" y="6052076"/>
            <a:ext cx="713477" cy="434575"/>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TextBox 34">
            <a:extLst>
              <a:ext uri="{FF2B5EF4-FFF2-40B4-BE49-F238E27FC236}">
                <a16:creationId xmlns:a16="http://schemas.microsoft.com/office/drawing/2014/main" xmlns="" id="{5419FD3F-D182-44A4-9597-778BCCD8260D}"/>
              </a:ext>
            </a:extLst>
          </p:cNvPr>
          <p:cNvSpPr txBox="1">
            <a:spLocks noChangeArrowheads="1"/>
          </p:cNvSpPr>
          <p:nvPr/>
        </p:nvSpPr>
        <p:spPr bwMode="auto">
          <a:xfrm>
            <a:off x="3508978" y="5684222"/>
            <a:ext cx="25368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GB" altLang="en-US" sz="1200" b="1" u="sng" dirty="0"/>
              <a:t>Multiple Touchpoints</a:t>
            </a:r>
          </a:p>
        </p:txBody>
      </p:sp>
      <p:pic>
        <p:nvPicPr>
          <p:cNvPr id="292" name="Picture 291">
            <a:extLst>
              <a:ext uri="{FF2B5EF4-FFF2-40B4-BE49-F238E27FC236}">
                <a16:creationId xmlns:a16="http://schemas.microsoft.com/office/drawing/2014/main" xmlns="" id="{CB4414AC-A8FD-4E6E-A6FB-61C40AB17A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2359" y="6073257"/>
            <a:ext cx="730780" cy="400124"/>
          </a:xfrm>
          <a:prstGeom prst="rect">
            <a:avLst/>
          </a:prstGeom>
          <a:effectLst>
            <a:outerShdw blurRad="50800" dist="38100" dir="8100000" algn="tr" rotWithShape="0">
              <a:prstClr val="black">
                <a:alpha val="40000"/>
              </a:prstClr>
            </a:outerShdw>
          </a:effectLst>
        </p:spPr>
      </p:pic>
      <p:pic>
        <p:nvPicPr>
          <p:cNvPr id="293" name="Picture 292">
            <a:extLst>
              <a:ext uri="{FF2B5EF4-FFF2-40B4-BE49-F238E27FC236}">
                <a16:creationId xmlns:a16="http://schemas.microsoft.com/office/drawing/2014/main" xmlns="" id="{0E58142F-38D6-4222-86A2-1284CD8661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99210" y="6065695"/>
            <a:ext cx="713248" cy="400755"/>
          </a:xfrm>
          <a:prstGeom prst="rect">
            <a:avLst/>
          </a:prstGeom>
          <a:effectLst>
            <a:outerShdw blurRad="50800" dist="38100" dir="8100000" algn="tr" rotWithShape="0">
              <a:prstClr val="black">
                <a:alpha val="40000"/>
              </a:prstClr>
            </a:outerShdw>
          </a:effectLst>
        </p:spPr>
      </p:pic>
      <p:pic>
        <p:nvPicPr>
          <p:cNvPr id="294" name="Picture 293">
            <a:extLst>
              <a:ext uri="{FF2B5EF4-FFF2-40B4-BE49-F238E27FC236}">
                <a16:creationId xmlns:a16="http://schemas.microsoft.com/office/drawing/2014/main" xmlns="" id="{67F8B8CD-76BD-4550-81CC-F6D32A0B988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3644" y="6052075"/>
            <a:ext cx="729251" cy="421305"/>
          </a:xfrm>
          <a:prstGeom prst="rect">
            <a:avLst/>
          </a:prstGeom>
          <a:effectLst>
            <a:outerShdw blurRad="50800" dist="38100" dir="8100000" algn="tr" rotWithShape="0">
              <a:prstClr val="black">
                <a:alpha val="40000"/>
              </a:prstClr>
            </a:outerShdw>
          </a:effectLst>
        </p:spPr>
      </p:pic>
      <p:sp>
        <p:nvSpPr>
          <p:cNvPr id="295" name="Rectangle 294">
            <a:extLst>
              <a:ext uri="{FF2B5EF4-FFF2-40B4-BE49-F238E27FC236}">
                <a16:creationId xmlns:a16="http://schemas.microsoft.com/office/drawing/2014/main" xmlns="" id="{420DD68F-3D17-4E7F-A57C-7F262F54C78B}"/>
              </a:ext>
            </a:extLst>
          </p:cNvPr>
          <p:cNvSpPr/>
          <p:nvPr/>
        </p:nvSpPr>
        <p:spPr>
          <a:xfrm>
            <a:off x="2030642" y="1819980"/>
            <a:ext cx="1039197" cy="302647"/>
          </a:xfrm>
          <a:prstGeom prst="rect">
            <a:avLst/>
          </a:prstGeom>
        </p:spPr>
        <p:txBody>
          <a:bodyPr wrap="square" lIns="0" tIns="0" rIns="0" bIns="0">
            <a:spAutoFit/>
          </a:bodyPr>
          <a:lstStyle/>
          <a:p>
            <a:pPr algn="ctr">
              <a:spcAft>
                <a:spcPts val="200"/>
              </a:spcAft>
            </a:pPr>
            <a:r>
              <a:rPr lang="en-GB" sz="900" b="1" dirty="0">
                <a:solidFill>
                  <a:schemeClr val="accent1"/>
                </a:solidFill>
                <a:latin typeface="+mj-lt"/>
              </a:rPr>
              <a:t>Turnaround</a:t>
            </a:r>
          </a:p>
          <a:p>
            <a:pPr algn="ctr">
              <a:spcAft>
                <a:spcPts val="200"/>
              </a:spcAft>
            </a:pPr>
            <a:r>
              <a:rPr lang="en-GB" sz="900" b="1" dirty="0">
                <a:solidFill>
                  <a:schemeClr val="accent1"/>
                </a:solidFill>
                <a:latin typeface="+mj-lt"/>
              </a:rPr>
              <a:t>Time (days)</a:t>
            </a:r>
          </a:p>
        </p:txBody>
      </p:sp>
      <p:sp>
        <p:nvSpPr>
          <p:cNvPr id="6" name="Rectangle: Rounded Corners 5">
            <a:extLst>
              <a:ext uri="{FF2B5EF4-FFF2-40B4-BE49-F238E27FC236}">
                <a16:creationId xmlns:a16="http://schemas.microsoft.com/office/drawing/2014/main" xmlns="" id="{E53ECBF7-3163-4DEA-8574-9596FF211E96}"/>
              </a:ext>
            </a:extLst>
          </p:cNvPr>
          <p:cNvSpPr/>
          <p:nvPr/>
        </p:nvSpPr>
        <p:spPr>
          <a:xfrm>
            <a:off x="500091" y="4192670"/>
            <a:ext cx="2086767" cy="792167"/>
          </a:xfrm>
          <a:prstGeom prst="roundRect">
            <a:avLst/>
          </a:prstGeom>
          <a:solidFill>
            <a:schemeClr val="bg1"/>
          </a:solidFill>
          <a:ln>
            <a:solidFill>
              <a:srgbClr val="FFC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1000" dirty="0">
                <a:solidFill>
                  <a:schemeClr val="tx1"/>
                </a:solidFill>
              </a:rPr>
              <a:t>Approval and re-raise cycles, issues and query resolutions can delay the cost centre creation process</a:t>
            </a:r>
          </a:p>
        </p:txBody>
      </p:sp>
      <p:cxnSp>
        <p:nvCxnSpPr>
          <p:cNvPr id="9" name="Straight Connector 8">
            <a:extLst>
              <a:ext uri="{FF2B5EF4-FFF2-40B4-BE49-F238E27FC236}">
                <a16:creationId xmlns:a16="http://schemas.microsoft.com/office/drawing/2014/main" xmlns="" id="{242D32FE-6DEB-403D-A7EE-B099E4D49B20}"/>
              </a:ext>
            </a:extLst>
          </p:cNvPr>
          <p:cNvCxnSpPr>
            <a:cxnSpLocks/>
            <a:stCxn id="146" idx="2"/>
            <a:endCxn id="6" idx="0"/>
          </p:cNvCxnSpPr>
          <p:nvPr/>
        </p:nvCxnSpPr>
        <p:spPr>
          <a:xfrm flipH="1">
            <a:off x="1543475" y="2299163"/>
            <a:ext cx="2297009" cy="189350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D32AD5D-ABCC-4D4F-B77E-7C45ED898891}"/>
              </a:ext>
            </a:extLst>
          </p:cNvPr>
          <p:cNvSpPr>
            <a:spLocks noGrp="1"/>
          </p:cNvSpPr>
          <p:nvPr>
            <p:ph type="title"/>
          </p:nvPr>
        </p:nvSpPr>
        <p:spPr/>
        <p:txBody>
          <a:bodyPr/>
          <a:lstStyle/>
          <a:p>
            <a:r>
              <a:rPr lang="en-GB" dirty="0"/>
              <a:t>FCCR Cost Centre Creation – Process Steps</a:t>
            </a:r>
          </a:p>
        </p:txBody>
      </p:sp>
      <p:sp>
        <p:nvSpPr>
          <p:cNvPr id="5" name="TextBox 4">
            <a:extLst>
              <a:ext uri="{FF2B5EF4-FFF2-40B4-BE49-F238E27FC236}">
                <a16:creationId xmlns:a16="http://schemas.microsoft.com/office/drawing/2014/main" xmlns="" id="{EF72FC9E-2639-4817-A429-51E729889292}"/>
              </a:ext>
            </a:extLst>
          </p:cNvPr>
          <p:cNvSpPr txBox="1"/>
          <p:nvPr/>
        </p:nvSpPr>
        <p:spPr>
          <a:xfrm>
            <a:off x="9086495" y="4264739"/>
            <a:ext cx="2945235" cy="1107996"/>
          </a:xfrm>
          <a:prstGeom prst="rect">
            <a:avLst/>
          </a:prstGeom>
          <a:noFill/>
        </p:spPr>
        <p:txBody>
          <a:bodyPr wrap="square" rtlCol="0">
            <a:spAutoFit/>
          </a:bodyPr>
          <a:lstStyle/>
          <a:p>
            <a:r>
              <a:rPr lang="en-GB" sz="1100" dirty="0"/>
              <a:t>Alternative MDM Teams</a:t>
            </a:r>
          </a:p>
          <a:p>
            <a:pPr marL="171450" indent="-171450">
              <a:buFont typeface="Wingdings" panose="05000000000000000000" pitchFamily="2" charset="2"/>
              <a:buChar char="§"/>
            </a:pPr>
            <a:r>
              <a:rPr lang="en-GB" sz="1100" dirty="0"/>
              <a:t>UL MDM Team Cordillera: will transition to Capgemini </a:t>
            </a:r>
          </a:p>
          <a:p>
            <a:pPr marL="171450" indent="-171450">
              <a:buFont typeface="Wingdings" panose="05000000000000000000" pitchFamily="2" charset="2"/>
              <a:buChar char="§"/>
            </a:pPr>
            <a:r>
              <a:rPr lang="en-GB" sz="1100" dirty="0"/>
              <a:t>UL MDM Team CODA (non SAP) will always be UL no MDG and UL </a:t>
            </a:r>
            <a:r>
              <a:rPr lang="en-GB" sz="1100" b="1" dirty="0"/>
              <a:t>OUT OF SCOPE</a:t>
            </a:r>
          </a:p>
        </p:txBody>
      </p:sp>
      <p:sp>
        <p:nvSpPr>
          <p:cNvPr id="8" name="TextBox 7">
            <a:extLst>
              <a:ext uri="{FF2B5EF4-FFF2-40B4-BE49-F238E27FC236}">
                <a16:creationId xmlns:a16="http://schemas.microsoft.com/office/drawing/2014/main" xmlns="" id="{F935F4AA-F918-4ED7-9BD4-A1B785BA3377}"/>
              </a:ext>
            </a:extLst>
          </p:cNvPr>
          <p:cNvSpPr txBox="1"/>
          <p:nvPr/>
        </p:nvSpPr>
        <p:spPr>
          <a:xfrm>
            <a:off x="6584226" y="4256811"/>
            <a:ext cx="2564499" cy="769441"/>
          </a:xfrm>
          <a:prstGeom prst="rect">
            <a:avLst/>
          </a:prstGeom>
          <a:noFill/>
        </p:spPr>
        <p:txBody>
          <a:bodyPr wrap="square" rtlCol="0">
            <a:spAutoFit/>
          </a:bodyPr>
          <a:lstStyle/>
          <a:p>
            <a:r>
              <a:rPr lang="en-GB" sz="1100" dirty="0"/>
              <a:t>*Robo needs to interact with MDG layer, interface with SAP; data direct to SAP. MDG has built in validation.</a:t>
            </a:r>
          </a:p>
        </p:txBody>
      </p:sp>
      <p:sp>
        <p:nvSpPr>
          <p:cNvPr id="10" name="TextBox 9">
            <a:extLst>
              <a:ext uri="{FF2B5EF4-FFF2-40B4-BE49-F238E27FC236}">
                <a16:creationId xmlns:a16="http://schemas.microsoft.com/office/drawing/2014/main" xmlns="" id="{D66D4549-DDEA-432E-8F1E-A8DC149C7901}"/>
              </a:ext>
            </a:extLst>
          </p:cNvPr>
          <p:cNvSpPr txBox="1"/>
          <p:nvPr/>
        </p:nvSpPr>
        <p:spPr>
          <a:xfrm>
            <a:off x="10908081" y="2261383"/>
            <a:ext cx="2596810" cy="1938992"/>
          </a:xfrm>
          <a:prstGeom prst="rect">
            <a:avLst/>
          </a:prstGeom>
          <a:noFill/>
        </p:spPr>
        <p:txBody>
          <a:bodyPr wrap="square" rtlCol="0">
            <a:spAutoFit/>
          </a:bodyPr>
          <a:lstStyle/>
          <a:p>
            <a:r>
              <a:rPr lang="en-GB" sz="1200" dirty="0"/>
              <a:t>Decision: Sanjoy approved; in </a:t>
            </a:r>
            <a:r>
              <a:rPr lang="en-GB" sz="1200" b="1" dirty="0"/>
              <a:t>future end state </a:t>
            </a:r>
            <a:r>
              <a:rPr lang="en-GB" sz="1200" dirty="0"/>
              <a:t>flow for this process with have MDG rolled out to all platform (bar CODA) therefore in Blockchain workflow we will NOT include CG MDM team in the flow. </a:t>
            </a:r>
          </a:p>
          <a:p>
            <a:r>
              <a:rPr lang="en-GB" sz="1200" dirty="0"/>
              <a:t>We will include UL MDM team, possibly out of scope pending MDG roll out</a:t>
            </a:r>
          </a:p>
        </p:txBody>
      </p:sp>
      <p:sp>
        <p:nvSpPr>
          <p:cNvPr id="11" name="TextBox 10">
            <a:extLst>
              <a:ext uri="{FF2B5EF4-FFF2-40B4-BE49-F238E27FC236}">
                <a16:creationId xmlns:a16="http://schemas.microsoft.com/office/drawing/2014/main" xmlns="" id="{5A44BEB1-0075-4FD4-8E56-EFFAAF663A59}"/>
              </a:ext>
            </a:extLst>
          </p:cNvPr>
          <p:cNvSpPr txBox="1"/>
          <p:nvPr/>
        </p:nvSpPr>
        <p:spPr>
          <a:xfrm>
            <a:off x="11952369" y="4190532"/>
            <a:ext cx="1755371" cy="1569660"/>
          </a:xfrm>
          <a:prstGeom prst="rect">
            <a:avLst/>
          </a:prstGeom>
          <a:noFill/>
        </p:spPr>
        <p:txBody>
          <a:bodyPr wrap="square" rtlCol="0">
            <a:spAutoFit/>
          </a:bodyPr>
          <a:lstStyle/>
          <a:p>
            <a:r>
              <a:rPr lang="en-GB" sz="1200" dirty="0"/>
              <a:t>Assumption: </a:t>
            </a:r>
          </a:p>
          <a:p>
            <a:pPr marL="171450" indent="-171450">
              <a:buFont typeface="Wingdings" panose="05000000000000000000" pitchFamily="2" charset="2"/>
              <a:buChar char="§"/>
            </a:pPr>
            <a:r>
              <a:rPr lang="en-GB" sz="1200" dirty="0"/>
              <a:t>UL will complete transition of all MDM services to CG </a:t>
            </a:r>
          </a:p>
          <a:p>
            <a:pPr marL="171450" indent="-171450">
              <a:buFont typeface="Wingdings" panose="05000000000000000000" pitchFamily="2" charset="2"/>
              <a:buChar char="§"/>
            </a:pPr>
            <a:r>
              <a:rPr lang="en-GB" sz="1200" dirty="0"/>
              <a:t>UL will implement MDG in all SAP platforms</a:t>
            </a:r>
          </a:p>
        </p:txBody>
      </p:sp>
      <p:sp>
        <p:nvSpPr>
          <p:cNvPr id="12" name="TextBox 11">
            <a:extLst>
              <a:ext uri="{FF2B5EF4-FFF2-40B4-BE49-F238E27FC236}">
                <a16:creationId xmlns:a16="http://schemas.microsoft.com/office/drawing/2014/main" xmlns="" id="{E4E7E815-707C-4D51-A568-AEC66C39E668}"/>
              </a:ext>
            </a:extLst>
          </p:cNvPr>
          <p:cNvSpPr txBox="1"/>
          <p:nvPr/>
        </p:nvSpPr>
        <p:spPr>
          <a:xfrm>
            <a:off x="6603436" y="3021551"/>
            <a:ext cx="1942295" cy="1277273"/>
          </a:xfrm>
          <a:prstGeom prst="rect">
            <a:avLst/>
          </a:prstGeom>
          <a:noFill/>
        </p:spPr>
        <p:txBody>
          <a:bodyPr wrap="square" rtlCol="0">
            <a:spAutoFit/>
          </a:bodyPr>
          <a:lstStyle/>
          <a:p>
            <a:r>
              <a:rPr lang="en-GB" sz="1100" dirty="0"/>
              <a:t>Validations use Master from SAP (x4), download from MDM team. </a:t>
            </a:r>
          </a:p>
          <a:p>
            <a:r>
              <a:rPr lang="en-GB" sz="1100" dirty="0"/>
              <a:t>Monthly process to download. Cross check manually refer to sheet.</a:t>
            </a:r>
          </a:p>
        </p:txBody>
      </p:sp>
      <p:sp>
        <p:nvSpPr>
          <p:cNvPr id="13" name="TextBox 12">
            <a:extLst>
              <a:ext uri="{FF2B5EF4-FFF2-40B4-BE49-F238E27FC236}">
                <a16:creationId xmlns:a16="http://schemas.microsoft.com/office/drawing/2014/main" xmlns="" id="{1574EE81-D09D-470A-B024-BACD2FFE0A10}"/>
              </a:ext>
            </a:extLst>
          </p:cNvPr>
          <p:cNvSpPr txBox="1"/>
          <p:nvPr/>
        </p:nvSpPr>
        <p:spPr>
          <a:xfrm>
            <a:off x="2673445" y="3035786"/>
            <a:ext cx="1610491" cy="2516073"/>
          </a:xfrm>
          <a:prstGeom prst="rect">
            <a:avLst/>
          </a:prstGeom>
          <a:noFill/>
        </p:spPr>
        <p:txBody>
          <a:bodyPr wrap="square" rtlCol="0">
            <a:spAutoFit/>
          </a:bodyPr>
          <a:lstStyle/>
          <a:p>
            <a:r>
              <a:rPr lang="en-GB" sz="1050" dirty="0"/>
              <a:t>Query resolution: </a:t>
            </a:r>
          </a:p>
          <a:p>
            <a:r>
              <a:rPr lang="en-GB" sz="1050" dirty="0"/>
              <a:t>Types of queries, </a:t>
            </a:r>
          </a:p>
          <a:p>
            <a:r>
              <a:rPr lang="en-GB" sz="1050" dirty="0"/>
              <a:t>Receive request to close cost centre, go back and check balances in cost centre, that case respond to requestor still balance in SAP what action next? If tracking mechanism. Validation into system submit then errors respond to user </a:t>
            </a:r>
          </a:p>
        </p:txBody>
      </p:sp>
      <p:sp>
        <p:nvSpPr>
          <p:cNvPr id="15" name="TextBox 14">
            <a:extLst>
              <a:ext uri="{FF2B5EF4-FFF2-40B4-BE49-F238E27FC236}">
                <a16:creationId xmlns:a16="http://schemas.microsoft.com/office/drawing/2014/main" xmlns="" id="{DA1E2280-73B5-4E0D-BAE0-D307342BEDC7}"/>
              </a:ext>
            </a:extLst>
          </p:cNvPr>
          <p:cNvSpPr txBox="1"/>
          <p:nvPr/>
        </p:nvSpPr>
        <p:spPr>
          <a:xfrm>
            <a:off x="6584226" y="2322997"/>
            <a:ext cx="1818025" cy="769441"/>
          </a:xfrm>
          <a:prstGeom prst="rect">
            <a:avLst/>
          </a:prstGeom>
          <a:noFill/>
        </p:spPr>
        <p:txBody>
          <a:bodyPr wrap="square" rtlCol="0">
            <a:spAutoFit/>
          </a:bodyPr>
          <a:lstStyle/>
          <a:p>
            <a:r>
              <a:rPr lang="en-GB" sz="1100" dirty="0"/>
              <a:t>Initial request, needs to state when the cost centre will be active from</a:t>
            </a:r>
          </a:p>
        </p:txBody>
      </p:sp>
      <p:sp>
        <p:nvSpPr>
          <p:cNvPr id="297" name="TextBox 296">
            <a:extLst>
              <a:ext uri="{FF2B5EF4-FFF2-40B4-BE49-F238E27FC236}">
                <a16:creationId xmlns:a16="http://schemas.microsoft.com/office/drawing/2014/main" xmlns="" id="{82C6E9B2-6F1C-413F-87AF-B125AF26DE6D}"/>
              </a:ext>
            </a:extLst>
          </p:cNvPr>
          <p:cNvSpPr txBox="1"/>
          <p:nvPr/>
        </p:nvSpPr>
        <p:spPr>
          <a:xfrm>
            <a:off x="162661" y="1503345"/>
            <a:ext cx="2546148" cy="830997"/>
          </a:xfrm>
          <a:prstGeom prst="rect">
            <a:avLst/>
          </a:prstGeom>
          <a:noFill/>
        </p:spPr>
        <p:txBody>
          <a:bodyPr wrap="square" rtlCol="0">
            <a:spAutoFit/>
          </a:bodyPr>
          <a:lstStyle/>
          <a:p>
            <a:r>
              <a:rPr lang="en-GB" sz="1200" dirty="0"/>
              <a:t>UL user can create a cost centre for any region and any country, no segregation needed</a:t>
            </a:r>
          </a:p>
        </p:txBody>
      </p:sp>
      <p:sp>
        <p:nvSpPr>
          <p:cNvPr id="298" name="TextBox 297">
            <a:extLst>
              <a:ext uri="{FF2B5EF4-FFF2-40B4-BE49-F238E27FC236}">
                <a16:creationId xmlns:a16="http://schemas.microsoft.com/office/drawing/2014/main" xmlns="" id="{880211D3-8769-4530-91BF-D94FB177C914}"/>
              </a:ext>
            </a:extLst>
          </p:cNvPr>
          <p:cNvSpPr txBox="1"/>
          <p:nvPr/>
        </p:nvSpPr>
        <p:spPr>
          <a:xfrm>
            <a:off x="148097" y="830776"/>
            <a:ext cx="3059251" cy="646331"/>
          </a:xfrm>
          <a:prstGeom prst="rect">
            <a:avLst/>
          </a:prstGeom>
          <a:noFill/>
        </p:spPr>
        <p:txBody>
          <a:bodyPr wrap="square" rtlCol="0">
            <a:spAutoFit/>
          </a:bodyPr>
          <a:lstStyle/>
          <a:p>
            <a:r>
              <a:rPr lang="en-GB" sz="1200" dirty="0"/>
              <a:t>Mass upload, can Blockchain feature, upload excel to auto populate fields? For multiple cost centres. </a:t>
            </a:r>
          </a:p>
        </p:txBody>
      </p:sp>
      <p:sp>
        <p:nvSpPr>
          <p:cNvPr id="16" name="TextBox 15">
            <a:extLst>
              <a:ext uri="{FF2B5EF4-FFF2-40B4-BE49-F238E27FC236}">
                <a16:creationId xmlns:a16="http://schemas.microsoft.com/office/drawing/2014/main" xmlns="" id="{242E33AC-A703-4EE2-81E0-DD18CBBB082B}"/>
              </a:ext>
            </a:extLst>
          </p:cNvPr>
          <p:cNvSpPr txBox="1"/>
          <p:nvPr/>
        </p:nvSpPr>
        <p:spPr>
          <a:xfrm>
            <a:off x="6575068" y="5033833"/>
            <a:ext cx="2442580" cy="600164"/>
          </a:xfrm>
          <a:prstGeom prst="rect">
            <a:avLst/>
          </a:prstGeom>
          <a:noFill/>
        </p:spPr>
        <p:txBody>
          <a:bodyPr wrap="square" rtlCol="0">
            <a:spAutoFit/>
          </a:bodyPr>
          <a:lstStyle/>
          <a:p>
            <a:r>
              <a:rPr lang="en-GB" sz="1100" dirty="0"/>
              <a:t>Reconciliation request, possible to make sure cost centre in SAP match what is available</a:t>
            </a:r>
          </a:p>
        </p:txBody>
      </p:sp>
      <p:sp>
        <p:nvSpPr>
          <p:cNvPr id="299" name="TextBox 298">
            <a:extLst>
              <a:ext uri="{FF2B5EF4-FFF2-40B4-BE49-F238E27FC236}">
                <a16:creationId xmlns:a16="http://schemas.microsoft.com/office/drawing/2014/main" xmlns="" id="{2B5D638C-5FFD-4CC6-B914-F64DE81049C2}"/>
              </a:ext>
            </a:extLst>
          </p:cNvPr>
          <p:cNvSpPr txBox="1"/>
          <p:nvPr/>
        </p:nvSpPr>
        <p:spPr>
          <a:xfrm>
            <a:off x="8538687" y="253440"/>
            <a:ext cx="3037653" cy="769441"/>
          </a:xfrm>
          <a:prstGeom prst="rect">
            <a:avLst/>
          </a:prstGeom>
          <a:noFill/>
        </p:spPr>
        <p:txBody>
          <a:bodyPr wrap="square" rtlCol="0">
            <a:spAutoFit/>
          </a:bodyPr>
          <a:lstStyle/>
          <a:p>
            <a:r>
              <a:rPr lang="en-GB" sz="1100" dirty="0"/>
              <a:t>MDM for cost centre, how will it get into Blockchain to update master data? </a:t>
            </a:r>
          </a:p>
          <a:p>
            <a:r>
              <a:rPr lang="en-GB" sz="1100" b="1" dirty="0"/>
              <a:t>CJ Q: </a:t>
            </a:r>
            <a:r>
              <a:rPr lang="en-GB" sz="1100" dirty="0"/>
              <a:t>Robo to pull data, weekly? Run on all three platform</a:t>
            </a:r>
          </a:p>
        </p:txBody>
      </p:sp>
      <p:sp>
        <p:nvSpPr>
          <p:cNvPr id="300" name="TextBox 299">
            <a:extLst>
              <a:ext uri="{FF2B5EF4-FFF2-40B4-BE49-F238E27FC236}">
                <a16:creationId xmlns:a16="http://schemas.microsoft.com/office/drawing/2014/main" xmlns="" id="{0E1B1DE3-AC2E-42BA-A8EB-54BDC98F10AB}"/>
              </a:ext>
            </a:extLst>
          </p:cNvPr>
          <p:cNvSpPr txBox="1"/>
          <p:nvPr/>
        </p:nvSpPr>
        <p:spPr>
          <a:xfrm>
            <a:off x="2624424" y="6704020"/>
            <a:ext cx="5529482" cy="646331"/>
          </a:xfrm>
          <a:prstGeom prst="rect">
            <a:avLst/>
          </a:prstGeom>
          <a:noFill/>
        </p:spPr>
        <p:txBody>
          <a:bodyPr wrap="square" rtlCol="0">
            <a:spAutoFit/>
          </a:bodyPr>
          <a:lstStyle/>
          <a:p>
            <a:r>
              <a:rPr lang="en-GB" sz="1200" dirty="0"/>
              <a:t>Tracking required, and reporting of live status** Feature required</a:t>
            </a:r>
          </a:p>
          <a:p>
            <a:r>
              <a:rPr lang="en-GB" sz="1200" dirty="0"/>
              <a:t>Report needs to show how many request “happy path” and how many re raised due to </a:t>
            </a:r>
            <a:r>
              <a:rPr lang="en-GB" sz="1200" dirty="0" err="1"/>
              <a:t>a,b,c</a:t>
            </a:r>
            <a:endParaRPr lang="en-GB" sz="1200" dirty="0"/>
          </a:p>
        </p:txBody>
      </p:sp>
      <p:sp>
        <p:nvSpPr>
          <p:cNvPr id="17" name="TextBox 16">
            <a:extLst>
              <a:ext uri="{FF2B5EF4-FFF2-40B4-BE49-F238E27FC236}">
                <a16:creationId xmlns:a16="http://schemas.microsoft.com/office/drawing/2014/main" xmlns="" id="{1AAF3D11-63A8-4501-9FC8-07BC5A8103C8}"/>
              </a:ext>
            </a:extLst>
          </p:cNvPr>
          <p:cNvSpPr txBox="1"/>
          <p:nvPr/>
        </p:nvSpPr>
        <p:spPr>
          <a:xfrm>
            <a:off x="227349" y="6722752"/>
            <a:ext cx="2356838" cy="646331"/>
          </a:xfrm>
          <a:prstGeom prst="rect">
            <a:avLst/>
          </a:prstGeom>
          <a:noFill/>
        </p:spPr>
        <p:txBody>
          <a:bodyPr wrap="square" rtlCol="0">
            <a:spAutoFit/>
          </a:bodyPr>
          <a:lstStyle/>
          <a:p>
            <a:r>
              <a:rPr lang="en-GB" sz="1200" dirty="0"/>
              <a:t>User and access </a:t>
            </a:r>
            <a:r>
              <a:rPr lang="en-GB" sz="1200" dirty="0" err="1"/>
              <a:t>mmgt</a:t>
            </a:r>
            <a:r>
              <a:rPr lang="en-GB" sz="1200" dirty="0"/>
              <a:t> strategy for all UL and CG users</a:t>
            </a:r>
          </a:p>
        </p:txBody>
      </p:sp>
    </p:spTree>
    <p:extLst>
      <p:ext uri="{BB962C8B-B14F-4D97-AF65-F5344CB8AC3E}">
        <p14:creationId xmlns:p14="http://schemas.microsoft.com/office/powerpoint/2010/main" val="154537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B3F14E2-ED66-4966-9CC1-29847FCBE1F9}"/>
              </a:ext>
            </a:extLst>
          </p:cNvPr>
          <p:cNvSpPr/>
          <p:nvPr/>
        </p:nvSpPr>
        <p:spPr>
          <a:xfrm>
            <a:off x="304800" y="6553200"/>
            <a:ext cx="1905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400" dirty="0">
              <a:solidFill>
                <a:schemeClr val="tx1"/>
              </a:solidFill>
            </a:endParaRPr>
          </a:p>
        </p:txBody>
      </p:sp>
      <p:pic>
        <p:nvPicPr>
          <p:cNvPr id="16" name="Picture 15">
            <a:extLst>
              <a:ext uri="{FF2B5EF4-FFF2-40B4-BE49-F238E27FC236}">
                <a16:creationId xmlns:a16="http://schemas.microsoft.com/office/drawing/2014/main" xmlns="" id="{5998A1FE-8156-4CC9-99C4-88019925041B}"/>
              </a:ext>
            </a:extLst>
          </p:cNvPr>
          <p:cNvPicPr>
            <a:picLocks noChangeAspect="1"/>
          </p:cNvPicPr>
          <p:nvPr/>
        </p:nvPicPr>
        <p:blipFill>
          <a:blip r:embed="rId3"/>
          <a:stretch>
            <a:fillRect/>
          </a:stretch>
        </p:blipFill>
        <p:spPr>
          <a:xfrm>
            <a:off x="0" y="1225942"/>
            <a:ext cx="12192000" cy="5339958"/>
          </a:xfrm>
          <a:prstGeom prst="rect">
            <a:avLst/>
          </a:prstGeom>
        </p:spPr>
      </p:pic>
      <p:sp>
        <p:nvSpPr>
          <p:cNvPr id="2" name="Title 1">
            <a:extLst>
              <a:ext uri="{FF2B5EF4-FFF2-40B4-BE49-F238E27FC236}">
                <a16:creationId xmlns:a16="http://schemas.microsoft.com/office/drawing/2014/main" xmlns="" id="{129A339C-E499-499F-9C08-FE4C0F8767D9}"/>
              </a:ext>
            </a:extLst>
          </p:cNvPr>
          <p:cNvSpPr>
            <a:spLocks noGrp="1"/>
          </p:cNvSpPr>
          <p:nvPr>
            <p:ph type="title"/>
          </p:nvPr>
        </p:nvSpPr>
        <p:spPr/>
        <p:txBody>
          <a:bodyPr/>
          <a:lstStyle/>
          <a:p>
            <a:r>
              <a:rPr lang="en-GB" dirty="0"/>
              <a:t>As-Is process highlights pain points</a:t>
            </a:r>
          </a:p>
        </p:txBody>
      </p:sp>
    </p:spTree>
    <p:extLst>
      <p:ext uri="{BB962C8B-B14F-4D97-AF65-F5344CB8AC3E}">
        <p14:creationId xmlns:p14="http://schemas.microsoft.com/office/powerpoint/2010/main" val="93558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0C6D9B-BB67-4563-AD3A-06EC291EF54A}"/>
              </a:ext>
            </a:extLst>
          </p:cNvPr>
          <p:cNvSpPr>
            <a:spLocks noGrp="1"/>
          </p:cNvSpPr>
          <p:nvPr>
            <p:ph type="title"/>
          </p:nvPr>
        </p:nvSpPr>
        <p:spPr/>
        <p:txBody>
          <a:bodyPr/>
          <a:lstStyle/>
          <a:p>
            <a:r>
              <a:rPr lang="en-GB" dirty="0"/>
              <a:t>What does the tech team need to proceed?  FCCR</a:t>
            </a:r>
          </a:p>
        </p:txBody>
      </p:sp>
      <p:sp>
        <p:nvSpPr>
          <p:cNvPr id="4" name="Text Placeholder 3">
            <a:extLst>
              <a:ext uri="{FF2B5EF4-FFF2-40B4-BE49-F238E27FC236}">
                <a16:creationId xmlns:a16="http://schemas.microsoft.com/office/drawing/2014/main" xmlns="" id="{B584D56F-0480-4E12-8314-7BDB95B71947}"/>
              </a:ext>
            </a:extLst>
          </p:cNvPr>
          <p:cNvSpPr>
            <a:spLocks noGrp="1"/>
          </p:cNvSpPr>
          <p:nvPr>
            <p:ph type="body" sz="quarter" idx="11"/>
          </p:nvPr>
        </p:nvSpPr>
        <p:spPr/>
        <p:txBody>
          <a:bodyPr/>
          <a:lstStyle/>
          <a:p>
            <a:r>
              <a:rPr lang="en-GB" dirty="0">
                <a:solidFill>
                  <a:schemeClr val="bg1">
                    <a:lumMod val="50000"/>
                  </a:schemeClr>
                </a:solidFill>
              </a:rPr>
              <a:t>Any further information required from the tech team to proceed? </a:t>
            </a:r>
          </a:p>
        </p:txBody>
      </p:sp>
      <p:sp>
        <p:nvSpPr>
          <p:cNvPr id="3" name="TextBox 2">
            <a:extLst>
              <a:ext uri="{FF2B5EF4-FFF2-40B4-BE49-F238E27FC236}">
                <a16:creationId xmlns:a16="http://schemas.microsoft.com/office/drawing/2014/main" xmlns="" id="{38C3FC76-B04C-4721-8810-B2F49413A62B}"/>
              </a:ext>
            </a:extLst>
          </p:cNvPr>
          <p:cNvSpPr txBox="1"/>
          <p:nvPr/>
        </p:nvSpPr>
        <p:spPr>
          <a:xfrm>
            <a:off x="695400" y="1951672"/>
            <a:ext cx="8280920" cy="2585323"/>
          </a:xfrm>
          <a:prstGeom prst="rect">
            <a:avLst/>
          </a:prstGeom>
          <a:noFill/>
        </p:spPr>
        <p:txBody>
          <a:bodyPr wrap="square" rtlCol="0">
            <a:spAutoFit/>
          </a:bodyPr>
          <a:lstStyle/>
          <a:p>
            <a:pPr marL="285750" indent="-285750">
              <a:buFont typeface="Wingdings" panose="05000000000000000000" pitchFamily="2" charset="2"/>
              <a:buChar char="§"/>
            </a:pPr>
            <a:r>
              <a:rPr lang="en-GB" dirty="0"/>
              <a:t>Detailed captured in request (single and </a:t>
            </a:r>
            <a:r>
              <a:rPr lang="en-GB" dirty="0" err="1"/>
              <a:t>multi upload</a:t>
            </a:r>
            <a:r>
              <a:rPr lang="en-GB" dirty="0"/>
              <a:t>) </a:t>
            </a:r>
          </a:p>
          <a:p>
            <a:pPr marL="285750" indent="-285750">
              <a:buFont typeface="Wingdings" panose="05000000000000000000" pitchFamily="2" charset="2"/>
              <a:buChar char="§"/>
            </a:pPr>
            <a:r>
              <a:rPr lang="en-GB" dirty="0"/>
              <a:t>What kind of validation is completed? </a:t>
            </a:r>
          </a:p>
          <a:p>
            <a:pPr marL="285750" indent="-285750">
              <a:buFont typeface="Wingdings" panose="05000000000000000000" pitchFamily="2" charset="2"/>
              <a:buChar char="§"/>
            </a:pPr>
            <a:r>
              <a:rPr lang="en-GB" dirty="0"/>
              <a:t>Master data from sap </a:t>
            </a:r>
          </a:p>
          <a:p>
            <a:pPr marL="285750" indent="-285750">
              <a:buFont typeface="Wingdings" panose="05000000000000000000" pitchFamily="2" charset="2"/>
              <a:buChar char="§"/>
            </a:pPr>
            <a:r>
              <a:rPr lang="en-GB" dirty="0"/>
              <a:t>Format in MDG file? </a:t>
            </a:r>
          </a:p>
          <a:p>
            <a:pPr marL="285750" indent="-285750">
              <a:buFont typeface="Wingdings" panose="05000000000000000000" pitchFamily="2" charset="2"/>
              <a:buChar char="§"/>
            </a:pPr>
            <a:r>
              <a:rPr lang="en-GB" dirty="0"/>
              <a:t>Bulk update format excel provided </a:t>
            </a:r>
          </a:p>
          <a:p>
            <a:pPr marL="285750" indent="-285750">
              <a:buFont typeface="Wingdings" panose="05000000000000000000" pitchFamily="2" charset="2"/>
              <a:buChar char="§"/>
            </a:pPr>
            <a:r>
              <a:rPr lang="en-GB" dirty="0"/>
              <a:t>Example of email for bulk upload</a:t>
            </a:r>
          </a:p>
          <a:p>
            <a:pPr marL="285750" indent="-285750">
              <a:buFont typeface="Wingdings" panose="05000000000000000000" pitchFamily="2" charset="2"/>
              <a:buChar char="§"/>
            </a:pPr>
            <a:r>
              <a:rPr lang="en-GB" dirty="0"/>
              <a:t>Variations in validation based on country or region?</a:t>
            </a:r>
          </a:p>
          <a:p>
            <a:pPr marL="285750" indent="-285750">
              <a:buFont typeface="Wingdings" panose="05000000000000000000" pitchFamily="2" charset="2"/>
              <a:buChar char="§"/>
            </a:pPr>
            <a:r>
              <a:rPr lang="en-GB" dirty="0"/>
              <a:t>Sanjoy/Jackie to help share videos of the end to end process with team </a:t>
            </a:r>
          </a:p>
        </p:txBody>
      </p:sp>
    </p:spTree>
    <p:extLst>
      <p:ext uri="{BB962C8B-B14F-4D97-AF65-F5344CB8AC3E}">
        <p14:creationId xmlns:p14="http://schemas.microsoft.com/office/powerpoint/2010/main" val="9677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0C6D9B-BB67-4563-AD3A-06EC291EF54A}"/>
              </a:ext>
            </a:extLst>
          </p:cNvPr>
          <p:cNvSpPr>
            <a:spLocks noGrp="1"/>
          </p:cNvSpPr>
          <p:nvPr>
            <p:ph type="title"/>
          </p:nvPr>
        </p:nvSpPr>
        <p:spPr/>
        <p:txBody>
          <a:bodyPr/>
          <a:lstStyle/>
          <a:p>
            <a:r>
              <a:rPr lang="en-GB" dirty="0"/>
              <a:t>What does the tech team need to proceed?  Sundry</a:t>
            </a:r>
          </a:p>
        </p:txBody>
      </p:sp>
      <p:sp>
        <p:nvSpPr>
          <p:cNvPr id="4" name="Text Placeholder 3">
            <a:extLst>
              <a:ext uri="{FF2B5EF4-FFF2-40B4-BE49-F238E27FC236}">
                <a16:creationId xmlns:a16="http://schemas.microsoft.com/office/drawing/2014/main" xmlns="" id="{B584D56F-0480-4E12-8314-7BDB95B71947}"/>
              </a:ext>
            </a:extLst>
          </p:cNvPr>
          <p:cNvSpPr>
            <a:spLocks noGrp="1"/>
          </p:cNvSpPr>
          <p:nvPr>
            <p:ph type="body" sz="quarter" idx="11"/>
          </p:nvPr>
        </p:nvSpPr>
        <p:spPr/>
        <p:txBody>
          <a:bodyPr/>
          <a:lstStyle/>
          <a:p>
            <a:r>
              <a:rPr lang="en-GB" dirty="0">
                <a:solidFill>
                  <a:schemeClr val="bg1">
                    <a:lumMod val="50000"/>
                  </a:schemeClr>
                </a:solidFill>
              </a:rPr>
              <a:t>Any further information required from the tech team to proceed? </a:t>
            </a:r>
          </a:p>
        </p:txBody>
      </p:sp>
      <p:sp>
        <p:nvSpPr>
          <p:cNvPr id="3" name="TextBox 2">
            <a:extLst>
              <a:ext uri="{FF2B5EF4-FFF2-40B4-BE49-F238E27FC236}">
                <a16:creationId xmlns:a16="http://schemas.microsoft.com/office/drawing/2014/main" xmlns="" id="{38C3FC76-B04C-4721-8810-B2F49413A62B}"/>
              </a:ext>
            </a:extLst>
          </p:cNvPr>
          <p:cNvSpPr txBox="1"/>
          <p:nvPr/>
        </p:nvSpPr>
        <p:spPr>
          <a:xfrm>
            <a:off x="767408" y="1484784"/>
            <a:ext cx="11017224" cy="5078313"/>
          </a:xfrm>
          <a:prstGeom prst="rect">
            <a:avLst/>
          </a:prstGeom>
          <a:noFill/>
        </p:spPr>
        <p:txBody>
          <a:bodyPr wrap="square" rtlCol="0">
            <a:spAutoFit/>
          </a:bodyPr>
          <a:lstStyle/>
          <a:p>
            <a:pPr marL="285750" indent="-285750">
              <a:buFont typeface="Wingdings" panose="05000000000000000000" pitchFamily="2" charset="2"/>
              <a:buChar char="§"/>
            </a:pPr>
            <a:r>
              <a:rPr lang="en-GB" dirty="0"/>
              <a:t>Jon to create matrix of various options (AP/AR per platform in happy path) </a:t>
            </a:r>
          </a:p>
          <a:p>
            <a:pPr marL="285750" indent="-285750">
              <a:buFont typeface="Wingdings" panose="05000000000000000000" pitchFamily="2" charset="2"/>
              <a:buChar char="§"/>
            </a:pPr>
            <a:r>
              <a:rPr lang="en-GB" dirty="0"/>
              <a:t>Version 2 will map country to country (Devendra, what format best for you?)</a:t>
            </a:r>
          </a:p>
          <a:p>
            <a:pPr marL="285750" indent="-285750">
              <a:buFont typeface="Wingdings" panose="05000000000000000000" pitchFamily="2" charset="2"/>
              <a:buChar char="§"/>
            </a:pPr>
            <a:r>
              <a:rPr lang="en-GB" dirty="0"/>
              <a:t>Screen to create request in Blockchain changes in screen need to be identified per country DETAILs required (Wasim/ Jon) </a:t>
            </a:r>
          </a:p>
          <a:p>
            <a:pPr marL="285750" indent="-285750">
              <a:buFont typeface="Wingdings" panose="05000000000000000000" pitchFamily="2" charset="2"/>
              <a:buChar char="§"/>
            </a:pPr>
            <a:r>
              <a:rPr lang="en-GB" dirty="0"/>
              <a:t>Devendra to review flow and include exceptions </a:t>
            </a:r>
          </a:p>
          <a:p>
            <a:pPr marL="285750" indent="-285750">
              <a:buFont typeface="Wingdings" panose="05000000000000000000" pitchFamily="2" charset="2"/>
              <a:buChar char="§"/>
            </a:pPr>
            <a:r>
              <a:rPr lang="en-GB" dirty="0"/>
              <a:t>RPA clearly how integrate with Blockchain and </a:t>
            </a:r>
            <a:r>
              <a:rPr lang="en-GB" dirty="0" err="1"/>
              <a:t>Sharepoint</a:t>
            </a:r>
            <a:r>
              <a:rPr lang="en-GB" dirty="0"/>
              <a:t> etc What are trigger point? Functionality in Blockchain and RPA agreement on what scope per RPA **Session with CJ tech discussion dev Sachin and Devendra Dan to book</a:t>
            </a:r>
          </a:p>
          <a:p>
            <a:pPr marL="285750" indent="-285750">
              <a:buFont typeface="Wingdings" panose="05000000000000000000" pitchFamily="2" charset="2"/>
              <a:buChar char="§"/>
            </a:pPr>
            <a:r>
              <a:rPr lang="en-GB" dirty="0"/>
              <a:t>Identify what is NOT automated (any manual approval/checks) </a:t>
            </a:r>
          </a:p>
          <a:p>
            <a:endParaRPr lang="en-GB" dirty="0"/>
          </a:p>
          <a:p>
            <a:pPr marL="285750" indent="-285750">
              <a:buFont typeface="Wingdings" panose="05000000000000000000" pitchFamily="2" charset="2"/>
              <a:buChar char="§"/>
            </a:pPr>
            <a:r>
              <a:rPr lang="en-GB" dirty="0"/>
              <a:t>Call out change in process, change </a:t>
            </a:r>
            <a:r>
              <a:rPr lang="en-GB" dirty="0" err="1"/>
              <a:t>mmgt</a:t>
            </a:r>
            <a:r>
              <a:rPr lang="en-GB" dirty="0"/>
              <a:t> process identified and documented </a:t>
            </a:r>
          </a:p>
          <a:p>
            <a:pPr marL="285750" indent="-285750">
              <a:buFont typeface="Wingdings" panose="05000000000000000000" pitchFamily="2" charset="2"/>
              <a:buChar char="§"/>
            </a:pPr>
            <a:r>
              <a:rPr lang="en-GB" dirty="0"/>
              <a:t>% of automation Wasim…. Jackie/Jon/Dan to collate list for Wasim of those steps not automated as part of the process. Various types of exceptions, dev perspective code for specific countries configuration </a:t>
            </a:r>
          </a:p>
          <a:p>
            <a:endParaRPr lang="en-GB" dirty="0"/>
          </a:p>
          <a:p>
            <a:pPr marL="285750" indent="-285750">
              <a:buFont typeface="Wingdings" panose="05000000000000000000" pitchFamily="2" charset="2"/>
              <a:buChar char="§"/>
            </a:pPr>
            <a:r>
              <a:rPr lang="en-GB" dirty="0"/>
              <a:t>Master data strategy, need to CJ document how </a:t>
            </a:r>
            <a:r>
              <a:rPr lang="en-GB" dirty="0" err="1"/>
              <a:t>robos</a:t>
            </a:r>
            <a:r>
              <a:rPr lang="en-GB" dirty="0"/>
              <a:t> help keep MDM for Sundry and FCCR whole solution approach</a:t>
            </a:r>
          </a:p>
          <a:p>
            <a:pPr marL="285750" indent="-285750">
              <a:buFont typeface="Wingdings" panose="05000000000000000000" pitchFamily="2" charset="2"/>
              <a:buChar char="§"/>
            </a:pPr>
            <a:r>
              <a:rPr lang="en-GB" dirty="0"/>
              <a:t>Reporting for Sundry features, Wasim to share the current reports to tech team</a:t>
            </a:r>
          </a:p>
        </p:txBody>
      </p:sp>
    </p:spTree>
    <p:extLst>
      <p:ext uri="{BB962C8B-B14F-4D97-AF65-F5344CB8AC3E}">
        <p14:creationId xmlns:p14="http://schemas.microsoft.com/office/powerpoint/2010/main" val="404848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A11D45-E0F8-49B7-B9BD-54E2ECEF2FA2}"/>
              </a:ext>
            </a:extLst>
          </p:cNvPr>
          <p:cNvSpPr>
            <a:spLocks noGrp="1"/>
          </p:cNvSpPr>
          <p:nvPr>
            <p:ph type="title"/>
          </p:nvPr>
        </p:nvSpPr>
        <p:spPr/>
        <p:txBody>
          <a:bodyPr/>
          <a:lstStyle/>
          <a:p>
            <a:r>
              <a:rPr lang="en-GB" dirty="0"/>
              <a:t>Next steps: Week 1 and Week 2</a:t>
            </a:r>
          </a:p>
        </p:txBody>
      </p:sp>
      <p:sp>
        <p:nvSpPr>
          <p:cNvPr id="4" name="Text Placeholder 3">
            <a:extLst>
              <a:ext uri="{FF2B5EF4-FFF2-40B4-BE49-F238E27FC236}">
                <a16:creationId xmlns:a16="http://schemas.microsoft.com/office/drawing/2014/main" xmlns="" id="{872303FD-86AE-4A50-9B8B-03E64376F80E}"/>
              </a:ext>
            </a:extLst>
          </p:cNvPr>
          <p:cNvSpPr>
            <a:spLocks noGrp="1"/>
          </p:cNvSpPr>
          <p:nvPr>
            <p:ph type="body" sz="quarter" idx="11"/>
          </p:nvPr>
        </p:nvSpPr>
        <p:spPr/>
        <p:txBody>
          <a:bodyPr/>
          <a:lstStyle/>
          <a:p>
            <a:r>
              <a:rPr lang="en-GB" dirty="0">
                <a:solidFill>
                  <a:schemeClr val="bg1">
                    <a:lumMod val="50000"/>
                  </a:schemeClr>
                </a:solidFill>
              </a:rPr>
              <a:t>With such a short delivery timeline we need to ensure each week has a clear deliverable</a:t>
            </a:r>
          </a:p>
        </p:txBody>
      </p:sp>
      <p:graphicFrame>
        <p:nvGraphicFramePr>
          <p:cNvPr id="6" name="Table 5">
            <a:extLst>
              <a:ext uri="{FF2B5EF4-FFF2-40B4-BE49-F238E27FC236}">
                <a16:creationId xmlns:a16="http://schemas.microsoft.com/office/drawing/2014/main" xmlns="" id="{78B5D38C-93B2-4CC1-8139-3AD283A9E929}"/>
              </a:ext>
            </a:extLst>
          </p:cNvPr>
          <p:cNvGraphicFramePr>
            <a:graphicFrameLocks noGrp="1"/>
          </p:cNvGraphicFramePr>
          <p:nvPr>
            <p:extLst>
              <p:ext uri="{D42A27DB-BD31-4B8C-83A1-F6EECF244321}">
                <p14:modId xmlns:p14="http://schemas.microsoft.com/office/powerpoint/2010/main" val="3556994616"/>
              </p:ext>
            </p:extLst>
          </p:nvPr>
        </p:nvGraphicFramePr>
        <p:xfrm>
          <a:off x="748344" y="4156288"/>
          <a:ext cx="10873208" cy="2225040"/>
        </p:xfrm>
        <a:graphic>
          <a:graphicData uri="http://schemas.openxmlformats.org/drawingml/2006/table">
            <a:tbl>
              <a:tblPr firstRow="1" bandRow="1">
                <a:tableStyleId>{5C22544A-7EE6-4342-B048-85BDC9FD1C3A}</a:tableStyleId>
              </a:tblPr>
              <a:tblGrid>
                <a:gridCol w="2697198">
                  <a:extLst>
                    <a:ext uri="{9D8B030D-6E8A-4147-A177-3AD203B41FA5}">
                      <a16:colId xmlns:a16="http://schemas.microsoft.com/office/drawing/2014/main" xmlns="" val="1284421121"/>
                    </a:ext>
                  </a:extLst>
                </a:gridCol>
                <a:gridCol w="3862893">
                  <a:extLst>
                    <a:ext uri="{9D8B030D-6E8A-4147-A177-3AD203B41FA5}">
                      <a16:colId xmlns:a16="http://schemas.microsoft.com/office/drawing/2014/main" xmlns="" val="987335780"/>
                    </a:ext>
                  </a:extLst>
                </a:gridCol>
                <a:gridCol w="1594815">
                  <a:extLst>
                    <a:ext uri="{9D8B030D-6E8A-4147-A177-3AD203B41FA5}">
                      <a16:colId xmlns:a16="http://schemas.microsoft.com/office/drawing/2014/main" xmlns="" val="766051474"/>
                    </a:ext>
                  </a:extLst>
                </a:gridCol>
                <a:gridCol w="2718302">
                  <a:extLst>
                    <a:ext uri="{9D8B030D-6E8A-4147-A177-3AD203B41FA5}">
                      <a16:colId xmlns:a16="http://schemas.microsoft.com/office/drawing/2014/main" xmlns="" val="242161003"/>
                    </a:ext>
                  </a:extLst>
                </a:gridCol>
              </a:tblGrid>
              <a:tr h="370840">
                <a:tc>
                  <a:txBody>
                    <a:bodyPr/>
                    <a:lstStyle/>
                    <a:p>
                      <a:r>
                        <a:rPr lang="en-GB" sz="1200" dirty="0"/>
                        <a:t>Owner</a:t>
                      </a:r>
                    </a:p>
                  </a:txBody>
                  <a:tcPr/>
                </a:tc>
                <a:tc>
                  <a:txBody>
                    <a:bodyPr/>
                    <a:lstStyle/>
                    <a:p>
                      <a:r>
                        <a:rPr lang="en-GB" sz="1200" dirty="0"/>
                        <a:t>Deliverable</a:t>
                      </a:r>
                    </a:p>
                  </a:txBody>
                  <a:tcPr/>
                </a:tc>
                <a:tc>
                  <a:txBody>
                    <a:bodyPr/>
                    <a:lstStyle/>
                    <a:p>
                      <a:r>
                        <a:rPr lang="en-GB" sz="1200" dirty="0"/>
                        <a:t>Due Date</a:t>
                      </a:r>
                    </a:p>
                  </a:txBody>
                  <a:tcPr/>
                </a:tc>
                <a:tc>
                  <a:txBody>
                    <a:bodyPr/>
                    <a:lstStyle/>
                    <a:p>
                      <a:r>
                        <a:rPr lang="en-GB" sz="1200" dirty="0"/>
                        <a:t>Status/ Update</a:t>
                      </a:r>
                    </a:p>
                  </a:txBody>
                  <a:tcPr/>
                </a:tc>
                <a:extLst>
                  <a:ext uri="{0D108BD9-81ED-4DB2-BD59-A6C34878D82A}">
                    <a16:rowId xmlns:a16="http://schemas.microsoft.com/office/drawing/2014/main" xmlns="" val="1750482257"/>
                  </a:ext>
                </a:extLst>
              </a:tr>
              <a:tr h="370840">
                <a:tc>
                  <a:txBody>
                    <a:bodyPr/>
                    <a:lstStyle/>
                    <a:p>
                      <a:r>
                        <a:rPr lang="en-GB" sz="1200" dirty="0"/>
                        <a:t>Devendra and Sachin</a:t>
                      </a:r>
                    </a:p>
                  </a:txBody>
                  <a:tcPr/>
                </a:tc>
                <a:tc>
                  <a:txBody>
                    <a:bodyPr/>
                    <a:lstStyle/>
                    <a:p>
                      <a:r>
                        <a:rPr lang="en-GB" sz="1200" dirty="0"/>
                        <a:t>Detailed solution design</a:t>
                      </a:r>
                    </a:p>
                  </a:txBody>
                  <a:tcPr/>
                </a:tc>
                <a:tc>
                  <a:txBody>
                    <a:bodyPr/>
                    <a:lstStyle/>
                    <a:p>
                      <a:r>
                        <a:rPr lang="en-GB" sz="1200" dirty="0"/>
                        <a:t>31/07/2018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Open</a:t>
                      </a:r>
                    </a:p>
                  </a:txBody>
                  <a:tcPr/>
                </a:tc>
                <a:extLst>
                  <a:ext uri="{0D108BD9-81ED-4DB2-BD59-A6C34878D82A}">
                    <a16:rowId xmlns:a16="http://schemas.microsoft.com/office/drawing/2014/main" xmlns="" val="2027481241"/>
                  </a:ext>
                </a:extLst>
              </a:tr>
              <a:tr h="370840">
                <a:tc>
                  <a:txBody>
                    <a:bodyPr/>
                    <a:lstStyle/>
                    <a:p>
                      <a:r>
                        <a:rPr lang="en-GB" sz="1200" dirty="0"/>
                        <a:t>Devendra and Sachin</a:t>
                      </a:r>
                    </a:p>
                  </a:txBody>
                  <a:tcPr/>
                </a:tc>
                <a:tc>
                  <a:txBody>
                    <a:bodyPr/>
                    <a:lstStyle/>
                    <a:p>
                      <a:r>
                        <a:rPr lang="en-GB" sz="1200" dirty="0"/>
                        <a:t>Design Infrastructure diagram</a:t>
                      </a:r>
                    </a:p>
                  </a:txBody>
                  <a:tcPr/>
                </a:tc>
                <a:tc>
                  <a:txBody>
                    <a:bodyPr/>
                    <a:lstStyle/>
                    <a:p>
                      <a:r>
                        <a:rPr lang="en-GB" sz="1200" dirty="0"/>
                        <a:t>31/07/2018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Open</a:t>
                      </a:r>
                    </a:p>
                  </a:txBody>
                  <a:tcPr/>
                </a:tc>
                <a:extLst>
                  <a:ext uri="{0D108BD9-81ED-4DB2-BD59-A6C34878D82A}">
                    <a16:rowId xmlns:a16="http://schemas.microsoft.com/office/drawing/2014/main" xmlns="" val="1784991815"/>
                  </a:ext>
                </a:extLst>
              </a:tr>
              <a:tr h="370840">
                <a:tc>
                  <a:txBody>
                    <a:bodyPr/>
                    <a:lstStyle/>
                    <a:p>
                      <a:r>
                        <a:rPr lang="en-GB" sz="1200" dirty="0"/>
                        <a:t>Daniel and Jon</a:t>
                      </a:r>
                    </a:p>
                  </a:txBody>
                  <a:tcPr/>
                </a:tc>
                <a:tc>
                  <a:txBody>
                    <a:bodyPr/>
                    <a:lstStyle/>
                    <a:p>
                      <a:r>
                        <a:rPr lang="en-GB" sz="1200" dirty="0"/>
                        <a:t>User Story workshop</a:t>
                      </a:r>
                    </a:p>
                  </a:txBody>
                  <a:tcPr/>
                </a:tc>
                <a:tc>
                  <a:txBody>
                    <a:bodyPr/>
                    <a:lstStyle/>
                    <a:p>
                      <a:r>
                        <a:rPr lang="en-GB" sz="1200" dirty="0"/>
                        <a:t>30/07/2018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Open</a:t>
                      </a:r>
                    </a:p>
                  </a:txBody>
                  <a:tcPr/>
                </a:tc>
                <a:extLst>
                  <a:ext uri="{0D108BD9-81ED-4DB2-BD59-A6C34878D82A}">
                    <a16:rowId xmlns:a16="http://schemas.microsoft.com/office/drawing/2014/main" xmlns="" val="2047772184"/>
                  </a:ext>
                </a:extLst>
              </a:tr>
              <a:tr h="370840">
                <a:tc>
                  <a:txBody>
                    <a:bodyPr/>
                    <a:lstStyle/>
                    <a:p>
                      <a:r>
                        <a:rPr lang="en-GB" sz="1200" dirty="0"/>
                        <a:t>Devendra and Sachin</a:t>
                      </a:r>
                    </a:p>
                  </a:txBody>
                  <a:tcPr/>
                </a:tc>
                <a:tc>
                  <a:txBody>
                    <a:bodyPr/>
                    <a:lstStyle/>
                    <a:p>
                      <a:r>
                        <a:rPr lang="en-GB" sz="1200" dirty="0"/>
                        <a:t>Outline Infrastructure requirements </a:t>
                      </a:r>
                    </a:p>
                  </a:txBody>
                  <a:tcPr/>
                </a:tc>
                <a:tc>
                  <a:txBody>
                    <a:bodyPr/>
                    <a:lstStyle/>
                    <a:p>
                      <a:r>
                        <a:rPr lang="en-GB" sz="1200" dirty="0"/>
                        <a:t>31/07/2018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Open</a:t>
                      </a:r>
                    </a:p>
                  </a:txBody>
                  <a:tcPr/>
                </a:tc>
                <a:extLst>
                  <a:ext uri="{0D108BD9-81ED-4DB2-BD59-A6C34878D82A}">
                    <a16:rowId xmlns:a16="http://schemas.microsoft.com/office/drawing/2014/main" xmlns="" val="2535066705"/>
                  </a:ext>
                </a:extLst>
              </a:tr>
              <a:tr h="370840">
                <a:tc>
                  <a:txBody>
                    <a:bodyPr/>
                    <a:lstStyle/>
                    <a:p>
                      <a:r>
                        <a:rPr lang="en-GB" sz="1200" dirty="0"/>
                        <a:t>Scrum Team </a:t>
                      </a:r>
                    </a:p>
                  </a:txBody>
                  <a:tcPr/>
                </a:tc>
                <a:tc>
                  <a:txBody>
                    <a:bodyPr/>
                    <a:lstStyle/>
                    <a:p>
                      <a:r>
                        <a:rPr lang="en-GB" sz="1200" dirty="0"/>
                        <a:t>Sprint Planning </a:t>
                      </a:r>
                    </a:p>
                  </a:txBody>
                  <a:tcPr/>
                </a:tc>
                <a:tc>
                  <a:txBody>
                    <a:bodyPr/>
                    <a:lstStyle/>
                    <a:p>
                      <a:r>
                        <a:rPr lang="en-GB" sz="1200" dirty="0"/>
                        <a:t>31/07/2018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Open</a:t>
                      </a:r>
                    </a:p>
                  </a:txBody>
                  <a:tcPr/>
                </a:tc>
                <a:extLst>
                  <a:ext uri="{0D108BD9-81ED-4DB2-BD59-A6C34878D82A}">
                    <a16:rowId xmlns:a16="http://schemas.microsoft.com/office/drawing/2014/main" xmlns="" val="650875980"/>
                  </a:ext>
                </a:extLst>
              </a:tr>
            </a:tbl>
          </a:graphicData>
        </a:graphic>
      </p:graphicFrame>
      <p:graphicFrame>
        <p:nvGraphicFramePr>
          <p:cNvPr id="9" name="Table 8">
            <a:extLst>
              <a:ext uri="{FF2B5EF4-FFF2-40B4-BE49-F238E27FC236}">
                <a16:creationId xmlns:a16="http://schemas.microsoft.com/office/drawing/2014/main" xmlns="" id="{73EA74F1-131D-47B0-84F8-FD83B1392A19}"/>
              </a:ext>
            </a:extLst>
          </p:cNvPr>
          <p:cNvGraphicFramePr>
            <a:graphicFrameLocks noGrp="1"/>
          </p:cNvGraphicFramePr>
          <p:nvPr>
            <p:extLst>
              <p:ext uri="{D42A27DB-BD31-4B8C-83A1-F6EECF244321}">
                <p14:modId xmlns:p14="http://schemas.microsoft.com/office/powerpoint/2010/main" val="2508436940"/>
              </p:ext>
            </p:extLst>
          </p:nvPr>
        </p:nvGraphicFramePr>
        <p:xfrm>
          <a:off x="748344" y="1998132"/>
          <a:ext cx="10873208" cy="1656080"/>
        </p:xfrm>
        <a:graphic>
          <a:graphicData uri="http://schemas.openxmlformats.org/drawingml/2006/table">
            <a:tbl>
              <a:tblPr firstRow="1" bandRow="1">
                <a:tableStyleId>{5C22544A-7EE6-4342-B048-85BDC9FD1C3A}</a:tableStyleId>
              </a:tblPr>
              <a:tblGrid>
                <a:gridCol w="2697198">
                  <a:extLst>
                    <a:ext uri="{9D8B030D-6E8A-4147-A177-3AD203B41FA5}">
                      <a16:colId xmlns:a16="http://schemas.microsoft.com/office/drawing/2014/main" xmlns="" val="2029061331"/>
                    </a:ext>
                  </a:extLst>
                </a:gridCol>
                <a:gridCol w="3862893">
                  <a:extLst>
                    <a:ext uri="{9D8B030D-6E8A-4147-A177-3AD203B41FA5}">
                      <a16:colId xmlns:a16="http://schemas.microsoft.com/office/drawing/2014/main" xmlns="" val="4185064056"/>
                    </a:ext>
                  </a:extLst>
                </a:gridCol>
                <a:gridCol w="1594815">
                  <a:extLst>
                    <a:ext uri="{9D8B030D-6E8A-4147-A177-3AD203B41FA5}">
                      <a16:colId xmlns:a16="http://schemas.microsoft.com/office/drawing/2014/main" xmlns="" val="1858615372"/>
                    </a:ext>
                  </a:extLst>
                </a:gridCol>
                <a:gridCol w="2718302">
                  <a:extLst>
                    <a:ext uri="{9D8B030D-6E8A-4147-A177-3AD203B41FA5}">
                      <a16:colId xmlns:a16="http://schemas.microsoft.com/office/drawing/2014/main" xmlns="" val="1350700980"/>
                    </a:ext>
                  </a:extLst>
                </a:gridCol>
              </a:tblGrid>
              <a:tr h="370840">
                <a:tc>
                  <a:txBody>
                    <a:bodyPr/>
                    <a:lstStyle/>
                    <a:p>
                      <a:r>
                        <a:rPr lang="en-GB" sz="1200" dirty="0"/>
                        <a:t>Owner</a:t>
                      </a:r>
                    </a:p>
                  </a:txBody>
                  <a:tcPr/>
                </a:tc>
                <a:tc>
                  <a:txBody>
                    <a:bodyPr/>
                    <a:lstStyle/>
                    <a:p>
                      <a:r>
                        <a:rPr lang="en-GB" sz="1200" dirty="0"/>
                        <a:t>Deliverable</a:t>
                      </a:r>
                    </a:p>
                  </a:txBody>
                  <a:tcPr/>
                </a:tc>
                <a:tc>
                  <a:txBody>
                    <a:bodyPr/>
                    <a:lstStyle/>
                    <a:p>
                      <a:r>
                        <a:rPr lang="en-GB" sz="1200" dirty="0"/>
                        <a:t>Due Date</a:t>
                      </a:r>
                    </a:p>
                  </a:txBody>
                  <a:tcPr/>
                </a:tc>
                <a:tc>
                  <a:txBody>
                    <a:bodyPr/>
                    <a:lstStyle/>
                    <a:p>
                      <a:r>
                        <a:rPr lang="en-GB" sz="1200" dirty="0"/>
                        <a:t>Status/ Update</a:t>
                      </a:r>
                    </a:p>
                  </a:txBody>
                  <a:tcPr/>
                </a:tc>
                <a:extLst>
                  <a:ext uri="{0D108BD9-81ED-4DB2-BD59-A6C34878D82A}">
                    <a16:rowId xmlns:a16="http://schemas.microsoft.com/office/drawing/2014/main" xmlns="" val="344246428"/>
                  </a:ext>
                </a:extLst>
              </a:tr>
              <a:tr h="370840">
                <a:tc>
                  <a:txBody>
                    <a:bodyPr/>
                    <a:lstStyle/>
                    <a:p>
                      <a:r>
                        <a:rPr lang="en-GB" sz="1200" dirty="0"/>
                        <a:t>Daniel</a:t>
                      </a:r>
                    </a:p>
                  </a:txBody>
                  <a:tcPr/>
                </a:tc>
                <a:tc>
                  <a:txBody>
                    <a:bodyPr/>
                    <a:lstStyle/>
                    <a:p>
                      <a:r>
                        <a:rPr lang="en-GB" sz="1200" dirty="0"/>
                        <a:t>Kick Off and Ways of working session</a:t>
                      </a:r>
                    </a:p>
                  </a:txBody>
                  <a:tcPr/>
                </a:tc>
                <a:tc>
                  <a:txBody>
                    <a:bodyPr/>
                    <a:lstStyle/>
                    <a:p>
                      <a:r>
                        <a:rPr lang="en-GB" sz="1200" dirty="0"/>
                        <a:t>27/07/2018 </a:t>
                      </a:r>
                    </a:p>
                  </a:txBody>
                  <a:tcPr/>
                </a:tc>
                <a:tc>
                  <a:txBody>
                    <a:bodyPr/>
                    <a:lstStyle/>
                    <a:p>
                      <a:r>
                        <a:rPr lang="en-GB" sz="1200" dirty="0"/>
                        <a:t>Open</a:t>
                      </a:r>
                    </a:p>
                  </a:txBody>
                  <a:tcPr/>
                </a:tc>
                <a:extLst>
                  <a:ext uri="{0D108BD9-81ED-4DB2-BD59-A6C34878D82A}">
                    <a16:rowId xmlns:a16="http://schemas.microsoft.com/office/drawing/2014/main" xmlns="" val="2145035502"/>
                  </a:ext>
                </a:extLst>
              </a:tr>
              <a:tr h="370840">
                <a:tc>
                  <a:txBody>
                    <a:bodyPr/>
                    <a:lstStyle/>
                    <a:p>
                      <a:r>
                        <a:rPr lang="en-GB" sz="1200" dirty="0"/>
                        <a:t>Daniel</a:t>
                      </a:r>
                    </a:p>
                  </a:txBody>
                  <a:tcPr/>
                </a:tc>
                <a:tc>
                  <a:txBody>
                    <a:bodyPr/>
                    <a:lstStyle/>
                    <a:p>
                      <a:r>
                        <a:rPr lang="en-GB" sz="1200" dirty="0"/>
                        <a:t>Confluence and JIRA set up, daily scrum calls, sprint review sessions</a:t>
                      </a:r>
                    </a:p>
                  </a:txBody>
                  <a:tcPr/>
                </a:tc>
                <a:tc>
                  <a:txBody>
                    <a:bodyPr/>
                    <a:lstStyle/>
                    <a:p>
                      <a:r>
                        <a:rPr lang="en-GB" sz="1200" dirty="0"/>
                        <a:t>27/07/2018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Open</a:t>
                      </a:r>
                    </a:p>
                    <a:p>
                      <a:endParaRPr lang="en-GB" sz="1200" dirty="0"/>
                    </a:p>
                  </a:txBody>
                  <a:tcPr/>
                </a:tc>
                <a:extLst>
                  <a:ext uri="{0D108BD9-81ED-4DB2-BD59-A6C34878D82A}">
                    <a16:rowId xmlns:a16="http://schemas.microsoft.com/office/drawing/2014/main" xmlns="" val="1180146213"/>
                  </a:ext>
                </a:extLst>
              </a:tr>
              <a:tr h="370840">
                <a:tc>
                  <a:txBody>
                    <a:bodyPr/>
                    <a:lstStyle/>
                    <a:p>
                      <a:r>
                        <a:rPr lang="en-GB" sz="1200" dirty="0"/>
                        <a:t>Wasim and Sanjoy</a:t>
                      </a:r>
                    </a:p>
                  </a:txBody>
                  <a:tcPr/>
                </a:tc>
                <a:tc>
                  <a:txBody>
                    <a:bodyPr/>
                    <a:lstStyle/>
                    <a:p>
                      <a:r>
                        <a:rPr lang="en-GB" sz="1200" dirty="0"/>
                        <a:t>Share all process knowledge with tech team to enable detailed design</a:t>
                      </a:r>
                    </a:p>
                  </a:txBody>
                  <a:tcPr/>
                </a:tc>
                <a:tc>
                  <a:txBody>
                    <a:bodyPr/>
                    <a:lstStyle/>
                    <a:p>
                      <a:r>
                        <a:rPr lang="en-GB" sz="1200" dirty="0"/>
                        <a:t>27/07/2018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Open</a:t>
                      </a:r>
                    </a:p>
                    <a:p>
                      <a:endParaRPr lang="en-GB" sz="1200" dirty="0"/>
                    </a:p>
                  </a:txBody>
                  <a:tcPr/>
                </a:tc>
                <a:extLst>
                  <a:ext uri="{0D108BD9-81ED-4DB2-BD59-A6C34878D82A}">
                    <a16:rowId xmlns:a16="http://schemas.microsoft.com/office/drawing/2014/main" xmlns="" val="2799039280"/>
                  </a:ext>
                </a:extLst>
              </a:tr>
            </a:tbl>
          </a:graphicData>
        </a:graphic>
      </p:graphicFrame>
      <p:sp>
        <p:nvSpPr>
          <p:cNvPr id="10" name="TextBox 9">
            <a:extLst>
              <a:ext uri="{FF2B5EF4-FFF2-40B4-BE49-F238E27FC236}">
                <a16:creationId xmlns:a16="http://schemas.microsoft.com/office/drawing/2014/main" xmlns="" id="{B8542ECE-FFF9-4BA2-9D25-EC7816234013}"/>
              </a:ext>
            </a:extLst>
          </p:cNvPr>
          <p:cNvSpPr txBox="1"/>
          <p:nvPr/>
        </p:nvSpPr>
        <p:spPr>
          <a:xfrm>
            <a:off x="748344" y="1628800"/>
            <a:ext cx="7651912" cy="369332"/>
          </a:xfrm>
          <a:prstGeom prst="rect">
            <a:avLst/>
          </a:prstGeom>
          <a:noFill/>
        </p:spPr>
        <p:txBody>
          <a:bodyPr wrap="square" rtlCol="0">
            <a:spAutoFit/>
          </a:bodyPr>
          <a:lstStyle/>
          <a:p>
            <a:r>
              <a:rPr lang="en-GB" b="1" dirty="0"/>
              <a:t>Week 1: w/c 23</a:t>
            </a:r>
            <a:r>
              <a:rPr lang="en-GB" b="1" baseline="30000" dirty="0"/>
              <a:t>rd</a:t>
            </a:r>
            <a:r>
              <a:rPr lang="en-GB" b="1" dirty="0"/>
              <a:t> July </a:t>
            </a:r>
          </a:p>
        </p:txBody>
      </p:sp>
      <p:sp>
        <p:nvSpPr>
          <p:cNvPr id="11" name="TextBox 10">
            <a:extLst>
              <a:ext uri="{FF2B5EF4-FFF2-40B4-BE49-F238E27FC236}">
                <a16:creationId xmlns:a16="http://schemas.microsoft.com/office/drawing/2014/main" xmlns="" id="{61E3850F-FD1F-4DED-97BA-63743CEF7934}"/>
              </a:ext>
            </a:extLst>
          </p:cNvPr>
          <p:cNvSpPr txBox="1"/>
          <p:nvPr/>
        </p:nvSpPr>
        <p:spPr>
          <a:xfrm>
            <a:off x="748344" y="3786955"/>
            <a:ext cx="8516008" cy="369332"/>
          </a:xfrm>
          <a:prstGeom prst="rect">
            <a:avLst/>
          </a:prstGeom>
          <a:noFill/>
        </p:spPr>
        <p:txBody>
          <a:bodyPr wrap="square" rtlCol="0">
            <a:spAutoFit/>
          </a:bodyPr>
          <a:lstStyle/>
          <a:p>
            <a:r>
              <a:rPr lang="en-GB" b="1" dirty="0"/>
              <a:t>Week 2: w/c 30</a:t>
            </a:r>
            <a:r>
              <a:rPr lang="en-GB" b="1" baseline="30000" dirty="0"/>
              <a:t>th</a:t>
            </a:r>
            <a:r>
              <a:rPr lang="en-GB" b="1" dirty="0"/>
              <a:t> July </a:t>
            </a:r>
          </a:p>
        </p:txBody>
      </p:sp>
    </p:spTree>
    <p:extLst>
      <p:ext uri="{BB962C8B-B14F-4D97-AF65-F5344CB8AC3E}">
        <p14:creationId xmlns:p14="http://schemas.microsoft.com/office/powerpoint/2010/main" val="198599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A8CBF-9665-42F8-8DF2-77E911DC9343}"/>
              </a:ext>
            </a:extLst>
          </p:cNvPr>
          <p:cNvSpPr>
            <a:spLocks noGrp="1"/>
          </p:cNvSpPr>
          <p:nvPr>
            <p:ph type="title"/>
          </p:nvPr>
        </p:nvSpPr>
        <p:spPr/>
        <p:txBody>
          <a:bodyPr/>
          <a:lstStyle/>
          <a:p>
            <a:r>
              <a:rPr lang="en-GB" dirty="0"/>
              <a:t>Ways of working during an Agile project</a:t>
            </a:r>
          </a:p>
        </p:txBody>
      </p:sp>
      <p:sp>
        <p:nvSpPr>
          <p:cNvPr id="6" name="Text Placeholder 5">
            <a:extLst>
              <a:ext uri="{FF2B5EF4-FFF2-40B4-BE49-F238E27FC236}">
                <a16:creationId xmlns:a16="http://schemas.microsoft.com/office/drawing/2014/main" xmlns="" id="{F4BA80A0-A82B-40A8-8081-18FB4A8780E3}"/>
              </a:ext>
            </a:extLst>
          </p:cNvPr>
          <p:cNvSpPr>
            <a:spLocks noGrp="1"/>
          </p:cNvSpPr>
          <p:nvPr>
            <p:ph type="body" sz="quarter" idx="11"/>
          </p:nvPr>
        </p:nvSpPr>
        <p:spPr/>
        <p:txBody>
          <a:bodyPr>
            <a:normAutofit lnSpcReduction="10000"/>
          </a:bodyPr>
          <a:lstStyle/>
          <a:p>
            <a:r>
              <a:rPr lang="en-GB" dirty="0">
                <a:solidFill>
                  <a:schemeClr val="bg1">
                    <a:lumMod val="50000"/>
                  </a:schemeClr>
                </a:solidFill>
              </a:rPr>
              <a:t>Once business and tech teams are mobilised we need to decide ways of working; noting end of the month teams will be heavily occupied </a:t>
            </a:r>
          </a:p>
        </p:txBody>
      </p:sp>
      <p:graphicFrame>
        <p:nvGraphicFramePr>
          <p:cNvPr id="8" name="Table 7">
            <a:extLst>
              <a:ext uri="{FF2B5EF4-FFF2-40B4-BE49-F238E27FC236}">
                <a16:creationId xmlns:a16="http://schemas.microsoft.com/office/drawing/2014/main" xmlns="" id="{F9799F01-9248-4219-8733-B06CB55E1EA1}"/>
              </a:ext>
            </a:extLst>
          </p:cNvPr>
          <p:cNvGraphicFramePr>
            <a:graphicFrameLocks noGrp="1"/>
          </p:cNvGraphicFramePr>
          <p:nvPr>
            <p:extLst>
              <p:ext uri="{D42A27DB-BD31-4B8C-83A1-F6EECF244321}">
                <p14:modId xmlns:p14="http://schemas.microsoft.com/office/powerpoint/2010/main" val="2451372341"/>
              </p:ext>
            </p:extLst>
          </p:nvPr>
        </p:nvGraphicFramePr>
        <p:xfrm>
          <a:off x="695400" y="1999009"/>
          <a:ext cx="10513168" cy="3710384"/>
        </p:xfrm>
        <a:graphic>
          <a:graphicData uri="http://schemas.openxmlformats.org/drawingml/2006/table">
            <a:tbl>
              <a:tblPr/>
              <a:tblGrid>
                <a:gridCol w="1440160">
                  <a:extLst>
                    <a:ext uri="{9D8B030D-6E8A-4147-A177-3AD203B41FA5}">
                      <a16:colId xmlns:a16="http://schemas.microsoft.com/office/drawing/2014/main" xmlns="" val="914884230"/>
                    </a:ext>
                  </a:extLst>
                </a:gridCol>
                <a:gridCol w="6120680">
                  <a:extLst>
                    <a:ext uri="{9D8B030D-6E8A-4147-A177-3AD203B41FA5}">
                      <a16:colId xmlns:a16="http://schemas.microsoft.com/office/drawing/2014/main" xmlns="" val="71458114"/>
                    </a:ext>
                  </a:extLst>
                </a:gridCol>
                <a:gridCol w="1440160">
                  <a:extLst>
                    <a:ext uri="{9D8B030D-6E8A-4147-A177-3AD203B41FA5}">
                      <a16:colId xmlns:a16="http://schemas.microsoft.com/office/drawing/2014/main" xmlns="" val="52209535"/>
                    </a:ext>
                  </a:extLst>
                </a:gridCol>
                <a:gridCol w="1512168">
                  <a:extLst>
                    <a:ext uri="{9D8B030D-6E8A-4147-A177-3AD203B41FA5}">
                      <a16:colId xmlns:a16="http://schemas.microsoft.com/office/drawing/2014/main" xmlns="" val="4157625391"/>
                    </a:ext>
                  </a:extLst>
                </a:gridCol>
              </a:tblGrid>
              <a:tr h="120149">
                <a:tc>
                  <a:txBody>
                    <a:bodyPr/>
                    <a:lstStyle/>
                    <a:p>
                      <a:pPr algn="l" fontAlgn="t"/>
                      <a:r>
                        <a:rPr lang="en-GB" sz="1000" b="1" dirty="0">
                          <a:solidFill>
                            <a:srgbClr val="333333"/>
                          </a:solidFill>
                          <a:effectLst/>
                        </a:rPr>
                        <a:t>Scrum Meeting</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l" fontAlgn="t"/>
                      <a:r>
                        <a:rPr lang="en-GB" sz="1000" b="1">
                          <a:solidFill>
                            <a:srgbClr val="333333"/>
                          </a:solidFill>
                          <a:effectLst/>
                        </a:rPr>
                        <a:t>Purpose</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l" fontAlgn="t"/>
                      <a:r>
                        <a:rPr lang="en-GB" sz="1000" b="1">
                          <a:solidFill>
                            <a:srgbClr val="333333"/>
                          </a:solidFill>
                          <a:effectLst/>
                        </a:rPr>
                        <a:t>Frequency</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l" fontAlgn="t"/>
                      <a:r>
                        <a:rPr lang="en-GB" sz="1000" b="1">
                          <a:solidFill>
                            <a:srgbClr val="333333"/>
                          </a:solidFill>
                          <a:effectLst/>
                        </a:rPr>
                        <a:t>Attendee Required</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extLst>
                  <a:ext uri="{0D108BD9-81ED-4DB2-BD59-A6C34878D82A}">
                    <a16:rowId xmlns:a16="http://schemas.microsoft.com/office/drawing/2014/main" xmlns="" val="4253590104"/>
                  </a:ext>
                </a:extLst>
              </a:tr>
              <a:tr h="796740">
                <a:tc>
                  <a:txBody>
                    <a:bodyPr/>
                    <a:lstStyle/>
                    <a:p>
                      <a:pPr algn="l" fontAlgn="t"/>
                      <a:r>
                        <a:rPr lang="en-GB" sz="1000" i="1" dirty="0">
                          <a:effectLst/>
                        </a:rPr>
                        <a:t>Daily Huddles </a:t>
                      </a:r>
                      <a:endParaRPr lang="en-GB" sz="1000" dirty="0">
                        <a:effectLst/>
                      </a:endParaRP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Daily catch up with the Scrum Team to share what they did yesterday, what they plan on doing today and any blockers</a:t>
                      </a:r>
                    </a:p>
                    <a:p>
                      <a:pPr algn="l" fontAlgn="t"/>
                      <a:r>
                        <a:rPr lang="en-GB" sz="1000" dirty="0">
                          <a:effectLst/>
                        </a:rPr>
                        <a:t>Pune Development team will also have daily huddles AM India time and follow up with UK team later in the day</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Daily 10:30 UTC</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Scrum Team</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371833594"/>
                  </a:ext>
                </a:extLst>
              </a:tr>
              <a:tr h="467528">
                <a:tc>
                  <a:txBody>
                    <a:bodyPr/>
                    <a:lstStyle/>
                    <a:p>
                      <a:pPr algn="l" fontAlgn="t"/>
                      <a:r>
                        <a:rPr lang="en-GB" sz="1000" i="1" dirty="0">
                          <a:effectLst/>
                        </a:rPr>
                        <a:t>Sprint Kick Off</a:t>
                      </a:r>
                      <a:endParaRPr lang="en-GB" sz="1000" dirty="0">
                        <a:effectLst/>
                      </a:endParaRP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Weekly Sprints have been decided; a</a:t>
                      </a:r>
                      <a:r>
                        <a:rPr lang="en-GB" sz="1000" dirty="0">
                          <a:solidFill>
                            <a:srgbClr val="45474D"/>
                          </a:solidFill>
                          <a:effectLst/>
                        </a:rPr>
                        <a:t>t the beginning of each Sprint, a brief planning session takes place in which the backlog items for the sprint are selected.</a:t>
                      </a:r>
                      <a:endParaRPr lang="en-GB" sz="1000" dirty="0">
                        <a:effectLst/>
                      </a:endParaRP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a:effectLst/>
                        </a:rPr>
                        <a:t>Monday's</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Dev + PO</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1245787473"/>
                  </a:ext>
                </a:extLst>
              </a:tr>
              <a:tr h="584180">
                <a:tc>
                  <a:txBody>
                    <a:bodyPr/>
                    <a:lstStyle/>
                    <a:p>
                      <a:pPr algn="l" fontAlgn="t"/>
                      <a:r>
                        <a:rPr lang="en-GB" sz="1000" i="1" dirty="0" err="1">
                          <a:effectLst/>
                        </a:rPr>
                        <a:t>Show n</a:t>
                      </a:r>
                      <a:r>
                        <a:rPr lang="en-GB" sz="1000" i="1" dirty="0">
                          <a:effectLst/>
                        </a:rPr>
                        <a:t> Tell</a:t>
                      </a:r>
                      <a:endParaRPr lang="en-GB" sz="1000" dirty="0">
                        <a:effectLst/>
                      </a:endParaRP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solidFill>
                            <a:srgbClr val="45474D"/>
                          </a:solidFill>
                          <a:effectLst/>
                        </a:rPr>
                        <a:t>By the end of a sprint, the team demonstrates the increment to the Product Owner and Stakeholders. Feedback is gathered as to make the necessary improvements to the product and the process.</a:t>
                      </a:r>
                      <a:endParaRPr lang="en-GB" sz="1000" dirty="0">
                        <a:effectLst/>
                      </a:endParaRP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Friday's</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a:effectLst/>
                        </a:rPr>
                        <a:t>Dev Lead+ PO</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3817150525"/>
                  </a:ext>
                </a:extLst>
              </a:tr>
              <a:tr h="748192">
                <a:tc>
                  <a:txBody>
                    <a:bodyPr/>
                    <a:lstStyle/>
                    <a:p>
                      <a:pPr algn="l" fontAlgn="t"/>
                      <a:r>
                        <a:rPr lang="en-GB" sz="1000" i="1" dirty="0">
                          <a:effectLst/>
                        </a:rPr>
                        <a:t>Retrospective</a:t>
                      </a:r>
                      <a:endParaRPr lang="en-GB" sz="1000" dirty="0">
                        <a:effectLst/>
                      </a:endParaRP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solidFill>
                            <a:srgbClr val="45474D"/>
                          </a:solidFill>
                          <a:effectLst/>
                        </a:rPr>
                        <a:t>A brief "lessons learned" meeting takes place, at which all team members review the sprint with Scrum Master. The purpose of this meeting is to identify what worked well and what didn't work well and identify what needs to be done to address the problems. This results into team-resolvable and organizational impediments and next steps to solve them.</a:t>
                      </a:r>
                      <a:endParaRPr lang="en-GB" sz="1000" dirty="0">
                        <a:effectLst/>
                      </a:endParaRP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Friday's</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Scrum Team</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2348457648"/>
                  </a:ext>
                </a:extLst>
              </a:tr>
              <a:tr h="576064">
                <a:tc>
                  <a:txBody>
                    <a:bodyPr/>
                    <a:lstStyle/>
                    <a:p>
                      <a:pPr algn="l" fontAlgn="t"/>
                      <a:r>
                        <a:rPr lang="en-GB" sz="1000" i="1">
                          <a:effectLst/>
                        </a:rPr>
                        <a:t>Backlog Refinement</a:t>
                      </a:r>
                      <a:endParaRPr lang="en-GB" sz="1000">
                        <a:effectLst/>
                      </a:endParaRP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Product backlog refinement is the process through which product backlog items are reviewed by the Scrum team and revised, providing more detail and ensuring that there is greater clarity in the requirements for that item.</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Friday's</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Dev+ 1 PO</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3445884357"/>
                  </a:ext>
                </a:extLst>
              </a:tr>
              <a:tr h="361788">
                <a:tc>
                  <a:txBody>
                    <a:bodyPr/>
                    <a:lstStyle/>
                    <a:p>
                      <a:pPr algn="l" fontAlgn="t"/>
                      <a:r>
                        <a:rPr lang="en-GB" sz="1000" i="1">
                          <a:effectLst/>
                        </a:rPr>
                        <a:t>Scrum of Scrums</a:t>
                      </a:r>
                      <a:endParaRPr lang="en-GB" sz="1000">
                        <a:effectLst/>
                      </a:endParaRP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a:effectLst/>
                        </a:rPr>
                        <a:t>Scrum master from off shore and UK to meet to prepare Sprint review and backlog refinement</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Thursday's</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1000" dirty="0">
                          <a:effectLst/>
                        </a:rPr>
                        <a:t>TBC + Daniel</a:t>
                      </a:r>
                    </a:p>
                  </a:txBody>
                  <a:tcPr marL="16781" marR="16781" marT="11746" marB="117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1527481828"/>
                  </a:ext>
                </a:extLst>
              </a:tr>
            </a:tbl>
          </a:graphicData>
        </a:graphic>
      </p:graphicFrame>
    </p:spTree>
    <p:extLst>
      <p:ext uri="{BB962C8B-B14F-4D97-AF65-F5344CB8AC3E}">
        <p14:creationId xmlns:p14="http://schemas.microsoft.com/office/powerpoint/2010/main" val="1159202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48484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template.potx" id="{6288A6B4-8D07-4938-A82F-A0093CB90658}" vid="{E773FF80-0C60-4FD3-859A-2513E72AB802}"/>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01A55E89-FC83-4782-8FAE-7DDB55FEF934}"/>
    </a:ext>
  </a:extLst>
</a:theme>
</file>

<file path=ppt/theme/theme3.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  Read-Only" id="{606B0086-9724-4D30-9E61-F70D68582A98}" vid="{0F8D7AF1-E772-4562-A982-520C00FBAFBE}"/>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ppt-template</Template>
  <TotalTime>16902</TotalTime>
  <Words>3677</Words>
  <Application>Microsoft Office PowerPoint</Application>
  <PresentationFormat>Widescreen</PresentationFormat>
  <Paragraphs>588</Paragraphs>
  <Slides>21</Slides>
  <Notes>2</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Tahoma</vt:lpstr>
      <vt:lpstr>Verdana</vt:lpstr>
      <vt:lpstr>Wingdings</vt:lpstr>
      <vt:lpstr>Capgemini Master</vt:lpstr>
      <vt:lpstr>Cover options</vt:lpstr>
      <vt:lpstr>1_Capgemini Master</vt:lpstr>
      <vt:lpstr>think-cell Slide</vt:lpstr>
      <vt:lpstr>Intercompany Sundry Accounting &amp; FCCR Cost Centre Creation Blockchain</vt:lpstr>
      <vt:lpstr>Objectives of Session</vt:lpstr>
      <vt:lpstr>Key design decisions/ principles</vt:lpstr>
      <vt:lpstr>FCCR Cost Centre Creation – Process Steps</vt:lpstr>
      <vt:lpstr>As-Is process highlights pain points</vt:lpstr>
      <vt:lpstr>What does the tech team need to proceed?  FCCR</vt:lpstr>
      <vt:lpstr>What does the tech team need to proceed?  Sundry</vt:lpstr>
      <vt:lpstr>Next steps: Week 1 and Week 2</vt:lpstr>
      <vt:lpstr>Ways of working during an Agile project</vt:lpstr>
      <vt:lpstr>Detailed Plan for the POC </vt:lpstr>
      <vt:lpstr>High level 12-week delivery plan</vt:lpstr>
      <vt:lpstr>What does the business team need to proceed? </vt:lpstr>
      <vt:lpstr>What does the business team need to proceed? </vt:lpstr>
      <vt:lpstr>What does the business team need to proceed? </vt:lpstr>
      <vt:lpstr>What does the business team need to proceed? </vt:lpstr>
      <vt:lpstr>What does the business team need to proceed? </vt:lpstr>
      <vt:lpstr>What does the business team need to proceed? </vt:lpstr>
      <vt:lpstr>What does the business team need to proceed? </vt:lpstr>
      <vt:lpstr>FCCR and Sundry invoicing high level process flows</vt:lpstr>
      <vt:lpstr>Org Chart for the Pilot</vt:lpstr>
      <vt:lpstr>Exec Summary of the Pilot</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Toth, Miklos</dc:creator>
  <cp:lastModifiedBy>Patil, Sachin</cp:lastModifiedBy>
  <cp:revision>157</cp:revision>
  <dcterms:created xsi:type="dcterms:W3CDTF">2018-06-19T14:51:37Z</dcterms:created>
  <dcterms:modified xsi:type="dcterms:W3CDTF">2018-08-01T12:01:16Z</dcterms:modified>
</cp:coreProperties>
</file>