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71" r:id="rId2"/>
  </p:sldMasterIdLst>
  <p:notesMasterIdLst>
    <p:notesMasterId r:id="rId13"/>
  </p:notesMasterIdLst>
  <p:handoutMasterIdLst>
    <p:handoutMasterId r:id="rId14"/>
  </p:handoutMasterIdLst>
  <p:sldIdLst>
    <p:sldId id="311" r:id="rId3"/>
    <p:sldId id="515" r:id="rId4"/>
    <p:sldId id="510" r:id="rId5"/>
    <p:sldId id="512" r:id="rId6"/>
    <p:sldId id="504" r:id="rId7"/>
    <p:sldId id="516" r:id="rId8"/>
    <p:sldId id="513" r:id="rId9"/>
    <p:sldId id="517" r:id="rId10"/>
    <p:sldId id="501" r:id="rId11"/>
    <p:sldId id="435" r:id="rId12"/>
  </p:sldIdLst>
  <p:sldSz cx="12188825" cy="6858000"/>
  <p:notesSz cx="7010400" cy="92964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orient="horz" pos="2496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pos="3841">
          <p15:clr>
            <a:srgbClr val="A4A3A4"/>
          </p15:clr>
        </p15:guide>
        <p15:guide id="8" pos="246">
          <p15:clr>
            <a:srgbClr val="A4A3A4"/>
          </p15:clr>
        </p15:guide>
        <p15:guide id="9" pos="3949">
          <p15:clr>
            <a:srgbClr val="A4A3A4"/>
          </p15:clr>
        </p15:guide>
        <p15:guide id="10" pos="3733">
          <p15:clr>
            <a:srgbClr val="A4A3A4"/>
          </p15:clr>
        </p15:guide>
        <p15:guide id="11" pos="7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7"/>
    <a:srgbClr val="333333"/>
    <a:srgbClr val="1D2535"/>
    <a:srgbClr val="B70132"/>
    <a:srgbClr val="043B74"/>
    <a:srgbClr val="691E7C"/>
    <a:srgbClr val="AF1C63"/>
    <a:srgbClr val="ED771A"/>
    <a:srgbClr val="000000"/>
    <a:srgbClr val="4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788" y="32"/>
      </p:cViewPr>
      <p:guideLst>
        <p:guide orient="horz"/>
        <p:guide orient="horz" pos="2784"/>
        <p:guide orient="horz" pos="3960"/>
        <p:guide orient="horz" pos="2496"/>
        <p:guide orient="horz" pos="2904"/>
        <p:guide orient="horz" pos="2376"/>
        <p:guide pos="3841"/>
        <p:guide pos="246"/>
        <p:guide pos="3949"/>
        <p:guide pos="3733"/>
        <p:guide pos="7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80" y="-135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7010400" cy="464315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3.jpg"/><Relationship Id="rId5" Type="http://schemas.openxmlformats.org/officeDocument/2006/relationships/tags" Target="../tags/tag12.xml"/><Relationship Id="rId15" Type="http://schemas.openxmlformats.org/officeDocument/2006/relationships/image" Target="../media/image5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tags" Target="../tags/tag42.xml"/><Relationship Id="rId11" Type="http://schemas.openxmlformats.org/officeDocument/2006/relationships/image" Target="../media/image15.png"/><Relationship Id="rId5" Type="http://schemas.openxmlformats.org/officeDocument/2006/relationships/tags" Target="../tags/tag41.xml"/><Relationship Id="rId10" Type="http://schemas.openxmlformats.org/officeDocument/2006/relationships/hyperlink" Target="http://www.capgemini.com/" TargetMode="Externa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4.xml"/><Relationship Id="rId7" Type="http://schemas.openxmlformats.org/officeDocument/2006/relationships/hyperlink" Target="http://www.capgemini.com/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7"/>
          <a:stretch/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26" y="1179232"/>
            <a:ext cx="12193470" cy="52215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>
                  <a:alpha val="88000"/>
                </a:schemeClr>
              </a:gs>
              <a:gs pos="65000">
                <a:schemeClr val="tx1">
                  <a:alpha val="5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 userDrawn="1"/>
        </p:nvSpPr>
        <p:spPr>
          <a:xfrm flipH="1">
            <a:off x="-3" y="3"/>
            <a:ext cx="11290436" cy="6400797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5" y="13"/>
            <a:ext cx="12195119" cy="252323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781983">
                <a:moveTo>
                  <a:pt x="2187" y="0"/>
                </a:moveTo>
                <a:lnTo>
                  <a:pt x="10562072" y="0"/>
                </a:lnTo>
                <a:cubicBezTo>
                  <a:pt x="10562585" y="67600"/>
                  <a:pt x="10562411" y="1256738"/>
                  <a:pt x="10561157" y="1300153"/>
                </a:cubicBezTo>
                <a:cubicBezTo>
                  <a:pt x="10083761" y="1972162"/>
                  <a:pt x="9705180" y="1982238"/>
                  <a:pt x="9288594" y="1976918"/>
                </a:cubicBezTo>
                <a:lnTo>
                  <a:pt x="2317558" y="1983327"/>
                </a:lnTo>
                <a:cubicBezTo>
                  <a:pt x="1740344" y="2016469"/>
                  <a:pt x="1372498" y="2319161"/>
                  <a:pt x="1180889" y="2781983"/>
                </a:cubicBezTo>
                <a:cubicBezTo>
                  <a:pt x="882535" y="2078206"/>
                  <a:pt x="278640" y="1997002"/>
                  <a:pt x="0" y="1997880"/>
                </a:cubicBezTo>
                <a:cubicBezTo>
                  <a:pt x="2067" y="1962367"/>
                  <a:pt x="3459" y="95582"/>
                  <a:pt x="2187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526" y="1179232"/>
            <a:ext cx="12193471" cy="1344007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99663 w 10562585"/>
              <a:gd name="connsiteY7" fmla="*/ 100817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0" fmla="*/ 10562072 w 10562585"/>
              <a:gd name="connsiteY0" fmla="*/ 0 h 2781983"/>
              <a:gd name="connsiteX1" fmla="*/ 10561157 w 10562585"/>
              <a:gd name="connsiteY1" fmla="*/ 1300153 h 2781983"/>
              <a:gd name="connsiteX2" fmla="*/ 9288594 w 10562585"/>
              <a:gd name="connsiteY2" fmla="*/ 1976918 h 2781983"/>
              <a:gd name="connsiteX3" fmla="*/ 2317558 w 10562585"/>
              <a:gd name="connsiteY3" fmla="*/ 1983327 h 2781983"/>
              <a:gd name="connsiteX4" fmla="*/ 1180889 w 10562585"/>
              <a:gd name="connsiteY4" fmla="*/ 2781983 h 2781983"/>
              <a:gd name="connsiteX5" fmla="*/ 0 w 10562585"/>
              <a:gd name="connsiteY5" fmla="*/ 1997880 h 2781983"/>
              <a:gd name="connsiteX0" fmla="*/ 10561157 w 10561157"/>
              <a:gd name="connsiteY0" fmla="*/ 0 h 1481830"/>
              <a:gd name="connsiteX1" fmla="*/ 9288594 w 10561157"/>
              <a:gd name="connsiteY1" fmla="*/ 676765 h 1481830"/>
              <a:gd name="connsiteX2" fmla="*/ 2317558 w 10561157"/>
              <a:gd name="connsiteY2" fmla="*/ 683174 h 1481830"/>
              <a:gd name="connsiteX3" fmla="*/ 1180889 w 10561157"/>
              <a:gd name="connsiteY3" fmla="*/ 1481830 h 1481830"/>
              <a:gd name="connsiteX4" fmla="*/ 0 w 10561157"/>
              <a:gd name="connsiteY4" fmla="*/ 697727 h 14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157" h="1481830">
                <a:moveTo>
                  <a:pt x="10561157" y="0"/>
                </a:moveTo>
                <a:cubicBezTo>
                  <a:pt x="10083761" y="672009"/>
                  <a:pt x="9705180" y="682085"/>
                  <a:pt x="9288594" y="676765"/>
                </a:cubicBezTo>
                <a:lnTo>
                  <a:pt x="2317558" y="683174"/>
                </a:lnTo>
                <a:cubicBezTo>
                  <a:pt x="1740344" y="716316"/>
                  <a:pt x="1372498" y="1019008"/>
                  <a:pt x="1180889" y="1481830"/>
                </a:cubicBezTo>
                <a:cubicBezTo>
                  <a:pt x="882535" y="778053"/>
                  <a:pt x="278640" y="696849"/>
                  <a:pt x="0" y="697727"/>
                </a:cubicBezTo>
              </a:path>
            </a:pathLst>
          </a:custGeom>
          <a:noFill/>
          <a:ln w="12700" cmpd="sng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384005" y="2927384"/>
            <a:ext cx="4640267" cy="890905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84005" y="4807242"/>
            <a:ext cx="3775247" cy="551527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21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04988" y="548640"/>
            <a:ext cx="3151163" cy="65681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>
            <p:custDataLst>
              <p:tags r:id="rId8"/>
            </p:custDataLst>
          </p:nvPr>
        </p:nvSpPr>
        <p:spPr>
          <a:xfrm>
            <a:off x="0" y="6400800"/>
            <a:ext cx="121909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2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16" y="6500818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 userDrawn="1"/>
        </p:nvGrpSpPr>
        <p:grpSpPr>
          <a:xfrm>
            <a:off x="0" y="5612920"/>
            <a:ext cx="4356417" cy="946718"/>
            <a:chOff x="0" y="5435120"/>
            <a:chExt cx="4356417" cy="946718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19" y="5467438"/>
              <a:ext cx="1380226" cy="9144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0" y="5435120"/>
              <a:ext cx="4356417" cy="914400"/>
              <a:chOff x="0" y="5435120"/>
              <a:chExt cx="4356417" cy="914400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191" y="5435120"/>
                <a:ext cx="1380226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1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3455" y="5511900"/>
                <a:ext cx="1236302" cy="819050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 userDrawn="1"/>
            </p:nvCxnSpPr>
            <p:spPr>
              <a:xfrm>
                <a:off x="0" y="6149975"/>
                <a:ext cx="37973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>
              <a:blip r:embed="rId1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5" y="5505426"/>
                <a:ext cx="812823" cy="812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233" y="1533439"/>
            <a:ext cx="5539650" cy="471550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0345" y="1533440"/>
            <a:ext cx="5539650" cy="47255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003878"/>
            <a:ext cx="10950498" cy="931333"/>
          </a:xfrm>
          <a:prstGeom prst="rect">
            <a:avLst/>
          </a:prstGeom>
          <a:solidFill>
            <a:srgbClr val="0098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5" name="Oval 22"/>
          <p:cNvSpPr/>
          <p:nvPr userDrawn="1"/>
        </p:nvSpPr>
        <p:spPr>
          <a:xfrm rot="3396601">
            <a:off x="10407821" y="1235024"/>
            <a:ext cx="1794243" cy="934590"/>
          </a:xfrm>
          <a:custGeom>
            <a:avLst/>
            <a:gdLst>
              <a:gd name="connsiteX0" fmla="*/ 0 w 2155151"/>
              <a:gd name="connsiteY0" fmla="*/ 1077576 h 2155151"/>
              <a:gd name="connsiteX1" fmla="*/ 1077576 w 2155151"/>
              <a:gd name="connsiteY1" fmla="*/ 0 h 2155151"/>
              <a:gd name="connsiteX2" fmla="*/ 2155152 w 2155151"/>
              <a:gd name="connsiteY2" fmla="*/ 1077576 h 2155151"/>
              <a:gd name="connsiteX3" fmla="*/ 1077576 w 2155151"/>
              <a:gd name="connsiteY3" fmla="*/ 2155152 h 2155151"/>
              <a:gd name="connsiteX4" fmla="*/ 0 w 2155151"/>
              <a:gd name="connsiteY4" fmla="*/ 1077576 h 2155151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4" fmla="*/ 1169016 w 2155152"/>
              <a:gd name="connsiteY4" fmla="*/ 91440 h 2155152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0" fmla="*/ 2155152 w 2155152"/>
              <a:gd name="connsiteY0" fmla="*/ 0 h 1077576"/>
              <a:gd name="connsiteX1" fmla="*/ 1077576 w 2155152"/>
              <a:gd name="connsiteY1" fmla="*/ 1077576 h 1077576"/>
              <a:gd name="connsiteX2" fmla="*/ 0 w 2155152"/>
              <a:gd name="connsiteY2" fmla="*/ 0 h 10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152" h="1077576">
                <a:moveTo>
                  <a:pt x="2155152" y="0"/>
                </a:moveTo>
                <a:cubicBezTo>
                  <a:pt x="2155152" y="595129"/>
                  <a:pt x="1672705" y="1077576"/>
                  <a:pt x="1077576" y="1077576"/>
                </a:cubicBezTo>
                <a:cubicBezTo>
                  <a:pt x="482447" y="1077576"/>
                  <a:pt x="0" y="595129"/>
                  <a:pt x="0" y="0"/>
                </a:cubicBezTo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98C7"/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7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grpSp>
        <p:nvGrpSpPr>
          <p:cNvPr id="30" name="Groupe 566"/>
          <p:cNvGrpSpPr/>
          <p:nvPr userDrawn="1"/>
        </p:nvGrpSpPr>
        <p:grpSpPr>
          <a:xfrm>
            <a:off x="11159004" y="1377942"/>
            <a:ext cx="739257" cy="512665"/>
            <a:chOff x="2613026" y="2713038"/>
            <a:chExt cx="414338" cy="287338"/>
          </a:xfrm>
        </p:grpSpPr>
        <p:sp>
          <p:nvSpPr>
            <p:cNvPr id="3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9"/>
          <p:cNvSpPr>
            <a:spLocks/>
          </p:cNvSpPr>
          <p:nvPr/>
        </p:nvSpPr>
        <p:spPr>
          <a:xfrm>
            <a:off x="3" y="659118"/>
            <a:ext cx="12188824" cy="737260"/>
          </a:xfrm>
          <a:custGeom>
            <a:avLst/>
            <a:gdLst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0 w 9906000"/>
              <a:gd name="connsiteY3" fmla="*/ 742641 h 742641"/>
              <a:gd name="connsiteX4" fmla="*/ 0 w 9906000"/>
              <a:gd name="connsiteY4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473572 w 9906000"/>
              <a:gd name="connsiteY3" fmla="*/ 737260 h 742641"/>
              <a:gd name="connsiteX4" fmla="*/ 0 w 9906000"/>
              <a:gd name="connsiteY4" fmla="*/ 742641 h 742641"/>
              <a:gd name="connsiteX5" fmla="*/ 0 w 9906000"/>
              <a:gd name="connsiteY5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877185 w 9906000"/>
              <a:gd name="connsiteY3" fmla="*/ 737260 h 742641"/>
              <a:gd name="connsiteX4" fmla="*/ 473572 w 9906000"/>
              <a:gd name="connsiteY4" fmla="*/ 737260 h 742641"/>
              <a:gd name="connsiteX5" fmla="*/ 0 w 9906000"/>
              <a:gd name="connsiteY5" fmla="*/ 742641 h 742641"/>
              <a:gd name="connsiteX6" fmla="*/ 0 w 9906000"/>
              <a:gd name="connsiteY6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10763 w 9916763"/>
              <a:gd name="connsiteY0" fmla="*/ 0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10763 w 9916763"/>
              <a:gd name="connsiteY7" fmla="*/ 0 h 737260"/>
              <a:gd name="connsiteX0" fmla="*/ 1238 w 9907238"/>
              <a:gd name="connsiteY0" fmla="*/ 0 h 737260"/>
              <a:gd name="connsiteX1" fmla="*/ 9907238 w 9907238"/>
              <a:gd name="connsiteY1" fmla="*/ 0 h 737260"/>
              <a:gd name="connsiteX2" fmla="*/ 9794226 w 9907238"/>
              <a:gd name="connsiteY2" fmla="*/ 247546 h 737260"/>
              <a:gd name="connsiteX3" fmla="*/ 9542641 w 9907238"/>
              <a:gd name="connsiteY3" fmla="*/ 365939 h 737260"/>
              <a:gd name="connsiteX4" fmla="*/ 867660 w 9907238"/>
              <a:gd name="connsiteY4" fmla="*/ 376703 h 737260"/>
              <a:gd name="connsiteX5" fmla="*/ 474810 w 9907238"/>
              <a:gd name="connsiteY5" fmla="*/ 737260 h 737260"/>
              <a:gd name="connsiteX6" fmla="*/ 0 w 9907238"/>
              <a:gd name="connsiteY6" fmla="*/ 387464 h 737260"/>
              <a:gd name="connsiteX7" fmla="*/ 1238 w 9907238"/>
              <a:gd name="connsiteY7" fmla="*/ 0 h 737260"/>
              <a:gd name="connsiteX0" fmla="*/ 20 w 9912370"/>
              <a:gd name="connsiteY0" fmla="*/ 28575 h 737260"/>
              <a:gd name="connsiteX1" fmla="*/ 9912370 w 9912370"/>
              <a:gd name="connsiteY1" fmla="*/ 0 h 737260"/>
              <a:gd name="connsiteX2" fmla="*/ 9799358 w 9912370"/>
              <a:gd name="connsiteY2" fmla="*/ 247546 h 737260"/>
              <a:gd name="connsiteX3" fmla="*/ 9547773 w 9912370"/>
              <a:gd name="connsiteY3" fmla="*/ 365939 h 737260"/>
              <a:gd name="connsiteX4" fmla="*/ 872792 w 9912370"/>
              <a:gd name="connsiteY4" fmla="*/ 376703 h 737260"/>
              <a:gd name="connsiteX5" fmla="*/ 479942 w 9912370"/>
              <a:gd name="connsiteY5" fmla="*/ 737260 h 737260"/>
              <a:gd name="connsiteX6" fmla="*/ 5132 w 9912370"/>
              <a:gd name="connsiteY6" fmla="*/ 387464 h 737260"/>
              <a:gd name="connsiteX7" fmla="*/ 20 w 9912370"/>
              <a:gd name="connsiteY7" fmla="*/ 28575 h 737260"/>
              <a:gd name="connsiteX0" fmla="*/ 4413 w 9916763"/>
              <a:gd name="connsiteY0" fmla="*/ 28575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4413 w 9916763"/>
              <a:gd name="connsiteY7" fmla="*/ 28575 h 737260"/>
              <a:gd name="connsiteX0" fmla="*/ 21 w 9912371"/>
              <a:gd name="connsiteY0" fmla="*/ 28575 h 737260"/>
              <a:gd name="connsiteX1" fmla="*/ 9912371 w 9912371"/>
              <a:gd name="connsiteY1" fmla="*/ 0 h 737260"/>
              <a:gd name="connsiteX2" fmla="*/ 9799359 w 9912371"/>
              <a:gd name="connsiteY2" fmla="*/ 247546 h 737260"/>
              <a:gd name="connsiteX3" fmla="*/ 9547774 w 9912371"/>
              <a:gd name="connsiteY3" fmla="*/ 365939 h 737260"/>
              <a:gd name="connsiteX4" fmla="*/ 872793 w 9912371"/>
              <a:gd name="connsiteY4" fmla="*/ 376703 h 737260"/>
              <a:gd name="connsiteX5" fmla="*/ 479943 w 9912371"/>
              <a:gd name="connsiteY5" fmla="*/ 737260 h 737260"/>
              <a:gd name="connsiteX6" fmla="*/ 5133 w 9912371"/>
              <a:gd name="connsiteY6" fmla="*/ 387464 h 737260"/>
              <a:gd name="connsiteX7" fmla="*/ 21 w 9912371"/>
              <a:gd name="connsiteY7" fmla="*/ 28575 h 737260"/>
              <a:gd name="connsiteX0" fmla="*/ 42 w 9912392"/>
              <a:gd name="connsiteY0" fmla="*/ 28575 h 737260"/>
              <a:gd name="connsiteX1" fmla="*/ 9912392 w 9912392"/>
              <a:gd name="connsiteY1" fmla="*/ 0 h 737260"/>
              <a:gd name="connsiteX2" fmla="*/ 9799380 w 9912392"/>
              <a:gd name="connsiteY2" fmla="*/ 247546 h 737260"/>
              <a:gd name="connsiteX3" fmla="*/ 9547795 w 9912392"/>
              <a:gd name="connsiteY3" fmla="*/ 365939 h 737260"/>
              <a:gd name="connsiteX4" fmla="*/ 872814 w 9912392"/>
              <a:gd name="connsiteY4" fmla="*/ 376703 h 737260"/>
              <a:gd name="connsiteX5" fmla="*/ 479964 w 9912392"/>
              <a:gd name="connsiteY5" fmla="*/ 737260 h 737260"/>
              <a:gd name="connsiteX6" fmla="*/ 1979 w 9912392"/>
              <a:gd name="connsiteY6" fmla="*/ 384289 h 737260"/>
              <a:gd name="connsiteX7" fmla="*/ 42 w 9912392"/>
              <a:gd name="connsiteY7" fmla="*/ 28575 h 7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392" h="737260">
                <a:moveTo>
                  <a:pt x="42" y="28575"/>
                </a:moveTo>
                <a:lnTo>
                  <a:pt x="9912392" y="0"/>
                </a:lnTo>
                <a:cubicBezTo>
                  <a:pt x="9874721" y="82515"/>
                  <a:pt x="9912392" y="73546"/>
                  <a:pt x="9799380" y="247546"/>
                </a:cubicBezTo>
                <a:lnTo>
                  <a:pt x="9547795" y="365939"/>
                </a:lnTo>
                <a:lnTo>
                  <a:pt x="872814" y="376703"/>
                </a:lnTo>
                <a:cubicBezTo>
                  <a:pt x="494315" y="475363"/>
                  <a:pt x="514047" y="670889"/>
                  <a:pt x="479964" y="737260"/>
                </a:cubicBezTo>
                <a:cubicBezTo>
                  <a:pt x="392067" y="405403"/>
                  <a:pt x="159836" y="382495"/>
                  <a:pt x="1979" y="384289"/>
                </a:cubicBezTo>
                <a:cubicBezTo>
                  <a:pt x="2392" y="255134"/>
                  <a:pt x="-371" y="157730"/>
                  <a:pt x="42" y="2857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Candara" pitchFamily="34" charset="0"/>
            </a:endParaRPr>
          </a:p>
        </p:txBody>
      </p:sp>
      <p:sp>
        <p:nvSpPr>
          <p:cNvPr id="16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7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1"/>
          <p:cNvGrpSpPr/>
          <p:nvPr userDrawn="1">
            <p:custDataLst>
              <p:tags r:id="rId3"/>
            </p:custDataLst>
          </p:nvPr>
        </p:nvGrpSpPr>
        <p:grpSpPr>
          <a:xfrm>
            <a:off x="7114366" y="3258545"/>
            <a:ext cx="4554574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375596" y="3795713"/>
            <a:ext cx="5259611" cy="2171462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5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5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5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www.capgemini.com</a:t>
            </a:r>
            <a:r>
              <a:rPr lang="en-US" sz="105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12295" y="3635559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2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6504400" y="3119317"/>
            <a:ext cx="5241515" cy="2197606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0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www.capgemini.com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240010" y="3104803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5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10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7.vml"/><Relationship Id="rId15" Type="http://schemas.openxmlformats.org/officeDocument/2006/relationships/tags" Target="../tags/tag36.xml"/><Relationship Id="rId23" Type="http://schemas.openxmlformats.org/officeDocument/2006/relationships/image" Target="../media/image11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31.xml"/><Relationship Id="rId19" Type="http://schemas.openxmlformats.org/officeDocument/2006/relationships/image" Target="../media/image5.emf"/><Relationship Id="rId4" Type="http://schemas.openxmlformats.org/officeDocument/2006/relationships/theme" Target="../theme/theme2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3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" y="0"/>
            <a:ext cx="12188824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1785051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  <a:latin typeface="+mn-lt"/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95476" y="6623404"/>
            <a:ext cx="3273786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Copyright © Capgemini 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2018. </a:t>
            </a: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email"/>
          <a:stretch>
            <a:fillRect/>
          </a:stretch>
        </p:blipFill>
        <p:spPr bwMode="auto">
          <a:xfrm>
            <a:off x="195604" y="6443187"/>
            <a:ext cx="14192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5"/>
          <p:cNvCxnSpPr/>
          <p:nvPr>
            <p:custDataLst>
              <p:tags r:id="rId14"/>
            </p:custDataLst>
          </p:nvPr>
        </p:nvCxnSpPr>
        <p:spPr>
          <a:xfrm flipH="1">
            <a:off x="3" y="6362700"/>
            <a:ext cx="1218882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65" r:id="rId2"/>
    <p:sldLayoutId id="2147483962" r:id="rId3"/>
    <p:sldLayoutId id="2147483978" r:id="rId4"/>
    <p:sldLayoutId id="2147483934" r:id="rId5"/>
  </p:sldLayoutIdLst>
  <p:txStyles>
    <p:titleStyle>
      <a:lvl1pPr marL="285750" indent="0" algn="l" defTabSz="914342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14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9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2038" y="1677994"/>
            <a:ext cx="12190864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tretch>
            <a:fillRect/>
          </a:stretch>
        </p:blipFill>
        <p:spPr bwMode="auto">
          <a:xfrm>
            <a:off x="7448543" y="1170204"/>
            <a:ext cx="3889321" cy="3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796897" y="6379669"/>
            <a:ext cx="5391928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© 2017 Capgemini. All rights reserved. Rightshore</a:t>
            </a:r>
            <a:r>
              <a:rPr lang="en-US" sz="700" baseline="30000" dirty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 is a trademark belonging to Capgemini</a:t>
            </a: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9265703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tretch>
            <a:fillRect/>
          </a:stretch>
        </p:blipFill>
        <p:spPr bwMode="auto">
          <a:xfrm>
            <a:off x="9768843" y="5932547"/>
            <a:ext cx="276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tretch>
            <a:fillRect/>
          </a:stretch>
        </p:blipFill>
        <p:spPr bwMode="auto">
          <a:xfrm>
            <a:off x="1018155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tretch>
            <a:fillRect/>
          </a:stretch>
        </p:blipFill>
        <p:spPr bwMode="auto">
          <a:xfrm>
            <a:off x="1095557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tretch>
            <a:fillRect/>
          </a:stretch>
        </p:blipFill>
        <p:spPr bwMode="auto">
          <a:xfrm>
            <a:off x="1137208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tretch>
            <a:fillRect/>
          </a:stretch>
        </p:blipFill>
        <p:spPr>
          <a:xfrm>
            <a:off x="10587105" y="59181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6"/>
            </p:custDataLst>
          </p:nvPr>
        </p:nvPicPr>
        <p:blipFill>
          <a:blip r:embed="rId30" cstate="email"/>
          <a:stretch>
            <a:fillRect/>
          </a:stretch>
        </p:blipFill>
        <p:spPr bwMode="auto">
          <a:xfrm>
            <a:off x="959345" y="731091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8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21061" y="2632436"/>
            <a:ext cx="9163529" cy="752783"/>
          </a:xfrm>
        </p:spPr>
        <p:txBody>
          <a:bodyPr>
            <a:noAutofit/>
          </a:bodyPr>
          <a:lstStyle/>
          <a:p>
            <a:pPr marL="0"/>
            <a:r>
              <a:rPr lang="en-US" sz="3600" dirty="0" smtClean="0"/>
              <a:t>RBC – Fund Audit Trail</a:t>
            </a:r>
            <a:endParaRPr lang="en-US" sz="36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0374" y="4958704"/>
            <a:ext cx="4762881" cy="874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fld id="{4B267769-E7CC-4703-8CE9-C8D3E650D443}" type="datetime4">
              <a:rPr lang="en-US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marL="0" indent="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t>March 27, 2018</a:t>
            </a:fld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267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777" y="1694046"/>
            <a:ext cx="10193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Business Context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D2535"/>
                </a:solidFill>
              </a:rPr>
              <a:t>Fund Balancing team has a work flow functionality where Fund Administrator adjust the fund rates and Fund Manager approves the changes done on fund level rebalancing.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1D2535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D2535"/>
                </a:solidFill>
              </a:rPr>
              <a:t>Fund adjustments, approvals and comments are </a:t>
            </a:r>
            <a:r>
              <a:rPr lang="en-US" sz="1400" dirty="0" smtClean="0">
                <a:solidFill>
                  <a:srgbClr val="1D2535"/>
                </a:solidFill>
              </a:rPr>
              <a:t>handled manually in </a:t>
            </a:r>
            <a:r>
              <a:rPr lang="en-US" sz="1400" dirty="0">
                <a:solidFill>
                  <a:srgbClr val="1D2535"/>
                </a:solidFill>
              </a:rPr>
              <a:t>fund </a:t>
            </a:r>
            <a:r>
              <a:rPr lang="en-US" sz="1400" dirty="0" smtClean="0">
                <a:solidFill>
                  <a:srgbClr val="1D2535"/>
                </a:solidFill>
              </a:rPr>
              <a:t>balancing process.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Problem Definition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D2535"/>
                </a:solidFill>
              </a:rPr>
              <a:t>Can we have a single platform which automates the fund balancing and eliminates manual excel based fund adjustment and approval process.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1D2535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D2535"/>
                </a:solidFill>
              </a:rPr>
              <a:t>Platform also can onboard Auditor (third party agent) and remove paper-based statement verification.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1D2535"/>
              </a:solidFill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1D2535"/>
              </a:solidFill>
            </a:endParaRPr>
          </a:p>
          <a:p>
            <a:endParaRPr lang="en-US" sz="1400" b="1" dirty="0">
              <a:solidFill>
                <a:srgbClr val="1D2535"/>
              </a:solidFill>
            </a:endParaRPr>
          </a:p>
          <a:p>
            <a:endParaRPr lang="en-US" sz="1400" b="1" dirty="0" smtClean="0">
              <a:solidFill>
                <a:srgbClr val="1D2535"/>
              </a:solidFill>
            </a:endParaRPr>
          </a:p>
          <a:p>
            <a:endParaRPr lang="en-US" sz="1400" b="1" dirty="0">
              <a:solidFill>
                <a:srgbClr val="1D2535"/>
              </a:solidFill>
            </a:endParaRPr>
          </a:p>
          <a:p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9138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Points or Challenges in Current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9497" y="1583703"/>
            <a:ext cx="95682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Fund Manager and Fund Administrator adjust and approve fund details using manual process in 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Auditor refers paper-based statements for verification of fund details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Fund Manager or Fund Administrator can tweak and enter wrong fund details into system very easily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Lack of trust and transparency between </a:t>
            </a:r>
            <a:r>
              <a:rPr lang="en-US" sz="1400" dirty="0" smtClean="0"/>
              <a:t>Auditor, Fund Administrator and Fund Manager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Benefits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9358" y="1233578"/>
            <a:ext cx="9817767" cy="421968"/>
          </a:xfrm>
          <a:prstGeom prst="rect">
            <a:avLst/>
          </a:prstGeom>
          <a:solidFill>
            <a:srgbClr val="009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</a:pP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characteristics and solution abilities that can provide solution to eliminate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mentioned challenges</a:t>
            </a:r>
            <a:endParaRPr lang="en-US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0520"/>
              </p:ext>
            </p:extLst>
          </p:nvPr>
        </p:nvGraphicFramePr>
        <p:xfrm>
          <a:off x="1279357" y="2004268"/>
          <a:ext cx="9817767" cy="374201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23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3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3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Benefits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 smtClean="0">
                          <a:effectLst/>
                        </a:rPr>
                        <a:t>Common Platform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</a:rPr>
                        <a:t>DLT provides a single source of truth / system of records for all the </a:t>
                      </a:r>
                      <a:r>
                        <a:rPr lang="en-US" sz="1050" dirty="0" smtClean="0">
                          <a:effectLst/>
                        </a:rPr>
                        <a:t>participants </a:t>
                      </a:r>
                      <a:r>
                        <a:rPr lang="en-US" sz="1050" dirty="0">
                          <a:effectLst/>
                        </a:rPr>
                        <a:t>and eliminates the need to develop individual </a:t>
                      </a:r>
                      <a:r>
                        <a:rPr lang="en-US" sz="1050" dirty="0" smtClean="0">
                          <a:effectLst/>
                        </a:rPr>
                        <a:t>or various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solutions.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Fund</a:t>
                      </a:r>
                      <a:r>
                        <a:rPr lang="en-US" sz="1050" baseline="0" dirty="0" smtClean="0">
                          <a:effectLst/>
                        </a:rPr>
                        <a:t> balancing details will be stored on ledger which can be referred or modified by node participants. Immutable distributed ledger will be used for audit log purpose.</a:t>
                      </a:r>
                      <a:endParaRPr lang="en-US" sz="105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9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r>
                        <a:rPr lang="en-US" sz="1050" b="1" dirty="0" smtClean="0">
                          <a:effectLst/>
                        </a:rPr>
                        <a:t>Fund Balancing</a:t>
                      </a:r>
                      <a:r>
                        <a:rPr lang="en-US" sz="1050" b="1" baseline="0" dirty="0" smtClean="0">
                          <a:effectLst/>
                        </a:rPr>
                        <a:t> Group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Fund Manager, Fund Administrator and Auditor</a:t>
                      </a:r>
                      <a:r>
                        <a:rPr lang="en-US" sz="1050" baseline="0" dirty="0" smtClean="0">
                          <a:effectLst/>
                        </a:rPr>
                        <a:t> will own a node on network and form a Fund Balancing Group. This will also reduce operational cost by eliminating paperwork.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</a:rPr>
                        <a:t> Trust and Transparency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</a:rPr>
                        <a:t>DLT challenges the need to trust counterparties to fulfill obligations as agreements are codified and executed in a shared, immutable environment</a:t>
                      </a:r>
                      <a:r>
                        <a:rPr lang="en-US" sz="1050" dirty="0" smtClean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Trust between all node participants</a:t>
                      </a:r>
                      <a:r>
                        <a:rPr lang="en-US" sz="1050" baseline="0" dirty="0" smtClean="0">
                          <a:effectLst/>
                        </a:rPr>
                        <a:t> will make sure no other participant can enter wrong data on ledger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 smtClean="0">
                          <a:effectLst/>
                        </a:rPr>
                        <a:t>Process Automation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</a:rPr>
                        <a:t>DLT helps to automate the </a:t>
                      </a:r>
                      <a:r>
                        <a:rPr lang="en-US" sz="1050" dirty="0" smtClean="0">
                          <a:effectLst/>
                        </a:rPr>
                        <a:t>fund balancing process </a:t>
                      </a:r>
                      <a:r>
                        <a:rPr lang="en-US" sz="1050" dirty="0">
                          <a:effectLst/>
                        </a:rPr>
                        <a:t>by reducing </a:t>
                      </a:r>
                      <a:r>
                        <a:rPr lang="en-US" sz="1050" dirty="0" smtClean="0">
                          <a:effectLst/>
                        </a:rPr>
                        <a:t>paperwork </a:t>
                      </a:r>
                      <a:r>
                        <a:rPr lang="en-US" sz="1050" dirty="0">
                          <a:effectLst/>
                        </a:rPr>
                        <a:t>and eliminating manual </a:t>
                      </a:r>
                      <a:r>
                        <a:rPr lang="en-US" sz="1050" dirty="0" smtClean="0">
                          <a:effectLst/>
                        </a:rPr>
                        <a:t>fund adjustment and approval</a:t>
                      </a:r>
                      <a:r>
                        <a:rPr lang="en-US" sz="1050" baseline="0" dirty="0" smtClean="0">
                          <a:effectLst/>
                        </a:rPr>
                        <a:t> on excel based template.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0639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 </a:t>
            </a:r>
            <a:r>
              <a:rPr lang="en-US" dirty="0" smtClean="0"/>
              <a:t>Audit Trail Functional </a:t>
            </a:r>
            <a:r>
              <a:rPr lang="en-US" dirty="0"/>
              <a:t>Flow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56162" y="1559083"/>
            <a:ext cx="11676503" cy="4236161"/>
            <a:chOff x="268449" y="1356953"/>
            <a:chExt cx="11676503" cy="4236161"/>
          </a:xfrm>
        </p:grpSpPr>
        <p:sp>
          <p:nvSpPr>
            <p:cNvPr id="39" name="Flowchart: Connector 38"/>
            <p:cNvSpPr/>
            <p:nvPr/>
          </p:nvSpPr>
          <p:spPr>
            <a:xfrm>
              <a:off x="1740436" y="1675644"/>
              <a:ext cx="590284" cy="40751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Start</a:t>
              </a:r>
            </a:p>
          </p:txBody>
        </p:sp>
        <p:cxnSp>
          <p:nvCxnSpPr>
            <p:cNvPr id="40" name="Straight Arrow Connector 39"/>
            <p:cNvCxnSpPr>
              <a:stCxn id="39" idx="6"/>
            </p:cNvCxnSpPr>
            <p:nvPr/>
          </p:nvCxnSpPr>
          <p:spPr>
            <a:xfrm>
              <a:off x="2330720" y="1879403"/>
              <a:ext cx="1114433" cy="64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Flowchart: Decision 41"/>
            <p:cNvSpPr/>
            <p:nvPr/>
          </p:nvSpPr>
          <p:spPr>
            <a:xfrm>
              <a:off x="6906415" y="1633826"/>
              <a:ext cx="1379395" cy="58431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Details insertion Successful</a:t>
              </a:r>
            </a:p>
          </p:txBody>
        </p:sp>
        <p:cxnSp>
          <p:nvCxnSpPr>
            <p:cNvPr id="43" name="Straight Arrow Connector 42"/>
            <p:cNvCxnSpPr>
              <a:stCxn id="20" idx="3"/>
              <a:endCxn id="42" idx="1"/>
            </p:cNvCxnSpPr>
            <p:nvPr/>
          </p:nvCxnSpPr>
          <p:spPr>
            <a:xfrm flipV="1">
              <a:off x="5675807" y="1925983"/>
              <a:ext cx="1230608" cy="1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2" idx="2"/>
              <a:endCxn id="73" idx="0"/>
            </p:cNvCxnSpPr>
            <p:nvPr/>
          </p:nvCxnSpPr>
          <p:spPr>
            <a:xfrm rot="5400000">
              <a:off x="5125685" y="73688"/>
              <a:ext cx="325977" cy="46148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lowchart: Decision 45"/>
            <p:cNvSpPr/>
            <p:nvPr/>
          </p:nvSpPr>
          <p:spPr>
            <a:xfrm>
              <a:off x="4867951" y="2459367"/>
              <a:ext cx="1518045" cy="58431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Needs Adjustment</a:t>
              </a:r>
            </a:p>
          </p:txBody>
        </p:sp>
        <p:cxnSp>
          <p:nvCxnSpPr>
            <p:cNvPr id="48" name="Straight Arrow Connector 47"/>
            <p:cNvCxnSpPr>
              <a:endCxn id="46" idx="1"/>
            </p:cNvCxnSpPr>
            <p:nvPr/>
          </p:nvCxnSpPr>
          <p:spPr>
            <a:xfrm flipV="1">
              <a:off x="3974781" y="2751524"/>
              <a:ext cx="893170" cy="6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6" idx="3"/>
            </p:cNvCxnSpPr>
            <p:nvPr/>
          </p:nvCxnSpPr>
          <p:spPr>
            <a:xfrm>
              <a:off x="6385996" y="2751524"/>
              <a:ext cx="10099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37881" y="2128889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Yes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99279" y="2532818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Yes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80691" y="3581859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Yes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58358" y="1930858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No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93022" y="2303152"/>
              <a:ext cx="11651930" cy="928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93022" y="3254271"/>
              <a:ext cx="11651930" cy="795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83464" y="1356953"/>
              <a:ext cx="11661488" cy="6552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68449" y="5531117"/>
              <a:ext cx="11651930" cy="6199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12546" y="1422477"/>
              <a:ext cx="6613" cy="41706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6386" y="2407815"/>
              <a:ext cx="1354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Fund Accounting Administrator</a:t>
              </a:r>
              <a:endParaRPr lang="en-US" sz="1200" b="1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0870" y="3383064"/>
              <a:ext cx="138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Fund Accounting </a:t>
              </a:r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Manager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6386" y="1503774"/>
              <a:ext cx="1064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Fund Balancing System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14989" y="1731886"/>
              <a:ext cx="2260818" cy="3907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 process </a:t>
              </a:r>
              <a:r>
                <a: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inserts fund discrepancies from 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Fund Accounting System to Fund Balancing System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7230" y="2544117"/>
              <a:ext cx="1988004" cy="404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Fund Administrator checks the discrepancies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75995" y="2563911"/>
              <a:ext cx="2067185" cy="386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Fund Administrator adjust fund details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9844124" y="2470503"/>
              <a:ext cx="1518045" cy="58431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Success</a:t>
              </a:r>
            </a:p>
          </p:txBody>
        </p:sp>
        <p:cxnSp>
          <p:nvCxnSpPr>
            <p:cNvPr id="72" name="Straight Arrow Connector 71"/>
            <p:cNvCxnSpPr>
              <a:stCxn id="87" idx="3"/>
              <a:endCxn id="88" idx="1"/>
            </p:cNvCxnSpPr>
            <p:nvPr/>
          </p:nvCxnSpPr>
          <p:spPr>
            <a:xfrm>
              <a:off x="9443180" y="2757387"/>
              <a:ext cx="400944" cy="52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87230" y="3595033"/>
              <a:ext cx="1987551" cy="442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Fund Manager approves/rejects 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the fund adjustment request with comments</a:t>
              </a:r>
            </a:p>
            <a:p>
              <a:pPr algn="ctr"/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0" name="Elbow Connector 89"/>
            <p:cNvCxnSpPr>
              <a:stCxn id="88" idx="2"/>
              <a:endCxn id="89" idx="0"/>
            </p:cNvCxnSpPr>
            <p:nvPr/>
          </p:nvCxnSpPr>
          <p:spPr>
            <a:xfrm rot="5400000">
              <a:off x="6521969" y="-486145"/>
              <a:ext cx="540216" cy="762214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3" name="Flowchart: Decision 92"/>
            <p:cNvSpPr/>
            <p:nvPr/>
          </p:nvSpPr>
          <p:spPr>
            <a:xfrm>
              <a:off x="4725282" y="3531148"/>
              <a:ext cx="1518045" cy="58431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Approve</a:t>
              </a:r>
            </a:p>
          </p:txBody>
        </p:sp>
        <p:cxnSp>
          <p:nvCxnSpPr>
            <p:cNvPr id="96" name="Straight Arrow Connector 95"/>
            <p:cNvCxnSpPr>
              <a:stCxn id="89" idx="3"/>
              <a:endCxn id="93" idx="1"/>
            </p:cNvCxnSpPr>
            <p:nvPr/>
          </p:nvCxnSpPr>
          <p:spPr>
            <a:xfrm>
              <a:off x="3974781" y="3816460"/>
              <a:ext cx="750501" cy="68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Flowchart: Connector 96"/>
            <p:cNvSpPr/>
            <p:nvPr/>
          </p:nvSpPr>
          <p:spPr>
            <a:xfrm>
              <a:off x="9956034" y="3619546"/>
              <a:ext cx="590284" cy="40751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End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535896" y="3075020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Yes</a:t>
              </a:r>
            </a:p>
          </p:txBody>
        </p:sp>
        <p:cxnSp>
          <p:nvCxnSpPr>
            <p:cNvPr id="100" name="Elbow Connector 99"/>
            <p:cNvCxnSpPr>
              <a:stCxn id="93" idx="2"/>
              <a:endCxn id="73" idx="1"/>
            </p:cNvCxnSpPr>
            <p:nvPr/>
          </p:nvCxnSpPr>
          <p:spPr>
            <a:xfrm rot="5400000" flipH="1">
              <a:off x="3051323" y="1682480"/>
              <a:ext cx="1368890" cy="3497075"/>
            </a:xfrm>
            <a:prstGeom prst="bentConnector4">
              <a:avLst>
                <a:gd name="adj1" fmla="val -16700"/>
                <a:gd name="adj2" fmla="val 106537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7808" y="3032080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No</a:t>
              </a:r>
            </a:p>
          </p:txBody>
        </p:sp>
        <p:cxnSp>
          <p:nvCxnSpPr>
            <p:cNvPr id="104" name="Elbow Connector 103"/>
            <p:cNvCxnSpPr>
              <a:stCxn id="46" idx="2"/>
              <a:endCxn id="97" idx="0"/>
            </p:cNvCxnSpPr>
            <p:nvPr/>
          </p:nvCxnSpPr>
          <p:spPr>
            <a:xfrm rot="16200000" flipH="1">
              <a:off x="7651143" y="1019512"/>
              <a:ext cx="575865" cy="4624202"/>
            </a:xfrm>
            <a:prstGeom prst="bentConnector3">
              <a:avLst>
                <a:gd name="adj1" fmla="val 7507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290246" y="2532181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No</a:t>
              </a:r>
            </a:p>
          </p:txBody>
        </p:sp>
        <p:cxnSp>
          <p:nvCxnSpPr>
            <p:cNvPr id="115" name="Elbow Connector 114"/>
            <p:cNvCxnSpPr>
              <a:stCxn id="42" idx="3"/>
              <a:endCxn id="20" idx="0"/>
            </p:cNvCxnSpPr>
            <p:nvPr/>
          </p:nvCxnSpPr>
          <p:spPr>
            <a:xfrm flipH="1" flipV="1">
              <a:off x="4545398" y="1731886"/>
              <a:ext cx="3740412" cy="194097"/>
            </a:xfrm>
            <a:prstGeom prst="bentConnector4">
              <a:avLst>
                <a:gd name="adj1" fmla="val -6112"/>
                <a:gd name="adj2" fmla="val 203830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>
              <a:stCxn id="88" idx="3"/>
              <a:endCxn id="87" idx="0"/>
            </p:cNvCxnSpPr>
            <p:nvPr/>
          </p:nvCxnSpPr>
          <p:spPr>
            <a:xfrm flipH="1" flipV="1">
              <a:off x="8409588" y="2563911"/>
              <a:ext cx="2952581" cy="198749"/>
            </a:xfrm>
            <a:prstGeom prst="bentConnector4">
              <a:avLst>
                <a:gd name="adj1" fmla="val -7742"/>
                <a:gd name="adj2" fmla="val 189374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52571" y="4106811"/>
              <a:ext cx="400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No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V="1">
              <a:off x="268449" y="4522317"/>
              <a:ext cx="11651930" cy="795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18027" y="4843100"/>
              <a:ext cx="1389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Auditor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87230" y="4843100"/>
              <a:ext cx="1987551" cy="442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Auditor validates and sign-off on historical fund details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4" name="Flowchart: Decision 143"/>
            <p:cNvSpPr/>
            <p:nvPr/>
          </p:nvSpPr>
          <p:spPr>
            <a:xfrm>
              <a:off x="4620044" y="4775145"/>
              <a:ext cx="1771771" cy="58431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Discrepancies Found</a:t>
              </a:r>
            </a:p>
          </p:txBody>
        </p:sp>
        <p:cxnSp>
          <p:nvCxnSpPr>
            <p:cNvPr id="146" name="Straight Arrow Connector 145"/>
            <p:cNvCxnSpPr>
              <a:stCxn id="136" idx="3"/>
              <a:endCxn id="144" idx="1"/>
            </p:cNvCxnSpPr>
            <p:nvPr/>
          </p:nvCxnSpPr>
          <p:spPr>
            <a:xfrm>
              <a:off x="3974781" y="5064527"/>
              <a:ext cx="645263" cy="27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44" idx="3"/>
              <a:endCxn id="97" idx="4"/>
            </p:cNvCxnSpPr>
            <p:nvPr/>
          </p:nvCxnSpPr>
          <p:spPr>
            <a:xfrm flipV="1">
              <a:off x="6391815" y="4027064"/>
              <a:ext cx="3859361" cy="104023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334295" y="5039308"/>
            <a:ext cx="400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</a:t>
            </a:r>
          </a:p>
        </p:txBody>
      </p:sp>
      <p:cxnSp>
        <p:nvCxnSpPr>
          <p:cNvPr id="158" name="Elbow Connector 157"/>
          <p:cNvCxnSpPr>
            <a:stCxn id="93" idx="3"/>
            <a:endCxn id="136" idx="0"/>
          </p:cNvCxnSpPr>
          <p:nvPr/>
        </p:nvCxnSpPr>
        <p:spPr>
          <a:xfrm flipH="1">
            <a:off x="2968719" y="4025435"/>
            <a:ext cx="3262321" cy="1019795"/>
          </a:xfrm>
          <a:prstGeom prst="bentConnector4">
            <a:avLst>
              <a:gd name="adj1" fmla="val -7007"/>
              <a:gd name="adj2" fmla="val 85089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748022" y="1796838"/>
            <a:ext cx="6107567" cy="3503736"/>
            <a:chOff x="3180412" y="2196941"/>
            <a:chExt cx="6107567" cy="3460570"/>
          </a:xfrm>
        </p:grpSpPr>
        <p:sp>
          <p:nvSpPr>
            <p:cNvPr id="165" name="Shape 511"/>
            <p:cNvSpPr/>
            <p:nvPr/>
          </p:nvSpPr>
          <p:spPr>
            <a:xfrm>
              <a:off x="4656690" y="3158449"/>
              <a:ext cx="2657805" cy="1331216"/>
            </a:xfrm>
            <a:prstGeom prst="roundRect">
              <a:avLst>
                <a:gd name="adj" fmla="val 16280"/>
              </a:avLst>
            </a:prstGeom>
            <a:solidFill>
              <a:srgbClr val="D9E4F2"/>
            </a:solidFill>
            <a:ln>
              <a:solidFill>
                <a:srgbClr val="3C75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pPr algn="ctr">
                <a:defRPr sz="1400"/>
              </a:pPr>
              <a:endParaRPr sz="1400">
                <a:latin typeface="+mj-lt"/>
              </a:endParaRPr>
            </a:p>
          </p:txBody>
        </p:sp>
        <p:sp>
          <p:nvSpPr>
            <p:cNvPr id="167" name="Shape 512"/>
            <p:cNvSpPr/>
            <p:nvPr/>
          </p:nvSpPr>
          <p:spPr>
            <a:xfrm>
              <a:off x="3992875" y="2493480"/>
              <a:ext cx="4132797" cy="273560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j-lt"/>
              </a:endParaRPr>
            </a:p>
          </p:txBody>
        </p:sp>
        <p:grpSp>
          <p:nvGrpSpPr>
            <p:cNvPr id="168" name="Group 515"/>
            <p:cNvGrpSpPr/>
            <p:nvPr/>
          </p:nvGrpSpPr>
          <p:grpSpPr>
            <a:xfrm>
              <a:off x="5437661" y="4918088"/>
              <a:ext cx="1107206" cy="739423"/>
              <a:chOff x="0" y="0"/>
              <a:chExt cx="1371600" cy="914400"/>
            </a:xfrm>
          </p:grpSpPr>
          <p:sp>
            <p:nvSpPr>
              <p:cNvPr id="368" name="Shape 513"/>
              <p:cNvSpPr/>
              <p:nvPr/>
            </p:nvSpPr>
            <p:spPr>
              <a:xfrm>
                <a:off x="0" y="0"/>
                <a:ext cx="1371600" cy="9144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sp>
            <p:nvSpPr>
              <p:cNvPr id="369" name="Shape 514"/>
              <p:cNvSpPr/>
              <p:nvPr/>
            </p:nvSpPr>
            <p:spPr>
              <a:xfrm>
                <a:off x="0" y="0"/>
                <a:ext cx="1371600" cy="3519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lang="en-US" dirty="0">
                    <a:latin typeface="+mj-lt"/>
                  </a:rPr>
                  <a:t>N</a:t>
                </a:r>
                <a:r>
                  <a:rPr dirty="0" smtClean="0">
                    <a:latin typeface="+mj-lt"/>
                  </a:rPr>
                  <a:t>ode</a:t>
                </a:r>
                <a:endParaRPr dirty="0">
                  <a:latin typeface="+mj-lt"/>
                </a:endParaRPr>
              </a:p>
            </p:txBody>
          </p:sp>
        </p:grpSp>
        <p:grpSp>
          <p:nvGrpSpPr>
            <p:cNvPr id="169" name="Group 519"/>
            <p:cNvGrpSpPr/>
            <p:nvPr/>
          </p:nvGrpSpPr>
          <p:grpSpPr>
            <a:xfrm>
              <a:off x="5510705" y="5141457"/>
              <a:ext cx="308840" cy="482679"/>
              <a:chOff x="0" y="0"/>
              <a:chExt cx="382588" cy="596900"/>
            </a:xfrm>
          </p:grpSpPr>
          <p:sp>
            <p:nvSpPr>
              <p:cNvPr id="365" name="Shape 516"/>
              <p:cNvSpPr/>
              <p:nvPr/>
            </p:nvSpPr>
            <p:spPr>
              <a:xfrm>
                <a:off x="0" y="-1"/>
                <a:ext cx="382589" cy="596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28" y="0"/>
                    </a:moveTo>
                    <a:lnTo>
                      <a:pt x="0" y="3153"/>
                    </a:lnTo>
                    <a:lnTo>
                      <a:pt x="0" y="20124"/>
                    </a:lnTo>
                    <a:lnTo>
                      <a:pt x="13672" y="21600"/>
                    </a:lnTo>
                    <a:lnTo>
                      <a:pt x="13672" y="4629"/>
                    </a:lnTo>
                    <a:lnTo>
                      <a:pt x="21600" y="1476"/>
                    </a:lnTo>
                    <a:lnTo>
                      <a:pt x="79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66" name="Shape 517"/>
              <p:cNvSpPr/>
              <p:nvPr/>
            </p:nvSpPr>
            <p:spPr>
              <a:xfrm>
                <a:off x="105822" y="122345"/>
                <a:ext cx="20351" cy="43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417"/>
                    </a:lnTo>
                    <a:lnTo>
                      <a:pt x="0" y="0"/>
                    </a:lnTo>
                    <a:lnTo>
                      <a:pt x="21600" y="18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55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67" name="Shape 518"/>
              <p:cNvSpPr/>
              <p:nvPr/>
            </p:nvSpPr>
            <p:spPr>
              <a:xfrm>
                <a:off x="242170" y="40782"/>
                <a:ext cx="140419" cy="556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16"/>
                    </a:lnTo>
                    <a:lnTo>
                      <a:pt x="21600" y="0"/>
                    </a:lnTo>
                    <a:lnTo>
                      <a:pt x="0" y="338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9696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</p:grpSp>
        <p:sp>
          <p:nvSpPr>
            <p:cNvPr id="363" name="Shape 520"/>
            <p:cNvSpPr/>
            <p:nvPr/>
          </p:nvSpPr>
          <p:spPr>
            <a:xfrm>
              <a:off x="7737379" y="2438619"/>
              <a:ext cx="1550600" cy="426338"/>
            </a:xfrm>
            <a:prstGeom prst="roundRect">
              <a:avLst>
                <a:gd name="adj" fmla="val 23491"/>
              </a:avLst>
            </a:prstGeom>
            <a:solidFill>
              <a:srgbClr val="00B050"/>
            </a:solidFill>
            <a:ln w="9525" cap="flat">
              <a:solidFill>
                <a:srgbClr val="7DCDF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 lang="en-US" sz="1100" b="1" dirty="0" smtClean="0">
                <a:latin typeface="+mj-lt"/>
              </a:endParaRPr>
            </a:p>
            <a:p>
              <a:pPr algn="ctr">
                <a:defRPr sz="1100">
                  <a:solidFill>
                    <a:srgbClr val="FFFFFF"/>
                  </a:solidFill>
                </a:defRPr>
              </a:pPr>
              <a:r>
                <a:rPr lang="en-US" sz="1100" b="1" dirty="0" smtClean="0">
                  <a:latin typeface="+mj-lt"/>
                </a:rPr>
                <a:t>1. </a:t>
              </a:r>
              <a:r>
                <a:rPr lang="en-US" sz="1100" b="1" dirty="0" smtClean="0">
                  <a:solidFill>
                    <a:srgbClr val="FFFFFF"/>
                  </a:solidFill>
                </a:rPr>
                <a:t>Fund Accounting Administrator</a:t>
              </a:r>
            </a:p>
            <a:p>
              <a:pPr algn="ctr">
                <a:defRPr sz="1100">
                  <a:solidFill>
                    <a:srgbClr val="FFFFFF"/>
                  </a:solidFill>
                </a:defRPr>
              </a:pPr>
              <a:endParaRPr sz="1100" dirty="0">
                <a:latin typeface="+mj-lt"/>
              </a:endParaRPr>
            </a:p>
          </p:txBody>
        </p:sp>
        <p:sp>
          <p:nvSpPr>
            <p:cNvPr id="176" name="Shape 538"/>
            <p:cNvSpPr/>
            <p:nvPr/>
          </p:nvSpPr>
          <p:spPr>
            <a:xfrm>
              <a:off x="4729732" y="3147495"/>
              <a:ext cx="1255858" cy="2239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200"/>
              </a:lvl1pPr>
            </a:lstStyle>
            <a:p>
              <a:r>
                <a:rPr>
                  <a:latin typeface="+mj-lt"/>
                </a:rPr>
                <a:t>Shared Ledger</a:t>
              </a:r>
            </a:p>
          </p:txBody>
        </p:sp>
        <p:sp>
          <p:nvSpPr>
            <p:cNvPr id="217" name="Shape 539"/>
            <p:cNvSpPr/>
            <p:nvPr/>
          </p:nvSpPr>
          <p:spPr>
            <a:xfrm>
              <a:off x="6059919" y="3147495"/>
              <a:ext cx="1215552" cy="273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 sz="1200"/>
              </a:pPr>
              <a:r>
                <a:rPr sz="1200" dirty="0">
                  <a:latin typeface="+mj-lt"/>
                </a:rPr>
                <a:t>Smart Contracts</a:t>
              </a:r>
            </a:p>
          </p:txBody>
        </p:sp>
        <p:sp>
          <p:nvSpPr>
            <p:cNvPr id="218" name="Shape 541"/>
            <p:cNvSpPr/>
            <p:nvPr/>
          </p:nvSpPr>
          <p:spPr>
            <a:xfrm>
              <a:off x="6721863" y="4808025"/>
              <a:ext cx="1107206" cy="288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400"/>
              </a:lvl1pPr>
            </a:lstStyle>
            <a:p>
              <a:endParaRPr dirty="0">
                <a:latin typeface="+mj-lt"/>
              </a:endParaRPr>
            </a:p>
          </p:txBody>
        </p:sp>
        <p:sp>
          <p:nvSpPr>
            <p:cNvPr id="220" name="Shape 556"/>
            <p:cNvSpPr/>
            <p:nvPr/>
          </p:nvSpPr>
          <p:spPr>
            <a:xfrm flipH="1" flipV="1">
              <a:off x="5964938" y="4489663"/>
              <a:ext cx="20651" cy="428424"/>
            </a:xfrm>
            <a:prstGeom prst="line">
              <a:avLst/>
            </a:prstGeom>
            <a:ln w="25400">
              <a:solidFill>
                <a:schemeClr val="accent1"/>
              </a:solidFill>
              <a:prstDash val="dash"/>
            </a:ln>
          </p:spPr>
          <p:txBody>
            <a:bodyPr lIns="45719" rIns="45719"/>
            <a:lstStyle/>
            <a:p>
              <a:endParaRPr>
                <a:latin typeface="+mj-lt"/>
              </a:endParaRPr>
            </a:p>
          </p:txBody>
        </p:sp>
        <p:grpSp>
          <p:nvGrpSpPr>
            <p:cNvPr id="223" name="Group 559"/>
            <p:cNvGrpSpPr/>
            <p:nvPr/>
          </p:nvGrpSpPr>
          <p:grpSpPr>
            <a:xfrm>
              <a:off x="3180412" y="3750241"/>
              <a:ext cx="1107205" cy="739423"/>
              <a:chOff x="0" y="0"/>
              <a:chExt cx="1371600" cy="914400"/>
            </a:xfrm>
          </p:grpSpPr>
          <p:sp>
            <p:nvSpPr>
              <p:cNvPr id="357" name="Shape 557"/>
              <p:cNvSpPr/>
              <p:nvPr/>
            </p:nvSpPr>
            <p:spPr>
              <a:xfrm>
                <a:off x="0" y="0"/>
                <a:ext cx="1371600" cy="9144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sp>
            <p:nvSpPr>
              <p:cNvPr id="358" name="Shape 558"/>
              <p:cNvSpPr/>
              <p:nvPr/>
            </p:nvSpPr>
            <p:spPr>
              <a:xfrm>
                <a:off x="0" y="0"/>
                <a:ext cx="1371600" cy="3519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lang="en-US" dirty="0">
                    <a:latin typeface="+mj-lt"/>
                  </a:rPr>
                  <a:t>N</a:t>
                </a:r>
                <a:r>
                  <a:rPr dirty="0" smtClean="0">
                    <a:latin typeface="+mj-lt"/>
                  </a:rPr>
                  <a:t>ode</a:t>
                </a:r>
                <a:endParaRPr dirty="0">
                  <a:latin typeface="+mj-lt"/>
                </a:endParaRPr>
              </a:p>
            </p:txBody>
          </p:sp>
        </p:grpSp>
        <p:grpSp>
          <p:nvGrpSpPr>
            <p:cNvPr id="224" name="Group 563"/>
            <p:cNvGrpSpPr/>
            <p:nvPr/>
          </p:nvGrpSpPr>
          <p:grpSpPr>
            <a:xfrm>
              <a:off x="3253460" y="3972326"/>
              <a:ext cx="308839" cy="482679"/>
              <a:chOff x="0" y="0"/>
              <a:chExt cx="382587" cy="596900"/>
            </a:xfrm>
          </p:grpSpPr>
          <p:sp>
            <p:nvSpPr>
              <p:cNvPr id="354" name="Shape 560"/>
              <p:cNvSpPr/>
              <p:nvPr/>
            </p:nvSpPr>
            <p:spPr>
              <a:xfrm>
                <a:off x="-1" y="-1"/>
                <a:ext cx="382589" cy="596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28" y="0"/>
                    </a:moveTo>
                    <a:lnTo>
                      <a:pt x="0" y="3153"/>
                    </a:lnTo>
                    <a:lnTo>
                      <a:pt x="0" y="20124"/>
                    </a:lnTo>
                    <a:lnTo>
                      <a:pt x="13672" y="21600"/>
                    </a:lnTo>
                    <a:lnTo>
                      <a:pt x="13672" y="4629"/>
                    </a:lnTo>
                    <a:lnTo>
                      <a:pt x="21600" y="1476"/>
                    </a:lnTo>
                    <a:lnTo>
                      <a:pt x="79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55" name="Shape 561"/>
              <p:cNvSpPr/>
              <p:nvPr/>
            </p:nvSpPr>
            <p:spPr>
              <a:xfrm>
                <a:off x="105821" y="122345"/>
                <a:ext cx="20352" cy="43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417"/>
                    </a:lnTo>
                    <a:lnTo>
                      <a:pt x="0" y="0"/>
                    </a:lnTo>
                    <a:lnTo>
                      <a:pt x="21600" y="18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55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56" name="Shape 562"/>
              <p:cNvSpPr/>
              <p:nvPr/>
            </p:nvSpPr>
            <p:spPr>
              <a:xfrm>
                <a:off x="242169" y="40782"/>
                <a:ext cx="140418" cy="556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16"/>
                    </a:lnTo>
                    <a:lnTo>
                      <a:pt x="21600" y="0"/>
                    </a:lnTo>
                    <a:lnTo>
                      <a:pt x="0" y="338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9696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</p:grpSp>
        <p:sp>
          <p:nvSpPr>
            <p:cNvPr id="225" name="Shape 564"/>
            <p:cNvSpPr/>
            <p:nvPr/>
          </p:nvSpPr>
          <p:spPr>
            <a:xfrm flipH="1">
              <a:off x="4213295" y="4194408"/>
              <a:ext cx="443395" cy="12838"/>
            </a:xfrm>
            <a:prstGeom prst="line">
              <a:avLst/>
            </a:prstGeom>
            <a:ln w="25400">
              <a:solidFill>
                <a:schemeClr val="accent1"/>
              </a:solidFill>
              <a:prstDash val="dash"/>
            </a:ln>
          </p:spPr>
          <p:txBody>
            <a:bodyPr lIns="45719" rIns="45719"/>
            <a:lstStyle/>
            <a:p>
              <a:endParaRPr>
                <a:latin typeface="+mj-lt"/>
              </a:endParaRPr>
            </a:p>
          </p:txBody>
        </p:sp>
        <p:grpSp>
          <p:nvGrpSpPr>
            <p:cNvPr id="227" name="Group 574"/>
            <p:cNvGrpSpPr/>
            <p:nvPr/>
          </p:nvGrpSpPr>
          <p:grpSpPr>
            <a:xfrm>
              <a:off x="6354657" y="2196941"/>
              <a:ext cx="1107206" cy="767209"/>
              <a:chOff x="0" y="0"/>
              <a:chExt cx="1371600" cy="948761"/>
            </a:xfrm>
          </p:grpSpPr>
          <p:sp>
            <p:nvSpPr>
              <p:cNvPr id="352" name="Shape 572"/>
              <p:cNvSpPr/>
              <p:nvPr/>
            </p:nvSpPr>
            <p:spPr>
              <a:xfrm>
                <a:off x="0" y="34361"/>
                <a:ext cx="1371600" cy="9144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sp>
            <p:nvSpPr>
              <p:cNvPr id="353" name="Shape 573"/>
              <p:cNvSpPr/>
              <p:nvPr/>
            </p:nvSpPr>
            <p:spPr>
              <a:xfrm>
                <a:off x="0" y="0"/>
                <a:ext cx="1371600" cy="3519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lang="en-US" dirty="0">
                    <a:latin typeface="+mj-lt"/>
                  </a:rPr>
                  <a:t>N</a:t>
                </a:r>
                <a:r>
                  <a:rPr dirty="0" smtClean="0">
                    <a:latin typeface="+mj-lt"/>
                  </a:rPr>
                  <a:t>ode</a:t>
                </a:r>
                <a:endParaRPr dirty="0">
                  <a:latin typeface="+mj-lt"/>
                </a:endParaRPr>
              </a:p>
            </p:txBody>
          </p:sp>
        </p:grpSp>
        <p:grpSp>
          <p:nvGrpSpPr>
            <p:cNvPr id="228" name="Group 578"/>
            <p:cNvGrpSpPr/>
            <p:nvPr/>
          </p:nvGrpSpPr>
          <p:grpSpPr>
            <a:xfrm>
              <a:off x="7079983" y="2420309"/>
              <a:ext cx="308839" cy="482679"/>
              <a:chOff x="0" y="0"/>
              <a:chExt cx="382587" cy="596900"/>
            </a:xfrm>
          </p:grpSpPr>
          <p:sp>
            <p:nvSpPr>
              <p:cNvPr id="349" name="Shape 575"/>
              <p:cNvSpPr/>
              <p:nvPr/>
            </p:nvSpPr>
            <p:spPr>
              <a:xfrm>
                <a:off x="-1" y="-1"/>
                <a:ext cx="382589" cy="596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28" y="0"/>
                    </a:moveTo>
                    <a:lnTo>
                      <a:pt x="0" y="3153"/>
                    </a:lnTo>
                    <a:lnTo>
                      <a:pt x="0" y="20124"/>
                    </a:lnTo>
                    <a:lnTo>
                      <a:pt x="13672" y="21600"/>
                    </a:lnTo>
                    <a:lnTo>
                      <a:pt x="13672" y="4629"/>
                    </a:lnTo>
                    <a:lnTo>
                      <a:pt x="21600" y="1476"/>
                    </a:lnTo>
                    <a:lnTo>
                      <a:pt x="79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50" name="Shape 576"/>
              <p:cNvSpPr/>
              <p:nvPr/>
            </p:nvSpPr>
            <p:spPr>
              <a:xfrm>
                <a:off x="105821" y="122345"/>
                <a:ext cx="20352" cy="43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417"/>
                    </a:lnTo>
                    <a:lnTo>
                      <a:pt x="0" y="0"/>
                    </a:lnTo>
                    <a:lnTo>
                      <a:pt x="21600" y="18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55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51" name="Shape 577"/>
              <p:cNvSpPr/>
              <p:nvPr/>
            </p:nvSpPr>
            <p:spPr>
              <a:xfrm>
                <a:off x="242169" y="40782"/>
                <a:ext cx="140418" cy="556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216"/>
                    </a:lnTo>
                    <a:lnTo>
                      <a:pt x="21600" y="0"/>
                    </a:lnTo>
                    <a:lnTo>
                      <a:pt x="0" y="3384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9696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</p:grpSp>
        <p:sp>
          <p:nvSpPr>
            <p:cNvPr id="230" name="Shape 580"/>
            <p:cNvSpPr/>
            <p:nvPr/>
          </p:nvSpPr>
          <p:spPr>
            <a:xfrm flipV="1">
              <a:off x="6576359" y="2806027"/>
              <a:ext cx="147371" cy="341468"/>
            </a:xfrm>
            <a:prstGeom prst="line">
              <a:avLst/>
            </a:prstGeom>
            <a:ln w="25400">
              <a:solidFill>
                <a:schemeClr val="accent1"/>
              </a:solidFill>
              <a:prstDash val="dash"/>
            </a:ln>
          </p:spPr>
          <p:txBody>
            <a:bodyPr lIns="45719" rIns="45719"/>
            <a:lstStyle/>
            <a:p>
              <a:endParaRPr>
                <a:latin typeface="+mj-lt"/>
              </a:endParaRPr>
            </a:p>
          </p:txBody>
        </p:sp>
        <p:grpSp>
          <p:nvGrpSpPr>
            <p:cNvPr id="233" name="Group 590"/>
            <p:cNvGrpSpPr/>
            <p:nvPr/>
          </p:nvGrpSpPr>
          <p:grpSpPr>
            <a:xfrm>
              <a:off x="5075732" y="3383525"/>
              <a:ext cx="615115" cy="739424"/>
              <a:chOff x="0" y="0"/>
              <a:chExt cx="762000" cy="914400"/>
            </a:xfrm>
          </p:grpSpPr>
          <p:grpSp>
            <p:nvGrpSpPr>
              <p:cNvPr id="340" name="Group 584"/>
              <p:cNvGrpSpPr/>
              <p:nvPr/>
            </p:nvGrpSpPr>
            <p:grpSpPr>
              <a:xfrm>
                <a:off x="-1" y="-1"/>
                <a:ext cx="762002" cy="914402"/>
                <a:chOff x="0" y="0"/>
                <a:chExt cx="762000" cy="914400"/>
              </a:xfrm>
            </p:grpSpPr>
            <p:sp>
              <p:nvSpPr>
                <p:cNvPr id="346" name="Shape 581"/>
                <p:cNvSpPr/>
                <p:nvPr/>
              </p:nvSpPr>
              <p:spPr>
                <a:xfrm rot="10800000" flipH="1">
                  <a:off x="0" y="0"/>
                  <a:ext cx="762000" cy="914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6995"/>
                      </a:lnTo>
                      <a:lnTo>
                        <a:pt x="1607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47" name="Shape 582"/>
                <p:cNvSpPr/>
                <p:nvPr/>
              </p:nvSpPr>
              <p:spPr>
                <a:xfrm rot="10800000" flipH="1">
                  <a:off x="567072" y="0"/>
                  <a:ext cx="194928" cy="19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48" name="Shape 583"/>
                <p:cNvSpPr/>
                <p:nvPr/>
              </p:nvSpPr>
              <p:spPr>
                <a:xfrm rot="10800000" flipH="1">
                  <a:off x="0" y="0"/>
                  <a:ext cx="762000" cy="914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075" y="21600"/>
                      </a:moveTo>
                      <a:lnTo>
                        <a:pt x="17180" y="17916"/>
                      </a:lnTo>
                      <a:lnTo>
                        <a:pt x="21600" y="16995"/>
                      </a:lnTo>
                      <a:lnTo>
                        <a:pt x="16075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6995"/>
                      </a:lnTo>
                    </a:path>
                  </a:pathLst>
                </a:custGeom>
                <a:noFill/>
                <a:ln w="25400" cap="flat">
                  <a:solidFill>
                    <a:srgbClr val="000000">
                      <a:alpha val="20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341" name="Shape 585"/>
              <p:cNvSpPr/>
              <p:nvPr/>
            </p:nvSpPr>
            <p:spPr>
              <a:xfrm>
                <a:off x="76200" y="292100"/>
                <a:ext cx="609600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42" name="Shape 586"/>
              <p:cNvSpPr/>
              <p:nvPr/>
            </p:nvSpPr>
            <p:spPr>
              <a:xfrm>
                <a:off x="76200" y="449261"/>
                <a:ext cx="609600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43" name="Shape 587"/>
              <p:cNvSpPr/>
              <p:nvPr/>
            </p:nvSpPr>
            <p:spPr>
              <a:xfrm>
                <a:off x="76200" y="606424"/>
                <a:ext cx="609600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44" name="Shape 588"/>
              <p:cNvSpPr/>
              <p:nvPr/>
            </p:nvSpPr>
            <p:spPr>
              <a:xfrm>
                <a:off x="76200" y="761999"/>
                <a:ext cx="609600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  <p:sp>
            <p:nvSpPr>
              <p:cNvPr id="345" name="Shape 589"/>
              <p:cNvSpPr/>
              <p:nvPr/>
            </p:nvSpPr>
            <p:spPr>
              <a:xfrm>
                <a:off x="68261" y="136524"/>
                <a:ext cx="409576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j-lt"/>
                </a:endParaRPr>
              </a:p>
            </p:txBody>
          </p:sp>
        </p:grpSp>
        <p:grpSp>
          <p:nvGrpSpPr>
            <p:cNvPr id="235" name="Group 603"/>
            <p:cNvGrpSpPr/>
            <p:nvPr/>
          </p:nvGrpSpPr>
          <p:grpSpPr>
            <a:xfrm>
              <a:off x="6207285" y="3383530"/>
              <a:ext cx="765049" cy="812593"/>
              <a:chOff x="0" y="0"/>
              <a:chExt cx="947737" cy="1004886"/>
            </a:xfrm>
          </p:grpSpPr>
          <p:grpSp>
            <p:nvGrpSpPr>
              <p:cNvPr id="328" name="Group 594"/>
              <p:cNvGrpSpPr/>
              <p:nvPr/>
            </p:nvGrpSpPr>
            <p:grpSpPr>
              <a:xfrm>
                <a:off x="-1" y="0"/>
                <a:ext cx="779464" cy="781050"/>
                <a:chOff x="0" y="0"/>
                <a:chExt cx="779463" cy="781049"/>
              </a:xfrm>
            </p:grpSpPr>
            <p:sp>
              <p:nvSpPr>
                <p:cNvPr id="337" name="Shape 591"/>
                <p:cNvSpPr/>
                <p:nvPr/>
              </p:nvSpPr>
              <p:spPr>
                <a:xfrm>
                  <a:off x="-1" y="0"/>
                  <a:ext cx="779465" cy="781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" y="21600"/>
                      </a:moveTo>
                      <a:cubicBezTo>
                        <a:pt x="482" y="21600"/>
                        <a:pt x="0" y="21119"/>
                        <a:pt x="0" y="20525"/>
                      </a:cubicBezTo>
                      <a:cubicBezTo>
                        <a:pt x="0" y="19931"/>
                        <a:pt x="482" y="19449"/>
                        <a:pt x="1078" y="19449"/>
                      </a:cubicBezTo>
                      <a:lnTo>
                        <a:pt x="2155" y="19449"/>
                      </a:lnTo>
                      <a:lnTo>
                        <a:pt x="2155" y="1075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5"/>
                      </a:cubicBezTo>
                      <a:cubicBezTo>
                        <a:pt x="21600" y="1669"/>
                        <a:pt x="21118" y="2151"/>
                        <a:pt x="20522" y="2151"/>
                      </a:cubicBezTo>
                      <a:lnTo>
                        <a:pt x="19445" y="2151"/>
                      </a:lnTo>
                      <a:lnTo>
                        <a:pt x="19445" y="20525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8" name="Shape 592"/>
                <p:cNvSpPr/>
                <p:nvPr/>
              </p:nvSpPr>
              <p:spPr>
                <a:xfrm>
                  <a:off x="0" y="38886"/>
                  <a:ext cx="155550" cy="742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5"/>
                        <a:pt x="19182" y="1132"/>
                        <a:pt x="16200" y="1132"/>
                      </a:cubicBezTo>
                      <a:cubicBezTo>
                        <a:pt x="14709" y="1132"/>
                        <a:pt x="13500" y="878"/>
                        <a:pt x="13500" y="566"/>
                      </a:cubicBezTo>
                      <a:cubicBezTo>
                        <a:pt x="13500" y="253"/>
                        <a:pt x="14709" y="0"/>
                        <a:pt x="16200" y="0"/>
                      </a:cubicBezTo>
                      <a:close/>
                      <a:moveTo>
                        <a:pt x="10800" y="20468"/>
                      </a:moveTo>
                      <a:cubicBezTo>
                        <a:pt x="10800" y="21093"/>
                        <a:pt x="8382" y="21600"/>
                        <a:pt x="5400" y="21600"/>
                      </a:cubicBezTo>
                      <a:cubicBezTo>
                        <a:pt x="2418" y="21600"/>
                        <a:pt x="0" y="21093"/>
                        <a:pt x="0" y="20468"/>
                      </a:cubicBezTo>
                      <a:cubicBezTo>
                        <a:pt x="0" y="19843"/>
                        <a:pt x="2418" y="19336"/>
                        <a:pt x="5400" y="19336"/>
                      </a:cubicBezTo>
                      <a:cubicBezTo>
                        <a:pt x="6891" y="19336"/>
                        <a:pt x="8100" y="19590"/>
                        <a:pt x="8100" y="19902"/>
                      </a:cubicBezTo>
                      <a:cubicBezTo>
                        <a:pt x="8100" y="20215"/>
                        <a:pt x="6891" y="20468"/>
                        <a:pt x="5400" y="2046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9" name="Shape 593"/>
                <p:cNvSpPr/>
                <p:nvPr/>
              </p:nvSpPr>
              <p:spPr>
                <a:xfrm>
                  <a:off x="-1" y="0"/>
                  <a:ext cx="779465" cy="781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5" y="19449"/>
                      </a:moveTo>
                      <a:lnTo>
                        <a:pt x="2155" y="1075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5"/>
                      </a:cubicBezTo>
                      <a:cubicBezTo>
                        <a:pt x="21600" y="1669"/>
                        <a:pt x="21118" y="2151"/>
                        <a:pt x="20522" y="2151"/>
                      </a:cubicBezTo>
                      <a:lnTo>
                        <a:pt x="19445" y="2151"/>
                      </a:lnTo>
                      <a:lnTo>
                        <a:pt x="19445" y="20525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lnTo>
                        <a:pt x="1078" y="21600"/>
                      </a:lnTo>
                      <a:cubicBezTo>
                        <a:pt x="482" y="21600"/>
                        <a:pt x="0" y="21119"/>
                        <a:pt x="0" y="20525"/>
                      </a:cubicBezTo>
                      <a:cubicBezTo>
                        <a:pt x="0" y="19931"/>
                        <a:pt x="482" y="19449"/>
                        <a:pt x="1078" y="19449"/>
                      </a:cubicBezTo>
                      <a:close/>
                      <a:moveTo>
                        <a:pt x="3233" y="0"/>
                      </a:moveTo>
                      <a:cubicBezTo>
                        <a:pt x="3828" y="0"/>
                        <a:pt x="4310" y="481"/>
                        <a:pt x="4310" y="1075"/>
                      </a:cubicBezTo>
                      <a:cubicBezTo>
                        <a:pt x="4310" y="1669"/>
                        <a:pt x="3828" y="2151"/>
                        <a:pt x="3233" y="2151"/>
                      </a:cubicBezTo>
                      <a:cubicBezTo>
                        <a:pt x="2935" y="2151"/>
                        <a:pt x="2694" y="1910"/>
                        <a:pt x="2694" y="1613"/>
                      </a:cubicBezTo>
                      <a:cubicBezTo>
                        <a:pt x="2694" y="1316"/>
                        <a:pt x="2935" y="1075"/>
                        <a:pt x="3233" y="1075"/>
                      </a:cubicBezTo>
                      <a:lnTo>
                        <a:pt x="4311" y="1075"/>
                      </a:lnTo>
                      <a:moveTo>
                        <a:pt x="19445" y="2151"/>
                      </a:moveTo>
                      <a:lnTo>
                        <a:pt x="3233" y="2151"/>
                      </a:lnTo>
                      <a:moveTo>
                        <a:pt x="1078" y="19449"/>
                      </a:moveTo>
                      <a:cubicBezTo>
                        <a:pt x="1375" y="19449"/>
                        <a:pt x="1616" y="19690"/>
                        <a:pt x="1616" y="19987"/>
                      </a:cubicBezTo>
                      <a:cubicBezTo>
                        <a:pt x="1616" y="20284"/>
                        <a:pt x="1375" y="20525"/>
                        <a:pt x="1078" y="20525"/>
                      </a:cubicBezTo>
                      <a:lnTo>
                        <a:pt x="2155" y="20525"/>
                      </a:lnTo>
                      <a:moveTo>
                        <a:pt x="1078" y="21600"/>
                      </a:moveTo>
                      <a:cubicBezTo>
                        <a:pt x="1673" y="21600"/>
                        <a:pt x="2155" y="21119"/>
                        <a:pt x="2155" y="20525"/>
                      </a:cubicBezTo>
                      <a:lnTo>
                        <a:pt x="2155" y="19449"/>
                      </a:lnTo>
                    </a:path>
                  </a:pathLst>
                </a:custGeom>
                <a:noFill/>
                <a:ln w="25400" cap="flat">
                  <a:solidFill>
                    <a:srgbClr val="000000">
                      <a:alpha val="20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  <p:grpSp>
            <p:nvGrpSpPr>
              <p:cNvPr id="329" name="Group 598"/>
              <p:cNvGrpSpPr/>
              <p:nvPr/>
            </p:nvGrpSpPr>
            <p:grpSpPr>
              <a:xfrm>
                <a:off x="84138" y="111124"/>
                <a:ext cx="779463" cy="782637"/>
                <a:chOff x="0" y="0"/>
                <a:chExt cx="779462" cy="782636"/>
              </a:xfrm>
            </p:grpSpPr>
            <p:sp>
              <p:nvSpPr>
                <p:cNvPr id="334" name="Shape 595"/>
                <p:cNvSpPr/>
                <p:nvPr/>
              </p:nvSpPr>
              <p:spPr>
                <a:xfrm>
                  <a:off x="-1" y="0"/>
                  <a:ext cx="779464" cy="782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" y="21600"/>
                      </a:moveTo>
                      <a:cubicBezTo>
                        <a:pt x="482" y="21600"/>
                        <a:pt x="0" y="21119"/>
                        <a:pt x="0" y="20527"/>
                      </a:cubicBezTo>
                      <a:cubicBezTo>
                        <a:pt x="0" y="19934"/>
                        <a:pt x="482" y="19454"/>
                        <a:pt x="1078" y="19454"/>
                      </a:cubicBezTo>
                      <a:lnTo>
                        <a:pt x="2155" y="19453"/>
                      </a:lnTo>
                      <a:lnTo>
                        <a:pt x="2155" y="1073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3"/>
                      </a:cubicBezTo>
                      <a:cubicBezTo>
                        <a:pt x="21600" y="1666"/>
                        <a:pt x="21118" y="2146"/>
                        <a:pt x="20522" y="2146"/>
                      </a:cubicBezTo>
                      <a:lnTo>
                        <a:pt x="19445" y="2147"/>
                      </a:lnTo>
                      <a:lnTo>
                        <a:pt x="19445" y="20527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5" name="Shape 596"/>
                <p:cNvSpPr/>
                <p:nvPr/>
              </p:nvSpPr>
              <p:spPr>
                <a:xfrm>
                  <a:off x="0" y="38886"/>
                  <a:ext cx="155549" cy="743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4"/>
                        <a:pt x="19182" y="1129"/>
                        <a:pt x="16200" y="1129"/>
                      </a:cubicBezTo>
                      <a:cubicBezTo>
                        <a:pt x="14709" y="1129"/>
                        <a:pt x="13500" y="877"/>
                        <a:pt x="13500" y="565"/>
                      </a:cubicBezTo>
                      <a:cubicBezTo>
                        <a:pt x="13500" y="253"/>
                        <a:pt x="14709" y="0"/>
                        <a:pt x="16200" y="0"/>
                      </a:cubicBezTo>
                      <a:close/>
                      <a:moveTo>
                        <a:pt x="10800" y="20471"/>
                      </a:moveTo>
                      <a:cubicBezTo>
                        <a:pt x="10800" y="21094"/>
                        <a:pt x="8382" y="21600"/>
                        <a:pt x="5400" y="21600"/>
                      </a:cubicBezTo>
                      <a:cubicBezTo>
                        <a:pt x="2418" y="21600"/>
                        <a:pt x="0" y="21094"/>
                        <a:pt x="0" y="20471"/>
                      </a:cubicBezTo>
                      <a:cubicBezTo>
                        <a:pt x="0" y="19847"/>
                        <a:pt x="2418" y="19341"/>
                        <a:pt x="5400" y="19341"/>
                      </a:cubicBezTo>
                      <a:cubicBezTo>
                        <a:pt x="6891" y="19341"/>
                        <a:pt x="8100" y="19594"/>
                        <a:pt x="8100" y="19906"/>
                      </a:cubicBezTo>
                      <a:cubicBezTo>
                        <a:pt x="8100" y="20218"/>
                        <a:pt x="6891" y="20471"/>
                        <a:pt x="5400" y="2047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6" name="Shape 597"/>
                <p:cNvSpPr/>
                <p:nvPr/>
              </p:nvSpPr>
              <p:spPr>
                <a:xfrm>
                  <a:off x="-1" y="0"/>
                  <a:ext cx="779464" cy="782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5" y="19453"/>
                      </a:moveTo>
                      <a:lnTo>
                        <a:pt x="2155" y="1073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3"/>
                      </a:cubicBezTo>
                      <a:cubicBezTo>
                        <a:pt x="21600" y="1666"/>
                        <a:pt x="21118" y="2146"/>
                        <a:pt x="20522" y="2146"/>
                      </a:cubicBezTo>
                      <a:lnTo>
                        <a:pt x="19445" y="2147"/>
                      </a:lnTo>
                      <a:lnTo>
                        <a:pt x="19445" y="20527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lnTo>
                        <a:pt x="1078" y="21600"/>
                      </a:lnTo>
                      <a:cubicBezTo>
                        <a:pt x="482" y="21600"/>
                        <a:pt x="0" y="21119"/>
                        <a:pt x="0" y="20527"/>
                      </a:cubicBezTo>
                      <a:cubicBezTo>
                        <a:pt x="0" y="19934"/>
                        <a:pt x="482" y="19454"/>
                        <a:pt x="1078" y="19454"/>
                      </a:cubicBezTo>
                      <a:close/>
                      <a:moveTo>
                        <a:pt x="3233" y="0"/>
                      </a:moveTo>
                      <a:cubicBezTo>
                        <a:pt x="3828" y="0"/>
                        <a:pt x="4310" y="481"/>
                        <a:pt x="4310" y="1073"/>
                      </a:cubicBezTo>
                      <a:cubicBezTo>
                        <a:pt x="4310" y="1666"/>
                        <a:pt x="3828" y="2146"/>
                        <a:pt x="3233" y="2146"/>
                      </a:cubicBezTo>
                      <a:cubicBezTo>
                        <a:pt x="2935" y="2146"/>
                        <a:pt x="2694" y="1906"/>
                        <a:pt x="2694" y="1610"/>
                      </a:cubicBezTo>
                      <a:cubicBezTo>
                        <a:pt x="2694" y="1313"/>
                        <a:pt x="2935" y="1073"/>
                        <a:pt x="3233" y="1073"/>
                      </a:cubicBezTo>
                      <a:lnTo>
                        <a:pt x="4310" y="1073"/>
                      </a:lnTo>
                      <a:moveTo>
                        <a:pt x="19445" y="2147"/>
                      </a:moveTo>
                      <a:lnTo>
                        <a:pt x="3233" y="2147"/>
                      </a:lnTo>
                      <a:moveTo>
                        <a:pt x="1078" y="19453"/>
                      </a:moveTo>
                      <a:cubicBezTo>
                        <a:pt x="1375" y="19453"/>
                        <a:pt x="1616" y="19694"/>
                        <a:pt x="1616" y="19990"/>
                      </a:cubicBezTo>
                      <a:cubicBezTo>
                        <a:pt x="1616" y="20286"/>
                        <a:pt x="1375" y="20527"/>
                        <a:pt x="1078" y="20527"/>
                      </a:cubicBezTo>
                      <a:lnTo>
                        <a:pt x="2155" y="20527"/>
                      </a:lnTo>
                      <a:moveTo>
                        <a:pt x="1078" y="21600"/>
                      </a:moveTo>
                      <a:cubicBezTo>
                        <a:pt x="1673" y="21600"/>
                        <a:pt x="2155" y="21119"/>
                        <a:pt x="2155" y="20527"/>
                      </a:cubicBezTo>
                      <a:lnTo>
                        <a:pt x="2155" y="19453"/>
                      </a:lnTo>
                    </a:path>
                  </a:pathLst>
                </a:custGeom>
                <a:noFill/>
                <a:ln w="25400" cap="flat">
                  <a:solidFill>
                    <a:srgbClr val="000000">
                      <a:alpha val="20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  <p:grpSp>
            <p:nvGrpSpPr>
              <p:cNvPr id="330" name="Group 602"/>
              <p:cNvGrpSpPr/>
              <p:nvPr/>
            </p:nvGrpSpPr>
            <p:grpSpPr>
              <a:xfrm>
                <a:off x="168274" y="223836"/>
                <a:ext cx="779464" cy="781051"/>
                <a:chOff x="0" y="0"/>
                <a:chExt cx="779463" cy="781049"/>
              </a:xfrm>
            </p:grpSpPr>
            <p:sp>
              <p:nvSpPr>
                <p:cNvPr id="331" name="Shape 599"/>
                <p:cNvSpPr/>
                <p:nvPr/>
              </p:nvSpPr>
              <p:spPr>
                <a:xfrm>
                  <a:off x="-1" y="0"/>
                  <a:ext cx="779465" cy="781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" y="21600"/>
                      </a:moveTo>
                      <a:cubicBezTo>
                        <a:pt x="482" y="21600"/>
                        <a:pt x="0" y="21119"/>
                        <a:pt x="0" y="20525"/>
                      </a:cubicBezTo>
                      <a:cubicBezTo>
                        <a:pt x="0" y="19931"/>
                        <a:pt x="482" y="19449"/>
                        <a:pt x="1078" y="19449"/>
                      </a:cubicBezTo>
                      <a:lnTo>
                        <a:pt x="2155" y="19449"/>
                      </a:lnTo>
                      <a:lnTo>
                        <a:pt x="2155" y="1075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5"/>
                      </a:cubicBezTo>
                      <a:cubicBezTo>
                        <a:pt x="21600" y="1669"/>
                        <a:pt x="21118" y="2151"/>
                        <a:pt x="20522" y="2151"/>
                      </a:cubicBezTo>
                      <a:lnTo>
                        <a:pt x="19445" y="2151"/>
                      </a:lnTo>
                      <a:lnTo>
                        <a:pt x="19445" y="20525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2" name="Shape 600"/>
                <p:cNvSpPr/>
                <p:nvPr/>
              </p:nvSpPr>
              <p:spPr>
                <a:xfrm>
                  <a:off x="0" y="38886"/>
                  <a:ext cx="155550" cy="742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5"/>
                        <a:pt x="19182" y="1132"/>
                        <a:pt x="16200" y="1132"/>
                      </a:cubicBezTo>
                      <a:cubicBezTo>
                        <a:pt x="14709" y="1132"/>
                        <a:pt x="13500" y="878"/>
                        <a:pt x="13500" y="566"/>
                      </a:cubicBezTo>
                      <a:cubicBezTo>
                        <a:pt x="13500" y="253"/>
                        <a:pt x="14709" y="0"/>
                        <a:pt x="16200" y="0"/>
                      </a:cubicBezTo>
                      <a:close/>
                      <a:moveTo>
                        <a:pt x="10800" y="20468"/>
                      </a:moveTo>
                      <a:cubicBezTo>
                        <a:pt x="10800" y="21093"/>
                        <a:pt x="8382" y="21600"/>
                        <a:pt x="5400" y="21600"/>
                      </a:cubicBezTo>
                      <a:cubicBezTo>
                        <a:pt x="2418" y="21600"/>
                        <a:pt x="0" y="21093"/>
                        <a:pt x="0" y="20468"/>
                      </a:cubicBezTo>
                      <a:cubicBezTo>
                        <a:pt x="0" y="19843"/>
                        <a:pt x="2418" y="19336"/>
                        <a:pt x="5400" y="19336"/>
                      </a:cubicBezTo>
                      <a:cubicBezTo>
                        <a:pt x="6891" y="19336"/>
                        <a:pt x="8100" y="19590"/>
                        <a:pt x="8100" y="19902"/>
                      </a:cubicBezTo>
                      <a:cubicBezTo>
                        <a:pt x="8100" y="20215"/>
                        <a:pt x="6891" y="20468"/>
                        <a:pt x="5400" y="2046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33" name="Shape 601"/>
                <p:cNvSpPr/>
                <p:nvPr/>
              </p:nvSpPr>
              <p:spPr>
                <a:xfrm>
                  <a:off x="-1" y="0"/>
                  <a:ext cx="779465" cy="781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5" y="19449"/>
                      </a:moveTo>
                      <a:lnTo>
                        <a:pt x="2155" y="1075"/>
                      </a:lnTo>
                      <a:cubicBezTo>
                        <a:pt x="2155" y="481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81"/>
                        <a:pt x="21600" y="1075"/>
                      </a:cubicBezTo>
                      <a:cubicBezTo>
                        <a:pt x="21600" y="1669"/>
                        <a:pt x="21118" y="2151"/>
                        <a:pt x="20522" y="2151"/>
                      </a:cubicBezTo>
                      <a:lnTo>
                        <a:pt x="19445" y="2151"/>
                      </a:lnTo>
                      <a:lnTo>
                        <a:pt x="19445" y="20525"/>
                      </a:lnTo>
                      <a:cubicBezTo>
                        <a:pt x="19445" y="21119"/>
                        <a:pt x="18962" y="21600"/>
                        <a:pt x="18367" y="21600"/>
                      </a:cubicBezTo>
                      <a:lnTo>
                        <a:pt x="1078" y="21600"/>
                      </a:lnTo>
                      <a:cubicBezTo>
                        <a:pt x="482" y="21600"/>
                        <a:pt x="0" y="21119"/>
                        <a:pt x="0" y="20525"/>
                      </a:cubicBezTo>
                      <a:cubicBezTo>
                        <a:pt x="0" y="19931"/>
                        <a:pt x="482" y="19449"/>
                        <a:pt x="1078" y="19449"/>
                      </a:cubicBezTo>
                      <a:close/>
                      <a:moveTo>
                        <a:pt x="3233" y="0"/>
                      </a:moveTo>
                      <a:cubicBezTo>
                        <a:pt x="3828" y="0"/>
                        <a:pt x="4310" y="481"/>
                        <a:pt x="4310" y="1075"/>
                      </a:cubicBezTo>
                      <a:cubicBezTo>
                        <a:pt x="4310" y="1669"/>
                        <a:pt x="3828" y="2151"/>
                        <a:pt x="3233" y="2151"/>
                      </a:cubicBezTo>
                      <a:cubicBezTo>
                        <a:pt x="2935" y="2151"/>
                        <a:pt x="2694" y="1910"/>
                        <a:pt x="2694" y="1613"/>
                      </a:cubicBezTo>
                      <a:cubicBezTo>
                        <a:pt x="2694" y="1316"/>
                        <a:pt x="2935" y="1075"/>
                        <a:pt x="3233" y="1075"/>
                      </a:cubicBezTo>
                      <a:lnTo>
                        <a:pt x="4311" y="1075"/>
                      </a:lnTo>
                      <a:moveTo>
                        <a:pt x="19445" y="2151"/>
                      </a:moveTo>
                      <a:lnTo>
                        <a:pt x="3233" y="2151"/>
                      </a:lnTo>
                      <a:moveTo>
                        <a:pt x="1078" y="19449"/>
                      </a:moveTo>
                      <a:cubicBezTo>
                        <a:pt x="1375" y="19449"/>
                        <a:pt x="1616" y="19690"/>
                        <a:pt x="1616" y="19987"/>
                      </a:cubicBezTo>
                      <a:cubicBezTo>
                        <a:pt x="1616" y="20284"/>
                        <a:pt x="1375" y="20525"/>
                        <a:pt x="1078" y="20525"/>
                      </a:cubicBezTo>
                      <a:lnTo>
                        <a:pt x="2155" y="20525"/>
                      </a:lnTo>
                      <a:moveTo>
                        <a:pt x="1078" y="21600"/>
                      </a:moveTo>
                      <a:cubicBezTo>
                        <a:pt x="1673" y="21600"/>
                        <a:pt x="2155" y="21119"/>
                        <a:pt x="2155" y="20525"/>
                      </a:cubicBezTo>
                      <a:lnTo>
                        <a:pt x="2155" y="19449"/>
                      </a:lnTo>
                    </a:path>
                  </a:pathLst>
                </a:custGeom>
                <a:noFill/>
                <a:ln w="25400" cap="flat">
                  <a:solidFill>
                    <a:srgbClr val="000000">
                      <a:alpha val="20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</p:grpSp>
        <p:grpSp>
          <p:nvGrpSpPr>
            <p:cNvPr id="236" name="Group 628"/>
            <p:cNvGrpSpPr/>
            <p:nvPr/>
          </p:nvGrpSpPr>
          <p:grpSpPr>
            <a:xfrm>
              <a:off x="5249421" y="2515301"/>
              <a:ext cx="156087" cy="258033"/>
              <a:chOff x="196114" y="-2"/>
              <a:chExt cx="193359" cy="319092"/>
            </a:xfrm>
          </p:grpSpPr>
          <p:sp>
            <p:nvSpPr>
              <p:cNvPr id="323" name="Shape 606"/>
              <p:cNvSpPr/>
              <p:nvPr/>
            </p:nvSpPr>
            <p:spPr>
              <a:xfrm rot="10800000" flipH="1">
                <a:off x="196114" y="-2"/>
                <a:ext cx="67414" cy="67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latin typeface="+mj-lt"/>
                </a:endParaRPr>
              </a:p>
            </p:txBody>
          </p:sp>
          <p:grpSp>
            <p:nvGrpSpPr>
              <p:cNvPr id="324" name="Group 627"/>
              <p:cNvGrpSpPr/>
              <p:nvPr/>
            </p:nvGrpSpPr>
            <p:grpSpPr>
              <a:xfrm>
                <a:off x="296861" y="38233"/>
                <a:ext cx="92612" cy="280857"/>
                <a:chOff x="0" y="11246"/>
                <a:chExt cx="92612" cy="280856"/>
              </a:xfrm>
            </p:grpSpPr>
            <p:sp>
              <p:nvSpPr>
                <p:cNvPr id="325" name="Shape 616"/>
                <p:cNvSpPr/>
                <p:nvPr/>
              </p:nvSpPr>
              <p:spPr>
                <a:xfrm>
                  <a:off x="0" y="11246"/>
                  <a:ext cx="44987" cy="2157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2"/>
                        <a:pt x="19182" y="1126"/>
                        <a:pt x="16200" y="1126"/>
                      </a:cubicBezTo>
                      <a:cubicBezTo>
                        <a:pt x="14709" y="1126"/>
                        <a:pt x="13500" y="874"/>
                        <a:pt x="13500" y="563"/>
                      </a:cubicBezTo>
                      <a:cubicBezTo>
                        <a:pt x="13500" y="252"/>
                        <a:pt x="14709" y="0"/>
                        <a:pt x="16200" y="0"/>
                      </a:cubicBezTo>
                      <a:close/>
                      <a:moveTo>
                        <a:pt x="10800" y="20474"/>
                      </a:moveTo>
                      <a:cubicBezTo>
                        <a:pt x="10800" y="21096"/>
                        <a:pt x="8382" y="21600"/>
                        <a:pt x="5400" y="21600"/>
                      </a:cubicBezTo>
                      <a:cubicBezTo>
                        <a:pt x="2418" y="21600"/>
                        <a:pt x="0" y="21096"/>
                        <a:pt x="0" y="20474"/>
                      </a:cubicBezTo>
                      <a:cubicBezTo>
                        <a:pt x="0" y="19852"/>
                        <a:pt x="2418" y="19348"/>
                        <a:pt x="5400" y="19348"/>
                      </a:cubicBezTo>
                      <a:cubicBezTo>
                        <a:pt x="6891" y="19348"/>
                        <a:pt x="8100" y="19600"/>
                        <a:pt x="8100" y="19911"/>
                      </a:cubicBezTo>
                      <a:cubicBezTo>
                        <a:pt x="8100" y="20222"/>
                        <a:pt x="6891" y="20474"/>
                        <a:pt x="5400" y="2047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26" name="Shape 620"/>
                <p:cNvSpPr/>
                <p:nvPr/>
              </p:nvSpPr>
              <p:spPr>
                <a:xfrm>
                  <a:off x="23812" y="42995"/>
                  <a:ext cx="44985" cy="2173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17"/>
                        <a:pt x="19182" y="1118"/>
                        <a:pt x="16200" y="1118"/>
                      </a:cubicBezTo>
                      <a:cubicBezTo>
                        <a:pt x="14709" y="1118"/>
                        <a:pt x="13500" y="867"/>
                        <a:pt x="13500" y="559"/>
                      </a:cubicBezTo>
                      <a:cubicBezTo>
                        <a:pt x="13500" y="250"/>
                        <a:pt x="14709" y="0"/>
                        <a:pt x="16200" y="0"/>
                      </a:cubicBezTo>
                      <a:close/>
                      <a:moveTo>
                        <a:pt x="10800" y="20482"/>
                      </a:moveTo>
                      <a:cubicBezTo>
                        <a:pt x="10800" y="21100"/>
                        <a:pt x="8382" y="21600"/>
                        <a:pt x="5400" y="21600"/>
                      </a:cubicBezTo>
                      <a:cubicBezTo>
                        <a:pt x="2418" y="21600"/>
                        <a:pt x="0" y="21100"/>
                        <a:pt x="0" y="20482"/>
                      </a:cubicBezTo>
                      <a:cubicBezTo>
                        <a:pt x="0" y="19865"/>
                        <a:pt x="2418" y="19365"/>
                        <a:pt x="5400" y="19365"/>
                      </a:cubicBezTo>
                      <a:cubicBezTo>
                        <a:pt x="6891" y="19365"/>
                        <a:pt x="8100" y="19615"/>
                        <a:pt x="8100" y="19924"/>
                      </a:cubicBezTo>
                      <a:cubicBezTo>
                        <a:pt x="8100" y="20232"/>
                        <a:pt x="6891" y="20482"/>
                        <a:pt x="5400" y="20482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327" name="Shape 624"/>
                <p:cNvSpPr/>
                <p:nvPr/>
              </p:nvSpPr>
              <p:spPr>
                <a:xfrm>
                  <a:off x="47625" y="76332"/>
                  <a:ext cx="44987" cy="2157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2"/>
                        <a:pt x="19182" y="1126"/>
                        <a:pt x="16200" y="1126"/>
                      </a:cubicBezTo>
                      <a:cubicBezTo>
                        <a:pt x="14709" y="1126"/>
                        <a:pt x="13500" y="874"/>
                        <a:pt x="13500" y="563"/>
                      </a:cubicBezTo>
                      <a:cubicBezTo>
                        <a:pt x="13500" y="252"/>
                        <a:pt x="14709" y="0"/>
                        <a:pt x="16200" y="0"/>
                      </a:cubicBezTo>
                      <a:close/>
                      <a:moveTo>
                        <a:pt x="10800" y="20474"/>
                      </a:moveTo>
                      <a:cubicBezTo>
                        <a:pt x="10800" y="21096"/>
                        <a:pt x="8382" y="21600"/>
                        <a:pt x="5400" y="21600"/>
                      </a:cubicBezTo>
                      <a:cubicBezTo>
                        <a:pt x="2418" y="21600"/>
                        <a:pt x="0" y="21096"/>
                        <a:pt x="0" y="20474"/>
                      </a:cubicBezTo>
                      <a:cubicBezTo>
                        <a:pt x="0" y="19852"/>
                        <a:pt x="2418" y="19348"/>
                        <a:pt x="5400" y="19348"/>
                      </a:cubicBezTo>
                      <a:cubicBezTo>
                        <a:pt x="6891" y="19348"/>
                        <a:pt x="8100" y="19600"/>
                        <a:pt x="8100" y="19911"/>
                      </a:cubicBezTo>
                      <a:cubicBezTo>
                        <a:pt x="8100" y="20222"/>
                        <a:pt x="6891" y="20474"/>
                        <a:pt x="5400" y="2047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</p:grpSp>
        <p:grpSp>
          <p:nvGrpSpPr>
            <p:cNvPr id="237" name="Group 655"/>
            <p:cNvGrpSpPr/>
            <p:nvPr/>
          </p:nvGrpSpPr>
          <p:grpSpPr>
            <a:xfrm>
              <a:off x="6428988" y="2493480"/>
              <a:ext cx="590766" cy="323499"/>
              <a:chOff x="0" y="0"/>
              <a:chExt cx="731837" cy="400051"/>
            </a:xfrm>
          </p:grpSpPr>
          <p:sp>
            <p:nvSpPr>
              <p:cNvPr id="298" name="Shape 630"/>
              <p:cNvSpPr/>
              <p:nvPr/>
            </p:nvSpPr>
            <p:spPr>
              <a:xfrm>
                <a:off x="-1" y="-1"/>
                <a:ext cx="731839" cy="40005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grpSp>
            <p:nvGrpSpPr>
              <p:cNvPr id="299" name="Group 654"/>
              <p:cNvGrpSpPr/>
              <p:nvPr/>
            </p:nvGrpSpPr>
            <p:grpSpPr>
              <a:xfrm>
                <a:off x="80962" y="26987"/>
                <a:ext cx="569914" cy="346076"/>
                <a:chOff x="0" y="0"/>
                <a:chExt cx="569912" cy="346075"/>
              </a:xfrm>
            </p:grpSpPr>
            <p:grpSp>
              <p:nvGrpSpPr>
                <p:cNvPr id="300" name="Group 640"/>
                <p:cNvGrpSpPr/>
                <p:nvPr/>
              </p:nvGrpSpPr>
              <p:grpSpPr>
                <a:xfrm>
                  <a:off x="-1" y="-1"/>
                  <a:ext cx="263526" cy="346077"/>
                  <a:chOff x="0" y="0"/>
                  <a:chExt cx="263524" cy="346075"/>
                </a:xfrm>
              </p:grpSpPr>
              <p:grpSp>
                <p:nvGrpSpPr>
                  <p:cNvPr id="314" name="Group 634"/>
                  <p:cNvGrpSpPr/>
                  <p:nvPr/>
                </p:nvGrpSpPr>
                <p:grpSpPr>
                  <a:xfrm>
                    <a:off x="-1" y="-1"/>
                    <a:ext cx="263526" cy="346077"/>
                    <a:chOff x="0" y="0"/>
                    <a:chExt cx="263524" cy="346075"/>
                  </a:xfrm>
                </p:grpSpPr>
                <p:sp>
                  <p:nvSpPr>
                    <p:cNvPr id="320" name="Shape 631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321" name="Shape 632"/>
                    <p:cNvSpPr/>
                    <p:nvPr/>
                  </p:nvSpPr>
                  <p:spPr>
                    <a:xfrm rot="10800000" flipH="1">
                      <a:off x="196111" y="0"/>
                      <a:ext cx="67414" cy="6741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4320" y="432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322" name="Shape 633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075" y="21600"/>
                          </a:moveTo>
                          <a:lnTo>
                            <a:pt x="17180" y="18234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lnTo>
                            <a:pt x="21600" y="0"/>
                          </a:lnTo>
                          <a:lnTo>
                            <a:pt x="21600" y="17393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</p:grpSp>
              <p:sp>
                <p:nvSpPr>
                  <p:cNvPr id="315" name="Shape 635"/>
                  <p:cNvSpPr/>
                  <p:nvPr/>
                </p:nvSpPr>
                <p:spPr>
                  <a:xfrm>
                    <a:off x="57149" y="123824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316" name="Shape 636"/>
                  <p:cNvSpPr/>
                  <p:nvPr/>
                </p:nvSpPr>
                <p:spPr>
                  <a:xfrm>
                    <a:off x="57149" y="169862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317" name="Shape 637"/>
                  <p:cNvSpPr/>
                  <p:nvPr/>
                </p:nvSpPr>
                <p:spPr>
                  <a:xfrm>
                    <a:off x="57149" y="217487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318" name="Shape 638"/>
                  <p:cNvSpPr/>
                  <p:nvPr/>
                </p:nvSpPr>
                <p:spPr>
                  <a:xfrm>
                    <a:off x="57149" y="265112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319" name="Shape 639"/>
                  <p:cNvSpPr/>
                  <p:nvPr/>
                </p:nvSpPr>
                <p:spPr>
                  <a:xfrm>
                    <a:off x="55562" y="76199"/>
                    <a:ext cx="122237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</p:grpSp>
            <p:grpSp>
              <p:nvGrpSpPr>
                <p:cNvPr id="301" name="Group 653"/>
                <p:cNvGrpSpPr/>
                <p:nvPr/>
              </p:nvGrpSpPr>
              <p:grpSpPr>
                <a:xfrm>
                  <a:off x="296863" y="26987"/>
                  <a:ext cx="273050" cy="292101"/>
                  <a:chOff x="0" y="0"/>
                  <a:chExt cx="273049" cy="292100"/>
                </a:xfrm>
              </p:grpSpPr>
              <p:grpSp>
                <p:nvGrpSpPr>
                  <p:cNvPr id="302" name="Group 644"/>
                  <p:cNvGrpSpPr/>
                  <p:nvPr/>
                </p:nvGrpSpPr>
                <p:grpSpPr>
                  <a:xfrm>
                    <a:off x="0" y="0"/>
                    <a:ext cx="225425" cy="227012"/>
                    <a:chOff x="0" y="0"/>
                    <a:chExt cx="225425" cy="227011"/>
                  </a:xfrm>
                </p:grpSpPr>
                <p:sp>
                  <p:nvSpPr>
                    <p:cNvPr id="311" name="Shape 641"/>
                    <p:cNvSpPr/>
                    <p:nvPr/>
                  </p:nvSpPr>
                  <p:spPr>
                    <a:xfrm>
                      <a:off x="0" y="0"/>
                      <a:ext cx="225425" cy="2270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lnTo>
                            <a:pt x="2155" y="19460"/>
                          </a:ln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12" name="Shape 642"/>
                    <p:cNvSpPr/>
                    <p:nvPr/>
                  </p:nvSpPr>
                  <p:spPr>
                    <a:xfrm>
                      <a:off x="0" y="11246"/>
                      <a:ext cx="44986" cy="21576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22"/>
                            <a:pt x="19182" y="1126"/>
                            <a:pt x="16200" y="1126"/>
                          </a:cubicBezTo>
                          <a:cubicBezTo>
                            <a:pt x="14709" y="1126"/>
                            <a:pt x="13500" y="874"/>
                            <a:pt x="13500" y="563"/>
                          </a:cubicBezTo>
                          <a:cubicBezTo>
                            <a:pt x="13500" y="252"/>
                            <a:pt x="14709" y="0"/>
                            <a:pt x="16200" y="0"/>
                          </a:cubicBezTo>
                          <a:close/>
                          <a:moveTo>
                            <a:pt x="10800" y="20474"/>
                          </a:moveTo>
                          <a:cubicBezTo>
                            <a:pt x="10800" y="21096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096"/>
                            <a:pt x="0" y="20474"/>
                          </a:cubicBezTo>
                          <a:cubicBezTo>
                            <a:pt x="0" y="19852"/>
                            <a:pt x="2418" y="19348"/>
                            <a:pt x="5400" y="19348"/>
                          </a:cubicBezTo>
                          <a:cubicBezTo>
                            <a:pt x="6891" y="19348"/>
                            <a:pt x="8100" y="19600"/>
                            <a:pt x="8100" y="19911"/>
                          </a:cubicBezTo>
                          <a:cubicBezTo>
                            <a:pt x="8100" y="20222"/>
                            <a:pt x="6891" y="20474"/>
                            <a:pt x="5400" y="204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13" name="Shape 643"/>
                    <p:cNvSpPr/>
                    <p:nvPr/>
                  </p:nvSpPr>
                  <p:spPr>
                    <a:xfrm>
                      <a:off x="0" y="0"/>
                      <a:ext cx="225425" cy="2270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60"/>
                          </a:move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9"/>
                            <a:pt x="4310" y="1070"/>
                          </a:cubicBezTo>
                          <a:cubicBezTo>
                            <a:pt x="4310" y="1661"/>
                            <a:pt x="3828" y="2140"/>
                            <a:pt x="3233" y="2140"/>
                          </a:cubicBezTo>
                          <a:cubicBezTo>
                            <a:pt x="2935" y="2140"/>
                            <a:pt x="2694" y="1901"/>
                            <a:pt x="2694" y="1605"/>
                          </a:cubicBezTo>
                          <a:cubicBezTo>
                            <a:pt x="2694" y="1310"/>
                            <a:pt x="2935" y="1070"/>
                            <a:pt x="3233" y="1070"/>
                          </a:cubicBezTo>
                          <a:lnTo>
                            <a:pt x="4311" y="1070"/>
                          </a:lnTo>
                          <a:moveTo>
                            <a:pt x="19445" y="2140"/>
                          </a:moveTo>
                          <a:lnTo>
                            <a:pt x="3233" y="2140"/>
                          </a:lnTo>
                          <a:moveTo>
                            <a:pt x="1078" y="19460"/>
                          </a:moveTo>
                          <a:cubicBezTo>
                            <a:pt x="1375" y="19460"/>
                            <a:pt x="1616" y="19699"/>
                            <a:pt x="1616" y="19995"/>
                          </a:cubicBezTo>
                          <a:cubicBezTo>
                            <a:pt x="1616" y="20290"/>
                            <a:pt x="1375" y="20530"/>
                            <a:pt x="1078" y="20530"/>
                          </a:cubicBezTo>
                          <a:lnTo>
                            <a:pt x="2155" y="20530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1"/>
                            <a:pt x="2155" y="20530"/>
                          </a:cubicBezTo>
                          <a:lnTo>
                            <a:pt x="2155" y="1946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03" name="Group 648"/>
                  <p:cNvGrpSpPr/>
                  <p:nvPr/>
                </p:nvGrpSpPr>
                <p:grpSpPr>
                  <a:xfrm>
                    <a:off x="23811" y="31750"/>
                    <a:ext cx="225426" cy="228601"/>
                    <a:chOff x="0" y="0"/>
                    <a:chExt cx="225425" cy="228600"/>
                  </a:xfrm>
                </p:grpSpPr>
                <p:sp>
                  <p:nvSpPr>
                    <p:cNvPr id="308" name="Shape 645"/>
                    <p:cNvSpPr/>
                    <p:nvPr/>
                  </p:nvSpPr>
                  <p:spPr>
                    <a:xfrm>
                      <a:off x="0" y="-1"/>
                      <a:ext cx="225425" cy="2286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4"/>
                            <a:pt x="0" y="20537"/>
                          </a:cubicBezTo>
                          <a:cubicBezTo>
                            <a:pt x="0" y="19951"/>
                            <a:pt x="482" y="19475"/>
                            <a:pt x="1078" y="19475"/>
                          </a:cubicBezTo>
                          <a:lnTo>
                            <a:pt x="2155" y="19475"/>
                          </a:lnTo>
                          <a:lnTo>
                            <a:pt x="2155" y="1063"/>
                          </a:lnTo>
                          <a:cubicBezTo>
                            <a:pt x="2155" y="476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6"/>
                            <a:pt x="21600" y="1063"/>
                          </a:cubicBezTo>
                          <a:cubicBezTo>
                            <a:pt x="21600" y="1649"/>
                            <a:pt x="21118" y="2125"/>
                            <a:pt x="20522" y="2125"/>
                          </a:cubicBezTo>
                          <a:lnTo>
                            <a:pt x="19445" y="2125"/>
                          </a:lnTo>
                          <a:lnTo>
                            <a:pt x="19445" y="20537"/>
                          </a:lnTo>
                          <a:cubicBezTo>
                            <a:pt x="19445" y="21124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09" name="Shape 646"/>
                    <p:cNvSpPr/>
                    <p:nvPr/>
                  </p:nvSpPr>
                  <p:spPr>
                    <a:xfrm>
                      <a:off x="0" y="11245"/>
                      <a:ext cx="44986" cy="21735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17"/>
                            <a:pt x="19182" y="1118"/>
                            <a:pt x="16200" y="1118"/>
                          </a:cubicBezTo>
                          <a:cubicBezTo>
                            <a:pt x="14709" y="1118"/>
                            <a:pt x="13500" y="867"/>
                            <a:pt x="13500" y="559"/>
                          </a:cubicBezTo>
                          <a:cubicBezTo>
                            <a:pt x="13500" y="250"/>
                            <a:pt x="14709" y="0"/>
                            <a:pt x="16200" y="0"/>
                          </a:cubicBezTo>
                          <a:close/>
                          <a:moveTo>
                            <a:pt x="10800" y="20482"/>
                          </a:moveTo>
                          <a:cubicBezTo>
                            <a:pt x="10800" y="21100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100"/>
                            <a:pt x="0" y="20482"/>
                          </a:cubicBezTo>
                          <a:cubicBezTo>
                            <a:pt x="0" y="19865"/>
                            <a:pt x="2418" y="19365"/>
                            <a:pt x="5400" y="19365"/>
                          </a:cubicBezTo>
                          <a:cubicBezTo>
                            <a:pt x="6891" y="19365"/>
                            <a:pt x="8100" y="19615"/>
                            <a:pt x="8100" y="19924"/>
                          </a:cubicBezTo>
                          <a:cubicBezTo>
                            <a:pt x="8100" y="20232"/>
                            <a:pt x="6891" y="20482"/>
                            <a:pt x="5400" y="20482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10" name="Shape 647"/>
                    <p:cNvSpPr/>
                    <p:nvPr/>
                  </p:nvSpPr>
                  <p:spPr>
                    <a:xfrm>
                      <a:off x="0" y="-1"/>
                      <a:ext cx="225425" cy="2286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75"/>
                          </a:moveTo>
                          <a:lnTo>
                            <a:pt x="2155" y="1063"/>
                          </a:lnTo>
                          <a:cubicBezTo>
                            <a:pt x="2155" y="476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6"/>
                            <a:pt x="21600" y="1063"/>
                          </a:cubicBezTo>
                          <a:cubicBezTo>
                            <a:pt x="21600" y="1649"/>
                            <a:pt x="21118" y="2125"/>
                            <a:pt x="20522" y="2125"/>
                          </a:cubicBezTo>
                          <a:lnTo>
                            <a:pt x="19445" y="2125"/>
                          </a:lnTo>
                          <a:lnTo>
                            <a:pt x="19445" y="20537"/>
                          </a:lnTo>
                          <a:cubicBezTo>
                            <a:pt x="19445" y="21124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4"/>
                            <a:pt x="0" y="20537"/>
                          </a:cubicBezTo>
                          <a:cubicBezTo>
                            <a:pt x="0" y="19951"/>
                            <a:pt x="482" y="19475"/>
                            <a:pt x="1078" y="19475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6"/>
                            <a:pt x="4310" y="1063"/>
                          </a:cubicBezTo>
                          <a:cubicBezTo>
                            <a:pt x="4310" y="1649"/>
                            <a:pt x="3828" y="2125"/>
                            <a:pt x="3233" y="2125"/>
                          </a:cubicBezTo>
                          <a:cubicBezTo>
                            <a:pt x="2935" y="2125"/>
                            <a:pt x="2694" y="1887"/>
                            <a:pt x="2694" y="1594"/>
                          </a:cubicBezTo>
                          <a:cubicBezTo>
                            <a:pt x="2694" y="1300"/>
                            <a:pt x="2935" y="1063"/>
                            <a:pt x="3233" y="1063"/>
                          </a:cubicBezTo>
                          <a:lnTo>
                            <a:pt x="4311" y="1063"/>
                          </a:lnTo>
                          <a:moveTo>
                            <a:pt x="19445" y="2125"/>
                          </a:moveTo>
                          <a:lnTo>
                            <a:pt x="3233" y="2125"/>
                          </a:lnTo>
                          <a:moveTo>
                            <a:pt x="1078" y="19475"/>
                          </a:moveTo>
                          <a:cubicBezTo>
                            <a:pt x="1375" y="19475"/>
                            <a:pt x="1616" y="19713"/>
                            <a:pt x="1616" y="20006"/>
                          </a:cubicBezTo>
                          <a:cubicBezTo>
                            <a:pt x="1616" y="20299"/>
                            <a:pt x="1375" y="20537"/>
                            <a:pt x="1078" y="20537"/>
                          </a:cubicBezTo>
                          <a:lnTo>
                            <a:pt x="2155" y="20537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4"/>
                            <a:pt x="2155" y="20537"/>
                          </a:cubicBezTo>
                          <a:lnTo>
                            <a:pt x="2155" y="19475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304" name="Group 652"/>
                  <p:cNvGrpSpPr/>
                  <p:nvPr/>
                </p:nvGrpSpPr>
                <p:grpSpPr>
                  <a:xfrm>
                    <a:off x="47624" y="65087"/>
                    <a:ext cx="225426" cy="227014"/>
                    <a:chOff x="0" y="0"/>
                    <a:chExt cx="225425" cy="227013"/>
                  </a:xfrm>
                </p:grpSpPr>
                <p:sp>
                  <p:nvSpPr>
                    <p:cNvPr id="305" name="Shape 649"/>
                    <p:cNvSpPr/>
                    <p:nvPr/>
                  </p:nvSpPr>
                  <p:spPr>
                    <a:xfrm>
                      <a:off x="0" y="-1"/>
                      <a:ext cx="225425" cy="22701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lnTo>
                            <a:pt x="2155" y="19460"/>
                          </a:ln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06" name="Shape 650"/>
                    <p:cNvSpPr/>
                    <p:nvPr/>
                  </p:nvSpPr>
                  <p:spPr>
                    <a:xfrm>
                      <a:off x="0" y="11245"/>
                      <a:ext cx="44986" cy="21576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22"/>
                            <a:pt x="19182" y="1126"/>
                            <a:pt x="16200" y="1126"/>
                          </a:cubicBezTo>
                          <a:cubicBezTo>
                            <a:pt x="14709" y="1126"/>
                            <a:pt x="13500" y="874"/>
                            <a:pt x="13500" y="563"/>
                          </a:cubicBezTo>
                          <a:cubicBezTo>
                            <a:pt x="13500" y="252"/>
                            <a:pt x="14709" y="0"/>
                            <a:pt x="16200" y="0"/>
                          </a:cubicBezTo>
                          <a:close/>
                          <a:moveTo>
                            <a:pt x="10800" y="20474"/>
                          </a:moveTo>
                          <a:cubicBezTo>
                            <a:pt x="10800" y="21096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096"/>
                            <a:pt x="0" y="20474"/>
                          </a:cubicBezTo>
                          <a:cubicBezTo>
                            <a:pt x="0" y="19852"/>
                            <a:pt x="2418" y="19348"/>
                            <a:pt x="5400" y="19348"/>
                          </a:cubicBezTo>
                          <a:cubicBezTo>
                            <a:pt x="6891" y="19348"/>
                            <a:pt x="8100" y="19600"/>
                            <a:pt x="8100" y="19911"/>
                          </a:cubicBezTo>
                          <a:cubicBezTo>
                            <a:pt x="8100" y="20222"/>
                            <a:pt x="6891" y="20474"/>
                            <a:pt x="5400" y="204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307" name="Shape 651"/>
                    <p:cNvSpPr/>
                    <p:nvPr/>
                  </p:nvSpPr>
                  <p:spPr>
                    <a:xfrm>
                      <a:off x="0" y="-1"/>
                      <a:ext cx="225425" cy="22701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60"/>
                          </a:move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9"/>
                            <a:pt x="4310" y="1070"/>
                          </a:cubicBezTo>
                          <a:cubicBezTo>
                            <a:pt x="4310" y="1661"/>
                            <a:pt x="3828" y="2140"/>
                            <a:pt x="3233" y="2140"/>
                          </a:cubicBezTo>
                          <a:cubicBezTo>
                            <a:pt x="2935" y="2140"/>
                            <a:pt x="2694" y="1901"/>
                            <a:pt x="2694" y="1605"/>
                          </a:cubicBezTo>
                          <a:cubicBezTo>
                            <a:pt x="2694" y="1310"/>
                            <a:pt x="2935" y="1070"/>
                            <a:pt x="3233" y="1070"/>
                          </a:cubicBezTo>
                          <a:lnTo>
                            <a:pt x="4311" y="1070"/>
                          </a:lnTo>
                          <a:moveTo>
                            <a:pt x="19445" y="2140"/>
                          </a:moveTo>
                          <a:lnTo>
                            <a:pt x="3233" y="2140"/>
                          </a:lnTo>
                          <a:moveTo>
                            <a:pt x="1078" y="19460"/>
                          </a:moveTo>
                          <a:cubicBezTo>
                            <a:pt x="1375" y="19460"/>
                            <a:pt x="1616" y="19699"/>
                            <a:pt x="1616" y="19995"/>
                          </a:cubicBezTo>
                          <a:cubicBezTo>
                            <a:pt x="1616" y="20290"/>
                            <a:pt x="1375" y="20530"/>
                            <a:pt x="1078" y="20530"/>
                          </a:cubicBezTo>
                          <a:lnTo>
                            <a:pt x="2155" y="20530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1"/>
                            <a:pt x="2155" y="20530"/>
                          </a:cubicBezTo>
                          <a:lnTo>
                            <a:pt x="2155" y="1946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238" name="Group 680"/>
            <p:cNvGrpSpPr/>
            <p:nvPr/>
          </p:nvGrpSpPr>
          <p:grpSpPr>
            <a:xfrm>
              <a:off x="8128925" y="4067319"/>
              <a:ext cx="156086" cy="258033"/>
              <a:chOff x="196115" y="-2"/>
              <a:chExt cx="193358" cy="319091"/>
            </a:xfrm>
          </p:grpSpPr>
          <p:sp>
            <p:nvSpPr>
              <p:cNvPr id="293" name="Shape 658"/>
              <p:cNvSpPr/>
              <p:nvPr/>
            </p:nvSpPr>
            <p:spPr>
              <a:xfrm rot="10800000" flipH="1">
                <a:off x="196115" y="-2"/>
                <a:ext cx="67416" cy="67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latin typeface="+mj-lt"/>
                </a:endParaRPr>
              </a:p>
            </p:txBody>
          </p:sp>
          <p:grpSp>
            <p:nvGrpSpPr>
              <p:cNvPr id="294" name="Group 679"/>
              <p:cNvGrpSpPr/>
              <p:nvPr/>
            </p:nvGrpSpPr>
            <p:grpSpPr>
              <a:xfrm>
                <a:off x="296863" y="38231"/>
                <a:ext cx="92610" cy="280858"/>
                <a:chOff x="0" y="11245"/>
                <a:chExt cx="92610" cy="280857"/>
              </a:xfrm>
            </p:grpSpPr>
            <p:sp>
              <p:nvSpPr>
                <p:cNvPr id="295" name="Shape 668"/>
                <p:cNvSpPr/>
                <p:nvPr/>
              </p:nvSpPr>
              <p:spPr>
                <a:xfrm>
                  <a:off x="0" y="11245"/>
                  <a:ext cx="44986" cy="2157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2"/>
                        <a:pt x="19182" y="1126"/>
                        <a:pt x="16200" y="1126"/>
                      </a:cubicBezTo>
                      <a:cubicBezTo>
                        <a:pt x="14709" y="1126"/>
                        <a:pt x="13500" y="874"/>
                        <a:pt x="13500" y="563"/>
                      </a:cubicBezTo>
                      <a:cubicBezTo>
                        <a:pt x="13500" y="252"/>
                        <a:pt x="14709" y="0"/>
                        <a:pt x="16200" y="0"/>
                      </a:cubicBezTo>
                      <a:close/>
                      <a:moveTo>
                        <a:pt x="10800" y="20474"/>
                      </a:moveTo>
                      <a:cubicBezTo>
                        <a:pt x="10800" y="21096"/>
                        <a:pt x="8382" y="21600"/>
                        <a:pt x="5400" y="21600"/>
                      </a:cubicBezTo>
                      <a:cubicBezTo>
                        <a:pt x="2418" y="21600"/>
                        <a:pt x="0" y="21096"/>
                        <a:pt x="0" y="20474"/>
                      </a:cubicBezTo>
                      <a:cubicBezTo>
                        <a:pt x="0" y="19852"/>
                        <a:pt x="2418" y="19348"/>
                        <a:pt x="5400" y="19348"/>
                      </a:cubicBezTo>
                      <a:cubicBezTo>
                        <a:pt x="6891" y="19348"/>
                        <a:pt x="8100" y="19600"/>
                        <a:pt x="8100" y="19911"/>
                      </a:cubicBezTo>
                      <a:cubicBezTo>
                        <a:pt x="8100" y="20222"/>
                        <a:pt x="6891" y="20474"/>
                        <a:pt x="5400" y="2047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296" name="Shape 672"/>
                <p:cNvSpPr/>
                <p:nvPr/>
              </p:nvSpPr>
              <p:spPr>
                <a:xfrm>
                  <a:off x="23811" y="42995"/>
                  <a:ext cx="44986" cy="2173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17"/>
                        <a:pt x="19182" y="1118"/>
                        <a:pt x="16200" y="1118"/>
                      </a:cubicBezTo>
                      <a:cubicBezTo>
                        <a:pt x="14709" y="1118"/>
                        <a:pt x="13500" y="867"/>
                        <a:pt x="13500" y="559"/>
                      </a:cubicBezTo>
                      <a:cubicBezTo>
                        <a:pt x="13500" y="250"/>
                        <a:pt x="14709" y="0"/>
                        <a:pt x="16200" y="0"/>
                      </a:cubicBezTo>
                      <a:close/>
                      <a:moveTo>
                        <a:pt x="10800" y="20482"/>
                      </a:moveTo>
                      <a:cubicBezTo>
                        <a:pt x="10800" y="21100"/>
                        <a:pt x="8382" y="21600"/>
                        <a:pt x="5400" y="21600"/>
                      </a:cubicBezTo>
                      <a:cubicBezTo>
                        <a:pt x="2418" y="21600"/>
                        <a:pt x="0" y="21100"/>
                        <a:pt x="0" y="20482"/>
                      </a:cubicBezTo>
                      <a:cubicBezTo>
                        <a:pt x="0" y="19865"/>
                        <a:pt x="2418" y="19365"/>
                        <a:pt x="5400" y="19365"/>
                      </a:cubicBezTo>
                      <a:cubicBezTo>
                        <a:pt x="6891" y="19365"/>
                        <a:pt x="8100" y="19615"/>
                        <a:pt x="8100" y="19924"/>
                      </a:cubicBezTo>
                      <a:cubicBezTo>
                        <a:pt x="8100" y="20232"/>
                        <a:pt x="6891" y="20482"/>
                        <a:pt x="5400" y="20482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  <p:sp>
              <p:nvSpPr>
                <p:cNvPr id="297" name="Shape 676"/>
                <p:cNvSpPr/>
                <p:nvPr/>
              </p:nvSpPr>
              <p:spPr>
                <a:xfrm>
                  <a:off x="47624" y="76334"/>
                  <a:ext cx="44986" cy="2157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622"/>
                        <a:pt x="19182" y="1126"/>
                        <a:pt x="16200" y="1126"/>
                      </a:cubicBezTo>
                      <a:cubicBezTo>
                        <a:pt x="14709" y="1126"/>
                        <a:pt x="13500" y="874"/>
                        <a:pt x="13500" y="563"/>
                      </a:cubicBezTo>
                      <a:cubicBezTo>
                        <a:pt x="13500" y="252"/>
                        <a:pt x="14709" y="0"/>
                        <a:pt x="16200" y="0"/>
                      </a:cubicBezTo>
                      <a:close/>
                      <a:moveTo>
                        <a:pt x="10800" y="20474"/>
                      </a:moveTo>
                      <a:cubicBezTo>
                        <a:pt x="10800" y="21096"/>
                        <a:pt x="8382" y="21600"/>
                        <a:pt x="5400" y="21600"/>
                      </a:cubicBezTo>
                      <a:cubicBezTo>
                        <a:pt x="2418" y="21600"/>
                        <a:pt x="0" y="21096"/>
                        <a:pt x="0" y="20474"/>
                      </a:cubicBezTo>
                      <a:cubicBezTo>
                        <a:pt x="0" y="19852"/>
                        <a:pt x="2418" y="19348"/>
                        <a:pt x="5400" y="19348"/>
                      </a:cubicBezTo>
                      <a:cubicBezTo>
                        <a:pt x="6891" y="19348"/>
                        <a:pt x="8100" y="19600"/>
                        <a:pt x="8100" y="19911"/>
                      </a:cubicBezTo>
                      <a:cubicBezTo>
                        <a:pt x="8100" y="20222"/>
                        <a:pt x="6891" y="20474"/>
                        <a:pt x="5400" y="2047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</p:grpSp>
        <p:grpSp>
          <p:nvGrpSpPr>
            <p:cNvPr id="239" name="Group 707"/>
            <p:cNvGrpSpPr/>
            <p:nvPr/>
          </p:nvGrpSpPr>
          <p:grpSpPr>
            <a:xfrm>
              <a:off x="3617710" y="4045495"/>
              <a:ext cx="596865" cy="323501"/>
              <a:chOff x="0" y="-1"/>
              <a:chExt cx="731838" cy="400053"/>
            </a:xfrm>
          </p:grpSpPr>
          <p:sp>
            <p:nvSpPr>
              <p:cNvPr id="280" name="Shape 682"/>
              <p:cNvSpPr/>
              <p:nvPr/>
            </p:nvSpPr>
            <p:spPr>
              <a:xfrm>
                <a:off x="0" y="-1"/>
                <a:ext cx="731838" cy="40005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grpSp>
            <p:nvGrpSpPr>
              <p:cNvPr id="281" name="Group 706"/>
              <p:cNvGrpSpPr/>
              <p:nvPr/>
            </p:nvGrpSpPr>
            <p:grpSpPr>
              <a:xfrm>
                <a:off x="80962" y="26988"/>
                <a:ext cx="522289" cy="346078"/>
                <a:chOff x="-1" y="-1"/>
                <a:chExt cx="522288" cy="346077"/>
              </a:xfrm>
            </p:grpSpPr>
            <p:grpSp>
              <p:nvGrpSpPr>
                <p:cNvPr id="282" name="Group 692"/>
                <p:cNvGrpSpPr/>
                <p:nvPr/>
              </p:nvGrpSpPr>
              <p:grpSpPr>
                <a:xfrm>
                  <a:off x="-1" y="-1"/>
                  <a:ext cx="263527" cy="346077"/>
                  <a:chOff x="0" y="0"/>
                  <a:chExt cx="263525" cy="346075"/>
                </a:xfrm>
              </p:grpSpPr>
              <p:grpSp>
                <p:nvGrpSpPr>
                  <p:cNvPr id="284" name="Group 686"/>
                  <p:cNvGrpSpPr/>
                  <p:nvPr/>
                </p:nvGrpSpPr>
                <p:grpSpPr>
                  <a:xfrm>
                    <a:off x="-1" y="-1"/>
                    <a:ext cx="263527" cy="346077"/>
                    <a:chOff x="0" y="0"/>
                    <a:chExt cx="263525" cy="346075"/>
                  </a:xfrm>
                </p:grpSpPr>
                <p:sp>
                  <p:nvSpPr>
                    <p:cNvPr id="290" name="Shape 683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291" name="Shape 684"/>
                    <p:cNvSpPr/>
                    <p:nvPr/>
                  </p:nvSpPr>
                  <p:spPr>
                    <a:xfrm rot="10800000" flipH="1">
                      <a:off x="196113" y="0"/>
                      <a:ext cx="67413" cy="6741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4320" y="432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292" name="Shape 685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075" y="21600"/>
                          </a:moveTo>
                          <a:lnTo>
                            <a:pt x="17180" y="18234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lnTo>
                            <a:pt x="21600" y="0"/>
                          </a:lnTo>
                          <a:lnTo>
                            <a:pt x="21600" y="17393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</p:grpSp>
              <p:sp>
                <p:nvSpPr>
                  <p:cNvPr id="285" name="Shape 687"/>
                  <p:cNvSpPr/>
                  <p:nvPr/>
                </p:nvSpPr>
                <p:spPr>
                  <a:xfrm>
                    <a:off x="57150" y="123824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86" name="Shape 688"/>
                  <p:cNvSpPr/>
                  <p:nvPr/>
                </p:nvSpPr>
                <p:spPr>
                  <a:xfrm>
                    <a:off x="57150" y="169861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87" name="Shape 689"/>
                  <p:cNvSpPr/>
                  <p:nvPr/>
                </p:nvSpPr>
                <p:spPr>
                  <a:xfrm>
                    <a:off x="57150" y="217486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88" name="Shape 690"/>
                  <p:cNvSpPr/>
                  <p:nvPr/>
                </p:nvSpPr>
                <p:spPr>
                  <a:xfrm>
                    <a:off x="57150" y="265111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89" name="Shape 691"/>
                  <p:cNvSpPr/>
                  <p:nvPr/>
                </p:nvSpPr>
                <p:spPr>
                  <a:xfrm>
                    <a:off x="55562" y="76199"/>
                    <a:ext cx="122239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283" name="Shape 693"/>
                <p:cNvSpPr/>
                <p:nvPr/>
              </p:nvSpPr>
              <p:spPr>
                <a:xfrm>
                  <a:off x="296860" y="26985"/>
                  <a:ext cx="225427" cy="227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" y="21600"/>
                      </a:moveTo>
                      <a:cubicBezTo>
                        <a:pt x="482" y="21600"/>
                        <a:pt x="0" y="21121"/>
                        <a:pt x="0" y="20530"/>
                      </a:cubicBezTo>
                      <a:cubicBezTo>
                        <a:pt x="0" y="19939"/>
                        <a:pt x="482" y="19460"/>
                        <a:pt x="1078" y="19460"/>
                      </a:cubicBezTo>
                      <a:lnTo>
                        <a:pt x="2155" y="19460"/>
                      </a:lnTo>
                      <a:lnTo>
                        <a:pt x="2155" y="1070"/>
                      </a:lnTo>
                      <a:cubicBezTo>
                        <a:pt x="2155" y="479"/>
                        <a:pt x="2638" y="0"/>
                        <a:pt x="3233" y="0"/>
                      </a:cubicBezTo>
                      <a:lnTo>
                        <a:pt x="20522" y="0"/>
                      </a:lnTo>
                      <a:cubicBezTo>
                        <a:pt x="21118" y="0"/>
                        <a:pt x="21600" y="479"/>
                        <a:pt x="21600" y="1070"/>
                      </a:cubicBezTo>
                      <a:cubicBezTo>
                        <a:pt x="21600" y="1661"/>
                        <a:pt x="21118" y="2140"/>
                        <a:pt x="20522" y="2140"/>
                      </a:cubicBezTo>
                      <a:lnTo>
                        <a:pt x="19445" y="2140"/>
                      </a:lnTo>
                      <a:lnTo>
                        <a:pt x="19445" y="20530"/>
                      </a:lnTo>
                      <a:cubicBezTo>
                        <a:pt x="19445" y="21121"/>
                        <a:pt x="18962" y="21600"/>
                        <a:pt x="18367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latin typeface="ＭＳ Ｐゴシック"/>
                      <a:ea typeface="ＭＳ Ｐゴシック"/>
                      <a:cs typeface="ＭＳ Ｐゴシック"/>
                      <a:sym typeface="ＭＳ Ｐゴシック"/>
                    </a:defRPr>
                  </a:pPr>
                  <a:endParaRPr sz="900">
                    <a:latin typeface="+mj-lt"/>
                  </a:endParaRPr>
                </a:p>
              </p:txBody>
            </p:sp>
          </p:grpSp>
        </p:grpSp>
        <p:grpSp>
          <p:nvGrpSpPr>
            <p:cNvPr id="242" name="Group 733"/>
            <p:cNvGrpSpPr/>
            <p:nvPr/>
          </p:nvGrpSpPr>
          <p:grpSpPr>
            <a:xfrm>
              <a:off x="5879772" y="5214627"/>
              <a:ext cx="590766" cy="323499"/>
              <a:chOff x="0" y="0"/>
              <a:chExt cx="731837" cy="400051"/>
            </a:xfrm>
          </p:grpSpPr>
          <p:sp>
            <p:nvSpPr>
              <p:cNvPr id="255" name="Shape 708"/>
              <p:cNvSpPr/>
              <p:nvPr/>
            </p:nvSpPr>
            <p:spPr>
              <a:xfrm>
                <a:off x="0" y="-1"/>
                <a:ext cx="731838" cy="40005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400"/>
                </a:pPr>
                <a:endParaRPr sz="1400">
                  <a:latin typeface="+mj-lt"/>
                </a:endParaRPr>
              </a:p>
            </p:txBody>
          </p:sp>
          <p:grpSp>
            <p:nvGrpSpPr>
              <p:cNvPr id="256" name="Group 732"/>
              <p:cNvGrpSpPr/>
              <p:nvPr/>
            </p:nvGrpSpPr>
            <p:grpSpPr>
              <a:xfrm>
                <a:off x="80963" y="26987"/>
                <a:ext cx="569912" cy="346076"/>
                <a:chOff x="0" y="0"/>
                <a:chExt cx="569911" cy="346075"/>
              </a:xfrm>
            </p:grpSpPr>
            <p:grpSp>
              <p:nvGrpSpPr>
                <p:cNvPr id="257" name="Group 718"/>
                <p:cNvGrpSpPr/>
                <p:nvPr/>
              </p:nvGrpSpPr>
              <p:grpSpPr>
                <a:xfrm>
                  <a:off x="-1" y="-1"/>
                  <a:ext cx="263527" cy="346077"/>
                  <a:chOff x="0" y="0"/>
                  <a:chExt cx="263525" cy="346075"/>
                </a:xfrm>
              </p:grpSpPr>
              <p:grpSp>
                <p:nvGrpSpPr>
                  <p:cNvPr id="271" name="Group 712"/>
                  <p:cNvGrpSpPr/>
                  <p:nvPr/>
                </p:nvGrpSpPr>
                <p:grpSpPr>
                  <a:xfrm>
                    <a:off x="-1" y="-1"/>
                    <a:ext cx="263527" cy="346077"/>
                    <a:chOff x="0" y="0"/>
                    <a:chExt cx="263525" cy="346075"/>
                  </a:xfrm>
                </p:grpSpPr>
                <p:sp>
                  <p:nvSpPr>
                    <p:cNvPr id="277" name="Shape 709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278" name="Shape 710"/>
                    <p:cNvSpPr/>
                    <p:nvPr/>
                  </p:nvSpPr>
                  <p:spPr>
                    <a:xfrm rot="10800000" flipH="1">
                      <a:off x="196113" y="0"/>
                      <a:ext cx="67413" cy="6741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4320" y="432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  <p:sp>
                  <p:nvSpPr>
                    <p:cNvPr id="279" name="Shape 711"/>
                    <p:cNvSpPr/>
                    <p:nvPr/>
                  </p:nvSpPr>
                  <p:spPr>
                    <a:xfrm rot="10800000" flipH="1">
                      <a:off x="0" y="0"/>
                      <a:ext cx="263525" cy="346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075" y="21600"/>
                          </a:moveTo>
                          <a:lnTo>
                            <a:pt x="17180" y="18234"/>
                          </a:lnTo>
                          <a:lnTo>
                            <a:pt x="21600" y="17393"/>
                          </a:lnTo>
                          <a:lnTo>
                            <a:pt x="16075" y="21600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lnTo>
                            <a:pt x="21600" y="0"/>
                          </a:lnTo>
                          <a:lnTo>
                            <a:pt x="21600" y="17393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+mj-lt"/>
                      </a:endParaRPr>
                    </a:p>
                  </p:txBody>
                </p:sp>
              </p:grpSp>
              <p:sp>
                <p:nvSpPr>
                  <p:cNvPr id="272" name="Shape 713"/>
                  <p:cNvSpPr/>
                  <p:nvPr/>
                </p:nvSpPr>
                <p:spPr>
                  <a:xfrm>
                    <a:off x="57150" y="123824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73" name="Shape 714"/>
                  <p:cNvSpPr/>
                  <p:nvPr/>
                </p:nvSpPr>
                <p:spPr>
                  <a:xfrm>
                    <a:off x="57150" y="169862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74" name="Shape 715"/>
                  <p:cNvSpPr/>
                  <p:nvPr/>
                </p:nvSpPr>
                <p:spPr>
                  <a:xfrm>
                    <a:off x="57150" y="217487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75" name="Shape 716"/>
                  <p:cNvSpPr/>
                  <p:nvPr/>
                </p:nvSpPr>
                <p:spPr>
                  <a:xfrm>
                    <a:off x="57150" y="265112"/>
                    <a:ext cx="184151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  <p:sp>
                <p:nvSpPr>
                  <p:cNvPr id="276" name="Shape 717"/>
                  <p:cNvSpPr/>
                  <p:nvPr/>
                </p:nvSpPr>
                <p:spPr>
                  <a:xfrm>
                    <a:off x="55562" y="76199"/>
                    <a:ext cx="122239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>
                      <a:latin typeface="+mj-lt"/>
                    </a:endParaRPr>
                  </a:p>
                </p:txBody>
              </p:sp>
            </p:grpSp>
            <p:grpSp>
              <p:nvGrpSpPr>
                <p:cNvPr id="258" name="Group 731"/>
                <p:cNvGrpSpPr/>
                <p:nvPr/>
              </p:nvGrpSpPr>
              <p:grpSpPr>
                <a:xfrm>
                  <a:off x="296861" y="26987"/>
                  <a:ext cx="273051" cy="292101"/>
                  <a:chOff x="0" y="0"/>
                  <a:chExt cx="273050" cy="292100"/>
                </a:xfrm>
              </p:grpSpPr>
              <p:grpSp>
                <p:nvGrpSpPr>
                  <p:cNvPr id="259" name="Group 722"/>
                  <p:cNvGrpSpPr/>
                  <p:nvPr/>
                </p:nvGrpSpPr>
                <p:grpSpPr>
                  <a:xfrm>
                    <a:off x="0" y="0"/>
                    <a:ext cx="225425" cy="227012"/>
                    <a:chOff x="0" y="0"/>
                    <a:chExt cx="225425" cy="227011"/>
                  </a:xfrm>
                </p:grpSpPr>
                <p:sp>
                  <p:nvSpPr>
                    <p:cNvPr id="268" name="Shape 719"/>
                    <p:cNvSpPr/>
                    <p:nvPr/>
                  </p:nvSpPr>
                  <p:spPr>
                    <a:xfrm>
                      <a:off x="-1" y="0"/>
                      <a:ext cx="225426" cy="2270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lnTo>
                            <a:pt x="2155" y="19460"/>
                          </a:ln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69" name="Shape 720"/>
                    <p:cNvSpPr/>
                    <p:nvPr/>
                  </p:nvSpPr>
                  <p:spPr>
                    <a:xfrm>
                      <a:off x="0" y="11246"/>
                      <a:ext cx="44986" cy="21576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22"/>
                            <a:pt x="19182" y="1126"/>
                            <a:pt x="16200" y="1126"/>
                          </a:cubicBezTo>
                          <a:cubicBezTo>
                            <a:pt x="14709" y="1126"/>
                            <a:pt x="13500" y="874"/>
                            <a:pt x="13500" y="563"/>
                          </a:cubicBezTo>
                          <a:cubicBezTo>
                            <a:pt x="13500" y="252"/>
                            <a:pt x="14709" y="0"/>
                            <a:pt x="16200" y="0"/>
                          </a:cubicBezTo>
                          <a:close/>
                          <a:moveTo>
                            <a:pt x="10800" y="20474"/>
                          </a:moveTo>
                          <a:cubicBezTo>
                            <a:pt x="10800" y="21096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096"/>
                            <a:pt x="0" y="20474"/>
                          </a:cubicBezTo>
                          <a:cubicBezTo>
                            <a:pt x="0" y="19852"/>
                            <a:pt x="2418" y="19348"/>
                            <a:pt x="5400" y="19348"/>
                          </a:cubicBezTo>
                          <a:cubicBezTo>
                            <a:pt x="6891" y="19348"/>
                            <a:pt x="8100" y="19600"/>
                            <a:pt x="8100" y="19911"/>
                          </a:cubicBezTo>
                          <a:cubicBezTo>
                            <a:pt x="8100" y="20222"/>
                            <a:pt x="6891" y="20474"/>
                            <a:pt x="5400" y="204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70" name="Shape 721"/>
                    <p:cNvSpPr/>
                    <p:nvPr/>
                  </p:nvSpPr>
                  <p:spPr>
                    <a:xfrm>
                      <a:off x="-1" y="0"/>
                      <a:ext cx="225426" cy="2270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60"/>
                          </a:move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9"/>
                            <a:pt x="4310" y="1070"/>
                          </a:cubicBezTo>
                          <a:cubicBezTo>
                            <a:pt x="4310" y="1661"/>
                            <a:pt x="3828" y="2140"/>
                            <a:pt x="3233" y="2140"/>
                          </a:cubicBezTo>
                          <a:cubicBezTo>
                            <a:pt x="2935" y="2140"/>
                            <a:pt x="2694" y="1901"/>
                            <a:pt x="2694" y="1605"/>
                          </a:cubicBezTo>
                          <a:cubicBezTo>
                            <a:pt x="2694" y="1310"/>
                            <a:pt x="2935" y="1070"/>
                            <a:pt x="3233" y="1070"/>
                          </a:cubicBezTo>
                          <a:lnTo>
                            <a:pt x="4311" y="1070"/>
                          </a:lnTo>
                          <a:moveTo>
                            <a:pt x="19445" y="2140"/>
                          </a:moveTo>
                          <a:lnTo>
                            <a:pt x="3233" y="2140"/>
                          </a:lnTo>
                          <a:moveTo>
                            <a:pt x="1078" y="19460"/>
                          </a:moveTo>
                          <a:cubicBezTo>
                            <a:pt x="1375" y="19460"/>
                            <a:pt x="1616" y="19699"/>
                            <a:pt x="1616" y="19995"/>
                          </a:cubicBezTo>
                          <a:cubicBezTo>
                            <a:pt x="1616" y="20290"/>
                            <a:pt x="1375" y="20530"/>
                            <a:pt x="1078" y="20530"/>
                          </a:cubicBezTo>
                          <a:lnTo>
                            <a:pt x="2155" y="20530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1"/>
                            <a:pt x="2155" y="20530"/>
                          </a:cubicBezTo>
                          <a:lnTo>
                            <a:pt x="2155" y="1946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0" name="Group 726"/>
                  <p:cNvGrpSpPr/>
                  <p:nvPr/>
                </p:nvGrpSpPr>
                <p:grpSpPr>
                  <a:xfrm>
                    <a:off x="23812" y="31750"/>
                    <a:ext cx="225426" cy="228601"/>
                    <a:chOff x="0" y="0"/>
                    <a:chExt cx="225425" cy="228600"/>
                  </a:xfrm>
                </p:grpSpPr>
                <p:sp>
                  <p:nvSpPr>
                    <p:cNvPr id="265" name="Shape 723"/>
                    <p:cNvSpPr/>
                    <p:nvPr/>
                  </p:nvSpPr>
                  <p:spPr>
                    <a:xfrm>
                      <a:off x="-1" y="-1"/>
                      <a:ext cx="225426" cy="2286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4"/>
                            <a:pt x="0" y="20537"/>
                          </a:cubicBezTo>
                          <a:cubicBezTo>
                            <a:pt x="0" y="19951"/>
                            <a:pt x="482" y="19475"/>
                            <a:pt x="1078" y="19475"/>
                          </a:cubicBezTo>
                          <a:lnTo>
                            <a:pt x="2155" y="19475"/>
                          </a:lnTo>
                          <a:lnTo>
                            <a:pt x="2155" y="1063"/>
                          </a:lnTo>
                          <a:cubicBezTo>
                            <a:pt x="2155" y="476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6"/>
                            <a:pt x="21600" y="1063"/>
                          </a:cubicBezTo>
                          <a:cubicBezTo>
                            <a:pt x="21600" y="1649"/>
                            <a:pt x="21118" y="2125"/>
                            <a:pt x="20522" y="2125"/>
                          </a:cubicBezTo>
                          <a:lnTo>
                            <a:pt x="19445" y="2125"/>
                          </a:lnTo>
                          <a:lnTo>
                            <a:pt x="19445" y="20537"/>
                          </a:lnTo>
                          <a:cubicBezTo>
                            <a:pt x="19445" y="21124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66" name="Shape 724"/>
                    <p:cNvSpPr/>
                    <p:nvPr/>
                  </p:nvSpPr>
                  <p:spPr>
                    <a:xfrm>
                      <a:off x="0" y="11245"/>
                      <a:ext cx="44986" cy="21735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17"/>
                            <a:pt x="19182" y="1118"/>
                            <a:pt x="16200" y="1118"/>
                          </a:cubicBezTo>
                          <a:cubicBezTo>
                            <a:pt x="14709" y="1118"/>
                            <a:pt x="13500" y="867"/>
                            <a:pt x="13500" y="559"/>
                          </a:cubicBezTo>
                          <a:cubicBezTo>
                            <a:pt x="13500" y="250"/>
                            <a:pt x="14709" y="0"/>
                            <a:pt x="16200" y="0"/>
                          </a:cubicBezTo>
                          <a:close/>
                          <a:moveTo>
                            <a:pt x="10800" y="20482"/>
                          </a:moveTo>
                          <a:cubicBezTo>
                            <a:pt x="10800" y="21100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100"/>
                            <a:pt x="0" y="20482"/>
                          </a:cubicBezTo>
                          <a:cubicBezTo>
                            <a:pt x="0" y="19865"/>
                            <a:pt x="2418" y="19365"/>
                            <a:pt x="5400" y="19365"/>
                          </a:cubicBezTo>
                          <a:cubicBezTo>
                            <a:pt x="6891" y="19365"/>
                            <a:pt x="8100" y="19615"/>
                            <a:pt x="8100" y="19924"/>
                          </a:cubicBezTo>
                          <a:cubicBezTo>
                            <a:pt x="8100" y="20232"/>
                            <a:pt x="6891" y="20482"/>
                            <a:pt x="5400" y="20482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67" name="Shape 725"/>
                    <p:cNvSpPr/>
                    <p:nvPr/>
                  </p:nvSpPr>
                  <p:spPr>
                    <a:xfrm>
                      <a:off x="-1" y="-1"/>
                      <a:ext cx="225426" cy="2286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75"/>
                          </a:moveTo>
                          <a:lnTo>
                            <a:pt x="2155" y="1063"/>
                          </a:lnTo>
                          <a:cubicBezTo>
                            <a:pt x="2155" y="476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6"/>
                            <a:pt x="21600" y="1063"/>
                          </a:cubicBezTo>
                          <a:cubicBezTo>
                            <a:pt x="21600" y="1649"/>
                            <a:pt x="21118" y="2125"/>
                            <a:pt x="20522" y="2125"/>
                          </a:cubicBezTo>
                          <a:lnTo>
                            <a:pt x="19445" y="2125"/>
                          </a:lnTo>
                          <a:lnTo>
                            <a:pt x="19445" y="20537"/>
                          </a:lnTo>
                          <a:cubicBezTo>
                            <a:pt x="19445" y="21124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4"/>
                            <a:pt x="0" y="20537"/>
                          </a:cubicBezTo>
                          <a:cubicBezTo>
                            <a:pt x="0" y="19951"/>
                            <a:pt x="482" y="19475"/>
                            <a:pt x="1078" y="19475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6"/>
                            <a:pt x="4310" y="1063"/>
                          </a:cubicBezTo>
                          <a:cubicBezTo>
                            <a:pt x="4310" y="1649"/>
                            <a:pt x="3828" y="2125"/>
                            <a:pt x="3233" y="2125"/>
                          </a:cubicBezTo>
                          <a:cubicBezTo>
                            <a:pt x="2935" y="2125"/>
                            <a:pt x="2694" y="1887"/>
                            <a:pt x="2694" y="1594"/>
                          </a:cubicBezTo>
                          <a:cubicBezTo>
                            <a:pt x="2694" y="1300"/>
                            <a:pt x="2935" y="1063"/>
                            <a:pt x="3233" y="1063"/>
                          </a:cubicBezTo>
                          <a:lnTo>
                            <a:pt x="4311" y="1063"/>
                          </a:lnTo>
                          <a:moveTo>
                            <a:pt x="19445" y="2125"/>
                          </a:moveTo>
                          <a:lnTo>
                            <a:pt x="3233" y="2125"/>
                          </a:lnTo>
                          <a:moveTo>
                            <a:pt x="1078" y="19475"/>
                          </a:moveTo>
                          <a:cubicBezTo>
                            <a:pt x="1375" y="19475"/>
                            <a:pt x="1616" y="19713"/>
                            <a:pt x="1616" y="20006"/>
                          </a:cubicBezTo>
                          <a:cubicBezTo>
                            <a:pt x="1616" y="20299"/>
                            <a:pt x="1375" y="20537"/>
                            <a:pt x="1078" y="20537"/>
                          </a:cubicBezTo>
                          <a:lnTo>
                            <a:pt x="2155" y="20537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4"/>
                            <a:pt x="2155" y="20537"/>
                          </a:cubicBezTo>
                          <a:lnTo>
                            <a:pt x="2155" y="19475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1" name="Group 730"/>
                  <p:cNvGrpSpPr/>
                  <p:nvPr/>
                </p:nvGrpSpPr>
                <p:grpSpPr>
                  <a:xfrm>
                    <a:off x="47625" y="65087"/>
                    <a:ext cx="225426" cy="227014"/>
                    <a:chOff x="0" y="0"/>
                    <a:chExt cx="225425" cy="227013"/>
                  </a:xfrm>
                </p:grpSpPr>
                <p:sp>
                  <p:nvSpPr>
                    <p:cNvPr id="262" name="Shape 727"/>
                    <p:cNvSpPr/>
                    <p:nvPr/>
                  </p:nvSpPr>
                  <p:spPr>
                    <a:xfrm>
                      <a:off x="-1" y="-1"/>
                      <a:ext cx="225426" cy="22701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8" y="21600"/>
                          </a:move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lnTo>
                            <a:pt x="2155" y="19460"/>
                          </a:ln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63" name="Shape 728"/>
                    <p:cNvSpPr/>
                    <p:nvPr/>
                  </p:nvSpPr>
                  <p:spPr>
                    <a:xfrm>
                      <a:off x="0" y="11245"/>
                      <a:ext cx="44986" cy="21576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cubicBezTo>
                            <a:pt x="21600" y="622"/>
                            <a:pt x="19182" y="1126"/>
                            <a:pt x="16200" y="1126"/>
                          </a:cubicBezTo>
                          <a:cubicBezTo>
                            <a:pt x="14709" y="1126"/>
                            <a:pt x="13500" y="874"/>
                            <a:pt x="13500" y="563"/>
                          </a:cubicBezTo>
                          <a:cubicBezTo>
                            <a:pt x="13500" y="252"/>
                            <a:pt x="14709" y="0"/>
                            <a:pt x="16200" y="0"/>
                          </a:cubicBezTo>
                          <a:close/>
                          <a:moveTo>
                            <a:pt x="10800" y="20474"/>
                          </a:moveTo>
                          <a:cubicBezTo>
                            <a:pt x="10800" y="21096"/>
                            <a:pt x="8382" y="21600"/>
                            <a:pt x="5400" y="21600"/>
                          </a:cubicBezTo>
                          <a:cubicBezTo>
                            <a:pt x="2418" y="21600"/>
                            <a:pt x="0" y="21096"/>
                            <a:pt x="0" y="20474"/>
                          </a:cubicBezTo>
                          <a:cubicBezTo>
                            <a:pt x="0" y="19852"/>
                            <a:pt x="2418" y="19348"/>
                            <a:pt x="5400" y="19348"/>
                          </a:cubicBezTo>
                          <a:cubicBezTo>
                            <a:pt x="6891" y="19348"/>
                            <a:pt x="8100" y="19600"/>
                            <a:pt x="8100" y="19911"/>
                          </a:cubicBezTo>
                          <a:cubicBezTo>
                            <a:pt x="8100" y="20222"/>
                            <a:pt x="6891" y="20474"/>
                            <a:pt x="5400" y="204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  <p:sp>
                  <p:nvSpPr>
                    <p:cNvPr id="264" name="Shape 729"/>
                    <p:cNvSpPr/>
                    <p:nvPr/>
                  </p:nvSpPr>
                  <p:spPr>
                    <a:xfrm>
                      <a:off x="-1" y="-1"/>
                      <a:ext cx="225426" cy="22701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55" y="19460"/>
                          </a:moveTo>
                          <a:lnTo>
                            <a:pt x="2155" y="1070"/>
                          </a:lnTo>
                          <a:cubicBezTo>
                            <a:pt x="2155" y="479"/>
                            <a:pt x="2638" y="0"/>
                            <a:pt x="3233" y="0"/>
                          </a:cubicBezTo>
                          <a:lnTo>
                            <a:pt x="20522" y="0"/>
                          </a:lnTo>
                          <a:cubicBezTo>
                            <a:pt x="21118" y="0"/>
                            <a:pt x="21600" y="479"/>
                            <a:pt x="21600" y="1070"/>
                          </a:cubicBezTo>
                          <a:cubicBezTo>
                            <a:pt x="21600" y="1661"/>
                            <a:pt x="21118" y="2140"/>
                            <a:pt x="20522" y="2140"/>
                          </a:cubicBezTo>
                          <a:lnTo>
                            <a:pt x="19445" y="2140"/>
                          </a:lnTo>
                          <a:lnTo>
                            <a:pt x="19445" y="20530"/>
                          </a:lnTo>
                          <a:cubicBezTo>
                            <a:pt x="19445" y="21121"/>
                            <a:pt x="18962" y="21600"/>
                            <a:pt x="18367" y="21600"/>
                          </a:cubicBezTo>
                          <a:lnTo>
                            <a:pt x="1078" y="21600"/>
                          </a:lnTo>
                          <a:cubicBezTo>
                            <a:pt x="482" y="21600"/>
                            <a:pt x="0" y="21121"/>
                            <a:pt x="0" y="20530"/>
                          </a:cubicBezTo>
                          <a:cubicBezTo>
                            <a:pt x="0" y="19939"/>
                            <a:pt x="482" y="19460"/>
                            <a:pt x="1078" y="19460"/>
                          </a:cubicBezTo>
                          <a:close/>
                          <a:moveTo>
                            <a:pt x="3233" y="0"/>
                          </a:moveTo>
                          <a:cubicBezTo>
                            <a:pt x="3828" y="0"/>
                            <a:pt x="4310" y="479"/>
                            <a:pt x="4310" y="1070"/>
                          </a:cubicBezTo>
                          <a:cubicBezTo>
                            <a:pt x="4310" y="1661"/>
                            <a:pt x="3828" y="2140"/>
                            <a:pt x="3233" y="2140"/>
                          </a:cubicBezTo>
                          <a:cubicBezTo>
                            <a:pt x="2935" y="2140"/>
                            <a:pt x="2694" y="1901"/>
                            <a:pt x="2694" y="1605"/>
                          </a:cubicBezTo>
                          <a:cubicBezTo>
                            <a:pt x="2694" y="1310"/>
                            <a:pt x="2935" y="1070"/>
                            <a:pt x="3233" y="1070"/>
                          </a:cubicBezTo>
                          <a:lnTo>
                            <a:pt x="4311" y="1070"/>
                          </a:lnTo>
                          <a:moveTo>
                            <a:pt x="19445" y="2140"/>
                          </a:moveTo>
                          <a:lnTo>
                            <a:pt x="3233" y="2140"/>
                          </a:lnTo>
                          <a:moveTo>
                            <a:pt x="1078" y="19460"/>
                          </a:moveTo>
                          <a:cubicBezTo>
                            <a:pt x="1375" y="19460"/>
                            <a:pt x="1616" y="19699"/>
                            <a:pt x="1616" y="19995"/>
                          </a:cubicBezTo>
                          <a:cubicBezTo>
                            <a:pt x="1616" y="20290"/>
                            <a:pt x="1375" y="20530"/>
                            <a:pt x="1078" y="20530"/>
                          </a:cubicBezTo>
                          <a:lnTo>
                            <a:pt x="2155" y="20530"/>
                          </a:lnTo>
                          <a:moveTo>
                            <a:pt x="1078" y="21600"/>
                          </a:moveTo>
                          <a:cubicBezTo>
                            <a:pt x="1673" y="21600"/>
                            <a:pt x="2155" y="21121"/>
                            <a:pt x="2155" y="20530"/>
                          </a:cubicBezTo>
                          <a:lnTo>
                            <a:pt x="2155" y="1946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9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defRPr>
                      </a:pPr>
                      <a:endParaRPr sz="900">
                        <a:latin typeface="+mj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249" name="Group 762"/>
            <p:cNvGrpSpPr/>
            <p:nvPr/>
          </p:nvGrpSpPr>
          <p:grpSpPr>
            <a:xfrm>
              <a:off x="6123513" y="4088815"/>
              <a:ext cx="1003076" cy="577569"/>
              <a:chOff x="-1" y="-37239"/>
              <a:chExt cx="1242604" cy="714245"/>
            </a:xfrm>
          </p:grpSpPr>
          <p:sp>
            <p:nvSpPr>
              <p:cNvPr id="253" name="Shape 760"/>
              <p:cNvSpPr/>
              <p:nvPr/>
            </p:nvSpPr>
            <p:spPr>
              <a:xfrm>
                <a:off x="-1" y="-1"/>
                <a:ext cx="1242604" cy="63976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sz="1100">
                  <a:latin typeface="+mj-lt"/>
                </a:endParaRPr>
              </a:p>
            </p:txBody>
          </p:sp>
          <p:sp>
            <p:nvSpPr>
              <p:cNvPr id="254" name="Shape 761"/>
              <p:cNvSpPr/>
              <p:nvPr/>
            </p:nvSpPr>
            <p:spPr>
              <a:xfrm>
                <a:off x="-1" y="-37239"/>
                <a:ext cx="1242604" cy="714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100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US" sz="800" dirty="0" smtClean="0">
                    <a:latin typeface="+mj-lt"/>
                  </a:rPr>
                  <a:t>Business rules / Conditions </a:t>
                </a:r>
                <a:r>
                  <a:rPr lang="en-US" sz="800" dirty="0" smtClean="0">
                    <a:latin typeface="+mj-lt"/>
                  </a:rPr>
                  <a:t>to</a:t>
                </a:r>
                <a:r>
                  <a:rPr lang="en-US" sz="800" dirty="0" smtClean="0">
                    <a:latin typeface="+mj-lt"/>
                  </a:rPr>
                  <a:t> </a:t>
                </a:r>
                <a:r>
                  <a:rPr lang="en-US" sz="800" dirty="0" smtClean="0">
                    <a:latin typeface="+mj-lt"/>
                  </a:rPr>
                  <a:t>validate fund adjustments </a:t>
                </a:r>
                <a:endParaRPr sz="800" dirty="0">
                  <a:latin typeface="+mj-lt"/>
                </a:endParaRPr>
              </a:p>
            </p:txBody>
          </p:sp>
        </p:grpSp>
        <p:grpSp>
          <p:nvGrpSpPr>
            <p:cNvPr id="250" name="Group 765"/>
            <p:cNvGrpSpPr/>
            <p:nvPr/>
          </p:nvGrpSpPr>
          <p:grpSpPr>
            <a:xfrm>
              <a:off x="4867655" y="4118926"/>
              <a:ext cx="1003076" cy="517341"/>
              <a:chOff x="-1" y="-1"/>
              <a:chExt cx="1242604" cy="639765"/>
            </a:xfrm>
          </p:grpSpPr>
          <p:sp>
            <p:nvSpPr>
              <p:cNvPr id="251" name="Shape 763"/>
              <p:cNvSpPr/>
              <p:nvPr/>
            </p:nvSpPr>
            <p:spPr>
              <a:xfrm>
                <a:off x="-1" y="-1"/>
                <a:ext cx="1242604" cy="63976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0000FF"/>
                    </a:solidFill>
                  </a:defRPr>
                </a:pPr>
                <a:endParaRPr sz="1100">
                  <a:latin typeface="+mj-lt"/>
                </a:endParaRPr>
              </a:p>
            </p:txBody>
          </p:sp>
          <p:sp>
            <p:nvSpPr>
              <p:cNvPr id="252" name="Shape 764"/>
              <p:cNvSpPr/>
              <p:nvPr/>
            </p:nvSpPr>
            <p:spPr>
              <a:xfrm>
                <a:off x="-1" y="37942"/>
                <a:ext cx="1242604" cy="563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100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US" sz="800" dirty="0">
                    <a:latin typeface="+mj-lt"/>
                  </a:rPr>
                  <a:t>Transaction </a:t>
                </a:r>
                <a:r>
                  <a:rPr lang="en-US" sz="800" dirty="0" smtClean="0">
                    <a:latin typeface="+mj-lt"/>
                  </a:rPr>
                  <a:t>records of adjusted funds and approvals</a:t>
                </a:r>
                <a:endParaRPr sz="800" dirty="0">
                  <a:latin typeface="+mj-lt"/>
                </a:endParaRPr>
              </a:p>
            </p:txBody>
          </p:sp>
        </p:grpSp>
      </p:grpSp>
      <p:sp>
        <p:nvSpPr>
          <p:cNvPr id="370" name="Shape 520"/>
          <p:cNvSpPr/>
          <p:nvPr/>
        </p:nvSpPr>
        <p:spPr>
          <a:xfrm>
            <a:off x="5331505" y="5395552"/>
            <a:ext cx="1550600" cy="431656"/>
          </a:xfrm>
          <a:prstGeom prst="roundRect">
            <a:avLst>
              <a:gd name="adj" fmla="val 23491"/>
            </a:avLst>
          </a:prstGeom>
          <a:solidFill>
            <a:schemeClr val="accent3">
              <a:lumMod val="75000"/>
            </a:schemeClr>
          </a:solidFill>
          <a:ln w="9525" cap="flat">
            <a:solidFill>
              <a:srgbClr val="7DCDF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4998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100">
                <a:solidFill>
                  <a:srgbClr val="FFFFFF"/>
                </a:solidFill>
              </a:defRPr>
            </a:pPr>
            <a:endParaRPr lang="en-US" sz="1100" b="1" dirty="0" smtClean="0">
              <a:latin typeface="+mj-lt"/>
            </a:endParaRP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rPr lang="en-US" sz="1100" b="1" dirty="0">
                <a:latin typeface="+mj-lt"/>
              </a:rPr>
              <a:t>2</a:t>
            </a:r>
            <a:r>
              <a:rPr lang="en-US" sz="1100" b="1" dirty="0" smtClean="0">
                <a:latin typeface="+mj-lt"/>
              </a:rPr>
              <a:t>.</a:t>
            </a:r>
            <a:r>
              <a:rPr lang="en-US" sz="1100" b="1" dirty="0" smtClean="0">
                <a:solidFill>
                  <a:srgbClr val="FFFFFF"/>
                </a:solidFill>
              </a:rPr>
              <a:t>Fund Accounting Manager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endParaRPr sz="1100" dirty="0">
              <a:latin typeface="+mj-lt"/>
            </a:endParaRPr>
          </a:p>
        </p:txBody>
      </p:sp>
      <p:sp>
        <p:nvSpPr>
          <p:cNvPr id="371" name="Shape 520"/>
          <p:cNvSpPr/>
          <p:nvPr/>
        </p:nvSpPr>
        <p:spPr>
          <a:xfrm>
            <a:off x="2525045" y="2719917"/>
            <a:ext cx="1550600" cy="431656"/>
          </a:xfrm>
          <a:prstGeom prst="roundRect">
            <a:avLst>
              <a:gd name="adj" fmla="val 23491"/>
            </a:avLst>
          </a:prstGeom>
          <a:solidFill>
            <a:srgbClr val="0070C0"/>
          </a:solidFill>
          <a:ln w="9525" cap="flat">
            <a:solidFill>
              <a:srgbClr val="7DCDF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4998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100">
                <a:solidFill>
                  <a:srgbClr val="FFFFFF"/>
                </a:solidFill>
              </a:defRPr>
            </a:pPr>
            <a:endParaRPr lang="en-US" sz="1100" b="1" dirty="0" smtClean="0">
              <a:latin typeface="+mj-lt"/>
            </a:endParaRP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rPr lang="en-US" sz="1100" b="1" dirty="0" smtClean="0">
                <a:latin typeface="+mj-lt"/>
              </a:rPr>
              <a:t>3.</a:t>
            </a:r>
            <a:r>
              <a:rPr lang="en-US" sz="1100" b="1" dirty="0">
                <a:solidFill>
                  <a:srgbClr val="FFFFFF"/>
                </a:solidFill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</a:rPr>
              <a:t>Auditor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endParaRPr sz="1100" dirty="0"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411368" y="1419085"/>
            <a:ext cx="1233145" cy="449010"/>
          </a:xfrm>
          <a:prstGeom prst="wedgeRectCallout">
            <a:avLst>
              <a:gd name="adj1" fmla="val -27858"/>
              <a:gd name="adj2" fmla="val 83937"/>
            </a:avLst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Adjust fund details like FX rate , price</a:t>
            </a:r>
          </a:p>
        </p:txBody>
      </p:sp>
      <p:sp>
        <p:nvSpPr>
          <p:cNvPr id="372" name="Rectangular Callout 371"/>
          <p:cNvSpPr/>
          <p:nvPr/>
        </p:nvSpPr>
        <p:spPr>
          <a:xfrm>
            <a:off x="6944203" y="4853218"/>
            <a:ext cx="2193865" cy="476197"/>
          </a:xfrm>
          <a:prstGeom prst="wedgeRectCallout">
            <a:avLst>
              <a:gd name="adj1" fmla="val -50228"/>
              <a:gd name="adj2" fmla="val 10494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Approves or sign-off the adjusted fund details with comments</a:t>
            </a:r>
          </a:p>
          <a:p>
            <a:endParaRPr lang="en-US" sz="1000" dirty="0"/>
          </a:p>
        </p:txBody>
      </p:sp>
      <p:sp>
        <p:nvSpPr>
          <p:cNvPr id="373" name="Rectangular Callout 372"/>
          <p:cNvSpPr/>
          <p:nvPr/>
        </p:nvSpPr>
        <p:spPr>
          <a:xfrm>
            <a:off x="2088683" y="1971271"/>
            <a:ext cx="1740754" cy="538497"/>
          </a:xfrm>
          <a:prstGeom prst="wedgeRectCallout">
            <a:avLst>
              <a:gd name="adj1" fmla="val -19011"/>
              <a:gd name="adj2" fmla="val 85724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Search / view or downloads fund details and validates it</a:t>
            </a:r>
          </a:p>
          <a:p>
            <a:endParaRPr lang="en-US" sz="1000" dirty="0"/>
          </a:p>
        </p:txBody>
      </p:sp>
      <p:sp>
        <p:nvSpPr>
          <p:cNvPr id="374" name="Shape 721"/>
          <p:cNvSpPr/>
          <p:nvPr/>
        </p:nvSpPr>
        <p:spPr>
          <a:xfrm>
            <a:off x="3537085" y="3739939"/>
            <a:ext cx="181973" cy="18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" y="19460"/>
                </a:moveTo>
                <a:lnTo>
                  <a:pt x="2155" y="1070"/>
                </a:lnTo>
                <a:cubicBezTo>
                  <a:pt x="2155" y="479"/>
                  <a:pt x="2638" y="0"/>
                  <a:pt x="3233" y="0"/>
                </a:cubicBezTo>
                <a:lnTo>
                  <a:pt x="20522" y="0"/>
                </a:lnTo>
                <a:cubicBezTo>
                  <a:pt x="21118" y="0"/>
                  <a:pt x="21600" y="479"/>
                  <a:pt x="21600" y="1070"/>
                </a:cubicBezTo>
                <a:cubicBezTo>
                  <a:pt x="21600" y="1661"/>
                  <a:pt x="21118" y="2140"/>
                  <a:pt x="20522" y="2140"/>
                </a:cubicBezTo>
                <a:lnTo>
                  <a:pt x="19445" y="2140"/>
                </a:lnTo>
                <a:lnTo>
                  <a:pt x="19445" y="20530"/>
                </a:lnTo>
                <a:cubicBezTo>
                  <a:pt x="19445" y="21121"/>
                  <a:pt x="18962" y="21600"/>
                  <a:pt x="18367" y="21600"/>
                </a:cubicBezTo>
                <a:lnTo>
                  <a:pt x="1078" y="21600"/>
                </a:lnTo>
                <a:cubicBezTo>
                  <a:pt x="482" y="21600"/>
                  <a:pt x="0" y="21121"/>
                  <a:pt x="0" y="20530"/>
                </a:cubicBezTo>
                <a:cubicBezTo>
                  <a:pt x="0" y="19939"/>
                  <a:pt x="482" y="19460"/>
                  <a:pt x="1078" y="19460"/>
                </a:cubicBezTo>
                <a:close/>
                <a:moveTo>
                  <a:pt x="3233" y="0"/>
                </a:moveTo>
                <a:cubicBezTo>
                  <a:pt x="3828" y="0"/>
                  <a:pt x="4310" y="479"/>
                  <a:pt x="4310" y="1070"/>
                </a:cubicBezTo>
                <a:cubicBezTo>
                  <a:pt x="4310" y="1661"/>
                  <a:pt x="3828" y="2140"/>
                  <a:pt x="3233" y="2140"/>
                </a:cubicBezTo>
                <a:cubicBezTo>
                  <a:pt x="2935" y="2140"/>
                  <a:pt x="2694" y="1901"/>
                  <a:pt x="2694" y="1605"/>
                </a:cubicBezTo>
                <a:cubicBezTo>
                  <a:pt x="2694" y="1310"/>
                  <a:pt x="2935" y="1070"/>
                  <a:pt x="3233" y="1070"/>
                </a:cubicBezTo>
                <a:lnTo>
                  <a:pt x="4311" y="1070"/>
                </a:lnTo>
                <a:moveTo>
                  <a:pt x="19445" y="2140"/>
                </a:moveTo>
                <a:lnTo>
                  <a:pt x="3233" y="2140"/>
                </a:lnTo>
                <a:moveTo>
                  <a:pt x="1078" y="19460"/>
                </a:moveTo>
                <a:cubicBezTo>
                  <a:pt x="1375" y="19460"/>
                  <a:pt x="1616" y="19699"/>
                  <a:pt x="1616" y="19995"/>
                </a:cubicBezTo>
                <a:cubicBezTo>
                  <a:pt x="1616" y="20290"/>
                  <a:pt x="1375" y="20530"/>
                  <a:pt x="1078" y="20530"/>
                </a:cubicBezTo>
                <a:lnTo>
                  <a:pt x="2155" y="20530"/>
                </a:lnTo>
                <a:moveTo>
                  <a:pt x="1078" y="21600"/>
                </a:moveTo>
                <a:cubicBezTo>
                  <a:pt x="1673" y="21600"/>
                  <a:pt x="2155" y="21121"/>
                  <a:pt x="2155" y="20530"/>
                </a:cubicBezTo>
                <a:lnTo>
                  <a:pt x="2155" y="194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9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endParaRPr sz="900">
              <a:latin typeface="+mj-lt"/>
            </a:endParaRPr>
          </a:p>
        </p:txBody>
      </p:sp>
      <p:sp>
        <p:nvSpPr>
          <p:cNvPr id="375" name="Shape 721"/>
          <p:cNvSpPr/>
          <p:nvPr/>
        </p:nvSpPr>
        <p:spPr>
          <a:xfrm>
            <a:off x="3534955" y="3709507"/>
            <a:ext cx="181973" cy="18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" y="19460"/>
                </a:moveTo>
                <a:lnTo>
                  <a:pt x="2155" y="1070"/>
                </a:lnTo>
                <a:cubicBezTo>
                  <a:pt x="2155" y="479"/>
                  <a:pt x="2638" y="0"/>
                  <a:pt x="3233" y="0"/>
                </a:cubicBezTo>
                <a:lnTo>
                  <a:pt x="20522" y="0"/>
                </a:lnTo>
                <a:cubicBezTo>
                  <a:pt x="21118" y="0"/>
                  <a:pt x="21600" y="479"/>
                  <a:pt x="21600" y="1070"/>
                </a:cubicBezTo>
                <a:cubicBezTo>
                  <a:pt x="21600" y="1661"/>
                  <a:pt x="21118" y="2140"/>
                  <a:pt x="20522" y="2140"/>
                </a:cubicBezTo>
                <a:lnTo>
                  <a:pt x="19445" y="2140"/>
                </a:lnTo>
                <a:lnTo>
                  <a:pt x="19445" y="20530"/>
                </a:lnTo>
                <a:cubicBezTo>
                  <a:pt x="19445" y="21121"/>
                  <a:pt x="18962" y="21600"/>
                  <a:pt x="18367" y="21600"/>
                </a:cubicBezTo>
                <a:lnTo>
                  <a:pt x="1078" y="21600"/>
                </a:lnTo>
                <a:cubicBezTo>
                  <a:pt x="482" y="21600"/>
                  <a:pt x="0" y="21121"/>
                  <a:pt x="0" y="20530"/>
                </a:cubicBezTo>
                <a:cubicBezTo>
                  <a:pt x="0" y="19939"/>
                  <a:pt x="482" y="19460"/>
                  <a:pt x="1078" y="19460"/>
                </a:cubicBezTo>
                <a:close/>
                <a:moveTo>
                  <a:pt x="3233" y="0"/>
                </a:moveTo>
                <a:cubicBezTo>
                  <a:pt x="3828" y="0"/>
                  <a:pt x="4310" y="479"/>
                  <a:pt x="4310" y="1070"/>
                </a:cubicBezTo>
                <a:cubicBezTo>
                  <a:pt x="4310" y="1661"/>
                  <a:pt x="3828" y="2140"/>
                  <a:pt x="3233" y="2140"/>
                </a:cubicBezTo>
                <a:cubicBezTo>
                  <a:pt x="2935" y="2140"/>
                  <a:pt x="2694" y="1901"/>
                  <a:pt x="2694" y="1605"/>
                </a:cubicBezTo>
                <a:cubicBezTo>
                  <a:pt x="2694" y="1310"/>
                  <a:pt x="2935" y="1070"/>
                  <a:pt x="3233" y="1070"/>
                </a:cubicBezTo>
                <a:lnTo>
                  <a:pt x="4311" y="1070"/>
                </a:lnTo>
                <a:moveTo>
                  <a:pt x="19445" y="2140"/>
                </a:moveTo>
                <a:lnTo>
                  <a:pt x="3233" y="2140"/>
                </a:lnTo>
                <a:moveTo>
                  <a:pt x="1078" y="19460"/>
                </a:moveTo>
                <a:cubicBezTo>
                  <a:pt x="1375" y="19460"/>
                  <a:pt x="1616" y="19699"/>
                  <a:pt x="1616" y="19995"/>
                </a:cubicBezTo>
                <a:cubicBezTo>
                  <a:pt x="1616" y="20290"/>
                  <a:pt x="1375" y="20530"/>
                  <a:pt x="1078" y="20530"/>
                </a:cubicBezTo>
                <a:lnTo>
                  <a:pt x="2155" y="20530"/>
                </a:lnTo>
                <a:moveTo>
                  <a:pt x="1078" y="21600"/>
                </a:moveTo>
                <a:cubicBezTo>
                  <a:pt x="1673" y="21600"/>
                  <a:pt x="2155" y="21121"/>
                  <a:pt x="2155" y="20530"/>
                </a:cubicBezTo>
                <a:lnTo>
                  <a:pt x="2155" y="194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9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endParaRPr sz="90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78754" y="5039127"/>
            <a:ext cx="2756066" cy="12354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Platform Recommendation:-</a:t>
            </a:r>
          </a:p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R3-Corda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is the suggested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Platform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for this use case because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it does not supports global broadcast and shares data on need to know basis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2944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 with Technology Stack</a:t>
            </a:r>
            <a:endParaRPr lang="en-US" dirty="0"/>
          </a:p>
        </p:txBody>
      </p:sp>
      <p:sp>
        <p:nvSpPr>
          <p:cNvPr id="315" name="Rounded Rectangle 314"/>
          <p:cNvSpPr/>
          <p:nvPr/>
        </p:nvSpPr>
        <p:spPr>
          <a:xfrm>
            <a:off x="3021005" y="3189649"/>
            <a:ext cx="7730240" cy="848049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2985661" y="1982109"/>
            <a:ext cx="7730240" cy="869807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4423445" y="4742083"/>
            <a:ext cx="6054921" cy="1075126"/>
          </a:xfrm>
          <a:prstGeom prst="roundRect">
            <a:avLst>
              <a:gd name="adj" fmla="val 865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4536316" y="3267581"/>
            <a:ext cx="6111488" cy="578586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6352122" y="4831074"/>
            <a:ext cx="1998023" cy="91849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rgbClr val="263147"/>
                </a:solidFill>
              </a:rPr>
              <a:t>Blockchain / Transaction Services </a:t>
            </a:r>
          </a:p>
        </p:txBody>
      </p:sp>
      <p:sp>
        <p:nvSpPr>
          <p:cNvPr id="326" name="Rounded Rectangle 325"/>
          <p:cNvSpPr/>
          <p:nvPr/>
        </p:nvSpPr>
        <p:spPr>
          <a:xfrm>
            <a:off x="6498008" y="5122805"/>
            <a:ext cx="860674" cy="292667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Consensus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6500699" y="5463853"/>
            <a:ext cx="1782821" cy="248090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Ledger / Storage services 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7420988" y="5122805"/>
            <a:ext cx="851533" cy="292667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P2P protocol</a:t>
            </a:r>
          </a:p>
        </p:txBody>
      </p:sp>
      <p:sp>
        <p:nvSpPr>
          <p:cNvPr id="329" name="Rounded Rectangle 328"/>
          <p:cNvSpPr/>
          <p:nvPr/>
        </p:nvSpPr>
        <p:spPr>
          <a:xfrm>
            <a:off x="8396489" y="4817762"/>
            <a:ext cx="2039614" cy="93564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rgbClr val="263147"/>
                </a:solidFill>
              </a:rPr>
              <a:t>Membership Services </a:t>
            </a:r>
          </a:p>
        </p:txBody>
      </p:sp>
      <p:sp>
        <p:nvSpPr>
          <p:cNvPr id="330" name="Rounded Rectangle 329"/>
          <p:cNvSpPr/>
          <p:nvPr/>
        </p:nvSpPr>
        <p:spPr>
          <a:xfrm>
            <a:off x="8442224" y="5122805"/>
            <a:ext cx="952127" cy="290397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Registration </a:t>
            </a:r>
          </a:p>
        </p:txBody>
      </p:sp>
      <p:sp>
        <p:nvSpPr>
          <p:cNvPr id="331" name="Rounded Rectangle 330"/>
          <p:cNvSpPr/>
          <p:nvPr/>
        </p:nvSpPr>
        <p:spPr>
          <a:xfrm>
            <a:off x="9428233" y="5122656"/>
            <a:ext cx="969935" cy="290397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Identity Management</a:t>
            </a:r>
          </a:p>
        </p:txBody>
      </p:sp>
      <p:sp>
        <p:nvSpPr>
          <p:cNvPr id="332" name="Rounded Rectangle 331"/>
          <p:cNvSpPr/>
          <p:nvPr/>
        </p:nvSpPr>
        <p:spPr>
          <a:xfrm>
            <a:off x="8532818" y="5463853"/>
            <a:ext cx="1750307" cy="225426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Auditability </a:t>
            </a:r>
          </a:p>
        </p:txBody>
      </p:sp>
      <p:sp>
        <p:nvSpPr>
          <p:cNvPr id="333" name="Rounded Rectangle 332"/>
          <p:cNvSpPr/>
          <p:nvPr/>
        </p:nvSpPr>
        <p:spPr>
          <a:xfrm>
            <a:off x="4649826" y="4817763"/>
            <a:ext cx="1604519" cy="90476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rgbClr val="263147"/>
                </a:solidFill>
              </a:rPr>
              <a:t>Chaincode Services</a:t>
            </a:r>
          </a:p>
        </p:txBody>
      </p:sp>
      <p:sp>
        <p:nvSpPr>
          <p:cNvPr id="334" name="Rounded Rectangle 333"/>
          <p:cNvSpPr/>
          <p:nvPr/>
        </p:nvSpPr>
        <p:spPr>
          <a:xfrm>
            <a:off x="4916892" y="5096942"/>
            <a:ext cx="1081447" cy="267597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Secure container </a:t>
            </a:r>
          </a:p>
        </p:txBody>
      </p:sp>
      <p:sp>
        <p:nvSpPr>
          <p:cNvPr id="335" name="Rounded Rectangle 334"/>
          <p:cNvSpPr/>
          <p:nvPr/>
        </p:nvSpPr>
        <p:spPr>
          <a:xfrm>
            <a:off x="4902368" y="5428205"/>
            <a:ext cx="1077783" cy="261074"/>
          </a:xfrm>
          <a:prstGeom prst="roundRect">
            <a:avLst/>
          </a:prstGeom>
          <a:solidFill>
            <a:srgbClr val="2EA0C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Secure registry</a:t>
            </a:r>
          </a:p>
        </p:txBody>
      </p:sp>
      <p:sp>
        <p:nvSpPr>
          <p:cNvPr id="446" name="Rounded Rectangle 445"/>
          <p:cNvSpPr/>
          <p:nvPr/>
        </p:nvSpPr>
        <p:spPr>
          <a:xfrm>
            <a:off x="4762698" y="3336299"/>
            <a:ext cx="910933" cy="36482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rgbClr val="263147"/>
                </a:solidFill>
              </a:rPr>
              <a:t>User Mgmt. Services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3175078" y="3287878"/>
            <a:ext cx="1029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Business API Layer</a:t>
            </a:r>
            <a:r>
              <a:rPr lang="en-US" sz="1200" dirty="0"/>
              <a:t> 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2861307" y="5159322"/>
            <a:ext cx="1409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Blockchain </a:t>
            </a:r>
          </a:p>
          <a:p>
            <a:pPr algn="ctr"/>
            <a:endParaRPr lang="en-US" sz="1200" b="1" dirty="0"/>
          </a:p>
        </p:txBody>
      </p:sp>
      <p:sp>
        <p:nvSpPr>
          <p:cNvPr id="452" name="Rectangle 451"/>
          <p:cNvSpPr/>
          <p:nvPr/>
        </p:nvSpPr>
        <p:spPr>
          <a:xfrm>
            <a:off x="3104744" y="2132022"/>
            <a:ext cx="1256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Decentralized Application (</a:t>
            </a:r>
            <a:r>
              <a:rPr lang="en-US" sz="1200" b="1" dirty="0" err="1" smtClean="0"/>
              <a:t>DApp</a:t>
            </a:r>
            <a:r>
              <a:rPr lang="en-US" sz="1200" b="1" dirty="0" smtClean="0"/>
              <a:t>)</a:t>
            </a:r>
            <a:endParaRPr lang="en-US" sz="1400" dirty="0"/>
          </a:p>
        </p:txBody>
      </p:sp>
      <p:sp>
        <p:nvSpPr>
          <p:cNvPr id="455" name="Rectangle 454"/>
          <p:cNvSpPr/>
          <p:nvPr/>
        </p:nvSpPr>
        <p:spPr>
          <a:xfrm>
            <a:off x="5529302" y="4507216"/>
            <a:ext cx="2971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Blockchain services 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6862953" y="1127274"/>
            <a:ext cx="917224" cy="842434"/>
            <a:chOff x="4080130" y="1454372"/>
            <a:chExt cx="917224" cy="842434"/>
          </a:xfrm>
        </p:grpSpPr>
        <p:sp>
          <p:nvSpPr>
            <p:cNvPr id="453" name="Rectangle 452"/>
            <p:cNvSpPr/>
            <p:nvPr/>
          </p:nvSpPr>
          <p:spPr>
            <a:xfrm>
              <a:off x="4080130" y="1454372"/>
              <a:ext cx="91722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 smtClean="0"/>
                <a:t>    Fund Manager</a:t>
              </a:r>
              <a:endParaRPr lang="en-US" sz="1050" dirty="0"/>
            </a:p>
          </p:txBody>
        </p:sp>
        <p:pic>
          <p:nvPicPr>
            <p:cNvPr id="456" name="Picture 45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4143173" y="1820774"/>
              <a:ext cx="602717" cy="476032"/>
            </a:xfrm>
            <a:prstGeom prst="rect">
              <a:avLst/>
            </a:prstGeom>
          </p:spPr>
        </p:pic>
      </p:grpSp>
      <p:sp>
        <p:nvSpPr>
          <p:cNvPr id="458" name="Oval 457"/>
          <p:cNvSpPr/>
          <p:nvPr/>
        </p:nvSpPr>
        <p:spPr>
          <a:xfrm>
            <a:off x="4688268" y="3297216"/>
            <a:ext cx="209451" cy="2080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493" name="Group 492"/>
          <p:cNvGrpSpPr/>
          <p:nvPr/>
        </p:nvGrpSpPr>
        <p:grpSpPr>
          <a:xfrm>
            <a:off x="5715331" y="3289475"/>
            <a:ext cx="1540615" cy="423009"/>
            <a:chOff x="3748809" y="2975882"/>
            <a:chExt cx="1202955" cy="395721"/>
          </a:xfrm>
        </p:grpSpPr>
        <p:sp>
          <p:nvSpPr>
            <p:cNvPr id="447" name="Rounded Rectangle 446"/>
            <p:cNvSpPr/>
            <p:nvPr/>
          </p:nvSpPr>
          <p:spPr>
            <a:xfrm>
              <a:off x="3805628" y="3021164"/>
              <a:ext cx="1146136" cy="35043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rgbClr val="263147"/>
                  </a:solidFill>
                </a:rPr>
                <a:t>Fund Adjustment and Approval Services</a:t>
              </a:r>
              <a:endParaRPr lang="en-US" sz="800" b="1" dirty="0">
                <a:solidFill>
                  <a:srgbClr val="263147"/>
                </a:solidFill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3748809" y="297588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8396392" y="3326411"/>
            <a:ext cx="891244" cy="370897"/>
            <a:chOff x="5817824" y="2991259"/>
            <a:chExt cx="1082177" cy="392544"/>
          </a:xfrm>
        </p:grpSpPr>
        <p:sp>
          <p:nvSpPr>
            <p:cNvPr id="448" name="Rounded Rectangle 447"/>
            <p:cNvSpPr/>
            <p:nvPr/>
          </p:nvSpPr>
          <p:spPr>
            <a:xfrm>
              <a:off x="5884548" y="3001724"/>
              <a:ext cx="1015453" cy="38207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Master Data Services</a:t>
              </a:r>
            </a:p>
          </p:txBody>
        </p:sp>
        <p:sp>
          <p:nvSpPr>
            <p:cNvPr id="460" name="Oval 459"/>
            <p:cNvSpPr/>
            <p:nvPr/>
          </p:nvSpPr>
          <p:spPr>
            <a:xfrm>
              <a:off x="5817824" y="2991259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9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61" name="Rounded Rectangle 460"/>
          <p:cNvSpPr/>
          <p:nvPr/>
        </p:nvSpPr>
        <p:spPr>
          <a:xfrm>
            <a:off x="2985661" y="4511251"/>
            <a:ext cx="7725613" cy="1553904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3" name="Group 482"/>
          <p:cNvGrpSpPr/>
          <p:nvPr/>
        </p:nvGrpSpPr>
        <p:grpSpPr>
          <a:xfrm>
            <a:off x="4480693" y="2181198"/>
            <a:ext cx="6103830" cy="345271"/>
            <a:chOff x="2797300" y="2392055"/>
            <a:chExt cx="6103830" cy="345271"/>
          </a:xfrm>
        </p:grpSpPr>
        <p:sp>
          <p:nvSpPr>
            <p:cNvPr id="445" name="Rounded Rectangle 444"/>
            <p:cNvSpPr/>
            <p:nvPr/>
          </p:nvSpPr>
          <p:spPr>
            <a:xfrm>
              <a:off x="2797300" y="2392055"/>
              <a:ext cx="6103830" cy="345271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+mj-lt"/>
                </a:rPr>
                <a:t>Fund Balancing </a:t>
              </a:r>
              <a:r>
                <a:rPr lang="en-US" sz="900" b="1" dirty="0">
                  <a:solidFill>
                    <a:schemeClr val="tx1"/>
                  </a:solidFill>
                  <a:latin typeface="+mj-lt"/>
                </a:rPr>
                <a:t>User Interface</a:t>
              </a:r>
            </a:p>
          </p:txBody>
        </p:sp>
        <p:sp>
          <p:nvSpPr>
            <p:cNvPr id="464" name="Rounded Rectangle 463"/>
            <p:cNvSpPr/>
            <p:nvPr/>
          </p:nvSpPr>
          <p:spPr>
            <a:xfrm>
              <a:off x="4216294" y="2463335"/>
              <a:ext cx="702057" cy="2027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UI</a:t>
              </a:r>
            </a:p>
          </p:txBody>
        </p:sp>
      </p:grpSp>
      <p:cxnSp>
        <p:nvCxnSpPr>
          <p:cNvPr id="466" name="Straight Arrow Connector 465">
            <a:extLst>
              <a:ext uri="{FF2B5EF4-FFF2-40B4-BE49-F238E27FC236}">
                <a16:creationId xmlns="" xmlns:a16="http://schemas.microsoft.com/office/drawing/2014/main" id="{324C380B-2126-420B-999B-1581B4DED918}"/>
              </a:ext>
            </a:extLst>
          </p:cNvPr>
          <p:cNvCxnSpPr/>
          <p:nvPr/>
        </p:nvCxnSpPr>
        <p:spPr>
          <a:xfrm>
            <a:off x="4403165" y="5966219"/>
            <a:ext cx="605492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="" xmlns:a16="http://schemas.microsoft.com/office/drawing/2014/main" id="{95390B52-255F-44E7-A47E-EC568787CB8D}"/>
              </a:ext>
            </a:extLst>
          </p:cNvPr>
          <p:cNvSpPr/>
          <p:nvPr/>
        </p:nvSpPr>
        <p:spPr>
          <a:xfrm>
            <a:off x="5690089" y="5775945"/>
            <a:ext cx="2971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Event streaming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="" xmlns:a16="http://schemas.microsoft.com/office/drawing/2014/main" id="{EE0299FE-A0AF-4A6F-BDEC-A8810B9BCF46}"/>
              </a:ext>
            </a:extLst>
          </p:cNvPr>
          <p:cNvSpPr/>
          <p:nvPr/>
        </p:nvSpPr>
        <p:spPr>
          <a:xfrm>
            <a:off x="11360086" y="3166023"/>
            <a:ext cx="763257" cy="10625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9" name="Rectangle 468">
            <a:extLst>
              <a:ext uri="{FF2B5EF4-FFF2-40B4-BE49-F238E27FC236}">
                <a16:creationId xmlns="" xmlns:a16="http://schemas.microsoft.com/office/drawing/2014/main" id="{D64A33D7-16A0-4CDE-A987-0731B4FB86A1}"/>
              </a:ext>
            </a:extLst>
          </p:cNvPr>
          <p:cNvSpPr/>
          <p:nvPr/>
        </p:nvSpPr>
        <p:spPr>
          <a:xfrm>
            <a:off x="11405195" y="3261832"/>
            <a:ext cx="673036" cy="205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="" xmlns:a16="http://schemas.microsoft.com/office/drawing/2014/main" id="{F4F28865-5342-49FC-A6B5-9AF29E45CC76}"/>
              </a:ext>
            </a:extLst>
          </p:cNvPr>
          <p:cNvSpPr/>
          <p:nvPr/>
        </p:nvSpPr>
        <p:spPr>
          <a:xfrm>
            <a:off x="11390062" y="3641945"/>
            <a:ext cx="703303" cy="53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Fund Accounting System</a:t>
            </a:r>
            <a:endParaRPr lang="en-US" sz="800" dirty="0"/>
          </a:p>
        </p:txBody>
      </p:sp>
      <p:sp>
        <p:nvSpPr>
          <p:cNvPr id="471" name="Arrow: Left-Right 12">
            <a:extLst>
              <a:ext uri="{FF2B5EF4-FFF2-40B4-BE49-F238E27FC236}">
                <a16:creationId xmlns="" xmlns:a16="http://schemas.microsoft.com/office/drawing/2014/main" id="{40DA2289-D963-4FA3-BA7F-0FAD1A8CC6D8}"/>
              </a:ext>
            </a:extLst>
          </p:cNvPr>
          <p:cNvSpPr/>
          <p:nvPr/>
        </p:nvSpPr>
        <p:spPr>
          <a:xfrm>
            <a:off x="10772699" y="3297216"/>
            <a:ext cx="587387" cy="203089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/>
          <p:cNvGrpSpPr/>
          <p:nvPr/>
        </p:nvGrpSpPr>
        <p:grpSpPr>
          <a:xfrm>
            <a:off x="4950798" y="1089386"/>
            <a:ext cx="1157008" cy="837215"/>
            <a:chOff x="2837502" y="1455088"/>
            <a:chExt cx="1157008" cy="837215"/>
          </a:xfrm>
        </p:grpSpPr>
        <p:pic>
          <p:nvPicPr>
            <p:cNvPr id="472" name="Picture 471">
              <a:extLst>
                <a:ext uri="{FF2B5EF4-FFF2-40B4-BE49-F238E27FC236}">
                  <a16:creationId xmlns="" xmlns:a16="http://schemas.microsoft.com/office/drawing/2014/main" id="{F8FF96D0-9843-4F57-8850-D4627111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3073906" y="1819542"/>
              <a:ext cx="598576" cy="472761"/>
            </a:xfrm>
            <a:prstGeom prst="rect">
              <a:avLst/>
            </a:prstGeom>
          </p:spPr>
        </p:pic>
        <p:sp>
          <p:nvSpPr>
            <p:cNvPr id="473" name="TextBox 472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2837502" y="1455088"/>
              <a:ext cx="1157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Fund Administrator</a:t>
              </a:r>
              <a:endParaRPr lang="en-US" sz="1100" b="1" dirty="0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8089761" y="1197997"/>
            <a:ext cx="1566249" cy="771711"/>
            <a:chOff x="6244323" y="1505161"/>
            <a:chExt cx="1566249" cy="771711"/>
          </a:xfrm>
        </p:grpSpPr>
        <p:sp>
          <p:nvSpPr>
            <p:cNvPr id="474" name="TextBox 473">
              <a:extLst>
                <a:ext uri="{FF2B5EF4-FFF2-40B4-BE49-F238E27FC236}">
                  <a16:creationId xmlns="" xmlns:a16="http://schemas.microsoft.com/office/drawing/2014/main" id="{5FA2FB56-BBBB-4B1B-BAEB-00404EB6F6A5}"/>
                </a:ext>
              </a:extLst>
            </p:cNvPr>
            <p:cNvSpPr txBox="1"/>
            <p:nvPr/>
          </p:nvSpPr>
          <p:spPr>
            <a:xfrm>
              <a:off x="6244323" y="1505161"/>
              <a:ext cx="15662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Auditor</a:t>
              </a:r>
            </a:p>
            <a:p>
              <a:pPr algn="ctr"/>
              <a:endParaRPr lang="en-US" sz="1100" b="1" dirty="0"/>
            </a:p>
          </p:txBody>
        </p:sp>
        <p:pic>
          <p:nvPicPr>
            <p:cNvPr id="475" name="Picture 12" descr="Résultat de recherche d'images pour &quot;inspector icon png&quot;">
              <a:extLst>
                <a:ext uri="{FF2B5EF4-FFF2-40B4-BE49-F238E27FC236}">
                  <a16:creationId xmlns="" xmlns:a16="http://schemas.microsoft.com/office/drawing/2014/main" id="{7F58C939-5460-4D71-8FB1-E1E9DB569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981" y="1859462"/>
              <a:ext cx="417410" cy="417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1" name="Group 490"/>
          <p:cNvGrpSpPr/>
          <p:nvPr/>
        </p:nvGrpSpPr>
        <p:grpSpPr>
          <a:xfrm>
            <a:off x="9317461" y="3302109"/>
            <a:ext cx="1197895" cy="405369"/>
            <a:chOff x="6596276" y="2987012"/>
            <a:chExt cx="952138" cy="403312"/>
          </a:xfrm>
        </p:grpSpPr>
        <p:sp>
          <p:nvSpPr>
            <p:cNvPr id="476" name="Rounded Rectangle 748">
              <a:extLst>
                <a:ext uri="{FF2B5EF4-FFF2-40B4-BE49-F238E27FC236}">
                  <a16:creationId xmlns="" xmlns:a16="http://schemas.microsoft.com/office/drawing/2014/main" id="{ED9159A2-5264-4DFB-A22A-32DCFA38D273}"/>
                </a:ext>
              </a:extLst>
            </p:cNvPr>
            <p:cNvSpPr/>
            <p:nvPr/>
          </p:nvSpPr>
          <p:spPr>
            <a:xfrm>
              <a:off x="6663000" y="3037386"/>
              <a:ext cx="885414" cy="352938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Fund Search / Reporting Services</a:t>
              </a:r>
            </a:p>
          </p:txBody>
        </p:sp>
        <p:sp>
          <p:nvSpPr>
            <p:cNvPr id="477" name="Oval 476">
              <a:extLst>
                <a:ext uri="{FF2B5EF4-FFF2-40B4-BE49-F238E27FC236}">
                  <a16:creationId xmlns="" xmlns:a16="http://schemas.microsoft.com/office/drawing/2014/main" id="{DE346FFA-A4D7-4D57-8EB3-E345456FC51F}"/>
                </a:ext>
              </a:extLst>
            </p:cNvPr>
            <p:cNvSpPr/>
            <p:nvPr/>
          </p:nvSpPr>
          <p:spPr>
            <a:xfrm>
              <a:off x="6596276" y="298701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509" name="Rounded Rectangle 508"/>
          <p:cNvSpPr/>
          <p:nvPr/>
        </p:nvSpPr>
        <p:spPr>
          <a:xfrm>
            <a:off x="7327954" y="3343177"/>
            <a:ext cx="1038613" cy="36100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rgbClr val="263147"/>
                </a:solidFill>
              </a:rPr>
              <a:t>Scheduler / Batch Job Processes</a:t>
            </a:r>
            <a:endParaRPr lang="en-US" sz="800" b="1" dirty="0">
              <a:solidFill>
                <a:srgbClr val="263147"/>
              </a:solidFill>
            </a:endParaRPr>
          </a:p>
        </p:txBody>
      </p:sp>
      <p:sp>
        <p:nvSpPr>
          <p:cNvPr id="510" name="Oval 509"/>
          <p:cNvSpPr/>
          <p:nvPr/>
        </p:nvSpPr>
        <p:spPr>
          <a:xfrm>
            <a:off x="7277400" y="3314494"/>
            <a:ext cx="214228" cy="19656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12" name="Rectangle 511"/>
          <p:cNvSpPr/>
          <p:nvPr/>
        </p:nvSpPr>
        <p:spPr>
          <a:xfrm>
            <a:off x="89944" y="1597625"/>
            <a:ext cx="2692772" cy="5835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DApp</a:t>
            </a:r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- User Interface where Network participants can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adjust/approve/search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fund details as per their roles and responsibilities.</a:t>
            </a:r>
          </a:p>
        </p:txBody>
      </p:sp>
      <p:sp>
        <p:nvSpPr>
          <p:cNvPr id="514" name="Rectangle 513"/>
          <p:cNvSpPr/>
          <p:nvPr/>
        </p:nvSpPr>
        <p:spPr>
          <a:xfrm>
            <a:off x="96346" y="2412089"/>
            <a:ext cx="2692772" cy="8131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API Layer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- This is integration layer between decentralized application and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network. This layer contains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fund adjustment, search funds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etc. services which will connect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DApp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with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network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115503" y="3464731"/>
            <a:ext cx="2692772" cy="503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Network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- This is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group formed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by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Fund Administrator, Fund Manager and Auditor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6" name="Up-Down Arrow 515"/>
          <p:cNvSpPr/>
          <p:nvPr/>
        </p:nvSpPr>
        <p:spPr>
          <a:xfrm>
            <a:off x="6398375" y="2861938"/>
            <a:ext cx="247293" cy="337733"/>
          </a:xfrm>
          <a:prstGeom prst="up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7" name="Up-Down Arrow 516"/>
          <p:cNvSpPr/>
          <p:nvPr/>
        </p:nvSpPr>
        <p:spPr>
          <a:xfrm>
            <a:off x="6398375" y="4047105"/>
            <a:ext cx="247293" cy="469518"/>
          </a:xfrm>
          <a:prstGeom prst="up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5571" y="1444526"/>
            <a:ext cx="1047549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Provides immutable ledger which can be used for audit log </a:t>
            </a:r>
            <a:r>
              <a:rPr lang="en-US" sz="1600" dirty="0" smtClean="0"/>
              <a:t>purpose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Provides Trust and Transparency by forming network of Fund Manager, Fund Administrator and </a:t>
            </a:r>
            <a:r>
              <a:rPr lang="en-US" sz="1600" dirty="0" smtClean="0"/>
              <a:t>Auditor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Eliminates manual paper based verification process by adding third party Auditor on </a:t>
            </a:r>
            <a:r>
              <a:rPr lang="en-US" sz="1600" dirty="0" smtClean="0"/>
              <a:t>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Smart programmable contract to automate and optimize fund balancing </a:t>
            </a:r>
            <a:r>
              <a:rPr lang="en-US" sz="1600" dirty="0" smtClean="0"/>
              <a:t>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Ability to accelerate the end to end process and reduce time required in manual </a:t>
            </a:r>
            <a:r>
              <a:rPr lang="en-US" sz="1600" dirty="0" smtClean="0"/>
              <a:t>processes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Solution has ability to authenticate Fund </a:t>
            </a:r>
            <a:r>
              <a:rPr lang="en-US" sz="1600" dirty="0" smtClean="0"/>
              <a:t>Manager , </a:t>
            </a:r>
            <a:r>
              <a:rPr lang="en-US" sz="1600" smtClean="0"/>
              <a:t>Fund Administrator and Auditor </a:t>
            </a:r>
            <a:r>
              <a:rPr lang="en-US" sz="1600" dirty="0"/>
              <a:t>and reduce </a:t>
            </a:r>
            <a:r>
              <a:rPr lang="en-US" sz="1600" dirty="0" smtClean="0"/>
              <a:t>fraud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Auditor can verify real-time fund records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61757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Platforms and Toolset</a:t>
            </a:r>
            <a:r>
              <a:rPr lang="en-US" altLang="en-US" i="1" dirty="0">
                <a:solidFill>
                  <a:srgbClr val="197EB5"/>
                </a:solidFill>
              </a:rPr>
              <a:t> </a:t>
            </a:r>
            <a:r>
              <a:rPr lang="en-US" altLang="en-US" i="1" dirty="0" smtClean="0">
                <a:solidFill>
                  <a:srgbClr val="197EB5"/>
                </a:solidFill>
              </a:rPr>
              <a:t/>
            </a:r>
            <a:br>
              <a:rPr lang="en-US" altLang="en-US" i="1" dirty="0" smtClean="0">
                <a:solidFill>
                  <a:srgbClr val="197EB5"/>
                </a:solidFill>
              </a:rPr>
            </a:br>
            <a:r>
              <a:rPr lang="en-US" altLang="en-US" sz="2000" i="1" dirty="0" smtClean="0">
                <a:solidFill>
                  <a:srgbClr val="197EB5"/>
                </a:solidFill>
              </a:rPr>
              <a:t>(Platform </a:t>
            </a:r>
            <a:r>
              <a:rPr lang="en-US" altLang="en-US" sz="2000" i="1" dirty="0">
                <a:solidFill>
                  <a:srgbClr val="197EB5"/>
                </a:solidFill>
              </a:rPr>
              <a:t>can be decided </a:t>
            </a:r>
            <a:r>
              <a:rPr lang="en-US" altLang="en-US" sz="2000" i="1" dirty="0" smtClean="0">
                <a:solidFill>
                  <a:srgbClr val="197EB5"/>
                </a:solidFill>
              </a:rPr>
              <a:t>based on RBC </a:t>
            </a:r>
            <a:r>
              <a:rPr lang="en-US" altLang="en-US" sz="2000" i="1" dirty="0">
                <a:solidFill>
                  <a:srgbClr val="197EB5"/>
                </a:solidFill>
              </a:rPr>
              <a:t>IT </a:t>
            </a:r>
            <a:r>
              <a:rPr lang="en-US" altLang="en-US" sz="2000" i="1" dirty="0" smtClean="0">
                <a:solidFill>
                  <a:srgbClr val="197EB5"/>
                </a:solidFill>
              </a:rPr>
              <a:t>preferences)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81989"/>
              </p:ext>
            </p:extLst>
          </p:nvPr>
        </p:nvGraphicFramePr>
        <p:xfrm>
          <a:off x="892686" y="1147233"/>
          <a:ext cx="10403456" cy="4831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7690"/>
                <a:gridCol w="3639671"/>
                <a:gridCol w="4196095"/>
              </a:tblGrid>
              <a:tr h="2961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Hyperledger</a:t>
                      </a:r>
                      <a:r>
                        <a:rPr lang="en-US" sz="1400" dirty="0" smtClean="0"/>
                        <a:t>-Fabric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R3-Corda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Ubuntu Desktop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Windows / Ubuntu Desktop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SCM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Eclipse-Mars</a:t>
                      </a:r>
                    </a:p>
                    <a:p>
                      <a:r>
                        <a:rPr lang="en-US" sz="1400" smtClean="0"/>
                        <a:t>ATOM,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VS</a:t>
                      </a:r>
                      <a:r>
                        <a:rPr lang="en-US" sz="1400" baseline="0" smtClean="0"/>
                        <a:t> Code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IntelliJ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Lang/</a:t>
                      </a:r>
                    </a:p>
                    <a:p>
                      <a:r>
                        <a:rPr lang="en-US" sz="1400" b="1" dirty="0" smtClean="0"/>
                        <a:t>Frameworks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 1.0</a:t>
                      </a:r>
                    </a:p>
                    <a:p>
                      <a:r>
                        <a:rPr lang="en-US" sz="1400" dirty="0" smtClean="0"/>
                        <a:t>GO Lang</a:t>
                      </a:r>
                    </a:p>
                    <a:p>
                      <a:r>
                        <a:rPr lang="en-US" sz="1400" dirty="0" smtClean="0"/>
                        <a:t>Node 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Corda-1.0</a:t>
                      </a:r>
                    </a:p>
                    <a:p>
                      <a:r>
                        <a:rPr lang="en-US" sz="1400" dirty="0" err="1" smtClean="0"/>
                        <a:t>Kotlin</a:t>
                      </a:r>
                      <a:endParaRPr lang="en-US" sz="1400" dirty="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Common frameworks and tools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JDK 8 and above, Spring, AngularJS, </a:t>
                      </a:r>
                      <a:r>
                        <a:rPr lang="en-US" sz="1400" dirty="0" err="1" smtClean="0"/>
                        <a:t>BootStrap</a:t>
                      </a:r>
                      <a:r>
                        <a:rPr lang="en-US" sz="1400" dirty="0" smtClean="0"/>
                        <a:t>, Postman, Junit, </a:t>
                      </a:r>
                      <a:r>
                        <a:rPr lang="en-US" sz="1400" dirty="0" err="1" smtClean="0"/>
                        <a:t>Mockito</a:t>
                      </a:r>
                      <a:r>
                        <a:rPr lang="en-US" sz="1400" dirty="0" smtClean="0"/>
                        <a:t>, Cucumber, </a:t>
                      </a:r>
                      <a:r>
                        <a:rPr lang="en-US" sz="1400" dirty="0" err="1" smtClean="0"/>
                        <a:t>GitBash</a:t>
                      </a:r>
                      <a:r>
                        <a:rPr lang="en-US" sz="1400" dirty="0" smtClean="0"/>
                        <a:t> CLI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8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Dev Tools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Fabric-Composer,  Fabric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Playground</a:t>
                      </a:r>
                    </a:p>
                    <a:p>
                      <a:r>
                        <a:rPr lang="en-US" sz="1400" dirty="0" smtClean="0"/>
                        <a:t>Node,</a:t>
                      </a:r>
                      <a:r>
                        <a:rPr lang="en-US" sz="1400" baseline="0" dirty="0" smtClean="0"/>
                        <a:t> NPM ,  </a:t>
                      </a:r>
                      <a:r>
                        <a:rPr lang="en-US" sz="1400" dirty="0" smtClean="0"/>
                        <a:t>Python 2.7</a:t>
                      </a:r>
                    </a:p>
                    <a:p>
                      <a:r>
                        <a:rPr lang="en-US" sz="1400" dirty="0" smtClean="0"/>
                        <a:t>Yeoman,  Mocha/Chai,  </a:t>
                      </a:r>
                      <a:r>
                        <a:rPr lang="en-US" sz="1400" dirty="0" err="1" smtClean="0"/>
                        <a:t>JSLint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ESLint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Korda DSL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Compile / Build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Gradle, NPM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Deploy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/>
                        <a:t>AWS/Azure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Agile/ALM Tools/DevOps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JIRA, Jenkins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21102</TotalTime>
  <Words>825</Words>
  <Application>Microsoft Office PowerPoint</Application>
  <PresentationFormat>Custom</PresentationFormat>
  <Paragraphs>196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Candara</vt:lpstr>
      <vt:lpstr>Helvetica Light</vt:lpstr>
      <vt:lpstr>Times New Roman</vt:lpstr>
      <vt:lpstr>Wingdings</vt:lpstr>
      <vt:lpstr>PPT Template</vt:lpstr>
      <vt:lpstr>1_Closing slides</vt:lpstr>
      <vt:lpstr>think-cell Slide</vt:lpstr>
      <vt:lpstr>RBC – Fund Audit Trail</vt:lpstr>
      <vt:lpstr>Usecase Overview</vt:lpstr>
      <vt:lpstr>Pain Points or Challenges in Current Process</vt:lpstr>
      <vt:lpstr>Blockchain Benefits</vt:lpstr>
      <vt:lpstr>Fund Audit Trail Functional Flow</vt:lpstr>
      <vt:lpstr>Deployment Architecture</vt:lpstr>
      <vt:lpstr>Solution Architecture with Technology Stack</vt:lpstr>
      <vt:lpstr>Solution Features</vt:lpstr>
      <vt:lpstr>Development Platforms and Toolset  (Platform can be decided based on RBC IT preferences)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Patil, Sachin</cp:lastModifiedBy>
  <cp:revision>669</cp:revision>
  <cp:lastPrinted>2017-06-08T03:45:40Z</cp:lastPrinted>
  <dcterms:created xsi:type="dcterms:W3CDTF">2015-03-06T11:43:58Z</dcterms:created>
  <dcterms:modified xsi:type="dcterms:W3CDTF">2018-03-27T10:11:39Z</dcterms:modified>
</cp:coreProperties>
</file>