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6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2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6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5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F1DC-77CC-46C7-A55D-6AAC70E6B004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A792-8D0E-413B-835E-394C61CC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1723956" y="552804"/>
            <a:ext cx="8893813" cy="3627849"/>
            <a:chOff x="1646953" y="724926"/>
            <a:chExt cx="8893813" cy="3627849"/>
          </a:xfrm>
        </p:grpSpPr>
        <p:sp>
          <p:nvSpPr>
            <p:cNvPr id="2" name="Oval 1"/>
            <p:cNvSpPr/>
            <p:nvPr/>
          </p:nvSpPr>
          <p:spPr>
            <a:xfrm>
              <a:off x="3131579" y="1804773"/>
              <a:ext cx="5385816" cy="20939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50386" y="2323185"/>
              <a:ext cx="2157984" cy="66751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Insurance </a:t>
              </a:r>
              <a:r>
                <a:rPr lang="en-US" sz="1200" b="1" dirty="0" smtClean="0"/>
                <a:t>Company</a:t>
              </a:r>
            </a:p>
            <a:p>
              <a:pPr algn="ctr"/>
              <a:r>
                <a:rPr lang="en-US" sz="1000" dirty="0" smtClean="0"/>
                <a:t>(Insurance Agent &amp; Policy Holder)</a:t>
              </a:r>
              <a:endParaRPr lang="en-US" sz="1000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14160" y="1986471"/>
              <a:ext cx="1920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Blockchain Network</a:t>
              </a:r>
              <a:endPara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649918" y="2323185"/>
              <a:ext cx="2157984" cy="667512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Repair </a:t>
              </a:r>
              <a:r>
                <a:rPr lang="en-US" sz="1200" b="1" dirty="0" smtClean="0"/>
                <a:t>Shops</a:t>
              </a:r>
            </a:p>
            <a:p>
              <a:pPr algn="ctr"/>
              <a:r>
                <a:rPr lang="en-US" sz="1000" dirty="0" smtClean="0"/>
                <a:t>(Repair Shop Agent)</a:t>
              </a:r>
              <a:endParaRPr lang="en-US" sz="10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323333" y="3599739"/>
              <a:ext cx="860613" cy="75303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Claim </a:t>
              </a:r>
              <a:r>
                <a:rPr lang="en-US" sz="1000" dirty="0" smtClean="0"/>
                <a:t>System</a:t>
              </a:r>
              <a:endParaRPr lang="en-US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75990" y="3368637"/>
              <a:ext cx="5647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Refers</a:t>
              </a:r>
              <a:endParaRPr lang="en-US" sz="1000" dirty="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8793626" y="3570081"/>
              <a:ext cx="860613" cy="75303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Repair Shop </a:t>
              </a:r>
              <a:r>
                <a:rPr lang="en-US" sz="1000" dirty="0" smtClean="0"/>
                <a:t>Details System</a:t>
              </a:r>
              <a:endParaRPr lang="en-US" sz="1000" dirty="0"/>
            </a:p>
          </p:txBody>
        </p:sp>
        <p:cxnSp>
          <p:nvCxnSpPr>
            <p:cNvPr id="29" name="Elbow Connector 28"/>
            <p:cNvCxnSpPr>
              <a:stCxn id="46" idx="3"/>
              <a:endCxn id="43" idx="3"/>
            </p:cNvCxnSpPr>
            <p:nvPr/>
          </p:nvCxnSpPr>
          <p:spPr>
            <a:xfrm flipV="1">
              <a:off x="9654239" y="2656941"/>
              <a:ext cx="153663" cy="1289658"/>
            </a:xfrm>
            <a:prstGeom prst="bentConnector3">
              <a:avLst>
                <a:gd name="adj1" fmla="val 2487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646953" y="3446898"/>
              <a:ext cx="5647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Uses</a:t>
              </a:r>
              <a:endParaRPr lang="en-US" sz="1000" dirty="0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379374" y="724926"/>
              <a:ext cx="860613" cy="75303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Car damage image document System</a:t>
              </a:r>
              <a:endParaRPr lang="en-US" sz="1000" dirty="0"/>
            </a:p>
          </p:txBody>
        </p:sp>
        <p:cxnSp>
          <p:nvCxnSpPr>
            <p:cNvPr id="57" name="Elbow Connector 56"/>
            <p:cNvCxnSpPr>
              <a:stCxn id="3" idx="0"/>
              <a:endCxn id="53" idx="1"/>
            </p:cNvCxnSpPr>
            <p:nvPr/>
          </p:nvCxnSpPr>
          <p:spPr>
            <a:xfrm rot="5400000" flipH="1" flipV="1">
              <a:off x="3743506" y="687317"/>
              <a:ext cx="1221741" cy="2049996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329377" y="1314866"/>
              <a:ext cx="5647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Uses</a:t>
              </a:r>
              <a:endParaRPr lang="en-US" sz="1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235007" y="1290843"/>
              <a:ext cx="5647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Refers</a:t>
              </a:r>
              <a:endParaRPr lang="en-US" sz="1000" dirty="0"/>
            </a:p>
          </p:txBody>
        </p:sp>
        <p:sp>
          <p:nvSpPr>
            <p:cNvPr id="72" name="Shape 511"/>
            <p:cNvSpPr/>
            <p:nvPr/>
          </p:nvSpPr>
          <p:spPr>
            <a:xfrm>
              <a:off x="4576483" y="2414308"/>
              <a:ext cx="2657805" cy="1155773"/>
            </a:xfrm>
            <a:prstGeom prst="roundRect">
              <a:avLst>
                <a:gd name="adj" fmla="val 16280"/>
              </a:avLst>
            </a:prstGeom>
            <a:solidFill>
              <a:srgbClr val="D9E4F2"/>
            </a:solidFill>
            <a:ln>
              <a:solidFill>
                <a:srgbClr val="3C75BD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/>
            <a:lstStyle/>
            <a:p>
              <a:pPr algn="ctr">
                <a:defRPr sz="1400"/>
              </a:pPr>
              <a:endParaRPr sz="1400">
                <a:latin typeface="+mj-lt"/>
              </a:endParaRPr>
            </a:p>
          </p:txBody>
        </p:sp>
        <p:sp>
          <p:nvSpPr>
            <p:cNvPr id="73" name="Shape 583"/>
            <p:cNvSpPr/>
            <p:nvPr/>
          </p:nvSpPr>
          <p:spPr>
            <a:xfrm rot="10800000" flipH="1">
              <a:off x="5040148" y="2726367"/>
              <a:ext cx="615117" cy="739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075" y="21600"/>
                  </a:moveTo>
                  <a:lnTo>
                    <a:pt x="17180" y="17916"/>
                  </a:lnTo>
                  <a:lnTo>
                    <a:pt x="21600" y="16995"/>
                  </a:lnTo>
                  <a:lnTo>
                    <a:pt x="16075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6995"/>
                  </a:lnTo>
                </a:path>
              </a:pathLst>
            </a:cu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latin typeface="+mj-lt"/>
              </a:endParaRPr>
            </a:p>
          </p:txBody>
        </p:sp>
        <p:sp>
          <p:nvSpPr>
            <p:cNvPr id="74" name="Shape 593"/>
            <p:cNvSpPr/>
            <p:nvPr/>
          </p:nvSpPr>
          <p:spPr>
            <a:xfrm>
              <a:off x="6266754" y="2815307"/>
              <a:ext cx="629215" cy="63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" y="19449"/>
                  </a:moveTo>
                  <a:lnTo>
                    <a:pt x="2155" y="1075"/>
                  </a:lnTo>
                  <a:cubicBezTo>
                    <a:pt x="2155" y="481"/>
                    <a:pt x="2638" y="0"/>
                    <a:pt x="3233" y="0"/>
                  </a:cubicBezTo>
                  <a:lnTo>
                    <a:pt x="20522" y="0"/>
                  </a:lnTo>
                  <a:cubicBezTo>
                    <a:pt x="21118" y="0"/>
                    <a:pt x="21600" y="481"/>
                    <a:pt x="21600" y="1075"/>
                  </a:cubicBezTo>
                  <a:cubicBezTo>
                    <a:pt x="21600" y="1669"/>
                    <a:pt x="21118" y="2151"/>
                    <a:pt x="20522" y="2151"/>
                  </a:cubicBezTo>
                  <a:lnTo>
                    <a:pt x="19445" y="2151"/>
                  </a:lnTo>
                  <a:lnTo>
                    <a:pt x="19445" y="20525"/>
                  </a:lnTo>
                  <a:cubicBezTo>
                    <a:pt x="19445" y="21119"/>
                    <a:pt x="18962" y="21600"/>
                    <a:pt x="18367" y="21600"/>
                  </a:cubicBezTo>
                  <a:lnTo>
                    <a:pt x="1078" y="21600"/>
                  </a:lnTo>
                  <a:cubicBezTo>
                    <a:pt x="482" y="21600"/>
                    <a:pt x="0" y="21119"/>
                    <a:pt x="0" y="20525"/>
                  </a:cubicBezTo>
                  <a:cubicBezTo>
                    <a:pt x="0" y="19931"/>
                    <a:pt x="482" y="19449"/>
                    <a:pt x="1078" y="19449"/>
                  </a:cubicBezTo>
                  <a:close/>
                  <a:moveTo>
                    <a:pt x="3233" y="0"/>
                  </a:moveTo>
                  <a:cubicBezTo>
                    <a:pt x="3828" y="0"/>
                    <a:pt x="4310" y="481"/>
                    <a:pt x="4310" y="1075"/>
                  </a:cubicBezTo>
                  <a:cubicBezTo>
                    <a:pt x="4310" y="1669"/>
                    <a:pt x="3828" y="2151"/>
                    <a:pt x="3233" y="2151"/>
                  </a:cubicBezTo>
                  <a:cubicBezTo>
                    <a:pt x="2935" y="2151"/>
                    <a:pt x="2694" y="1910"/>
                    <a:pt x="2694" y="1613"/>
                  </a:cubicBezTo>
                  <a:cubicBezTo>
                    <a:pt x="2694" y="1316"/>
                    <a:pt x="2935" y="1075"/>
                    <a:pt x="3233" y="1075"/>
                  </a:cubicBezTo>
                  <a:lnTo>
                    <a:pt x="4311" y="1075"/>
                  </a:lnTo>
                  <a:moveTo>
                    <a:pt x="19445" y="2151"/>
                  </a:moveTo>
                  <a:lnTo>
                    <a:pt x="3233" y="2151"/>
                  </a:lnTo>
                  <a:moveTo>
                    <a:pt x="1078" y="19449"/>
                  </a:moveTo>
                  <a:cubicBezTo>
                    <a:pt x="1375" y="19449"/>
                    <a:pt x="1616" y="19690"/>
                    <a:pt x="1616" y="19987"/>
                  </a:cubicBezTo>
                  <a:cubicBezTo>
                    <a:pt x="1616" y="20284"/>
                    <a:pt x="1375" y="20525"/>
                    <a:pt x="1078" y="20525"/>
                  </a:cubicBezTo>
                  <a:lnTo>
                    <a:pt x="2155" y="20525"/>
                  </a:lnTo>
                  <a:moveTo>
                    <a:pt x="1078" y="21600"/>
                  </a:moveTo>
                  <a:cubicBezTo>
                    <a:pt x="1673" y="21600"/>
                    <a:pt x="2155" y="21119"/>
                    <a:pt x="2155" y="20525"/>
                  </a:cubicBezTo>
                  <a:lnTo>
                    <a:pt x="2155" y="19449"/>
                  </a:lnTo>
                </a:path>
              </a:pathLst>
            </a:cu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75" name="Shape 585"/>
            <p:cNvSpPr/>
            <p:nvPr/>
          </p:nvSpPr>
          <p:spPr>
            <a:xfrm>
              <a:off x="5110079" y="2977567"/>
              <a:ext cx="492092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+mj-lt"/>
              </a:endParaRPr>
            </a:p>
          </p:txBody>
        </p:sp>
        <p:sp>
          <p:nvSpPr>
            <p:cNvPr id="76" name="Shape 586"/>
            <p:cNvSpPr/>
            <p:nvPr/>
          </p:nvSpPr>
          <p:spPr>
            <a:xfrm>
              <a:off x="5110079" y="3104654"/>
              <a:ext cx="492092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+mj-lt"/>
              </a:endParaRPr>
            </a:p>
          </p:txBody>
        </p:sp>
        <p:sp>
          <p:nvSpPr>
            <p:cNvPr id="77" name="Shape 587"/>
            <p:cNvSpPr/>
            <p:nvPr/>
          </p:nvSpPr>
          <p:spPr>
            <a:xfrm>
              <a:off x="5110079" y="3231743"/>
              <a:ext cx="492092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+mj-lt"/>
              </a:endParaRPr>
            </a:p>
          </p:txBody>
        </p:sp>
        <p:sp>
          <p:nvSpPr>
            <p:cNvPr id="78" name="Shape 588"/>
            <p:cNvSpPr/>
            <p:nvPr/>
          </p:nvSpPr>
          <p:spPr>
            <a:xfrm>
              <a:off x="5110079" y="3357548"/>
              <a:ext cx="492092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+mj-lt"/>
              </a:endParaRPr>
            </a:p>
          </p:txBody>
        </p:sp>
        <p:sp>
          <p:nvSpPr>
            <p:cNvPr id="79" name="Shape 589"/>
            <p:cNvSpPr/>
            <p:nvPr/>
          </p:nvSpPr>
          <p:spPr>
            <a:xfrm>
              <a:off x="5103670" y="2851761"/>
              <a:ext cx="330625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+mj-lt"/>
              </a:endParaRPr>
            </a:p>
          </p:txBody>
        </p:sp>
        <p:sp>
          <p:nvSpPr>
            <p:cNvPr id="80" name="Shape 593"/>
            <p:cNvSpPr/>
            <p:nvPr/>
          </p:nvSpPr>
          <p:spPr>
            <a:xfrm>
              <a:off x="6189444" y="2769381"/>
              <a:ext cx="629215" cy="63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" y="19449"/>
                  </a:moveTo>
                  <a:lnTo>
                    <a:pt x="2155" y="1075"/>
                  </a:lnTo>
                  <a:cubicBezTo>
                    <a:pt x="2155" y="481"/>
                    <a:pt x="2638" y="0"/>
                    <a:pt x="3233" y="0"/>
                  </a:cubicBezTo>
                  <a:lnTo>
                    <a:pt x="20522" y="0"/>
                  </a:lnTo>
                  <a:cubicBezTo>
                    <a:pt x="21118" y="0"/>
                    <a:pt x="21600" y="481"/>
                    <a:pt x="21600" y="1075"/>
                  </a:cubicBezTo>
                  <a:cubicBezTo>
                    <a:pt x="21600" y="1669"/>
                    <a:pt x="21118" y="2151"/>
                    <a:pt x="20522" y="2151"/>
                  </a:cubicBezTo>
                  <a:lnTo>
                    <a:pt x="19445" y="2151"/>
                  </a:lnTo>
                  <a:lnTo>
                    <a:pt x="19445" y="20525"/>
                  </a:lnTo>
                  <a:cubicBezTo>
                    <a:pt x="19445" y="21119"/>
                    <a:pt x="18962" y="21600"/>
                    <a:pt x="18367" y="21600"/>
                  </a:cubicBezTo>
                  <a:lnTo>
                    <a:pt x="1078" y="21600"/>
                  </a:lnTo>
                  <a:cubicBezTo>
                    <a:pt x="482" y="21600"/>
                    <a:pt x="0" y="21119"/>
                    <a:pt x="0" y="20525"/>
                  </a:cubicBezTo>
                  <a:cubicBezTo>
                    <a:pt x="0" y="19931"/>
                    <a:pt x="482" y="19449"/>
                    <a:pt x="1078" y="19449"/>
                  </a:cubicBezTo>
                  <a:close/>
                  <a:moveTo>
                    <a:pt x="3233" y="0"/>
                  </a:moveTo>
                  <a:cubicBezTo>
                    <a:pt x="3828" y="0"/>
                    <a:pt x="4310" y="481"/>
                    <a:pt x="4310" y="1075"/>
                  </a:cubicBezTo>
                  <a:cubicBezTo>
                    <a:pt x="4310" y="1669"/>
                    <a:pt x="3828" y="2151"/>
                    <a:pt x="3233" y="2151"/>
                  </a:cubicBezTo>
                  <a:cubicBezTo>
                    <a:pt x="2935" y="2151"/>
                    <a:pt x="2694" y="1910"/>
                    <a:pt x="2694" y="1613"/>
                  </a:cubicBezTo>
                  <a:cubicBezTo>
                    <a:pt x="2694" y="1316"/>
                    <a:pt x="2935" y="1075"/>
                    <a:pt x="3233" y="1075"/>
                  </a:cubicBezTo>
                  <a:lnTo>
                    <a:pt x="4311" y="1075"/>
                  </a:lnTo>
                  <a:moveTo>
                    <a:pt x="19445" y="2151"/>
                  </a:moveTo>
                  <a:lnTo>
                    <a:pt x="3233" y="2151"/>
                  </a:lnTo>
                  <a:moveTo>
                    <a:pt x="1078" y="19449"/>
                  </a:moveTo>
                  <a:cubicBezTo>
                    <a:pt x="1375" y="19449"/>
                    <a:pt x="1616" y="19690"/>
                    <a:pt x="1616" y="19987"/>
                  </a:cubicBezTo>
                  <a:cubicBezTo>
                    <a:pt x="1616" y="20284"/>
                    <a:pt x="1375" y="20525"/>
                    <a:pt x="1078" y="20525"/>
                  </a:cubicBezTo>
                  <a:lnTo>
                    <a:pt x="2155" y="20525"/>
                  </a:lnTo>
                  <a:moveTo>
                    <a:pt x="1078" y="21600"/>
                  </a:moveTo>
                  <a:cubicBezTo>
                    <a:pt x="1673" y="21600"/>
                    <a:pt x="2155" y="21119"/>
                    <a:pt x="2155" y="20525"/>
                  </a:cubicBezTo>
                  <a:lnTo>
                    <a:pt x="2155" y="19449"/>
                  </a:lnTo>
                </a:path>
              </a:pathLst>
            </a:cu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1" name="Shape 597"/>
            <p:cNvSpPr/>
            <p:nvPr/>
          </p:nvSpPr>
          <p:spPr>
            <a:xfrm>
              <a:off x="6112135" y="2722173"/>
              <a:ext cx="629214" cy="63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5" y="19453"/>
                  </a:moveTo>
                  <a:lnTo>
                    <a:pt x="2155" y="1073"/>
                  </a:lnTo>
                  <a:cubicBezTo>
                    <a:pt x="2155" y="481"/>
                    <a:pt x="2638" y="0"/>
                    <a:pt x="3233" y="0"/>
                  </a:cubicBezTo>
                  <a:lnTo>
                    <a:pt x="20522" y="0"/>
                  </a:lnTo>
                  <a:cubicBezTo>
                    <a:pt x="21118" y="0"/>
                    <a:pt x="21600" y="481"/>
                    <a:pt x="21600" y="1073"/>
                  </a:cubicBezTo>
                  <a:cubicBezTo>
                    <a:pt x="21600" y="1666"/>
                    <a:pt x="21118" y="2146"/>
                    <a:pt x="20522" y="2146"/>
                  </a:cubicBezTo>
                  <a:lnTo>
                    <a:pt x="19445" y="2147"/>
                  </a:lnTo>
                  <a:lnTo>
                    <a:pt x="19445" y="20527"/>
                  </a:lnTo>
                  <a:cubicBezTo>
                    <a:pt x="19445" y="21119"/>
                    <a:pt x="18962" y="21600"/>
                    <a:pt x="18367" y="21600"/>
                  </a:cubicBezTo>
                  <a:lnTo>
                    <a:pt x="1078" y="21600"/>
                  </a:lnTo>
                  <a:cubicBezTo>
                    <a:pt x="482" y="21600"/>
                    <a:pt x="0" y="21119"/>
                    <a:pt x="0" y="20527"/>
                  </a:cubicBezTo>
                  <a:cubicBezTo>
                    <a:pt x="0" y="19934"/>
                    <a:pt x="482" y="19454"/>
                    <a:pt x="1078" y="19454"/>
                  </a:cubicBezTo>
                  <a:close/>
                  <a:moveTo>
                    <a:pt x="3233" y="0"/>
                  </a:moveTo>
                  <a:cubicBezTo>
                    <a:pt x="3828" y="0"/>
                    <a:pt x="4310" y="481"/>
                    <a:pt x="4310" y="1073"/>
                  </a:cubicBezTo>
                  <a:cubicBezTo>
                    <a:pt x="4310" y="1666"/>
                    <a:pt x="3828" y="2146"/>
                    <a:pt x="3233" y="2146"/>
                  </a:cubicBezTo>
                  <a:cubicBezTo>
                    <a:pt x="2935" y="2146"/>
                    <a:pt x="2694" y="1906"/>
                    <a:pt x="2694" y="1610"/>
                  </a:cubicBezTo>
                  <a:cubicBezTo>
                    <a:pt x="2694" y="1313"/>
                    <a:pt x="2935" y="1073"/>
                    <a:pt x="3233" y="1073"/>
                  </a:cubicBezTo>
                  <a:lnTo>
                    <a:pt x="4310" y="1073"/>
                  </a:lnTo>
                  <a:moveTo>
                    <a:pt x="19445" y="2147"/>
                  </a:moveTo>
                  <a:lnTo>
                    <a:pt x="3233" y="2147"/>
                  </a:lnTo>
                  <a:moveTo>
                    <a:pt x="1078" y="19453"/>
                  </a:moveTo>
                  <a:cubicBezTo>
                    <a:pt x="1375" y="19453"/>
                    <a:pt x="1616" y="19694"/>
                    <a:pt x="1616" y="19990"/>
                  </a:cubicBezTo>
                  <a:cubicBezTo>
                    <a:pt x="1616" y="20286"/>
                    <a:pt x="1375" y="20527"/>
                    <a:pt x="1078" y="20527"/>
                  </a:cubicBezTo>
                  <a:lnTo>
                    <a:pt x="2155" y="20527"/>
                  </a:lnTo>
                  <a:moveTo>
                    <a:pt x="1078" y="21600"/>
                  </a:moveTo>
                  <a:cubicBezTo>
                    <a:pt x="1673" y="21600"/>
                    <a:pt x="2155" y="21119"/>
                    <a:pt x="2155" y="20527"/>
                  </a:cubicBezTo>
                  <a:lnTo>
                    <a:pt x="2155" y="19453"/>
                  </a:lnTo>
                </a:path>
              </a:pathLst>
            </a:custGeom>
            <a:noFill/>
            <a:ln w="25400" cap="flat">
              <a:solidFill>
                <a:srgbClr val="000000">
                  <a:alpha val="2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latin typeface="ＭＳ Ｐゴシック"/>
                  <a:ea typeface="ＭＳ Ｐゴシック"/>
                  <a:cs typeface="ＭＳ Ｐゴシック"/>
                  <a:sym typeface="ＭＳ Ｐゴシック"/>
                </a:defRPr>
              </a:pPr>
              <a:endParaRPr sz="900">
                <a:latin typeface="+mj-lt"/>
              </a:endParaRPr>
            </a:p>
          </p:txBody>
        </p:sp>
        <p:sp>
          <p:nvSpPr>
            <p:cNvPr id="82" name="Shape 763"/>
            <p:cNvSpPr/>
            <p:nvPr/>
          </p:nvSpPr>
          <p:spPr>
            <a:xfrm>
              <a:off x="4910585" y="3368638"/>
              <a:ext cx="882669" cy="371789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0000FF"/>
                  </a:solidFill>
                </a:defRPr>
              </a:pPr>
              <a:r>
                <a:rPr lang="en-US" sz="800" dirty="0" smtClean="0">
                  <a:latin typeface="+mj-lt"/>
                </a:rPr>
                <a:t>Transaction records of Claims</a:t>
              </a:r>
              <a:endParaRPr sz="800" dirty="0">
                <a:latin typeface="+mj-lt"/>
              </a:endParaRPr>
            </a:p>
          </p:txBody>
        </p:sp>
        <p:sp>
          <p:nvSpPr>
            <p:cNvPr id="83" name="Shape 763"/>
            <p:cNvSpPr/>
            <p:nvPr/>
          </p:nvSpPr>
          <p:spPr>
            <a:xfrm>
              <a:off x="6122249" y="3368637"/>
              <a:ext cx="882669" cy="371789"/>
            </a:xfrm>
            <a:prstGeom prst="rect">
              <a:avLst/>
            </a:prstGeom>
            <a:solidFill>
              <a:srgbClr val="FFFFFF"/>
            </a:solidFill>
            <a:ln w="2857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>
                  <a:solidFill>
                    <a:srgbClr val="0000FF"/>
                  </a:solidFill>
                </a:defRPr>
              </a:pPr>
              <a:r>
                <a:rPr lang="en-US" sz="800" dirty="0" smtClean="0">
                  <a:latin typeface="+mj-lt"/>
                </a:rPr>
                <a:t>Business Rules for Claim processing</a:t>
              </a:r>
              <a:endParaRPr sz="800" dirty="0">
                <a:latin typeface="+mj-lt"/>
              </a:endParaRPr>
            </a:p>
          </p:txBody>
        </p:sp>
        <p:sp>
          <p:nvSpPr>
            <p:cNvPr id="84" name="Shape 538"/>
            <p:cNvSpPr/>
            <p:nvPr/>
          </p:nvSpPr>
          <p:spPr>
            <a:xfrm>
              <a:off x="4772349" y="2426787"/>
              <a:ext cx="1255858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200"/>
              </a:lvl1pPr>
            </a:lstStyle>
            <a:p>
              <a:r>
                <a:rPr b="1" dirty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Shared Ledger</a:t>
              </a:r>
            </a:p>
          </p:txBody>
        </p:sp>
        <p:sp>
          <p:nvSpPr>
            <p:cNvPr id="85" name="Shape 538"/>
            <p:cNvSpPr/>
            <p:nvPr/>
          </p:nvSpPr>
          <p:spPr>
            <a:xfrm>
              <a:off x="5889079" y="2414672"/>
              <a:ext cx="1255858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 algn="ctr">
                <a:defRPr sz="1200"/>
              </a:lvl1pPr>
            </a:lstStyle>
            <a:p>
              <a:r>
                <a:rPr lang="en-US" b="1" dirty="0" smtClean="0">
                  <a:solidFill>
                    <a:schemeClr val="bg2">
                      <a:lumMod val="50000"/>
                    </a:schemeClr>
                  </a:solidFill>
                  <a:latin typeface="+mj-lt"/>
                </a:rPr>
                <a:t>Smart Contract</a:t>
              </a:r>
              <a:endParaRPr b="1" dirty="0">
                <a:solidFill>
                  <a:schemeClr val="bg2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318661" y="5171746"/>
            <a:ext cx="980070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Policy details dumped into </a:t>
            </a:r>
            <a:r>
              <a:rPr lang="en-US" sz="1200" dirty="0" err="1" smtClean="0"/>
              <a:t>Blockchain</a:t>
            </a:r>
            <a:r>
              <a:rPr lang="en-US" sz="1200" dirty="0" smtClean="0"/>
              <a:t> Ledger</a:t>
            </a:r>
            <a:endParaRPr lang="en-US" sz="1200" dirty="0" smtClean="0"/>
          </a:p>
          <a:p>
            <a:pPr marL="342900" indent="-342900">
              <a:buAutoNum type="arabicPeriod"/>
            </a:pPr>
            <a:r>
              <a:rPr lang="en-US" sz="1200" dirty="0" smtClean="0"/>
              <a:t>Policy </a:t>
            </a:r>
            <a:r>
              <a:rPr lang="en-US" sz="1200" dirty="0" smtClean="0"/>
              <a:t>details referred from Policy System while initiating FNOL. Update claim details into Policy System once claim generated/settled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Upload and refer damage documents to/from Car damage document store system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Refer Repair Shop details system to fetch nearest repair shop based on zip codes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Repair shops refer car damage document store system to fetch damage documents</a:t>
            </a:r>
          </a:p>
          <a:p>
            <a:pPr marL="342900" indent="-342900">
              <a:buAutoNum type="arabicPeriod"/>
            </a:pPr>
            <a:endParaRPr lang="en-US" sz="1200" dirty="0"/>
          </a:p>
          <a:p>
            <a:r>
              <a:rPr lang="en-US" sz="1200" b="1" dirty="0" smtClean="0"/>
              <a:t>Note :- </a:t>
            </a:r>
            <a:r>
              <a:rPr lang="en-US" sz="1200" dirty="0" smtClean="0"/>
              <a:t>Insurer Agent and Policy Holder will be two different roles on Insurance Company node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9" name="Oval 98"/>
          <p:cNvSpPr/>
          <p:nvPr/>
        </p:nvSpPr>
        <p:spPr>
          <a:xfrm>
            <a:off x="1971799" y="3055945"/>
            <a:ext cx="271532" cy="2082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4088125" y="815334"/>
            <a:ext cx="271532" cy="2082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101" name="Oval 100"/>
          <p:cNvSpPr/>
          <p:nvPr/>
        </p:nvSpPr>
        <p:spPr>
          <a:xfrm>
            <a:off x="7311291" y="815333"/>
            <a:ext cx="271532" cy="2082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102" name="Oval 101"/>
          <p:cNvSpPr/>
          <p:nvPr/>
        </p:nvSpPr>
        <p:spPr>
          <a:xfrm>
            <a:off x="9994284" y="2934640"/>
            <a:ext cx="271532" cy="2082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4" name="Elbow Connector 103"/>
          <p:cNvCxnSpPr/>
          <p:nvPr/>
        </p:nvCxnSpPr>
        <p:spPr>
          <a:xfrm rot="16200000" flipV="1">
            <a:off x="6950581" y="295549"/>
            <a:ext cx="1221741" cy="2488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318661" y="194006"/>
            <a:ext cx="9800704" cy="458162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>
            <a:stCxn id="3" idx="1"/>
            <a:endCxn id="44" idx="1"/>
          </p:cNvCxnSpPr>
          <p:nvPr/>
        </p:nvCxnSpPr>
        <p:spPr>
          <a:xfrm rot="10800000" flipH="1" flipV="1">
            <a:off x="2327388" y="2484819"/>
            <a:ext cx="72947" cy="1319316"/>
          </a:xfrm>
          <a:prstGeom prst="bentConnector3">
            <a:avLst>
              <a:gd name="adj1" fmla="val -313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400335" y="336219"/>
            <a:ext cx="860613" cy="7530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Policy System</a:t>
            </a:r>
            <a:endParaRPr lang="en-US" sz="1000" dirty="0"/>
          </a:p>
        </p:txBody>
      </p:sp>
      <p:cxnSp>
        <p:nvCxnSpPr>
          <p:cNvPr id="8" name="Straight Arrow Connector 7"/>
          <p:cNvCxnSpPr>
            <a:stCxn id="40" idx="2"/>
          </p:cNvCxnSpPr>
          <p:nvPr/>
        </p:nvCxnSpPr>
        <p:spPr>
          <a:xfrm flipH="1">
            <a:off x="2830641" y="1089255"/>
            <a:ext cx="1" cy="106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400335" y="1386430"/>
            <a:ext cx="564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Uses</a:t>
            </a:r>
            <a:endParaRPr lang="en-US" sz="1000" dirty="0"/>
          </a:p>
        </p:txBody>
      </p:sp>
      <p:sp>
        <p:nvSpPr>
          <p:cNvPr id="49" name="Oval 48"/>
          <p:cNvSpPr/>
          <p:nvPr/>
        </p:nvSpPr>
        <p:spPr>
          <a:xfrm>
            <a:off x="2689245" y="1614108"/>
            <a:ext cx="271532" cy="20827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1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2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/>
          <p:cNvSpPr txBox="1"/>
          <p:nvPr/>
        </p:nvSpPr>
        <p:spPr>
          <a:xfrm>
            <a:off x="621792" y="4993280"/>
            <a:ext cx="54869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 smtClean="0"/>
              <a:t>Dumping of policy details into ledger (scheduled job process)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FNOL initialization onto ledger along with damage photo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Verification of FNOL details against policy details (proof of coverage smart contract execution)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Fetching and selecting nearby Repair Shop basis on zip code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Repair vs replace decision and estimation of damage loss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OOP or Claim processing decision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If claim initiated then review and approve claim (if no queries)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Query resolution with Insurance Agent on estimations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Schedule appointment with Repair Shop</a:t>
            </a:r>
          </a:p>
          <a:p>
            <a:pPr marL="342900" indent="-342900">
              <a:buAutoNum type="arabicPeriod"/>
            </a:pPr>
            <a:r>
              <a:rPr lang="en-US" sz="1000" dirty="0" smtClean="0"/>
              <a:t>Drop of vehicle at Repair Shop</a:t>
            </a:r>
          </a:p>
          <a:p>
            <a:pPr marL="342900" indent="-342900">
              <a:buAutoNum type="arabicPeriod"/>
            </a:pPr>
            <a:r>
              <a:rPr lang="en-US" sz="1000" dirty="0"/>
              <a:t>V</a:t>
            </a:r>
            <a:r>
              <a:rPr lang="en-US" sz="1000" dirty="0" smtClean="0"/>
              <a:t>ehicle repair completed</a:t>
            </a:r>
            <a:endParaRPr lang="en-US" sz="1000" dirty="0"/>
          </a:p>
        </p:txBody>
      </p:sp>
      <p:sp>
        <p:nvSpPr>
          <p:cNvPr id="105" name="Rectangle 104"/>
          <p:cNvSpPr/>
          <p:nvPr/>
        </p:nvSpPr>
        <p:spPr>
          <a:xfrm>
            <a:off x="1318661" y="194006"/>
            <a:ext cx="9800704" cy="458162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678423" y="1102537"/>
            <a:ext cx="3648457" cy="2093976"/>
            <a:chOff x="3186684" y="1547747"/>
            <a:chExt cx="5385816" cy="2093976"/>
          </a:xfrm>
        </p:grpSpPr>
        <p:sp>
          <p:nvSpPr>
            <p:cNvPr id="103" name="Oval 102"/>
            <p:cNvSpPr/>
            <p:nvPr/>
          </p:nvSpPr>
          <p:spPr>
            <a:xfrm>
              <a:off x="3186684" y="1547747"/>
              <a:ext cx="5385816" cy="20939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919471" y="1829379"/>
              <a:ext cx="231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Blockchain Network</a:t>
              </a: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3600898" y="383306"/>
            <a:ext cx="860613" cy="37191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Blockchain </a:t>
            </a:r>
            <a:r>
              <a:rPr lang="en-US" sz="1000" dirty="0" err="1" smtClean="0"/>
              <a:t>DApp</a:t>
            </a:r>
            <a:endParaRPr lang="en-US" sz="1000" dirty="0"/>
          </a:p>
        </p:txBody>
      </p:sp>
      <p:sp>
        <p:nvSpPr>
          <p:cNvPr id="123" name="Rounded Rectangle 122"/>
          <p:cNvSpPr/>
          <p:nvPr/>
        </p:nvSpPr>
        <p:spPr>
          <a:xfrm>
            <a:off x="6787029" y="866722"/>
            <a:ext cx="1402097" cy="4507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Insurance Company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6852247" y="2981603"/>
            <a:ext cx="1424259" cy="45072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Repair Shops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1555706" y="383306"/>
            <a:ext cx="1169231" cy="934141"/>
            <a:chOff x="1586418" y="2208276"/>
            <a:chExt cx="1169231" cy="934141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478" y="2208276"/>
              <a:ext cx="629412" cy="626364"/>
            </a:xfrm>
            <a:prstGeom prst="rect">
              <a:avLst/>
            </a:prstGeom>
          </p:spPr>
        </p:pic>
        <p:sp>
          <p:nvSpPr>
            <p:cNvPr id="128" name="TextBox 127"/>
            <p:cNvSpPr txBox="1"/>
            <p:nvPr/>
          </p:nvSpPr>
          <p:spPr>
            <a:xfrm>
              <a:off x="1586418" y="2834640"/>
              <a:ext cx="116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Policy Holder</a:t>
              </a:r>
              <a:endParaRPr lang="en-US" sz="1400" b="1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469725" y="1787438"/>
            <a:ext cx="1385764" cy="906301"/>
            <a:chOff x="1488007" y="3461004"/>
            <a:chExt cx="1385764" cy="906301"/>
          </a:xfrm>
        </p:grpSpPr>
        <p:sp>
          <p:nvSpPr>
            <p:cNvPr id="130" name="TextBox 129"/>
            <p:cNvSpPr txBox="1"/>
            <p:nvPr/>
          </p:nvSpPr>
          <p:spPr>
            <a:xfrm>
              <a:off x="1488007" y="4059528"/>
              <a:ext cx="1385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Insurance Agent</a:t>
              </a:r>
              <a:endParaRPr lang="en-US" sz="1400" b="1" dirty="0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183" y="3461004"/>
              <a:ext cx="629412" cy="598524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383291" y="3469578"/>
            <a:ext cx="1558632" cy="957001"/>
            <a:chOff x="9506493" y="2922657"/>
            <a:chExt cx="1558632" cy="9570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9103" y="2922657"/>
              <a:ext cx="594360" cy="649224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9506493" y="3571881"/>
              <a:ext cx="15586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Repair Shop Agent</a:t>
              </a:r>
              <a:endParaRPr lang="en-US" sz="14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403327" y="1719094"/>
            <a:ext cx="2276856" cy="8376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600696" y="1948895"/>
            <a:ext cx="754726" cy="460722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ounded Rectangle 132"/>
          <p:cNvSpPr/>
          <p:nvPr/>
        </p:nvSpPr>
        <p:spPr>
          <a:xfrm>
            <a:off x="9923011" y="271754"/>
            <a:ext cx="860613" cy="7530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Policy System</a:t>
            </a:r>
            <a:endParaRPr lang="en-US" sz="1000" dirty="0"/>
          </a:p>
        </p:txBody>
      </p:sp>
      <p:cxnSp>
        <p:nvCxnSpPr>
          <p:cNvPr id="12" name="Elbow Connector 11"/>
          <p:cNvCxnSpPr>
            <a:stCxn id="133" idx="2"/>
            <a:endCxn id="10" idx="4"/>
          </p:cNvCxnSpPr>
          <p:nvPr/>
        </p:nvCxnSpPr>
        <p:spPr>
          <a:xfrm rot="5400000">
            <a:off x="8777137" y="603075"/>
            <a:ext cx="1154466" cy="199789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8906256" y="3487226"/>
            <a:ext cx="2084832" cy="1075630"/>
            <a:chOff x="8906256" y="3487226"/>
            <a:chExt cx="2084832" cy="1075630"/>
          </a:xfrm>
        </p:grpSpPr>
        <p:sp>
          <p:nvSpPr>
            <p:cNvPr id="13" name="Flowchart: Magnetic Disk 12"/>
            <p:cNvSpPr/>
            <p:nvPr/>
          </p:nvSpPr>
          <p:spPr>
            <a:xfrm>
              <a:off x="8906256" y="3487226"/>
              <a:ext cx="2084832" cy="1075630"/>
            </a:xfrm>
            <a:prstGeom prst="flowChartMagneticDisk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9994392" y="3902508"/>
              <a:ext cx="941832" cy="507757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Repair Shop Details System</a:t>
              </a:r>
              <a:endParaRPr lang="en-US" sz="1000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8984625" y="3902509"/>
              <a:ext cx="931398" cy="50776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Car damage image store System</a:t>
              </a:r>
              <a:endParaRPr lang="en-US" sz="1000" dirty="0"/>
            </a:p>
          </p:txBody>
        </p:sp>
      </p:grpSp>
      <p:sp>
        <p:nvSpPr>
          <p:cNvPr id="136" name="Rounded Rectangle 135"/>
          <p:cNvSpPr/>
          <p:nvPr/>
        </p:nvSpPr>
        <p:spPr>
          <a:xfrm>
            <a:off x="5248116" y="4156386"/>
            <a:ext cx="860613" cy="55305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Claim</a:t>
            </a:r>
          </a:p>
          <a:p>
            <a:pPr algn="ctr"/>
            <a:r>
              <a:rPr lang="en-US" sz="1000" dirty="0" smtClean="0"/>
              <a:t>System</a:t>
            </a:r>
            <a:endParaRPr lang="en-US" sz="1000" dirty="0"/>
          </a:p>
        </p:txBody>
      </p:sp>
      <p:cxnSp>
        <p:nvCxnSpPr>
          <p:cNvPr id="19" name="Elbow Connector 18"/>
          <p:cNvCxnSpPr>
            <a:endCxn id="123" idx="0"/>
          </p:cNvCxnSpPr>
          <p:nvPr/>
        </p:nvCxnSpPr>
        <p:spPr>
          <a:xfrm>
            <a:off x="4476677" y="539679"/>
            <a:ext cx="3011401" cy="32704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16341" y="539679"/>
            <a:ext cx="8451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 flipV="1">
            <a:off x="2451861" y="1775554"/>
            <a:ext cx="1153370" cy="24664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Shape 597"/>
          <p:cNvSpPr/>
          <p:nvPr/>
        </p:nvSpPr>
        <p:spPr>
          <a:xfrm>
            <a:off x="6621628" y="1946571"/>
            <a:ext cx="629214" cy="454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5" y="19453"/>
                </a:moveTo>
                <a:lnTo>
                  <a:pt x="2155" y="1073"/>
                </a:lnTo>
                <a:cubicBezTo>
                  <a:pt x="2155" y="481"/>
                  <a:pt x="2638" y="0"/>
                  <a:pt x="3233" y="0"/>
                </a:cubicBezTo>
                <a:lnTo>
                  <a:pt x="20522" y="0"/>
                </a:lnTo>
                <a:cubicBezTo>
                  <a:pt x="21118" y="0"/>
                  <a:pt x="21600" y="481"/>
                  <a:pt x="21600" y="1073"/>
                </a:cubicBezTo>
                <a:cubicBezTo>
                  <a:pt x="21600" y="1666"/>
                  <a:pt x="21118" y="2146"/>
                  <a:pt x="20522" y="2146"/>
                </a:cubicBezTo>
                <a:lnTo>
                  <a:pt x="19445" y="2147"/>
                </a:lnTo>
                <a:lnTo>
                  <a:pt x="19445" y="20527"/>
                </a:lnTo>
                <a:cubicBezTo>
                  <a:pt x="19445" y="21119"/>
                  <a:pt x="18962" y="21600"/>
                  <a:pt x="18367" y="21600"/>
                </a:cubicBezTo>
                <a:lnTo>
                  <a:pt x="1078" y="21600"/>
                </a:lnTo>
                <a:cubicBezTo>
                  <a:pt x="482" y="21600"/>
                  <a:pt x="0" y="21119"/>
                  <a:pt x="0" y="20527"/>
                </a:cubicBezTo>
                <a:cubicBezTo>
                  <a:pt x="0" y="19934"/>
                  <a:pt x="482" y="19454"/>
                  <a:pt x="1078" y="19454"/>
                </a:cubicBezTo>
                <a:close/>
                <a:moveTo>
                  <a:pt x="3233" y="0"/>
                </a:moveTo>
                <a:cubicBezTo>
                  <a:pt x="3828" y="0"/>
                  <a:pt x="4310" y="481"/>
                  <a:pt x="4310" y="1073"/>
                </a:cubicBezTo>
                <a:cubicBezTo>
                  <a:pt x="4310" y="1666"/>
                  <a:pt x="3828" y="2146"/>
                  <a:pt x="3233" y="2146"/>
                </a:cubicBezTo>
                <a:cubicBezTo>
                  <a:pt x="2935" y="2146"/>
                  <a:pt x="2694" y="1906"/>
                  <a:pt x="2694" y="1610"/>
                </a:cubicBezTo>
                <a:cubicBezTo>
                  <a:pt x="2694" y="1313"/>
                  <a:pt x="2935" y="1073"/>
                  <a:pt x="3233" y="1073"/>
                </a:cubicBezTo>
                <a:lnTo>
                  <a:pt x="4310" y="1073"/>
                </a:lnTo>
                <a:moveTo>
                  <a:pt x="19445" y="2147"/>
                </a:moveTo>
                <a:lnTo>
                  <a:pt x="3233" y="2147"/>
                </a:lnTo>
                <a:moveTo>
                  <a:pt x="1078" y="19453"/>
                </a:moveTo>
                <a:cubicBezTo>
                  <a:pt x="1375" y="19453"/>
                  <a:pt x="1616" y="19694"/>
                  <a:pt x="1616" y="19990"/>
                </a:cubicBezTo>
                <a:cubicBezTo>
                  <a:pt x="1616" y="20286"/>
                  <a:pt x="1375" y="20527"/>
                  <a:pt x="1078" y="20527"/>
                </a:cubicBezTo>
                <a:lnTo>
                  <a:pt x="2155" y="20527"/>
                </a:lnTo>
                <a:moveTo>
                  <a:pt x="1078" y="21600"/>
                </a:moveTo>
                <a:cubicBezTo>
                  <a:pt x="1673" y="21600"/>
                  <a:pt x="2155" y="21119"/>
                  <a:pt x="2155" y="20527"/>
                </a:cubicBezTo>
                <a:lnTo>
                  <a:pt x="2155" y="19453"/>
                </a:lnTo>
              </a:path>
            </a:pathLst>
          </a:custGeom>
          <a:noFill/>
          <a:ln w="25400" cap="flat">
            <a:solidFill>
              <a:srgbClr val="000000">
                <a:alpha val="20000"/>
              </a:srgbClr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900">
                <a:latin typeface="ＭＳ Ｐゴシック"/>
                <a:ea typeface="ＭＳ Ｐゴシック"/>
                <a:cs typeface="ＭＳ Ｐゴシック"/>
                <a:sym typeface="ＭＳ Ｐゴシック"/>
              </a:defRPr>
            </a:pPr>
            <a:endParaRPr sz="900">
              <a:latin typeface="+mj-lt"/>
            </a:endParaRPr>
          </a:p>
        </p:txBody>
      </p:sp>
      <p:cxnSp>
        <p:nvCxnSpPr>
          <p:cNvPr id="145" name="Elbow Connector 144"/>
          <p:cNvCxnSpPr>
            <a:endCxn id="123" idx="1"/>
          </p:cNvCxnSpPr>
          <p:nvPr/>
        </p:nvCxnSpPr>
        <p:spPr>
          <a:xfrm flipV="1">
            <a:off x="4491843" y="1092085"/>
            <a:ext cx="2295186" cy="6627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3631507" y="1756728"/>
            <a:ext cx="8451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endCxn id="134" idx="0"/>
          </p:cNvCxnSpPr>
          <p:nvPr/>
        </p:nvCxnSpPr>
        <p:spPr>
          <a:xfrm>
            <a:off x="8665215" y="2436657"/>
            <a:ext cx="1800093" cy="14658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/>
          <p:nvPr/>
        </p:nvCxnSpPr>
        <p:spPr>
          <a:xfrm rot="16200000" flipH="1">
            <a:off x="8235191" y="2783329"/>
            <a:ext cx="1351332" cy="887026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2492661" y="539679"/>
            <a:ext cx="11082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>
            <a:off x="2492661" y="3902508"/>
            <a:ext cx="111129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endCxn id="125" idx="2"/>
          </p:cNvCxnSpPr>
          <p:nvPr/>
        </p:nvCxnSpPr>
        <p:spPr>
          <a:xfrm flipV="1">
            <a:off x="4461511" y="3432328"/>
            <a:ext cx="3102866" cy="47018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631507" y="3902508"/>
            <a:ext cx="84517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5709447" y="420104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</a:p>
        </p:txBody>
      </p:sp>
      <p:cxnSp>
        <p:nvCxnSpPr>
          <p:cNvPr id="241" name="Elbow Connector 240"/>
          <p:cNvCxnSpPr>
            <a:endCxn id="136" idx="0"/>
          </p:cNvCxnSpPr>
          <p:nvPr/>
        </p:nvCxnSpPr>
        <p:spPr>
          <a:xfrm rot="5400000">
            <a:off x="5321934" y="2907667"/>
            <a:ext cx="1605208" cy="89223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5803975" y="3227173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247" name="Oval 246"/>
          <p:cNvSpPr/>
          <p:nvPr/>
        </p:nvSpPr>
        <p:spPr>
          <a:xfrm>
            <a:off x="3011078" y="413037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833258" y="412494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  <p:sp>
        <p:nvSpPr>
          <p:cNvPr id="249" name="Oval 248"/>
          <p:cNvSpPr/>
          <p:nvPr/>
        </p:nvSpPr>
        <p:spPr>
          <a:xfrm>
            <a:off x="4580733" y="402404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  <p:sp>
        <p:nvSpPr>
          <p:cNvPr id="250" name="Oval 249"/>
          <p:cNvSpPr/>
          <p:nvPr/>
        </p:nvSpPr>
        <p:spPr>
          <a:xfrm>
            <a:off x="5161300" y="414523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</a:p>
        </p:txBody>
      </p:sp>
      <p:sp>
        <p:nvSpPr>
          <p:cNvPr id="251" name="Oval 250"/>
          <p:cNvSpPr/>
          <p:nvPr/>
        </p:nvSpPr>
        <p:spPr>
          <a:xfrm>
            <a:off x="3715353" y="1624938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252" name="Oval 251"/>
          <p:cNvSpPr/>
          <p:nvPr/>
        </p:nvSpPr>
        <p:spPr>
          <a:xfrm>
            <a:off x="4523922" y="1624938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3691055" y="3780925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4" name="Oval 253"/>
          <p:cNvSpPr/>
          <p:nvPr/>
        </p:nvSpPr>
        <p:spPr>
          <a:xfrm>
            <a:off x="4288357" y="3776109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10135109" y="1338417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6" name="Oval 255"/>
          <p:cNvSpPr/>
          <p:nvPr/>
        </p:nvSpPr>
        <p:spPr>
          <a:xfrm>
            <a:off x="4815440" y="3776100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7" name="Oval 256"/>
          <p:cNvSpPr/>
          <p:nvPr/>
        </p:nvSpPr>
        <p:spPr>
          <a:xfrm>
            <a:off x="8664629" y="3104239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8" name="Oval 257"/>
          <p:cNvSpPr/>
          <p:nvPr/>
        </p:nvSpPr>
        <p:spPr>
          <a:xfrm>
            <a:off x="10229847" y="2581010"/>
            <a:ext cx="429018" cy="2458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9" name="Shape 538"/>
          <p:cNvSpPr/>
          <p:nvPr/>
        </p:nvSpPr>
        <p:spPr>
          <a:xfrm>
            <a:off x="7390697" y="1688434"/>
            <a:ext cx="125585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sz="1000" b="1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Shared Ledger</a:t>
            </a:r>
          </a:p>
        </p:txBody>
      </p:sp>
      <p:sp>
        <p:nvSpPr>
          <p:cNvPr id="260" name="Shape 538"/>
          <p:cNvSpPr/>
          <p:nvPr/>
        </p:nvSpPr>
        <p:spPr>
          <a:xfrm>
            <a:off x="6359470" y="1684037"/>
            <a:ext cx="125585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r>
              <a:rPr lang="en-US" sz="10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Smart Contract</a:t>
            </a:r>
            <a:endParaRPr sz="1000" b="1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570653" y="5472257"/>
            <a:ext cx="5486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a. Claim System gets updated </a:t>
            </a:r>
            <a:r>
              <a:rPr lang="en-US" sz="1000" dirty="0" smtClean="0"/>
              <a:t>when </a:t>
            </a:r>
            <a:r>
              <a:rPr lang="en-US" sz="1000" dirty="0" smtClean="0"/>
              <a:t>claim </a:t>
            </a:r>
            <a:r>
              <a:rPr lang="en-US" sz="1000" dirty="0" smtClean="0"/>
              <a:t>asset </a:t>
            </a:r>
            <a:r>
              <a:rPr lang="en-US" sz="1000" dirty="0" smtClean="0"/>
              <a:t>gets modified on </a:t>
            </a:r>
            <a:r>
              <a:rPr lang="en-US" sz="1000" dirty="0" smtClean="0"/>
              <a:t>ledger </a:t>
            </a:r>
          </a:p>
          <a:p>
            <a:r>
              <a:rPr lang="en-US" sz="1000" dirty="0" smtClean="0"/>
              <a:t>b. </a:t>
            </a:r>
            <a:r>
              <a:rPr lang="en-US" sz="1000" dirty="0"/>
              <a:t>Upload and refer </a:t>
            </a:r>
            <a:r>
              <a:rPr lang="en-US" sz="1000" dirty="0" smtClean="0"/>
              <a:t>car damage </a:t>
            </a:r>
            <a:r>
              <a:rPr lang="en-US" sz="1000" dirty="0"/>
              <a:t>documents to/from Car damage </a:t>
            </a:r>
            <a:r>
              <a:rPr lang="en-US" sz="1000" dirty="0" smtClean="0"/>
              <a:t>image store table</a:t>
            </a:r>
          </a:p>
          <a:p>
            <a:r>
              <a:rPr lang="en-US" sz="1000" dirty="0" smtClean="0"/>
              <a:t>c. Find out nearest </a:t>
            </a:r>
            <a:r>
              <a:rPr lang="en-US" sz="1000" dirty="0"/>
              <a:t>repair shop based on zip </a:t>
            </a:r>
            <a:r>
              <a:rPr lang="en-US" sz="1000" dirty="0" smtClean="0"/>
              <a:t>codes by referring data from Repair shop details table</a:t>
            </a:r>
          </a:p>
          <a:p>
            <a:endParaRPr lang="en-US" sz="10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9658939" y="3441553"/>
            <a:ext cx="816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Relational Database</a:t>
            </a:r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1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1248" y="1859340"/>
            <a:ext cx="99852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policy system - policy validation /proof of insurance</a:t>
            </a:r>
          </a:p>
          <a:p>
            <a:r>
              <a:rPr lang="en-US" dirty="0"/>
              <a:t>Claim System - </a:t>
            </a:r>
          </a:p>
          <a:p>
            <a:r>
              <a:rPr lang="en-US" dirty="0"/>
              <a:t>Remove Policy System</a:t>
            </a:r>
          </a:p>
          <a:p>
            <a:endParaRPr lang="en-US" dirty="0"/>
          </a:p>
          <a:p>
            <a:r>
              <a:rPr lang="en-US" dirty="0"/>
              <a:t>1. Policy details will be stored on ledger (may be from API)</a:t>
            </a:r>
          </a:p>
          <a:p>
            <a:r>
              <a:rPr lang="en-US" dirty="0"/>
              <a:t>2. There would be 2 assets on ledger (</a:t>
            </a:r>
            <a:r>
              <a:rPr lang="en-US" dirty="0" err="1"/>
              <a:t>Policy,Claim</a:t>
            </a:r>
            <a:r>
              <a:rPr lang="en-US" dirty="0"/>
              <a:t>)</a:t>
            </a:r>
          </a:p>
          <a:p>
            <a:r>
              <a:rPr lang="en-US" dirty="0"/>
              <a:t>3. Claim System will get updated every time when claim gets modified on </a:t>
            </a:r>
            <a:r>
              <a:rPr lang="en-US" dirty="0" err="1"/>
              <a:t>blockchain</a:t>
            </a:r>
            <a:endParaRPr lang="en-US" dirty="0"/>
          </a:p>
          <a:p>
            <a:r>
              <a:rPr lang="en-US" dirty="0"/>
              <a:t>4. Policy validation and insurance coverage (smart </a:t>
            </a:r>
            <a:r>
              <a:rPr lang="en-US" dirty="0" err="1"/>
              <a:t>conntract</a:t>
            </a:r>
            <a:r>
              <a:rPr lang="en-US" dirty="0"/>
              <a:t> against policy details) need to be verified before creating claim asset on </a:t>
            </a:r>
            <a:r>
              <a:rPr lang="en-US" dirty="0" err="1"/>
              <a:t>blockkchain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2737</TotalTime>
  <Words>399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Capgemini GCC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Khandebharad, Purushottam</dc:creator>
  <cp:lastModifiedBy>Patil, Sachin</cp:lastModifiedBy>
  <cp:revision>112</cp:revision>
  <dcterms:created xsi:type="dcterms:W3CDTF">2018-03-29T12:53:21Z</dcterms:created>
  <dcterms:modified xsi:type="dcterms:W3CDTF">2018-06-01T04:18:11Z</dcterms:modified>
</cp:coreProperties>
</file>