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8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J, Senthil" userId="5d58e9a0-39bd-43a6-85e1-b60f058fb91f" providerId="ADAL" clId="{43DA32B6-A28D-4FFD-87F1-A13CCCF46273}"/>
    <pc:docChg chg="undo custSel modSld">
      <pc:chgData name="CJ, Senthil" userId="5d58e9a0-39bd-43a6-85e1-b60f058fb91f" providerId="ADAL" clId="{43DA32B6-A28D-4FFD-87F1-A13CCCF46273}" dt="2018-08-05T17:12:44.523" v="2" actId="478"/>
      <pc:docMkLst>
        <pc:docMk/>
      </pc:docMkLst>
      <pc:sldChg chg="addSp delSp modSp">
        <pc:chgData name="CJ, Senthil" userId="5d58e9a0-39bd-43a6-85e1-b60f058fb91f" providerId="ADAL" clId="{43DA32B6-A28D-4FFD-87F1-A13CCCF46273}" dt="2018-08-05T17:12:44.523" v="2" actId="478"/>
        <pc:sldMkLst>
          <pc:docMk/>
          <pc:sldMk cId="0" sldId="258"/>
        </pc:sldMkLst>
        <pc:picChg chg="add del mod">
          <ac:chgData name="CJ, Senthil" userId="5d58e9a0-39bd-43a6-85e1-b60f058fb91f" providerId="ADAL" clId="{43DA32B6-A28D-4FFD-87F1-A13CCCF46273}" dt="2018-08-05T17:12:44.523" v="2" actId="478"/>
          <ac:picMkLst>
            <pc:docMk/>
            <pc:sldMk cId="0" sldId="258"/>
            <ac:picMk id="3074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C992D-7159-4FBB-B5E7-00728EEC6C46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49B6D-026F-4172-B5C7-CA6452D55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 Number of user accessing the application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 Number Engagements are going to use this application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 Application usage locations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 Whether Application will be used in CG intranet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 Outside Capgemini Application Access (Internet)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 Bandwidth utilization                         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 File Uploads Size and the number of times file gets uploaded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 Whether uploaded Files will be stored in Server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 IS Archival required.</a:t>
            </a:r>
          </a:p>
          <a:p>
            <a:r>
              <a:rPr lang="en-US" dirty="0"/>
              <a:t>Note:</a:t>
            </a:r>
          </a:p>
          <a:p>
            <a:r>
              <a:rPr lang="en-US" dirty="0"/>
              <a:t> Number of user accessing the application</a:t>
            </a:r>
          </a:p>
          <a:p>
            <a:r>
              <a:rPr lang="en-US" dirty="0"/>
              <a:t> Number Engagements are going to use this application</a:t>
            </a:r>
          </a:p>
          <a:p>
            <a:r>
              <a:rPr lang="en-US" dirty="0"/>
              <a:t> Application usage locations </a:t>
            </a:r>
          </a:p>
          <a:p>
            <a:r>
              <a:rPr lang="en-US" dirty="0"/>
              <a:t> Whether Application will be used in CG intranet</a:t>
            </a:r>
          </a:p>
          <a:p>
            <a:r>
              <a:rPr lang="en-US" dirty="0"/>
              <a:t> Outside Capgemini Application Access (Internet)</a:t>
            </a:r>
          </a:p>
          <a:p>
            <a:r>
              <a:rPr lang="en-US" dirty="0"/>
              <a:t> Bandwidth utilization                           </a:t>
            </a:r>
          </a:p>
          <a:p>
            <a:r>
              <a:rPr lang="en-US" dirty="0"/>
              <a:t> File Uploads Size and the number of times file gets uploaded</a:t>
            </a:r>
          </a:p>
          <a:p>
            <a:r>
              <a:rPr lang="en-US" dirty="0"/>
              <a:t> Whether uploaded Files will be stored in Server </a:t>
            </a:r>
          </a:p>
          <a:p>
            <a:r>
              <a:rPr lang="en-US" dirty="0"/>
              <a:t> IS Archival required.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BCCD4-3081-4EE3-BC3D-CCADA679A1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74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E39D-F6E9-4261-9232-A8D1103F075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3A6C-20B0-44A9-8ACF-8EC81EFB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1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3" y="2"/>
            <a:ext cx="9143999" cy="754299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Process Flow</a:t>
            </a: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2710371" y="4991100"/>
            <a:ext cx="3210524" cy="88074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7113" tIns="53556" rIns="107113" bIns="53556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38717" y="3387485"/>
            <a:ext cx="79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  <a:cs typeface="Calibri" pitchFamily="34" charset="0"/>
              </a:rPr>
              <a:t>Load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2933701" y="5188715"/>
            <a:ext cx="2763864" cy="485512"/>
            <a:chOff x="3626391" y="5440234"/>
            <a:chExt cx="2994186" cy="485512"/>
          </a:xfrm>
        </p:grpSpPr>
        <p:pic>
          <p:nvPicPr>
            <p:cNvPr id="51" name="Picture 50" descr="File%20Adobe%20Dreamweaver%20XML-01.png"/>
            <p:cNvPicPr>
              <a:picLocks/>
            </p:cNvPicPr>
            <p:nvPr/>
          </p:nvPicPr>
          <p:blipFill>
            <a:blip r:embed="rId2" cstate="print"/>
            <a:srcRect r="9375"/>
            <a:stretch>
              <a:fillRect/>
            </a:stretch>
          </p:blipFill>
          <p:spPr>
            <a:xfrm>
              <a:off x="4459392" y="5440234"/>
              <a:ext cx="495184" cy="4855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60" name="Picture 59" descr="File%20Adobe%20Dreamweaver%20XML-01.png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6391" y="5440234"/>
              <a:ext cx="495184" cy="4855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61" name="Picture 60" descr="ACP_PDF%202_file_document.png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2393" y="5440234"/>
              <a:ext cx="495184" cy="4855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62" name="Picture 2" descr="D:\Users\ashay\Pictures\notepad.jpg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5393" y="5440234"/>
              <a:ext cx="495184" cy="4855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63" name="Rectangle 62"/>
          <p:cNvSpPr/>
          <p:nvPr/>
        </p:nvSpPr>
        <p:spPr>
          <a:xfrm>
            <a:off x="3206765" y="4670039"/>
            <a:ext cx="2217738" cy="292824"/>
          </a:xfrm>
          <a:prstGeom prst="rect">
            <a:avLst/>
          </a:prstGeom>
        </p:spPr>
        <p:txBody>
          <a:bodyPr wrap="square" lIns="107113" tIns="53556" rIns="107113" bIns="53556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Output File (Any Format)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40377" y="5047527"/>
            <a:ext cx="79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  <a:cs typeface="Calibri" pitchFamily="34" charset="0"/>
              </a:rPr>
              <a:t>Output</a:t>
            </a:r>
          </a:p>
        </p:txBody>
      </p:sp>
      <p:sp>
        <p:nvSpPr>
          <p:cNvPr id="65" name="Rectangle 64"/>
          <p:cNvSpPr>
            <a:spLocks/>
          </p:cNvSpPr>
          <p:nvPr/>
        </p:nvSpPr>
        <p:spPr>
          <a:xfrm>
            <a:off x="3879179" y="1594670"/>
            <a:ext cx="3520943" cy="106779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7113" tIns="53556" rIns="107113" bIns="53556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>
            <a:spLocks/>
          </p:cNvSpPr>
          <p:nvPr/>
        </p:nvSpPr>
        <p:spPr>
          <a:xfrm>
            <a:off x="313509" y="1594670"/>
            <a:ext cx="2399546" cy="106779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7113" tIns="53556" rIns="107113" bIns="53556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3026634" y="1119627"/>
            <a:ext cx="257745" cy="15096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lIns="107113" tIns="53556" rIns="107113" bIns="53556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accent5"/>
                </a:solidFill>
                <a:cs typeface="Calibri" pitchFamily="34" charset="0"/>
              </a:rPr>
              <a:t>Export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622755" y="1294549"/>
            <a:ext cx="2033788" cy="292824"/>
          </a:xfrm>
          <a:prstGeom prst="rect">
            <a:avLst/>
          </a:prstGeom>
        </p:spPr>
        <p:txBody>
          <a:bodyPr wrap="square" lIns="107113" tIns="53556" rIns="107113" bIns="53556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Flat File / DB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2761287" y="2128567"/>
            <a:ext cx="1110858" cy="13742"/>
          </a:xfrm>
          <a:prstGeom prst="straightConnector1">
            <a:avLst/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915334" y="1294549"/>
            <a:ext cx="1230994" cy="292824"/>
          </a:xfrm>
          <a:prstGeom prst="rect">
            <a:avLst/>
          </a:prstGeom>
        </p:spPr>
        <p:txBody>
          <a:bodyPr wrap="square" lIns="0" tIns="53556" rIns="0" bIns="53556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External Source</a:t>
            </a:r>
          </a:p>
        </p:txBody>
      </p:sp>
      <p:grpSp>
        <p:nvGrpSpPr>
          <p:cNvPr id="3" name="Group 40"/>
          <p:cNvGrpSpPr/>
          <p:nvPr/>
        </p:nvGrpSpPr>
        <p:grpSpPr>
          <a:xfrm>
            <a:off x="4090249" y="1885811"/>
            <a:ext cx="3098803" cy="485512"/>
            <a:chOff x="4506519" y="1885811"/>
            <a:chExt cx="3357037" cy="485512"/>
          </a:xfrm>
        </p:grpSpPr>
        <p:pic>
          <p:nvPicPr>
            <p:cNvPr id="73" name="Picture 72" descr="File%20Adobe%20Dreamweaver%20XML-01.png"/>
            <p:cNvPicPr>
              <a:picLocks/>
            </p:cNvPicPr>
            <p:nvPr/>
          </p:nvPicPr>
          <p:blipFill>
            <a:blip r:embed="rId2" cstate="print"/>
            <a:srcRect r="9375"/>
            <a:stretch>
              <a:fillRect/>
            </a:stretch>
          </p:blipFill>
          <p:spPr>
            <a:xfrm>
              <a:off x="5221982" y="1885811"/>
              <a:ext cx="495184" cy="4855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74" name="Picture 73" descr="File%20Adobe%20Dreamweaver%20XML-01.png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519" y="1885811"/>
              <a:ext cx="495184" cy="4855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75" name="Picture 74" descr="ACP_PDF%202_file_document.png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7445" y="1885811"/>
              <a:ext cx="495184" cy="4855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76" name="Picture 2" descr="D:\Users\ashay\Pictures\notepad.jpg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52908" y="1885811"/>
              <a:ext cx="495184" cy="4855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77" name="Picture 2" descr="D:\MyData\Projects\Business - IT\Application &amp; DB Icon\1411051489_database.png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68372" y="1885811"/>
              <a:ext cx="495184" cy="485512"/>
            </a:xfrm>
            <a:prstGeom prst="rect">
              <a:avLst/>
            </a:prstGeom>
            <a:noFill/>
            <a:effectLst/>
          </p:spPr>
        </p:pic>
      </p:grpSp>
      <p:sp>
        <p:nvSpPr>
          <p:cNvPr id="79" name="Rectangle 78"/>
          <p:cNvSpPr/>
          <p:nvPr/>
        </p:nvSpPr>
        <p:spPr>
          <a:xfrm>
            <a:off x="6398300" y="2691916"/>
            <a:ext cx="101991" cy="102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991772" y="5387340"/>
            <a:ext cx="1709225" cy="0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2" idx="2"/>
          </p:cNvCxnSpPr>
          <p:nvPr/>
        </p:nvCxnSpPr>
        <p:spPr>
          <a:xfrm flipH="1">
            <a:off x="940001" y="3759731"/>
            <a:ext cx="1029476" cy="0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/>
          <p:cNvSpPr/>
          <p:nvPr/>
        </p:nvSpPr>
        <p:spPr>
          <a:xfrm>
            <a:off x="429064" y="3718560"/>
            <a:ext cx="1477108" cy="1691640"/>
          </a:xfrm>
          <a:prstGeom prst="arc">
            <a:avLst>
              <a:gd name="adj1" fmla="val 6188041"/>
              <a:gd name="adj2" fmla="val 15177734"/>
            </a:avLst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3001105" y="2070223"/>
            <a:ext cx="215266" cy="11723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87615" y="2903224"/>
            <a:ext cx="276877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“Inspect” Rules Engine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982474" y="3137917"/>
            <a:ext cx="5179052" cy="118820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7113" tIns="53556" rIns="107113" bIns="53556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98926" y="3229099"/>
            <a:ext cx="494615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7113" tIns="53556" rIns="107113" bIns="53556"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2227468" y="3326644"/>
            <a:ext cx="4689065" cy="810750"/>
            <a:chOff x="2083881" y="3204724"/>
            <a:chExt cx="5079820" cy="810750"/>
          </a:xfrm>
        </p:grpSpPr>
        <p:sp>
          <p:nvSpPr>
            <p:cNvPr id="88" name="Rectangle 87"/>
            <p:cNvSpPr>
              <a:spLocks/>
            </p:cNvSpPr>
            <p:nvPr/>
          </p:nvSpPr>
          <p:spPr>
            <a:xfrm>
              <a:off x="2083881" y="3204724"/>
              <a:ext cx="935164" cy="810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0" tIns="53556" rIns="0" bIns="53556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Template based </a:t>
              </a:r>
              <a:b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</a:br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inputs</a:t>
              </a: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4156209" y="3204724"/>
              <a:ext cx="935164" cy="810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0" tIns="53556" rIns="0" bIns="53556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Master Reference</a:t>
              </a: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6228537" y="3204724"/>
              <a:ext cx="935164" cy="810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0" tIns="53556" rIns="0" bIns="53556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Rule Master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>
            <a:xfrm>
              <a:off x="3120045" y="3204724"/>
              <a:ext cx="935164" cy="810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0" tIns="53556" rIns="0" bIns="53556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Customized </a:t>
              </a:r>
              <a:b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</a:br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Output </a:t>
              </a:r>
              <a:b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</a:br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format</a:t>
              </a:r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5192373" y="3204724"/>
              <a:ext cx="935164" cy="810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0" tIns="53556" rIns="0" bIns="53556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Dashboard</a:t>
              </a:r>
            </a:p>
          </p:txBody>
        </p:sp>
      </p:grpSp>
      <p:sp>
        <p:nvSpPr>
          <p:cNvPr id="93" name="Isosceles Triangle 92"/>
          <p:cNvSpPr/>
          <p:nvPr/>
        </p:nvSpPr>
        <p:spPr>
          <a:xfrm rot="10800000">
            <a:off x="329490" y="4518978"/>
            <a:ext cx="198707" cy="127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7397072" y="2128567"/>
            <a:ext cx="839562" cy="0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6" idx="0"/>
          </p:cNvCxnSpPr>
          <p:nvPr/>
        </p:nvCxnSpPr>
        <p:spPr>
          <a:xfrm flipH="1" flipV="1">
            <a:off x="7174523" y="3732019"/>
            <a:ext cx="1063918" cy="3107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/>
          <p:cNvSpPr/>
          <p:nvPr/>
        </p:nvSpPr>
        <p:spPr>
          <a:xfrm flipH="1">
            <a:off x="7272997" y="2084388"/>
            <a:ext cx="1477108" cy="1691640"/>
          </a:xfrm>
          <a:prstGeom prst="arc">
            <a:avLst>
              <a:gd name="adj1" fmla="val 6418868"/>
              <a:gd name="adj2" fmla="val 15177734"/>
            </a:avLst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Isosceles Triangle 96"/>
          <p:cNvSpPr/>
          <p:nvPr/>
        </p:nvSpPr>
        <p:spPr>
          <a:xfrm rot="10800000">
            <a:off x="8650592" y="2900571"/>
            <a:ext cx="198707" cy="127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0" name="Picture 99" descr="SAP_Logo_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800" y="1676400"/>
            <a:ext cx="945541" cy="8816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3" y="2"/>
            <a:ext cx="9143999" cy="754299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Process Flow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38717" y="3387485"/>
            <a:ext cx="79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  <a:cs typeface="Calibri" pitchFamily="34" charset="0"/>
              </a:rPr>
              <a:t>Load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35567" y="4653333"/>
            <a:ext cx="2217738" cy="292824"/>
          </a:xfrm>
          <a:prstGeom prst="rect">
            <a:avLst/>
          </a:prstGeom>
        </p:spPr>
        <p:txBody>
          <a:bodyPr wrap="square" lIns="107113" tIns="53556" rIns="107113" bIns="53556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Output File (Any Format)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5799" y="4340086"/>
            <a:ext cx="79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  <a:cs typeface="Calibri" pitchFamily="34" charset="0"/>
              </a:rPr>
              <a:t>Output</a:t>
            </a:r>
          </a:p>
        </p:txBody>
      </p:sp>
      <p:sp>
        <p:nvSpPr>
          <p:cNvPr id="67" name="Rectangle 66"/>
          <p:cNvSpPr/>
          <p:nvPr/>
        </p:nvSpPr>
        <p:spPr>
          <a:xfrm rot="16200000">
            <a:off x="4102568" y="1523780"/>
            <a:ext cx="227370" cy="710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lIns="107113" tIns="53556" rIns="107113" bIns="53556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accent5"/>
                </a:solidFill>
                <a:cs typeface="Calibri" pitchFamily="34" charset="0"/>
              </a:rPr>
              <a:t>Export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622755" y="1294549"/>
            <a:ext cx="2033788" cy="292824"/>
          </a:xfrm>
          <a:prstGeom prst="rect">
            <a:avLst/>
          </a:prstGeom>
        </p:spPr>
        <p:txBody>
          <a:bodyPr wrap="square" lIns="107113" tIns="53556" rIns="107113" bIns="53556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Flat File / DB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737953" y="2090300"/>
            <a:ext cx="971377" cy="9868"/>
          </a:xfrm>
          <a:prstGeom prst="straightConnector1">
            <a:avLst/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714690" y="1593407"/>
            <a:ext cx="2519120" cy="999701"/>
            <a:chOff x="3952653" y="1555268"/>
            <a:chExt cx="2519120" cy="999701"/>
          </a:xfrm>
        </p:grpSpPr>
        <p:sp>
          <p:nvSpPr>
            <p:cNvPr id="65" name="Rectangle 64"/>
            <p:cNvSpPr>
              <a:spLocks/>
            </p:cNvSpPr>
            <p:nvPr/>
          </p:nvSpPr>
          <p:spPr>
            <a:xfrm>
              <a:off x="3952653" y="1555268"/>
              <a:ext cx="2519120" cy="999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107113" tIns="53556" rIns="107113" bIns="53556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090249" y="1885812"/>
              <a:ext cx="2223076" cy="352434"/>
              <a:chOff x="4506519" y="1885811"/>
              <a:chExt cx="3357037" cy="485512"/>
            </a:xfrm>
          </p:grpSpPr>
          <p:pic>
            <p:nvPicPr>
              <p:cNvPr id="73" name="Picture 72" descr="File%20Adobe%20Dreamweaver%20XML-01.png"/>
              <p:cNvPicPr>
                <a:picLocks/>
              </p:cNvPicPr>
              <p:nvPr/>
            </p:nvPicPr>
            <p:blipFill>
              <a:blip r:embed="rId2" cstate="print"/>
              <a:srcRect r="9375"/>
              <a:stretch>
                <a:fillRect/>
              </a:stretch>
            </p:blipFill>
            <p:spPr>
              <a:xfrm>
                <a:off x="5221982" y="1885811"/>
                <a:ext cx="495184" cy="48551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74" name="Picture 73" descr="File%20Adobe%20Dreamweaver%20XML-01.png"/>
              <p:cNvPicPr>
                <a:picLocks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06519" y="1885811"/>
                <a:ext cx="495184" cy="48551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75" name="Picture 74" descr="ACP_PDF%202_file_document.png"/>
              <p:cNvPicPr>
                <a:picLocks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37445" y="1885811"/>
                <a:ext cx="495184" cy="48551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76" name="Picture 2" descr="D:\Users\ashay\Pictures\notepad.jpg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652908" y="1885811"/>
                <a:ext cx="495184" cy="48551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77" name="Picture 2" descr="D:\MyData\Projects\Business - IT\Application &amp; DB Icon\1411051489_database.png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368372" y="1885811"/>
                <a:ext cx="495184" cy="485512"/>
              </a:xfrm>
              <a:prstGeom prst="rect">
                <a:avLst/>
              </a:prstGeom>
              <a:noFill/>
              <a:effectLst/>
            </p:spPr>
          </p:pic>
        </p:grpSp>
      </p:grpSp>
      <p:sp>
        <p:nvSpPr>
          <p:cNvPr id="79" name="Rectangle 78"/>
          <p:cNvSpPr/>
          <p:nvPr/>
        </p:nvSpPr>
        <p:spPr>
          <a:xfrm>
            <a:off x="6398300" y="2691916"/>
            <a:ext cx="101991" cy="102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1" name="Straight Connector 80"/>
          <p:cNvCxnSpPr>
            <a:endCxn id="82" idx="2"/>
          </p:cNvCxnSpPr>
          <p:nvPr/>
        </p:nvCxnSpPr>
        <p:spPr>
          <a:xfrm flipH="1">
            <a:off x="923040" y="3759731"/>
            <a:ext cx="1046438" cy="6554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/>
          <p:cNvSpPr/>
          <p:nvPr/>
        </p:nvSpPr>
        <p:spPr>
          <a:xfrm>
            <a:off x="429064" y="3718560"/>
            <a:ext cx="1477108" cy="1691640"/>
          </a:xfrm>
          <a:prstGeom prst="arc">
            <a:avLst>
              <a:gd name="adj1" fmla="val 5600159"/>
              <a:gd name="adj2" fmla="val 15177734"/>
            </a:avLst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4197659" y="2041553"/>
            <a:ext cx="215266" cy="11723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87615" y="2903224"/>
            <a:ext cx="276877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“Inspect” Rules Engine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982474" y="3137917"/>
            <a:ext cx="5179052" cy="118820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7113" tIns="53556" rIns="107113" bIns="53556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98926" y="3229099"/>
            <a:ext cx="494615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7113" tIns="53556" rIns="107113" bIns="53556"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2227468" y="3326644"/>
            <a:ext cx="4689065" cy="810750"/>
            <a:chOff x="2083881" y="3204724"/>
            <a:chExt cx="5079820" cy="810750"/>
          </a:xfrm>
        </p:grpSpPr>
        <p:sp>
          <p:nvSpPr>
            <p:cNvPr id="88" name="Rectangle 87"/>
            <p:cNvSpPr>
              <a:spLocks/>
            </p:cNvSpPr>
            <p:nvPr/>
          </p:nvSpPr>
          <p:spPr>
            <a:xfrm>
              <a:off x="2083881" y="3204724"/>
              <a:ext cx="935164" cy="810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0" tIns="53556" rIns="0" bIns="53556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Template based </a:t>
              </a:r>
              <a:b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</a:br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inputs</a:t>
              </a: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4156209" y="3204724"/>
              <a:ext cx="935164" cy="810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0" tIns="53556" rIns="0" bIns="53556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Master Reference</a:t>
              </a: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6228537" y="3204724"/>
              <a:ext cx="935164" cy="810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0" tIns="53556" rIns="0" bIns="53556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Rule Master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>
            <a:xfrm>
              <a:off x="3120045" y="3204724"/>
              <a:ext cx="935164" cy="810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0" tIns="53556" rIns="0" bIns="53556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Customized </a:t>
              </a:r>
              <a:b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</a:br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Output </a:t>
              </a:r>
              <a:b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</a:br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format</a:t>
              </a:r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5192373" y="3204724"/>
              <a:ext cx="935164" cy="810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0" tIns="53556" rIns="0" bIns="53556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Calibri" pitchFamily="34" charset="0"/>
                </a:rPr>
                <a:t>Dashboard</a:t>
              </a:r>
            </a:p>
          </p:txBody>
        </p:sp>
      </p:grpSp>
      <p:sp>
        <p:nvSpPr>
          <p:cNvPr id="93" name="Isosceles Triangle 92"/>
          <p:cNvSpPr/>
          <p:nvPr/>
        </p:nvSpPr>
        <p:spPr>
          <a:xfrm rot="10800000">
            <a:off x="329490" y="4518978"/>
            <a:ext cx="198707" cy="127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 flipV="1">
            <a:off x="7272997" y="2128054"/>
            <a:ext cx="963637" cy="513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6" idx="0"/>
          </p:cNvCxnSpPr>
          <p:nvPr/>
        </p:nvCxnSpPr>
        <p:spPr>
          <a:xfrm flipH="1" flipV="1">
            <a:off x="7174523" y="3732019"/>
            <a:ext cx="1063918" cy="3107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/>
          <p:cNvSpPr/>
          <p:nvPr/>
        </p:nvSpPr>
        <p:spPr>
          <a:xfrm flipH="1">
            <a:off x="7272997" y="2084388"/>
            <a:ext cx="1477108" cy="1691640"/>
          </a:xfrm>
          <a:prstGeom prst="arc">
            <a:avLst>
              <a:gd name="adj1" fmla="val 6418868"/>
              <a:gd name="adj2" fmla="val 15177734"/>
            </a:avLst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Isosceles Triangle 96"/>
          <p:cNvSpPr/>
          <p:nvPr/>
        </p:nvSpPr>
        <p:spPr>
          <a:xfrm rot="10800000">
            <a:off x="8650592" y="2900571"/>
            <a:ext cx="198707" cy="127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0" name="Picture 99" descr="SAP_Logo_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4522" y="2314317"/>
            <a:ext cx="678971" cy="7177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7318" y="1285695"/>
            <a:ext cx="1772856" cy="1308676"/>
            <a:chOff x="283640" y="1285695"/>
            <a:chExt cx="1772856" cy="1281267"/>
          </a:xfrm>
        </p:grpSpPr>
        <p:sp>
          <p:nvSpPr>
            <p:cNvPr id="66" name="Rectangle 65"/>
            <p:cNvSpPr>
              <a:spLocks/>
            </p:cNvSpPr>
            <p:nvPr/>
          </p:nvSpPr>
          <p:spPr>
            <a:xfrm>
              <a:off x="283640" y="1587374"/>
              <a:ext cx="1772856" cy="97958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107113" tIns="53556" rIns="107113" bIns="53556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52121" y="1285695"/>
              <a:ext cx="1230994" cy="292824"/>
            </a:xfrm>
            <a:prstGeom prst="rect">
              <a:avLst/>
            </a:prstGeom>
          </p:spPr>
          <p:txBody>
            <a:bodyPr wrap="square" lIns="0" tIns="53556" rIns="0" bIns="53556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cs typeface="Calibri" pitchFamily="34" charset="0"/>
                </a:rPr>
                <a:t>External Source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329490" y="1666475"/>
              <a:ext cx="812179" cy="151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Cordillera</a:t>
              </a:r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1199832" y="1668386"/>
              <a:ext cx="798220" cy="162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U2K2</a:t>
              </a: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329490" y="1997256"/>
              <a:ext cx="812179" cy="151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Sirius</a:t>
              </a: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1199832" y="1999167"/>
              <a:ext cx="798220" cy="162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Fusion</a:t>
              </a:r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706936" y="2331115"/>
              <a:ext cx="798220" cy="162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CODA</a:t>
              </a:r>
            </a:p>
          </p:txBody>
        </p:sp>
      </p:grpSp>
      <p:pic>
        <p:nvPicPr>
          <p:cNvPr id="57" name="Picture 5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09" y="1833240"/>
            <a:ext cx="486915" cy="486915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 flipV="1">
            <a:off x="1975012" y="2109263"/>
            <a:ext cx="986726" cy="18791"/>
          </a:xfrm>
          <a:prstGeom prst="straightConnector1">
            <a:avLst/>
          </a:prstGeom>
          <a:ln w="190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21" y="2420783"/>
            <a:ext cx="587314" cy="41816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81" y="5817080"/>
            <a:ext cx="587314" cy="418163"/>
          </a:xfrm>
          <a:prstGeom prst="rect">
            <a:avLst/>
          </a:prstGeom>
        </p:spPr>
      </p:pic>
      <p:pic>
        <p:nvPicPr>
          <p:cNvPr id="72" name="Picture 71" descr="A picture containing text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19" y="5264973"/>
            <a:ext cx="486915" cy="486915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1145833" y="5012640"/>
            <a:ext cx="2519120" cy="999701"/>
            <a:chOff x="3952653" y="1555268"/>
            <a:chExt cx="2519120" cy="999701"/>
          </a:xfrm>
        </p:grpSpPr>
        <p:sp>
          <p:nvSpPr>
            <p:cNvPr id="98" name="Rectangle 97"/>
            <p:cNvSpPr>
              <a:spLocks/>
            </p:cNvSpPr>
            <p:nvPr/>
          </p:nvSpPr>
          <p:spPr>
            <a:xfrm>
              <a:off x="3952653" y="1555268"/>
              <a:ext cx="2519120" cy="99970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107113" tIns="53556" rIns="107113" bIns="53556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99" name="Group 40"/>
            <p:cNvGrpSpPr/>
            <p:nvPr/>
          </p:nvGrpSpPr>
          <p:grpSpPr>
            <a:xfrm>
              <a:off x="4090249" y="1885812"/>
              <a:ext cx="2223076" cy="352434"/>
              <a:chOff x="4506519" y="1885811"/>
              <a:chExt cx="3357037" cy="485512"/>
            </a:xfrm>
          </p:grpSpPr>
          <p:pic>
            <p:nvPicPr>
              <p:cNvPr id="101" name="Picture 100" descr="File%20Adobe%20Dreamweaver%20XML-01.png"/>
              <p:cNvPicPr>
                <a:picLocks/>
              </p:cNvPicPr>
              <p:nvPr/>
            </p:nvPicPr>
            <p:blipFill>
              <a:blip r:embed="rId2" cstate="print"/>
              <a:srcRect r="9375"/>
              <a:stretch>
                <a:fillRect/>
              </a:stretch>
            </p:blipFill>
            <p:spPr>
              <a:xfrm>
                <a:off x="5221982" y="1885811"/>
                <a:ext cx="495184" cy="48551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02" name="Picture 101" descr="File%20Adobe%20Dreamweaver%20XML-01.png"/>
              <p:cNvPicPr>
                <a:picLocks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06519" y="1885811"/>
                <a:ext cx="495184" cy="48551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03" name="Picture 102" descr="ACP_PDF%202_file_document.png"/>
              <p:cNvPicPr>
                <a:picLocks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37445" y="1885811"/>
                <a:ext cx="495184" cy="48551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04" name="Picture 2" descr="D:\Users\ashay\Pictures\notepad.jpg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652908" y="1885811"/>
                <a:ext cx="495184" cy="48551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05" name="Picture 2" descr="D:\MyData\Projects\Business - IT\Application &amp; DB Icon\1411051489_database.png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368372" y="1885811"/>
                <a:ext cx="495184" cy="485512"/>
              </a:xfrm>
              <a:prstGeom prst="rect">
                <a:avLst/>
              </a:prstGeom>
              <a:noFill/>
              <a:effectLst/>
            </p:spPr>
          </p:pic>
        </p:grpSp>
      </p:grpSp>
      <p:grpSp>
        <p:nvGrpSpPr>
          <p:cNvPr id="106" name="Group 105"/>
          <p:cNvGrpSpPr/>
          <p:nvPr/>
        </p:nvGrpSpPr>
        <p:grpSpPr>
          <a:xfrm>
            <a:off x="6978478" y="4725141"/>
            <a:ext cx="1772856" cy="1308676"/>
            <a:chOff x="283640" y="1285695"/>
            <a:chExt cx="1772856" cy="1281267"/>
          </a:xfrm>
        </p:grpSpPr>
        <p:sp>
          <p:nvSpPr>
            <p:cNvPr id="107" name="Rectangle 106"/>
            <p:cNvSpPr>
              <a:spLocks/>
            </p:cNvSpPr>
            <p:nvPr/>
          </p:nvSpPr>
          <p:spPr>
            <a:xfrm>
              <a:off x="283640" y="1587374"/>
              <a:ext cx="1772856" cy="97958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107113" tIns="53556" rIns="107113" bIns="53556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2121" y="1285695"/>
              <a:ext cx="1230994" cy="292824"/>
            </a:xfrm>
            <a:prstGeom prst="rect">
              <a:avLst/>
            </a:prstGeom>
          </p:spPr>
          <p:txBody>
            <a:bodyPr wrap="square" lIns="0" tIns="53556" rIns="0" bIns="53556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50000"/>
                    </a:schemeClr>
                  </a:solidFill>
                  <a:cs typeface="Calibri" pitchFamily="34" charset="0"/>
                </a:rPr>
                <a:t>External Source</a:t>
              </a:r>
            </a:p>
          </p:txBody>
        </p:sp>
        <p:sp>
          <p:nvSpPr>
            <p:cNvPr id="109" name="Rectangle: Rounded Corners 108"/>
            <p:cNvSpPr/>
            <p:nvPr/>
          </p:nvSpPr>
          <p:spPr>
            <a:xfrm>
              <a:off x="329490" y="1666475"/>
              <a:ext cx="812179" cy="151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Cordillera</a:t>
              </a:r>
            </a:p>
          </p:txBody>
        </p:sp>
        <p:sp>
          <p:nvSpPr>
            <p:cNvPr id="110" name="Rectangle: Rounded Corners 109"/>
            <p:cNvSpPr/>
            <p:nvPr/>
          </p:nvSpPr>
          <p:spPr>
            <a:xfrm>
              <a:off x="1199832" y="1668386"/>
              <a:ext cx="798220" cy="162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U2K2</a:t>
              </a:r>
            </a:p>
          </p:txBody>
        </p:sp>
        <p:sp>
          <p:nvSpPr>
            <p:cNvPr id="111" name="Rectangle: Rounded Corners 110"/>
            <p:cNvSpPr/>
            <p:nvPr/>
          </p:nvSpPr>
          <p:spPr>
            <a:xfrm>
              <a:off x="329490" y="1997256"/>
              <a:ext cx="812179" cy="151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Sirius</a:t>
              </a:r>
            </a:p>
          </p:txBody>
        </p:sp>
        <p:sp>
          <p:nvSpPr>
            <p:cNvPr id="112" name="Rectangle: Rounded Corners 111"/>
            <p:cNvSpPr/>
            <p:nvPr/>
          </p:nvSpPr>
          <p:spPr>
            <a:xfrm>
              <a:off x="1199832" y="1999167"/>
              <a:ext cx="798220" cy="162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Fusion</a:t>
              </a:r>
            </a:p>
          </p:txBody>
        </p:sp>
        <p:sp>
          <p:nvSpPr>
            <p:cNvPr id="113" name="Rectangle: Rounded Corners 112"/>
            <p:cNvSpPr/>
            <p:nvPr/>
          </p:nvSpPr>
          <p:spPr>
            <a:xfrm>
              <a:off x="706936" y="2331115"/>
              <a:ext cx="798220" cy="162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CODA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82360" y="5400798"/>
            <a:ext cx="1320759" cy="294820"/>
            <a:chOff x="3682360" y="5400798"/>
            <a:chExt cx="1320759" cy="215266"/>
          </a:xfrm>
        </p:grpSpPr>
        <p:cxnSp>
          <p:nvCxnSpPr>
            <p:cNvPr id="80" name="Straight Connector 79"/>
            <p:cNvCxnSpPr>
              <a:stCxn id="72" idx="1"/>
            </p:cNvCxnSpPr>
            <p:nvPr/>
          </p:nvCxnSpPr>
          <p:spPr>
            <a:xfrm flipH="1">
              <a:off x="3682360" y="5508431"/>
              <a:ext cx="1320759" cy="10631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Isosceles Triangle 114"/>
            <p:cNvSpPr/>
            <p:nvPr/>
          </p:nvSpPr>
          <p:spPr>
            <a:xfrm rot="5400000">
              <a:off x="4320159" y="5449815"/>
              <a:ext cx="215266" cy="1172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527269" y="5413227"/>
            <a:ext cx="1438615" cy="202837"/>
            <a:chOff x="3682360" y="5400798"/>
            <a:chExt cx="1320759" cy="215266"/>
          </a:xfrm>
        </p:grpSpPr>
        <p:cxnSp>
          <p:nvCxnSpPr>
            <p:cNvPr id="117" name="Straight Connector 116"/>
            <p:cNvCxnSpPr/>
            <p:nvPr/>
          </p:nvCxnSpPr>
          <p:spPr>
            <a:xfrm flipH="1">
              <a:off x="3682360" y="5508431"/>
              <a:ext cx="1320759" cy="10631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Isosceles Triangle 117"/>
            <p:cNvSpPr/>
            <p:nvPr/>
          </p:nvSpPr>
          <p:spPr>
            <a:xfrm rot="5400000">
              <a:off x="4320159" y="5449815"/>
              <a:ext cx="215266" cy="1172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9" name="Picture 118" descr="SAP_Logo_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95659" y="5684000"/>
            <a:ext cx="678971" cy="7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8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05800" cy="457200"/>
          </a:xfrm>
          <a:prstGeom prst="round2DiagRect">
            <a:avLst>
              <a:gd name="adj1" fmla="val 3759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Application Server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4114800" cy="411162"/>
          </a:xfrm>
          <a:prstGeom prst="snip1Rect">
            <a:avLst>
              <a:gd name="adj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en-US" sz="1800" dirty="0">
                <a:latin typeface="+mj-lt"/>
              </a:rPr>
              <a:t>Hardware specifications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8200" y="762000"/>
            <a:ext cx="4041775" cy="411162"/>
          </a:xfrm>
          <a:prstGeom prst="snip1Rect">
            <a:avLst>
              <a:gd name="adj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en-US" sz="1800" dirty="0">
                <a:latin typeface="+mj-lt"/>
              </a:rPr>
              <a:t>Software specifications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04800" y="1219200"/>
            <a:ext cx="4114800" cy="18288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100" dirty="0">
                <a:latin typeface="+mj-lt"/>
              </a:rPr>
              <a:t>Dual core Processer </a:t>
            </a:r>
          </a:p>
          <a:p>
            <a:r>
              <a:rPr lang="en-US" sz="1100" dirty="0">
                <a:latin typeface="+mj-lt"/>
              </a:rPr>
              <a:t>RAM 16GB</a:t>
            </a:r>
          </a:p>
          <a:p>
            <a:r>
              <a:rPr lang="en-US" sz="1100" dirty="0">
                <a:latin typeface="+mj-lt"/>
              </a:rPr>
              <a:t>CIFS share Drive 100 GB </a:t>
            </a:r>
          </a:p>
          <a:p>
            <a:r>
              <a:rPr lang="en-US" sz="1100" dirty="0">
                <a:latin typeface="+mj-lt"/>
              </a:rPr>
              <a:t> HDD space details.</a:t>
            </a:r>
          </a:p>
          <a:p>
            <a:pPr lvl="1"/>
            <a:r>
              <a:rPr lang="en-US" sz="1100" dirty="0">
                <a:latin typeface="+mj-lt"/>
              </a:rPr>
              <a:t>One drive/partition with 50GB </a:t>
            </a:r>
          </a:p>
          <a:p>
            <a:pPr lvl="1"/>
            <a:r>
              <a:rPr lang="en-US" sz="1100" dirty="0">
                <a:latin typeface="+mj-lt"/>
              </a:rPr>
              <a:t>Another drive/partition with 50GB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648200" y="1219200"/>
            <a:ext cx="4054365" cy="18288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b="1" dirty="0">
                <a:latin typeface="+mj-lt"/>
              </a:rPr>
              <a:t>Windows 2008 R2</a:t>
            </a:r>
            <a:r>
              <a:rPr lang="en-US" sz="1100" dirty="0">
                <a:latin typeface="+mj-lt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>
                <a:latin typeface="+mj-lt"/>
              </a:rPr>
              <a:t>SQL Server 2008 R2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>
                <a:latin typeface="+mj-lt"/>
              </a:rPr>
              <a:t>SQL Reporting Service &amp; integration service 2008 R2 Component.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>
                <a:latin typeface="+mj-lt"/>
              </a:rPr>
              <a:t>Enable IIS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>
                <a:latin typeface="+mj-lt"/>
              </a:rPr>
              <a:t>.NET Framework 2.0 &amp; 3.5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>
                <a:latin typeface="+mj-lt"/>
              </a:rPr>
              <a:t> MS Office Excel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>
                <a:latin typeface="+mj-lt"/>
              </a:rPr>
              <a:t>SMTP enabled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100" dirty="0">
                <a:latin typeface="+mj-lt"/>
              </a:rPr>
              <a:t>AJAX Tool Kit 1.0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562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624" y="3457575"/>
            <a:ext cx="6578752" cy="31718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530335" y="3833822"/>
            <a:ext cx="7952957" cy="1031291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8" tIns="45715" rIns="91428" bIns="45715" anchor="ctr"/>
          <a:lstStyle/>
          <a:p>
            <a:pPr>
              <a:defRPr/>
            </a:pPr>
            <a:endParaRPr lang="en-US" sz="1500" dirty="0"/>
          </a:p>
        </p:txBody>
      </p:sp>
      <p:sp>
        <p:nvSpPr>
          <p:cNvPr id="62" name="Rounded Rectangle 61"/>
          <p:cNvSpPr/>
          <p:nvPr/>
        </p:nvSpPr>
        <p:spPr>
          <a:xfrm rot="5400000">
            <a:off x="832778" y="3520868"/>
            <a:ext cx="1031290" cy="16361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lIns="91428" tIns="45715" rIns="91428" bIns="45715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Data Layer</a:t>
            </a:r>
          </a:p>
        </p:txBody>
      </p:sp>
      <p:pic>
        <p:nvPicPr>
          <p:cNvPr id="16" name="Picture 15" descr=".net framewo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3466" y="5318106"/>
            <a:ext cx="880040" cy="690982"/>
          </a:xfrm>
          <a:prstGeom prst="rect">
            <a:avLst/>
          </a:prstGeom>
        </p:spPr>
      </p:pic>
      <p:pic>
        <p:nvPicPr>
          <p:cNvPr id="17" name="Picture 16" descr=".ne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9422" y="5326546"/>
            <a:ext cx="676262" cy="682542"/>
          </a:xfrm>
          <a:prstGeom prst="rect">
            <a:avLst/>
          </a:prstGeom>
        </p:spPr>
      </p:pic>
      <p:pic>
        <p:nvPicPr>
          <p:cNvPr id="18" name="Picture 17" descr="javascri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44342" y="5079755"/>
            <a:ext cx="708572" cy="614789"/>
          </a:xfrm>
          <a:prstGeom prst="rect">
            <a:avLst/>
          </a:prstGeom>
        </p:spPr>
      </p:pic>
      <p:pic>
        <p:nvPicPr>
          <p:cNvPr id="19" name="Picture 18" descr="jquery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68694" y="5079754"/>
            <a:ext cx="1971587" cy="575774"/>
          </a:xfrm>
          <a:prstGeom prst="rect">
            <a:avLst/>
          </a:prstGeom>
        </p:spPr>
      </p:pic>
      <p:pic>
        <p:nvPicPr>
          <p:cNvPr id="20" name="Picture 19" descr="databas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1505" y="3823311"/>
            <a:ext cx="1015307" cy="1076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logo-mssql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91289" y="3921584"/>
            <a:ext cx="1140793" cy="839736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30335" y="5050387"/>
            <a:ext cx="7952956" cy="1135322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8" tIns="45715" rIns="91428" bIns="45715" anchor="ctr"/>
          <a:lstStyle/>
          <a:p>
            <a:pPr>
              <a:defRPr/>
            </a:pPr>
            <a:endParaRPr lang="en-US" sz="1500" dirty="0"/>
          </a:p>
        </p:txBody>
      </p:sp>
      <p:sp>
        <p:nvSpPr>
          <p:cNvPr id="38" name="Rounded Rectangle 37"/>
          <p:cNvSpPr/>
          <p:nvPr/>
        </p:nvSpPr>
        <p:spPr>
          <a:xfrm rot="5400000">
            <a:off x="767040" y="4786240"/>
            <a:ext cx="1162766" cy="16361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lIns="91428" tIns="45715" rIns="91428" bIns="45715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25" name="Rounded Rectangle 24"/>
          <p:cNvSpPr/>
          <p:nvPr/>
        </p:nvSpPr>
        <p:spPr>
          <a:xfrm rot="5400000">
            <a:off x="830185" y="2079035"/>
            <a:ext cx="1036476" cy="16361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lIns="91428" tIns="45715" rIns="91428" bIns="45715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Firewall</a:t>
            </a:r>
          </a:p>
        </p:txBody>
      </p:sp>
      <p:pic>
        <p:nvPicPr>
          <p:cNvPr id="28" name="Picture 27" descr="firewall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11247" y="2482533"/>
            <a:ext cx="847446" cy="898277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30335" y="2378883"/>
            <a:ext cx="7952956" cy="1036474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8" tIns="45715" rIns="91428" bIns="45715" anchor="ctr"/>
          <a:lstStyle/>
          <a:p>
            <a:pPr>
              <a:defRPr/>
            </a:pPr>
            <a:endParaRPr lang="en-US" sz="1500" dirty="0"/>
          </a:p>
        </p:txBody>
      </p:sp>
      <p:sp>
        <p:nvSpPr>
          <p:cNvPr id="29" name="Rounded Rectangle 28"/>
          <p:cNvSpPr/>
          <p:nvPr/>
        </p:nvSpPr>
        <p:spPr>
          <a:xfrm>
            <a:off x="530334" y="953106"/>
            <a:ext cx="7952957" cy="1031291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8" tIns="45715" rIns="91428" bIns="45715" anchor="ctr"/>
          <a:lstStyle/>
          <a:p>
            <a:pPr>
              <a:defRPr/>
            </a:pPr>
            <a:endParaRPr lang="en-US" sz="1500" dirty="0"/>
          </a:p>
        </p:txBody>
      </p:sp>
      <p:sp>
        <p:nvSpPr>
          <p:cNvPr id="30" name="Rounded Rectangle 29"/>
          <p:cNvSpPr/>
          <p:nvPr/>
        </p:nvSpPr>
        <p:spPr>
          <a:xfrm rot="5400000">
            <a:off x="832778" y="650662"/>
            <a:ext cx="1031290" cy="16361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lIns="91428" tIns="45715" rIns="91428" bIns="45715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Presentation Layer</a:t>
            </a:r>
          </a:p>
        </p:txBody>
      </p:sp>
      <p:pic>
        <p:nvPicPr>
          <p:cNvPr id="31" name="Picture 30" descr="i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24726" y="1045891"/>
            <a:ext cx="1937371" cy="912156"/>
          </a:xfrm>
          <a:prstGeom prst="rect">
            <a:avLst/>
          </a:prstGeom>
        </p:spPr>
      </p:pic>
      <p:pic>
        <p:nvPicPr>
          <p:cNvPr id="32" name="Picture 31" descr="chrom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27645" y="1271263"/>
            <a:ext cx="1831990" cy="511020"/>
          </a:xfrm>
          <a:prstGeom prst="rect">
            <a:avLst/>
          </a:prstGeom>
        </p:spPr>
      </p:pic>
      <p:pic>
        <p:nvPicPr>
          <p:cNvPr id="33" name="Picture 32" descr="firefox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56776" y="1178602"/>
            <a:ext cx="1674798" cy="678817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 bwMode="auto">
          <a:xfrm>
            <a:off x="4311247" y="2330599"/>
            <a:ext cx="0" cy="433125"/>
          </a:xfrm>
          <a:prstGeom prst="straightConnector1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115683" y="2330599"/>
            <a:ext cx="0" cy="433125"/>
          </a:xfrm>
          <a:prstGeom prst="straightConnector1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920118" y="2330599"/>
            <a:ext cx="195565" cy="433125"/>
          </a:xfrm>
          <a:prstGeom prst="straightConnector1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572000" y="2053878"/>
            <a:ext cx="0" cy="3294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 flipV="1">
            <a:off x="4767565" y="2037865"/>
            <a:ext cx="0" cy="3294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>
            <a:off x="4572000" y="3504941"/>
            <a:ext cx="0" cy="32947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flipV="1">
            <a:off x="4767565" y="3488927"/>
            <a:ext cx="0" cy="32947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9" name="Picture 68" descr="microsoft-ii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09970" y="5148851"/>
            <a:ext cx="958266" cy="964958"/>
          </a:xfrm>
          <a:prstGeom prst="rect">
            <a:avLst/>
          </a:prstGeom>
        </p:spPr>
      </p:pic>
      <p:pic>
        <p:nvPicPr>
          <p:cNvPr id="70" name="Picture 69" descr="Windows 2008 standar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07939" y="5655528"/>
            <a:ext cx="2688657" cy="457776"/>
          </a:xfrm>
          <a:prstGeom prst="rect">
            <a:avLst/>
          </a:prstGeom>
        </p:spPr>
      </p:pic>
      <p:sp>
        <p:nvSpPr>
          <p:cNvPr id="34" name="Title 3"/>
          <p:cNvSpPr>
            <a:spLocks noGrp="1"/>
          </p:cNvSpPr>
          <p:nvPr>
            <p:ph type="title"/>
          </p:nvPr>
        </p:nvSpPr>
        <p:spPr>
          <a:xfrm>
            <a:off x="304800" y="73570"/>
            <a:ext cx="8305800" cy="533400"/>
          </a:xfrm>
          <a:prstGeom prst="round2DiagRect">
            <a:avLst>
              <a:gd name="adj1" fmla="val 3759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br>
              <a:rPr lang="en-US" sz="1800" kern="0" dirty="0">
                <a:solidFill>
                  <a:schemeClr val="bg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+mj-lt"/>
              </a:rPr>
              <a:t>Inspect - Technical Architecture</a:t>
            </a:r>
            <a:br>
              <a:rPr lang="en-US" sz="1800" kern="0" dirty="0">
                <a:solidFill>
                  <a:schemeClr val="bg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2102" y="1018054"/>
            <a:ext cx="6472426" cy="4654733"/>
            <a:chOff x="1281989" y="1936413"/>
            <a:chExt cx="8320683" cy="4372907"/>
          </a:xfrm>
        </p:grpSpPr>
        <p:sp>
          <p:nvSpPr>
            <p:cNvPr id="48" name="Rounded Rectangle 160">
              <a:extLst>
                <a:ext uri="{FF2B5EF4-FFF2-40B4-BE49-F238E27FC236}">
                  <a16:creationId xmlns:a16="http://schemas.microsoft.com/office/drawing/2014/main" id="{47C507CD-6D66-470F-A068-A97651B982BB}"/>
                </a:ext>
              </a:extLst>
            </p:cNvPr>
            <p:cNvSpPr/>
            <p:nvPr/>
          </p:nvSpPr>
          <p:spPr>
            <a:xfrm>
              <a:off x="1281989" y="2865313"/>
              <a:ext cx="7730240" cy="1211759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7">
              <a:extLst>
                <a:ext uri="{FF2B5EF4-FFF2-40B4-BE49-F238E27FC236}">
                  <a16:creationId xmlns:a16="http://schemas.microsoft.com/office/drawing/2014/main" id="{3DB997B1-495A-437C-811F-FBA4BD6E5509}"/>
                </a:ext>
              </a:extLst>
            </p:cNvPr>
            <p:cNvSpPr/>
            <p:nvPr/>
          </p:nvSpPr>
          <p:spPr>
            <a:xfrm>
              <a:off x="1281989" y="1936413"/>
              <a:ext cx="7730240" cy="877002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614">
              <a:extLst>
                <a:ext uri="{FF2B5EF4-FFF2-40B4-BE49-F238E27FC236}">
                  <a16:creationId xmlns:a16="http://schemas.microsoft.com/office/drawing/2014/main" id="{BCC2A955-3A94-439A-ACAE-27419DBACA97}"/>
                </a:ext>
              </a:extLst>
            </p:cNvPr>
            <p:cNvSpPr/>
            <p:nvPr/>
          </p:nvSpPr>
          <p:spPr>
            <a:xfrm>
              <a:off x="2797301" y="4293096"/>
              <a:ext cx="6054921" cy="1075126"/>
            </a:xfrm>
            <a:prstGeom prst="roundRect">
              <a:avLst>
                <a:gd name="adj" fmla="val 8651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ounded Rectangle 615">
              <a:extLst>
                <a:ext uri="{FF2B5EF4-FFF2-40B4-BE49-F238E27FC236}">
                  <a16:creationId xmlns:a16="http://schemas.microsoft.com/office/drawing/2014/main" id="{48276B66-4F38-456C-8FDC-2C3145C9F745}"/>
                </a:ext>
              </a:extLst>
            </p:cNvPr>
            <p:cNvSpPr/>
            <p:nvPr/>
          </p:nvSpPr>
          <p:spPr>
            <a:xfrm>
              <a:off x="2797300" y="2943244"/>
              <a:ext cx="6111488" cy="1033863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ounded Rectangle 616">
              <a:extLst>
                <a:ext uri="{FF2B5EF4-FFF2-40B4-BE49-F238E27FC236}">
                  <a16:creationId xmlns:a16="http://schemas.microsoft.com/office/drawing/2014/main" id="{78C4BC17-9FF1-44A1-A19F-2A127EC060CB}"/>
                </a:ext>
              </a:extLst>
            </p:cNvPr>
            <p:cNvSpPr/>
            <p:nvPr/>
          </p:nvSpPr>
          <p:spPr>
            <a:xfrm>
              <a:off x="3023683" y="3430206"/>
              <a:ext cx="5742413" cy="490394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Infrastructure Services </a:t>
              </a:r>
            </a:p>
          </p:txBody>
        </p:sp>
        <p:sp>
          <p:nvSpPr>
            <p:cNvPr id="53" name="Rounded Rectangle 617">
              <a:extLst>
                <a:ext uri="{FF2B5EF4-FFF2-40B4-BE49-F238E27FC236}">
                  <a16:creationId xmlns:a16="http://schemas.microsoft.com/office/drawing/2014/main" id="{63808195-587E-48F0-8C8D-FB85A4D26965}"/>
                </a:ext>
              </a:extLst>
            </p:cNvPr>
            <p:cNvSpPr/>
            <p:nvPr/>
          </p:nvSpPr>
          <p:spPr>
            <a:xfrm>
              <a:off x="3143672" y="3618700"/>
              <a:ext cx="1403372" cy="251544"/>
            </a:xfrm>
            <a:prstGeom prst="roundRect">
              <a:avLst/>
            </a:prstGeom>
            <a:solidFill>
              <a:srgbClr val="2E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Message Transformation </a:t>
              </a:r>
            </a:p>
          </p:txBody>
        </p:sp>
        <p:sp>
          <p:nvSpPr>
            <p:cNvPr id="55" name="Rounded Rectangle 618">
              <a:extLst>
                <a:ext uri="{FF2B5EF4-FFF2-40B4-BE49-F238E27FC236}">
                  <a16:creationId xmlns:a16="http://schemas.microsoft.com/office/drawing/2014/main" id="{A040E8B5-8B3E-4063-9FE5-826E61AE177F}"/>
                </a:ext>
              </a:extLst>
            </p:cNvPr>
            <p:cNvSpPr/>
            <p:nvPr/>
          </p:nvSpPr>
          <p:spPr>
            <a:xfrm>
              <a:off x="4705971" y="3623240"/>
              <a:ext cx="1174005" cy="247004"/>
            </a:xfrm>
            <a:prstGeom prst="roundRect">
              <a:avLst/>
            </a:prstGeom>
            <a:solidFill>
              <a:srgbClr val="2E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Audit / logging </a:t>
              </a:r>
            </a:p>
          </p:txBody>
        </p:sp>
        <p:sp>
          <p:nvSpPr>
            <p:cNvPr id="56" name="Rounded Rectangle 619">
              <a:extLst>
                <a:ext uri="{FF2B5EF4-FFF2-40B4-BE49-F238E27FC236}">
                  <a16:creationId xmlns:a16="http://schemas.microsoft.com/office/drawing/2014/main" id="{92D51E1C-10F5-4C45-B234-40A08ADF17CF}"/>
                </a:ext>
              </a:extLst>
            </p:cNvPr>
            <p:cNvSpPr/>
            <p:nvPr/>
          </p:nvSpPr>
          <p:spPr>
            <a:xfrm>
              <a:off x="6028191" y="3618700"/>
              <a:ext cx="1363953" cy="251544"/>
            </a:xfrm>
            <a:prstGeom prst="roundRect">
              <a:avLst/>
            </a:prstGeom>
            <a:solidFill>
              <a:srgbClr val="2E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Listeners/ Notifiers </a:t>
              </a:r>
            </a:p>
          </p:txBody>
        </p:sp>
        <p:sp>
          <p:nvSpPr>
            <p:cNvPr id="57" name="Rounded Rectangle 620">
              <a:extLst>
                <a:ext uri="{FF2B5EF4-FFF2-40B4-BE49-F238E27FC236}">
                  <a16:creationId xmlns:a16="http://schemas.microsoft.com/office/drawing/2014/main" id="{5AB990EB-4DE5-4225-A1CA-4AF3FA0DF6F7}"/>
                </a:ext>
              </a:extLst>
            </p:cNvPr>
            <p:cNvSpPr/>
            <p:nvPr/>
          </p:nvSpPr>
          <p:spPr>
            <a:xfrm>
              <a:off x="7536160" y="3616414"/>
              <a:ext cx="1174005" cy="253830"/>
            </a:xfrm>
            <a:prstGeom prst="roundRect">
              <a:avLst/>
            </a:prstGeom>
            <a:solidFill>
              <a:srgbClr val="2E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Error handlers </a:t>
              </a:r>
            </a:p>
          </p:txBody>
        </p:sp>
        <p:sp>
          <p:nvSpPr>
            <p:cNvPr id="59" name="Rounded Rectangle 621">
              <a:extLst>
                <a:ext uri="{FF2B5EF4-FFF2-40B4-BE49-F238E27FC236}">
                  <a16:creationId xmlns:a16="http://schemas.microsoft.com/office/drawing/2014/main" id="{40E27BF1-CBF8-489B-A1E7-20B9FD3F4EFA}"/>
                </a:ext>
              </a:extLst>
            </p:cNvPr>
            <p:cNvSpPr/>
            <p:nvPr/>
          </p:nvSpPr>
          <p:spPr>
            <a:xfrm>
              <a:off x="5015880" y="5566341"/>
              <a:ext cx="1068120" cy="734041"/>
            </a:xfrm>
            <a:prstGeom prst="roundRect">
              <a:avLst/>
            </a:prstGeom>
            <a:solidFill>
              <a:srgbClr val="BCBCB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3" name="Rounded Rectangle 623">
              <a:extLst>
                <a:ext uri="{FF2B5EF4-FFF2-40B4-BE49-F238E27FC236}">
                  <a16:creationId xmlns:a16="http://schemas.microsoft.com/office/drawing/2014/main" id="{0B3D5EC5-DB07-41BE-8E02-C182D458D15E}"/>
                </a:ext>
              </a:extLst>
            </p:cNvPr>
            <p:cNvSpPr/>
            <p:nvPr/>
          </p:nvSpPr>
          <p:spPr>
            <a:xfrm>
              <a:off x="4725978" y="4382087"/>
              <a:ext cx="1998023" cy="918496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Blockchain / Transaction Services </a:t>
              </a:r>
            </a:p>
          </p:txBody>
        </p:sp>
        <p:sp>
          <p:nvSpPr>
            <p:cNvPr id="64" name="Rounded Rectangle 625">
              <a:extLst>
                <a:ext uri="{FF2B5EF4-FFF2-40B4-BE49-F238E27FC236}">
                  <a16:creationId xmlns:a16="http://schemas.microsoft.com/office/drawing/2014/main" id="{D1E14229-FB4F-40C5-BDF7-D3FC67D23136}"/>
                </a:ext>
              </a:extLst>
            </p:cNvPr>
            <p:cNvSpPr/>
            <p:nvPr/>
          </p:nvSpPr>
          <p:spPr>
            <a:xfrm>
              <a:off x="4871864" y="4673818"/>
              <a:ext cx="860674" cy="292667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Consensus</a:t>
              </a:r>
            </a:p>
          </p:txBody>
        </p:sp>
        <p:sp>
          <p:nvSpPr>
            <p:cNvPr id="65" name="Rounded Rectangle 626">
              <a:extLst>
                <a:ext uri="{FF2B5EF4-FFF2-40B4-BE49-F238E27FC236}">
                  <a16:creationId xmlns:a16="http://schemas.microsoft.com/office/drawing/2014/main" id="{0863E45D-9FEC-4237-B618-70EE20CB3A08}"/>
                </a:ext>
              </a:extLst>
            </p:cNvPr>
            <p:cNvSpPr/>
            <p:nvPr/>
          </p:nvSpPr>
          <p:spPr>
            <a:xfrm>
              <a:off x="4874555" y="5014866"/>
              <a:ext cx="1782821" cy="248090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Ledger / Storage services </a:t>
              </a:r>
            </a:p>
          </p:txBody>
        </p:sp>
        <p:sp>
          <p:nvSpPr>
            <p:cNvPr id="66" name="Rounded Rectangle 627">
              <a:extLst>
                <a:ext uri="{FF2B5EF4-FFF2-40B4-BE49-F238E27FC236}">
                  <a16:creationId xmlns:a16="http://schemas.microsoft.com/office/drawing/2014/main" id="{81E39406-CC35-4B8C-8B2D-6F1F58181EE4}"/>
                </a:ext>
              </a:extLst>
            </p:cNvPr>
            <p:cNvSpPr/>
            <p:nvPr/>
          </p:nvSpPr>
          <p:spPr>
            <a:xfrm>
              <a:off x="5794844" y="4673818"/>
              <a:ext cx="851533" cy="292667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P2P protocol</a:t>
              </a:r>
            </a:p>
          </p:txBody>
        </p:sp>
        <p:sp>
          <p:nvSpPr>
            <p:cNvPr id="67" name="Rounded Rectangle 624">
              <a:extLst>
                <a:ext uri="{FF2B5EF4-FFF2-40B4-BE49-F238E27FC236}">
                  <a16:creationId xmlns:a16="http://schemas.microsoft.com/office/drawing/2014/main" id="{D36842BB-B4AE-45B7-AFCF-85E22BEEEC62}"/>
                </a:ext>
              </a:extLst>
            </p:cNvPr>
            <p:cNvSpPr/>
            <p:nvPr/>
          </p:nvSpPr>
          <p:spPr>
            <a:xfrm>
              <a:off x="6770345" y="4368775"/>
              <a:ext cx="2039614" cy="93564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Membership Services </a:t>
              </a:r>
            </a:p>
          </p:txBody>
        </p:sp>
        <p:sp>
          <p:nvSpPr>
            <p:cNvPr id="68" name="Rounded Rectangle 628">
              <a:extLst>
                <a:ext uri="{FF2B5EF4-FFF2-40B4-BE49-F238E27FC236}">
                  <a16:creationId xmlns:a16="http://schemas.microsoft.com/office/drawing/2014/main" id="{D9B426C5-3660-4593-9155-C16D91808675}"/>
                </a:ext>
              </a:extLst>
            </p:cNvPr>
            <p:cNvSpPr/>
            <p:nvPr/>
          </p:nvSpPr>
          <p:spPr>
            <a:xfrm>
              <a:off x="6816080" y="4673818"/>
              <a:ext cx="952127" cy="290397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Registration </a:t>
              </a:r>
            </a:p>
          </p:txBody>
        </p:sp>
        <p:sp>
          <p:nvSpPr>
            <p:cNvPr id="71" name="Rounded Rectangle 629">
              <a:extLst>
                <a:ext uri="{FF2B5EF4-FFF2-40B4-BE49-F238E27FC236}">
                  <a16:creationId xmlns:a16="http://schemas.microsoft.com/office/drawing/2014/main" id="{788AFD23-ED2F-4E19-8914-51A45ACED9E2}"/>
                </a:ext>
              </a:extLst>
            </p:cNvPr>
            <p:cNvSpPr/>
            <p:nvPr/>
          </p:nvSpPr>
          <p:spPr>
            <a:xfrm>
              <a:off x="7802089" y="4673669"/>
              <a:ext cx="969935" cy="290397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Identity Management</a:t>
              </a:r>
            </a:p>
          </p:txBody>
        </p:sp>
        <p:sp>
          <p:nvSpPr>
            <p:cNvPr id="72" name="Rounded Rectangle 630">
              <a:extLst>
                <a:ext uri="{FF2B5EF4-FFF2-40B4-BE49-F238E27FC236}">
                  <a16:creationId xmlns:a16="http://schemas.microsoft.com/office/drawing/2014/main" id="{910AE87E-4A81-4E87-917E-72359DDF8BA0}"/>
                </a:ext>
              </a:extLst>
            </p:cNvPr>
            <p:cNvSpPr/>
            <p:nvPr/>
          </p:nvSpPr>
          <p:spPr>
            <a:xfrm>
              <a:off x="6906674" y="5014866"/>
              <a:ext cx="1750307" cy="225426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Auditability </a:t>
              </a:r>
            </a:p>
          </p:txBody>
        </p:sp>
        <p:sp>
          <p:nvSpPr>
            <p:cNvPr id="73" name="Rounded Rectangle 622">
              <a:extLst>
                <a:ext uri="{FF2B5EF4-FFF2-40B4-BE49-F238E27FC236}">
                  <a16:creationId xmlns:a16="http://schemas.microsoft.com/office/drawing/2014/main" id="{817EBE44-00DD-4485-B6FA-078CB068BF35}"/>
                </a:ext>
              </a:extLst>
            </p:cNvPr>
            <p:cNvSpPr/>
            <p:nvPr/>
          </p:nvSpPr>
          <p:spPr>
            <a:xfrm>
              <a:off x="3023682" y="4368776"/>
              <a:ext cx="1604519" cy="90476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Chaincode Services</a:t>
              </a:r>
            </a:p>
          </p:txBody>
        </p:sp>
        <p:sp>
          <p:nvSpPr>
            <p:cNvPr id="74" name="Rounded Rectangle 632">
              <a:extLst>
                <a:ext uri="{FF2B5EF4-FFF2-40B4-BE49-F238E27FC236}">
                  <a16:creationId xmlns:a16="http://schemas.microsoft.com/office/drawing/2014/main" id="{2806CDCD-12DA-4293-A7C9-F237E56174A0}"/>
                </a:ext>
              </a:extLst>
            </p:cNvPr>
            <p:cNvSpPr/>
            <p:nvPr/>
          </p:nvSpPr>
          <p:spPr>
            <a:xfrm>
              <a:off x="3290748" y="4647955"/>
              <a:ext cx="1081447" cy="267597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Secure container </a:t>
              </a:r>
            </a:p>
          </p:txBody>
        </p:sp>
        <p:sp>
          <p:nvSpPr>
            <p:cNvPr id="75" name="Rounded Rectangle 633">
              <a:extLst>
                <a:ext uri="{FF2B5EF4-FFF2-40B4-BE49-F238E27FC236}">
                  <a16:creationId xmlns:a16="http://schemas.microsoft.com/office/drawing/2014/main" id="{EEE023C4-ACCB-414A-863B-8071DAC45A73}"/>
                </a:ext>
              </a:extLst>
            </p:cNvPr>
            <p:cNvSpPr/>
            <p:nvPr/>
          </p:nvSpPr>
          <p:spPr>
            <a:xfrm>
              <a:off x="3276224" y="4979218"/>
              <a:ext cx="1077783" cy="261074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Secure registry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5CB03E2-E371-4F41-B36D-EC324646DFF1}"/>
                </a:ext>
              </a:extLst>
            </p:cNvPr>
            <p:cNvGrpSpPr/>
            <p:nvPr/>
          </p:nvGrpSpPr>
          <p:grpSpPr>
            <a:xfrm>
              <a:off x="5139122" y="5601313"/>
              <a:ext cx="804651" cy="664617"/>
              <a:chOff x="-1381062" y="3116565"/>
              <a:chExt cx="1307043" cy="1191127"/>
            </a:xfrm>
          </p:grpSpPr>
          <p:grpSp>
            <p:nvGrpSpPr>
              <p:cNvPr id="124" name="Groupe 589">
                <a:extLst>
                  <a:ext uri="{FF2B5EF4-FFF2-40B4-BE49-F238E27FC236}">
                    <a16:creationId xmlns:a16="http://schemas.microsoft.com/office/drawing/2014/main" id="{67D90A62-85C9-45C0-A483-BBAB816C2799}"/>
                  </a:ext>
                </a:extLst>
              </p:cNvPr>
              <p:cNvGrpSpPr/>
              <p:nvPr/>
            </p:nvGrpSpPr>
            <p:grpSpPr>
              <a:xfrm>
                <a:off x="-1381062" y="3660548"/>
                <a:ext cx="227013" cy="209598"/>
                <a:chOff x="331789" y="3817938"/>
                <a:chExt cx="433388" cy="400051"/>
              </a:xfrm>
            </p:grpSpPr>
            <p:sp>
              <p:nvSpPr>
                <p:cNvPr id="225" name="Line 321">
                  <a:extLst>
                    <a:ext uri="{FF2B5EF4-FFF2-40B4-BE49-F238E27FC236}">
                      <a16:creationId xmlns:a16="http://schemas.microsoft.com/office/drawing/2014/main" id="{3D9DC473-295D-44B8-8339-55C2D6BFA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BAFF2D8-F77C-44DE-9D2D-0678DF491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Freeform 323">
                  <a:extLst>
                    <a:ext uri="{FF2B5EF4-FFF2-40B4-BE49-F238E27FC236}">
                      <a16:creationId xmlns:a16="http://schemas.microsoft.com/office/drawing/2014/main" id="{7260CC0B-AEAE-415B-99BA-52A72C212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Freeform 324">
                  <a:extLst>
                    <a:ext uri="{FF2B5EF4-FFF2-40B4-BE49-F238E27FC236}">
                      <a16:creationId xmlns:a16="http://schemas.microsoft.com/office/drawing/2014/main" id="{F048371D-6E64-4018-806A-FA2F83175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Freeform 325">
                  <a:extLst>
                    <a:ext uri="{FF2B5EF4-FFF2-40B4-BE49-F238E27FC236}">
                      <a16:creationId xmlns:a16="http://schemas.microsoft.com/office/drawing/2014/main" id="{5BDBF312-E01C-43E1-860C-1D0F03364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Freeform 326">
                  <a:extLst>
                    <a:ext uri="{FF2B5EF4-FFF2-40B4-BE49-F238E27FC236}">
                      <a16:creationId xmlns:a16="http://schemas.microsoft.com/office/drawing/2014/main" id="{10BA57FC-FF7A-4CC1-8056-2B54D881C0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Freeform 327">
                  <a:extLst>
                    <a:ext uri="{FF2B5EF4-FFF2-40B4-BE49-F238E27FC236}">
                      <a16:creationId xmlns:a16="http://schemas.microsoft.com/office/drawing/2014/main" id="{33EAA9A7-3EF6-4FF8-AC78-01C7998A74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5" name="Groupe 589">
                <a:extLst>
                  <a:ext uri="{FF2B5EF4-FFF2-40B4-BE49-F238E27FC236}">
                    <a16:creationId xmlns:a16="http://schemas.microsoft.com/office/drawing/2014/main" id="{DD8F027F-66DA-4D13-A2BD-7B675A14E297}"/>
                  </a:ext>
                </a:extLst>
              </p:cNvPr>
              <p:cNvGrpSpPr/>
              <p:nvPr/>
            </p:nvGrpSpPr>
            <p:grpSpPr>
              <a:xfrm>
                <a:off x="-1279462" y="3351515"/>
                <a:ext cx="227013" cy="209598"/>
                <a:chOff x="331789" y="3817938"/>
                <a:chExt cx="433388" cy="400051"/>
              </a:xfrm>
            </p:grpSpPr>
            <p:sp>
              <p:nvSpPr>
                <p:cNvPr id="218" name="Line 321">
                  <a:extLst>
                    <a:ext uri="{FF2B5EF4-FFF2-40B4-BE49-F238E27FC236}">
                      <a16:creationId xmlns:a16="http://schemas.microsoft.com/office/drawing/2014/main" id="{89A98DCF-3A8F-4ABD-B565-C9417B6D19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245C0665-E257-43FC-A85E-C00E66B09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Freeform 323">
                  <a:extLst>
                    <a:ext uri="{FF2B5EF4-FFF2-40B4-BE49-F238E27FC236}">
                      <a16:creationId xmlns:a16="http://schemas.microsoft.com/office/drawing/2014/main" id="{DC1505CE-E863-4585-A96C-2F8F28737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Freeform 324">
                  <a:extLst>
                    <a:ext uri="{FF2B5EF4-FFF2-40B4-BE49-F238E27FC236}">
                      <a16:creationId xmlns:a16="http://schemas.microsoft.com/office/drawing/2014/main" id="{957CC51C-08B2-441D-A57F-12A11B446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Freeform 325">
                  <a:extLst>
                    <a:ext uri="{FF2B5EF4-FFF2-40B4-BE49-F238E27FC236}">
                      <a16:creationId xmlns:a16="http://schemas.microsoft.com/office/drawing/2014/main" id="{C0C0ACC1-C10B-4090-9E09-5716DA89D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Freeform 326">
                  <a:extLst>
                    <a:ext uri="{FF2B5EF4-FFF2-40B4-BE49-F238E27FC236}">
                      <a16:creationId xmlns:a16="http://schemas.microsoft.com/office/drawing/2014/main" id="{D940CEE2-5819-4F3A-9A2F-3BBFC2ABF2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Freeform 327">
                  <a:extLst>
                    <a:ext uri="{FF2B5EF4-FFF2-40B4-BE49-F238E27FC236}">
                      <a16:creationId xmlns:a16="http://schemas.microsoft.com/office/drawing/2014/main" id="{9238BC39-6F48-4843-B78F-C501E1BA3F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6" name="Groupe 589">
                <a:extLst>
                  <a:ext uri="{FF2B5EF4-FFF2-40B4-BE49-F238E27FC236}">
                    <a16:creationId xmlns:a16="http://schemas.microsoft.com/office/drawing/2014/main" id="{CF9BCE26-B39A-4C92-818B-48E376C8D4AF}"/>
                  </a:ext>
                </a:extLst>
              </p:cNvPr>
              <p:cNvGrpSpPr/>
              <p:nvPr/>
            </p:nvGrpSpPr>
            <p:grpSpPr>
              <a:xfrm>
                <a:off x="-1010645" y="3116565"/>
                <a:ext cx="227013" cy="209598"/>
                <a:chOff x="331789" y="3817938"/>
                <a:chExt cx="433388" cy="400051"/>
              </a:xfrm>
            </p:grpSpPr>
            <p:sp>
              <p:nvSpPr>
                <p:cNvPr id="211" name="Line 321">
                  <a:extLst>
                    <a:ext uri="{FF2B5EF4-FFF2-40B4-BE49-F238E27FC236}">
                      <a16:creationId xmlns:a16="http://schemas.microsoft.com/office/drawing/2014/main" id="{3DE78740-61AF-495D-AA5F-C23FA602C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EEBB2AB4-C245-4AAC-85A4-680035AF5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Freeform 323">
                  <a:extLst>
                    <a:ext uri="{FF2B5EF4-FFF2-40B4-BE49-F238E27FC236}">
                      <a16:creationId xmlns:a16="http://schemas.microsoft.com/office/drawing/2014/main" id="{C81A998C-AA22-4AC5-8164-B2025BD9F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Freeform 324">
                  <a:extLst>
                    <a:ext uri="{FF2B5EF4-FFF2-40B4-BE49-F238E27FC236}">
                      <a16:creationId xmlns:a16="http://schemas.microsoft.com/office/drawing/2014/main" id="{3107E0ED-0B4D-4BBE-81F4-27DA4272B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Freeform 325">
                  <a:extLst>
                    <a:ext uri="{FF2B5EF4-FFF2-40B4-BE49-F238E27FC236}">
                      <a16:creationId xmlns:a16="http://schemas.microsoft.com/office/drawing/2014/main" id="{26250494-CAB1-4E76-92AC-7460662FB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Freeform 326">
                  <a:extLst>
                    <a:ext uri="{FF2B5EF4-FFF2-40B4-BE49-F238E27FC236}">
                      <a16:creationId xmlns:a16="http://schemas.microsoft.com/office/drawing/2014/main" id="{581BCECF-4A20-4704-86B5-3AA183DCD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Freeform 327">
                  <a:extLst>
                    <a:ext uri="{FF2B5EF4-FFF2-40B4-BE49-F238E27FC236}">
                      <a16:creationId xmlns:a16="http://schemas.microsoft.com/office/drawing/2014/main" id="{81BC04D4-CB5B-42AF-992B-C1B2B8CDC9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7" name="Groupe 589">
                <a:extLst>
                  <a:ext uri="{FF2B5EF4-FFF2-40B4-BE49-F238E27FC236}">
                    <a16:creationId xmlns:a16="http://schemas.microsoft.com/office/drawing/2014/main" id="{D946383C-28C2-49A4-879C-E0B7BD00B78E}"/>
                  </a:ext>
                </a:extLst>
              </p:cNvPr>
              <p:cNvGrpSpPr/>
              <p:nvPr/>
            </p:nvGrpSpPr>
            <p:grpSpPr>
              <a:xfrm>
                <a:off x="-528045" y="3141964"/>
                <a:ext cx="227013" cy="209598"/>
                <a:chOff x="331789" y="3817938"/>
                <a:chExt cx="433388" cy="400051"/>
              </a:xfrm>
            </p:grpSpPr>
            <p:sp>
              <p:nvSpPr>
                <p:cNvPr id="204" name="Line 321">
                  <a:extLst>
                    <a:ext uri="{FF2B5EF4-FFF2-40B4-BE49-F238E27FC236}">
                      <a16:creationId xmlns:a16="http://schemas.microsoft.com/office/drawing/2014/main" id="{3794A259-CA97-456D-B958-F11A8ED82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9CC7B524-52F7-475B-9BDB-7920D5441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Freeform 323">
                  <a:extLst>
                    <a:ext uri="{FF2B5EF4-FFF2-40B4-BE49-F238E27FC236}">
                      <a16:creationId xmlns:a16="http://schemas.microsoft.com/office/drawing/2014/main" id="{5186757E-0C8F-46A9-AF4C-C99BC96FE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Freeform 324">
                  <a:extLst>
                    <a:ext uri="{FF2B5EF4-FFF2-40B4-BE49-F238E27FC236}">
                      <a16:creationId xmlns:a16="http://schemas.microsoft.com/office/drawing/2014/main" id="{F7F48734-DCFF-4560-BBD2-ED1F319E0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Freeform 325">
                  <a:extLst>
                    <a:ext uri="{FF2B5EF4-FFF2-40B4-BE49-F238E27FC236}">
                      <a16:creationId xmlns:a16="http://schemas.microsoft.com/office/drawing/2014/main" id="{26C74F69-9C4C-4EC6-98A7-6FA2CDB3A7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Freeform 326">
                  <a:extLst>
                    <a:ext uri="{FF2B5EF4-FFF2-40B4-BE49-F238E27FC236}">
                      <a16:creationId xmlns:a16="http://schemas.microsoft.com/office/drawing/2014/main" id="{CA5D35F1-7AF1-4C0A-8B41-04FB79EB3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Freeform 327">
                  <a:extLst>
                    <a:ext uri="{FF2B5EF4-FFF2-40B4-BE49-F238E27FC236}">
                      <a16:creationId xmlns:a16="http://schemas.microsoft.com/office/drawing/2014/main" id="{B11BC665-6854-47BE-AF3F-C609E04D4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8" name="Groupe 589">
                <a:extLst>
                  <a:ext uri="{FF2B5EF4-FFF2-40B4-BE49-F238E27FC236}">
                    <a16:creationId xmlns:a16="http://schemas.microsoft.com/office/drawing/2014/main" id="{4E841620-E99A-4F94-B84E-61D273B081A6}"/>
                  </a:ext>
                </a:extLst>
              </p:cNvPr>
              <p:cNvGrpSpPr/>
              <p:nvPr/>
            </p:nvGrpSpPr>
            <p:grpSpPr>
              <a:xfrm>
                <a:off x="-352362" y="3401712"/>
                <a:ext cx="227013" cy="209598"/>
                <a:chOff x="331789" y="3817938"/>
                <a:chExt cx="433388" cy="400051"/>
              </a:xfrm>
            </p:grpSpPr>
            <p:sp>
              <p:nvSpPr>
                <p:cNvPr id="197" name="Line 321">
                  <a:extLst>
                    <a:ext uri="{FF2B5EF4-FFF2-40B4-BE49-F238E27FC236}">
                      <a16:creationId xmlns:a16="http://schemas.microsoft.com/office/drawing/2014/main" id="{BA3C1DDD-E62A-432C-AE4E-BC40DFC19C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4D6629A2-234D-46C0-A787-71F7029D2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Freeform 323">
                  <a:extLst>
                    <a:ext uri="{FF2B5EF4-FFF2-40B4-BE49-F238E27FC236}">
                      <a16:creationId xmlns:a16="http://schemas.microsoft.com/office/drawing/2014/main" id="{00ED8E08-93EF-4D28-B4C4-8C704375C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Freeform 324">
                  <a:extLst>
                    <a:ext uri="{FF2B5EF4-FFF2-40B4-BE49-F238E27FC236}">
                      <a16:creationId xmlns:a16="http://schemas.microsoft.com/office/drawing/2014/main" id="{0677179E-A976-4919-B6C2-4280A7DB6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Freeform 325">
                  <a:extLst>
                    <a:ext uri="{FF2B5EF4-FFF2-40B4-BE49-F238E27FC236}">
                      <a16:creationId xmlns:a16="http://schemas.microsoft.com/office/drawing/2014/main" id="{66BA27E2-0F87-42B0-86D6-3BA7000FE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Freeform 326">
                  <a:extLst>
                    <a:ext uri="{FF2B5EF4-FFF2-40B4-BE49-F238E27FC236}">
                      <a16:creationId xmlns:a16="http://schemas.microsoft.com/office/drawing/2014/main" id="{C88276D3-254A-4E20-A10B-BA68ACD91C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Freeform 327">
                  <a:extLst>
                    <a:ext uri="{FF2B5EF4-FFF2-40B4-BE49-F238E27FC236}">
                      <a16:creationId xmlns:a16="http://schemas.microsoft.com/office/drawing/2014/main" id="{94461920-07A9-4394-8183-9198FA2802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9" name="Groupe 589">
                <a:extLst>
                  <a:ext uri="{FF2B5EF4-FFF2-40B4-BE49-F238E27FC236}">
                    <a16:creationId xmlns:a16="http://schemas.microsoft.com/office/drawing/2014/main" id="{6879A185-1774-4562-8FA6-41ECD680F733}"/>
                  </a:ext>
                </a:extLst>
              </p:cNvPr>
              <p:cNvGrpSpPr/>
              <p:nvPr/>
            </p:nvGrpSpPr>
            <p:grpSpPr>
              <a:xfrm>
                <a:off x="-301032" y="3717094"/>
                <a:ext cx="227013" cy="209598"/>
                <a:chOff x="331789" y="3817938"/>
                <a:chExt cx="433388" cy="400051"/>
              </a:xfrm>
            </p:grpSpPr>
            <p:sp>
              <p:nvSpPr>
                <p:cNvPr id="190" name="Line 321">
                  <a:extLst>
                    <a:ext uri="{FF2B5EF4-FFF2-40B4-BE49-F238E27FC236}">
                      <a16:creationId xmlns:a16="http://schemas.microsoft.com/office/drawing/2014/main" id="{D7CB03EE-D25B-4075-8657-72DE0657C3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C71D18E-08F3-4DEF-A73C-78AF0CCD8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Freeform 323">
                  <a:extLst>
                    <a:ext uri="{FF2B5EF4-FFF2-40B4-BE49-F238E27FC236}">
                      <a16:creationId xmlns:a16="http://schemas.microsoft.com/office/drawing/2014/main" id="{9C323363-DC53-4FD1-A435-6278F4FB4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Freeform 324">
                  <a:extLst>
                    <a:ext uri="{FF2B5EF4-FFF2-40B4-BE49-F238E27FC236}">
                      <a16:creationId xmlns:a16="http://schemas.microsoft.com/office/drawing/2014/main" id="{E283C869-55BD-4774-8C68-20C460F0A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Freeform 325">
                  <a:extLst>
                    <a:ext uri="{FF2B5EF4-FFF2-40B4-BE49-F238E27FC236}">
                      <a16:creationId xmlns:a16="http://schemas.microsoft.com/office/drawing/2014/main" id="{95F67058-5481-40D4-A437-2B6F2FBF88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Freeform 326">
                  <a:extLst>
                    <a:ext uri="{FF2B5EF4-FFF2-40B4-BE49-F238E27FC236}">
                      <a16:creationId xmlns:a16="http://schemas.microsoft.com/office/drawing/2014/main" id="{BE5FCC0D-DE53-4571-A8C1-304444E22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Freeform 327">
                  <a:extLst>
                    <a:ext uri="{FF2B5EF4-FFF2-40B4-BE49-F238E27FC236}">
                      <a16:creationId xmlns:a16="http://schemas.microsoft.com/office/drawing/2014/main" id="{56909127-FBCC-4FAB-A42D-4504605A4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0" name="Groupe 589">
                <a:extLst>
                  <a:ext uri="{FF2B5EF4-FFF2-40B4-BE49-F238E27FC236}">
                    <a16:creationId xmlns:a16="http://schemas.microsoft.com/office/drawing/2014/main" id="{22CF3B2D-EEB1-400F-823A-C8868BF48041}"/>
                  </a:ext>
                </a:extLst>
              </p:cNvPr>
              <p:cNvGrpSpPr/>
              <p:nvPr/>
            </p:nvGrpSpPr>
            <p:grpSpPr>
              <a:xfrm>
                <a:off x="-425765" y="4063169"/>
                <a:ext cx="227013" cy="209598"/>
                <a:chOff x="331789" y="3817938"/>
                <a:chExt cx="433388" cy="400051"/>
              </a:xfrm>
            </p:grpSpPr>
            <p:sp>
              <p:nvSpPr>
                <p:cNvPr id="183" name="Line 321">
                  <a:extLst>
                    <a:ext uri="{FF2B5EF4-FFF2-40B4-BE49-F238E27FC236}">
                      <a16:creationId xmlns:a16="http://schemas.microsoft.com/office/drawing/2014/main" id="{E7C5F5F1-A0C1-4593-83CD-A627A1D9AA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BE5E06BF-26E7-42AF-994D-81FEB8D6F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Freeform 323">
                  <a:extLst>
                    <a:ext uri="{FF2B5EF4-FFF2-40B4-BE49-F238E27FC236}">
                      <a16:creationId xmlns:a16="http://schemas.microsoft.com/office/drawing/2014/main" id="{9EEFD8B8-4C82-4C97-9B6F-8D0DE5914E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6" name="Freeform 324">
                  <a:extLst>
                    <a:ext uri="{FF2B5EF4-FFF2-40B4-BE49-F238E27FC236}">
                      <a16:creationId xmlns:a16="http://schemas.microsoft.com/office/drawing/2014/main" id="{C99ACCEF-BD0D-41E5-A939-7532DF7679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7" name="Freeform 325">
                  <a:extLst>
                    <a:ext uri="{FF2B5EF4-FFF2-40B4-BE49-F238E27FC236}">
                      <a16:creationId xmlns:a16="http://schemas.microsoft.com/office/drawing/2014/main" id="{2C8C15E9-522C-4AB3-B1EC-725DDDD26D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8" name="Freeform 326">
                  <a:extLst>
                    <a:ext uri="{FF2B5EF4-FFF2-40B4-BE49-F238E27FC236}">
                      <a16:creationId xmlns:a16="http://schemas.microsoft.com/office/drawing/2014/main" id="{BB40775C-9887-477C-A9D7-1030D2E18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9" name="Freeform 327">
                  <a:extLst>
                    <a:ext uri="{FF2B5EF4-FFF2-40B4-BE49-F238E27FC236}">
                      <a16:creationId xmlns:a16="http://schemas.microsoft.com/office/drawing/2014/main" id="{A349F3E9-114A-4008-929E-C3E4513755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1" name="Groupe 589">
                <a:extLst>
                  <a:ext uri="{FF2B5EF4-FFF2-40B4-BE49-F238E27FC236}">
                    <a16:creationId xmlns:a16="http://schemas.microsoft.com/office/drawing/2014/main" id="{2858F61B-A554-4477-AFDF-066ECC0FC261}"/>
                  </a:ext>
                </a:extLst>
              </p:cNvPr>
              <p:cNvGrpSpPr/>
              <p:nvPr/>
            </p:nvGrpSpPr>
            <p:grpSpPr>
              <a:xfrm>
                <a:off x="-814888" y="4098094"/>
                <a:ext cx="227013" cy="209598"/>
                <a:chOff x="331789" y="3817938"/>
                <a:chExt cx="433388" cy="400051"/>
              </a:xfrm>
            </p:grpSpPr>
            <p:sp>
              <p:nvSpPr>
                <p:cNvPr id="176" name="Line 321">
                  <a:extLst>
                    <a:ext uri="{FF2B5EF4-FFF2-40B4-BE49-F238E27FC236}">
                      <a16:creationId xmlns:a16="http://schemas.microsoft.com/office/drawing/2014/main" id="{BD51A90B-2963-48AC-AEEC-B74D946C2E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375DC355-3EE2-48E3-8624-5517BDDF6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8" name="Freeform 323">
                  <a:extLst>
                    <a:ext uri="{FF2B5EF4-FFF2-40B4-BE49-F238E27FC236}">
                      <a16:creationId xmlns:a16="http://schemas.microsoft.com/office/drawing/2014/main" id="{FAAE4950-8E4D-43B6-BD1B-E5A3C45B3D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9" name="Freeform 324">
                  <a:extLst>
                    <a:ext uri="{FF2B5EF4-FFF2-40B4-BE49-F238E27FC236}">
                      <a16:creationId xmlns:a16="http://schemas.microsoft.com/office/drawing/2014/main" id="{9BFA6491-CB92-4A57-B9FA-A907BECDD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0" name="Freeform 325">
                  <a:extLst>
                    <a:ext uri="{FF2B5EF4-FFF2-40B4-BE49-F238E27FC236}">
                      <a16:creationId xmlns:a16="http://schemas.microsoft.com/office/drawing/2014/main" id="{BF3BEC14-974F-45CD-B323-2B6DC1773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1" name="Freeform 326">
                  <a:extLst>
                    <a:ext uri="{FF2B5EF4-FFF2-40B4-BE49-F238E27FC236}">
                      <a16:creationId xmlns:a16="http://schemas.microsoft.com/office/drawing/2014/main" id="{7DA44D33-42A2-4243-B55B-4EFE7B4B8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Freeform 327">
                  <a:extLst>
                    <a:ext uri="{FF2B5EF4-FFF2-40B4-BE49-F238E27FC236}">
                      <a16:creationId xmlns:a16="http://schemas.microsoft.com/office/drawing/2014/main" id="{4CE51A4F-90BD-42AC-A57F-2AC842FDA7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2" name="Groupe 589">
                <a:extLst>
                  <a:ext uri="{FF2B5EF4-FFF2-40B4-BE49-F238E27FC236}">
                    <a16:creationId xmlns:a16="http://schemas.microsoft.com/office/drawing/2014/main" id="{A6F6ADF8-1344-4F28-9A42-C226ABC2543F}"/>
                  </a:ext>
                </a:extLst>
              </p:cNvPr>
              <p:cNvGrpSpPr/>
              <p:nvPr/>
            </p:nvGrpSpPr>
            <p:grpSpPr>
              <a:xfrm>
                <a:off x="-1350976" y="4024917"/>
                <a:ext cx="227013" cy="209598"/>
                <a:chOff x="331789" y="3817938"/>
                <a:chExt cx="433388" cy="400051"/>
              </a:xfrm>
            </p:grpSpPr>
            <p:sp>
              <p:nvSpPr>
                <p:cNvPr id="169" name="Line 321">
                  <a:extLst>
                    <a:ext uri="{FF2B5EF4-FFF2-40B4-BE49-F238E27FC236}">
                      <a16:creationId xmlns:a16="http://schemas.microsoft.com/office/drawing/2014/main" id="{1A14237C-985D-40C9-B335-B38FCB3335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431011B6-C284-4020-A223-BC5F38B00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1" name="Freeform 323">
                  <a:extLst>
                    <a:ext uri="{FF2B5EF4-FFF2-40B4-BE49-F238E27FC236}">
                      <a16:creationId xmlns:a16="http://schemas.microsoft.com/office/drawing/2014/main" id="{0B1A8EF1-B161-47CC-9FF7-C75B076647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2" name="Freeform 324">
                  <a:extLst>
                    <a:ext uri="{FF2B5EF4-FFF2-40B4-BE49-F238E27FC236}">
                      <a16:creationId xmlns:a16="http://schemas.microsoft.com/office/drawing/2014/main" id="{F292BCD6-410C-4B43-AD30-DFFB29CAC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3" name="Freeform 325">
                  <a:extLst>
                    <a:ext uri="{FF2B5EF4-FFF2-40B4-BE49-F238E27FC236}">
                      <a16:creationId xmlns:a16="http://schemas.microsoft.com/office/drawing/2014/main" id="{523A66AD-E79D-4C61-8C6E-77ACD2A26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4" name="Freeform 326">
                  <a:extLst>
                    <a:ext uri="{FF2B5EF4-FFF2-40B4-BE49-F238E27FC236}">
                      <a16:creationId xmlns:a16="http://schemas.microsoft.com/office/drawing/2014/main" id="{BE1AE497-5212-4A30-A8B8-5E65823BD5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5" name="Freeform 327">
                  <a:extLst>
                    <a:ext uri="{FF2B5EF4-FFF2-40B4-BE49-F238E27FC236}">
                      <a16:creationId xmlns:a16="http://schemas.microsoft.com/office/drawing/2014/main" id="{CF095D72-7403-4D84-B409-C55F2477C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A41D222-CD64-4DE4-A297-AD5DBABB9A80}"/>
                  </a:ext>
                </a:extLst>
              </p:cNvPr>
              <p:cNvSpPr/>
              <p:nvPr/>
            </p:nvSpPr>
            <p:spPr>
              <a:xfrm>
                <a:off x="-784382" y="3567425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8D34971-CC91-4796-99D4-DE450DE7E35A}"/>
                  </a:ext>
                </a:extLst>
              </p:cNvPr>
              <p:cNvSpPr/>
              <p:nvPr/>
            </p:nvSpPr>
            <p:spPr>
              <a:xfrm>
                <a:off x="-628620" y="3373298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8D74C04-860D-4FAB-BB1A-4F04E5012029}"/>
                  </a:ext>
                </a:extLst>
              </p:cNvPr>
              <p:cNvSpPr/>
              <p:nvPr/>
            </p:nvSpPr>
            <p:spPr>
              <a:xfrm>
                <a:off x="-479815" y="3550945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F83F7B3-E6EC-4008-A625-8BD1D177B918}"/>
                  </a:ext>
                </a:extLst>
              </p:cNvPr>
              <p:cNvSpPr/>
              <p:nvPr/>
            </p:nvSpPr>
            <p:spPr>
              <a:xfrm>
                <a:off x="-425765" y="3818856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436DBDD-A3EC-45C7-9EAF-E8792A757568}"/>
                  </a:ext>
                </a:extLst>
              </p:cNvPr>
              <p:cNvSpPr/>
              <p:nvPr/>
            </p:nvSpPr>
            <p:spPr>
              <a:xfrm>
                <a:off x="-516819" y="4072701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8ED5562-A3BE-4D4E-991D-41ED25023E2E}"/>
                  </a:ext>
                </a:extLst>
              </p:cNvPr>
              <p:cNvSpPr/>
              <p:nvPr/>
            </p:nvSpPr>
            <p:spPr>
              <a:xfrm>
                <a:off x="-590972" y="3805017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A0263EB-3DBA-44CC-ACDF-A3F0045B0EA7}"/>
                  </a:ext>
                </a:extLst>
              </p:cNvPr>
              <p:cNvSpPr/>
              <p:nvPr/>
            </p:nvSpPr>
            <p:spPr>
              <a:xfrm>
                <a:off x="-726742" y="3989131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54DFECF-AF99-49D8-9077-23F5F50B7442}"/>
                  </a:ext>
                </a:extLst>
              </p:cNvPr>
              <p:cNvSpPr/>
              <p:nvPr/>
            </p:nvSpPr>
            <p:spPr>
              <a:xfrm>
                <a:off x="-910817" y="3787328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FD980D1-9A71-4190-A8E4-7AA0F5171CA7}"/>
                  </a:ext>
                </a:extLst>
              </p:cNvPr>
              <p:cNvSpPr/>
              <p:nvPr/>
            </p:nvSpPr>
            <p:spPr>
              <a:xfrm>
                <a:off x="-1115865" y="4015331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BCFCADE-490F-41CE-8276-110A91CFF970}"/>
                  </a:ext>
                </a:extLst>
              </p:cNvPr>
              <p:cNvSpPr/>
              <p:nvPr/>
            </p:nvSpPr>
            <p:spPr>
              <a:xfrm>
                <a:off x="-1107831" y="3769449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B4D2B2F-1E0A-42F9-99C8-EEC795CF4E5B}"/>
                  </a:ext>
                </a:extLst>
              </p:cNvPr>
              <p:cNvSpPr/>
              <p:nvPr/>
            </p:nvSpPr>
            <p:spPr>
              <a:xfrm>
                <a:off x="-1011569" y="3514920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F0FCC49-AA7E-454F-8FBC-DFEB8B2AC892}"/>
                  </a:ext>
                </a:extLst>
              </p:cNvPr>
              <p:cNvSpPr/>
              <p:nvPr/>
            </p:nvSpPr>
            <p:spPr>
              <a:xfrm>
                <a:off x="-837903" y="3331488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5A29164-134D-46C3-B84E-534ED29C8F75}"/>
                  </a:ext>
                </a:extLst>
              </p:cNvPr>
              <p:cNvCxnSpPr>
                <a:stCxn id="144" idx="4"/>
                <a:endCxn id="133" idx="0"/>
              </p:cNvCxnSpPr>
              <p:nvPr/>
            </p:nvCxnSpPr>
            <p:spPr>
              <a:xfrm>
                <a:off x="-797158" y="3412978"/>
                <a:ext cx="53521" cy="1544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E5E7BE9-0999-4807-9218-EFB581F6B496}"/>
                  </a:ext>
                </a:extLst>
              </p:cNvPr>
              <p:cNvCxnSpPr>
                <a:stCxn id="144" idx="6"/>
                <a:endCxn id="134" idx="2"/>
              </p:cNvCxnSpPr>
              <p:nvPr/>
            </p:nvCxnSpPr>
            <p:spPr>
              <a:xfrm>
                <a:off x="-756413" y="3372233"/>
                <a:ext cx="127793" cy="41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6E72611-4C86-49AD-BD3A-320D4340B2AE}"/>
                  </a:ext>
                </a:extLst>
              </p:cNvPr>
              <p:cNvCxnSpPr>
                <a:stCxn id="134" idx="5"/>
                <a:endCxn id="135" idx="1"/>
              </p:cNvCxnSpPr>
              <p:nvPr/>
            </p:nvCxnSpPr>
            <p:spPr>
              <a:xfrm>
                <a:off x="-559064" y="3442854"/>
                <a:ext cx="91183" cy="1200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35FD2F9-2D20-4B49-8DA2-E3437AFB6F9C}"/>
                  </a:ext>
                </a:extLst>
              </p:cNvPr>
              <p:cNvCxnSpPr>
                <a:stCxn id="135" idx="5"/>
                <a:endCxn id="136" idx="0"/>
              </p:cNvCxnSpPr>
              <p:nvPr/>
            </p:nvCxnSpPr>
            <p:spPr>
              <a:xfrm>
                <a:off x="-410259" y="3620501"/>
                <a:ext cx="25239" cy="1983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0515099-8511-4CD1-B504-30F620B37A63}"/>
                  </a:ext>
                </a:extLst>
              </p:cNvPr>
              <p:cNvCxnSpPr>
                <a:stCxn id="136" idx="4"/>
                <a:endCxn id="137" idx="7"/>
              </p:cNvCxnSpPr>
              <p:nvPr/>
            </p:nvCxnSpPr>
            <p:spPr>
              <a:xfrm flipH="1">
                <a:off x="-447263" y="3900346"/>
                <a:ext cx="62243" cy="1842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BC1482A-95E2-4B96-8758-77C71227EFE8}"/>
                  </a:ext>
                </a:extLst>
              </p:cNvPr>
              <p:cNvCxnSpPr>
                <a:stCxn id="137" idx="2"/>
                <a:endCxn id="139" idx="5"/>
              </p:cNvCxnSpPr>
              <p:nvPr/>
            </p:nvCxnSpPr>
            <p:spPr>
              <a:xfrm flipH="1" flipV="1">
                <a:off x="-657186" y="4058687"/>
                <a:ext cx="140367" cy="547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9AA3A76-EE3F-4DBA-A542-0D6D3CD8C852}"/>
                  </a:ext>
                </a:extLst>
              </p:cNvPr>
              <p:cNvCxnSpPr>
                <a:stCxn id="139" idx="2"/>
                <a:endCxn id="141" idx="6"/>
              </p:cNvCxnSpPr>
              <p:nvPr/>
            </p:nvCxnSpPr>
            <p:spPr>
              <a:xfrm flipH="1">
                <a:off x="-1034375" y="4029876"/>
                <a:ext cx="307633" cy="26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5633B07-EB78-4AAB-8F9E-9C1836DAAA4E}"/>
                  </a:ext>
                </a:extLst>
              </p:cNvPr>
              <p:cNvCxnSpPr>
                <a:stCxn id="141" idx="0"/>
                <a:endCxn id="142" idx="4"/>
              </p:cNvCxnSpPr>
              <p:nvPr/>
            </p:nvCxnSpPr>
            <p:spPr>
              <a:xfrm flipV="1">
                <a:off x="-1075120" y="3850939"/>
                <a:ext cx="8034" cy="1643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A613102-BA4C-4409-BDBE-847A37E0E911}"/>
                  </a:ext>
                </a:extLst>
              </p:cNvPr>
              <p:cNvCxnSpPr>
                <a:stCxn id="142" idx="0"/>
                <a:endCxn id="143" idx="3"/>
              </p:cNvCxnSpPr>
              <p:nvPr/>
            </p:nvCxnSpPr>
            <p:spPr>
              <a:xfrm flipV="1">
                <a:off x="-1067086" y="3584476"/>
                <a:ext cx="67451" cy="18497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E0DECEE-7DE5-4D1C-A4AC-B33288107B28}"/>
                  </a:ext>
                </a:extLst>
              </p:cNvPr>
              <p:cNvCxnSpPr>
                <a:stCxn id="143" idx="0"/>
                <a:endCxn id="144" idx="3"/>
              </p:cNvCxnSpPr>
              <p:nvPr/>
            </p:nvCxnSpPr>
            <p:spPr>
              <a:xfrm flipV="1">
                <a:off x="-970824" y="3401044"/>
                <a:ext cx="144855" cy="113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11EF1A1-E0E7-438D-8823-F89298D94EB2}"/>
                  </a:ext>
                </a:extLst>
              </p:cNvPr>
              <p:cNvCxnSpPr>
                <a:stCxn id="133" idx="7"/>
                <a:endCxn id="134" idx="3"/>
              </p:cNvCxnSpPr>
              <p:nvPr/>
            </p:nvCxnSpPr>
            <p:spPr>
              <a:xfrm flipV="1">
                <a:off x="-714826" y="3442854"/>
                <a:ext cx="98140" cy="1365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A641339-78ED-47EF-B850-7F416B55E7DE}"/>
                  </a:ext>
                </a:extLst>
              </p:cNvPr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-702892" y="3591690"/>
                <a:ext cx="223077" cy="164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A0805D9D-FE17-40BD-B8A1-D6D16ADE10B2}"/>
                  </a:ext>
                </a:extLst>
              </p:cNvPr>
              <p:cNvCxnSpPr>
                <a:stCxn id="133" idx="5"/>
                <a:endCxn id="138" idx="1"/>
              </p:cNvCxnSpPr>
              <p:nvPr/>
            </p:nvCxnSpPr>
            <p:spPr>
              <a:xfrm>
                <a:off x="-714826" y="3636981"/>
                <a:ext cx="135788" cy="1799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2F04657-7E34-4EF7-A449-5A53CA44E16F}"/>
                  </a:ext>
                </a:extLst>
              </p:cNvPr>
              <p:cNvCxnSpPr>
                <a:stCxn id="135" idx="4"/>
                <a:endCxn id="138" idx="0"/>
              </p:cNvCxnSpPr>
              <p:nvPr/>
            </p:nvCxnSpPr>
            <p:spPr>
              <a:xfrm flipH="1">
                <a:off x="-550227" y="3632435"/>
                <a:ext cx="111157" cy="1725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4DF9E2D-0487-450C-8A63-950C1FB352CF}"/>
                  </a:ext>
                </a:extLst>
              </p:cNvPr>
              <p:cNvCxnSpPr>
                <a:stCxn id="138" idx="6"/>
                <a:endCxn id="136" idx="2"/>
              </p:cNvCxnSpPr>
              <p:nvPr/>
            </p:nvCxnSpPr>
            <p:spPr>
              <a:xfrm>
                <a:off x="-509482" y="3845762"/>
                <a:ext cx="83717" cy="1383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5EF2B1C-5346-4A0C-BE31-3E0419899453}"/>
                  </a:ext>
                </a:extLst>
              </p:cNvPr>
              <p:cNvCxnSpPr>
                <a:stCxn id="138" idx="4"/>
                <a:endCxn id="137" idx="0"/>
              </p:cNvCxnSpPr>
              <p:nvPr/>
            </p:nvCxnSpPr>
            <p:spPr>
              <a:xfrm>
                <a:off x="-550227" y="3886507"/>
                <a:ext cx="74153" cy="18619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C5FAD0A2-E753-492C-A0BA-B2F69941E72B}"/>
                  </a:ext>
                </a:extLst>
              </p:cNvPr>
              <p:cNvCxnSpPr>
                <a:stCxn id="138" idx="3"/>
                <a:endCxn id="139" idx="7"/>
              </p:cNvCxnSpPr>
              <p:nvPr/>
            </p:nvCxnSpPr>
            <p:spPr>
              <a:xfrm flipH="1">
                <a:off x="-657186" y="3874573"/>
                <a:ext cx="78148" cy="1264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D23CE00-EDCF-4B74-9C6B-EA87706D7B5B}"/>
                  </a:ext>
                </a:extLst>
              </p:cNvPr>
              <p:cNvCxnSpPr>
                <a:stCxn id="133" idx="3"/>
                <a:endCxn id="140" idx="7"/>
              </p:cNvCxnSpPr>
              <p:nvPr/>
            </p:nvCxnSpPr>
            <p:spPr>
              <a:xfrm flipH="1">
                <a:off x="-841261" y="3636981"/>
                <a:ext cx="68813" cy="1622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33DF7BE-0BBD-49A2-93E0-B4638D7487AA}"/>
                  </a:ext>
                </a:extLst>
              </p:cNvPr>
              <p:cNvCxnSpPr>
                <a:stCxn id="143" idx="6"/>
                <a:endCxn id="133" idx="2"/>
              </p:cNvCxnSpPr>
              <p:nvPr/>
            </p:nvCxnSpPr>
            <p:spPr>
              <a:xfrm>
                <a:off x="-930079" y="3555665"/>
                <a:ext cx="145697" cy="525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43E41B5-FD60-4AC0-9FDC-F163020B52FA}"/>
                  </a:ext>
                </a:extLst>
              </p:cNvPr>
              <p:cNvCxnSpPr>
                <a:stCxn id="143" idx="4"/>
                <a:endCxn id="140" idx="1"/>
              </p:cNvCxnSpPr>
              <p:nvPr/>
            </p:nvCxnSpPr>
            <p:spPr>
              <a:xfrm>
                <a:off x="-970824" y="3596410"/>
                <a:ext cx="71941" cy="20285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F854650-0352-4B56-98C5-5CE8036E4B7D}"/>
                  </a:ext>
                </a:extLst>
              </p:cNvPr>
              <p:cNvCxnSpPr>
                <a:stCxn id="142" idx="6"/>
                <a:endCxn id="140" idx="2"/>
              </p:cNvCxnSpPr>
              <p:nvPr/>
            </p:nvCxnSpPr>
            <p:spPr>
              <a:xfrm>
                <a:off x="-1026341" y="3810194"/>
                <a:ext cx="115524" cy="178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D99D69C-5FAF-4E4F-97B2-5855B482076A}"/>
                  </a:ext>
                </a:extLst>
              </p:cNvPr>
              <p:cNvCxnSpPr>
                <a:stCxn id="140" idx="3"/>
                <a:endCxn id="141" idx="7"/>
              </p:cNvCxnSpPr>
              <p:nvPr/>
            </p:nvCxnSpPr>
            <p:spPr>
              <a:xfrm flipH="1">
                <a:off x="-1046309" y="3856884"/>
                <a:ext cx="147426" cy="1703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95283EA-3252-4076-AFE3-04DBD4DC89CD}"/>
                  </a:ext>
                </a:extLst>
              </p:cNvPr>
              <p:cNvCxnSpPr>
                <a:stCxn id="140" idx="5"/>
                <a:endCxn id="139" idx="1"/>
              </p:cNvCxnSpPr>
              <p:nvPr/>
            </p:nvCxnSpPr>
            <p:spPr>
              <a:xfrm>
                <a:off x="-841261" y="3856884"/>
                <a:ext cx="126453" cy="144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797552C-0E29-4EF8-8727-F14D1069C13E}"/>
                  </a:ext>
                </a:extLst>
              </p:cNvPr>
              <p:cNvCxnSpPr>
                <a:stCxn id="140" idx="6"/>
                <a:endCxn id="138" idx="2"/>
              </p:cNvCxnSpPr>
              <p:nvPr/>
            </p:nvCxnSpPr>
            <p:spPr>
              <a:xfrm>
                <a:off x="-829327" y="3828073"/>
                <a:ext cx="238355" cy="176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ounded Rectangle 743">
              <a:extLst>
                <a:ext uri="{FF2B5EF4-FFF2-40B4-BE49-F238E27FC236}">
                  <a16:creationId xmlns:a16="http://schemas.microsoft.com/office/drawing/2014/main" id="{1EFCC7C8-D8D6-4381-8A0D-4C31E4C07422}"/>
                </a:ext>
              </a:extLst>
            </p:cNvPr>
            <p:cNvSpPr/>
            <p:nvPr/>
          </p:nvSpPr>
          <p:spPr>
            <a:xfrm>
              <a:off x="2797300" y="2204864"/>
              <a:ext cx="6103830" cy="345271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Rounded Rectangle 744">
              <a:extLst>
                <a:ext uri="{FF2B5EF4-FFF2-40B4-BE49-F238E27FC236}">
                  <a16:creationId xmlns:a16="http://schemas.microsoft.com/office/drawing/2014/main" id="{4F78C0FF-C4F9-4630-9E55-040E83CC5B03}"/>
                </a:ext>
              </a:extLst>
            </p:cNvPr>
            <p:cNvSpPr/>
            <p:nvPr/>
          </p:nvSpPr>
          <p:spPr>
            <a:xfrm>
              <a:off x="3023682" y="3033308"/>
              <a:ext cx="1021500" cy="32310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User Mgmt. Services</a:t>
              </a:r>
            </a:p>
          </p:txBody>
        </p:sp>
        <p:sp>
          <p:nvSpPr>
            <p:cNvPr id="79" name="Rounded Rectangle 746">
              <a:extLst>
                <a:ext uri="{FF2B5EF4-FFF2-40B4-BE49-F238E27FC236}">
                  <a16:creationId xmlns:a16="http://schemas.microsoft.com/office/drawing/2014/main" id="{45B52D08-D31E-4770-A8D4-5D101F16E8ED}"/>
                </a:ext>
              </a:extLst>
            </p:cNvPr>
            <p:cNvSpPr/>
            <p:nvPr/>
          </p:nvSpPr>
          <p:spPr>
            <a:xfrm>
              <a:off x="4136595" y="3020649"/>
              <a:ext cx="1099552" cy="33786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Service Request Mgmt.</a:t>
              </a:r>
            </a:p>
          </p:txBody>
        </p:sp>
        <p:sp>
          <p:nvSpPr>
            <p:cNvPr id="80" name="Rounded Rectangle 748">
              <a:extLst>
                <a:ext uri="{FF2B5EF4-FFF2-40B4-BE49-F238E27FC236}">
                  <a16:creationId xmlns:a16="http://schemas.microsoft.com/office/drawing/2014/main" id="{98C6F0B8-94A7-4FCC-9CA6-7D36FB3321F6}"/>
                </a:ext>
              </a:extLst>
            </p:cNvPr>
            <p:cNvSpPr/>
            <p:nvPr/>
          </p:nvSpPr>
          <p:spPr>
            <a:xfrm>
              <a:off x="5370636" y="3020649"/>
              <a:ext cx="1015453" cy="34216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Master Data Services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A502DDA-49F5-43E0-A002-732BB185AE3A}"/>
                </a:ext>
              </a:extLst>
            </p:cNvPr>
            <p:cNvSpPr/>
            <p:nvPr/>
          </p:nvSpPr>
          <p:spPr>
            <a:xfrm>
              <a:off x="1336913" y="2853302"/>
              <a:ext cx="1299673" cy="4047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highlight>
                    <a:srgbClr val="FFFF00"/>
                  </a:highlight>
                </a:rPr>
                <a:t>Business API Layer</a:t>
              </a:r>
              <a:r>
                <a:rPr lang="en-US" sz="1100" dirty="0">
                  <a:highlight>
                    <a:srgbClr val="FFFF00"/>
                  </a:highlight>
                </a:rPr>
                <a:t> 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C840EB2-5018-46E0-9819-996B497B07BB}"/>
                </a:ext>
              </a:extLst>
            </p:cNvPr>
            <p:cNvSpPr/>
            <p:nvPr/>
          </p:nvSpPr>
          <p:spPr>
            <a:xfrm>
              <a:off x="1366050" y="4177679"/>
              <a:ext cx="1409160" cy="5638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highlight>
                    <a:srgbClr val="FFFF00"/>
                  </a:highlight>
                </a:rPr>
                <a:t>Blockchain Network </a:t>
              </a:r>
            </a:p>
            <a:p>
              <a:pPr algn="ctr"/>
              <a:endParaRPr lang="en-US" sz="1100" b="1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69C077-FA80-4D90-AC00-392D7722221A}"/>
                </a:ext>
              </a:extLst>
            </p:cNvPr>
            <p:cNvSpPr/>
            <p:nvPr/>
          </p:nvSpPr>
          <p:spPr>
            <a:xfrm>
              <a:off x="1471680" y="1969436"/>
              <a:ext cx="1256868" cy="24577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highlight>
                    <a:srgbClr val="FFFF00"/>
                  </a:highlight>
                </a:rPr>
                <a:t>Application</a:t>
              </a:r>
              <a:endParaRPr lang="en-US" sz="1200" dirty="0">
                <a:highlight>
                  <a:srgbClr val="FFFF00"/>
                </a:highlight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6127683-44CF-416D-B088-5AF35559B4D1}"/>
                </a:ext>
              </a:extLst>
            </p:cNvPr>
            <p:cNvSpPr/>
            <p:nvPr/>
          </p:nvSpPr>
          <p:spPr>
            <a:xfrm>
              <a:off x="2949252" y="2972880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59F264D-EB4B-4F14-B0CD-03791FF069C0}"/>
                </a:ext>
              </a:extLst>
            </p:cNvPr>
            <p:cNvSpPr/>
            <p:nvPr/>
          </p:nvSpPr>
          <p:spPr>
            <a:xfrm>
              <a:off x="4079776" y="2975366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DAFCFE-90F6-46BB-B19E-4A9C6A1BEC3F}"/>
                </a:ext>
              </a:extLst>
            </p:cNvPr>
            <p:cNvSpPr/>
            <p:nvPr/>
          </p:nvSpPr>
          <p:spPr>
            <a:xfrm>
              <a:off x="5303912" y="2970275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8" name="Rounded Rectangle 162">
              <a:extLst>
                <a:ext uri="{FF2B5EF4-FFF2-40B4-BE49-F238E27FC236}">
                  <a16:creationId xmlns:a16="http://schemas.microsoft.com/office/drawing/2014/main" id="{63CA63B9-3211-4361-B221-4D25936AC7D9}"/>
                </a:ext>
              </a:extLst>
            </p:cNvPr>
            <p:cNvSpPr/>
            <p:nvPr/>
          </p:nvSpPr>
          <p:spPr>
            <a:xfrm>
              <a:off x="1286616" y="4110089"/>
              <a:ext cx="7725613" cy="2199231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167">
              <a:extLst>
                <a:ext uri="{FF2B5EF4-FFF2-40B4-BE49-F238E27FC236}">
                  <a16:creationId xmlns:a16="http://schemas.microsoft.com/office/drawing/2014/main" id="{FBD34B4D-A006-44D2-8389-4414A662B42F}"/>
                </a:ext>
              </a:extLst>
            </p:cNvPr>
            <p:cNvSpPr/>
            <p:nvPr/>
          </p:nvSpPr>
          <p:spPr>
            <a:xfrm>
              <a:off x="4783965" y="2292224"/>
              <a:ext cx="702056" cy="20271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UI</a:t>
              </a:r>
            </a:p>
          </p:txBody>
        </p:sp>
        <p:sp>
          <p:nvSpPr>
            <p:cNvPr id="90" name="Rounded Rectangle 169">
              <a:extLst>
                <a:ext uri="{FF2B5EF4-FFF2-40B4-BE49-F238E27FC236}">
                  <a16:creationId xmlns:a16="http://schemas.microsoft.com/office/drawing/2014/main" id="{6DEBDCBB-E25C-4520-80AA-8D8E3DD27199}"/>
                </a:ext>
              </a:extLst>
            </p:cNvPr>
            <p:cNvSpPr/>
            <p:nvPr/>
          </p:nvSpPr>
          <p:spPr>
            <a:xfrm>
              <a:off x="6458097" y="2291944"/>
              <a:ext cx="702056" cy="20271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UX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9C72A6E-5953-4F63-81CE-2B388F0446FF}"/>
                </a:ext>
              </a:extLst>
            </p:cNvPr>
            <p:cNvCxnSpPr/>
            <p:nvPr/>
          </p:nvCxnSpPr>
          <p:spPr>
            <a:xfrm>
              <a:off x="2777021" y="5517232"/>
              <a:ext cx="605492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A306DD6-5B81-4455-9720-A66060E852F2}"/>
                </a:ext>
              </a:extLst>
            </p:cNvPr>
            <p:cNvSpPr/>
            <p:nvPr/>
          </p:nvSpPr>
          <p:spPr>
            <a:xfrm>
              <a:off x="4063945" y="5326958"/>
              <a:ext cx="297198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/>
                <a:t>Event streaming</a:t>
              </a:r>
            </a:p>
          </p:txBody>
        </p:sp>
        <p:sp>
          <p:nvSpPr>
            <p:cNvPr id="96" name="Arrow: Left-Right 95">
              <a:extLst>
                <a:ext uri="{FF2B5EF4-FFF2-40B4-BE49-F238E27FC236}">
                  <a16:creationId xmlns:a16="http://schemas.microsoft.com/office/drawing/2014/main" id="{50512C05-3D10-4555-8244-470042EC1680}"/>
                </a:ext>
              </a:extLst>
            </p:cNvPr>
            <p:cNvSpPr/>
            <p:nvPr/>
          </p:nvSpPr>
          <p:spPr>
            <a:xfrm>
              <a:off x="9032505" y="3356418"/>
              <a:ext cx="570167" cy="139062"/>
            </a:xfrm>
            <a:prstGeom prst="leftRightArrow">
              <a:avLst>
                <a:gd name="adj1" fmla="val 45114"/>
                <a:gd name="adj2" fmla="val 332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Rounded Rectangle 748">
              <a:extLst>
                <a:ext uri="{FF2B5EF4-FFF2-40B4-BE49-F238E27FC236}">
                  <a16:creationId xmlns:a16="http://schemas.microsoft.com/office/drawing/2014/main" id="{CEB421B8-274E-4088-9221-EC4496E8E997}"/>
                </a:ext>
              </a:extLst>
            </p:cNvPr>
            <p:cNvSpPr/>
            <p:nvPr/>
          </p:nvSpPr>
          <p:spPr>
            <a:xfrm>
              <a:off x="6524821" y="3027936"/>
              <a:ext cx="1015453" cy="34216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Data Integration Services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BDFE523-9BB4-472B-8766-C37EB42A122D}"/>
                </a:ext>
              </a:extLst>
            </p:cNvPr>
            <p:cNvSpPr/>
            <p:nvPr/>
          </p:nvSpPr>
          <p:spPr>
            <a:xfrm>
              <a:off x="6458097" y="2977562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99" name="Rounded Rectangle 748">
              <a:extLst>
                <a:ext uri="{FF2B5EF4-FFF2-40B4-BE49-F238E27FC236}">
                  <a16:creationId xmlns:a16="http://schemas.microsoft.com/office/drawing/2014/main" id="{C5A80E16-B91C-4642-B521-BD8CB8BB0F6B}"/>
                </a:ext>
              </a:extLst>
            </p:cNvPr>
            <p:cNvSpPr/>
            <p:nvPr/>
          </p:nvSpPr>
          <p:spPr>
            <a:xfrm>
              <a:off x="7700987" y="3027936"/>
              <a:ext cx="1015453" cy="34216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Reporting Services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DB87A32-5CE9-4E7B-8560-135CA10C1ECD}"/>
                </a:ext>
              </a:extLst>
            </p:cNvPr>
            <p:cNvSpPr/>
            <p:nvPr/>
          </p:nvSpPr>
          <p:spPr>
            <a:xfrm>
              <a:off x="7634263" y="2977562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</a:p>
          </p:txBody>
        </p:sp>
        <p:pic>
          <p:nvPicPr>
            <p:cNvPr id="101" name="Picture 100" descr="AngularJS_logo.svg_.png">
              <a:extLst>
                <a:ext uri="{FF2B5EF4-FFF2-40B4-BE49-F238E27FC236}">
                  <a16:creationId xmlns:a16="http://schemas.microsoft.com/office/drawing/2014/main" id="{BD65C3AE-986C-404C-B91A-C57DBFEF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6718" y="2227645"/>
              <a:ext cx="824741" cy="220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101" descr="bootstrap.png">
              <a:extLst>
                <a:ext uri="{FF2B5EF4-FFF2-40B4-BE49-F238E27FC236}">
                  <a16:creationId xmlns:a16="http://schemas.microsoft.com/office/drawing/2014/main" id="{C0C403D6-CA40-45E3-8B45-1348772C8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5382" y="2451892"/>
              <a:ext cx="729828" cy="336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102" descr="htmlcss.png">
              <a:extLst>
                <a:ext uri="{FF2B5EF4-FFF2-40B4-BE49-F238E27FC236}">
                  <a16:creationId xmlns:a16="http://schemas.microsoft.com/office/drawing/2014/main" id="{4172E680-3881-4127-8B9E-C6EBDB6A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6912" y="2488363"/>
              <a:ext cx="618556" cy="291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Picture 104" descr="spring-boot.png">
              <a:extLst>
                <a:ext uri="{FF2B5EF4-FFF2-40B4-BE49-F238E27FC236}">
                  <a16:creationId xmlns:a16="http://schemas.microsoft.com/office/drawing/2014/main" id="{CC06D535-B9CD-4E5A-BB55-AAE59BFC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55294" y="3246341"/>
              <a:ext cx="930867" cy="247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105" descr="java-logo-vector.png">
              <a:extLst>
                <a:ext uri="{FF2B5EF4-FFF2-40B4-BE49-F238E27FC236}">
                  <a16:creationId xmlns:a16="http://schemas.microsoft.com/office/drawing/2014/main" id="{65750FD6-BFDC-40E8-8419-89E7F746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01056" y="3593418"/>
              <a:ext cx="558159" cy="358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" name="Picture 106" descr="hyperledger_new.png">
              <a:extLst>
                <a:ext uri="{FF2B5EF4-FFF2-40B4-BE49-F238E27FC236}">
                  <a16:creationId xmlns:a16="http://schemas.microsoft.com/office/drawing/2014/main" id="{F011F657-6179-4AB0-8008-0DAF6CD29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11098" y="4783612"/>
              <a:ext cx="1197605" cy="306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A15F156-792E-41C7-8EF9-E975A3D883D1}"/>
                </a:ext>
              </a:extLst>
            </p:cNvPr>
            <p:cNvSpPr/>
            <p:nvPr/>
          </p:nvSpPr>
          <p:spPr>
            <a:xfrm>
              <a:off x="1441477" y="5782271"/>
              <a:ext cx="147548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/>
                <a:t>Smart Contract</a:t>
              </a:r>
            </a:p>
          </p:txBody>
        </p:sp>
        <p:sp>
          <p:nvSpPr>
            <p:cNvPr id="109" name="Rounded Rectangle 1">
              <a:extLst>
                <a:ext uri="{FF2B5EF4-FFF2-40B4-BE49-F238E27FC236}">
                  <a16:creationId xmlns:a16="http://schemas.microsoft.com/office/drawing/2014/main" id="{6CE1B039-80FB-40B2-A62A-8B0510CB31BC}"/>
                </a:ext>
              </a:extLst>
            </p:cNvPr>
            <p:cNvSpPr/>
            <p:nvPr/>
          </p:nvSpPr>
          <p:spPr>
            <a:xfrm>
              <a:off x="1413571" y="5608979"/>
              <a:ext cx="2328605" cy="562024"/>
            </a:xfrm>
            <a:prstGeom prst="roundRect">
              <a:avLst/>
            </a:prstGeom>
            <a:noFill/>
            <a:ln w="1270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 err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10" name="Picture 109" descr="couchdb-site-white.png">
              <a:extLst>
                <a:ext uri="{FF2B5EF4-FFF2-40B4-BE49-F238E27FC236}">
                  <a16:creationId xmlns:a16="http://schemas.microsoft.com/office/drawing/2014/main" id="{0F235998-514B-461D-BFD0-F2C690F4F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58049" y="5176930"/>
              <a:ext cx="1060859" cy="31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111" descr="nodejs-new-pantone-black.png">
              <a:extLst>
                <a:ext uri="{FF2B5EF4-FFF2-40B4-BE49-F238E27FC236}">
                  <a16:creationId xmlns:a16="http://schemas.microsoft.com/office/drawing/2014/main" id="{F000BEB8-14C4-4CD5-9B1D-331A3F6F3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857877" y="5713625"/>
              <a:ext cx="692636" cy="424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2" name="Title 3"/>
          <p:cNvSpPr>
            <a:spLocks noGrp="1"/>
          </p:cNvSpPr>
          <p:nvPr>
            <p:ph type="title"/>
          </p:nvPr>
        </p:nvSpPr>
        <p:spPr>
          <a:xfrm>
            <a:off x="193734" y="274638"/>
            <a:ext cx="8721666" cy="508336"/>
          </a:xfrm>
          <a:prstGeom prst="round2DiagRect">
            <a:avLst>
              <a:gd name="adj1" fmla="val 3759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br>
              <a:rPr lang="en-US" sz="1800" kern="0" dirty="0">
                <a:solidFill>
                  <a:schemeClr val="bg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kern="0" dirty="0">
                <a:solidFill>
                  <a:schemeClr val="bg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>
                <a:latin typeface="+mj-lt"/>
              </a:rPr>
              <a:t>echnical Architecture</a:t>
            </a:r>
            <a:br>
              <a:rPr lang="en-US" sz="1800" kern="0" dirty="0">
                <a:solidFill>
                  <a:schemeClr val="bg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6828319" y="2456568"/>
            <a:ext cx="487874" cy="1431316"/>
            <a:chOff x="4057906" y="1544653"/>
            <a:chExt cx="317624" cy="999701"/>
          </a:xfrm>
        </p:grpSpPr>
        <p:sp>
          <p:nvSpPr>
            <p:cNvPr id="234" name="Rectangle 233"/>
            <p:cNvSpPr>
              <a:spLocks/>
            </p:cNvSpPr>
            <p:nvPr/>
          </p:nvSpPr>
          <p:spPr>
            <a:xfrm>
              <a:off x="4057906" y="1544653"/>
              <a:ext cx="317624" cy="9997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107113" tIns="53556" rIns="107113" bIns="53556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35" name="Group 40"/>
            <p:cNvGrpSpPr/>
            <p:nvPr/>
          </p:nvGrpSpPr>
          <p:grpSpPr>
            <a:xfrm>
              <a:off x="4090251" y="1684550"/>
              <a:ext cx="215272" cy="835687"/>
              <a:chOff x="4506517" y="1608552"/>
              <a:chExt cx="325079" cy="1151240"/>
            </a:xfrm>
          </p:grpSpPr>
          <p:pic>
            <p:nvPicPr>
              <p:cNvPr id="236" name="Picture 235" descr="File%20Adobe%20Dreamweaver%20XML-01.png"/>
              <p:cNvPicPr>
                <a:picLocks/>
              </p:cNvPicPr>
              <p:nvPr/>
            </p:nvPicPr>
            <p:blipFill>
              <a:blip r:embed="rId11" cstate="print"/>
              <a:srcRect r="9375"/>
              <a:stretch>
                <a:fillRect/>
              </a:stretch>
            </p:blipFill>
            <p:spPr>
              <a:xfrm>
                <a:off x="4523619" y="1919849"/>
                <a:ext cx="291561" cy="25414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237" name="Picture 236" descr="File%20Adobe%20Dreamweaver%20XML-01.png"/>
              <p:cNvPicPr>
                <a:picLocks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506517" y="1608552"/>
                <a:ext cx="325079" cy="27725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238" name="Picture 237" descr="ACP_PDF%202_file_document.png"/>
              <p:cNvPicPr>
                <a:picLocks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555670" y="2239206"/>
                <a:ext cx="275926" cy="21567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239" name="Picture 2" descr="D:\Users\ashay\Pictures\notepad.jpg"/>
              <p:cNvPicPr>
                <a:picLocks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536232" y="2454880"/>
                <a:ext cx="295364" cy="30491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</p:grpSp>
      </p:grpSp>
      <p:pic>
        <p:nvPicPr>
          <p:cNvPr id="241" name="Picture 2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443" y="2351984"/>
            <a:ext cx="326779" cy="232664"/>
          </a:xfrm>
          <a:prstGeom prst="rect">
            <a:avLst/>
          </a:prstGeom>
        </p:spPr>
      </p:pic>
      <p:sp>
        <p:nvSpPr>
          <p:cNvPr id="242" name="Arrow: Left-Right 241">
            <a:extLst/>
          </p:cNvPr>
          <p:cNvSpPr/>
          <p:nvPr/>
        </p:nvSpPr>
        <p:spPr>
          <a:xfrm>
            <a:off x="6212340" y="3491297"/>
            <a:ext cx="452188" cy="166303"/>
          </a:xfrm>
          <a:prstGeom prst="leftRightArrow">
            <a:avLst>
              <a:gd name="adj1" fmla="val 45114"/>
              <a:gd name="adj2" fmla="val 33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43" name="Picture 242" descr="A picture containing text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14" y="2836238"/>
            <a:ext cx="486915" cy="486915"/>
          </a:xfrm>
          <a:prstGeom prst="rect">
            <a:avLst/>
          </a:prstGeom>
        </p:spPr>
      </p:pic>
      <p:sp>
        <p:nvSpPr>
          <p:cNvPr id="244" name="Arrow: Left-Right 243">
            <a:extLst/>
          </p:cNvPr>
          <p:cNvSpPr/>
          <p:nvPr/>
        </p:nvSpPr>
        <p:spPr>
          <a:xfrm>
            <a:off x="7485515" y="3001785"/>
            <a:ext cx="285004" cy="170441"/>
          </a:xfrm>
          <a:prstGeom prst="leftRightArrow">
            <a:avLst>
              <a:gd name="adj1" fmla="val 45114"/>
              <a:gd name="adj2" fmla="val 33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45" name="Picture 244" descr="SAP_Logo_Ico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568255" y="2758931"/>
            <a:ext cx="620722" cy="656150"/>
          </a:xfrm>
          <a:prstGeom prst="rect">
            <a:avLst/>
          </a:prstGeom>
        </p:spPr>
      </p:pic>
      <p:sp>
        <p:nvSpPr>
          <p:cNvPr id="246" name="Arrow: Left-Right 245">
            <a:extLst/>
          </p:cNvPr>
          <p:cNvSpPr/>
          <p:nvPr/>
        </p:nvSpPr>
        <p:spPr>
          <a:xfrm>
            <a:off x="8295421" y="3019824"/>
            <a:ext cx="242050" cy="170443"/>
          </a:xfrm>
          <a:prstGeom prst="leftRightArrow">
            <a:avLst>
              <a:gd name="adj1" fmla="val 45114"/>
              <a:gd name="adj2" fmla="val 33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6679921" y="2209800"/>
            <a:ext cx="800064" cy="1838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" y="2731129"/>
            <a:ext cx="574364" cy="4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8063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355</Words>
  <Application>Microsoft Office PowerPoint</Application>
  <PresentationFormat>On-screen Show (4:3)</PresentationFormat>
  <Paragraphs>123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think-cell Slide</vt:lpstr>
      <vt:lpstr>Application Process Flow</vt:lpstr>
      <vt:lpstr>Application Process Flow</vt:lpstr>
      <vt:lpstr>Application Server Configuration</vt:lpstr>
      <vt:lpstr> Inspect - Technical Architecture </vt:lpstr>
      <vt:lpstr> Technical Architecture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features</dc:title>
  <dc:creator>sivalp</dc:creator>
  <cp:lastModifiedBy>Patil, Sachin</cp:lastModifiedBy>
  <cp:revision>41</cp:revision>
  <dcterms:created xsi:type="dcterms:W3CDTF">2015-04-28T05:29:05Z</dcterms:created>
  <dcterms:modified xsi:type="dcterms:W3CDTF">2018-08-10T12:05:10Z</dcterms:modified>
</cp:coreProperties>
</file>