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9" r:id="rId2"/>
    <p:sldMasterId id="2147483674" r:id="rId3"/>
    <p:sldMasterId id="2147483682" r:id="rId4"/>
  </p:sldMasterIdLst>
  <p:notesMasterIdLst>
    <p:notesMasterId r:id="rId36"/>
  </p:notesMasterIdLst>
  <p:sldIdLst>
    <p:sldId id="267" r:id="rId5"/>
    <p:sldId id="270" r:id="rId6"/>
    <p:sldId id="322" r:id="rId7"/>
    <p:sldId id="321" r:id="rId8"/>
    <p:sldId id="323" r:id="rId9"/>
    <p:sldId id="324" r:id="rId10"/>
    <p:sldId id="325" r:id="rId11"/>
    <p:sldId id="305" r:id="rId12"/>
    <p:sldId id="288" r:id="rId13"/>
    <p:sldId id="289" r:id="rId14"/>
    <p:sldId id="329" r:id="rId15"/>
    <p:sldId id="330" r:id="rId16"/>
    <p:sldId id="320" r:id="rId17"/>
    <p:sldId id="312" r:id="rId18"/>
    <p:sldId id="328" r:id="rId19"/>
    <p:sldId id="335" r:id="rId20"/>
    <p:sldId id="336" r:id="rId21"/>
    <p:sldId id="337" r:id="rId22"/>
    <p:sldId id="338" r:id="rId23"/>
    <p:sldId id="339" r:id="rId24"/>
    <p:sldId id="340" r:id="rId25"/>
    <p:sldId id="341" r:id="rId26"/>
    <p:sldId id="347" r:id="rId27"/>
    <p:sldId id="332" r:id="rId28"/>
    <p:sldId id="331" r:id="rId29"/>
    <p:sldId id="343" r:id="rId30"/>
    <p:sldId id="344" r:id="rId31"/>
    <p:sldId id="345" r:id="rId32"/>
    <p:sldId id="346" r:id="rId33"/>
    <p:sldId id="348" r:id="rId34"/>
    <p:sldId id="333" r:id="rId35"/>
  </p:sldIdLst>
  <p:sldSz cx="12192000" cy="6858000"/>
  <p:notesSz cx="6858000" cy="9144000"/>
  <p:embeddedFontLst>
    <p:embeddedFont>
      <p:font typeface="Calibri" panose="020F0502020204030204" pitchFamily="34"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B7DD"/>
    <a:srgbClr val="90D7FF"/>
    <a:srgbClr val="2E75B6"/>
    <a:srgbClr val="9DC3E6"/>
    <a:srgbClr val="00B0F0"/>
    <a:srgbClr val="F9F9F9"/>
    <a:srgbClr val="595959"/>
    <a:srgbClr val="612A7C"/>
    <a:srgbClr val="800080"/>
    <a:srgbClr val="BA55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showGuides="1">
      <p:cViewPr varScale="1">
        <p:scale>
          <a:sx n="69" d="100"/>
          <a:sy n="69" d="100"/>
        </p:scale>
        <p:origin x="61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EBC3-56D4-4E99-88F3-567E786939AA}" type="datetimeFigureOut">
              <a:rPr lang="en-GB" smtClean="0"/>
              <a:t>15/10/2017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380A8-6293-4C01-B7C2-A489B801B5DF}" type="slidenum">
              <a:rPr lang="en-GB" smtClean="0"/>
              <a:t>‹#›</a:t>
            </a:fld>
            <a:endParaRPr lang="en-GB"/>
          </a:p>
        </p:txBody>
      </p:sp>
    </p:spTree>
    <p:extLst>
      <p:ext uri="{BB962C8B-B14F-4D97-AF65-F5344CB8AC3E}">
        <p14:creationId xmlns:p14="http://schemas.microsoft.com/office/powerpoint/2010/main" val="362430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472825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326685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137751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715571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870392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696735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31768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3.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4.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5.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6.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583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Master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2" y="0"/>
          <a:ext cx="195386" cy="158750"/>
        </p:xfrm>
        <a:graphic>
          <a:graphicData uri="http://schemas.openxmlformats.org/presentationml/2006/ole">
            <mc:AlternateContent xmlns:mc="http://schemas.openxmlformats.org/markup-compatibility/2006">
              <mc:Choice xmlns:v="urn:schemas-microsoft-com:vml" Requires="v">
                <p:oleObj spid="_x0000_s17444"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0"/>
                        <a:ext cx="19538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_subtitle">
    <p:spTree>
      <p:nvGrpSpPr>
        <p:cNvPr id="1" name=""/>
        <p:cNvGrpSpPr/>
        <p:nvPr/>
      </p:nvGrpSpPr>
      <p:grpSpPr>
        <a:xfrm>
          <a:off x="0" y="0"/>
          <a:ext cx="0" cy="0"/>
          <a:chOff x="0" y="0"/>
          <a:chExt cx="0" cy="0"/>
        </a:xfrm>
      </p:grpSpPr>
    </p:spTree>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over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2" y="0"/>
          <a:ext cx="195385" cy="158750"/>
        </p:xfrm>
        <a:graphic>
          <a:graphicData uri="http://schemas.openxmlformats.org/presentationml/2006/ole">
            <mc:AlternateContent xmlns:mc="http://schemas.openxmlformats.org/markup-compatibility/2006">
              <mc:Choice xmlns:v="urn:schemas-microsoft-com:vml" Requires="v">
                <p:oleObj spid="_x0000_s18468"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2" y="0"/>
          <a:ext cx="195385" cy="158750"/>
        </p:xfrm>
        <a:graphic>
          <a:graphicData uri="http://schemas.openxmlformats.org/presentationml/2006/ole">
            <mc:AlternateContent xmlns:mc="http://schemas.openxmlformats.org/markup-compatibility/2006">
              <mc:Choice xmlns:v="urn:schemas-microsoft-com:vml" Requires="v">
                <p:oleObj spid="_x0000_s20516"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4"/>
          <a:ext cx="180997" cy="143985"/>
        </p:xfrm>
        <a:graphic>
          <a:graphicData uri="http://schemas.openxmlformats.org/presentationml/2006/ole">
            <mc:AlternateContent xmlns:mc="http://schemas.openxmlformats.org/markup-compatibility/2006">
              <mc:Choice xmlns:v="urn:schemas-microsoft-com:vml" Requires="v">
                <p:oleObj spid="_x0000_s21540"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4"/>
                        <a:ext cx="180997"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4"/>
          <a:ext cx="180997" cy="143985"/>
        </p:xfrm>
        <a:graphic>
          <a:graphicData uri="http://schemas.openxmlformats.org/presentationml/2006/ole">
            <mc:AlternateContent xmlns:mc="http://schemas.openxmlformats.org/markup-compatibility/2006">
              <mc:Choice xmlns:v="urn:schemas-microsoft-com:vml" Requires="v">
                <p:oleObj spid="_x0000_s22564"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4"/>
                        <a:ext cx="180997"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4"/>
          <a:ext cx="180997" cy="143985"/>
        </p:xfrm>
        <a:graphic>
          <a:graphicData uri="http://schemas.openxmlformats.org/presentationml/2006/ole">
            <mc:AlternateContent xmlns:mc="http://schemas.openxmlformats.org/markup-compatibility/2006">
              <mc:Choice xmlns:v="urn:schemas-microsoft-com:vml" Requires="v">
                <p:oleObj spid="_x0000_s23588"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4"/>
                        <a:ext cx="180997"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lide Master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2" y="0"/>
          <a:ext cx="195386" cy="158750"/>
        </p:xfrm>
        <a:graphic>
          <a:graphicData uri="http://schemas.openxmlformats.org/presentationml/2006/ole">
            <mc:AlternateContent xmlns:mc="http://schemas.openxmlformats.org/markup-compatibility/2006">
              <mc:Choice xmlns:v="urn:schemas-microsoft-com:vml" Requires="v">
                <p:oleObj spid="_x0000_s24612"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0"/>
                        <a:ext cx="19538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56904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lide Master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2" y="0"/>
          <a:ext cx="195386" cy="158750"/>
        </p:xfrm>
        <a:graphic>
          <a:graphicData uri="http://schemas.openxmlformats.org/presentationml/2006/ole">
            <mc:AlternateContent xmlns:mc="http://schemas.openxmlformats.org/markup-compatibility/2006">
              <mc:Choice xmlns:v="urn:schemas-microsoft-com:vml" Requires="v">
                <p:oleObj spid="_x0000_s29702"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0"/>
                        <a:ext cx="19538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23555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cSld>
  <p:clrMapOvr>
    <a:masterClrMapping/>
  </p:clrMapOvr>
  <p:transition>
    <p:wipe dir="r"/>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90"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2" y="0"/>
          <a:ext cx="195385" cy="158750"/>
        </p:xfrm>
        <a:graphic>
          <a:graphicData uri="http://schemas.openxmlformats.org/presentationml/2006/ole">
            <mc:AlternateContent xmlns:mc="http://schemas.openxmlformats.org/markup-compatibility/2006">
              <mc:Choice xmlns:v="urn:schemas-microsoft-com:vml" Requires="v">
                <p:oleObj spid="_x0000_s13348"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4"/>
          <a:ext cx="180997" cy="143985"/>
        </p:xfrm>
        <a:graphic>
          <a:graphicData uri="http://schemas.openxmlformats.org/presentationml/2006/ole">
            <mc:AlternateContent xmlns:mc="http://schemas.openxmlformats.org/markup-compatibility/2006">
              <mc:Choice xmlns:v="urn:schemas-microsoft-com:vml" Requires="v">
                <p:oleObj spid="_x0000_s14372"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4"/>
                        <a:ext cx="180997"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4"/>
          <a:ext cx="180997" cy="143985"/>
        </p:xfrm>
        <a:graphic>
          <a:graphicData uri="http://schemas.openxmlformats.org/presentationml/2006/ole">
            <mc:AlternateContent xmlns:mc="http://schemas.openxmlformats.org/markup-compatibility/2006">
              <mc:Choice xmlns:v="urn:schemas-microsoft-com:vml" Requires="v">
                <p:oleObj spid="_x0000_s15396"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4"/>
                        <a:ext cx="180997"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4"/>
          <a:ext cx="180997" cy="143985"/>
        </p:xfrm>
        <a:graphic>
          <a:graphicData uri="http://schemas.openxmlformats.org/presentationml/2006/ole">
            <mc:AlternateContent xmlns:mc="http://schemas.openxmlformats.org/markup-compatibility/2006">
              <mc:Choice xmlns:v="urn:schemas-microsoft-com:vml" Requires="v">
                <p:oleObj spid="_x0000_s16420"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4"/>
                        <a:ext cx="180997"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oleObject" Target="../embeddings/oleObject2.bin"/><Relationship Id="rId5" Type="http://schemas.openxmlformats.org/officeDocument/2006/relationships/tags" Target="../tags/tag2.xml"/><Relationship Id="rId4" Type="http://schemas.openxmlformats.org/officeDocument/2006/relationships/vmlDrawing" Target="../drawings/vmlDrawing2.v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oleObject" Target="../embeddings/oleObject4.bin"/><Relationship Id="rId5" Type="http://schemas.openxmlformats.org/officeDocument/2006/relationships/slideLayout" Target="../slideLayouts/slideLayout10.xml"/><Relationship Id="rId10" Type="http://schemas.openxmlformats.org/officeDocument/2006/relationships/tags" Target="../tags/tag4.xml"/><Relationship Id="rId4" Type="http://schemas.openxmlformats.org/officeDocument/2006/relationships/slideLayout" Target="../slideLayouts/slideLayout9.xml"/><Relationship Id="rId9" Type="http://schemas.openxmlformats.org/officeDocument/2006/relationships/vmlDrawing" Target="../drawings/vmlDrawing4.v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slideLayout" Target="../slideLayouts/slideLayout15.xml"/><Relationship Id="rId7" Type="http://schemas.openxmlformats.org/officeDocument/2006/relationships/vmlDrawing" Target="../drawings/vmlDrawing11.v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4.xml"/><Relationship Id="rId5" Type="http://schemas.openxmlformats.org/officeDocument/2006/relationships/slideLayout" Target="../slideLayouts/slideLayout17.xml"/><Relationship Id="rId10" Type="http://schemas.openxmlformats.org/officeDocument/2006/relationships/image" Target="../media/image1.emf"/><Relationship Id="rId4" Type="http://schemas.openxmlformats.org/officeDocument/2006/relationships/slideLayout" Target="../slideLayouts/slideLayout16.xml"/><Relationship Id="rId9"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0599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5"/>
            </p:custDataLst>
            <p:ext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8242" name="think-cell Slide" r:id="rId6" imgW="360" imgH="360" progId="TCLayout.ActiveDocument.1">
                  <p:embed/>
                </p:oleObj>
              </mc:Choice>
              <mc:Fallback>
                <p:oleObj name="think-cell Slide" r:id="rId6" imgW="360" imgH="36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46026685"/>
      </p:ext>
    </p:extLst>
  </p:cSld>
  <p:clrMap bg1="lt1" tx1="dk1" bg2="lt2" tx2="dk2" accent1="accent1" accent2="accent2" accent3="accent3" accent4="accent4" accent5="accent5" accent6="accent6" hlink="hlink" folHlink="folHlink"/>
  <p:sldLayoutIdLst>
    <p:sldLayoutId id="2147483671" r:id="rId1"/>
    <p:sldLayoutId id="2147483672" r:id="rId2"/>
  </p:sldLayoutIdLst>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0"/>
            </p:custDataLst>
            <p:extLst/>
          </p:nvPr>
        </p:nvGraphicFramePr>
        <p:xfrm>
          <a:off x="3" y="0"/>
          <a:ext cx="195386" cy="158750"/>
        </p:xfrm>
        <a:graphic>
          <a:graphicData uri="http://schemas.openxmlformats.org/presentationml/2006/ole">
            <mc:AlternateContent xmlns:mc="http://schemas.openxmlformats.org/markup-compatibility/2006">
              <mc:Choice xmlns:v="urn:schemas-microsoft-com:vml" Requires="v">
                <p:oleObj spid="_x0000_s12324" name="think-cell Slide" r:id="rId11" imgW="360" imgH="360" progId="TCLayout.ActiveDocument.1">
                  <p:embed/>
                </p:oleObj>
              </mc:Choice>
              <mc:Fallback>
                <p:oleObj name="think-cell Slide" r:id="rId11" imgW="360" imgH="360" progId="TCLayout.ActiveDocument.1">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 y="0"/>
                        <a:ext cx="19538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6906251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txStyles>
    <p:titleStyle>
      <a:lvl1pPr algn="l" defTabSz="872689" rtl="0" eaLnBrk="1" latinLnBrk="0" hangingPunct="1">
        <a:lnSpc>
          <a:spcPct val="85000"/>
        </a:lnSpc>
        <a:spcBef>
          <a:spcPct val="0"/>
        </a:spcBef>
        <a:buNone/>
        <a:defRPr sz="2200" b="1" kern="1200">
          <a:solidFill>
            <a:schemeClr val="accent2"/>
          </a:solidFill>
          <a:latin typeface="Arial"/>
          <a:ea typeface="+mj-ea"/>
          <a:cs typeface="Arial"/>
        </a:defRPr>
      </a:lvl1pPr>
    </p:titleStyle>
    <p:bodyStyle>
      <a:lvl1pPr marL="0" indent="0" algn="l" defTabSz="872689" rtl="0" eaLnBrk="1" latinLnBrk="0" hangingPunct="1">
        <a:lnSpc>
          <a:spcPct val="150000"/>
        </a:lnSpc>
        <a:spcBef>
          <a:spcPts val="0"/>
        </a:spcBef>
        <a:buClr>
          <a:schemeClr val="accent5"/>
        </a:buClr>
        <a:buFont typeface="Wingdings" pitchFamily="2" charset="2"/>
        <a:buNone/>
        <a:defRPr sz="1400" b="0" kern="1200">
          <a:solidFill>
            <a:schemeClr val="accent2"/>
          </a:solidFill>
          <a:latin typeface="Arial"/>
          <a:ea typeface="+mn-ea"/>
          <a:cs typeface="Arial"/>
        </a:defRPr>
      </a:lvl1pPr>
      <a:lvl2pPr marL="339401" indent="-172731" algn="l" defTabSz="872689" rtl="0" eaLnBrk="1" latinLnBrk="0" hangingPunct="1">
        <a:lnSpc>
          <a:spcPct val="150000"/>
        </a:lnSpc>
        <a:spcBef>
          <a:spcPts val="0"/>
        </a:spcBef>
        <a:buClr>
          <a:schemeClr val="accent3"/>
        </a:buClr>
        <a:buFont typeface="Arial"/>
        <a:buChar char="•"/>
        <a:defRPr sz="1200" kern="1200">
          <a:solidFill>
            <a:schemeClr val="accent2"/>
          </a:solidFill>
          <a:latin typeface="Arial"/>
          <a:ea typeface="+mn-ea"/>
          <a:cs typeface="Arial"/>
        </a:defRPr>
      </a:lvl2pPr>
      <a:lvl3pPr marL="512132" indent="-157579" algn="l" defTabSz="872689" rtl="0" eaLnBrk="1" latinLnBrk="0" hangingPunct="1">
        <a:lnSpc>
          <a:spcPct val="150000"/>
        </a:lnSpc>
        <a:spcBef>
          <a:spcPts val="0"/>
        </a:spcBef>
        <a:buClr>
          <a:schemeClr val="accent2"/>
        </a:buClr>
        <a:buFont typeface="Arial"/>
        <a:buChar char="•"/>
        <a:defRPr sz="1100" kern="1200">
          <a:solidFill>
            <a:schemeClr val="accent2"/>
          </a:solidFill>
          <a:latin typeface="Arial"/>
          <a:ea typeface="+mn-ea"/>
          <a:cs typeface="Arial"/>
        </a:defRPr>
      </a:lvl3pPr>
      <a:lvl4pPr marL="678801" indent="-157579" algn="l" defTabSz="872689" rtl="0" eaLnBrk="1" latinLnBrk="0" hangingPunct="1">
        <a:lnSpc>
          <a:spcPct val="150000"/>
        </a:lnSpc>
        <a:spcBef>
          <a:spcPts val="0"/>
        </a:spcBef>
        <a:buClr>
          <a:schemeClr val="bg2"/>
        </a:buClr>
        <a:buFont typeface="Arial"/>
        <a:buChar char="•"/>
        <a:defRPr sz="1050" kern="1200">
          <a:solidFill>
            <a:schemeClr val="accent2"/>
          </a:solidFill>
          <a:latin typeface="Arial"/>
          <a:ea typeface="+mn-ea"/>
          <a:cs typeface="Arial"/>
        </a:defRPr>
      </a:lvl4pPr>
      <a:lvl5pPr marL="1536298" indent="-184841" algn="l" defTabSz="872689"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399895" indent="-218173" algn="l" defTabSz="872689"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239" indent="-218173" algn="l" defTabSz="872689"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583" indent="-218173" algn="l" defTabSz="872689"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928" indent="-218173" algn="l" defTabSz="872689"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fr-FR"/>
      </a:defPPr>
      <a:lvl1pPr marL="0" algn="l" defTabSz="872689" rtl="0" eaLnBrk="1" latinLnBrk="0" hangingPunct="1">
        <a:defRPr sz="1800" kern="1200">
          <a:solidFill>
            <a:schemeClr val="tx1"/>
          </a:solidFill>
          <a:latin typeface="+mn-lt"/>
          <a:ea typeface="+mn-ea"/>
          <a:cs typeface="+mn-cs"/>
        </a:defRPr>
      </a:lvl1pPr>
      <a:lvl2pPr marL="436345" algn="l" defTabSz="872689" rtl="0" eaLnBrk="1" latinLnBrk="0" hangingPunct="1">
        <a:defRPr sz="1800" kern="1200">
          <a:solidFill>
            <a:schemeClr val="tx1"/>
          </a:solidFill>
          <a:latin typeface="+mn-lt"/>
          <a:ea typeface="+mn-ea"/>
          <a:cs typeface="+mn-cs"/>
        </a:defRPr>
      </a:lvl2pPr>
      <a:lvl3pPr marL="872689" algn="l" defTabSz="872689" rtl="0" eaLnBrk="1" latinLnBrk="0" hangingPunct="1">
        <a:defRPr sz="1800" kern="1200">
          <a:solidFill>
            <a:schemeClr val="tx1"/>
          </a:solidFill>
          <a:latin typeface="+mn-lt"/>
          <a:ea typeface="+mn-ea"/>
          <a:cs typeface="+mn-cs"/>
        </a:defRPr>
      </a:lvl3pPr>
      <a:lvl4pPr marL="1309033" algn="l" defTabSz="872689" rtl="0" eaLnBrk="1" latinLnBrk="0" hangingPunct="1">
        <a:defRPr sz="1800" kern="1200">
          <a:solidFill>
            <a:schemeClr val="tx1"/>
          </a:solidFill>
          <a:latin typeface="+mn-lt"/>
          <a:ea typeface="+mn-ea"/>
          <a:cs typeface="+mn-cs"/>
        </a:defRPr>
      </a:lvl4pPr>
      <a:lvl5pPr marL="1745378" algn="l" defTabSz="872689" rtl="0" eaLnBrk="1" latinLnBrk="0" hangingPunct="1">
        <a:defRPr sz="1800" kern="1200">
          <a:solidFill>
            <a:schemeClr val="tx1"/>
          </a:solidFill>
          <a:latin typeface="+mn-lt"/>
          <a:ea typeface="+mn-ea"/>
          <a:cs typeface="+mn-cs"/>
        </a:defRPr>
      </a:lvl5pPr>
      <a:lvl6pPr marL="2181723" algn="l" defTabSz="872689" rtl="0" eaLnBrk="1" latinLnBrk="0" hangingPunct="1">
        <a:defRPr sz="1800" kern="1200">
          <a:solidFill>
            <a:schemeClr val="tx1"/>
          </a:solidFill>
          <a:latin typeface="+mn-lt"/>
          <a:ea typeface="+mn-ea"/>
          <a:cs typeface="+mn-cs"/>
        </a:defRPr>
      </a:lvl6pPr>
      <a:lvl7pPr marL="2618067" algn="l" defTabSz="872689" rtl="0" eaLnBrk="1" latinLnBrk="0" hangingPunct="1">
        <a:defRPr sz="1800" kern="1200">
          <a:solidFill>
            <a:schemeClr val="tx1"/>
          </a:solidFill>
          <a:latin typeface="+mn-lt"/>
          <a:ea typeface="+mn-ea"/>
          <a:cs typeface="+mn-cs"/>
        </a:defRPr>
      </a:lvl7pPr>
      <a:lvl8pPr marL="3054413" algn="l" defTabSz="872689" rtl="0" eaLnBrk="1" latinLnBrk="0" hangingPunct="1">
        <a:defRPr sz="1800" kern="1200">
          <a:solidFill>
            <a:schemeClr val="tx1"/>
          </a:solidFill>
          <a:latin typeface="+mn-lt"/>
          <a:ea typeface="+mn-ea"/>
          <a:cs typeface="+mn-cs"/>
        </a:defRPr>
      </a:lvl8pPr>
      <a:lvl9pPr marL="3490756" algn="l" defTabSz="87268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extLst/>
          </p:nvPr>
        </p:nvGraphicFramePr>
        <p:xfrm>
          <a:off x="3" y="0"/>
          <a:ext cx="195386" cy="158750"/>
        </p:xfrm>
        <a:graphic>
          <a:graphicData uri="http://schemas.openxmlformats.org/presentationml/2006/ole">
            <mc:AlternateContent xmlns:mc="http://schemas.openxmlformats.org/markup-compatibility/2006">
              <mc:Choice xmlns:v="urn:schemas-microsoft-com:vml" Requires="v">
                <p:oleObj spid="_x0000_s19492" name="think-cell Slide" r:id="rId9" imgW="360" imgH="360" progId="TCLayout.ActiveDocument.1">
                  <p:embed/>
                </p:oleObj>
              </mc:Choice>
              <mc:Fallback>
                <p:oleObj name="think-cell Slide" r:id="rId9" imgW="360" imgH="360" progId="TCLayout.ActiveDocument.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 y="0"/>
                        <a:ext cx="19538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1337932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txStyles>
    <p:titleStyle>
      <a:lvl1pPr algn="l" defTabSz="872689" rtl="0" eaLnBrk="1" latinLnBrk="0" hangingPunct="1">
        <a:lnSpc>
          <a:spcPct val="85000"/>
        </a:lnSpc>
        <a:spcBef>
          <a:spcPct val="0"/>
        </a:spcBef>
        <a:buNone/>
        <a:defRPr sz="2200" b="1" kern="1200">
          <a:solidFill>
            <a:schemeClr val="accent2"/>
          </a:solidFill>
          <a:latin typeface="Arial"/>
          <a:ea typeface="+mj-ea"/>
          <a:cs typeface="Arial"/>
        </a:defRPr>
      </a:lvl1pPr>
    </p:titleStyle>
    <p:bodyStyle>
      <a:lvl1pPr marL="0" indent="0" algn="l" defTabSz="872689" rtl="0" eaLnBrk="1" latinLnBrk="0" hangingPunct="1">
        <a:lnSpc>
          <a:spcPct val="150000"/>
        </a:lnSpc>
        <a:spcBef>
          <a:spcPts val="0"/>
        </a:spcBef>
        <a:buClr>
          <a:schemeClr val="accent5"/>
        </a:buClr>
        <a:buFont typeface="Wingdings" pitchFamily="2" charset="2"/>
        <a:buNone/>
        <a:defRPr sz="1400" b="0" kern="1200">
          <a:solidFill>
            <a:schemeClr val="accent2"/>
          </a:solidFill>
          <a:latin typeface="Arial"/>
          <a:ea typeface="+mn-ea"/>
          <a:cs typeface="Arial"/>
        </a:defRPr>
      </a:lvl1pPr>
      <a:lvl2pPr marL="339401" indent="-172731" algn="l" defTabSz="872689" rtl="0" eaLnBrk="1" latinLnBrk="0" hangingPunct="1">
        <a:lnSpc>
          <a:spcPct val="150000"/>
        </a:lnSpc>
        <a:spcBef>
          <a:spcPts val="0"/>
        </a:spcBef>
        <a:buClr>
          <a:schemeClr val="accent3"/>
        </a:buClr>
        <a:buFont typeface="Arial"/>
        <a:buChar char="•"/>
        <a:defRPr sz="1200" kern="1200">
          <a:solidFill>
            <a:schemeClr val="accent2"/>
          </a:solidFill>
          <a:latin typeface="Arial"/>
          <a:ea typeface="+mn-ea"/>
          <a:cs typeface="Arial"/>
        </a:defRPr>
      </a:lvl2pPr>
      <a:lvl3pPr marL="512132" indent="-157579" algn="l" defTabSz="872689" rtl="0" eaLnBrk="1" latinLnBrk="0" hangingPunct="1">
        <a:lnSpc>
          <a:spcPct val="150000"/>
        </a:lnSpc>
        <a:spcBef>
          <a:spcPts val="0"/>
        </a:spcBef>
        <a:buClr>
          <a:schemeClr val="accent2"/>
        </a:buClr>
        <a:buFont typeface="Arial"/>
        <a:buChar char="•"/>
        <a:defRPr sz="1100" kern="1200">
          <a:solidFill>
            <a:schemeClr val="accent2"/>
          </a:solidFill>
          <a:latin typeface="Arial"/>
          <a:ea typeface="+mn-ea"/>
          <a:cs typeface="Arial"/>
        </a:defRPr>
      </a:lvl3pPr>
      <a:lvl4pPr marL="678801" indent="-157579" algn="l" defTabSz="872689" rtl="0" eaLnBrk="1" latinLnBrk="0" hangingPunct="1">
        <a:lnSpc>
          <a:spcPct val="150000"/>
        </a:lnSpc>
        <a:spcBef>
          <a:spcPts val="0"/>
        </a:spcBef>
        <a:buClr>
          <a:schemeClr val="bg2"/>
        </a:buClr>
        <a:buFont typeface="Arial"/>
        <a:buChar char="•"/>
        <a:defRPr sz="1050" kern="1200">
          <a:solidFill>
            <a:schemeClr val="accent2"/>
          </a:solidFill>
          <a:latin typeface="Arial"/>
          <a:ea typeface="+mn-ea"/>
          <a:cs typeface="Arial"/>
        </a:defRPr>
      </a:lvl4pPr>
      <a:lvl5pPr marL="1536298" indent="-184841" algn="l" defTabSz="872689"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399895" indent="-218173" algn="l" defTabSz="872689"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239" indent="-218173" algn="l" defTabSz="872689"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583" indent="-218173" algn="l" defTabSz="872689"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928" indent="-218173" algn="l" defTabSz="872689"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fr-FR"/>
      </a:defPPr>
      <a:lvl1pPr marL="0" algn="l" defTabSz="872689" rtl="0" eaLnBrk="1" latinLnBrk="0" hangingPunct="1">
        <a:defRPr sz="1800" kern="1200">
          <a:solidFill>
            <a:schemeClr val="tx1"/>
          </a:solidFill>
          <a:latin typeface="+mn-lt"/>
          <a:ea typeface="+mn-ea"/>
          <a:cs typeface="+mn-cs"/>
        </a:defRPr>
      </a:lvl1pPr>
      <a:lvl2pPr marL="436345" algn="l" defTabSz="872689" rtl="0" eaLnBrk="1" latinLnBrk="0" hangingPunct="1">
        <a:defRPr sz="1800" kern="1200">
          <a:solidFill>
            <a:schemeClr val="tx1"/>
          </a:solidFill>
          <a:latin typeface="+mn-lt"/>
          <a:ea typeface="+mn-ea"/>
          <a:cs typeface="+mn-cs"/>
        </a:defRPr>
      </a:lvl2pPr>
      <a:lvl3pPr marL="872689" algn="l" defTabSz="872689" rtl="0" eaLnBrk="1" latinLnBrk="0" hangingPunct="1">
        <a:defRPr sz="1800" kern="1200">
          <a:solidFill>
            <a:schemeClr val="tx1"/>
          </a:solidFill>
          <a:latin typeface="+mn-lt"/>
          <a:ea typeface="+mn-ea"/>
          <a:cs typeface="+mn-cs"/>
        </a:defRPr>
      </a:lvl3pPr>
      <a:lvl4pPr marL="1309033" algn="l" defTabSz="872689" rtl="0" eaLnBrk="1" latinLnBrk="0" hangingPunct="1">
        <a:defRPr sz="1800" kern="1200">
          <a:solidFill>
            <a:schemeClr val="tx1"/>
          </a:solidFill>
          <a:latin typeface="+mn-lt"/>
          <a:ea typeface="+mn-ea"/>
          <a:cs typeface="+mn-cs"/>
        </a:defRPr>
      </a:lvl4pPr>
      <a:lvl5pPr marL="1745378" algn="l" defTabSz="872689" rtl="0" eaLnBrk="1" latinLnBrk="0" hangingPunct="1">
        <a:defRPr sz="1800" kern="1200">
          <a:solidFill>
            <a:schemeClr val="tx1"/>
          </a:solidFill>
          <a:latin typeface="+mn-lt"/>
          <a:ea typeface="+mn-ea"/>
          <a:cs typeface="+mn-cs"/>
        </a:defRPr>
      </a:lvl5pPr>
      <a:lvl6pPr marL="2181723" algn="l" defTabSz="872689" rtl="0" eaLnBrk="1" latinLnBrk="0" hangingPunct="1">
        <a:defRPr sz="1800" kern="1200">
          <a:solidFill>
            <a:schemeClr val="tx1"/>
          </a:solidFill>
          <a:latin typeface="+mn-lt"/>
          <a:ea typeface="+mn-ea"/>
          <a:cs typeface="+mn-cs"/>
        </a:defRPr>
      </a:lvl6pPr>
      <a:lvl7pPr marL="2618067" algn="l" defTabSz="872689" rtl="0" eaLnBrk="1" latinLnBrk="0" hangingPunct="1">
        <a:defRPr sz="1800" kern="1200">
          <a:solidFill>
            <a:schemeClr val="tx1"/>
          </a:solidFill>
          <a:latin typeface="+mn-lt"/>
          <a:ea typeface="+mn-ea"/>
          <a:cs typeface="+mn-cs"/>
        </a:defRPr>
      </a:lvl7pPr>
      <a:lvl8pPr marL="3054413" algn="l" defTabSz="872689" rtl="0" eaLnBrk="1" latinLnBrk="0" hangingPunct="1">
        <a:defRPr sz="1800" kern="1200">
          <a:solidFill>
            <a:schemeClr val="tx1"/>
          </a:solidFill>
          <a:latin typeface="+mn-lt"/>
          <a:ea typeface="+mn-ea"/>
          <a:cs typeface="+mn-cs"/>
        </a:defRPr>
      </a:lvl8pPr>
      <a:lvl9pPr marL="3490756" algn="l" defTabSz="8726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2.jpe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Layout" Target="../slideLayouts/slideLayout3.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eg"/><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0.png"/><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1.xml"/><Relationship Id="rId5" Type="http://schemas.openxmlformats.org/officeDocument/2006/relationships/image" Target="../media/image10.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0800000">
            <a:off x="0" y="1289"/>
            <a:ext cx="12192000" cy="6856781"/>
          </a:xfrm>
          <a:prstGeom prst="rect">
            <a:avLst/>
          </a:prstGeom>
        </p:spPr>
      </p:pic>
      <p:sp>
        <p:nvSpPr>
          <p:cNvPr id="19" name="Rectangle 18"/>
          <p:cNvSpPr/>
          <p:nvPr/>
        </p:nvSpPr>
        <p:spPr>
          <a:xfrm>
            <a:off x="2064774" y="5002852"/>
            <a:ext cx="9787920" cy="1169551"/>
          </a:xfrm>
          <a:prstGeom prst="rect">
            <a:avLst/>
          </a:prstGeom>
        </p:spPr>
        <p:txBody>
          <a:bodyPr wrap="square">
            <a:spAutoFit/>
          </a:bodyPr>
          <a:lstStyle/>
          <a:p>
            <a:pPr lvl="0" algn="r"/>
            <a:r>
              <a:rPr lang="en-US" sz="4600" b="1" dirty="0">
                <a:solidFill>
                  <a:schemeClr val="bg1"/>
                </a:solidFill>
                <a:latin typeface="Avenir Heavy" charset="0"/>
                <a:ea typeface="Avenir Heavy" charset="0"/>
                <a:cs typeface="Avenir Heavy" charset="0"/>
              </a:rPr>
              <a:t>LOCATION DATA MANAGEMENT</a:t>
            </a:r>
          </a:p>
          <a:p>
            <a:pPr lvl="0" algn="r"/>
            <a:r>
              <a:rPr lang="en-US" sz="2400" dirty="0">
                <a:solidFill>
                  <a:schemeClr val="bg1"/>
                </a:solidFill>
                <a:latin typeface="Avenir Book" charset="0"/>
                <a:ea typeface="Avenir Book" charset="0"/>
                <a:cs typeface="Avenir Book" charset="0"/>
              </a:rPr>
              <a:t>EXPLORING USE CASES TO ENHANCE VALUE AND EFFICIENCY</a:t>
            </a:r>
          </a:p>
        </p:txBody>
      </p:sp>
      <p:pic>
        <p:nvPicPr>
          <p:cNvPr id="41" name="Picture 4" descr="Image result for zurich logo png"/>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264742" y="5153500"/>
            <a:ext cx="1470361" cy="149234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flipV="1">
            <a:off x="1999845" y="6342803"/>
            <a:ext cx="9787920" cy="3117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375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0800000">
            <a:off x="0" y="1289"/>
            <a:ext cx="12192000" cy="6856781"/>
          </a:xfrm>
          <a:prstGeom prst="rect">
            <a:avLst/>
          </a:prstGeom>
        </p:spPr>
      </p:pic>
      <p:sp>
        <p:nvSpPr>
          <p:cNvPr id="19" name="Rectangle 18"/>
          <p:cNvSpPr/>
          <p:nvPr/>
        </p:nvSpPr>
        <p:spPr>
          <a:xfrm>
            <a:off x="2064774" y="5343770"/>
            <a:ext cx="9787920" cy="800219"/>
          </a:xfrm>
          <a:prstGeom prst="rect">
            <a:avLst/>
          </a:prstGeom>
        </p:spPr>
        <p:txBody>
          <a:bodyPr wrap="square">
            <a:spAutoFit/>
          </a:bodyPr>
          <a:lstStyle/>
          <a:p>
            <a:pPr lvl="0" algn="r"/>
            <a:r>
              <a:rPr lang="en-US" sz="4600" b="1" dirty="0">
                <a:solidFill>
                  <a:schemeClr val="bg1"/>
                </a:solidFill>
                <a:latin typeface="Avenir Heavy" charset="0"/>
                <a:ea typeface="Avenir Heavy" charset="0"/>
                <a:cs typeface="Avenir Heavy" charset="0"/>
              </a:rPr>
              <a:t>REPORT OUT</a:t>
            </a:r>
          </a:p>
        </p:txBody>
      </p:sp>
      <p:cxnSp>
        <p:nvCxnSpPr>
          <p:cNvPr id="34" name="Straight Connector 33"/>
          <p:cNvCxnSpPr/>
          <p:nvPr/>
        </p:nvCxnSpPr>
        <p:spPr>
          <a:xfrm>
            <a:off x="2064774" y="6267129"/>
            <a:ext cx="9787920" cy="6769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1" name="Picture 4" descr="Image result for zurich logo png"/>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264742" y="5153500"/>
            <a:ext cx="1470361" cy="14923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rotWithShape="1">
          <a:blip r:embed="rId5" cstate="email">
            <a:duotone>
              <a:schemeClr val="accent5">
                <a:shade val="45000"/>
                <a:satMod val="135000"/>
              </a:schemeClr>
              <a:prstClr val="white"/>
            </a:duotone>
            <a:extLst>
              <a:ext uri="{28A0092B-C50C-407E-A947-70E740481C1C}">
                <a14:useLocalDpi xmlns:a14="http://schemas.microsoft.com/office/drawing/2010/main"/>
              </a:ext>
            </a:extLst>
          </a:blip>
          <a:srcRect r="-272"/>
          <a:stretch/>
        </p:blipFill>
        <p:spPr>
          <a:xfrm>
            <a:off x="0" y="1288"/>
            <a:ext cx="12231335" cy="6868049"/>
          </a:xfrm>
          <a:prstGeom prst="rect">
            <a:avLst/>
          </a:prstGeom>
        </p:spPr>
      </p:pic>
    </p:spTree>
    <p:extLst>
      <p:ext uri="{BB962C8B-B14F-4D97-AF65-F5344CB8AC3E}">
        <p14:creationId xmlns:p14="http://schemas.microsoft.com/office/powerpoint/2010/main" val="1973398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877300" cy="685800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rotWithShape="1">
          <a:blip r:embed="rId2" cstate="email">
            <a:duotone>
              <a:schemeClr val="accent5">
                <a:shade val="45000"/>
                <a:satMod val="135000"/>
              </a:schemeClr>
              <a:prstClr val="white"/>
            </a:duotone>
            <a:extLst>
              <a:ext uri="{28A0092B-C50C-407E-A947-70E740481C1C}">
                <a14:useLocalDpi xmlns:a14="http://schemas.microsoft.com/office/drawing/2010/main"/>
              </a:ext>
            </a:extLst>
          </a:blip>
          <a:srcRect/>
          <a:stretch/>
        </p:blipFill>
        <p:spPr>
          <a:xfrm flipH="1">
            <a:off x="8737600" y="0"/>
            <a:ext cx="3454400" cy="685800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992907330"/>
              </p:ext>
            </p:extLst>
          </p:nvPr>
        </p:nvGraphicFramePr>
        <p:xfrm>
          <a:off x="134144" y="255158"/>
          <a:ext cx="8469312" cy="6361708"/>
        </p:xfrm>
        <a:graphic>
          <a:graphicData uri="http://schemas.openxmlformats.org/drawingml/2006/table">
            <a:tbl>
              <a:tblPr>
                <a:tableStyleId>{5C22544A-7EE6-4342-B048-85BDC9FD1C3A}</a:tableStyleId>
              </a:tblPr>
              <a:tblGrid>
                <a:gridCol w="557212">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4102100">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396854">
                <a:tc>
                  <a:txBody>
                    <a:bodyPr/>
                    <a:lstStyle/>
                    <a:p>
                      <a:pPr algn="l" fontAlgn="b"/>
                      <a:endParaRPr lang="en-US" sz="1000" b="0" i="0" u="none" strike="noStrike" dirty="0">
                        <a:solidFill>
                          <a:srgbClr val="000000"/>
                        </a:solidFill>
                        <a:effectLst/>
                        <a:latin typeface="Avenir Book" charset="0"/>
                        <a:ea typeface="Avenir Book" charset="0"/>
                        <a:cs typeface="Avenir Book" charset="0"/>
                      </a:endParaRPr>
                    </a:p>
                  </a:txBody>
                  <a:tcPr marL="4592" marR="4592" marT="4592" marB="0" anchor="b">
                    <a:noFill/>
                  </a:tcPr>
                </a:tc>
                <a:tc>
                  <a:txBody>
                    <a:bodyPr/>
                    <a:lstStyle/>
                    <a:p>
                      <a:pPr algn="l" fontAlgn="b"/>
                      <a:endParaRPr lang="en-US" sz="1000" b="0" i="0" u="none" strike="noStrike" dirty="0">
                        <a:solidFill>
                          <a:srgbClr val="000000"/>
                        </a:solidFill>
                        <a:effectLst/>
                        <a:latin typeface="Avenir Book" charset="0"/>
                        <a:ea typeface="Avenir Book" charset="0"/>
                        <a:cs typeface="Avenir Book" charset="0"/>
                      </a:endParaRPr>
                    </a:p>
                  </a:txBody>
                  <a:tcPr marL="4592" marR="4592" marT="4592" marB="0" anchor="b">
                    <a:noFill/>
                  </a:tcPr>
                </a:tc>
                <a:tc>
                  <a:txBody>
                    <a:bodyPr/>
                    <a:lstStyle/>
                    <a:p>
                      <a:pPr algn="l" fontAlgn="b"/>
                      <a:endParaRPr lang="en-US" sz="1000" b="0" i="0" u="none" strike="noStrike" dirty="0">
                        <a:solidFill>
                          <a:srgbClr val="000000"/>
                        </a:solidFill>
                        <a:effectLst/>
                        <a:latin typeface="Avenir Book" charset="0"/>
                        <a:ea typeface="Avenir Book" charset="0"/>
                        <a:cs typeface="Avenir Book" charset="0"/>
                      </a:endParaRPr>
                    </a:p>
                  </a:txBody>
                  <a:tcPr marL="4592" marR="4592" marT="4592" marB="0" anchor="b">
                    <a:noFill/>
                  </a:tcPr>
                </a:tc>
                <a:tc>
                  <a:txBody>
                    <a:bodyPr/>
                    <a:lstStyle/>
                    <a:p>
                      <a:pPr algn="ctr" fontAlgn="ctr"/>
                      <a:r>
                        <a:rPr lang="en-US" sz="1050" b="1" u="none" strike="noStrike" dirty="0">
                          <a:solidFill>
                            <a:schemeClr val="bg1"/>
                          </a:solidFill>
                          <a:effectLst/>
                          <a:latin typeface="Avenir Book" charset="0"/>
                          <a:ea typeface="Avenir Book" charset="0"/>
                          <a:cs typeface="Avenir Book" charset="0"/>
                        </a:rPr>
                        <a:t>SHARED </a:t>
                      </a:r>
                      <a:br>
                        <a:rPr lang="en-US" sz="1050" b="1" u="none" strike="noStrike" dirty="0">
                          <a:solidFill>
                            <a:schemeClr val="bg1"/>
                          </a:solidFill>
                          <a:effectLst/>
                          <a:latin typeface="Avenir Book" charset="0"/>
                          <a:ea typeface="Avenir Book" charset="0"/>
                          <a:cs typeface="Avenir Book" charset="0"/>
                        </a:rPr>
                      </a:br>
                      <a:r>
                        <a:rPr lang="en-US" sz="1050" b="1" u="none" strike="noStrike" dirty="0">
                          <a:solidFill>
                            <a:schemeClr val="bg1"/>
                          </a:solidFill>
                          <a:effectLst/>
                          <a:latin typeface="Avenir Book" charset="0"/>
                          <a:ea typeface="Avenir Book" charset="0"/>
                          <a:cs typeface="Avenir Book" charset="0"/>
                        </a:rPr>
                        <a:t>TRUTH</a:t>
                      </a:r>
                      <a:endParaRPr lang="en-US" sz="1050" b="1" i="0" u="none" strike="noStrike" dirty="0">
                        <a:solidFill>
                          <a:schemeClr val="bg1"/>
                        </a:solidFill>
                        <a:effectLst/>
                        <a:latin typeface="Avenir Book" charset="0"/>
                        <a:ea typeface="Avenir Book" charset="0"/>
                        <a:cs typeface="Avenir Book" charset="0"/>
                      </a:endParaRPr>
                    </a:p>
                  </a:txBody>
                  <a:tcPr marL="4592" marR="4592" marT="4592" marB="0" anchor="ctr">
                    <a:solidFill>
                      <a:schemeClr val="accent6"/>
                    </a:solidFill>
                  </a:tcPr>
                </a:tc>
                <a:tc>
                  <a:txBody>
                    <a:bodyPr/>
                    <a:lstStyle/>
                    <a:p>
                      <a:pPr algn="ctr" fontAlgn="ctr"/>
                      <a:r>
                        <a:rPr lang="en-US" sz="1050" b="1" u="none" strike="noStrike" dirty="0">
                          <a:solidFill>
                            <a:schemeClr val="bg1"/>
                          </a:solidFill>
                          <a:effectLst/>
                          <a:latin typeface="Avenir Book" charset="0"/>
                          <a:ea typeface="Avenir Book" charset="0"/>
                          <a:cs typeface="Avenir Book" charset="0"/>
                        </a:rPr>
                        <a:t>DATA </a:t>
                      </a:r>
                      <a:br>
                        <a:rPr lang="en-US" sz="1050" b="1" u="none" strike="noStrike" dirty="0">
                          <a:solidFill>
                            <a:schemeClr val="bg1"/>
                          </a:solidFill>
                          <a:effectLst/>
                          <a:latin typeface="Avenir Book" charset="0"/>
                          <a:ea typeface="Avenir Book" charset="0"/>
                          <a:cs typeface="Avenir Book" charset="0"/>
                        </a:rPr>
                      </a:br>
                      <a:r>
                        <a:rPr lang="en-US" sz="1050" b="1" u="none" strike="noStrike" dirty="0">
                          <a:solidFill>
                            <a:schemeClr val="bg1"/>
                          </a:solidFill>
                          <a:effectLst/>
                          <a:latin typeface="Avenir Book" charset="0"/>
                          <a:ea typeface="Avenir Book" charset="0"/>
                          <a:cs typeface="Avenir Book" charset="0"/>
                        </a:rPr>
                        <a:t>INTEGRITY</a:t>
                      </a:r>
                      <a:endParaRPr lang="en-US" sz="1050" b="1" i="0" u="none" strike="noStrike" dirty="0">
                        <a:solidFill>
                          <a:schemeClr val="bg1"/>
                        </a:solidFill>
                        <a:effectLst/>
                        <a:latin typeface="Avenir Book" charset="0"/>
                        <a:ea typeface="Avenir Book" charset="0"/>
                        <a:cs typeface="Avenir Book" charset="0"/>
                      </a:endParaRPr>
                    </a:p>
                  </a:txBody>
                  <a:tcPr marL="4592" marR="4592" marT="4592" marB="0" anchor="ctr">
                    <a:solidFill>
                      <a:schemeClr val="accent5"/>
                    </a:solidFill>
                  </a:tcPr>
                </a:tc>
                <a:tc>
                  <a:txBody>
                    <a:bodyPr/>
                    <a:lstStyle/>
                    <a:p>
                      <a:pPr algn="ctr" fontAlgn="ctr"/>
                      <a:r>
                        <a:rPr lang="en-US" sz="1050" b="1" u="none" strike="noStrike" dirty="0">
                          <a:solidFill>
                            <a:schemeClr val="bg1"/>
                          </a:solidFill>
                          <a:effectLst/>
                          <a:latin typeface="Avenir Book" charset="0"/>
                          <a:ea typeface="Avenir Book" charset="0"/>
                          <a:cs typeface="Avenir Book" charset="0"/>
                        </a:rPr>
                        <a:t>PROCESS </a:t>
                      </a:r>
                      <a:br>
                        <a:rPr lang="en-US" sz="1050" b="1" u="none" strike="noStrike" dirty="0">
                          <a:solidFill>
                            <a:schemeClr val="bg1"/>
                          </a:solidFill>
                          <a:effectLst/>
                          <a:latin typeface="Avenir Book" charset="0"/>
                          <a:ea typeface="Avenir Book" charset="0"/>
                          <a:cs typeface="Avenir Book" charset="0"/>
                        </a:rPr>
                      </a:br>
                      <a:r>
                        <a:rPr lang="en-US" sz="1050" b="1" u="none" strike="noStrike" dirty="0">
                          <a:solidFill>
                            <a:schemeClr val="bg1"/>
                          </a:solidFill>
                          <a:effectLst/>
                          <a:latin typeface="Avenir Book" charset="0"/>
                          <a:ea typeface="Avenir Book" charset="0"/>
                          <a:cs typeface="Avenir Book" charset="0"/>
                        </a:rPr>
                        <a:t>AUTOMATION</a:t>
                      </a:r>
                      <a:endParaRPr lang="en-US" sz="1050" b="1" i="0" u="none" strike="noStrike" dirty="0">
                        <a:solidFill>
                          <a:schemeClr val="bg1"/>
                        </a:solidFill>
                        <a:effectLst/>
                        <a:latin typeface="Avenir Book" charset="0"/>
                        <a:ea typeface="Avenir Book" charset="0"/>
                        <a:cs typeface="Avenir Book" charset="0"/>
                      </a:endParaRPr>
                    </a:p>
                  </a:txBody>
                  <a:tcPr marL="4592" marR="4592" marT="4592" marB="0" anchor="ctr">
                    <a:solidFill>
                      <a:schemeClr val="accent2"/>
                    </a:solidFill>
                  </a:tcPr>
                </a:tc>
                <a:extLst>
                  <a:ext uri="{0D108BD9-81ED-4DB2-BD59-A6C34878D82A}">
                    <a16:rowId xmlns:a16="http://schemas.microsoft.com/office/drawing/2014/main" val="10000"/>
                  </a:ext>
                </a:extLst>
              </a:tr>
              <a:tr h="234475">
                <a:tc rowSpan="26">
                  <a:txBody>
                    <a:bodyPr/>
                    <a:lstStyle/>
                    <a:p>
                      <a:pPr algn="ctr" fontAlgn="ctr"/>
                      <a:r>
                        <a:rPr lang="en-US" sz="2400" b="1" u="none" strike="noStrike" dirty="0">
                          <a:solidFill>
                            <a:schemeClr val="bg1"/>
                          </a:solidFill>
                          <a:effectLst/>
                          <a:latin typeface="Avenir Book" charset="0"/>
                          <a:ea typeface="Avenir Book" charset="0"/>
                          <a:cs typeface="Avenir Book" charset="0"/>
                        </a:rPr>
                        <a:t>GROUP 1</a:t>
                      </a:r>
                      <a:endParaRPr lang="en-US" sz="2400" b="1" i="0" u="none" strike="noStrike" dirty="0">
                        <a:solidFill>
                          <a:schemeClr val="bg1"/>
                        </a:solidFill>
                        <a:effectLst/>
                        <a:latin typeface="Avenir Book" charset="0"/>
                        <a:ea typeface="Avenir Book" charset="0"/>
                        <a:cs typeface="Avenir Book" charset="0"/>
                      </a:endParaRPr>
                    </a:p>
                  </a:txBody>
                  <a:tcPr marL="4592" marR="4592" marT="4592" marB="0" vert="vert270" anchor="ctr">
                    <a:noFill/>
                  </a:tcPr>
                </a:tc>
                <a:tc rowSpan="6">
                  <a:txBody>
                    <a:bodyPr/>
                    <a:lstStyle/>
                    <a:p>
                      <a:pPr algn="ctr" fontAlgn="ctr"/>
                      <a:r>
                        <a:rPr lang="en-US" sz="1100" u="none" strike="noStrike" dirty="0">
                          <a:effectLst/>
                          <a:latin typeface="Avenir Book" charset="0"/>
                          <a:ea typeface="Avenir Book" charset="0"/>
                          <a:cs typeface="Avenir Book" charset="0"/>
                        </a:rPr>
                        <a:t>BENEFITS THAT ENHANCE </a:t>
                      </a:r>
                      <a:br>
                        <a:rPr lang="en-US" sz="1100" u="none" strike="noStrike" dirty="0">
                          <a:effectLst/>
                          <a:latin typeface="Avenir Book" charset="0"/>
                          <a:ea typeface="Avenir Book" charset="0"/>
                          <a:cs typeface="Avenir Book" charset="0"/>
                        </a:rPr>
                      </a:br>
                      <a:r>
                        <a:rPr lang="en-US" sz="1100" u="none" strike="noStrike" dirty="0">
                          <a:effectLst/>
                          <a:latin typeface="Avenir Book" charset="0"/>
                          <a:ea typeface="Avenir Book" charset="0"/>
                          <a:cs typeface="Avenir Book" charset="0"/>
                        </a:rPr>
                        <a:t>A PROCESS</a:t>
                      </a:r>
                      <a:endParaRPr lang="en-US" sz="1100" b="1" i="0" u="none" strike="noStrike" dirty="0">
                        <a:solidFill>
                          <a:srgbClr val="000000"/>
                        </a:solidFill>
                        <a:effectLst/>
                        <a:latin typeface="Avenir Book" charset="0"/>
                        <a:ea typeface="Avenir Book" charset="0"/>
                        <a:cs typeface="Avenir Book" charset="0"/>
                      </a:endParaRPr>
                    </a:p>
                  </a:txBody>
                  <a:tcPr marL="4592" marR="4592" marT="4592" marB="0" vert="vert270" anchor="ctr">
                    <a:solidFill>
                      <a:schemeClr val="accent5">
                        <a:lumMod val="40000"/>
                        <a:lumOff val="60000"/>
                      </a:schemeClr>
                    </a:solidFill>
                  </a:tcPr>
                </a:tc>
                <a:tc>
                  <a:txBody>
                    <a:bodyPr/>
                    <a:lstStyle/>
                    <a:p>
                      <a:pPr algn="l" fontAlgn="b"/>
                      <a:r>
                        <a:rPr lang="en-US" sz="1000" u="none" strike="noStrike" dirty="0">
                          <a:effectLst/>
                          <a:latin typeface="Avenir Book" charset="0"/>
                          <a:ea typeface="Avenir Book" charset="0"/>
                          <a:cs typeface="Avenir Book" charset="0"/>
                        </a:rPr>
                        <a:t>Standard data model</a:t>
                      </a:r>
                      <a:endParaRPr lang="en-US" sz="1000" b="0" i="0" u="none" strike="noStrike" dirty="0">
                        <a:solidFill>
                          <a:srgbClr val="000000"/>
                        </a:solidFill>
                        <a:effectLst/>
                        <a:latin typeface="Avenir Book" charset="0"/>
                        <a:ea typeface="Avenir Book" charset="0"/>
                        <a:cs typeface="Avenir Book" charset="0"/>
                      </a:endParaRPr>
                    </a:p>
                  </a:txBody>
                  <a:tcPr marL="4592" marR="4592" marT="4592" marB="0" anchor="b">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dirty="0">
                          <a:effectLst/>
                          <a:latin typeface="Avenir Book" charset="0"/>
                          <a:ea typeface="Avenir Book" charset="0"/>
                          <a:cs typeface="Avenir Book" charset="0"/>
                        </a:rPr>
                        <a:t> </a:t>
                      </a:r>
                      <a:endParaRPr lang="sk-SK" sz="1000" b="1" i="0" u="none" strike="noStrike" dirty="0">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extLst>
                  <a:ext uri="{0D108BD9-81ED-4DB2-BD59-A6C34878D82A}">
                    <a16:rowId xmlns:a16="http://schemas.microsoft.com/office/drawing/2014/main" val="10001"/>
                  </a:ext>
                </a:extLst>
              </a:tr>
              <a:tr h="134916">
                <a:tc vMerge="1">
                  <a:txBody>
                    <a:bodyPr/>
                    <a:lstStyle/>
                    <a:p>
                      <a:endParaRPr lang="en-US"/>
                    </a:p>
                  </a:txBody>
                  <a:tcPr/>
                </a:tc>
                <a:tc vMerge="1">
                  <a:txBody>
                    <a:bodyPr/>
                    <a:lstStyle/>
                    <a:p>
                      <a:endParaRPr lang="en-US"/>
                    </a:p>
                  </a:txBody>
                  <a:tcPr/>
                </a:tc>
                <a:tc>
                  <a:txBody>
                    <a:bodyPr/>
                    <a:lstStyle/>
                    <a:p>
                      <a:pPr algn="l" fontAlgn="ctr"/>
                      <a:r>
                        <a:rPr lang="en-US" sz="1000" u="none" strike="noStrike">
                          <a:effectLst/>
                          <a:latin typeface="Avenir Book" charset="0"/>
                          <a:ea typeface="Avenir Book" charset="0"/>
                          <a:cs typeface="Avenir Book" charset="0"/>
                        </a:rPr>
                        <a:t>Faster straight through processing</a:t>
                      </a:r>
                      <a:endParaRPr lang="en-US" sz="1000" b="0"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extLst>
                  <a:ext uri="{0D108BD9-81ED-4DB2-BD59-A6C34878D82A}">
                    <a16:rowId xmlns:a16="http://schemas.microsoft.com/office/drawing/2014/main" val="10002"/>
                  </a:ext>
                </a:extLst>
              </a:tr>
              <a:tr h="134916">
                <a:tc vMerge="1">
                  <a:txBody>
                    <a:bodyPr/>
                    <a:lstStyle/>
                    <a:p>
                      <a:endParaRPr lang="en-US"/>
                    </a:p>
                  </a:txBody>
                  <a:tcPr/>
                </a:tc>
                <a:tc vMerge="1">
                  <a:txBody>
                    <a:bodyPr/>
                    <a:lstStyle/>
                    <a:p>
                      <a:endParaRPr lang="en-US"/>
                    </a:p>
                  </a:txBody>
                  <a:tcPr/>
                </a:tc>
                <a:tc>
                  <a:txBody>
                    <a:bodyPr/>
                    <a:lstStyle/>
                    <a:p>
                      <a:pPr algn="l" fontAlgn="ctr"/>
                      <a:r>
                        <a:rPr lang="en-US" sz="1000" u="none" strike="noStrike">
                          <a:effectLst/>
                          <a:latin typeface="Avenir Book" charset="0"/>
                          <a:ea typeface="Avenir Book" charset="0"/>
                          <a:cs typeface="Avenir Book" charset="0"/>
                        </a:rPr>
                        <a:t>Transparency</a:t>
                      </a:r>
                      <a:endParaRPr lang="en-US" sz="1000" b="0"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extLst>
                  <a:ext uri="{0D108BD9-81ED-4DB2-BD59-A6C34878D82A}">
                    <a16:rowId xmlns:a16="http://schemas.microsoft.com/office/drawing/2014/main" val="10003"/>
                  </a:ext>
                </a:extLst>
              </a:tr>
              <a:tr h="134916">
                <a:tc vMerge="1">
                  <a:txBody>
                    <a:bodyPr/>
                    <a:lstStyle/>
                    <a:p>
                      <a:endParaRPr lang="en-US"/>
                    </a:p>
                  </a:txBody>
                  <a:tcPr/>
                </a:tc>
                <a:tc vMerge="1">
                  <a:txBody>
                    <a:bodyPr/>
                    <a:lstStyle/>
                    <a:p>
                      <a:endParaRPr lang="en-US"/>
                    </a:p>
                  </a:txBody>
                  <a:tcPr/>
                </a:tc>
                <a:tc>
                  <a:txBody>
                    <a:bodyPr/>
                    <a:lstStyle/>
                    <a:p>
                      <a:pPr algn="l" fontAlgn="ctr"/>
                      <a:r>
                        <a:rPr lang="en-US" sz="1000" u="none" strike="noStrike">
                          <a:effectLst/>
                          <a:latin typeface="Avenir Book" charset="0"/>
                          <a:ea typeface="Avenir Book" charset="0"/>
                          <a:cs typeface="Avenir Book" charset="0"/>
                        </a:rPr>
                        <a:t>Reactivity</a:t>
                      </a:r>
                      <a:endParaRPr lang="en-US" sz="1000" b="0"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extLst>
                  <a:ext uri="{0D108BD9-81ED-4DB2-BD59-A6C34878D82A}">
                    <a16:rowId xmlns:a16="http://schemas.microsoft.com/office/drawing/2014/main" val="10004"/>
                  </a:ext>
                </a:extLst>
              </a:tr>
              <a:tr h="134916">
                <a:tc vMerge="1">
                  <a:txBody>
                    <a:bodyPr/>
                    <a:lstStyle/>
                    <a:p>
                      <a:endParaRPr lang="en-US"/>
                    </a:p>
                  </a:txBody>
                  <a:tcPr/>
                </a:tc>
                <a:tc vMerge="1">
                  <a:txBody>
                    <a:bodyPr/>
                    <a:lstStyle/>
                    <a:p>
                      <a:endParaRPr lang="en-US"/>
                    </a:p>
                  </a:txBody>
                  <a:tcPr/>
                </a:tc>
                <a:tc>
                  <a:txBody>
                    <a:bodyPr/>
                    <a:lstStyle/>
                    <a:p>
                      <a:pPr algn="l" fontAlgn="ctr"/>
                      <a:r>
                        <a:rPr lang="en-US" sz="1000" u="none" strike="noStrike" dirty="0">
                          <a:effectLst/>
                          <a:latin typeface="Avenir Book" charset="0"/>
                          <a:ea typeface="Avenir Book" charset="0"/>
                          <a:cs typeface="Avenir Book" charset="0"/>
                        </a:rPr>
                        <a:t>Aggregation</a:t>
                      </a:r>
                      <a:endParaRPr lang="en-US" sz="1000" b="0" i="0" u="none" strike="noStrike" dirty="0">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extLst>
                  <a:ext uri="{0D108BD9-81ED-4DB2-BD59-A6C34878D82A}">
                    <a16:rowId xmlns:a16="http://schemas.microsoft.com/office/drawing/2014/main" val="10005"/>
                  </a:ext>
                </a:extLst>
              </a:tr>
              <a:tr h="134916">
                <a:tc vMerge="1">
                  <a:txBody>
                    <a:bodyPr/>
                    <a:lstStyle/>
                    <a:p>
                      <a:endParaRPr lang="en-US"/>
                    </a:p>
                  </a:txBody>
                  <a:tcPr/>
                </a:tc>
                <a:tc vMerge="1">
                  <a:txBody>
                    <a:bodyPr/>
                    <a:lstStyle/>
                    <a:p>
                      <a:endParaRPr lang="en-US"/>
                    </a:p>
                  </a:txBody>
                  <a:tcPr/>
                </a:tc>
                <a:tc>
                  <a:txBody>
                    <a:bodyPr/>
                    <a:lstStyle/>
                    <a:p>
                      <a:pPr algn="l" fontAlgn="ctr"/>
                      <a:r>
                        <a:rPr lang="en-US" sz="1000" u="none" strike="noStrike">
                          <a:effectLst/>
                          <a:latin typeface="Avenir Book" charset="0"/>
                          <a:ea typeface="Avenir Book" charset="0"/>
                          <a:cs typeface="Avenir Book" charset="0"/>
                        </a:rPr>
                        <a:t>Loss Prevention </a:t>
                      </a:r>
                      <a:endParaRPr lang="en-US" sz="1000" b="0"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extLst>
                  <a:ext uri="{0D108BD9-81ED-4DB2-BD59-A6C34878D82A}">
                    <a16:rowId xmlns:a16="http://schemas.microsoft.com/office/drawing/2014/main" val="10006"/>
                  </a:ext>
                </a:extLst>
              </a:tr>
              <a:tr h="335153">
                <a:tc vMerge="1">
                  <a:txBody>
                    <a:bodyPr/>
                    <a:lstStyle/>
                    <a:p>
                      <a:endParaRPr lang="en-US"/>
                    </a:p>
                  </a:txBody>
                  <a:tcPr/>
                </a:tc>
                <a:tc rowSpan="7">
                  <a:txBody>
                    <a:bodyPr/>
                    <a:lstStyle/>
                    <a:p>
                      <a:pPr algn="ctr" fontAlgn="ctr"/>
                      <a:r>
                        <a:rPr lang="en-US" sz="1100" u="none" strike="noStrike" dirty="0">
                          <a:effectLst/>
                          <a:latin typeface="Avenir Book" charset="0"/>
                          <a:ea typeface="Avenir Book" charset="0"/>
                          <a:cs typeface="Avenir Book" charset="0"/>
                        </a:rPr>
                        <a:t>BENEFITS THAT </a:t>
                      </a:r>
                      <a:br>
                        <a:rPr lang="en-US" sz="1100" u="none" strike="noStrike" dirty="0">
                          <a:effectLst/>
                          <a:latin typeface="Avenir Book" charset="0"/>
                          <a:ea typeface="Avenir Book" charset="0"/>
                          <a:cs typeface="Avenir Book" charset="0"/>
                        </a:rPr>
                      </a:br>
                      <a:r>
                        <a:rPr lang="en-US" sz="1100" u="none" strike="noStrike" dirty="0">
                          <a:effectLst/>
                          <a:latin typeface="Avenir Book" charset="0"/>
                          <a:ea typeface="Avenir Book" charset="0"/>
                          <a:cs typeface="Avenir Book" charset="0"/>
                        </a:rPr>
                        <a:t>ENHANCE THE TRANSFORMATION PROGRAMME</a:t>
                      </a:r>
                      <a:endParaRPr lang="en-US" sz="1100" b="1" i="0" u="none" strike="noStrike" dirty="0">
                        <a:solidFill>
                          <a:srgbClr val="000000"/>
                        </a:solidFill>
                        <a:effectLst/>
                        <a:latin typeface="Avenir Book" charset="0"/>
                        <a:ea typeface="Avenir Book" charset="0"/>
                        <a:cs typeface="Avenir Book" charset="0"/>
                      </a:endParaRPr>
                    </a:p>
                  </a:txBody>
                  <a:tcPr marL="4592" marR="4592" marT="4592" marB="0" vert="vert270" anchor="ctr">
                    <a:solidFill>
                      <a:schemeClr val="accent5">
                        <a:lumMod val="40000"/>
                        <a:lumOff val="60000"/>
                      </a:schemeClr>
                    </a:solidFill>
                  </a:tcPr>
                </a:tc>
                <a:tc>
                  <a:txBody>
                    <a:bodyPr/>
                    <a:lstStyle/>
                    <a:p>
                      <a:pPr algn="l" fontAlgn="ctr"/>
                      <a:r>
                        <a:rPr lang="en-US" sz="1000" u="none" strike="noStrike" dirty="0">
                          <a:effectLst/>
                          <a:latin typeface="Avenir Book" charset="0"/>
                          <a:ea typeface="Avenir Book" charset="0"/>
                          <a:cs typeface="Avenir Book" charset="0"/>
                        </a:rPr>
                        <a:t>Potential to differentiate Zurich Insurance in the marketplace</a:t>
                      </a:r>
                      <a:endParaRPr lang="en-US" sz="1000" b="0" i="0" u="none" strike="noStrike" dirty="0">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extLst>
                  <a:ext uri="{0D108BD9-81ED-4DB2-BD59-A6C34878D82A}">
                    <a16:rowId xmlns:a16="http://schemas.microsoft.com/office/drawing/2014/main" val="10007"/>
                  </a:ext>
                </a:extLst>
              </a:tr>
              <a:tr h="142967">
                <a:tc vMerge="1">
                  <a:txBody>
                    <a:bodyPr/>
                    <a:lstStyle/>
                    <a:p>
                      <a:endParaRPr lang="en-US"/>
                    </a:p>
                  </a:txBody>
                  <a:tcPr/>
                </a:tc>
                <a:tc vMerge="1">
                  <a:txBody>
                    <a:bodyPr/>
                    <a:lstStyle/>
                    <a:p>
                      <a:endParaRPr lang="en-US"/>
                    </a:p>
                  </a:txBody>
                  <a:tcPr/>
                </a:tc>
                <a:tc>
                  <a:txBody>
                    <a:bodyPr/>
                    <a:lstStyle/>
                    <a:p>
                      <a:pPr algn="l" fontAlgn="ctr"/>
                      <a:r>
                        <a:rPr lang="en-US" sz="1000" u="none" strike="noStrike" dirty="0">
                          <a:effectLst/>
                          <a:latin typeface="Avenir Book" charset="0"/>
                          <a:ea typeface="Avenir Book" charset="0"/>
                          <a:cs typeface="Avenir Book" charset="0"/>
                        </a:rPr>
                        <a:t>Learning and enhancing technical skills (tools of innovation)</a:t>
                      </a:r>
                      <a:endParaRPr lang="en-US" sz="1000" b="0" i="0" u="none" strike="noStrike" dirty="0">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extLst>
                  <a:ext uri="{0D108BD9-81ED-4DB2-BD59-A6C34878D82A}">
                    <a16:rowId xmlns:a16="http://schemas.microsoft.com/office/drawing/2014/main" val="10008"/>
                  </a:ext>
                </a:extLst>
              </a:tr>
              <a:tr h="134916">
                <a:tc vMerge="1">
                  <a:txBody>
                    <a:bodyPr/>
                    <a:lstStyle/>
                    <a:p>
                      <a:endParaRPr lang="en-US"/>
                    </a:p>
                  </a:txBody>
                  <a:tcPr/>
                </a:tc>
                <a:tc vMerge="1">
                  <a:txBody>
                    <a:bodyPr/>
                    <a:lstStyle/>
                    <a:p>
                      <a:endParaRPr lang="en-US"/>
                    </a:p>
                  </a:txBody>
                  <a:tcPr/>
                </a:tc>
                <a:tc>
                  <a:txBody>
                    <a:bodyPr/>
                    <a:lstStyle/>
                    <a:p>
                      <a:pPr algn="l" fontAlgn="ctr"/>
                      <a:r>
                        <a:rPr lang="en-US" sz="1000" u="none" strike="noStrike" dirty="0">
                          <a:effectLst/>
                          <a:latin typeface="Avenir Book" charset="0"/>
                          <a:ea typeface="Avenir Book" charset="0"/>
                          <a:cs typeface="Avenir Book" charset="0"/>
                        </a:rPr>
                        <a:t>The ability to pioneer</a:t>
                      </a:r>
                      <a:endParaRPr lang="en-US" sz="1000" b="0" i="0" u="none" strike="noStrike" dirty="0">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extLst>
                  <a:ext uri="{0D108BD9-81ED-4DB2-BD59-A6C34878D82A}">
                    <a16:rowId xmlns:a16="http://schemas.microsoft.com/office/drawing/2014/main" val="10009"/>
                  </a:ext>
                </a:extLst>
              </a:tr>
              <a:tr h="253167">
                <a:tc vMerge="1">
                  <a:txBody>
                    <a:bodyPr/>
                    <a:lstStyle/>
                    <a:p>
                      <a:endParaRPr lang="en-US"/>
                    </a:p>
                  </a:txBody>
                  <a:tcPr/>
                </a:tc>
                <a:tc vMerge="1">
                  <a:txBody>
                    <a:bodyPr/>
                    <a:lstStyle/>
                    <a:p>
                      <a:endParaRPr lang="en-US"/>
                    </a:p>
                  </a:txBody>
                  <a:tcPr/>
                </a:tc>
                <a:tc>
                  <a:txBody>
                    <a:bodyPr/>
                    <a:lstStyle/>
                    <a:p>
                      <a:pPr algn="l" fontAlgn="ctr"/>
                      <a:r>
                        <a:rPr lang="en-US" sz="1000" u="none" strike="noStrike" dirty="0">
                          <a:effectLst/>
                          <a:latin typeface="Avenir Book" charset="0"/>
                          <a:ea typeface="Avenir Book" charset="0"/>
                          <a:cs typeface="Avenir Book" charset="0"/>
                        </a:rPr>
                        <a:t>Improved ease of use (internal and external customer experience)</a:t>
                      </a:r>
                      <a:endParaRPr lang="en-US" sz="1000" b="0" i="0" u="none" strike="noStrike" dirty="0">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extLst>
                  <a:ext uri="{0D108BD9-81ED-4DB2-BD59-A6C34878D82A}">
                    <a16:rowId xmlns:a16="http://schemas.microsoft.com/office/drawing/2014/main" val="10010"/>
                  </a:ext>
                </a:extLst>
              </a:tr>
              <a:tr h="134916">
                <a:tc vMerge="1">
                  <a:txBody>
                    <a:bodyPr/>
                    <a:lstStyle/>
                    <a:p>
                      <a:endParaRPr lang="en-US"/>
                    </a:p>
                  </a:txBody>
                  <a:tcPr/>
                </a:tc>
                <a:tc vMerge="1">
                  <a:txBody>
                    <a:bodyPr/>
                    <a:lstStyle/>
                    <a:p>
                      <a:endParaRPr lang="en-US"/>
                    </a:p>
                  </a:txBody>
                  <a:tcPr/>
                </a:tc>
                <a:tc>
                  <a:txBody>
                    <a:bodyPr/>
                    <a:lstStyle/>
                    <a:p>
                      <a:pPr algn="l" fontAlgn="ctr"/>
                      <a:r>
                        <a:rPr lang="en-US" sz="1000" u="none" strike="noStrike">
                          <a:effectLst/>
                          <a:latin typeface="Avenir Book" charset="0"/>
                          <a:ea typeface="Avenir Book" charset="0"/>
                          <a:cs typeface="Avenir Book" charset="0"/>
                        </a:rPr>
                        <a:t>Scalability (foundation proprietary model)</a:t>
                      </a:r>
                      <a:endParaRPr lang="en-US" sz="1000" b="0"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extLst>
                  <a:ext uri="{0D108BD9-81ED-4DB2-BD59-A6C34878D82A}">
                    <a16:rowId xmlns:a16="http://schemas.microsoft.com/office/drawing/2014/main" val="10011"/>
                  </a:ext>
                </a:extLst>
              </a:tr>
              <a:tr h="134916">
                <a:tc vMerge="1">
                  <a:txBody>
                    <a:bodyPr/>
                    <a:lstStyle/>
                    <a:p>
                      <a:endParaRPr lang="en-US"/>
                    </a:p>
                  </a:txBody>
                  <a:tcPr/>
                </a:tc>
                <a:tc vMerge="1">
                  <a:txBody>
                    <a:bodyPr/>
                    <a:lstStyle/>
                    <a:p>
                      <a:endParaRPr lang="en-US"/>
                    </a:p>
                  </a:txBody>
                  <a:tcPr/>
                </a:tc>
                <a:tc>
                  <a:txBody>
                    <a:bodyPr/>
                    <a:lstStyle/>
                    <a:p>
                      <a:pPr algn="l" fontAlgn="ctr"/>
                      <a:r>
                        <a:rPr lang="en-US" sz="1000" u="none" strike="noStrike" dirty="0">
                          <a:effectLst/>
                          <a:latin typeface="Avenir Book" charset="0"/>
                          <a:ea typeface="Avenir Book" charset="0"/>
                          <a:cs typeface="Avenir Book" charset="0"/>
                        </a:rPr>
                        <a:t>The added value of better data</a:t>
                      </a:r>
                      <a:endParaRPr lang="en-US" sz="1000" b="0" i="0" u="none" strike="noStrike" dirty="0">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extLst>
                  <a:ext uri="{0D108BD9-81ED-4DB2-BD59-A6C34878D82A}">
                    <a16:rowId xmlns:a16="http://schemas.microsoft.com/office/drawing/2014/main" val="10012"/>
                  </a:ext>
                </a:extLst>
              </a:tr>
              <a:tr h="184229">
                <a:tc vMerge="1">
                  <a:txBody>
                    <a:bodyPr/>
                    <a:lstStyle/>
                    <a:p>
                      <a:endParaRPr lang="en-US"/>
                    </a:p>
                  </a:txBody>
                  <a:tcPr/>
                </a:tc>
                <a:tc vMerge="1">
                  <a:txBody>
                    <a:bodyPr/>
                    <a:lstStyle/>
                    <a:p>
                      <a:endParaRPr lang="en-US"/>
                    </a:p>
                  </a:txBody>
                  <a:tcPr/>
                </a:tc>
                <a:tc>
                  <a:txBody>
                    <a:bodyPr/>
                    <a:lstStyle/>
                    <a:p>
                      <a:pPr algn="l" fontAlgn="ctr"/>
                      <a:r>
                        <a:rPr lang="en-US" sz="1000" u="none" strike="noStrike" dirty="0">
                          <a:effectLst/>
                          <a:latin typeface="Avenir Book" charset="0"/>
                          <a:ea typeface="Avenir Book" charset="0"/>
                          <a:cs typeface="Avenir Book" charset="0"/>
                        </a:rPr>
                        <a:t>More accurate pricing, reducing % of unknowns </a:t>
                      </a:r>
                      <a:endParaRPr lang="en-US" sz="1000" b="0" i="0" u="none" strike="noStrike" dirty="0">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1"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extLst>
                  <a:ext uri="{0D108BD9-81ED-4DB2-BD59-A6C34878D82A}">
                    <a16:rowId xmlns:a16="http://schemas.microsoft.com/office/drawing/2014/main" val="10013"/>
                  </a:ext>
                </a:extLst>
              </a:tr>
              <a:tr h="265885">
                <a:tc vMerge="1">
                  <a:txBody>
                    <a:bodyPr/>
                    <a:lstStyle/>
                    <a:p>
                      <a:endParaRPr lang="en-US"/>
                    </a:p>
                  </a:txBody>
                  <a:tcPr/>
                </a:tc>
                <a:tc rowSpan="5">
                  <a:txBody>
                    <a:bodyPr/>
                    <a:lstStyle/>
                    <a:p>
                      <a:pPr algn="ctr" fontAlgn="ctr"/>
                      <a:r>
                        <a:rPr lang="en-US" sz="1100" u="none" strike="noStrike">
                          <a:effectLst/>
                          <a:latin typeface="Avenir Book" charset="0"/>
                          <a:ea typeface="Avenir Book" charset="0"/>
                          <a:cs typeface="Avenir Book" charset="0"/>
                        </a:rPr>
                        <a:t>ZURICH </a:t>
                      </a:r>
                      <a:endParaRPr lang="en-US" sz="1100" b="1" i="0" u="none" strike="noStrike">
                        <a:solidFill>
                          <a:srgbClr val="000000"/>
                        </a:solidFill>
                        <a:effectLst/>
                        <a:latin typeface="Avenir Book" charset="0"/>
                        <a:ea typeface="Avenir Book" charset="0"/>
                        <a:cs typeface="Avenir Book" charset="0"/>
                      </a:endParaRPr>
                    </a:p>
                  </a:txBody>
                  <a:tcPr marL="4592" marR="4592" marT="4592" marB="0" vert="vert270" anchor="ctr">
                    <a:solidFill>
                      <a:schemeClr val="accent5">
                        <a:lumMod val="40000"/>
                        <a:lumOff val="60000"/>
                      </a:schemeClr>
                    </a:solidFill>
                  </a:tcPr>
                </a:tc>
                <a:tc>
                  <a:txBody>
                    <a:bodyPr/>
                    <a:lstStyle/>
                    <a:p>
                      <a:pPr algn="l" fontAlgn="ctr"/>
                      <a:r>
                        <a:rPr lang="en-US" sz="1000" u="none" strike="noStrike">
                          <a:effectLst/>
                          <a:latin typeface="Avenir Book" charset="0"/>
                          <a:ea typeface="Avenir Book" charset="0"/>
                          <a:cs typeface="Avenir Book" charset="0"/>
                        </a:rPr>
                        <a:t>Brokers receive unstructured location data from the ecosystem</a:t>
                      </a:r>
                      <a:endParaRPr lang="en-US" sz="1000" b="0"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b="1" u="none" strike="noStrike">
                          <a:solidFill>
                            <a:schemeClr val="bg1"/>
                          </a:solidFill>
                          <a:effectLst/>
                          <a:latin typeface="Avenir Book" charset="0"/>
                          <a:ea typeface="Avenir Book" charset="0"/>
                          <a:cs typeface="Avenir Book" charset="0"/>
                        </a:rPr>
                        <a:t> </a:t>
                      </a:r>
                      <a:endParaRPr lang="sk-SK" sz="1000" b="1" i="0" u="none" strike="noStrike">
                        <a:solidFill>
                          <a:schemeClr val="bg1"/>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en-US" sz="1000" b="1" u="none" strike="noStrike" dirty="0">
                          <a:solidFill>
                            <a:schemeClr val="bg1"/>
                          </a:solidFill>
                          <a:effectLst/>
                          <a:latin typeface="Avenir Book" charset="0"/>
                          <a:ea typeface="Avenir Book" charset="0"/>
                          <a:cs typeface="Avenir Book" charset="0"/>
                        </a:rPr>
                        <a:t>Data Integrity</a:t>
                      </a:r>
                      <a:endParaRPr lang="en-US" sz="1000" b="1" i="0" u="none" strike="noStrike" dirty="0">
                        <a:solidFill>
                          <a:schemeClr val="bg1"/>
                        </a:solidFill>
                        <a:effectLst/>
                        <a:latin typeface="Avenir Book" charset="0"/>
                        <a:ea typeface="Avenir Book" charset="0"/>
                        <a:cs typeface="Avenir Book" charset="0"/>
                      </a:endParaRPr>
                    </a:p>
                  </a:txBody>
                  <a:tcPr marL="4592" marR="4592" marT="4592" marB="0" anchor="ctr">
                    <a:solidFill>
                      <a:schemeClr val="accent5"/>
                    </a:solidFill>
                  </a:tcPr>
                </a:tc>
                <a:tc>
                  <a:txBody>
                    <a:bodyPr/>
                    <a:lstStyle/>
                    <a:p>
                      <a:pPr algn="ctr" fontAlgn="ctr"/>
                      <a:r>
                        <a:rPr lang="sk-SK" sz="1000" b="1" u="none" strike="noStrike">
                          <a:solidFill>
                            <a:schemeClr val="bg1"/>
                          </a:solidFill>
                          <a:effectLst/>
                          <a:latin typeface="Avenir Book" charset="0"/>
                          <a:ea typeface="Avenir Book" charset="0"/>
                          <a:cs typeface="Avenir Book" charset="0"/>
                        </a:rPr>
                        <a:t> </a:t>
                      </a:r>
                      <a:endParaRPr lang="sk-SK" sz="1000" b="1" i="0" u="none" strike="noStrike">
                        <a:solidFill>
                          <a:schemeClr val="bg1"/>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extLst>
                  <a:ext uri="{0D108BD9-81ED-4DB2-BD59-A6C34878D82A}">
                    <a16:rowId xmlns:a16="http://schemas.microsoft.com/office/drawing/2014/main" val="10014"/>
                  </a:ext>
                </a:extLst>
              </a:tr>
              <a:tr h="265885">
                <a:tc vMerge="1">
                  <a:txBody>
                    <a:bodyPr/>
                    <a:lstStyle/>
                    <a:p>
                      <a:endParaRPr lang="en-US"/>
                    </a:p>
                  </a:txBody>
                  <a:tcPr/>
                </a:tc>
                <a:tc vMerge="1">
                  <a:txBody>
                    <a:bodyPr/>
                    <a:lstStyle/>
                    <a:p>
                      <a:endParaRPr lang="en-US"/>
                    </a:p>
                  </a:txBody>
                  <a:tcPr/>
                </a:tc>
                <a:tc>
                  <a:txBody>
                    <a:bodyPr/>
                    <a:lstStyle/>
                    <a:p>
                      <a:pPr algn="l" fontAlgn="ctr"/>
                      <a:r>
                        <a:rPr lang="en-US" sz="1000" u="none" strike="noStrike" dirty="0">
                          <a:effectLst/>
                          <a:latin typeface="Avenir Book" charset="0"/>
                          <a:ea typeface="Avenir Book" charset="0"/>
                          <a:cs typeface="Avenir Book" charset="0"/>
                        </a:rPr>
                        <a:t>Accuracy of the data and completeness </a:t>
                      </a:r>
                      <a:endParaRPr lang="en-US" sz="1000" b="0" i="0" u="none" strike="noStrike" dirty="0">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en-US" sz="1000" b="1" u="none" strike="noStrike" dirty="0">
                          <a:solidFill>
                            <a:schemeClr val="bg1"/>
                          </a:solidFill>
                          <a:effectLst/>
                          <a:latin typeface="Avenir Book" charset="0"/>
                          <a:ea typeface="Avenir Book" charset="0"/>
                          <a:cs typeface="Avenir Book" charset="0"/>
                        </a:rPr>
                        <a:t>Shared Truth</a:t>
                      </a:r>
                      <a:endParaRPr lang="en-US" sz="1000" b="1" i="0" u="none" strike="noStrike" dirty="0">
                        <a:solidFill>
                          <a:schemeClr val="bg1"/>
                        </a:solidFill>
                        <a:effectLst/>
                        <a:latin typeface="Avenir Book" charset="0"/>
                        <a:ea typeface="Avenir Book" charset="0"/>
                        <a:cs typeface="Avenir Book" charset="0"/>
                      </a:endParaRPr>
                    </a:p>
                  </a:txBody>
                  <a:tcPr marL="4592" marR="4592" marT="4592" marB="0" anchor="ctr">
                    <a:solidFill>
                      <a:schemeClr val="accent6"/>
                    </a:solidFill>
                  </a:tcPr>
                </a:tc>
                <a:tc>
                  <a:txBody>
                    <a:bodyPr/>
                    <a:lstStyle/>
                    <a:p>
                      <a:pPr algn="ctr" fontAlgn="ctr"/>
                      <a:r>
                        <a:rPr lang="sk-SK" sz="1000" b="1" u="none" strike="noStrike">
                          <a:solidFill>
                            <a:schemeClr val="bg1"/>
                          </a:solidFill>
                          <a:effectLst/>
                          <a:latin typeface="Avenir Book" charset="0"/>
                          <a:ea typeface="Avenir Book" charset="0"/>
                          <a:cs typeface="Avenir Book" charset="0"/>
                        </a:rPr>
                        <a:t> </a:t>
                      </a:r>
                      <a:endParaRPr lang="sk-SK" sz="1000" b="1" i="0" u="none" strike="noStrike">
                        <a:solidFill>
                          <a:schemeClr val="bg1"/>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b="1" u="none" strike="noStrike">
                          <a:solidFill>
                            <a:schemeClr val="bg1"/>
                          </a:solidFill>
                          <a:effectLst/>
                          <a:latin typeface="Avenir Book" charset="0"/>
                          <a:ea typeface="Avenir Book" charset="0"/>
                          <a:cs typeface="Avenir Book" charset="0"/>
                        </a:rPr>
                        <a:t> </a:t>
                      </a:r>
                      <a:endParaRPr lang="sk-SK" sz="1000" b="1" i="0" u="none" strike="noStrike">
                        <a:solidFill>
                          <a:schemeClr val="bg1"/>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extLst>
                  <a:ext uri="{0D108BD9-81ED-4DB2-BD59-A6C34878D82A}">
                    <a16:rowId xmlns:a16="http://schemas.microsoft.com/office/drawing/2014/main" val="10015"/>
                  </a:ext>
                </a:extLst>
              </a:tr>
              <a:tr h="265885">
                <a:tc vMerge="1">
                  <a:txBody>
                    <a:bodyPr/>
                    <a:lstStyle/>
                    <a:p>
                      <a:endParaRPr lang="en-US"/>
                    </a:p>
                  </a:txBody>
                  <a:tcPr/>
                </a:tc>
                <a:tc vMerge="1">
                  <a:txBody>
                    <a:bodyPr/>
                    <a:lstStyle/>
                    <a:p>
                      <a:endParaRPr lang="en-US"/>
                    </a:p>
                  </a:txBody>
                  <a:tcPr/>
                </a:tc>
                <a:tc>
                  <a:txBody>
                    <a:bodyPr/>
                    <a:lstStyle/>
                    <a:p>
                      <a:pPr algn="l" fontAlgn="ctr"/>
                      <a:r>
                        <a:rPr lang="en-US" sz="1000" u="none" strike="noStrike" dirty="0">
                          <a:effectLst/>
                          <a:latin typeface="Avenir Book" charset="0"/>
                          <a:ea typeface="Avenir Book" charset="0"/>
                          <a:cs typeface="Avenir Book" charset="0"/>
                        </a:rPr>
                        <a:t>Data sometimes inconsistent</a:t>
                      </a:r>
                      <a:endParaRPr lang="en-US" sz="1000" b="0" i="0" u="none" strike="noStrike" dirty="0">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en-US" sz="1000" b="1" u="none" strike="noStrike">
                          <a:solidFill>
                            <a:schemeClr val="bg1"/>
                          </a:solidFill>
                          <a:effectLst/>
                          <a:latin typeface="Avenir Book" charset="0"/>
                          <a:ea typeface="Avenir Book" charset="0"/>
                          <a:cs typeface="Avenir Book" charset="0"/>
                        </a:rPr>
                        <a:t>Shared Truth</a:t>
                      </a:r>
                      <a:endParaRPr lang="en-US" sz="1000" b="1" i="0" u="none" strike="noStrike">
                        <a:solidFill>
                          <a:schemeClr val="bg1"/>
                        </a:solidFill>
                        <a:effectLst/>
                        <a:latin typeface="Avenir Book" charset="0"/>
                        <a:ea typeface="Avenir Book" charset="0"/>
                        <a:cs typeface="Avenir Book" charset="0"/>
                      </a:endParaRPr>
                    </a:p>
                  </a:txBody>
                  <a:tcPr marL="4592" marR="4592" marT="4592" marB="0" anchor="ctr">
                    <a:solidFill>
                      <a:schemeClr val="accent6"/>
                    </a:solidFill>
                  </a:tcPr>
                </a:tc>
                <a:tc>
                  <a:txBody>
                    <a:bodyPr/>
                    <a:lstStyle/>
                    <a:p>
                      <a:pPr algn="ctr" fontAlgn="ctr"/>
                      <a:r>
                        <a:rPr lang="en-US" sz="1000" b="1" u="none" strike="noStrike" dirty="0">
                          <a:solidFill>
                            <a:schemeClr val="bg1"/>
                          </a:solidFill>
                          <a:effectLst/>
                          <a:latin typeface="Avenir Book" charset="0"/>
                          <a:ea typeface="Avenir Book" charset="0"/>
                          <a:cs typeface="Avenir Book" charset="0"/>
                        </a:rPr>
                        <a:t>Data Integrity</a:t>
                      </a:r>
                      <a:endParaRPr lang="en-US" sz="1000" b="1" i="0" u="none" strike="noStrike" dirty="0">
                        <a:solidFill>
                          <a:schemeClr val="bg1"/>
                        </a:solidFill>
                        <a:effectLst/>
                        <a:latin typeface="Avenir Book" charset="0"/>
                        <a:ea typeface="Avenir Book" charset="0"/>
                        <a:cs typeface="Avenir Book" charset="0"/>
                      </a:endParaRPr>
                    </a:p>
                  </a:txBody>
                  <a:tcPr marL="4592" marR="4592" marT="4592" marB="0" anchor="ctr">
                    <a:solidFill>
                      <a:schemeClr val="accent5"/>
                    </a:solidFill>
                  </a:tcPr>
                </a:tc>
                <a:tc>
                  <a:txBody>
                    <a:bodyPr/>
                    <a:lstStyle/>
                    <a:p>
                      <a:pPr algn="ctr" fontAlgn="ctr"/>
                      <a:r>
                        <a:rPr lang="sk-SK" sz="1000" b="1" u="none" strike="noStrike">
                          <a:solidFill>
                            <a:schemeClr val="bg1"/>
                          </a:solidFill>
                          <a:effectLst/>
                          <a:latin typeface="Avenir Book" charset="0"/>
                          <a:ea typeface="Avenir Book" charset="0"/>
                          <a:cs typeface="Avenir Book" charset="0"/>
                        </a:rPr>
                        <a:t> </a:t>
                      </a:r>
                      <a:endParaRPr lang="sk-SK" sz="1000" b="1" i="0" u="none" strike="noStrike">
                        <a:solidFill>
                          <a:schemeClr val="bg1"/>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extLst>
                  <a:ext uri="{0D108BD9-81ED-4DB2-BD59-A6C34878D82A}">
                    <a16:rowId xmlns:a16="http://schemas.microsoft.com/office/drawing/2014/main" val="10016"/>
                  </a:ext>
                </a:extLst>
              </a:tr>
              <a:tr h="265885">
                <a:tc vMerge="1">
                  <a:txBody>
                    <a:bodyPr/>
                    <a:lstStyle/>
                    <a:p>
                      <a:endParaRPr lang="en-US"/>
                    </a:p>
                  </a:txBody>
                  <a:tcPr/>
                </a:tc>
                <a:tc vMerge="1">
                  <a:txBody>
                    <a:bodyPr/>
                    <a:lstStyle/>
                    <a:p>
                      <a:endParaRPr lang="en-US"/>
                    </a:p>
                  </a:txBody>
                  <a:tcPr/>
                </a:tc>
                <a:tc>
                  <a:txBody>
                    <a:bodyPr/>
                    <a:lstStyle/>
                    <a:p>
                      <a:pPr algn="l" fontAlgn="ctr"/>
                      <a:r>
                        <a:rPr lang="en-US" sz="1000" u="none" strike="noStrike" dirty="0">
                          <a:effectLst/>
                          <a:latin typeface="Avenir Book" charset="0"/>
                          <a:ea typeface="Avenir Book" charset="0"/>
                          <a:cs typeface="Avenir Book" charset="0"/>
                        </a:rPr>
                        <a:t>Effort intensive cleansing</a:t>
                      </a:r>
                      <a:endParaRPr lang="en-US" sz="1000" b="0" i="0" u="none" strike="noStrike" dirty="0">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en-US" sz="1000" b="1" u="none" strike="noStrike" dirty="0">
                          <a:solidFill>
                            <a:schemeClr val="bg1"/>
                          </a:solidFill>
                          <a:effectLst/>
                          <a:latin typeface="Avenir Book" charset="0"/>
                          <a:ea typeface="Avenir Book" charset="0"/>
                          <a:cs typeface="Avenir Book" charset="0"/>
                        </a:rPr>
                        <a:t>Shared Truth</a:t>
                      </a:r>
                      <a:endParaRPr lang="en-US" sz="1000" b="1" i="0" u="none" strike="noStrike" dirty="0">
                        <a:solidFill>
                          <a:schemeClr val="bg1"/>
                        </a:solidFill>
                        <a:effectLst/>
                        <a:latin typeface="Avenir Book" charset="0"/>
                        <a:ea typeface="Avenir Book" charset="0"/>
                        <a:cs typeface="Avenir Book" charset="0"/>
                      </a:endParaRPr>
                    </a:p>
                  </a:txBody>
                  <a:tcPr marL="4592" marR="4592" marT="4592" marB="0" anchor="ctr">
                    <a:solidFill>
                      <a:schemeClr val="accent6"/>
                    </a:solidFill>
                  </a:tcPr>
                </a:tc>
                <a:tc>
                  <a:txBody>
                    <a:bodyPr/>
                    <a:lstStyle/>
                    <a:p>
                      <a:pPr algn="ctr" fontAlgn="ctr"/>
                      <a:r>
                        <a:rPr lang="sk-SK" sz="1000" b="1" u="none" strike="noStrike">
                          <a:solidFill>
                            <a:schemeClr val="bg1"/>
                          </a:solidFill>
                          <a:effectLst/>
                          <a:latin typeface="Avenir Book" charset="0"/>
                          <a:ea typeface="Avenir Book" charset="0"/>
                          <a:cs typeface="Avenir Book" charset="0"/>
                        </a:rPr>
                        <a:t> </a:t>
                      </a:r>
                      <a:endParaRPr lang="sk-SK" sz="1000" b="1" i="0" u="none" strike="noStrike">
                        <a:solidFill>
                          <a:schemeClr val="bg1"/>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en-US" sz="1000" b="1" u="none" strike="noStrike" dirty="0">
                          <a:solidFill>
                            <a:schemeClr val="bg1"/>
                          </a:solidFill>
                          <a:effectLst/>
                          <a:latin typeface="Avenir Book" charset="0"/>
                          <a:ea typeface="Avenir Book" charset="0"/>
                          <a:cs typeface="Avenir Book" charset="0"/>
                        </a:rPr>
                        <a:t>Process </a:t>
                      </a:r>
                      <a:br>
                        <a:rPr lang="en-US" sz="1000" b="1" u="none" strike="noStrike" dirty="0">
                          <a:solidFill>
                            <a:schemeClr val="bg1"/>
                          </a:solidFill>
                          <a:effectLst/>
                          <a:latin typeface="Avenir Book" charset="0"/>
                          <a:ea typeface="Avenir Book" charset="0"/>
                          <a:cs typeface="Avenir Book" charset="0"/>
                        </a:rPr>
                      </a:br>
                      <a:r>
                        <a:rPr lang="en-US" sz="1000" b="1" u="none" strike="noStrike" dirty="0">
                          <a:solidFill>
                            <a:schemeClr val="bg1"/>
                          </a:solidFill>
                          <a:effectLst/>
                          <a:latin typeface="Avenir Book" charset="0"/>
                          <a:ea typeface="Avenir Book" charset="0"/>
                          <a:cs typeface="Avenir Book" charset="0"/>
                        </a:rPr>
                        <a:t>Automation</a:t>
                      </a:r>
                      <a:endParaRPr lang="en-US" sz="1000" b="1" i="0" u="none" strike="noStrike" dirty="0">
                        <a:solidFill>
                          <a:schemeClr val="bg1"/>
                        </a:solidFill>
                        <a:effectLst/>
                        <a:latin typeface="Avenir Book" charset="0"/>
                        <a:ea typeface="Avenir Book" charset="0"/>
                        <a:cs typeface="Avenir Book" charset="0"/>
                      </a:endParaRPr>
                    </a:p>
                  </a:txBody>
                  <a:tcPr marL="4592" marR="4592" marT="4592" marB="0" anchor="ctr">
                    <a:solidFill>
                      <a:schemeClr val="accent2"/>
                    </a:solidFill>
                  </a:tcPr>
                </a:tc>
                <a:extLst>
                  <a:ext uri="{0D108BD9-81ED-4DB2-BD59-A6C34878D82A}">
                    <a16:rowId xmlns:a16="http://schemas.microsoft.com/office/drawing/2014/main" val="10017"/>
                  </a:ext>
                </a:extLst>
              </a:tr>
              <a:tr h="134916">
                <a:tc vMerge="1">
                  <a:txBody>
                    <a:bodyPr/>
                    <a:lstStyle/>
                    <a:p>
                      <a:endParaRPr lang="en-US"/>
                    </a:p>
                  </a:txBody>
                  <a:tcPr/>
                </a:tc>
                <a:tc vMerge="1">
                  <a:txBody>
                    <a:bodyPr/>
                    <a:lstStyle/>
                    <a:p>
                      <a:endParaRPr lang="en-US"/>
                    </a:p>
                  </a:txBody>
                  <a:tcPr/>
                </a:tc>
                <a:tc>
                  <a:txBody>
                    <a:bodyPr/>
                    <a:lstStyle/>
                    <a:p>
                      <a:pPr algn="l" fontAlgn="ctr"/>
                      <a:r>
                        <a:rPr lang="en-US" sz="1000" u="none" strike="noStrike">
                          <a:effectLst/>
                          <a:latin typeface="Avenir Book" charset="0"/>
                          <a:ea typeface="Avenir Book" charset="0"/>
                          <a:cs typeface="Avenir Book" charset="0"/>
                        </a:rPr>
                        <a:t>Ineffective use of time (broker delivers data late)</a:t>
                      </a:r>
                      <a:endParaRPr lang="en-US" sz="1000" b="0"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b="1" u="none" strike="noStrike">
                          <a:solidFill>
                            <a:schemeClr val="bg1"/>
                          </a:solidFill>
                          <a:effectLst/>
                          <a:latin typeface="Avenir Book" charset="0"/>
                          <a:ea typeface="Avenir Book" charset="0"/>
                          <a:cs typeface="Avenir Book" charset="0"/>
                        </a:rPr>
                        <a:t> </a:t>
                      </a:r>
                      <a:endParaRPr lang="sk-SK" sz="1000" b="1" i="0" u="none" strike="noStrike">
                        <a:solidFill>
                          <a:schemeClr val="bg1"/>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b="1" u="none" strike="noStrike">
                          <a:solidFill>
                            <a:schemeClr val="bg1"/>
                          </a:solidFill>
                          <a:effectLst/>
                          <a:latin typeface="Avenir Book" charset="0"/>
                          <a:ea typeface="Avenir Book" charset="0"/>
                          <a:cs typeface="Avenir Book" charset="0"/>
                        </a:rPr>
                        <a:t> </a:t>
                      </a:r>
                      <a:endParaRPr lang="sk-SK" sz="1000" b="1" i="0" u="none" strike="noStrike">
                        <a:solidFill>
                          <a:schemeClr val="bg1"/>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b="1" u="none" strike="noStrike">
                          <a:solidFill>
                            <a:schemeClr val="bg1"/>
                          </a:solidFill>
                          <a:effectLst/>
                          <a:latin typeface="Avenir Book" charset="0"/>
                          <a:ea typeface="Avenir Book" charset="0"/>
                          <a:cs typeface="Avenir Book" charset="0"/>
                        </a:rPr>
                        <a:t> </a:t>
                      </a:r>
                      <a:endParaRPr lang="sk-SK" sz="1000" b="1" i="0" u="none" strike="noStrike">
                        <a:solidFill>
                          <a:schemeClr val="bg1"/>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extLst>
                  <a:ext uri="{0D108BD9-81ED-4DB2-BD59-A6C34878D82A}">
                    <a16:rowId xmlns:a16="http://schemas.microsoft.com/office/drawing/2014/main" val="10018"/>
                  </a:ext>
                </a:extLst>
              </a:tr>
              <a:tr h="265885">
                <a:tc vMerge="1">
                  <a:txBody>
                    <a:bodyPr/>
                    <a:lstStyle/>
                    <a:p>
                      <a:endParaRPr lang="en-US"/>
                    </a:p>
                  </a:txBody>
                  <a:tcPr/>
                </a:tc>
                <a:tc rowSpan="5">
                  <a:txBody>
                    <a:bodyPr/>
                    <a:lstStyle/>
                    <a:p>
                      <a:pPr algn="ctr" fontAlgn="ctr"/>
                      <a:r>
                        <a:rPr lang="en-US" sz="1100" u="none" strike="noStrike">
                          <a:effectLst/>
                          <a:latin typeface="Avenir Book" charset="0"/>
                          <a:ea typeface="Avenir Book" charset="0"/>
                          <a:cs typeface="Avenir Book" charset="0"/>
                        </a:rPr>
                        <a:t>COMMON</a:t>
                      </a:r>
                      <a:endParaRPr lang="en-US" sz="1100" b="1" i="0" u="none" strike="noStrike">
                        <a:solidFill>
                          <a:srgbClr val="000000"/>
                        </a:solidFill>
                        <a:effectLst/>
                        <a:latin typeface="Avenir Book" charset="0"/>
                        <a:ea typeface="Avenir Book" charset="0"/>
                        <a:cs typeface="Avenir Book" charset="0"/>
                      </a:endParaRPr>
                    </a:p>
                  </a:txBody>
                  <a:tcPr marL="4592" marR="4592" marT="4592" marB="0" vert="vert270" anchor="ctr">
                    <a:solidFill>
                      <a:schemeClr val="accent5">
                        <a:lumMod val="40000"/>
                        <a:lumOff val="60000"/>
                      </a:schemeClr>
                    </a:solidFill>
                  </a:tcPr>
                </a:tc>
                <a:tc>
                  <a:txBody>
                    <a:bodyPr/>
                    <a:lstStyle/>
                    <a:p>
                      <a:pPr algn="l" fontAlgn="ctr"/>
                      <a:r>
                        <a:rPr lang="en-US" sz="1000" u="none" strike="noStrike">
                          <a:effectLst/>
                          <a:latin typeface="Avenir Book" charset="0"/>
                          <a:ea typeface="Avenir Book" charset="0"/>
                          <a:cs typeface="Avenir Book" charset="0"/>
                        </a:rPr>
                        <a:t>No living view of location data</a:t>
                      </a:r>
                      <a:endParaRPr lang="en-US" sz="1000" b="0"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en-US" sz="1000" b="1" u="none" strike="noStrike" dirty="0">
                          <a:solidFill>
                            <a:schemeClr val="bg1"/>
                          </a:solidFill>
                          <a:effectLst/>
                          <a:latin typeface="Avenir Book" charset="0"/>
                          <a:ea typeface="Avenir Book" charset="0"/>
                          <a:cs typeface="Avenir Book" charset="0"/>
                        </a:rPr>
                        <a:t>Shared Truth</a:t>
                      </a:r>
                      <a:endParaRPr lang="en-US" sz="1000" b="1" i="0" u="none" strike="noStrike" dirty="0">
                        <a:solidFill>
                          <a:schemeClr val="bg1"/>
                        </a:solidFill>
                        <a:effectLst/>
                        <a:latin typeface="Avenir Book" charset="0"/>
                        <a:ea typeface="Avenir Book" charset="0"/>
                        <a:cs typeface="Avenir Book" charset="0"/>
                      </a:endParaRPr>
                    </a:p>
                  </a:txBody>
                  <a:tcPr marL="4592" marR="4592" marT="4592" marB="0" anchor="ctr">
                    <a:solidFill>
                      <a:schemeClr val="accent6"/>
                    </a:solidFill>
                  </a:tcPr>
                </a:tc>
                <a:tc>
                  <a:txBody>
                    <a:bodyPr/>
                    <a:lstStyle/>
                    <a:p>
                      <a:pPr algn="ctr" fontAlgn="ctr"/>
                      <a:r>
                        <a:rPr lang="sk-SK" sz="1000" b="1" u="none" strike="noStrike">
                          <a:solidFill>
                            <a:schemeClr val="bg1"/>
                          </a:solidFill>
                          <a:effectLst/>
                          <a:latin typeface="Avenir Book" charset="0"/>
                          <a:ea typeface="Avenir Book" charset="0"/>
                          <a:cs typeface="Avenir Book" charset="0"/>
                        </a:rPr>
                        <a:t> </a:t>
                      </a:r>
                      <a:endParaRPr lang="sk-SK" sz="1000" b="1" i="0" u="none" strike="noStrike">
                        <a:solidFill>
                          <a:schemeClr val="bg1"/>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b="1" u="none" strike="noStrike">
                          <a:solidFill>
                            <a:schemeClr val="bg1"/>
                          </a:solidFill>
                          <a:effectLst/>
                          <a:latin typeface="Avenir Book" charset="0"/>
                          <a:ea typeface="Avenir Book" charset="0"/>
                          <a:cs typeface="Avenir Book" charset="0"/>
                        </a:rPr>
                        <a:t> </a:t>
                      </a:r>
                      <a:endParaRPr lang="sk-SK" sz="1000" b="1" i="0" u="none" strike="noStrike">
                        <a:solidFill>
                          <a:schemeClr val="bg1"/>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extLst>
                  <a:ext uri="{0D108BD9-81ED-4DB2-BD59-A6C34878D82A}">
                    <a16:rowId xmlns:a16="http://schemas.microsoft.com/office/drawing/2014/main" val="10019"/>
                  </a:ext>
                </a:extLst>
              </a:tr>
              <a:tr h="265885">
                <a:tc vMerge="1">
                  <a:txBody>
                    <a:bodyPr/>
                    <a:lstStyle/>
                    <a:p>
                      <a:endParaRPr lang="en-US"/>
                    </a:p>
                  </a:txBody>
                  <a:tcPr/>
                </a:tc>
                <a:tc vMerge="1">
                  <a:txBody>
                    <a:bodyPr/>
                    <a:lstStyle/>
                    <a:p>
                      <a:endParaRPr lang="en-US"/>
                    </a:p>
                  </a:txBody>
                  <a:tcPr/>
                </a:tc>
                <a:tc>
                  <a:txBody>
                    <a:bodyPr/>
                    <a:lstStyle/>
                    <a:p>
                      <a:pPr algn="l" fontAlgn="ctr"/>
                      <a:r>
                        <a:rPr lang="en-US" sz="1000" u="none" strike="noStrike">
                          <a:effectLst/>
                          <a:latin typeface="Avenir Book" charset="0"/>
                          <a:ea typeface="Avenir Book" charset="0"/>
                          <a:cs typeface="Avenir Book" charset="0"/>
                        </a:rPr>
                        <a:t>Acceptance of standards different understanding, not self explanitory </a:t>
                      </a:r>
                      <a:endParaRPr lang="en-US" sz="1000" b="0"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b="1" u="none" strike="noStrike">
                          <a:solidFill>
                            <a:schemeClr val="bg1"/>
                          </a:solidFill>
                          <a:effectLst/>
                          <a:latin typeface="Avenir Book" charset="0"/>
                          <a:ea typeface="Avenir Book" charset="0"/>
                          <a:cs typeface="Avenir Book" charset="0"/>
                        </a:rPr>
                        <a:t> </a:t>
                      </a:r>
                      <a:endParaRPr lang="sk-SK" sz="1000" b="1" i="0" u="none" strike="noStrike">
                        <a:solidFill>
                          <a:schemeClr val="bg1"/>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en-US" sz="1000" b="1" u="none" strike="noStrike" dirty="0">
                          <a:solidFill>
                            <a:schemeClr val="bg1"/>
                          </a:solidFill>
                          <a:effectLst/>
                          <a:latin typeface="Avenir Book" charset="0"/>
                          <a:ea typeface="Avenir Book" charset="0"/>
                          <a:cs typeface="Avenir Book" charset="0"/>
                        </a:rPr>
                        <a:t>Data Integrity</a:t>
                      </a:r>
                      <a:endParaRPr lang="en-US" sz="1000" b="1" i="0" u="none" strike="noStrike" dirty="0">
                        <a:solidFill>
                          <a:schemeClr val="bg1"/>
                        </a:solidFill>
                        <a:effectLst/>
                        <a:latin typeface="Avenir Book" charset="0"/>
                        <a:ea typeface="Avenir Book" charset="0"/>
                        <a:cs typeface="Avenir Book" charset="0"/>
                      </a:endParaRPr>
                    </a:p>
                  </a:txBody>
                  <a:tcPr marL="4592" marR="4592" marT="4592" marB="0" anchor="ctr">
                    <a:solidFill>
                      <a:schemeClr val="accent5"/>
                    </a:solidFill>
                  </a:tcPr>
                </a:tc>
                <a:tc>
                  <a:txBody>
                    <a:bodyPr/>
                    <a:lstStyle/>
                    <a:p>
                      <a:pPr algn="ctr" fontAlgn="ctr"/>
                      <a:r>
                        <a:rPr lang="en-US" sz="1000" b="1" u="none" strike="noStrike" dirty="0">
                          <a:solidFill>
                            <a:schemeClr val="bg1"/>
                          </a:solidFill>
                          <a:effectLst/>
                          <a:latin typeface="Avenir Book" charset="0"/>
                          <a:ea typeface="Avenir Book" charset="0"/>
                          <a:cs typeface="Avenir Book" charset="0"/>
                        </a:rPr>
                        <a:t>Process </a:t>
                      </a:r>
                      <a:br>
                        <a:rPr lang="en-US" sz="1000" b="1" u="none" strike="noStrike" dirty="0">
                          <a:solidFill>
                            <a:schemeClr val="bg1"/>
                          </a:solidFill>
                          <a:effectLst/>
                          <a:latin typeface="Avenir Book" charset="0"/>
                          <a:ea typeface="Avenir Book" charset="0"/>
                          <a:cs typeface="Avenir Book" charset="0"/>
                        </a:rPr>
                      </a:br>
                      <a:r>
                        <a:rPr lang="en-US" sz="1000" b="1" u="none" strike="noStrike" dirty="0">
                          <a:solidFill>
                            <a:schemeClr val="bg1"/>
                          </a:solidFill>
                          <a:effectLst/>
                          <a:latin typeface="Avenir Book" charset="0"/>
                          <a:ea typeface="Avenir Book" charset="0"/>
                          <a:cs typeface="Avenir Book" charset="0"/>
                        </a:rPr>
                        <a:t>Automation</a:t>
                      </a:r>
                      <a:endParaRPr lang="en-US" sz="1000" b="1" i="0" u="none" strike="noStrike" dirty="0">
                        <a:solidFill>
                          <a:schemeClr val="bg1"/>
                        </a:solidFill>
                        <a:effectLst/>
                        <a:latin typeface="Avenir Book" charset="0"/>
                        <a:ea typeface="Avenir Book" charset="0"/>
                        <a:cs typeface="Avenir Book" charset="0"/>
                      </a:endParaRPr>
                    </a:p>
                  </a:txBody>
                  <a:tcPr marL="4592" marR="4592" marT="4592" marB="0" anchor="ctr">
                    <a:solidFill>
                      <a:schemeClr val="accent2"/>
                    </a:solidFill>
                  </a:tcPr>
                </a:tc>
                <a:extLst>
                  <a:ext uri="{0D108BD9-81ED-4DB2-BD59-A6C34878D82A}">
                    <a16:rowId xmlns:a16="http://schemas.microsoft.com/office/drawing/2014/main" val="10020"/>
                  </a:ext>
                </a:extLst>
              </a:tr>
              <a:tr h="265885">
                <a:tc vMerge="1">
                  <a:txBody>
                    <a:bodyPr/>
                    <a:lstStyle/>
                    <a:p>
                      <a:endParaRPr lang="en-US"/>
                    </a:p>
                  </a:txBody>
                  <a:tcPr/>
                </a:tc>
                <a:tc vMerge="1">
                  <a:txBody>
                    <a:bodyPr/>
                    <a:lstStyle/>
                    <a:p>
                      <a:endParaRPr lang="en-US"/>
                    </a:p>
                  </a:txBody>
                  <a:tcPr/>
                </a:tc>
                <a:tc>
                  <a:txBody>
                    <a:bodyPr/>
                    <a:lstStyle/>
                    <a:p>
                      <a:pPr algn="l" fontAlgn="ctr"/>
                      <a:r>
                        <a:rPr lang="en-US" sz="1000" u="none" strike="noStrike">
                          <a:effectLst/>
                          <a:latin typeface="Avenir Book" charset="0"/>
                          <a:ea typeface="Avenir Book" charset="0"/>
                          <a:cs typeface="Avenir Book" charset="0"/>
                        </a:rPr>
                        <a:t>Duplication of effort through the ecosystem</a:t>
                      </a:r>
                      <a:endParaRPr lang="en-US" sz="1000" b="0"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en-US" sz="1000" b="1" u="none" strike="noStrike">
                          <a:solidFill>
                            <a:schemeClr val="bg1"/>
                          </a:solidFill>
                          <a:effectLst/>
                          <a:latin typeface="Avenir Book" charset="0"/>
                          <a:ea typeface="Avenir Book" charset="0"/>
                          <a:cs typeface="Avenir Book" charset="0"/>
                        </a:rPr>
                        <a:t>Shared Truth</a:t>
                      </a:r>
                      <a:endParaRPr lang="en-US" sz="1000" b="1" i="0" u="none" strike="noStrike">
                        <a:solidFill>
                          <a:schemeClr val="bg1"/>
                        </a:solidFill>
                        <a:effectLst/>
                        <a:latin typeface="Avenir Book" charset="0"/>
                        <a:ea typeface="Avenir Book" charset="0"/>
                        <a:cs typeface="Avenir Book" charset="0"/>
                      </a:endParaRPr>
                    </a:p>
                  </a:txBody>
                  <a:tcPr marL="4592" marR="4592" marT="4592" marB="0" anchor="ctr">
                    <a:solidFill>
                      <a:schemeClr val="accent6"/>
                    </a:solidFill>
                  </a:tcPr>
                </a:tc>
                <a:tc>
                  <a:txBody>
                    <a:bodyPr/>
                    <a:lstStyle/>
                    <a:p>
                      <a:pPr algn="ctr" fontAlgn="ctr"/>
                      <a:r>
                        <a:rPr lang="sk-SK" sz="1000" b="1" u="none" strike="noStrike">
                          <a:solidFill>
                            <a:schemeClr val="bg1"/>
                          </a:solidFill>
                          <a:effectLst/>
                          <a:latin typeface="Avenir Book" charset="0"/>
                          <a:ea typeface="Avenir Book" charset="0"/>
                          <a:cs typeface="Avenir Book" charset="0"/>
                        </a:rPr>
                        <a:t> </a:t>
                      </a:r>
                      <a:endParaRPr lang="sk-SK" sz="1000" b="1" i="0" u="none" strike="noStrike">
                        <a:solidFill>
                          <a:schemeClr val="bg1"/>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en-US" sz="1000" b="1" u="none" strike="noStrike" dirty="0">
                          <a:solidFill>
                            <a:schemeClr val="bg1"/>
                          </a:solidFill>
                          <a:effectLst/>
                          <a:latin typeface="Avenir Book" charset="0"/>
                          <a:ea typeface="Avenir Book" charset="0"/>
                          <a:cs typeface="Avenir Book" charset="0"/>
                        </a:rPr>
                        <a:t>Process </a:t>
                      </a:r>
                      <a:br>
                        <a:rPr lang="en-US" sz="1000" b="1" u="none" strike="noStrike" dirty="0">
                          <a:solidFill>
                            <a:schemeClr val="bg1"/>
                          </a:solidFill>
                          <a:effectLst/>
                          <a:latin typeface="Avenir Book" charset="0"/>
                          <a:ea typeface="Avenir Book" charset="0"/>
                          <a:cs typeface="Avenir Book" charset="0"/>
                        </a:rPr>
                      </a:br>
                      <a:r>
                        <a:rPr lang="en-US" sz="1000" b="1" u="none" strike="noStrike" dirty="0">
                          <a:solidFill>
                            <a:schemeClr val="bg1"/>
                          </a:solidFill>
                          <a:effectLst/>
                          <a:latin typeface="Avenir Book" charset="0"/>
                          <a:ea typeface="Avenir Book" charset="0"/>
                          <a:cs typeface="Avenir Book" charset="0"/>
                        </a:rPr>
                        <a:t>Automation</a:t>
                      </a:r>
                      <a:endParaRPr lang="en-US" sz="1000" b="1" i="0" u="none" strike="noStrike" dirty="0">
                        <a:solidFill>
                          <a:schemeClr val="bg1"/>
                        </a:solidFill>
                        <a:effectLst/>
                        <a:latin typeface="Avenir Book" charset="0"/>
                        <a:ea typeface="Avenir Book" charset="0"/>
                        <a:cs typeface="Avenir Book" charset="0"/>
                      </a:endParaRPr>
                    </a:p>
                  </a:txBody>
                  <a:tcPr marL="4592" marR="4592" marT="4592" marB="0" anchor="ctr">
                    <a:solidFill>
                      <a:schemeClr val="accent2"/>
                    </a:solidFill>
                  </a:tcPr>
                </a:tc>
                <a:extLst>
                  <a:ext uri="{0D108BD9-81ED-4DB2-BD59-A6C34878D82A}">
                    <a16:rowId xmlns:a16="http://schemas.microsoft.com/office/drawing/2014/main" val="10021"/>
                  </a:ext>
                </a:extLst>
              </a:tr>
              <a:tr h="265885">
                <a:tc vMerge="1">
                  <a:txBody>
                    <a:bodyPr/>
                    <a:lstStyle/>
                    <a:p>
                      <a:endParaRPr lang="en-US"/>
                    </a:p>
                  </a:txBody>
                  <a:tcPr/>
                </a:tc>
                <a:tc vMerge="1">
                  <a:txBody>
                    <a:bodyPr/>
                    <a:lstStyle/>
                    <a:p>
                      <a:endParaRPr lang="en-US"/>
                    </a:p>
                  </a:txBody>
                  <a:tcPr/>
                </a:tc>
                <a:tc>
                  <a:txBody>
                    <a:bodyPr/>
                    <a:lstStyle/>
                    <a:p>
                      <a:pPr algn="l" fontAlgn="ctr"/>
                      <a:r>
                        <a:rPr lang="en-US" sz="1000" u="none" strike="noStrike">
                          <a:effectLst/>
                          <a:latin typeface="Avenir Book" charset="0"/>
                          <a:ea typeface="Avenir Book" charset="0"/>
                          <a:cs typeface="Avenir Book" charset="0"/>
                        </a:rPr>
                        <a:t>Control over public/private location data exposure</a:t>
                      </a:r>
                      <a:endParaRPr lang="en-US" sz="1000" b="0"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en-US" sz="1000" b="1" u="none" strike="noStrike">
                          <a:solidFill>
                            <a:schemeClr val="bg1"/>
                          </a:solidFill>
                          <a:effectLst/>
                          <a:latin typeface="Avenir Book" charset="0"/>
                          <a:ea typeface="Avenir Book" charset="0"/>
                          <a:cs typeface="Avenir Book" charset="0"/>
                        </a:rPr>
                        <a:t>Shared Truth</a:t>
                      </a:r>
                      <a:endParaRPr lang="en-US" sz="1000" b="1" i="0" u="none" strike="noStrike">
                        <a:solidFill>
                          <a:schemeClr val="bg1"/>
                        </a:solidFill>
                        <a:effectLst/>
                        <a:latin typeface="Avenir Book" charset="0"/>
                        <a:ea typeface="Avenir Book" charset="0"/>
                        <a:cs typeface="Avenir Book" charset="0"/>
                      </a:endParaRPr>
                    </a:p>
                  </a:txBody>
                  <a:tcPr marL="4592" marR="4592" marT="4592" marB="0" anchor="ctr">
                    <a:solidFill>
                      <a:schemeClr val="accent6"/>
                    </a:solidFill>
                  </a:tcPr>
                </a:tc>
                <a:tc>
                  <a:txBody>
                    <a:bodyPr/>
                    <a:lstStyle/>
                    <a:p>
                      <a:pPr algn="ctr" fontAlgn="ctr"/>
                      <a:r>
                        <a:rPr lang="sk-SK" sz="1000" b="1" u="none" strike="noStrike">
                          <a:solidFill>
                            <a:schemeClr val="bg1"/>
                          </a:solidFill>
                          <a:effectLst/>
                          <a:latin typeface="Avenir Book" charset="0"/>
                          <a:ea typeface="Avenir Book" charset="0"/>
                          <a:cs typeface="Avenir Book" charset="0"/>
                        </a:rPr>
                        <a:t> </a:t>
                      </a:r>
                      <a:endParaRPr lang="sk-SK" sz="1000" b="1" i="0" u="none" strike="noStrike">
                        <a:solidFill>
                          <a:schemeClr val="bg1"/>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b="1" u="none" strike="noStrike" dirty="0">
                          <a:solidFill>
                            <a:schemeClr val="bg1"/>
                          </a:solidFill>
                          <a:effectLst/>
                          <a:latin typeface="Avenir Book" charset="0"/>
                          <a:ea typeface="Avenir Book" charset="0"/>
                          <a:cs typeface="Avenir Book" charset="0"/>
                        </a:rPr>
                        <a:t> </a:t>
                      </a:r>
                      <a:endParaRPr lang="sk-SK" sz="1000" b="1" i="0" u="none" strike="noStrike" dirty="0">
                        <a:solidFill>
                          <a:schemeClr val="bg1"/>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extLst>
                  <a:ext uri="{0D108BD9-81ED-4DB2-BD59-A6C34878D82A}">
                    <a16:rowId xmlns:a16="http://schemas.microsoft.com/office/drawing/2014/main" val="10022"/>
                  </a:ext>
                </a:extLst>
              </a:tr>
              <a:tr h="265885">
                <a:tc vMerge="1">
                  <a:txBody>
                    <a:bodyPr/>
                    <a:lstStyle/>
                    <a:p>
                      <a:endParaRPr lang="en-US"/>
                    </a:p>
                  </a:txBody>
                  <a:tcPr/>
                </a:tc>
                <a:tc vMerge="1">
                  <a:txBody>
                    <a:bodyPr/>
                    <a:lstStyle/>
                    <a:p>
                      <a:endParaRPr lang="en-US"/>
                    </a:p>
                  </a:txBody>
                  <a:tcPr/>
                </a:tc>
                <a:tc>
                  <a:txBody>
                    <a:bodyPr/>
                    <a:lstStyle/>
                    <a:p>
                      <a:pPr algn="l" fontAlgn="ctr"/>
                      <a:r>
                        <a:rPr lang="en-US" sz="1000" u="none" strike="noStrike">
                          <a:effectLst/>
                          <a:latin typeface="Avenir Book" charset="0"/>
                          <a:ea typeface="Avenir Book" charset="0"/>
                          <a:cs typeface="Avenir Book" charset="0"/>
                        </a:rPr>
                        <a:t>Traceability to the last editor </a:t>
                      </a:r>
                      <a:endParaRPr lang="en-US" sz="1000" b="0"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en-US" sz="1000" b="1" u="none" strike="noStrike">
                          <a:solidFill>
                            <a:schemeClr val="bg1"/>
                          </a:solidFill>
                          <a:effectLst/>
                          <a:latin typeface="Avenir Book" charset="0"/>
                          <a:ea typeface="Avenir Book" charset="0"/>
                          <a:cs typeface="Avenir Book" charset="0"/>
                        </a:rPr>
                        <a:t>Shared Truth</a:t>
                      </a:r>
                      <a:endParaRPr lang="en-US" sz="1000" b="1" i="0" u="none" strike="noStrike">
                        <a:solidFill>
                          <a:schemeClr val="bg1"/>
                        </a:solidFill>
                        <a:effectLst/>
                        <a:latin typeface="Avenir Book" charset="0"/>
                        <a:ea typeface="Avenir Book" charset="0"/>
                        <a:cs typeface="Avenir Book" charset="0"/>
                      </a:endParaRPr>
                    </a:p>
                  </a:txBody>
                  <a:tcPr marL="4592" marR="4592" marT="4592" marB="0" anchor="ctr">
                    <a:solidFill>
                      <a:schemeClr val="accent6"/>
                    </a:solidFill>
                  </a:tcPr>
                </a:tc>
                <a:tc>
                  <a:txBody>
                    <a:bodyPr/>
                    <a:lstStyle/>
                    <a:p>
                      <a:pPr algn="ctr" fontAlgn="ctr"/>
                      <a:r>
                        <a:rPr lang="en-US" sz="1000" b="1" u="none" strike="noStrike">
                          <a:solidFill>
                            <a:schemeClr val="bg1"/>
                          </a:solidFill>
                          <a:effectLst/>
                          <a:latin typeface="Avenir Book" charset="0"/>
                          <a:ea typeface="Avenir Book" charset="0"/>
                          <a:cs typeface="Avenir Book" charset="0"/>
                        </a:rPr>
                        <a:t>Data Integrity</a:t>
                      </a:r>
                      <a:endParaRPr lang="en-US" sz="1000" b="1" i="0" u="none" strike="noStrike">
                        <a:solidFill>
                          <a:schemeClr val="bg1"/>
                        </a:solidFill>
                        <a:effectLst/>
                        <a:latin typeface="Avenir Book" charset="0"/>
                        <a:ea typeface="Avenir Book" charset="0"/>
                        <a:cs typeface="Avenir Book" charset="0"/>
                      </a:endParaRPr>
                    </a:p>
                  </a:txBody>
                  <a:tcPr marL="4592" marR="4592" marT="4592" marB="0" anchor="ctr">
                    <a:solidFill>
                      <a:schemeClr val="accent5"/>
                    </a:solidFill>
                  </a:tcPr>
                </a:tc>
                <a:tc>
                  <a:txBody>
                    <a:bodyPr/>
                    <a:lstStyle/>
                    <a:p>
                      <a:pPr algn="ctr" fontAlgn="ctr"/>
                      <a:r>
                        <a:rPr lang="sk-SK" sz="1000" b="1" u="none" strike="noStrike" dirty="0">
                          <a:solidFill>
                            <a:schemeClr val="bg1"/>
                          </a:solidFill>
                          <a:effectLst/>
                          <a:latin typeface="Avenir Book" charset="0"/>
                          <a:ea typeface="Avenir Book" charset="0"/>
                          <a:cs typeface="Avenir Book" charset="0"/>
                        </a:rPr>
                        <a:t> </a:t>
                      </a:r>
                      <a:endParaRPr lang="sk-SK" sz="1000" b="1" i="0" u="none" strike="noStrike" dirty="0">
                        <a:solidFill>
                          <a:schemeClr val="bg1"/>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extLst>
                  <a:ext uri="{0D108BD9-81ED-4DB2-BD59-A6C34878D82A}">
                    <a16:rowId xmlns:a16="http://schemas.microsoft.com/office/drawing/2014/main" val="10023"/>
                  </a:ext>
                </a:extLst>
              </a:tr>
              <a:tr h="265885">
                <a:tc vMerge="1">
                  <a:txBody>
                    <a:bodyPr/>
                    <a:lstStyle/>
                    <a:p>
                      <a:endParaRPr lang="en-US"/>
                    </a:p>
                  </a:txBody>
                  <a:tcPr/>
                </a:tc>
                <a:tc rowSpan="3">
                  <a:txBody>
                    <a:bodyPr/>
                    <a:lstStyle/>
                    <a:p>
                      <a:pPr algn="ctr" fontAlgn="ctr"/>
                      <a:r>
                        <a:rPr lang="en-US" sz="1100" u="none" strike="noStrike" dirty="0">
                          <a:effectLst/>
                          <a:latin typeface="Avenir Book" charset="0"/>
                          <a:ea typeface="Avenir Book" charset="0"/>
                          <a:cs typeface="Avenir Book" charset="0"/>
                        </a:rPr>
                        <a:t>PARTNERS</a:t>
                      </a:r>
                      <a:endParaRPr lang="en-US" sz="1100" b="1" i="0" u="none" strike="noStrike" dirty="0">
                        <a:solidFill>
                          <a:srgbClr val="000000"/>
                        </a:solidFill>
                        <a:effectLst/>
                        <a:latin typeface="Avenir Book" charset="0"/>
                        <a:ea typeface="Avenir Book" charset="0"/>
                        <a:cs typeface="Avenir Book" charset="0"/>
                      </a:endParaRPr>
                    </a:p>
                  </a:txBody>
                  <a:tcPr marL="4592" marR="4592" marT="4592" marB="0" vert="vert270" anchor="ctr">
                    <a:solidFill>
                      <a:schemeClr val="accent5">
                        <a:lumMod val="40000"/>
                        <a:lumOff val="60000"/>
                      </a:schemeClr>
                    </a:solidFill>
                  </a:tcPr>
                </a:tc>
                <a:tc>
                  <a:txBody>
                    <a:bodyPr/>
                    <a:lstStyle/>
                    <a:p>
                      <a:pPr algn="l" fontAlgn="ctr"/>
                      <a:r>
                        <a:rPr lang="en-US" sz="1000" u="none" strike="noStrike">
                          <a:effectLst/>
                          <a:latin typeface="Avenir Book" charset="0"/>
                          <a:ea typeface="Avenir Book" charset="0"/>
                          <a:cs typeface="Avenir Book" charset="0"/>
                        </a:rPr>
                        <a:t>Inconsistent location data validation and enrichment participation</a:t>
                      </a:r>
                      <a:endParaRPr lang="en-US" sz="1000" b="0"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en-US" sz="1000" b="1" u="none" strike="noStrike">
                          <a:solidFill>
                            <a:schemeClr val="bg1"/>
                          </a:solidFill>
                          <a:effectLst/>
                          <a:latin typeface="Avenir Book" charset="0"/>
                          <a:ea typeface="Avenir Book" charset="0"/>
                          <a:cs typeface="Avenir Book" charset="0"/>
                        </a:rPr>
                        <a:t>Shared Truth</a:t>
                      </a:r>
                      <a:endParaRPr lang="en-US" sz="1000" b="1" i="0" u="none" strike="noStrike">
                        <a:solidFill>
                          <a:schemeClr val="bg1"/>
                        </a:solidFill>
                        <a:effectLst/>
                        <a:latin typeface="Avenir Book" charset="0"/>
                        <a:ea typeface="Avenir Book" charset="0"/>
                        <a:cs typeface="Avenir Book" charset="0"/>
                      </a:endParaRPr>
                    </a:p>
                  </a:txBody>
                  <a:tcPr marL="4592" marR="4592" marT="4592" marB="0" anchor="ctr">
                    <a:solidFill>
                      <a:schemeClr val="accent6"/>
                    </a:solidFill>
                  </a:tcPr>
                </a:tc>
                <a:tc>
                  <a:txBody>
                    <a:bodyPr/>
                    <a:lstStyle/>
                    <a:p>
                      <a:pPr algn="ctr" fontAlgn="ctr"/>
                      <a:r>
                        <a:rPr lang="en-US" sz="1000" b="1" u="none" strike="noStrike">
                          <a:solidFill>
                            <a:schemeClr val="bg1"/>
                          </a:solidFill>
                          <a:effectLst/>
                          <a:latin typeface="Avenir Book" charset="0"/>
                          <a:ea typeface="Avenir Book" charset="0"/>
                          <a:cs typeface="Avenir Book" charset="0"/>
                        </a:rPr>
                        <a:t>Data Integrity</a:t>
                      </a:r>
                      <a:endParaRPr lang="en-US" sz="1000" b="1" i="0" u="none" strike="noStrike">
                        <a:solidFill>
                          <a:schemeClr val="bg1"/>
                        </a:solidFill>
                        <a:effectLst/>
                        <a:latin typeface="Avenir Book" charset="0"/>
                        <a:ea typeface="Avenir Book" charset="0"/>
                        <a:cs typeface="Avenir Book" charset="0"/>
                      </a:endParaRPr>
                    </a:p>
                  </a:txBody>
                  <a:tcPr marL="4592" marR="4592" marT="4592" marB="0" anchor="ctr">
                    <a:solidFill>
                      <a:schemeClr val="accent5"/>
                    </a:solidFill>
                  </a:tcPr>
                </a:tc>
                <a:tc>
                  <a:txBody>
                    <a:bodyPr/>
                    <a:lstStyle/>
                    <a:p>
                      <a:pPr algn="ctr" fontAlgn="ctr"/>
                      <a:r>
                        <a:rPr lang="en-US" sz="1000" b="1" u="none" strike="noStrike" dirty="0">
                          <a:solidFill>
                            <a:schemeClr val="bg1"/>
                          </a:solidFill>
                          <a:effectLst/>
                          <a:latin typeface="Avenir Book" charset="0"/>
                          <a:ea typeface="Avenir Book" charset="0"/>
                          <a:cs typeface="Avenir Book" charset="0"/>
                        </a:rPr>
                        <a:t>Process </a:t>
                      </a:r>
                      <a:br>
                        <a:rPr lang="en-US" sz="1000" b="1" u="none" strike="noStrike" dirty="0">
                          <a:solidFill>
                            <a:schemeClr val="bg1"/>
                          </a:solidFill>
                          <a:effectLst/>
                          <a:latin typeface="Avenir Book" charset="0"/>
                          <a:ea typeface="Avenir Book" charset="0"/>
                          <a:cs typeface="Avenir Book" charset="0"/>
                        </a:rPr>
                      </a:br>
                      <a:r>
                        <a:rPr lang="en-US" sz="1000" b="1" u="none" strike="noStrike" dirty="0">
                          <a:solidFill>
                            <a:schemeClr val="bg1"/>
                          </a:solidFill>
                          <a:effectLst/>
                          <a:latin typeface="Avenir Book" charset="0"/>
                          <a:ea typeface="Avenir Book" charset="0"/>
                          <a:cs typeface="Avenir Book" charset="0"/>
                        </a:rPr>
                        <a:t>Automation</a:t>
                      </a:r>
                      <a:endParaRPr lang="en-US" sz="1000" b="1" i="0" u="none" strike="noStrike" dirty="0">
                        <a:solidFill>
                          <a:schemeClr val="bg1"/>
                        </a:solidFill>
                        <a:effectLst/>
                        <a:latin typeface="Avenir Book" charset="0"/>
                        <a:ea typeface="Avenir Book" charset="0"/>
                        <a:cs typeface="Avenir Book" charset="0"/>
                      </a:endParaRPr>
                    </a:p>
                  </a:txBody>
                  <a:tcPr marL="4592" marR="4592" marT="4592" marB="0" anchor="ctr">
                    <a:solidFill>
                      <a:schemeClr val="accent2"/>
                    </a:solidFill>
                  </a:tcPr>
                </a:tc>
                <a:extLst>
                  <a:ext uri="{0D108BD9-81ED-4DB2-BD59-A6C34878D82A}">
                    <a16:rowId xmlns:a16="http://schemas.microsoft.com/office/drawing/2014/main" val="10024"/>
                  </a:ext>
                </a:extLst>
              </a:tr>
              <a:tr h="265885">
                <a:tc vMerge="1">
                  <a:txBody>
                    <a:bodyPr/>
                    <a:lstStyle/>
                    <a:p>
                      <a:endParaRPr lang="en-US"/>
                    </a:p>
                  </a:txBody>
                  <a:tcPr/>
                </a:tc>
                <a:tc vMerge="1">
                  <a:txBody>
                    <a:bodyPr/>
                    <a:lstStyle/>
                    <a:p>
                      <a:endParaRPr lang="en-US"/>
                    </a:p>
                  </a:txBody>
                  <a:tcPr/>
                </a:tc>
                <a:tc>
                  <a:txBody>
                    <a:bodyPr/>
                    <a:lstStyle/>
                    <a:p>
                      <a:pPr algn="l" fontAlgn="ctr"/>
                      <a:r>
                        <a:rPr lang="en-US" sz="1000" u="none" strike="noStrike">
                          <a:effectLst/>
                          <a:latin typeface="Avenir Book" charset="0"/>
                          <a:ea typeface="Avenir Book" charset="0"/>
                          <a:cs typeface="Avenir Book" charset="0"/>
                        </a:rPr>
                        <a:t>Delay due to back and forth (push back)</a:t>
                      </a:r>
                      <a:endParaRPr lang="en-US" sz="1000" b="0" i="0" u="none" strike="noStrike">
                        <a:solidFill>
                          <a:srgbClr val="2F75B5"/>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en-US" sz="1000" b="1" u="none" strike="noStrike" dirty="0">
                          <a:solidFill>
                            <a:schemeClr val="bg1"/>
                          </a:solidFill>
                          <a:effectLst/>
                          <a:latin typeface="Avenir Book" charset="0"/>
                          <a:ea typeface="Avenir Book" charset="0"/>
                          <a:cs typeface="Avenir Book" charset="0"/>
                        </a:rPr>
                        <a:t>Shared Truth</a:t>
                      </a:r>
                      <a:endParaRPr lang="en-US" sz="1000" b="1" i="0" u="none" strike="noStrike" dirty="0">
                        <a:solidFill>
                          <a:schemeClr val="bg1"/>
                        </a:solidFill>
                        <a:effectLst/>
                        <a:latin typeface="Avenir Book" charset="0"/>
                        <a:ea typeface="Avenir Book" charset="0"/>
                        <a:cs typeface="Avenir Book" charset="0"/>
                      </a:endParaRPr>
                    </a:p>
                  </a:txBody>
                  <a:tcPr marL="4592" marR="4592" marT="4592" marB="0" anchor="ctr">
                    <a:solidFill>
                      <a:schemeClr val="accent6"/>
                    </a:solidFill>
                  </a:tcPr>
                </a:tc>
                <a:tc>
                  <a:txBody>
                    <a:bodyPr/>
                    <a:lstStyle/>
                    <a:p>
                      <a:pPr algn="ctr" fontAlgn="ctr"/>
                      <a:r>
                        <a:rPr lang="en-US" sz="1000" b="1" u="none" strike="noStrike" dirty="0">
                          <a:solidFill>
                            <a:schemeClr val="bg1"/>
                          </a:solidFill>
                          <a:effectLst/>
                          <a:latin typeface="Avenir Book" charset="0"/>
                          <a:ea typeface="Avenir Book" charset="0"/>
                          <a:cs typeface="Avenir Book" charset="0"/>
                        </a:rPr>
                        <a:t>Data Integrity</a:t>
                      </a:r>
                      <a:endParaRPr lang="en-US" sz="1000" b="1" i="0" u="none" strike="noStrike" dirty="0">
                        <a:solidFill>
                          <a:schemeClr val="bg1"/>
                        </a:solidFill>
                        <a:effectLst/>
                        <a:latin typeface="Avenir Book" charset="0"/>
                        <a:ea typeface="Avenir Book" charset="0"/>
                        <a:cs typeface="Avenir Book" charset="0"/>
                      </a:endParaRPr>
                    </a:p>
                  </a:txBody>
                  <a:tcPr marL="4592" marR="4592" marT="4592" marB="0" anchor="ctr">
                    <a:solidFill>
                      <a:schemeClr val="accent5"/>
                    </a:solidFill>
                  </a:tcPr>
                </a:tc>
                <a:tc>
                  <a:txBody>
                    <a:bodyPr/>
                    <a:lstStyle/>
                    <a:p>
                      <a:pPr algn="ctr" fontAlgn="ctr"/>
                      <a:r>
                        <a:rPr lang="en-US" sz="1000" b="1" u="none" strike="noStrike" dirty="0">
                          <a:solidFill>
                            <a:schemeClr val="bg1"/>
                          </a:solidFill>
                          <a:effectLst/>
                          <a:latin typeface="Avenir Book" charset="0"/>
                          <a:ea typeface="Avenir Book" charset="0"/>
                          <a:cs typeface="Avenir Book" charset="0"/>
                        </a:rPr>
                        <a:t>Process </a:t>
                      </a:r>
                      <a:br>
                        <a:rPr lang="en-US" sz="1000" b="1" u="none" strike="noStrike" dirty="0">
                          <a:solidFill>
                            <a:schemeClr val="bg1"/>
                          </a:solidFill>
                          <a:effectLst/>
                          <a:latin typeface="Avenir Book" charset="0"/>
                          <a:ea typeface="Avenir Book" charset="0"/>
                          <a:cs typeface="Avenir Book" charset="0"/>
                        </a:rPr>
                      </a:br>
                      <a:r>
                        <a:rPr lang="en-US" sz="1000" b="1" u="none" strike="noStrike" dirty="0">
                          <a:solidFill>
                            <a:schemeClr val="bg1"/>
                          </a:solidFill>
                          <a:effectLst/>
                          <a:latin typeface="Avenir Book" charset="0"/>
                          <a:ea typeface="Avenir Book" charset="0"/>
                          <a:cs typeface="Avenir Book" charset="0"/>
                        </a:rPr>
                        <a:t>Automation</a:t>
                      </a:r>
                      <a:endParaRPr lang="en-US" sz="1000" b="1" i="0" u="none" strike="noStrike" dirty="0">
                        <a:solidFill>
                          <a:schemeClr val="bg1"/>
                        </a:solidFill>
                        <a:effectLst/>
                        <a:latin typeface="Avenir Book" charset="0"/>
                        <a:ea typeface="Avenir Book" charset="0"/>
                        <a:cs typeface="Avenir Book" charset="0"/>
                      </a:endParaRPr>
                    </a:p>
                  </a:txBody>
                  <a:tcPr marL="4592" marR="4592" marT="4592" marB="0" anchor="ctr">
                    <a:solidFill>
                      <a:schemeClr val="accent2"/>
                    </a:solidFill>
                  </a:tcPr>
                </a:tc>
                <a:extLst>
                  <a:ext uri="{0D108BD9-81ED-4DB2-BD59-A6C34878D82A}">
                    <a16:rowId xmlns:a16="http://schemas.microsoft.com/office/drawing/2014/main" val="10025"/>
                  </a:ext>
                </a:extLst>
              </a:tr>
              <a:tr h="245640">
                <a:tc vMerge="1">
                  <a:txBody>
                    <a:bodyPr/>
                    <a:lstStyle/>
                    <a:p>
                      <a:endParaRPr lang="en-US"/>
                    </a:p>
                  </a:txBody>
                  <a:tcPr/>
                </a:tc>
                <a:tc vMerge="1">
                  <a:txBody>
                    <a:bodyPr/>
                    <a:lstStyle/>
                    <a:p>
                      <a:endParaRPr lang="en-US"/>
                    </a:p>
                  </a:txBody>
                  <a:tcPr/>
                </a:tc>
                <a:tc>
                  <a:txBody>
                    <a:bodyPr/>
                    <a:lstStyle/>
                    <a:p>
                      <a:pPr algn="l" fontAlgn="ctr"/>
                      <a:r>
                        <a:rPr lang="en-US" sz="1000" u="none" strike="noStrike" dirty="0">
                          <a:effectLst/>
                          <a:latin typeface="Avenir Book" charset="0"/>
                          <a:ea typeface="Avenir Book" charset="0"/>
                          <a:cs typeface="Avenir Book" charset="0"/>
                        </a:rPr>
                        <a:t>Lead/supplier insurer ecosystem collaboration </a:t>
                      </a:r>
                      <a:endParaRPr lang="en-US" sz="1000" b="0" i="0" u="none" strike="noStrike" dirty="0">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dirty="0">
                          <a:effectLst/>
                          <a:latin typeface="Avenir Book" charset="0"/>
                          <a:ea typeface="Avenir Book" charset="0"/>
                          <a:cs typeface="Avenir Book" charset="0"/>
                        </a:rPr>
                        <a:t> </a:t>
                      </a:r>
                      <a:endParaRPr lang="sk-SK" sz="1000" b="0" i="0" u="none" strike="noStrike" dirty="0">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a:effectLst/>
                          <a:latin typeface="Avenir Book" charset="0"/>
                          <a:ea typeface="Avenir Book" charset="0"/>
                          <a:cs typeface="Avenir Book" charset="0"/>
                        </a:rPr>
                        <a:t> </a:t>
                      </a:r>
                      <a:endParaRPr lang="sk-SK" sz="1000" b="0" i="0" u="none" strike="noStrike">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tc>
                  <a:txBody>
                    <a:bodyPr/>
                    <a:lstStyle/>
                    <a:p>
                      <a:pPr algn="ctr" fontAlgn="ctr"/>
                      <a:r>
                        <a:rPr lang="sk-SK" sz="1000" u="none" strike="noStrike" dirty="0">
                          <a:effectLst/>
                          <a:latin typeface="Avenir Book" charset="0"/>
                          <a:ea typeface="Avenir Book" charset="0"/>
                          <a:cs typeface="Avenir Book" charset="0"/>
                        </a:rPr>
                        <a:t> </a:t>
                      </a:r>
                      <a:endParaRPr lang="sk-SK" sz="1000" b="0" i="0" u="none" strike="noStrike" dirty="0">
                        <a:solidFill>
                          <a:srgbClr val="000000"/>
                        </a:solidFill>
                        <a:effectLst/>
                        <a:latin typeface="Avenir Book" charset="0"/>
                        <a:ea typeface="Avenir Book" charset="0"/>
                        <a:cs typeface="Avenir Book" charset="0"/>
                      </a:endParaRPr>
                    </a:p>
                  </a:txBody>
                  <a:tcPr marL="4592" marR="4592" marT="4592" marB="0" anchor="ctr">
                    <a:solidFill>
                      <a:schemeClr val="accent5">
                        <a:lumMod val="40000"/>
                        <a:lumOff val="60000"/>
                      </a:schemeClr>
                    </a:solidFill>
                  </a:tcPr>
                </a:tc>
                <a:extLst>
                  <a:ext uri="{0D108BD9-81ED-4DB2-BD59-A6C34878D82A}">
                    <a16:rowId xmlns:a16="http://schemas.microsoft.com/office/drawing/2014/main" val="10026"/>
                  </a:ext>
                </a:extLst>
              </a:tr>
            </a:tbl>
          </a:graphicData>
        </a:graphic>
      </p:graphicFrame>
    </p:spTree>
    <p:extLst>
      <p:ext uri="{BB962C8B-B14F-4D97-AF65-F5344CB8AC3E}">
        <p14:creationId xmlns:p14="http://schemas.microsoft.com/office/powerpoint/2010/main" val="1157161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11187088"/>
              </p:ext>
            </p:extLst>
          </p:nvPr>
        </p:nvGraphicFramePr>
        <p:xfrm>
          <a:off x="656430" y="271289"/>
          <a:ext cx="10879139" cy="6314798"/>
        </p:xfrm>
        <a:graphic>
          <a:graphicData uri="http://schemas.openxmlformats.org/drawingml/2006/table">
            <a:tbl>
              <a:tblPr>
                <a:tableStyleId>{5C22544A-7EE6-4342-B048-85BDC9FD1C3A}</a:tableStyleId>
              </a:tblPr>
              <a:tblGrid>
                <a:gridCol w="655638">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gridCol w="5901532">
                  <a:extLst>
                    <a:ext uri="{9D8B030D-6E8A-4147-A177-3AD203B41FA5}">
                      <a16:colId xmlns:a16="http://schemas.microsoft.com/office/drawing/2014/main" val="20002"/>
                    </a:ext>
                  </a:extLst>
                </a:gridCol>
                <a:gridCol w="927100">
                  <a:extLst>
                    <a:ext uri="{9D8B030D-6E8A-4147-A177-3AD203B41FA5}">
                      <a16:colId xmlns:a16="http://schemas.microsoft.com/office/drawing/2014/main" val="20003"/>
                    </a:ext>
                  </a:extLst>
                </a:gridCol>
                <a:gridCol w="850900">
                  <a:extLst>
                    <a:ext uri="{9D8B030D-6E8A-4147-A177-3AD203B41FA5}">
                      <a16:colId xmlns:a16="http://schemas.microsoft.com/office/drawing/2014/main" val="20004"/>
                    </a:ext>
                  </a:extLst>
                </a:gridCol>
                <a:gridCol w="981869">
                  <a:extLst>
                    <a:ext uri="{9D8B030D-6E8A-4147-A177-3AD203B41FA5}">
                      <a16:colId xmlns:a16="http://schemas.microsoft.com/office/drawing/2014/main" val="20005"/>
                    </a:ext>
                  </a:extLst>
                </a:gridCol>
              </a:tblGrid>
              <a:tr h="267765">
                <a:tc rowSpan="25">
                  <a:txBody>
                    <a:bodyPr/>
                    <a:lstStyle/>
                    <a:p>
                      <a:pPr algn="ctr" fontAlgn="ctr"/>
                      <a:r>
                        <a:rPr lang="en-US" sz="2400" b="1" u="none" strike="noStrike" dirty="0">
                          <a:solidFill>
                            <a:schemeClr val="bg1"/>
                          </a:solidFill>
                          <a:effectLst/>
                          <a:latin typeface="Avenir Book" charset="0"/>
                          <a:ea typeface="Avenir Book" charset="0"/>
                          <a:cs typeface="Avenir Book" charset="0"/>
                        </a:rPr>
                        <a:t>GROUP 2</a:t>
                      </a:r>
                      <a:endParaRPr lang="en-US" sz="2400" b="1" i="0" u="none" strike="noStrike" dirty="0">
                        <a:solidFill>
                          <a:schemeClr val="bg1"/>
                        </a:solidFill>
                        <a:effectLst/>
                        <a:latin typeface="Avenir Book" charset="0"/>
                        <a:ea typeface="Avenir Book" charset="0"/>
                        <a:cs typeface="Avenir Book" charset="0"/>
                      </a:endParaRPr>
                    </a:p>
                  </a:txBody>
                  <a:tcPr marL="4318" marR="4318" marT="4318" marB="0" vert="vert270" anchor="ctr">
                    <a:noFill/>
                  </a:tcPr>
                </a:tc>
                <a:tc rowSpan="5">
                  <a:txBody>
                    <a:bodyPr/>
                    <a:lstStyle/>
                    <a:p>
                      <a:pPr algn="ctr" fontAlgn="ctr"/>
                      <a:r>
                        <a:rPr lang="en-US" sz="1100" u="none" strike="noStrike" dirty="0">
                          <a:solidFill>
                            <a:schemeClr val="tx1"/>
                          </a:solidFill>
                          <a:effectLst/>
                          <a:latin typeface="Avenir Book" charset="0"/>
                          <a:ea typeface="Avenir Book" charset="0"/>
                          <a:cs typeface="Avenir Book" charset="0"/>
                        </a:rPr>
                        <a:t>BENEFITS THAT ENHANCE </a:t>
                      </a:r>
                      <a:br>
                        <a:rPr lang="en-US" sz="1100" u="none" strike="noStrike" dirty="0">
                          <a:solidFill>
                            <a:schemeClr val="tx1"/>
                          </a:solidFill>
                          <a:effectLst/>
                          <a:latin typeface="Avenir Book" charset="0"/>
                          <a:ea typeface="Avenir Book" charset="0"/>
                          <a:cs typeface="Avenir Book" charset="0"/>
                        </a:rPr>
                      </a:br>
                      <a:r>
                        <a:rPr lang="en-US" sz="1100" u="none" strike="noStrike" dirty="0">
                          <a:solidFill>
                            <a:schemeClr val="tx1"/>
                          </a:solidFill>
                          <a:effectLst/>
                          <a:latin typeface="Avenir Book" charset="0"/>
                          <a:ea typeface="Avenir Book" charset="0"/>
                          <a:cs typeface="Avenir Book" charset="0"/>
                        </a:rPr>
                        <a:t>A PROCESS</a:t>
                      </a:r>
                      <a:endParaRPr lang="en-US" sz="1100" b="1" i="0" u="none" strike="noStrike" dirty="0">
                        <a:solidFill>
                          <a:schemeClr val="tx1"/>
                        </a:solidFill>
                        <a:effectLst/>
                        <a:latin typeface="Avenir Book" charset="0"/>
                        <a:ea typeface="Avenir Book" charset="0"/>
                        <a:cs typeface="Avenir Book" charset="0"/>
                      </a:endParaRPr>
                    </a:p>
                  </a:txBody>
                  <a:tcPr marL="4318" marR="4318" marT="4318" marB="0" vert="vert270" anchor="ctr">
                    <a:solidFill>
                      <a:schemeClr val="accent5">
                        <a:lumMod val="40000"/>
                        <a:lumOff val="60000"/>
                      </a:schemeClr>
                    </a:solidFill>
                  </a:tcPr>
                </a:tc>
                <a:tc>
                  <a:txBody>
                    <a:bodyPr/>
                    <a:lstStyle/>
                    <a:p>
                      <a:pPr algn="l" fontAlgn="b"/>
                      <a:r>
                        <a:rPr lang="en-US" sz="1000" u="none" strike="noStrike">
                          <a:solidFill>
                            <a:schemeClr val="tx1"/>
                          </a:solidFill>
                          <a:effectLst/>
                          <a:latin typeface="Avenir Book" charset="0"/>
                          <a:ea typeface="Avenir Book" charset="0"/>
                          <a:cs typeface="Avenir Book" charset="0"/>
                        </a:rPr>
                        <a:t>Standard data model</a:t>
                      </a:r>
                      <a:endParaRPr lang="en-US" sz="1000" b="0" i="0" u="none" strike="noStrike">
                        <a:solidFill>
                          <a:schemeClr val="tx1"/>
                        </a:solidFill>
                        <a:effectLst/>
                        <a:latin typeface="Avenir Book" charset="0"/>
                        <a:ea typeface="Avenir Book" charset="0"/>
                        <a:cs typeface="Avenir Book" charset="0"/>
                      </a:endParaRPr>
                    </a:p>
                  </a:txBody>
                  <a:tcPr marL="4318" marR="4318" marT="4318" marB="0" anchor="b">
                    <a:solidFill>
                      <a:schemeClr val="accent5">
                        <a:lumMod val="40000"/>
                        <a:lumOff val="60000"/>
                      </a:schemeClr>
                    </a:solidFill>
                  </a:tcPr>
                </a:tc>
                <a:tc>
                  <a:txBody>
                    <a:bodyPr/>
                    <a:lstStyle/>
                    <a:p>
                      <a:pPr algn="ctr" fontAlgn="ctr"/>
                      <a:r>
                        <a:rPr lang="sk-SK" sz="1000" b="0" u="none" strike="noStrike" dirty="0">
                          <a:solidFill>
                            <a:schemeClr val="bg1"/>
                          </a:solidFill>
                          <a:effectLst/>
                          <a:latin typeface="Avenir Book" charset="0"/>
                          <a:ea typeface="Avenir Book" charset="0"/>
                          <a:cs typeface="Avenir Book" charset="0"/>
                        </a:rPr>
                        <a:t> </a:t>
                      </a:r>
                      <a:endParaRPr lang="sk-SK"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en-US" sz="1000" b="0" u="none" strike="noStrike" dirty="0">
                          <a:solidFill>
                            <a:schemeClr val="bg1"/>
                          </a:solidFill>
                          <a:effectLst/>
                          <a:latin typeface="Avenir Book" charset="0"/>
                          <a:ea typeface="Avenir Book" charset="0"/>
                          <a:cs typeface="Avenir Book" charset="0"/>
                        </a:rPr>
                        <a:t>Data Integrity</a:t>
                      </a:r>
                      <a:endParaRPr lang="en-US"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extLst>
                  <a:ext uri="{0D108BD9-81ED-4DB2-BD59-A6C34878D82A}">
                    <a16:rowId xmlns:a16="http://schemas.microsoft.com/office/drawing/2014/main" val="10000"/>
                  </a:ext>
                </a:extLst>
              </a:tr>
              <a:tr h="267765">
                <a:tc vMerge="1">
                  <a:txBody>
                    <a:bodyPr/>
                    <a:lstStyle/>
                    <a:p>
                      <a:endParaRPr lang="en-US"/>
                    </a:p>
                  </a:txBody>
                  <a:tcPr/>
                </a:tc>
                <a:tc vMerge="1">
                  <a:txBody>
                    <a:bodyPr/>
                    <a:lstStyle/>
                    <a:p>
                      <a:endParaRPr lang="en-US"/>
                    </a:p>
                  </a:txBody>
                  <a:tcPr/>
                </a:tc>
                <a:tc>
                  <a:txBody>
                    <a:bodyPr/>
                    <a:lstStyle/>
                    <a:p>
                      <a:pPr algn="l" fontAlgn="ctr"/>
                      <a:r>
                        <a:rPr lang="en-US" sz="1000" u="none" strike="noStrike">
                          <a:solidFill>
                            <a:schemeClr val="tx1"/>
                          </a:solidFill>
                          <a:effectLst/>
                          <a:latin typeface="Avenir Book" charset="0"/>
                          <a:ea typeface="Avenir Book" charset="0"/>
                          <a:cs typeface="Avenir Book" charset="0"/>
                        </a:rPr>
                        <a:t>Faster straight through processing</a:t>
                      </a:r>
                      <a:endParaRPr lang="en-US" sz="1000" b="0" i="0" u="none" strike="noStrike">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en-US" sz="1000" b="0" u="none" strike="noStrike" dirty="0">
                          <a:solidFill>
                            <a:schemeClr val="bg1"/>
                          </a:solidFill>
                          <a:effectLst/>
                          <a:latin typeface="Avenir Book" charset="0"/>
                          <a:ea typeface="Avenir Book" charset="0"/>
                          <a:cs typeface="Avenir Book" charset="0"/>
                        </a:rPr>
                        <a:t>Shared Truth</a:t>
                      </a:r>
                      <a:endParaRPr lang="en-US"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6"/>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en-US" sz="1000" b="0" u="none" strike="noStrike" dirty="0">
                          <a:solidFill>
                            <a:schemeClr val="bg1"/>
                          </a:solidFill>
                          <a:effectLst/>
                          <a:latin typeface="Avenir Book" charset="0"/>
                          <a:ea typeface="Avenir Book" charset="0"/>
                          <a:cs typeface="Avenir Book" charset="0"/>
                        </a:rPr>
                        <a:t>Process </a:t>
                      </a:r>
                      <a:br>
                        <a:rPr lang="en-US" sz="1000" b="0" u="none" strike="noStrike" dirty="0">
                          <a:solidFill>
                            <a:schemeClr val="bg1"/>
                          </a:solidFill>
                          <a:effectLst/>
                          <a:latin typeface="Avenir Book" charset="0"/>
                          <a:ea typeface="Avenir Book" charset="0"/>
                          <a:cs typeface="Avenir Book" charset="0"/>
                        </a:rPr>
                      </a:br>
                      <a:r>
                        <a:rPr lang="en-US" sz="1000" b="0" u="none" strike="noStrike" dirty="0">
                          <a:solidFill>
                            <a:schemeClr val="bg1"/>
                          </a:solidFill>
                          <a:effectLst/>
                          <a:latin typeface="Avenir Book" charset="0"/>
                          <a:ea typeface="Avenir Book" charset="0"/>
                          <a:cs typeface="Avenir Book" charset="0"/>
                        </a:rPr>
                        <a:t>Automation</a:t>
                      </a:r>
                      <a:endParaRPr lang="en-US"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2"/>
                    </a:solidFill>
                  </a:tcPr>
                </a:tc>
                <a:extLst>
                  <a:ext uri="{0D108BD9-81ED-4DB2-BD59-A6C34878D82A}">
                    <a16:rowId xmlns:a16="http://schemas.microsoft.com/office/drawing/2014/main" val="10001"/>
                  </a:ext>
                </a:extLst>
              </a:tr>
              <a:tr h="267765">
                <a:tc vMerge="1">
                  <a:txBody>
                    <a:bodyPr/>
                    <a:lstStyle/>
                    <a:p>
                      <a:endParaRPr lang="en-US"/>
                    </a:p>
                  </a:txBody>
                  <a:tcPr/>
                </a:tc>
                <a:tc vMerge="1">
                  <a:txBody>
                    <a:bodyPr/>
                    <a:lstStyle/>
                    <a:p>
                      <a:endParaRPr lang="en-US"/>
                    </a:p>
                  </a:txBody>
                  <a:tcPr/>
                </a:tc>
                <a:tc>
                  <a:txBody>
                    <a:bodyPr/>
                    <a:lstStyle/>
                    <a:p>
                      <a:pPr algn="l" fontAlgn="ctr"/>
                      <a:r>
                        <a:rPr lang="en-US" sz="1000" u="none" strike="noStrike">
                          <a:solidFill>
                            <a:schemeClr val="tx1"/>
                          </a:solidFill>
                          <a:effectLst/>
                          <a:latin typeface="Avenir Book" charset="0"/>
                          <a:ea typeface="Avenir Book" charset="0"/>
                          <a:cs typeface="Avenir Book" charset="0"/>
                        </a:rPr>
                        <a:t>Transparency</a:t>
                      </a:r>
                      <a:endParaRPr lang="en-US" sz="1000" b="0" i="0" u="none" strike="noStrike">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en-US" sz="1000" b="0" u="none" strike="noStrike" dirty="0">
                          <a:solidFill>
                            <a:schemeClr val="bg1"/>
                          </a:solidFill>
                          <a:effectLst/>
                          <a:latin typeface="Avenir Book" charset="0"/>
                          <a:ea typeface="Avenir Book" charset="0"/>
                          <a:cs typeface="Avenir Book" charset="0"/>
                        </a:rPr>
                        <a:t>Shared Truth</a:t>
                      </a:r>
                      <a:endParaRPr lang="en-US"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6"/>
                    </a:solidFill>
                  </a:tcPr>
                </a:tc>
                <a:tc>
                  <a:txBody>
                    <a:bodyPr/>
                    <a:lstStyle/>
                    <a:p>
                      <a:pPr algn="ctr" fontAlgn="ctr"/>
                      <a:r>
                        <a:rPr lang="sk-SK" sz="1000" b="0" u="none" strike="noStrike" dirty="0">
                          <a:solidFill>
                            <a:schemeClr val="bg1"/>
                          </a:solidFill>
                          <a:effectLst/>
                          <a:latin typeface="Avenir Book" charset="0"/>
                          <a:ea typeface="Avenir Book" charset="0"/>
                          <a:cs typeface="Avenir Book" charset="0"/>
                        </a:rPr>
                        <a:t> </a:t>
                      </a:r>
                      <a:endParaRPr lang="sk-SK"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extLst>
                  <a:ext uri="{0D108BD9-81ED-4DB2-BD59-A6C34878D82A}">
                    <a16:rowId xmlns:a16="http://schemas.microsoft.com/office/drawing/2014/main" val="10002"/>
                  </a:ext>
                </a:extLst>
              </a:tr>
              <a:tr h="128663">
                <a:tc vMerge="1">
                  <a:txBody>
                    <a:bodyPr/>
                    <a:lstStyle/>
                    <a:p>
                      <a:endParaRPr lang="en-US"/>
                    </a:p>
                  </a:txBody>
                  <a:tcPr/>
                </a:tc>
                <a:tc vMerge="1">
                  <a:txBody>
                    <a:bodyPr/>
                    <a:lstStyle/>
                    <a:p>
                      <a:endParaRPr lang="en-US"/>
                    </a:p>
                  </a:txBody>
                  <a:tcPr/>
                </a:tc>
                <a:tc>
                  <a:txBody>
                    <a:bodyPr/>
                    <a:lstStyle/>
                    <a:p>
                      <a:pPr algn="l" fontAlgn="ctr"/>
                      <a:r>
                        <a:rPr lang="en-US" sz="1000" u="none" strike="noStrike">
                          <a:solidFill>
                            <a:schemeClr val="tx1"/>
                          </a:solidFill>
                          <a:effectLst/>
                          <a:latin typeface="Avenir Book" charset="0"/>
                          <a:ea typeface="Avenir Book" charset="0"/>
                          <a:cs typeface="Avenir Book" charset="0"/>
                        </a:rPr>
                        <a:t>Reactivity</a:t>
                      </a:r>
                      <a:endParaRPr lang="en-US" sz="1000" b="0" i="0" u="none" strike="noStrike">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en-US" sz="1000" b="0" u="none" strike="noStrike" dirty="0">
                          <a:solidFill>
                            <a:schemeClr val="bg1"/>
                          </a:solidFill>
                          <a:effectLst/>
                          <a:latin typeface="Avenir Book" charset="0"/>
                          <a:ea typeface="Avenir Book" charset="0"/>
                          <a:cs typeface="Avenir Book" charset="0"/>
                        </a:rPr>
                        <a:t>Process </a:t>
                      </a:r>
                      <a:br>
                        <a:rPr lang="en-US" sz="1000" b="0" u="none" strike="noStrike" dirty="0">
                          <a:solidFill>
                            <a:schemeClr val="bg1"/>
                          </a:solidFill>
                          <a:effectLst/>
                          <a:latin typeface="Avenir Book" charset="0"/>
                          <a:ea typeface="Avenir Book" charset="0"/>
                          <a:cs typeface="Avenir Book" charset="0"/>
                        </a:rPr>
                      </a:br>
                      <a:r>
                        <a:rPr lang="en-US" sz="1000" b="0" u="none" strike="noStrike" dirty="0">
                          <a:solidFill>
                            <a:schemeClr val="bg1"/>
                          </a:solidFill>
                          <a:effectLst/>
                          <a:latin typeface="Avenir Book" charset="0"/>
                          <a:ea typeface="Avenir Book" charset="0"/>
                          <a:cs typeface="Avenir Book" charset="0"/>
                        </a:rPr>
                        <a:t>Automation</a:t>
                      </a:r>
                      <a:endParaRPr lang="en-US"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2"/>
                    </a:solidFill>
                  </a:tcPr>
                </a:tc>
                <a:extLst>
                  <a:ext uri="{0D108BD9-81ED-4DB2-BD59-A6C34878D82A}">
                    <a16:rowId xmlns:a16="http://schemas.microsoft.com/office/drawing/2014/main" val="10003"/>
                  </a:ext>
                </a:extLst>
              </a:tr>
              <a:tr h="135753">
                <a:tc vMerge="1">
                  <a:txBody>
                    <a:bodyPr/>
                    <a:lstStyle/>
                    <a:p>
                      <a:endParaRPr lang="en-US"/>
                    </a:p>
                  </a:txBody>
                  <a:tcPr/>
                </a:tc>
                <a:tc vMerge="1">
                  <a:txBody>
                    <a:bodyPr/>
                    <a:lstStyle/>
                    <a:p>
                      <a:endParaRPr lang="en-US"/>
                    </a:p>
                  </a:txBody>
                  <a:tcPr/>
                </a:tc>
                <a:tc>
                  <a:txBody>
                    <a:bodyPr/>
                    <a:lstStyle/>
                    <a:p>
                      <a:pPr algn="l" fontAlgn="ctr"/>
                      <a:r>
                        <a:rPr lang="en-US" sz="1000" u="none" strike="noStrike">
                          <a:solidFill>
                            <a:schemeClr val="tx1"/>
                          </a:solidFill>
                          <a:effectLst/>
                          <a:latin typeface="Avenir Book" charset="0"/>
                          <a:ea typeface="Avenir Book" charset="0"/>
                          <a:cs typeface="Avenir Book" charset="0"/>
                        </a:rPr>
                        <a:t>Aggregation</a:t>
                      </a:r>
                      <a:endParaRPr lang="en-US" sz="1000" b="0" i="0" u="none" strike="noStrike">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dirty="0">
                          <a:solidFill>
                            <a:schemeClr val="bg1"/>
                          </a:solidFill>
                          <a:effectLst/>
                          <a:latin typeface="Avenir Book" charset="0"/>
                          <a:ea typeface="Avenir Book" charset="0"/>
                          <a:cs typeface="Avenir Book" charset="0"/>
                        </a:rPr>
                        <a:t> </a:t>
                      </a:r>
                      <a:endParaRPr lang="sk-SK"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extLst>
                  <a:ext uri="{0D108BD9-81ED-4DB2-BD59-A6C34878D82A}">
                    <a16:rowId xmlns:a16="http://schemas.microsoft.com/office/drawing/2014/main" val="10004"/>
                  </a:ext>
                </a:extLst>
              </a:tr>
              <a:tr h="267765">
                <a:tc vMerge="1">
                  <a:txBody>
                    <a:bodyPr/>
                    <a:lstStyle/>
                    <a:p>
                      <a:endParaRPr lang="en-US"/>
                    </a:p>
                  </a:txBody>
                  <a:tcPr/>
                </a:tc>
                <a:tc rowSpan="8">
                  <a:txBody>
                    <a:bodyPr/>
                    <a:lstStyle/>
                    <a:p>
                      <a:pPr algn="ctr" fontAlgn="ctr"/>
                      <a:r>
                        <a:rPr lang="en-US" sz="1100" u="none" strike="noStrike" dirty="0">
                          <a:solidFill>
                            <a:schemeClr val="tx1"/>
                          </a:solidFill>
                          <a:effectLst/>
                          <a:latin typeface="Avenir Book" charset="0"/>
                          <a:ea typeface="Avenir Book" charset="0"/>
                          <a:cs typeface="Avenir Book" charset="0"/>
                        </a:rPr>
                        <a:t>BENEFITS THAT ENHANCE </a:t>
                      </a:r>
                      <a:br>
                        <a:rPr lang="en-US" sz="1100" u="none" strike="noStrike" dirty="0">
                          <a:solidFill>
                            <a:schemeClr val="tx1"/>
                          </a:solidFill>
                          <a:effectLst/>
                          <a:latin typeface="Avenir Book" charset="0"/>
                          <a:ea typeface="Avenir Book" charset="0"/>
                          <a:cs typeface="Avenir Book" charset="0"/>
                        </a:rPr>
                      </a:br>
                      <a:r>
                        <a:rPr lang="en-US" sz="1100" u="none" strike="noStrike" dirty="0">
                          <a:solidFill>
                            <a:schemeClr val="tx1"/>
                          </a:solidFill>
                          <a:effectLst/>
                          <a:latin typeface="Avenir Book" charset="0"/>
                          <a:ea typeface="Avenir Book" charset="0"/>
                          <a:cs typeface="Avenir Book" charset="0"/>
                        </a:rPr>
                        <a:t>THE TRANSFOMATION PROGRAMME</a:t>
                      </a:r>
                      <a:endParaRPr lang="en-US" sz="1100" b="1" i="0" u="none" strike="noStrike" dirty="0">
                        <a:solidFill>
                          <a:schemeClr val="tx1"/>
                        </a:solidFill>
                        <a:effectLst/>
                        <a:latin typeface="Avenir Book" charset="0"/>
                        <a:ea typeface="Avenir Book" charset="0"/>
                        <a:cs typeface="Avenir Book" charset="0"/>
                      </a:endParaRPr>
                    </a:p>
                  </a:txBody>
                  <a:tcPr marL="4318" marR="4318" marT="4318" marB="0" vert="vert270" anchor="ctr">
                    <a:solidFill>
                      <a:schemeClr val="accent5">
                        <a:lumMod val="40000"/>
                        <a:lumOff val="60000"/>
                      </a:schemeClr>
                    </a:solidFill>
                  </a:tcPr>
                </a:tc>
                <a:tc>
                  <a:txBody>
                    <a:bodyPr/>
                    <a:lstStyle/>
                    <a:p>
                      <a:pPr algn="l" fontAlgn="ctr"/>
                      <a:r>
                        <a:rPr lang="en-US" sz="1000" u="none" strike="noStrike">
                          <a:solidFill>
                            <a:schemeClr val="tx1"/>
                          </a:solidFill>
                          <a:effectLst/>
                          <a:latin typeface="Avenir Book" charset="0"/>
                          <a:ea typeface="Avenir Book" charset="0"/>
                          <a:cs typeface="Avenir Book" charset="0"/>
                        </a:rPr>
                        <a:t>Potential to differentiate Zurich Insurance in the marketplace</a:t>
                      </a:r>
                      <a:endParaRPr lang="en-US" sz="1000" b="0" i="0" u="none" strike="noStrike">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en-US" sz="1000" b="0" u="none" strike="noStrike" dirty="0">
                          <a:solidFill>
                            <a:schemeClr val="bg1"/>
                          </a:solidFill>
                          <a:effectLst/>
                          <a:latin typeface="Avenir Book" charset="0"/>
                          <a:ea typeface="Avenir Book" charset="0"/>
                          <a:cs typeface="Avenir Book" charset="0"/>
                        </a:rPr>
                        <a:t>Shared Truth</a:t>
                      </a:r>
                      <a:endParaRPr lang="en-US"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6"/>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extLst>
                  <a:ext uri="{0D108BD9-81ED-4DB2-BD59-A6C34878D82A}">
                    <a16:rowId xmlns:a16="http://schemas.microsoft.com/office/drawing/2014/main" val="10005"/>
                  </a:ext>
                </a:extLst>
              </a:tr>
              <a:tr h="267765">
                <a:tc vMerge="1">
                  <a:txBody>
                    <a:bodyPr/>
                    <a:lstStyle/>
                    <a:p>
                      <a:endParaRPr lang="en-US"/>
                    </a:p>
                  </a:txBody>
                  <a:tcPr/>
                </a:tc>
                <a:tc vMerge="1">
                  <a:txBody>
                    <a:bodyPr/>
                    <a:lstStyle/>
                    <a:p>
                      <a:endParaRPr lang="en-US"/>
                    </a:p>
                  </a:txBody>
                  <a:tcPr/>
                </a:tc>
                <a:tc>
                  <a:txBody>
                    <a:bodyPr/>
                    <a:lstStyle/>
                    <a:p>
                      <a:pPr algn="l" fontAlgn="ctr"/>
                      <a:r>
                        <a:rPr lang="en-US" sz="1000" u="none" strike="noStrike">
                          <a:solidFill>
                            <a:schemeClr val="tx1"/>
                          </a:solidFill>
                          <a:effectLst/>
                          <a:latin typeface="Avenir Book" charset="0"/>
                          <a:ea typeface="Avenir Book" charset="0"/>
                          <a:cs typeface="Avenir Book" charset="0"/>
                        </a:rPr>
                        <a:t>Learning and enhancing technical skills (tools of innovation)</a:t>
                      </a:r>
                      <a:endParaRPr lang="en-US" sz="1000" b="0" i="0" u="none" strike="noStrike">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dirty="0">
                          <a:solidFill>
                            <a:schemeClr val="bg1"/>
                          </a:solidFill>
                          <a:effectLst/>
                          <a:latin typeface="Avenir Book" charset="0"/>
                          <a:ea typeface="Avenir Book" charset="0"/>
                          <a:cs typeface="Avenir Book" charset="0"/>
                        </a:rPr>
                        <a:t> </a:t>
                      </a:r>
                      <a:endParaRPr lang="sk-SK"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en-US" sz="1000" b="0" u="none" strike="noStrike">
                          <a:solidFill>
                            <a:schemeClr val="bg1"/>
                          </a:solidFill>
                          <a:effectLst/>
                          <a:latin typeface="Avenir Book" charset="0"/>
                          <a:ea typeface="Avenir Book" charset="0"/>
                          <a:cs typeface="Avenir Book" charset="0"/>
                        </a:rPr>
                        <a:t>Process </a:t>
                      </a:r>
                      <a:br>
                        <a:rPr lang="en-US" sz="1000" b="0" u="none" strike="noStrike">
                          <a:solidFill>
                            <a:schemeClr val="bg1"/>
                          </a:solidFill>
                          <a:effectLst/>
                          <a:latin typeface="Avenir Book" charset="0"/>
                          <a:ea typeface="Avenir Book" charset="0"/>
                          <a:cs typeface="Avenir Book" charset="0"/>
                        </a:rPr>
                      </a:br>
                      <a:r>
                        <a:rPr lang="en-US" sz="1000" b="0" u="none" strike="noStrike">
                          <a:solidFill>
                            <a:schemeClr val="bg1"/>
                          </a:solidFill>
                          <a:effectLst/>
                          <a:latin typeface="Avenir Book" charset="0"/>
                          <a:ea typeface="Avenir Book" charset="0"/>
                          <a:cs typeface="Avenir Book" charset="0"/>
                        </a:rPr>
                        <a:t>Automation</a:t>
                      </a:r>
                      <a:endParaRPr lang="en-US"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2"/>
                    </a:solidFill>
                  </a:tcPr>
                </a:tc>
                <a:extLst>
                  <a:ext uri="{0D108BD9-81ED-4DB2-BD59-A6C34878D82A}">
                    <a16:rowId xmlns:a16="http://schemas.microsoft.com/office/drawing/2014/main" val="10006"/>
                  </a:ext>
                </a:extLst>
              </a:tr>
              <a:tr h="267765">
                <a:tc vMerge="1">
                  <a:txBody>
                    <a:bodyPr/>
                    <a:lstStyle/>
                    <a:p>
                      <a:endParaRPr lang="en-US"/>
                    </a:p>
                  </a:txBody>
                  <a:tcPr/>
                </a:tc>
                <a:tc vMerge="1">
                  <a:txBody>
                    <a:bodyPr/>
                    <a:lstStyle/>
                    <a:p>
                      <a:endParaRPr lang="en-US"/>
                    </a:p>
                  </a:txBody>
                  <a:tcPr/>
                </a:tc>
                <a:tc>
                  <a:txBody>
                    <a:bodyPr/>
                    <a:lstStyle/>
                    <a:p>
                      <a:pPr algn="l" fontAlgn="ctr"/>
                      <a:r>
                        <a:rPr lang="en-US" sz="1000" u="none" strike="noStrike">
                          <a:solidFill>
                            <a:schemeClr val="tx1"/>
                          </a:solidFill>
                          <a:effectLst/>
                          <a:latin typeface="Avenir Book" charset="0"/>
                          <a:ea typeface="Avenir Book" charset="0"/>
                          <a:cs typeface="Avenir Book" charset="0"/>
                        </a:rPr>
                        <a:t>The ability to pioneer (industry market place)</a:t>
                      </a:r>
                      <a:endParaRPr lang="en-US" sz="1000" b="0" i="0" u="none" strike="noStrike">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en-US" sz="1000" b="0" u="none" strike="noStrike" dirty="0">
                          <a:solidFill>
                            <a:schemeClr val="bg1"/>
                          </a:solidFill>
                          <a:effectLst/>
                          <a:latin typeface="Avenir Book" charset="0"/>
                          <a:ea typeface="Avenir Book" charset="0"/>
                          <a:cs typeface="Avenir Book" charset="0"/>
                        </a:rPr>
                        <a:t>Process </a:t>
                      </a:r>
                      <a:br>
                        <a:rPr lang="en-US" sz="1000" b="0" u="none" strike="noStrike" dirty="0">
                          <a:solidFill>
                            <a:schemeClr val="bg1"/>
                          </a:solidFill>
                          <a:effectLst/>
                          <a:latin typeface="Avenir Book" charset="0"/>
                          <a:ea typeface="Avenir Book" charset="0"/>
                          <a:cs typeface="Avenir Book" charset="0"/>
                        </a:rPr>
                      </a:br>
                      <a:r>
                        <a:rPr lang="en-US" sz="1000" b="0" u="none" strike="noStrike" dirty="0">
                          <a:solidFill>
                            <a:schemeClr val="bg1"/>
                          </a:solidFill>
                          <a:effectLst/>
                          <a:latin typeface="Avenir Book" charset="0"/>
                          <a:ea typeface="Avenir Book" charset="0"/>
                          <a:cs typeface="Avenir Book" charset="0"/>
                        </a:rPr>
                        <a:t>Automation</a:t>
                      </a:r>
                      <a:endParaRPr lang="en-US"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2"/>
                    </a:solidFill>
                  </a:tcPr>
                </a:tc>
                <a:extLst>
                  <a:ext uri="{0D108BD9-81ED-4DB2-BD59-A6C34878D82A}">
                    <a16:rowId xmlns:a16="http://schemas.microsoft.com/office/drawing/2014/main" val="10007"/>
                  </a:ext>
                </a:extLst>
              </a:tr>
              <a:tr h="267765">
                <a:tc vMerge="1">
                  <a:txBody>
                    <a:bodyPr/>
                    <a:lstStyle/>
                    <a:p>
                      <a:endParaRPr lang="en-US"/>
                    </a:p>
                  </a:txBody>
                  <a:tcPr/>
                </a:tc>
                <a:tc vMerge="1">
                  <a:txBody>
                    <a:bodyPr/>
                    <a:lstStyle/>
                    <a:p>
                      <a:endParaRPr lang="en-US"/>
                    </a:p>
                  </a:txBody>
                  <a:tcPr/>
                </a:tc>
                <a:tc>
                  <a:txBody>
                    <a:bodyPr/>
                    <a:lstStyle/>
                    <a:p>
                      <a:pPr algn="l" fontAlgn="ctr"/>
                      <a:r>
                        <a:rPr lang="en-US" sz="1000" u="none" strike="noStrike" dirty="0">
                          <a:solidFill>
                            <a:schemeClr val="tx1"/>
                          </a:solidFill>
                          <a:effectLst/>
                          <a:latin typeface="Avenir Book" charset="0"/>
                          <a:ea typeface="Avenir Book" charset="0"/>
                          <a:cs typeface="Avenir Book" charset="0"/>
                        </a:rPr>
                        <a:t>Improved ease of use (internal and external customer experience)</a:t>
                      </a:r>
                      <a:endParaRPr lang="en-US" sz="1000" b="0" i="0" u="none" strike="noStrike" dirty="0">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en-US" sz="1000" b="0" u="none" strike="noStrike" dirty="0">
                          <a:solidFill>
                            <a:schemeClr val="bg1"/>
                          </a:solidFill>
                          <a:effectLst/>
                          <a:latin typeface="Avenir Book" charset="0"/>
                          <a:ea typeface="Avenir Book" charset="0"/>
                          <a:cs typeface="Avenir Book" charset="0"/>
                        </a:rPr>
                        <a:t>Process </a:t>
                      </a:r>
                      <a:br>
                        <a:rPr lang="en-US" sz="1000" b="0" u="none" strike="noStrike" dirty="0">
                          <a:solidFill>
                            <a:schemeClr val="bg1"/>
                          </a:solidFill>
                          <a:effectLst/>
                          <a:latin typeface="Avenir Book" charset="0"/>
                          <a:ea typeface="Avenir Book" charset="0"/>
                          <a:cs typeface="Avenir Book" charset="0"/>
                        </a:rPr>
                      </a:br>
                      <a:r>
                        <a:rPr lang="en-US" sz="1000" b="0" u="none" strike="noStrike" dirty="0">
                          <a:solidFill>
                            <a:schemeClr val="bg1"/>
                          </a:solidFill>
                          <a:effectLst/>
                          <a:latin typeface="Avenir Book" charset="0"/>
                          <a:ea typeface="Avenir Book" charset="0"/>
                          <a:cs typeface="Avenir Book" charset="0"/>
                        </a:rPr>
                        <a:t>Automation</a:t>
                      </a:r>
                      <a:endParaRPr lang="en-US"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2"/>
                    </a:solidFill>
                  </a:tcPr>
                </a:tc>
                <a:extLst>
                  <a:ext uri="{0D108BD9-81ED-4DB2-BD59-A6C34878D82A}">
                    <a16:rowId xmlns:a16="http://schemas.microsoft.com/office/drawing/2014/main" val="10008"/>
                  </a:ext>
                </a:extLst>
              </a:tr>
              <a:tr h="267765">
                <a:tc vMerge="1">
                  <a:txBody>
                    <a:bodyPr/>
                    <a:lstStyle/>
                    <a:p>
                      <a:endParaRPr lang="en-US"/>
                    </a:p>
                  </a:txBody>
                  <a:tcPr/>
                </a:tc>
                <a:tc vMerge="1">
                  <a:txBody>
                    <a:bodyPr/>
                    <a:lstStyle/>
                    <a:p>
                      <a:endParaRPr lang="en-US"/>
                    </a:p>
                  </a:txBody>
                  <a:tcPr/>
                </a:tc>
                <a:tc>
                  <a:txBody>
                    <a:bodyPr/>
                    <a:lstStyle/>
                    <a:p>
                      <a:pPr algn="l" fontAlgn="ctr"/>
                      <a:r>
                        <a:rPr lang="en-US" sz="1000" u="none" strike="noStrike">
                          <a:solidFill>
                            <a:schemeClr val="tx1"/>
                          </a:solidFill>
                          <a:effectLst/>
                          <a:latin typeface="Avenir Book" charset="0"/>
                          <a:ea typeface="Avenir Book" charset="0"/>
                          <a:cs typeface="Avenir Book" charset="0"/>
                        </a:rPr>
                        <a:t>Scalability (foundation proprietary model)</a:t>
                      </a:r>
                      <a:endParaRPr lang="en-US" sz="1000" b="0" i="0" u="none" strike="noStrike">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en-US" sz="1000" b="0" u="none" strike="noStrike" dirty="0">
                          <a:solidFill>
                            <a:schemeClr val="bg1"/>
                          </a:solidFill>
                          <a:effectLst/>
                          <a:latin typeface="Avenir Book" charset="0"/>
                          <a:ea typeface="Avenir Book" charset="0"/>
                          <a:cs typeface="Avenir Book" charset="0"/>
                        </a:rPr>
                        <a:t>Process </a:t>
                      </a:r>
                      <a:br>
                        <a:rPr lang="en-US" sz="1000" b="0" u="none" strike="noStrike" dirty="0">
                          <a:solidFill>
                            <a:schemeClr val="bg1"/>
                          </a:solidFill>
                          <a:effectLst/>
                          <a:latin typeface="Avenir Book" charset="0"/>
                          <a:ea typeface="Avenir Book" charset="0"/>
                          <a:cs typeface="Avenir Book" charset="0"/>
                        </a:rPr>
                      </a:br>
                      <a:r>
                        <a:rPr lang="en-US" sz="1000" b="0" u="none" strike="noStrike" dirty="0">
                          <a:solidFill>
                            <a:schemeClr val="bg1"/>
                          </a:solidFill>
                          <a:effectLst/>
                          <a:latin typeface="Avenir Book" charset="0"/>
                          <a:ea typeface="Avenir Book" charset="0"/>
                          <a:cs typeface="Avenir Book" charset="0"/>
                        </a:rPr>
                        <a:t>Automation</a:t>
                      </a:r>
                      <a:endParaRPr lang="en-US"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2"/>
                    </a:solidFill>
                  </a:tcPr>
                </a:tc>
                <a:extLst>
                  <a:ext uri="{0D108BD9-81ED-4DB2-BD59-A6C34878D82A}">
                    <a16:rowId xmlns:a16="http://schemas.microsoft.com/office/drawing/2014/main" val="10009"/>
                  </a:ext>
                </a:extLst>
              </a:tr>
              <a:tr h="267765">
                <a:tc vMerge="1">
                  <a:txBody>
                    <a:bodyPr/>
                    <a:lstStyle/>
                    <a:p>
                      <a:endParaRPr lang="en-US"/>
                    </a:p>
                  </a:txBody>
                  <a:tcPr/>
                </a:tc>
                <a:tc vMerge="1">
                  <a:txBody>
                    <a:bodyPr/>
                    <a:lstStyle/>
                    <a:p>
                      <a:endParaRPr lang="en-US"/>
                    </a:p>
                  </a:txBody>
                  <a:tcPr/>
                </a:tc>
                <a:tc>
                  <a:txBody>
                    <a:bodyPr/>
                    <a:lstStyle/>
                    <a:p>
                      <a:pPr algn="l" fontAlgn="ctr"/>
                      <a:r>
                        <a:rPr lang="en-US" sz="1000" u="none" strike="noStrike">
                          <a:solidFill>
                            <a:schemeClr val="tx1"/>
                          </a:solidFill>
                          <a:effectLst/>
                          <a:latin typeface="Avenir Book" charset="0"/>
                          <a:ea typeface="Avenir Book" charset="0"/>
                          <a:cs typeface="Avenir Book" charset="0"/>
                        </a:rPr>
                        <a:t>The added value of better data</a:t>
                      </a:r>
                      <a:endParaRPr lang="en-US" sz="1000" b="0" i="0" u="none" strike="noStrike">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en-US" sz="1000" b="0" u="none" strike="noStrike" dirty="0">
                          <a:solidFill>
                            <a:schemeClr val="bg1"/>
                          </a:solidFill>
                          <a:effectLst/>
                          <a:latin typeface="Avenir Book" charset="0"/>
                          <a:ea typeface="Avenir Book" charset="0"/>
                          <a:cs typeface="Avenir Book" charset="0"/>
                        </a:rPr>
                        <a:t>Shared Truth</a:t>
                      </a:r>
                      <a:endParaRPr lang="en-US"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6"/>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dirty="0">
                          <a:solidFill>
                            <a:schemeClr val="bg1"/>
                          </a:solidFill>
                          <a:effectLst/>
                          <a:latin typeface="Avenir Book" charset="0"/>
                          <a:ea typeface="Avenir Book" charset="0"/>
                          <a:cs typeface="Avenir Book" charset="0"/>
                        </a:rPr>
                        <a:t> </a:t>
                      </a:r>
                      <a:endParaRPr lang="sk-SK"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extLst>
                  <a:ext uri="{0D108BD9-81ED-4DB2-BD59-A6C34878D82A}">
                    <a16:rowId xmlns:a16="http://schemas.microsoft.com/office/drawing/2014/main" val="10010"/>
                  </a:ext>
                </a:extLst>
              </a:tr>
              <a:tr h="167155">
                <a:tc vMerge="1">
                  <a:txBody>
                    <a:bodyPr/>
                    <a:lstStyle/>
                    <a:p>
                      <a:endParaRPr lang="en-US"/>
                    </a:p>
                  </a:txBody>
                  <a:tcPr/>
                </a:tc>
                <a:tc vMerge="1">
                  <a:txBody>
                    <a:bodyPr/>
                    <a:lstStyle/>
                    <a:p>
                      <a:endParaRPr lang="en-US"/>
                    </a:p>
                  </a:txBody>
                  <a:tcPr/>
                </a:tc>
                <a:tc>
                  <a:txBody>
                    <a:bodyPr/>
                    <a:lstStyle/>
                    <a:p>
                      <a:pPr algn="l" fontAlgn="ctr"/>
                      <a:r>
                        <a:rPr lang="en-US" sz="1000" u="none" strike="noStrike">
                          <a:solidFill>
                            <a:schemeClr val="tx1"/>
                          </a:solidFill>
                          <a:effectLst/>
                          <a:latin typeface="Avenir Book" charset="0"/>
                          <a:ea typeface="Avenir Book" charset="0"/>
                          <a:cs typeface="Avenir Book" charset="0"/>
                        </a:rPr>
                        <a:t>To enable new business models and new products for Zurich to better serve customers </a:t>
                      </a:r>
                      <a:endParaRPr lang="en-US" sz="1000" b="0" i="0" u="none" strike="noStrike">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extLst>
                  <a:ext uri="{0D108BD9-81ED-4DB2-BD59-A6C34878D82A}">
                    <a16:rowId xmlns:a16="http://schemas.microsoft.com/office/drawing/2014/main" val="10011"/>
                  </a:ext>
                </a:extLst>
              </a:tr>
              <a:tr h="167155">
                <a:tc vMerge="1">
                  <a:txBody>
                    <a:bodyPr/>
                    <a:lstStyle/>
                    <a:p>
                      <a:endParaRPr lang="en-US"/>
                    </a:p>
                  </a:txBody>
                  <a:tcPr/>
                </a:tc>
                <a:tc vMerge="1">
                  <a:txBody>
                    <a:bodyPr/>
                    <a:lstStyle/>
                    <a:p>
                      <a:endParaRPr lang="en-US"/>
                    </a:p>
                  </a:txBody>
                  <a:tcPr/>
                </a:tc>
                <a:tc>
                  <a:txBody>
                    <a:bodyPr/>
                    <a:lstStyle/>
                    <a:p>
                      <a:pPr algn="l" fontAlgn="b"/>
                      <a:r>
                        <a:rPr lang="en-US" sz="1000" u="none" strike="noStrike">
                          <a:solidFill>
                            <a:schemeClr val="tx1"/>
                          </a:solidFill>
                          <a:effectLst/>
                          <a:latin typeface="Avenir Book" charset="0"/>
                          <a:ea typeface="Avenir Book" charset="0"/>
                          <a:cs typeface="Avenir Book" charset="0"/>
                        </a:rPr>
                        <a:t>To improve Zurich's financial results through monetisiation </a:t>
                      </a:r>
                      <a:endParaRPr lang="en-US" sz="1000" b="0" i="0" u="none" strike="noStrike">
                        <a:solidFill>
                          <a:schemeClr val="tx1"/>
                        </a:solidFill>
                        <a:effectLst/>
                        <a:latin typeface="Avenir Book" charset="0"/>
                        <a:ea typeface="Avenir Book" charset="0"/>
                        <a:cs typeface="Avenir Book" charset="0"/>
                      </a:endParaRPr>
                    </a:p>
                  </a:txBody>
                  <a:tcPr marL="4318" marR="4318" marT="4318" marB="0" anchor="b">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extLst>
                  <a:ext uri="{0D108BD9-81ED-4DB2-BD59-A6C34878D82A}">
                    <a16:rowId xmlns:a16="http://schemas.microsoft.com/office/drawing/2014/main" val="10012"/>
                  </a:ext>
                </a:extLst>
              </a:tr>
              <a:tr h="267765">
                <a:tc vMerge="1">
                  <a:txBody>
                    <a:bodyPr/>
                    <a:lstStyle/>
                    <a:p>
                      <a:endParaRPr lang="en-US"/>
                    </a:p>
                  </a:txBody>
                  <a:tcPr/>
                </a:tc>
                <a:tc rowSpan="4">
                  <a:txBody>
                    <a:bodyPr/>
                    <a:lstStyle/>
                    <a:p>
                      <a:pPr algn="ctr" fontAlgn="ctr"/>
                      <a:r>
                        <a:rPr lang="en-US" sz="1100" u="none" strike="noStrike">
                          <a:solidFill>
                            <a:schemeClr val="tx1"/>
                          </a:solidFill>
                          <a:effectLst/>
                          <a:latin typeface="Avenir Book" charset="0"/>
                          <a:ea typeface="Avenir Book" charset="0"/>
                          <a:cs typeface="Avenir Book" charset="0"/>
                        </a:rPr>
                        <a:t>BROKERS</a:t>
                      </a:r>
                      <a:endParaRPr lang="en-US" sz="1100" b="1" i="0" u="none" strike="noStrike">
                        <a:solidFill>
                          <a:schemeClr val="tx1"/>
                        </a:solidFill>
                        <a:effectLst/>
                        <a:latin typeface="Avenir Book" charset="0"/>
                        <a:ea typeface="Avenir Book" charset="0"/>
                        <a:cs typeface="Avenir Book" charset="0"/>
                      </a:endParaRPr>
                    </a:p>
                  </a:txBody>
                  <a:tcPr marL="4318" marR="4318" marT="4318" marB="0" vert="vert270" anchor="ctr">
                    <a:solidFill>
                      <a:schemeClr val="accent5">
                        <a:lumMod val="40000"/>
                        <a:lumOff val="60000"/>
                      </a:schemeClr>
                    </a:solidFill>
                  </a:tcPr>
                </a:tc>
                <a:tc>
                  <a:txBody>
                    <a:bodyPr/>
                    <a:lstStyle/>
                    <a:p>
                      <a:pPr algn="l" fontAlgn="ctr"/>
                      <a:r>
                        <a:rPr lang="en-US" sz="1000" u="none" strike="noStrike" dirty="0">
                          <a:solidFill>
                            <a:schemeClr val="tx1"/>
                          </a:solidFill>
                          <a:effectLst/>
                          <a:latin typeface="Avenir Book" charset="0"/>
                          <a:ea typeface="Avenir Book" charset="0"/>
                          <a:cs typeface="Avenir Book" charset="0"/>
                        </a:rPr>
                        <a:t>Replication of data reconciliation effort between client and brokers, and brokers and insurers</a:t>
                      </a:r>
                      <a:endParaRPr lang="en-US" sz="1000" b="0" i="0" u="none" strike="noStrike" dirty="0">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en-US" sz="1000" b="0" u="none" strike="noStrike" dirty="0">
                          <a:solidFill>
                            <a:schemeClr val="bg1"/>
                          </a:solidFill>
                          <a:effectLst/>
                          <a:latin typeface="Avenir Book" charset="0"/>
                          <a:ea typeface="Avenir Book" charset="0"/>
                          <a:cs typeface="Avenir Book" charset="0"/>
                        </a:rPr>
                        <a:t>Shared Truth</a:t>
                      </a:r>
                      <a:endParaRPr lang="en-US"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6"/>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dirty="0">
                          <a:solidFill>
                            <a:schemeClr val="bg1"/>
                          </a:solidFill>
                          <a:effectLst/>
                          <a:latin typeface="Avenir Book" charset="0"/>
                          <a:ea typeface="Avenir Book" charset="0"/>
                          <a:cs typeface="Avenir Book" charset="0"/>
                        </a:rPr>
                        <a:t> </a:t>
                      </a:r>
                      <a:endParaRPr lang="sk-SK"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extLst>
                  <a:ext uri="{0D108BD9-81ED-4DB2-BD59-A6C34878D82A}">
                    <a16:rowId xmlns:a16="http://schemas.microsoft.com/office/drawing/2014/main" val="10013"/>
                  </a:ext>
                </a:extLst>
              </a:tr>
              <a:tr h="267765">
                <a:tc vMerge="1">
                  <a:txBody>
                    <a:bodyPr/>
                    <a:lstStyle/>
                    <a:p>
                      <a:endParaRPr lang="en-US"/>
                    </a:p>
                  </a:txBody>
                  <a:tcPr/>
                </a:tc>
                <a:tc vMerge="1">
                  <a:txBody>
                    <a:bodyPr/>
                    <a:lstStyle/>
                    <a:p>
                      <a:endParaRPr lang="en-US"/>
                    </a:p>
                  </a:txBody>
                  <a:tcPr/>
                </a:tc>
                <a:tc>
                  <a:txBody>
                    <a:bodyPr/>
                    <a:lstStyle/>
                    <a:p>
                      <a:pPr algn="l" fontAlgn="ctr"/>
                      <a:r>
                        <a:rPr lang="en-US" sz="1000" u="none" strike="noStrike">
                          <a:solidFill>
                            <a:schemeClr val="tx1"/>
                          </a:solidFill>
                          <a:effectLst/>
                          <a:latin typeface="Avenir Book" charset="0"/>
                          <a:ea typeface="Avenir Book" charset="0"/>
                          <a:cs typeface="Avenir Book" charset="0"/>
                        </a:rPr>
                        <a:t>Eroding value in the ecosystem in cases of dat a inaccuracy </a:t>
                      </a:r>
                      <a:endParaRPr lang="en-US" sz="1000" b="0" i="0" u="none" strike="noStrike">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en-US" sz="1000" b="0" u="none" strike="noStrike">
                          <a:solidFill>
                            <a:schemeClr val="bg1"/>
                          </a:solidFill>
                          <a:effectLst/>
                          <a:latin typeface="Avenir Book" charset="0"/>
                          <a:ea typeface="Avenir Book" charset="0"/>
                          <a:cs typeface="Avenir Book" charset="0"/>
                        </a:rPr>
                        <a:t>Data Integrity</a:t>
                      </a:r>
                      <a:endParaRPr lang="en-US"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solidFill>
                  </a:tcPr>
                </a:tc>
                <a:tc>
                  <a:txBody>
                    <a:bodyPr/>
                    <a:lstStyle/>
                    <a:p>
                      <a:pPr algn="ctr" fontAlgn="ctr"/>
                      <a:r>
                        <a:rPr lang="sk-SK" sz="1000" b="0" u="none" strike="noStrike" dirty="0">
                          <a:solidFill>
                            <a:schemeClr val="bg1"/>
                          </a:solidFill>
                          <a:effectLst/>
                          <a:latin typeface="Avenir Book" charset="0"/>
                          <a:ea typeface="Avenir Book" charset="0"/>
                          <a:cs typeface="Avenir Book" charset="0"/>
                        </a:rPr>
                        <a:t> </a:t>
                      </a:r>
                      <a:endParaRPr lang="sk-SK"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extLst>
                  <a:ext uri="{0D108BD9-81ED-4DB2-BD59-A6C34878D82A}">
                    <a16:rowId xmlns:a16="http://schemas.microsoft.com/office/drawing/2014/main" val="10014"/>
                  </a:ext>
                </a:extLst>
              </a:tr>
              <a:tr h="267765">
                <a:tc vMerge="1">
                  <a:txBody>
                    <a:bodyPr/>
                    <a:lstStyle/>
                    <a:p>
                      <a:endParaRPr lang="en-US"/>
                    </a:p>
                  </a:txBody>
                  <a:tcPr/>
                </a:tc>
                <a:tc vMerge="1">
                  <a:txBody>
                    <a:bodyPr/>
                    <a:lstStyle/>
                    <a:p>
                      <a:endParaRPr lang="en-US"/>
                    </a:p>
                  </a:txBody>
                  <a:tcPr/>
                </a:tc>
                <a:tc>
                  <a:txBody>
                    <a:bodyPr/>
                    <a:lstStyle/>
                    <a:p>
                      <a:pPr algn="l" fontAlgn="ctr"/>
                      <a:r>
                        <a:rPr lang="en-US" sz="1000" u="none" strike="noStrike" dirty="0">
                          <a:solidFill>
                            <a:schemeClr val="tx1"/>
                          </a:solidFill>
                          <a:effectLst/>
                          <a:latin typeface="Avenir Book" charset="0"/>
                          <a:ea typeface="Avenir Book" charset="0"/>
                          <a:cs typeface="Avenir Book" charset="0"/>
                        </a:rPr>
                        <a:t>Reducing manipulation of data </a:t>
                      </a:r>
                      <a:endParaRPr lang="en-US" sz="1000" b="0" i="0" u="none" strike="noStrike" dirty="0">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en-US" sz="1000" b="0" u="none" strike="noStrike" dirty="0">
                          <a:solidFill>
                            <a:schemeClr val="bg1"/>
                          </a:solidFill>
                          <a:effectLst/>
                          <a:latin typeface="Avenir Book" charset="0"/>
                          <a:ea typeface="Avenir Book" charset="0"/>
                          <a:cs typeface="Avenir Book" charset="0"/>
                        </a:rPr>
                        <a:t>Shared Truth</a:t>
                      </a:r>
                      <a:endParaRPr lang="en-US"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6"/>
                    </a:solidFill>
                  </a:tcPr>
                </a:tc>
                <a:tc>
                  <a:txBody>
                    <a:bodyPr/>
                    <a:lstStyle/>
                    <a:p>
                      <a:pPr algn="ctr" fontAlgn="ctr"/>
                      <a:r>
                        <a:rPr lang="en-US" sz="1000" b="0" u="none" strike="noStrike" dirty="0">
                          <a:solidFill>
                            <a:schemeClr val="bg1"/>
                          </a:solidFill>
                          <a:effectLst/>
                          <a:latin typeface="Avenir Book" charset="0"/>
                          <a:ea typeface="Avenir Book" charset="0"/>
                          <a:cs typeface="Avenir Book" charset="0"/>
                        </a:rPr>
                        <a:t>Data Integrity</a:t>
                      </a:r>
                      <a:endParaRPr lang="en-US"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solidFill>
                  </a:tcPr>
                </a:tc>
                <a:tc>
                  <a:txBody>
                    <a:bodyPr/>
                    <a:lstStyle/>
                    <a:p>
                      <a:pPr algn="ctr" fontAlgn="ctr"/>
                      <a:r>
                        <a:rPr lang="sk-SK" sz="1000" b="0" u="none" strike="noStrike" dirty="0">
                          <a:solidFill>
                            <a:schemeClr val="bg1"/>
                          </a:solidFill>
                          <a:effectLst/>
                          <a:latin typeface="Avenir Book" charset="0"/>
                          <a:ea typeface="Avenir Book" charset="0"/>
                          <a:cs typeface="Avenir Book" charset="0"/>
                        </a:rPr>
                        <a:t> </a:t>
                      </a:r>
                      <a:endParaRPr lang="sk-SK"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extLst>
                  <a:ext uri="{0D108BD9-81ED-4DB2-BD59-A6C34878D82A}">
                    <a16:rowId xmlns:a16="http://schemas.microsoft.com/office/drawing/2014/main" val="10015"/>
                  </a:ext>
                </a:extLst>
              </a:tr>
              <a:tr h="135753">
                <a:tc vMerge="1">
                  <a:txBody>
                    <a:bodyPr/>
                    <a:lstStyle/>
                    <a:p>
                      <a:endParaRPr lang="en-US"/>
                    </a:p>
                  </a:txBody>
                  <a:tcPr/>
                </a:tc>
                <a:tc vMerge="1">
                  <a:txBody>
                    <a:bodyPr/>
                    <a:lstStyle/>
                    <a:p>
                      <a:endParaRPr lang="en-US"/>
                    </a:p>
                  </a:txBody>
                  <a:tcPr/>
                </a:tc>
                <a:tc>
                  <a:txBody>
                    <a:bodyPr/>
                    <a:lstStyle/>
                    <a:p>
                      <a:pPr algn="l" fontAlgn="ctr"/>
                      <a:r>
                        <a:rPr lang="en-US" sz="1000" u="none" strike="noStrike">
                          <a:solidFill>
                            <a:schemeClr val="tx1"/>
                          </a:solidFill>
                          <a:effectLst/>
                          <a:latin typeface="Avenir Book" charset="0"/>
                          <a:ea typeface="Avenir Book" charset="0"/>
                          <a:cs typeface="Avenir Book" charset="0"/>
                        </a:rPr>
                        <a:t>Opportunity: Faciolitating facilities (mixed facilities)</a:t>
                      </a:r>
                      <a:endParaRPr lang="en-US" sz="1000" b="0" i="0" u="none" strike="noStrike">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dirty="0">
                          <a:solidFill>
                            <a:schemeClr val="bg1"/>
                          </a:solidFill>
                          <a:effectLst/>
                          <a:latin typeface="Avenir Book" charset="0"/>
                          <a:ea typeface="Avenir Book" charset="0"/>
                          <a:cs typeface="Avenir Book" charset="0"/>
                        </a:rPr>
                        <a:t> </a:t>
                      </a:r>
                      <a:endParaRPr lang="sk-SK"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extLst>
                  <a:ext uri="{0D108BD9-81ED-4DB2-BD59-A6C34878D82A}">
                    <a16:rowId xmlns:a16="http://schemas.microsoft.com/office/drawing/2014/main" val="10016"/>
                  </a:ext>
                </a:extLst>
              </a:tr>
              <a:tr h="382157">
                <a:tc vMerge="1">
                  <a:txBody>
                    <a:bodyPr/>
                    <a:lstStyle/>
                    <a:p>
                      <a:endParaRPr lang="en-US"/>
                    </a:p>
                  </a:txBody>
                  <a:tcPr/>
                </a:tc>
                <a:tc rowSpan="8">
                  <a:txBody>
                    <a:bodyPr/>
                    <a:lstStyle/>
                    <a:p>
                      <a:pPr algn="ctr" fontAlgn="ctr"/>
                      <a:r>
                        <a:rPr lang="en-US" sz="1100" u="none" strike="noStrike" dirty="0">
                          <a:solidFill>
                            <a:schemeClr val="tx1"/>
                          </a:solidFill>
                          <a:effectLst/>
                          <a:latin typeface="Avenir Book" charset="0"/>
                          <a:ea typeface="Avenir Book" charset="0"/>
                          <a:cs typeface="Avenir Book" charset="0"/>
                        </a:rPr>
                        <a:t>CUSTOMERS</a:t>
                      </a:r>
                      <a:endParaRPr lang="en-US" sz="1100" b="1" i="0" u="none" strike="noStrike" dirty="0">
                        <a:solidFill>
                          <a:schemeClr val="tx1"/>
                        </a:solidFill>
                        <a:effectLst/>
                        <a:latin typeface="Avenir Book" charset="0"/>
                        <a:ea typeface="Avenir Book" charset="0"/>
                        <a:cs typeface="Avenir Book" charset="0"/>
                      </a:endParaRPr>
                    </a:p>
                  </a:txBody>
                  <a:tcPr marL="4318" marR="4318" marT="4318" marB="0" vert="vert270" anchor="ctr">
                    <a:solidFill>
                      <a:schemeClr val="accent5">
                        <a:lumMod val="40000"/>
                        <a:lumOff val="60000"/>
                      </a:schemeClr>
                    </a:solidFill>
                  </a:tcPr>
                </a:tc>
                <a:tc>
                  <a:txBody>
                    <a:bodyPr/>
                    <a:lstStyle/>
                    <a:p>
                      <a:pPr algn="l" fontAlgn="ctr"/>
                      <a:r>
                        <a:rPr lang="en-US" sz="1000" u="none" strike="noStrike" dirty="0">
                          <a:solidFill>
                            <a:schemeClr val="tx1"/>
                          </a:solidFill>
                          <a:effectLst/>
                          <a:latin typeface="Avenir Book" charset="0"/>
                          <a:ea typeface="Avenir Book" charset="0"/>
                          <a:cs typeface="Avenir Book" charset="0"/>
                        </a:rPr>
                        <a:t>Customers have problems linking insurer policy data with</a:t>
                      </a:r>
                      <a:br>
                        <a:rPr lang="en-US" sz="1000" u="none" strike="noStrike" dirty="0">
                          <a:solidFill>
                            <a:schemeClr val="tx1"/>
                          </a:solidFill>
                          <a:effectLst/>
                          <a:latin typeface="Avenir Book" charset="0"/>
                          <a:ea typeface="Avenir Book" charset="0"/>
                          <a:cs typeface="Avenir Book" charset="0"/>
                        </a:rPr>
                      </a:br>
                      <a:r>
                        <a:rPr lang="en-US" sz="1000" u="none" strike="noStrike" dirty="0">
                          <a:solidFill>
                            <a:schemeClr val="tx1"/>
                          </a:solidFill>
                          <a:effectLst/>
                          <a:latin typeface="Avenir Book" charset="0"/>
                          <a:ea typeface="Avenir Book" charset="0"/>
                          <a:cs typeface="Avenir Book" charset="0"/>
                        </a:rPr>
                        <a:t>information they originally send </a:t>
                      </a:r>
                      <a:endParaRPr lang="en-US" sz="1000" b="0" i="0" u="none" strike="noStrike" dirty="0">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en-US" sz="1000" b="0" u="none" strike="noStrike" dirty="0">
                          <a:solidFill>
                            <a:schemeClr val="bg1"/>
                          </a:solidFill>
                          <a:effectLst/>
                          <a:latin typeface="Avenir Book" charset="0"/>
                          <a:ea typeface="Avenir Book" charset="0"/>
                          <a:cs typeface="Avenir Book" charset="0"/>
                        </a:rPr>
                        <a:t>Shared Truth</a:t>
                      </a:r>
                      <a:endParaRPr lang="en-US"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6"/>
                    </a:solidFill>
                  </a:tcPr>
                </a:tc>
                <a:tc>
                  <a:txBody>
                    <a:bodyPr/>
                    <a:lstStyle/>
                    <a:p>
                      <a:pPr algn="ctr" fontAlgn="ctr"/>
                      <a:r>
                        <a:rPr lang="en-US" sz="1000" b="0" u="none" strike="noStrike" dirty="0">
                          <a:solidFill>
                            <a:schemeClr val="bg1"/>
                          </a:solidFill>
                          <a:effectLst/>
                          <a:latin typeface="Avenir Book" charset="0"/>
                          <a:ea typeface="Avenir Book" charset="0"/>
                          <a:cs typeface="Avenir Book" charset="0"/>
                        </a:rPr>
                        <a:t>Data Integrity</a:t>
                      </a:r>
                      <a:endParaRPr lang="en-US"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solidFill>
                  </a:tcPr>
                </a:tc>
                <a:tc>
                  <a:txBody>
                    <a:bodyPr/>
                    <a:lstStyle/>
                    <a:p>
                      <a:pPr algn="ctr" fontAlgn="ctr"/>
                      <a:r>
                        <a:rPr lang="sk-SK" sz="1000" b="0" u="none" strike="noStrike" dirty="0">
                          <a:solidFill>
                            <a:schemeClr val="bg1"/>
                          </a:solidFill>
                          <a:effectLst/>
                          <a:latin typeface="Avenir Book" charset="0"/>
                          <a:ea typeface="Avenir Book" charset="0"/>
                          <a:cs typeface="Avenir Book" charset="0"/>
                        </a:rPr>
                        <a:t> </a:t>
                      </a:r>
                      <a:endParaRPr lang="sk-SK"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extLst>
                  <a:ext uri="{0D108BD9-81ED-4DB2-BD59-A6C34878D82A}">
                    <a16:rowId xmlns:a16="http://schemas.microsoft.com/office/drawing/2014/main" val="10017"/>
                  </a:ext>
                </a:extLst>
              </a:tr>
              <a:tr h="267765">
                <a:tc vMerge="1">
                  <a:txBody>
                    <a:bodyPr/>
                    <a:lstStyle/>
                    <a:p>
                      <a:endParaRPr lang="en-US"/>
                    </a:p>
                  </a:txBody>
                  <a:tcPr/>
                </a:tc>
                <a:tc vMerge="1">
                  <a:txBody>
                    <a:bodyPr/>
                    <a:lstStyle/>
                    <a:p>
                      <a:endParaRPr lang="en-US"/>
                    </a:p>
                  </a:txBody>
                  <a:tcPr/>
                </a:tc>
                <a:tc>
                  <a:txBody>
                    <a:bodyPr/>
                    <a:lstStyle/>
                    <a:p>
                      <a:pPr algn="l" fontAlgn="ctr"/>
                      <a:r>
                        <a:rPr lang="en-US" sz="1000" u="none" strike="noStrike">
                          <a:solidFill>
                            <a:schemeClr val="tx1"/>
                          </a:solidFill>
                          <a:effectLst/>
                          <a:latin typeface="Avenir Book" charset="0"/>
                          <a:ea typeface="Avenir Book" charset="0"/>
                          <a:cs typeface="Avenir Book" charset="0"/>
                        </a:rPr>
                        <a:t>Multiple tools (their own and some from Zurich) do not integrate</a:t>
                      </a:r>
                      <a:endParaRPr lang="en-US" sz="1000" b="0" i="0" u="none" strike="noStrike">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en-US" sz="1000" b="0" u="none" strike="noStrike" dirty="0">
                          <a:solidFill>
                            <a:schemeClr val="bg1"/>
                          </a:solidFill>
                          <a:effectLst/>
                          <a:latin typeface="Avenir Book" charset="0"/>
                          <a:ea typeface="Avenir Book" charset="0"/>
                          <a:cs typeface="Avenir Book" charset="0"/>
                        </a:rPr>
                        <a:t>Shared Truth</a:t>
                      </a:r>
                      <a:endParaRPr lang="en-US"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6"/>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en-US" sz="1000" b="0" u="none" strike="noStrike" dirty="0">
                          <a:solidFill>
                            <a:schemeClr val="bg1"/>
                          </a:solidFill>
                          <a:effectLst/>
                          <a:latin typeface="Avenir Book" charset="0"/>
                          <a:ea typeface="Avenir Book" charset="0"/>
                          <a:cs typeface="Avenir Book" charset="0"/>
                        </a:rPr>
                        <a:t>Process </a:t>
                      </a:r>
                      <a:br>
                        <a:rPr lang="en-US" sz="1000" b="0" u="none" strike="noStrike" dirty="0">
                          <a:solidFill>
                            <a:schemeClr val="bg1"/>
                          </a:solidFill>
                          <a:effectLst/>
                          <a:latin typeface="Avenir Book" charset="0"/>
                          <a:ea typeface="Avenir Book" charset="0"/>
                          <a:cs typeface="Avenir Book" charset="0"/>
                        </a:rPr>
                      </a:br>
                      <a:r>
                        <a:rPr lang="en-US" sz="1000" b="0" u="none" strike="noStrike" dirty="0">
                          <a:solidFill>
                            <a:schemeClr val="bg1"/>
                          </a:solidFill>
                          <a:effectLst/>
                          <a:latin typeface="Avenir Book" charset="0"/>
                          <a:ea typeface="Avenir Book" charset="0"/>
                          <a:cs typeface="Avenir Book" charset="0"/>
                        </a:rPr>
                        <a:t>Automation</a:t>
                      </a:r>
                      <a:endParaRPr lang="en-US"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2"/>
                    </a:solidFill>
                  </a:tcPr>
                </a:tc>
                <a:extLst>
                  <a:ext uri="{0D108BD9-81ED-4DB2-BD59-A6C34878D82A}">
                    <a16:rowId xmlns:a16="http://schemas.microsoft.com/office/drawing/2014/main" val="10018"/>
                  </a:ext>
                </a:extLst>
              </a:tr>
              <a:tr h="249179">
                <a:tc vMerge="1">
                  <a:txBody>
                    <a:bodyPr/>
                    <a:lstStyle/>
                    <a:p>
                      <a:endParaRPr lang="en-US"/>
                    </a:p>
                  </a:txBody>
                  <a:tcPr/>
                </a:tc>
                <a:tc vMerge="1">
                  <a:txBody>
                    <a:bodyPr/>
                    <a:lstStyle/>
                    <a:p>
                      <a:endParaRPr lang="en-US"/>
                    </a:p>
                  </a:txBody>
                  <a:tcPr/>
                </a:tc>
                <a:tc>
                  <a:txBody>
                    <a:bodyPr/>
                    <a:lstStyle/>
                    <a:p>
                      <a:pPr algn="l" fontAlgn="ctr"/>
                      <a:r>
                        <a:rPr lang="en-US" sz="1000" u="none" strike="noStrike" dirty="0">
                          <a:solidFill>
                            <a:schemeClr val="tx1"/>
                          </a:solidFill>
                          <a:effectLst/>
                          <a:latin typeface="Avenir Book" charset="0"/>
                          <a:ea typeface="Avenir Book" charset="0"/>
                          <a:cs typeface="Avenir Book" charset="0"/>
                        </a:rPr>
                        <a:t>Reconciliation/linkage of coverage with brokers and insurers across their portfolio/requirements </a:t>
                      </a:r>
                      <a:endParaRPr lang="en-US" sz="1000" b="0" i="0" u="none" strike="noStrike" dirty="0">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dirty="0">
                          <a:solidFill>
                            <a:schemeClr val="bg1"/>
                          </a:solidFill>
                          <a:effectLst/>
                          <a:latin typeface="Avenir Book" charset="0"/>
                          <a:ea typeface="Avenir Book" charset="0"/>
                          <a:cs typeface="Avenir Book" charset="0"/>
                        </a:rPr>
                        <a:t> </a:t>
                      </a:r>
                      <a:endParaRPr lang="sk-SK"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extLst>
                  <a:ext uri="{0D108BD9-81ED-4DB2-BD59-A6C34878D82A}">
                    <a16:rowId xmlns:a16="http://schemas.microsoft.com/office/drawing/2014/main" val="10019"/>
                  </a:ext>
                </a:extLst>
              </a:tr>
              <a:tr h="135753">
                <a:tc vMerge="1">
                  <a:txBody>
                    <a:bodyPr/>
                    <a:lstStyle/>
                    <a:p>
                      <a:endParaRPr lang="en-US"/>
                    </a:p>
                  </a:txBody>
                  <a:tcPr/>
                </a:tc>
                <a:tc vMerge="1">
                  <a:txBody>
                    <a:bodyPr/>
                    <a:lstStyle/>
                    <a:p>
                      <a:endParaRPr lang="en-US"/>
                    </a:p>
                  </a:txBody>
                  <a:tcPr/>
                </a:tc>
                <a:tc>
                  <a:txBody>
                    <a:bodyPr/>
                    <a:lstStyle/>
                    <a:p>
                      <a:pPr algn="l" fontAlgn="ctr"/>
                      <a:r>
                        <a:rPr lang="en-US" sz="1000" u="none" strike="noStrike">
                          <a:solidFill>
                            <a:schemeClr val="tx1"/>
                          </a:solidFill>
                          <a:effectLst/>
                          <a:latin typeface="Avenir Book" charset="0"/>
                          <a:ea typeface="Avenir Book" charset="0"/>
                          <a:cs typeface="Avenir Book" charset="0"/>
                        </a:rPr>
                        <a:t>Direct access to customer location data </a:t>
                      </a:r>
                      <a:endParaRPr lang="en-US" sz="1000" b="0" i="0" u="none" strike="noStrike">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extLst>
                  <a:ext uri="{0D108BD9-81ED-4DB2-BD59-A6C34878D82A}">
                    <a16:rowId xmlns:a16="http://schemas.microsoft.com/office/drawing/2014/main" val="10020"/>
                  </a:ext>
                </a:extLst>
              </a:tr>
              <a:tr h="267765">
                <a:tc vMerge="1">
                  <a:txBody>
                    <a:bodyPr/>
                    <a:lstStyle/>
                    <a:p>
                      <a:endParaRPr lang="en-US"/>
                    </a:p>
                  </a:txBody>
                  <a:tcPr/>
                </a:tc>
                <a:tc vMerge="1">
                  <a:txBody>
                    <a:bodyPr/>
                    <a:lstStyle/>
                    <a:p>
                      <a:endParaRPr lang="en-US"/>
                    </a:p>
                  </a:txBody>
                  <a:tcPr/>
                </a:tc>
                <a:tc>
                  <a:txBody>
                    <a:bodyPr/>
                    <a:lstStyle/>
                    <a:p>
                      <a:pPr algn="l" fontAlgn="ctr"/>
                      <a:r>
                        <a:rPr lang="en-US" sz="1000" u="none" strike="noStrike">
                          <a:solidFill>
                            <a:schemeClr val="tx1"/>
                          </a:solidFill>
                          <a:effectLst/>
                          <a:latin typeface="Avenir Book" charset="0"/>
                          <a:ea typeface="Avenir Book" charset="0"/>
                          <a:cs typeface="Avenir Book" charset="0"/>
                        </a:rPr>
                        <a:t>Reducing manipulation of data </a:t>
                      </a:r>
                      <a:endParaRPr lang="en-US" sz="1000" b="0" i="0" u="none" strike="noStrike">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en-US" sz="1000" b="0" u="none" strike="noStrike" dirty="0">
                          <a:solidFill>
                            <a:schemeClr val="bg1"/>
                          </a:solidFill>
                          <a:effectLst/>
                          <a:latin typeface="Avenir Book" charset="0"/>
                          <a:ea typeface="Avenir Book" charset="0"/>
                          <a:cs typeface="Avenir Book" charset="0"/>
                        </a:rPr>
                        <a:t>Shared Truth</a:t>
                      </a:r>
                      <a:endParaRPr lang="en-US"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6"/>
                    </a:solidFill>
                  </a:tcPr>
                </a:tc>
                <a:tc>
                  <a:txBody>
                    <a:bodyPr/>
                    <a:lstStyle/>
                    <a:p>
                      <a:pPr algn="ctr" fontAlgn="ctr"/>
                      <a:r>
                        <a:rPr lang="en-US" sz="1000" b="0" u="none" strike="noStrike" dirty="0">
                          <a:solidFill>
                            <a:schemeClr val="bg1"/>
                          </a:solidFill>
                          <a:effectLst/>
                          <a:latin typeface="Avenir Book" charset="0"/>
                          <a:ea typeface="Avenir Book" charset="0"/>
                          <a:cs typeface="Avenir Book" charset="0"/>
                        </a:rPr>
                        <a:t>Data Integrity</a:t>
                      </a:r>
                      <a:endParaRPr lang="en-US"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solidFill>
                  </a:tcPr>
                </a:tc>
                <a:tc>
                  <a:txBody>
                    <a:bodyPr/>
                    <a:lstStyle/>
                    <a:p>
                      <a:pPr algn="ctr" fontAlgn="ctr"/>
                      <a:r>
                        <a:rPr lang="sk-SK" sz="1000" b="0" u="none" strike="noStrike" dirty="0">
                          <a:solidFill>
                            <a:schemeClr val="bg1"/>
                          </a:solidFill>
                          <a:effectLst/>
                          <a:latin typeface="Avenir Book" charset="0"/>
                          <a:ea typeface="Avenir Book" charset="0"/>
                          <a:cs typeface="Avenir Book" charset="0"/>
                        </a:rPr>
                        <a:t> </a:t>
                      </a:r>
                      <a:endParaRPr lang="sk-SK"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extLst>
                  <a:ext uri="{0D108BD9-81ED-4DB2-BD59-A6C34878D82A}">
                    <a16:rowId xmlns:a16="http://schemas.microsoft.com/office/drawing/2014/main" val="10021"/>
                  </a:ext>
                </a:extLst>
              </a:tr>
              <a:tr h="167155">
                <a:tc vMerge="1">
                  <a:txBody>
                    <a:bodyPr/>
                    <a:lstStyle/>
                    <a:p>
                      <a:endParaRPr lang="en-US"/>
                    </a:p>
                  </a:txBody>
                  <a:tcPr/>
                </a:tc>
                <a:tc vMerge="1">
                  <a:txBody>
                    <a:bodyPr/>
                    <a:lstStyle/>
                    <a:p>
                      <a:endParaRPr lang="en-US"/>
                    </a:p>
                  </a:txBody>
                  <a:tcPr/>
                </a:tc>
                <a:tc>
                  <a:txBody>
                    <a:bodyPr/>
                    <a:lstStyle/>
                    <a:p>
                      <a:pPr algn="l" fontAlgn="ctr"/>
                      <a:r>
                        <a:rPr lang="en-US" sz="1000" u="none" strike="noStrike" dirty="0">
                          <a:solidFill>
                            <a:schemeClr val="tx1"/>
                          </a:solidFill>
                          <a:effectLst/>
                          <a:latin typeface="Avenir Book" charset="0"/>
                          <a:ea typeface="Avenir Book" charset="0"/>
                          <a:cs typeface="Avenir Book" charset="0"/>
                        </a:rPr>
                        <a:t>Cyber (preventative/proactive production scheduling</a:t>
                      </a:r>
                      <a:r>
                        <a:rPr lang="en-US" sz="1000" u="none" strike="noStrike">
                          <a:solidFill>
                            <a:schemeClr val="tx1"/>
                          </a:solidFill>
                          <a:effectLst/>
                          <a:latin typeface="Avenir Book" charset="0"/>
                          <a:ea typeface="Avenir Book" charset="0"/>
                          <a:cs typeface="Avenir Book" charset="0"/>
                        </a:rPr>
                        <a:t>, impact prevention</a:t>
                      </a:r>
                      <a:r>
                        <a:rPr lang="en-US" sz="1000" u="none" strike="noStrike" dirty="0">
                          <a:solidFill>
                            <a:schemeClr val="tx1"/>
                          </a:solidFill>
                          <a:effectLst/>
                          <a:latin typeface="Avenir Book" charset="0"/>
                          <a:ea typeface="Avenir Book" charset="0"/>
                          <a:cs typeface="Avenir Book" charset="0"/>
                        </a:rPr>
                        <a:t>) insurer driven.  </a:t>
                      </a:r>
                      <a:endParaRPr lang="en-US" sz="1000" b="0" i="0" u="none" strike="noStrike" dirty="0">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dirty="0">
                          <a:solidFill>
                            <a:schemeClr val="bg1"/>
                          </a:solidFill>
                          <a:effectLst/>
                          <a:latin typeface="Avenir Book" charset="0"/>
                          <a:ea typeface="Avenir Book" charset="0"/>
                          <a:cs typeface="Avenir Book" charset="0"/>
                        </a:rPr>
                        <a:t> </a:t>
                      </a:r>
                      <a:endParaRPr lang="sk-SK"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dirty="0">
                          <a:solidFill>
                            <a:schemeClr val="bg1"/>
                          </a:solidFill>
                          <a:effectLst/>
                          <a:latin typeface="Avenir Book" charset="0"/>
                          <a:ea typeface="Avenir Book" charset="0"/>
                          <a:cs typeface="Avenir Book" charset="0"/>
                        </a:rPr>
                        <a:t> </a:t>
                      </a:r>
                      <a:endParaRPr lang="sk-SK"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extLst>
                  <a:ext uri="{0D108BD9-81ED-4DB2-BD59-A6C34878D82A}">
                    <a16:rowId xmlns:a16="http://schemas.microsoft.com/office/drawing/2014/main" val="10022"/>
                  </a:ext>
                </a:extLst>
              </a:tr>
              <a:tr h="135753">
                <a:tc vMerge="1">
                  <a:txBody>
                    <a:bodyPr/>
                    <a:lstStyle/>
                    <a:p>
                      <a:endParaRPr lang="en-US"/>
                    </a:p>
                  </a:txBody>
                  <a:tcPr/>
                </a:tc>
                <a:tc vMerge="1">
                  <a:txBody>
                    <a:bodyPr/>
                    <a:lstStyle/>
                    <a:p>
                      <a:endParaRPr lang="en-US"/>
                    </a:p>
                  </a:txBody>
                  <a:tcPr/>
                </a:tc>
                <a:tc>
                  <a:txBody>
                    <a:bodyPr/>
                    <a:lstStyle/>
                    <a:p>
                      <a:pPr algn="l" fontAlgn="ctr"/>
                      <a:r>
                        <a:rPr lang="en-US" sz="1000" u="none" strike="noStrike">
                          <a:solidFill>
                            <a:schemeClr val="tx1"/>
                          </a:solidFill>
                          <a:effectLst/>
                          <a:latin typeface="Avenir Book" charset="0"/>
                          <a:ea typeface="Avenir Book" charset="0"/>
                          <a:cs typeface="Avenir Book" charset="0"/>
                        </a:rPr>
                        <a:t>Unknown location % reduction in portfolio</a:t>
                      </a:r>
                      <a:endParaRPr lang="en-US" sz="1000" b="0" i="0" u="none" strike="noStrike">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a:solidFill>
                            <a:schemeClr val="bg1"/>
                          </a:solidFill>
                          <a:effectLst/>
                          <a:latin typeface="Avenir Book" charset="0"/>
                          <a:ea typeface="Avenir Book" charset="0"/>
                          <a:cs typeface="Avenir Book" charset="0"/>
                        </a:rPr>
                        <a:t> </a:t>
                      </a:r>
                      <a:endParaRPr lang="sk-SK" sz="1000" b="0" i="0" u="none" strike="noStrike">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dirty="0">
                          <a:solidFill>
                            <a:schemeClr val="bg1"/>
                          </a:solidFill>
                          <a:effectLst/>
                          <a:latin typeface="Avenir Book" charset="0"/>
                          <a:ea typeface="Avenir Book" charset="0"/>
                          <a:cs typeface="Avenir Book" charset="0"/>
                        </a:rPr>
                        <a:t> </a:t>
                      </a:r>
                      <a:endParaRPr lang="sk-SK"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dirty="0">
                          <a:solidFill>
                            <a:schemeClr val="bg1"/>
                          </a:solidFill>
                          <a:effectLst/>
                          <a:latin typeface="Avenir Book" charset="0"/>
                          <a:ea typeface="Avenir Book" charset="0"/>
                          <a:cs typeface="Avenir Book" charset="0"/>
                        </a:rPr>
                        <a:t> </a:t>
                      </a:r>
                      <a:endParaRPr lang="sk-SK"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extLst>
                  <a:ext uri="{0D108BD9-81ED-4DB2-BD59-A6C34878D82A}">
                    <a16:rowId xmlns:a16="http://schemas.microsoft.com/office/drawing/2014/main" val="10023"/>
                  </a:ext>
                </a:extLst>
              </a:tr>
              <a:tr h="249179">
                <a:tc vMerge="1">
                  <a:txBody>
                    <a:bodyPr/>
                    <a:lstStyle/>
                    <a:p>
                      <a:endParaRPr lang="en-US"/>
                    </a:p>
                  </a:txBody>
                  <a:tcPr/>
                </a:tc>
                <a:tc vMerge="1">
                  <a:txBody>
                    <a:bodyPr/>
                    <a:lstStyle/>
                    <a:p>
                      <a:endParaRPr lang="en-US"/>
                    </a:p>
                  </a:txBody>
                  <a:tcPr/>
                </a:tc>
                <a:tc>
                  <a:txBody>
                    <a:bodyPr/>
                    <a:lstStyle/>
                    <a:p>
                      <a:pPr algn="l" fontAlgn="ctr"/>
                      <a:r>
                        <a:rPr lang="en-US" sz="1000" u="none" strike="noStrike" dirty="0">
                          <a:solidFill>
                            <a:schemeClr val="tx1"/>
                          </a:solidFill>
                          <a:effectLst/>
                          <a:latin typeface="Avenir Book" charset="0"/>
                          <a:ea typeface="Avenir Book" charset="0"/>
                          <a:cs typeface="Avenir Book" charset="0"/>
                        </a:rPr>
                        <a:t>Identity of the building.  Enrichment that drives customer value (Satellite/other) (Private/Public)</a:t>
                      </a:r>
                      <a:endParaRPr lang="en-US" sz="1000" b="0" i="0" u="none" strike="noStrike" dirty="0">
                        <a:solidFill>
                          <a:schemeClr val="tx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dirty="0">
                          <a:solidFill>
                            <a:schemeClr val="bg1"/>
                          </a:solidFill>
                          <a:effectLst/>
                          <a:latin typeface="Avenir Book" charset="0"/>
                          <a:ea typeface="Avenir Book" charset="0"/>
                          <a:cs typeface="Avenir Book" charset="0"/>
                        </a:rPr>
                        <a:t> </a:t>
                      </a:r>
                      <a:endParaRPr lang="sk-SK"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dirty="0">
                          <a:solidFill>
                            <a:schemeClr val="bg1"/>
                          </a:solidFill>
                          <a:effectLst/>
                          <a:latin typeface="Avenir Book" charset="0"/>
                          <a:ea typeface="Avenir Book" charset="0"/>
                          <a:cs typeface="Avenir Book" charset="0"/>
                        </a:rPr>
                        <a:t> </a:t>
                      </a:r>
                      <a:endParaRPr lang="sk-SK"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tc>
                  <a:txBody>
                    <a:bodyPr/>
                    <a:lstStyle/>
                    <a:p>
                      <a:pPr algn="ctr" fontAlgn="ctr"/>
                      <a:r>
                        <a:rPr lang="sk-SK" sz="1000" b="0" u="none" strike="noStrike" dirty="0">
                          <a:solidFill>
                            <a:schemeClr val="bg1"/>
                          </a:solidFill>
                          <a:effectLst/>
                          <a:latin typeface="Avenir Book" charset="0"/>
                          <a:ea typeface="Avenir Book" charset="0"/>
                          <a:cs typeface="Avenir Book" charset="0"/>
                        </a:rPr>
                        <a:t> </a:t>
                      </a:r>
                      <a:endParaRPr lang="sk-SK" sz="1000" b="0" i="0" u="none" strike="noStrike" dirty="0">
                        <a:solidFill>
                          <a:schemeClr val="bg1"/>
                        </a:solidFill>
                        <a:effectLst/>
                        <a:latin typeface="Avenir Book" charset="0"/>
                        <a:ea typeface="Avenir Book" charset="0"/>
                        <a:cs typeface="Avenir Book" charset="0"/>
                      </a:endParaRPr>
                    </a:p>
                  </a:txBody>
                  <a:tcPr marL="4318" marR="4318" marT="4318" marB="0" anchor="ctr">
                    <a:solidFill>
                      <a:schemeClr val="accent5">
                        <a:lumMod val="40000"/>
                        <a:lumOff val="60000"/>
                      </a:schemeClr>
                    </a:solidFill>
                  </a:tcPr>
                </a:tc>
                <a:extLst>
                  <a:ext uri="{0D108BD9-81ED-4DB2-BD59-A6C34878D82A}">
                    <a16:rowId xmlns:a16="http://schemas.microsoft.com/office/drawing/2014/main" val="10024"/>
                  </a:ext>
                </a:extLst>
              </a:tr>
            </a:tbl>
          </a:graphicData>
        </a:graphic>
      </p:graphicFrame>
    </p:spTree>
    <p:extLst>
      <p:ext uri="{BB962C8B-B14F-4D97-AF65-F5344CB8AC3E}">
        <p14:creationId xmlns:p14="http://schemas.microsoft.com/office/powerpoint/2010/main" val="953547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291072" y="0"/>
            <a:ext cx="5900928" cy="685800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2064774" y="5296387"/>
            <a:ext cx="9787920" cy="892552"/>
          </a:xfrm>
          <a:prstGeom prst="rect">
            <a:avLst/>
          </a:prstGeom>
        </p:spPr>
        <p:txBody>
          <a:bodyPr wrap="square">
            <a:spAutoFit/>
          </a:bodyPr>
          <a:lstStyle/>
          <a:p>
            <a:pPr lvl="0" algn="r"/>
            <a:r>
              <a:rPr lang="en-US" sz="2800" b="1" dirty="0">
                <a:solidFill>
                  <a:schemeClr val="bg1"/>
                </a:solidFill>
                <a:latin typeface="Avenir Heavy" charset="0"/>
                <a:ea typeface="Avenir Heavy" charset="0"/>
                <a:cs typeface="Avenir Heavy" charset="0"/>
              </a:rPr>
              <a:t>WHAT IS A USE CASE? </a:t>
            </a:r>
          </a:p>
          <a:p>
            <a:pPr lvl="0" algn="r"/>
            <a:r>
              <a:rPr lang="en-US" sz="2400" dirty="0">
                <a:solidFill>
                  <a:schemeClr val="bg1"/>
                </a:solidFill>
                <a:latin typeface="Avenir Book" charset="0"/>
                <a:ea typeface="Avenir Book" charset="0"/>
                <a:cs typeface="Avenir Book" charset="0"/>
              </a:rPr>
              <a:t>DAMIEN DE CHILLAZ</a:t>
            </a:r>
          </a:p>
        </p:txBody>
      </p:sp>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288"/>
            <a:ext cx="6291072" cy="6858000"/>
          </a:xfrm>
          <a:prstGeom prst="rect">
            <a:avLst/>
          </a:prstGeom>
        </p:spPr>
      </p:pic>
      <p:cxnSp>
        <p:nvCxnSpPr>
          <p:cNvPr id="34" name="Straight Connector 33"/>
          <p:cNvCxnSpPr/>
          <p:nvPr/>
        </p:nvCxnSpPr>
        <p:spPr>
          <a:xfrm>
            <a:off x="2064774" y="6267129"/>
            <a:ext cx="9787920" cy="6769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1" name="Picture 4" descr="Image result for zurich logo png"/>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264742" y="5153500"/>
            <a:ext cx="1470361" cy="1492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659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0800000">
            <a:off x="0" y="1289"/>
            <a:ext cx="12192000" cy="6856781"/>
          </a:xfrm>
          <a:prstGeom prst="rect">
            <a:avLst/>
          </a:prstGeom>
        </p:spPr>
      </p:pic>
      <p:pic>
        <p:nvPicPr>
          <p:cNvPr id="3" name="Picture 2"/>
          <p:cNvPicPr>
            <a:picLocks noChangeAspect="1"/>
          </p:cNvPicPr>
          <p:nvPr/>
        </p:nvPicPr>
        <p:blipFill rotWithShape="1">
          <a:blip r:embed="rId3" cstate="email">
            <a:duotone>
              <a:schemeClr val="accent5">
                <a:shade val="45000"/>
                <a:satMod val="135000"/>
              </a:schemeClr>
              <a:prstClr val="white"/>
            </a:duotone>
            <a:extLst>
              <a:ext uri="{28A0092B-C50C-407E-A947-70E740481C1C}">
                <a14:useLocalDpi xmlns:a14="http://schemas.microsoft.com/office/drawing/2010/main"/>
              </a:ext>
            </a:extLst>
          </a:blip>
          <a:srcRect/>
          <a:stretch/>
        </p:blipFill>
        <p:spPr>
          <a:xfrm>
            <a:off x="0" y="1288"/>
            <a:ext cx="12192000" cy="6856712"/>
          </a:xfrm>
          <a:prstGeom prst="rect">
            <a:avLst/>
          </a:prstGeom>
        </p:spPr>
      </p:pic>
      <p:sp>
        <p:nvSpPr>
          <p:cNvPr id="19" name="Rectangle 18"/>
          <p:cNvSpPr/>
          <p:nvPr/>
        </p:nvSpPr>
        <p:spPr>
          <a:xfrm>
            <a:off x="3522689" y="5576504"/>
            <a:ext cx="8330005" cy="646331"/>
          </a:xfrm>
          <a:prstGeom prst="rect">
            <a:avLst/>
          </a:prstGeom>
        </p:spPr>
        <p:txBody>
          <a:bodyPr wrap="square">
            <a:spAutoFit/>
          </a:bodyPr>
          <a:lstStyle/>
          <a:p>
            <a:pPr lvl="0" algn="r"/>
            <a:r>
              <a:rPr lang="en-US" sz="3600" b="1" dirty="0">
                <a:solidFill>
                  <a:schemeClr val="bg1"/>
                </a:solidFill>
                <a:latin typeface="Avenir Heavy" charset="0"/>
                <a:ea typeface="Avenir Heavy" charset="0"/>
                <a:cs typeface="Avenir Heavy" charset="0"/>
              </a:rPr>
              <a:t>DAY TWO</a:t>
            </a:r>
          </a:p>
        </p:txBody>
      </p:sp>
      <p:cxnSp>
        <p:nvCxnSpPr>
          <p:cNvPr id="34" name="Straight Connector 33"/>
          <p:cNvCxnSpPr/>
          <p:nvPr/>
        </p:nvCxnSpPr>
        <p:spPr>
          <a:xfrm>
            <a:off x="2064774" y="6267129"/>
            <a:ext cx="9787920" cy="6769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1" name="Picture 4" descr="Image result for zurich logo png"/>
          <p:cNvPicPr>
            <a:picLocks noChangeAspect="1" noChangeArrowheads="1"/>
          </p:cNvPicPr>
          <p:nvPr/>
        </p:nvPicPr>
        <p:blipFill rotWithShape="1">
          <a:blip r:embed="rId4" cstate="email">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264742" y="5153500"/>
            <a:ext cx="1470361" cy="1492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078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4736096" cy="685800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736096" y="1288"/>
            <a:ext cx="7503217" cy="6858000"/>
          </a:xfrm>
          <a:prstGeom prst="rect">
            <a:avLst/>
          </a:prstGeom>
        </p:spPr>
      </p:pic>
      <p:sp>
        <p:nvSpPr>
          <p:cNvPr id="19" name="Rectangle 18"/>
          <p:cNvSpPr/>
          <p:nvPr/>
        </p:nvSpPr>
        <p:spPr>
          <a:xfrm>
            <a:off x="3522689" y="5020781"/>
            <a:ext cx="8330005" cy="1200329"/>
          </a:xfrm>
          <a:prstGeom prst="rect">
            <a:avLst/>
          </a:prstGeom>
        </p:spPr>
        <p:txBody>
          <a:bodyPr wrap="square">
            <a:spAutoFit/>
          </a:bodyPr>
          <a:lstStyle/>
          <a:p>
            <a:pPr lvl="0" algn="r"/>
            <a:r>
              <a:rPr lang="en-US" sz="3600" b="1" dirty="0">
                <a:solidFill>
                  <a:schemeClr val="bg1"/>
                </a:solidFill>
                <a:latin typeface="Avenir Heavy" charset="0"/>
                <a:ea typeface="Avenir Heavy" charset="0"/>
                <a:cs typeface="Avenir Heavy" charset="0"/>
              </a:rPr>
              <a:t>ADDING DETAIL AND PRIORITISING TO THE USE CASES</a:t>
            </a:r>
          </a:p>
        </p:txBody>
      </p:sp>
      <p:cxnSp>
        <p:nvCxnSpPr>
          <p:cNvPr id="34" name="Straight Connector 33"/>
          <p:cNvCxnSpPr/>
          <p:nvPr/>
        </p:nvCxnSpPr>
        <p:spPr>
          <a:xfrm>
            <a:off x="2064774" y="6267129"/>
            <a:ext cx="9787920" cy="6769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1" name="Picture 4" descr="Image result for zurich logo png"/>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264742" y="5153500"/>
            <a:ext cx="1470361" cy="1492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18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0" y="0"/>
            <a:ext cx="12192000" cy="685800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761450" y="1571746"/>
            <a:ext cx="9130668" cy="4560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chemeClr val="tx1"/>
              </a:solidFill>
            </a:endParaRPr>
          </a:p>
        </p:txBody>
      </p:sp>
      <p:sp>
        <p:nvSpPr>
          <p:cNvPr id="4" name="Rectangle 3"/>
          <p:cNvSpPr/>
          <p:nvPr/>
        </p:nvSpPr>
        <p:spPr>
          <a:xfrm>
            <a:off x="1849356" y="1680033"/>
            <a:ext cx="8925988" cy="226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rPr>
              <a:t>USE CASE TITLE: </a:t>
            </a:r>
            <a:r>
              <a:rPr lang="en-GB" sz="900" dirty="0">
                <a:solidFill>
                  <a:srgbClr val="263147"/>
                </a:solidFill>
              </a:rPr>
              <a:t>Structured “data in”</a:t>
            </a:r>
            <a:endParaRPr lang="en-GB" sz="900" b="1" dirty="0">
              <a:solidFill>
                <a:srgbClr val="263147"/>
              </a:solidFill>
            </a:endParaRPr>
          </a:p>
        </p:txBody>
      </p:sp>
      <p:sp>
        <p:nvSpPr>
          <p:cNvPr id="6" name="Rectangle 5"/>
          <p:cNvSpPr/>
          <p:nvPr/>
        </p:nvSpPr>
        <p:spPr>
          <a:xfrm>
            <a:off x="1849357" y="2011780"/>
            <a:ext cx="8925988" cy="12341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rPr>
              <a:t>DETAILED DESCRIPTION:</a:t>
            </a:r>
          </a:p>
          <a:p>
            <a:pPr marL="171450" indent="-171450" defTabSz="914103">
              <a:buFont typeface="Arial" panose="020B0604020202020204" pitchFamily="34" charset="0"/>
              <a:buChar char="•"/>
            </a:pPr>
            <a:r>
              <a:rPr lang="en-GB" sz="700" dirty="0">
                <a:solidFill>
                  <a:srgbClr val="263147"/>
                </a:solidFill>
              </a:rPr>
              <a:t>Agreeing on closed system participants</a:t>
            </a:r>
          </a:p>
          <a:p>
            <a:pPr marL="171450" indent="-171450" defTabSz="914103">
              <a:buFont typeface="Arial" panose="020B0604020202020204" pitchFamily="34" charset="0"/>
              <a:buChar char="•"/>
            </a:pPr>
            <a:r>
              <a:rPr lang="en-GB" sz="700" dirty="0">
                <a:solidFill>
                  <a:srgbClr val="263147"/>
                </a:solidFill>
              </a:rPr>
              <a:t>Managing multiple sets of unstructured data</a:t>
            </a:r>
          </a:p>
          <a:p>
            <a:pPr marL="171450" indent="-171450" defTabSz="914103">
              <a:buFont typeface="Arial" panose="020B0604020202020204" pitchFamily="34" charset="0"/>
              <a:buChar char="•"/>
            </a:pPr>
            <a:r>
              <a:rPr lang="en-GB" sz="700" dirty="0">
                <a:solidFill>
                  <a:srgbClr val="263147"/>
                </a:solidFill>
              </a:rPr>
              <a:t>Easy validation [plausibility and completeness]</a:t>
            </a:r>
          </a:p>
          <a:p>
            <a:pPr marL="628650" lvl="1" indent="-171450" defTabSz="914103">
              <a:buFont typeface="Arial" panose="020B0604020202020204" pitchFamily="34" charset="0"/>
              <a:buChar char="•"/>
            </a:pPr>
            <a:r>
              <a:rPr lang="en-GB" sz="700" dirty="0">
                <a:solidFill>
                  <a:srgbClr val="263147"/>
                </a:solidFill>
              </a:rPr>
              <a:t>Customer interface that is smart</a:t>
            </a:r>
          </a:p>
          <a:p>
            <a:pPr marL="628650" lvl="1" indent="-171450" defTabSz="914103">
              <a:buFont typeface="Arial" panose="020B0604020202020204" pitchFamily="34" charset="0"/>
              <a:buChar char="•"/>
            </a:pPr>
            <a:r>
              <a:rPr lang="en-GB" sz="700" dirty="0">
                <a:solidFill>
                  <a:srgbClr val="263147"/>
                </a:solidFill>
              </a:rPr>
              <a:t>Unstructured feed of data </a:t>
            </a:r>
          </a:p>
          <a:p>
            <a:pPr marL="628650" lvl="1" indent="-171450" defTabSz="914103">
              <a:buFont typeface="Arial" panose="020B0604020202020204" pitchFamily="34" charset="0"/>
              <a:buChar char="•"/>
            </a:pPr>
            <a:r>
              <a:rPr lang="en-GB" sz="700" dirty="0">
                <a:solidFill>
                  <a:srgbClr val="263147"/>
                </a:solidFill>
              </a:rPr>
              <a:t>Structured data feed</a:t>
            </a:r>
          </a:p>
          <a:p>
            <a:pPr marL="628650" lvl="1" indent="-171450" defTabSz="914103">
              <a:buFont typeface="Arial" panose="020B0604020202020204" pitchFamily="34" charset="0"/>
              <a:buChar char="•"/>
            </a:pPr>
            <a:r>
              <a:rPr lang="en-GB" sz="700" dirty="0">
                <a:solidFill>
                  <a:srgbClr val="263147"/>
                </a:solidFill>
              </a:rPr>
              <a:t>Bring data in </a:t>
            </a:r>
          </a:p>
          <a:p>
            <a:pPr marL="171450" indent="-171450" defTabSz="914103">
              <a:buFont typeface="Arial" panose="020B0604020202020204" pitchFamily="34" charset="0"/>
              <a:buChar char="•"/>
            </a:pPr>
            <a:r>
              <a:rPr lang="en-GB" sz="700" dirty="0">
                <a:solidFill>
                  <a:srgbClr val="263147"/>
                </a:solidFill>
              </a:rPr>
              <a:t>Validation: automatic geo-coding</a:t>
            </a:r>
          </a:p>
          <a:p>
            <a:pPr marL="171450" indent="-171450" defTabSz="914103">
              <a:buFont typeface="Arial" panose="020B0604020202020204" pitchFamily="34" charset="0"/>
              <a:buChar char="•"/>
            </a:pPr>
            <a:r>
              <a:rPr lang="en-GB" sz="700" dirty="0">
                <a:solidFill>
                  <a:srgbClr val="263147"/>
                </a:solidFill>
              </a:rPr>
              <a:t>+ cleansing</a:t>
            </a:r>
          </a:p>
          <a:p>
            <a:pPr marL="171450" indent="-171450" defTabSz="914103">
              <a:buFont typeface="Arial" panose="020B0604020202020204" pitchFamily="34" charset="0"/>
              <a:buChar char="•"/>
            </a:pPr>
            <a:endParaRPr lang="en-GB" sz="900" dirty="0">
              <a:solidFill>
                <a:srgbClr val="263147"/>
              </a:solidFill>
            </a:endParaRPr>
          </a:p>
        </p:txBody>
      </p:sp>
      <p:sp>
        <p:nvSpPr>
          <p:cNvPr id="7" name="Rectangle 6"/>
          <p:cNvSpPr/>
          <p:nvPr/>
        </p:nvSpPr>
        <p:spPr>
          <a:xfrm>
            <a:off x="1849357" y="3344667"/>
            <a:ext cx="2890805" cy="144032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strike="sngStrike" dirty="0">
                <a:solidFill>
                  <a:srgbClr val="263147"/>
                </a:solidFill>
              </a:rPr>
              <a:t>VALUE FOR </a:t>
            </a:r>
            <a:r>
              <a:rPr lang="en-GB" sz="900" b="1" dirty="0">
                <a:solidFill>
                  <a:srgbClr val="263147"/>
                </a:solidFill>
              </a:rPr>
              <a:t>STAKEHOLDER INVOLVED</a:t>
            </a:r>
          </a:p>
        </p:txBody>
      </p:sp>
      <p:sp>
        <p:nvSpPr>
          <p:cNvPr id="25" name="Rectangle 24"/>
          <p:cNvSpPr/>
          <p:nvPr/>
        </p:nvSpPr>
        <p:spPr>
          <a:xfrm>
            <a:off x="1849357" y="4890074"/>
            <a:ext cx="4411765" cy="116301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rPr>
              <a:t>RISKS/CHALLENGES:</a:t>
            </a:r>
            <a:endParaRPr lang="en-GB" sz="900" b="1" dirty="0">
              <a:solidFill>
                <a:srgbClr val="FFC000"/>
              </a:solidFill>
            </a:endParaRPr>
          </a:p>
          <a:p>
            <a:pPr marL="171450" indent="-171450" defTabSz="914103">
              <a:buFont typeface="Arial" panose="020B0604020202020204" pitchFamily="34" charset="0"/>
              <a:buChar char="•"/>
            </a:pPr>
            <a:r>
              <a:rPr lang="en-GB" sz="900" dirty="0">
                <a:solidFill>
                  <a:srgbClr val="263147"/>
                </a:solidFill>
              </a:rPr>
              <a:t>Customer behaviour </a:t>
            </a:r>
          </a:p>
          <a:p>
            <a:pPr marL="171450" indent="-171450" defTabSz="914103">
              <a:buFont typeface="Arial" panose="020B0604020202020204" pitchFamily="34" charset="0"/>
              <a:buChar char="•"/>
            </a:pPr>
            <a:r>
              <a:rPr lang="en-GB" sz="900" dirty="0">
                <a:solidFill>
                  <a:srgbClr val="263147"/>
                </a:solidFill>
              </a:rPr>
              <a:t>Simplify it</a:t>
            </a:r>
          </a:p>
          <a:p>
            <a:pPr marL="171450" indent="-171450" defTabSz="914103">
              <a:buFont typeface="Arial" panose="020B0604020202020204" pitchFamily="34" charset="0"/>
              <a:buChar char="•"/>
            </a:pPr>
            <a:r>
              <a:rPr lang="en-GB" sz="900" dirty="0">
                <a:solidFill>
                  <a:srgbClr val="263147"/>
                </a:solidFill>
              </a:rPr>
              <a:t>Incentivisation for client to use template</a:t>
            </a:r>
          </a:p>
          <a:p>
            <a:pPr marL="171450" indent="-171450" defTabSz="914103">
              <a:buFont typeface="Arial" panose="020B0604020202020204" pitchFamily="34" charset="0"/>
              <a:buChar char="•"/>
            </a:pPr>
            <a:r>
              <a:rPr lang="en-GB" sz="900" dirty="0">
                <a:solidFill>
                  <a:srgbClr val="263147"/>
                </a:solidFill>
              </a:rPr>
              <a:t>Broker (few to lose influence) layer influences contract between Broker </a:t>
            </a:r>
            <a:r>
              <a:rPr lang="en-GB" sz="900" dirty="0">
                <a:solidFill>
                  <a:srgbClr val="263147"/>
                </a:solidFill>
                <a:sym typeface="Wingdings" panose="05000000000000000000" pitchFamily="2" charset="2"/>
              </a:rPr>
              <a:t> Customer, or Zurich  Customer, or Zurich  Broker  Customer.  </a:t>
            </a:r>
            <a:endParaRPr lang="en-GB" sz="900" dirty="0">
              <a:solidFill>
                <a:srgbClr val="263147"/>
              </a:solidFill>
            </a:endParaRPr>
          </a:p>
        </p:txBody>
      </p:sp>
      <p:sp>
        <p:nvSpPr>
          <p:cNvPr id="5" name="Rectangle 4"/>
          <p:cNvSpPr/>
          <p:nvPr/>
        </p:nvSpPr>
        <p:spPr>
          <a:xfrm>
            <a:off x="1976478" y="3691018"/>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27" name="Rectangle 26"/>
          <p:cNvSpPr/>
          <p:nvPr/>
        </p:nvSpPr>
        <p:spPr>
          <a:xfrm>
            <a:off x="1976478" y="4106937"/>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28" name="Rectangle 27"/>
          <p:cNvSpPr/>
          <p:nvPr/>
        </p:nvSpPr>
        <p:spPr>
          <a:xfrm>
            <a:off x="1976478" y="4495966"/>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30" name="Rectangle 29"/>
          <p:cNvSpPr/>
          <p:nvPr/>
        </p:nvSpPr>
        <p:spPr>
          <a:xfrm>
            <a:off x="2956242" y="3694791"/>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31" name="Rectangle 30"/>
          <p:cNvSpPr/>
          <p:nvPr/>
        </p:nvSpPr>
        <p:spPr>
          <a:xfrm>
            <a:off x="2956242" y="4110709"/>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8" name="TextBox 7"/>
          <p:cNvSpPr txBox="1"/>
          <p:nvPr/>
        </p:nvSpPr>
        <p:spPr>
          <a:xfrm>
            <a:off x="2116205" y="3656858"/>
            <a:ext cx="1433040" cy="181653"/>
          </a:xfrm>
          <a:prstGeom prst="rect">
            <a:avLst/>
          </a:prstGeom>
          <a:noFill/>
        </p:spPr>
        <p:txBody>
          <a:bodyPr wrap="square" rtlCol="0">
            <a:spAutoFit/>
          </a:bodyPr>
          <a:lstStyle/>
          <a:p>
            <a:pPr defTabSz="914103"/>
            <a:r>
              <a:rPr lang="en-GB" sz="900" dirty="0">
                <a:solidFill>
                  <a:srgbClr val="4C4C4C">
                    <a:lumMod val="50000"/>
                  </a:srgbClr>
                </a:solidFill>
              </a:rPr>
              <a:t>ZURICH</a:t>
            </a:r>
          </a:p>
        </p:txBody>
      </p:sp>
      <p:sp>
        <p:nvSpPr>
          <p:cNvPr id="34" name="TextBox 33"/>
          <p:cNvSpPr txBox="1"/>
          <p:nvPr/>
        </p:nvSpPr>
        <p:spPr>
          <a:xfrm>
            <a:off x="2116205" y="4067558"/>
            <a:ext cx="1433040" cy="181653"/>
          </a:xfrm>
          <a:prstGeom prst="rect">
            <a:avLst/>
          </a:prstGeom>
          <a:noFill/>
        </p:spPr>
        <p:txBody>
          <a:bodyPr wrap="square" rtlCol="0">
            <a:spAutoFit/>
          </a:bodyPr>
          <a:lstStyle/>
          <a:p>
            <a:pPr defTabSz="914103"/>
            <a:r>
              <a:rPr lang="en-GB" sz="900" dirty="0">
                <a:solidFill>
                  <a:srgbClr val="4C4C4C">
                    <a:lumMod val="50000"/>
                  </a:srgbClr>
                </a:solidFill>
              </a:rPr>
              <a:t>PARTNERS</a:t>
            </a:r>
          </a:p>
        </p:txBody>
      </p:sp>
      <p:sp>
        <p:nvSpPr>
          <p:cNvPr id="38" name="TextBox 37"/>
          <p:cNvSpPr txBox="1"/>
          <p:nvPr/>
        </p:nvSpPr>
        <p:spPr>
          <a:xfrm>
            <a:off x="2116205" y="4462701"/>
            <a:ext cx="1433040" cy="181653"/>
          </a:xfrm>
          <a:prstGeom prst="rect">
            <a:avLst/>
          </a:prstGeom>
          <a:noFill/>
        </p:spPr>
        <p:txBody>
          <a:bodyPr wrap="square" rtlCol="0">
            <a:spAutoFit/>
          </a:bodyPr>
          <a:lstStyle/>
          <a:p>
            <a:pPr defTabSz="914103"/>
            <a:r>
              <a:rPr lang="en-GB" sz="900" dirty="0">
                <a:solidFill>
                  <a:srgbClr val="4C4C4C">
                    <a:lumMod val="50000"/>
                  </a:srgbClr>
                </a:solidFill>
              </a:rPr>
              <a:t>CLIENTS</a:t>
            </a:r>
          </a:p>
        </p:txBody>
      </p:sp>
      <p:sp>
        <p:nvSpPr>
          <p:cNvPr id="39" name="TextBox 38"/>
          <p:cNvSpPr txBox="1"/>
          <p:nvPr/>
        </p:nvSpPr>
        <p:spPr>
          <a:xfrm>
            <a:off x="3095969" y="3655747"/>
            <a:ext cx="1433040" cy="181653"/>
          </a:xfrm>
          <a:prstGeom prst="rect">
            <a:avLst/>
          </a:prstGeom>
          <a:noFill/>
        </p:spPr>
        <p:txBody>
          <a:bodyPr wrap="square" rtlCol="0">
            <a:spAutoFit/>
          </a:bodyPr>
          <a:lstStyle/>
          <a:p>
            <a:pPr defTabSz="914103"/>
            <a:r>
              <a:rPr lang="en-GB" sz="900" dirty="0">
                <a:solidFill>
                  <a:srgbClr val="4C4C4C">
                    <a:lumMod val="50000"/>
                  </a:srgbClr>
                </a:solidFill>
              </a:rPr>
              <a:t>BROKERS</a:t>
            </a:r>
          </a:p>
        </p:txBody>
      </p:sp>
      <p:sp>
        <p:nvSpPr>
          <p:cNvPr id="40" name="TextBox 39"/>
          <p:cNvSpPr txBox="1"/>
          <p:nvPr/>
        </p:nvSpPr>
        <p:spPr>
          <a:xfrm>
            <a:off x="3106519" y="4083370"/>
            <a:ext cx="1732211" cy="290645"/>
          </a:xfrm>
          <a:prstGeom prst="rect">
            <a:avLst/>
          </a:prstGeom>
          <a:noFill/>
        </p:spPr>
        <p:txBody>
          <a:bodyPr wrap="square" rtlCol="0">
            <a:spAutoFit/>
          </a:bodyPr>
          <a:lstStyle/>
          <a:p>
            <a:pPr defTabSz="914103"/>
            <a:r>
              <a:rPr lang="en-GB" sz="900" dirty="0">
                <a:solidFill>
                  <a:srgbClr val="4C4C4C">
                    <a:lumMod val="50000"/>
                  </a:srgbClr>
                </a:solidFill>
              </a:rPr>
              <a:t>THIRD PARTIES (FOR DATA VALIDATION)</a:t>
            </a:r>
          </a:p>
        </p:txBody>
      </p:sp>
      <p:sp>
        <p:nvSpPr>
          <p:cNvPr id="32" name="Rectangle 31"/>
          <p:cNvSpPr/>
          <p:nvPr/>
        </p:nvSpPr>
        <p:spPr>
          <a:xfrm>
            <a:off x="4851639" y="3344667"/>
            <a:ext cx="2905102" cy="144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rPr>
              <a:t>WHAT PAIN POINTS DOES THIS ADDRESS? </a:t>
            </a:r>
          </a:p>
          <a:p>
            <a:pPr defTabSz="914103"/>
            <a:endParaRPr lang="en-GB" sz="900" b="1" dirty="0">
              <a:solidFill>
                <a:srgbClr val="263147"/>
              </a:solidFill>
            </a:endParaRPr>
          </a:p>
          <a:p>
            <a:pPr marL="171450" indent="-171450" defTabSz="914103">
              <a:buFont typeface="Arial" panose="020B0604020202020204" pitchFamily="34" charset="0"/>
              <a:buChar char="•"/>
            </a:pPr>
            <a:r>
              <a:rPr lang="en-GB" sz="900" dirty="0">
                <a:solidFill>
                  <a:srgbClr val="263147"/>
                </a:solidFill>
              </a:rPr>
              <a:t> Inconsistency of data</a:t>
            </a:r>
          </a:p>
          <a:p>
            <a:pPr marL="171450" indent="-171450" defTabSz="914103">
              <a:buFont typeface="Arial" panose="020B0604020202020204" pitchFamily="34" charset="0"/>
              <a:buChar char="•"/>
            </a:pPr>
            <a:endParaRPr lang="en-GB" sz="900" dirty="0">
              <a:solidFill>
                <a:srgbClr val="263147"/>
              </a:solidFill>
            </a:endParaRPr>
          </a:p>
          <a:p>
            <a:pPr marL="171450" indent="-171450" defTabSz="914103">
              <a:buFont typeface="Arial" panose="020B0604020202020204" pitchFamily="34" charset="0"/>
              <a:buChar char="•"/>
            </a:pPr>
            <a:r>
              <a:rPr lang="en-GB" sz="900" dirty="0">
                <a:solidFill>
                  <a:srgbClr val="263147"/>
                </a:solidFill>
              </a:rPr>
              <a:t> Delay</a:t>
            </a:r>
          </a:p>
          <a:p>
            <a:pPr marL="171450" indent="-171450" defTabSz="914103">
              <a:buFont typeface="Arial" panose="020B0604020202020204" pitchFamily="34" charset="0"/>
              <a:buChar char="•"/>
            </a:pPr>
            <a:endParaRPr lang="en-GB" sz="900" dirty="0">
              <a:solidFill>
                <a:srgbClr val="263147"/>
              </a:solidFill>
            </a:endParaRPr>
          </a:p>
          <a:p>
            <a:pPr marL="171450" indent="-171450" defTabSz="914103">
              <a:buFont typeface="Arial" panose="020B0604020202020204" pitchFamily="34" charset="0"/>
              <a:buChar char="•"/>
            </a:pPr>
            <a:r>
              <a:rPr lang="en-GB" sz="900" dirty="0">
                <a:solidFill>
                  <a:srgbClr val="263147"/>
                </a:solidFill>
              </a:rPr>
              <a:t> Ineffective use of time.  </a:t>
            </a:r>
          </a:p>
        </p:txBody>
      </p:sp>
      <p:sp>
        <p:nvSpPr>
          <p:cNvPr id="76" name="Rectangle 75"/>
          <p:cNvSpPr/>
          <p:nvPr/>
        </p:nvSpPr>
        <p:spPr>
          <a:xfrm>
            <a:off x="7850010" y="3363370"/>
            <a:ext cx="2925334" cy="144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rPr>
              <a:t>WHAT BENEFITS DOES THIS USE CASE DRIVE?</a:t>
            </a:r>
          </a:p>
          <a:p>
            <a:pPr defTabSz="914103"/>
            <a:endParaRPr lang="en-GB" sz="900" b="1" dirty="0">
              <a:solidFill>
                <a:srgbClr val="263147"/>
              </a:solidFill>
            </a:endParaRPr>
          </a:p>
          <a:p>
            <a:pPr marL="171450" indent="-171450" defTabSz="914103">
              <a:buFont typeface="Arial" panose="020B0604020202020204" pitchFamily="34" charset="0"/>
              <a:buChar char="•"/>
            </a:pPr>
            <a:r>
              <a:rPr lang="en-GB" sz="900" b="1" dirty="0">
                <a:solidFill>
                  <a:srgbClr val="263147"/>
                </a:solidFill>
              </a:rPr>
              <a:t> </a:t>
            </a:r>
            <a:r>
              <a:rPr lang="en-GB" sz="900" dirty="0">
                <a:solidFill>
                  <a:srgbClr val="263147"/>
                </a:solidFill>
              </a:rPr>
              <a:t>Data Integrity</a:t>
            </a:r>
            <a:endParaRPr lang="en-GB" sz="900" b="1" dirty="0">
              <a:solidFill>
                <a:srgbClr val="263147"/>
              </a:solidFill>
            </a:endParaRPr>
          </a:p>
          <a:p>
            <a:pPr marL="171450" indent="-171450" defTabSz="914103">
              <a:buFont typeface="Arial" panose="020B0604020202020204" pitchFamily="34" charset="0"/>
              <a:buChar char="•"/>
            </a:pPr>
            <a:r>
              <a:rPr lang="en-GB" sz="900" dirty="0">
                <a:solidFill>
                  <a:srgbClr val="263147"/>
                </a:solidFill>
              </a:rPr>
              <a:t> Faster</a:t>
            </a:r>
          </a:p>
          <a:p>
            <a:pPr marL="171450" indent="-171450" defTabSz="914103">
              <a:buFont typeface="Arial" panose="020B0604020202020204" pitchFamily="34" charset="0"/>
              <a:buChar char="•"/>
            </a:pPr>
            <a:r>
              <a:rPr lang="en-GB" sz="900" dirty="0">
                <a:solidFill>
                  <a:srgbClr val="263147"/>
                </a:solidFill>
              </a:rPr>
              <a:t> Efficiency </a:t>
            </a:r>
          </a:p>
          <a:p>
            <a:pPr marL="171450" indent="-171450" defTabSz="914103">
              <a:buFont typeface="Arial" panose="020B0604020202020204" pitchFamily="34" charset="0"/>
              <a:buChar char="•"/>
            </a:pPr>
            <a:r>
              <a:rPr lang="en-GB" sz="900" dirty="0">
                <a:solidFill>
                  <a:srgbClr val="263147"/>
                </a:solidFill>
              </a:rPr>
              <a:t>Accessibility/self service </a:t>
            </a:r>
          </a:p>
          <a:p>
            <a:pPr marL="171450" indent="-171450" defTabSz="914103">
              <a:buFont typeface="Arial" panose="020B0604020202020204" pitchFamily="34" charset="0"/>
              <a:buChar char="•"/>
            </a:pPr>
            <a:r>
              <a:rPr lang="en-GB" sz="900" dirty="0">
                <a:solidFill>
                  <a:srgbClr val="263147"/>
                </a:solidFill>
              </a:rPr>
              <a:t>Real time</a:t>
            </a:r>
          </a:p>
        </p:txBody>
      </p:sp>
      <p:sp>
        <p:nvSpPr>
          <p:cNvPr id="92" name="Rectangle 91"/>
          <p:cNvSpPr/>
          <p:nvPr/>
        </p:nvSpPr>
        <p:spPr>
          <a:xfrm>
            <a:off x="6368877" y="4890074"/>
            <a:ext cx="4411765" cy="116301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rPr>
              <a:t>ADDITIONAL CONSIDERATIONS</a:t>
            </a:r>
            <a:endParaRPr lang="en-GB" sz="900" b="1" dirty="0">
              <a:solidFill>
                <a:srgbClr val="FFC000"/>
              </a:solidFill>
            </a:endParaRPr>
          </a:p>
          <a:p>
            <a:pPr marL="171450" indent="-171450" defTabSz="914103">
              <a:buFont typeface="Arial" panose="020B0604020202020204" pitchFamily="34" charset="0"/>
              <a:buChar char="•"/>
            </a:pPr>
            <a:r>
              <a:rPr lang="en-GB" sz="900" dirty="0">
                <a:solidFill>
                  <a:srgbClr val="263147"/>
                </a:solidFill>
              </a:rPr>
              <a:t>Use case 2 + 3 = natural progression</a:t>
            </a:r>
          </a:p>
          <a:p>
            <a:pPr marL="171450" indent="-171450" defTabSz="914103">
              <a:buFont typeface="Arial" panose="020B0604020202020204" pitchFamily="34" charset="0"/>
              <a:buChar char="•"/>
            </a:pPr>
            <a:r>
              <a:rPr lang="en-GB" sz="900" dirty="0">
                <a:solidFill>
                  <a:srgbClr val="263147"/>
                </a:solidFill>
              </a:rPr>
              <a:t>Offer geo-code tool where possible.</a:t>
            </a:r>
          </a:p>
          <a:p>
            <a:pPr marL="171450" indent="-171450" defTabSz="914103">
              <a:buFont typeface="Arial" panose="020B0604020202020204" pitchFamily="34" charset="0"/>
              <a:buChar char="•"/>
            </a:pPr>
            <a:r>
              <a:rPr lang="en-GB" sz="900" dirty="0">
                <a:solidFill>
                  <a:srgbClr val="263147"/>
                </a:solidFill>
              </a:rPr>
              <a:t>New data renewal/change data   </a:t>
            </a:r>
          </a:p>
        </p:txBody>
      </p:sp>
      <p:sp>
        <p:nvSpPr>
          <p:cNvPr id="81" name="Rectangle 80"/>
          <p:cNvSpPr/>
          <p:nvPr/>
        </p:nvSpPr>
        <p:spPr>
          <a:xfrm>
            <a:off x="1671603" y="561461"/>
            <a:ext cx="10181091" cy="584775"/>
          </a:xfrm>
          <a:prstGeom prst="rect">
            <a:avLst/>
          </a:prstGeom>
        </p:spPr>
        <p:txBody>
          <a:bodyPr wrap="square">
            <a:spAutoFit/>
          </a:bodyPr>
          <a:lstStyle/>
          <a:p>
            <a:pPr lvl="0" algn="r"/>
            <a:r>
              <a:rPr lang="en-US" sz="3200" dirty="0">
                <a:solidFill>
                  <a:schemeClr val="bg1"/>
                </a:solidFill>
                <a:latin typeface="Avenir Medium" charset="0"/>
                <a:ea typeface="Avenir Medium" charset="0"/>
                <a:cs typeface="Avenir Medium" charset="0"/>
              </a:rPr>
              <a:t>ADDING DETAIL TO OUR USE CASES</a:t>
            </a:r>
          </a:p>
        </p:txBody>
      </p:sp>
      <p:sp>
        <p:nvSpPr>
          <p:cNvPr id="2" name="TextBox 1"/>
          <p:cNvSpPr txBox="1"/>
          <p:nvPr/>
        </p:nvSpPr>
        <p:spPr>
          <a:xfrm>
            <a:off x="8216023" y="2082813"/>
            <a:ext cx="2559321" cy="430887"/>
          </a:xfrm>
          <a:prstGeom prst="rect">
            <a:avLst/>
          </a:prstGeom>
          <a:solidFill>
            <a:schemeClr val="accent5">
              <a:lumMod val="40000"/>
              <a:lumOff val="60000"/>
            </a:schemeClr>
          </a:solidFill>
        </p:spPr>
        <p:txBody>
          <a:bodyPr wrap="square" rtlCol="0">
            <a:spAutoFit/>
          </a:bodyPr>
          <a:lstStyle/>
          <a:p>
            <a:pPr algn="ctr"/>
            <a:r>
              <a:rPr lang="en-GB" sz="1050" dirty="0">
                <a:solidFill>
                  <a:schemeClr val="tx2">
                    <a:lumMod val="50000"/>
                  </a:schemeClr>
                </a:solidFill>
              </a:rPr>
              <a:t>Outcome: Data in the DLT and it’s shared</a:t>
            </a:r>
          </a:p>
        </p:txBody>
      </p:sp>
      <p:sp>
        <p:nvSpPr>
          <p:cNvPr id="26" name="TextBox 25"/>
          <p:cNvSpPr txBox="1"/>
          <p:nvPr/>
        </p:nvSpPr>
        <p:spPr>
          <a:xfrm>
            <a:off x="1901325" y="3630877"/>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29" name="TextBox 28"/>
          <p:cNvSpPr txBox="1"/>
          <p:nvPr/>
        </p:nvSpPr>
        <p:spPr>
          <a:xfrm>
            <a:off x="2872523" y="3619615"/>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33" name="TextBox 32"/>
          <p:cNvSpPr txBox="1"/>
          <p:nvPr/>
        </p:nvSpPr>
        <p:spPr>
          <a:xfrm>
            <a:off x="1910429" y="4418590"/>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cxnSp>
        <p:nvCxnSpPr>
          <p:cNvPr id="41" name="Straight Connector 40"/>
          <p:cNvCxnSpPr/>
          <p:nvPr/>
        </p:nvCxnSpPr>
        <p:spPr>
          <a:xfrm>
            <a:off x="1915000" y="1221005"/>
            <a:ext cx="993769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2" name="Picture 4" descr="Image result for zurich logo png"/>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147433" y="377064"/>
            <a:ext cx="1470361" cy="1492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0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0" y="0"/>
            <a:ext cx="12192000" cy="685800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761450" y="1571746"/>
            <a:ext cx="9130668" cy="4560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4" name="Rectangle 3"/>
          <p:cNvSpPr/>
          <p:nvPr/>
        </p:nvSpPr>
        <p:spPr>
          <a:xfrm>
            <a:off x="1849356" y="1680033"/>
            <a:ext cx="8925988" cy="226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USE CASE TITLE: </a:t>
            </a:r>
            <a:r>
              <a:rPr lang="en-GB" sz="900" dirty="0">
                <a:solidFill>
                  <a:srgbClr val="263147"/>
                </a:solidFill>
                <a:latin typeface="Avenir Book" charset="0"/>
                <a:ea typeface="Avenir Book" charset="0"/>
                <a:cs typeface="Avenir Book" charset="0"/>
              </a:rPr>
              <a:t>Cleansing</a:t>
            </a:r>
            <a:endParaRPr lang="en-GB" sz="900" b="1" dirty="0">
              <a:solidFill>
                <a:srgbClr val="263147"/>
              </a:solidFill>
              <a:latin typeface="Avenir Book" charset="0"/>
              <a:ea typeface="Avenir Book" charset="0"/>
              <a:cs typeface="Avenir Book" charset="0"/>
            </a:endParaRPr>
          </a:p>
        </p:txBody>
      </p:sp>
      <p:sp>
        <p:nvSpPr>
          <p:cNvPr id="6" name="Rectangle 5"/>
          <p:cNvSpPr/>
          <p:nvPr/>
        </p:nvSpPr>
        <p:spPr>
          <a:xfrm>
            <a:off x="1849357" y="2011780"/>
            <a:ext cx="8925988" cy="12341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DETAILED DESCRIPTION:</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Cleansing </a:t>
            </a:r>
            <a:r>
              <a:rPr lang="en-GB" sz="900" dirty="0">
                <a:solidFill>
                  <a:srgbClr val="263147"/>
                </a:solidFill>
                <a:latin typeface="Avenir Book" charset="0"/>
                <a:ea typeface="Avenir Book" charset="0"/>
                <a:cs typeface="Avenir Book" charset="0"/>
                <a:sym typeface="Wingdings" panose="05000000000000000000" pitchFamily="2" charset="2"/>
              </a:rPr>
              <a:t> data completion, correction (Zurich, Customer), ideally automated, parts might be covered</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sym typeface="Wingdings" panose="05000000000000000000" pitchFamily="2" charset="2"/>
              </a:rPr>
              <a:t>Geo-coding </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sym typeface="Wingdings" panose="05000000000000000000" pitchFamily="2" charset="2"/>
              </a:rPr>
              <a:t>Allow ‘check’ during “data in” phase, </a:t>
            </a:r>
            <a:endParaRPr lang="en-GB" sz="900"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endParaRPr lang="en-GB" sz="900" dirty="0">
              <a:solidFill>
                <a:srgbClr val="263147"/>
              </a:solidFill>
              <a:latin typeface="Avenir Book" charset="0"/>
              <a:ea typeface="Avenir Book" charset="0"/>
              <a:cs typeface="Avenir Book" charset="0"/>
            </a:endParaRPr>
          </a:p>
        </p:txBody>
      </p:sp>
      <p:sp>
        <p:nvSpPr>
          <p:cNvPr id="7" name="Rectangle 6"/>
          <p:cNvSpPr/>
          <p:nvPr/>
        </p:nvSpPr>
        <p:spPr>
          <a:xfrm>
            <a:off x="1849357" y="3344667"/>
            <a:ext cx="2890805" cy="144032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STAKEHOLDERS INVOLVED</a:t>
            </a:r>
          </a:p>
        </p:txBody>
      </p:sp>
      <p:sp>
        <p:nvSpPr>
          <p:cNvPr id="25" name="Rectangle 24"/>
          <p:cNvSpPr/>
          <p:nvPr/>
        </p:nvSpPr>
        <p:spPr>
          <a:xfrm>
            <a:off x="1849357" y="4890074"/>
            <a:ext cx="4411765" cy="116301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RISKS/CHALLENGES:</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Bulk upload exception</a:t>
            </a:r>
            <a:endParaRPr lang="en-GB" sz="900" dirty="0">
              <a:solidFill>
                <a:srgbClr val="FFC000"/>
              </a:solidFill>
              <a:latin typeface="Avenir Book" charset="0"/>
              <a:ea typeface="Avenir Book" charset="0"/>
              <a:cs typeface="Avenir Book" charset="0"/>
            </a:endParaRPr>
          </a:p>
        </p:txBody>
      </p:sp>
      <p:sp>
        <p:nvSpPr>
          <p:cNvPr id="5" name="Rectangle 4"/>
          <p:cNvSpPr/>
          <p:nvPr/>
        </p:nvSpPr>
        <p:spPr>
          <a:xfrm>
            <a:off x="1976478" y="3691018"/>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27" name="Rectangle 26"/>
          <p:cNvSpPr/>
          <p:nvPr/>
        </p:nvSpPr>
        <p:spPr>
          <a:xfrm>
            <a:off x="1976478" y="4106937"/>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28" name="Rectangle 27"/>
          <p:cNvSpPr/>
          <p:nvPr/>
        </p:nvSpPr>
        <p:spPr>
          <a:xfrm>
            <a:off x="1976478" y="4495966"/>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30" name="Rectangle 29"/>
          <p:cNvSpPr/>
          <p:nvPr/>
        </p:nvSpPr>
        <p:spPr>
          <a:xfrm>
            <a:off x="2956242" y="3694791"/>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31" name="Rectangle 30"/>
          <p:cNvSpPr/>
          <p:nvPr/>
        </p:nvSpPr>
        <p:spPr>
          <a:xfrm>
            <a:off x="2956242" y="4110709"/>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8" name="TextBox 7"/>
          <p:cNvSpPr txBox="1"/>
          <p:nvPr/>
        </p:nvSpPr>
        <p:spPr>
          <a:xfrm>
            <a:off x="2116205" y="3656858"/>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ZURICH</a:t>
            </a:r>
          </a:p>
        </p:txBody>
      </p:sp>
      <p:sp>
        <p:nvSpPr>
          <p:cNvPr id="34" name="TextBox 33"/>
          <p:cNvSpPr txBox="1"/>
          <p:nvPr/>
        </p:nvSpPr>
        <p:spPr>
          <a:xfrm>
            <a:off x="2116205" y="4067558"/>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PARTNERS</a:t>
            </a:r>
          </a:p>
        </p:txBody>
      </p:sp>
      <p:sp>
        <p:nvSpPr>
          <p:cNvPr id="38" name="TextBox 37"/>
          <p:cNvSpPr txBox="1"/>
          <p:nvPr/>
        </p:nvSpPr>
        <p:spPr>
          <a:xfrm>
            <a:off x="2116205" y="4462701"/>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CLIENTS</a:t>
            </a:r>
          </a:p>
        </p:txBody>
      </p:sp>
      <p:sp>
        <p:nvSpPr>
          <p:cNvPr id="39" name="TextBox 38"/>
          <p:cNvSpPr txBox="1"/>
          <p:nvPr/>
        </p:nvSpPr>
        <p:spPr>
          <a:xfrm>
            <a:off x="3095969" y="3655747"/>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BROKERS</a:t>
            </a:r>
          </a:p>
        </p:txBody>
      </p:sp>
      <p:sp>
        <p:nvSpPr>
          <p:cNvPr id="40" name="TextBox 39"/>
          <p:cNvSpPr txBox="1"/>
          <p:nvPr/>
        </p:nvSpPr>
        <p:spPr>
          <a:xfrm>
            <a:off x="3106519" y="4083370"/>
            <a:ext cx="1732211" cy="3693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THIRD PARTIES (FOR DATA VALIDATION)</a:t>
            </a:r>
          </a:p>
        </p:txBody>
      </p:sp>
      <p:sp>
        <p:nvSpPr>
          <p:cNvPr id="32" name="Rectangle 31"/>
          <p:cNvSpPr/>
          <p:nvPr/>
        </p:nvSpPr>
        <p:spPr>
          <a:xfrm>
            <a:off x="4851639" y="3344667"/>
            <a:ext cx="2905102" cy="144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WHAT PAIN POINTS DOES THIS ADDRESS? </a:t>
            </a:r>
          </a:p>
          <a:p>
            <a:pPr defTabSz="914103"/>
            <a:endParaRPr lang="en-GB" sz="900" b="1"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Efficiency (no delays)</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Accuracy</a:t>
            </a:r>
          </a:p>
        </p:txBody>
      </p:sp>
      <p:sp>
        <p:nvSpPr>
          <p:cNvPr id="76" name="Rectangle 75"/>
          <p:cNvSpPr/>
          <p:nvPr/>
        </p:nvSpPr>
        <p:spPr>
          <a:xfrm>
            <a:off x="7850010" y="3363370"/>
            <a:ext cx="2925334" cy="144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WHAT BENEFITS DOES THIS USE CASE DRIVE?</a:t>
            </a:r>
          </a:p>
          <a:p>
            <a:pPr defTabSz="914103"/>
            <a:endParaRPr lang="en-GB" sz="900" b="1"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More accurate pricing  </a:t>
            </a:r>
          </a:p>
        </p:txBody>
      </p:sp>
      <p:sp>
        <p:nvSpPr>
          <p:cNvPr id="92" name="Rectangle 91"/>
          <p:cNvSpPr/>
          <p:nvPr/>
        </p:nvSpPr>
        <p:spPr>
          <a:xfrm>
            <a:off x="6368877" y="4890074"/>
            <a:ext cx="4411765" cy="116301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ADDITIONAL CONSIDERATIONS</a:t>
            </a:r>
            <a:endParaRPr lang="en-GB" sz="900" b="1" dirty="0">
              <a:solidFill>
                <a:srgbClr val="FFC000"/>
              </a:solidFill>
              <a:latin typeface="Avenir Book" charset="0"/>
              <a:ea typeface="Avenir Book" charset="0"/>
              <a:cs typeface="Avenir Book" charset="0"/>
            </a:endParaRPr>
          </a:p>
          <a:p>
            <a:pPr marL="171450" indent="-171450" defTabSz="914103">
              <a:buFont typeface="Arial" panose="020B0604020202020204" pitchFamily="34" charset="0"/>
              <a:buChar char="•"/>
            </a:pPr>
            <a:r>
              <a:rPr lang="en-GB" sz="900" b="1" dirty="0">
                <a:solidFill>
                  <a:srgbClr val="263147"/>
                </a:solidFill>
                <a:latin typeface="Avenir Book" charset="0"/>
                <a:ea typeface="Avenir Book" charset="0"/>
                <a:cs typeface="Avenir Book" charset="0"/>
              </a:rPr>
              <a:t> </a:t>
            </a:r>
            <a:r>
              <a:rPr lang="en-GB" sz="900" dirty="0">
                <a:solidFill>
                  <a:srgbClr val="263147"/>
                </a:solidFill>
                <a:latin typeface="Avenir Book" charset="0"/>
                <a:ea typeface="Avenir Book" charset="0"/>
                <a:cs typeface="Avenir Book" charset="0"/>
              </a:rPr>
              <a:t>Balance </a:t>
            </a:r>
            <a:r>
              <a:rPr lang="en-GB" sz="900" dirty="0">
                <a:solidFill>
                  <a:srgbClr val="263147"/>
                </a:solidFill>
                <a:latin typeface="Avenir Book" charset="0"/>
                <a:ea typeface="Avenir Book" charset="0"/>
                <a:cs typeface="Avenir Book" charset="0"/>
                <a:sym typeface="Wingdings" panose="05000000000000000000" pitchFamily="2" charset="2"/>
              </a:rPr>
              <a:t> how much to impose on customer to provide data  don’t scare/annoy them  </a:t>
            </a:r>
            <a:endParaRPr lang="en-GB" sz="900" b="1"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Non-complete flag.  </a:t>
            </a:r>
            <a:r>
              <a:rPr lang="en-GB" sz="900" b="1" dirty="0">
                <a:solidFill>
                  <a:srgbClr val="263147"/>
                </a:solidFill>
                <a:latin typeface="Avenir Book" charset="0"/>
                <a:ea typeface="Avenir Book" charset="0"/>
                <a:cs typeface="Avenir Book" charset="0"/>
              </a:rPr>
              <a:t> </a:t>
            </a:r>
          </a:p>
          <a:p>
            <a:pPr marL="171450" indent="-171450" defTabSz="914103">
              <a:buFont typeface="Arial" panose="020B0604020202020204" pitchFamily="34" charset="0"/>
              <a:buChar char="•"/>
            </a:pPr>
            <a:endParaRPr lang="en-GB" sz="900" b="1" dirty="0">
              <a:solidFill>
                <a:srgbClr val="263147"/>
              </a:solidFill>
              <a:latin typeface="Avenir Book" charset="0"/>
              <a:ea typeface="Avenir Book" charset="0"/>
              <a:cs typeface="Avenir Book" charset="0"/>
            </a:endParaRPr>
          </a:p>
        </p:txBody>
      </p:sp>
      <p:sp>
        <p:nvSpPr>
          <p:cNvPr id="29" name="TextBox 28"/>
          <p:cNvSpPr txBox="1"/>
          <p:nvPr/>
        </p:nvSpPr>
        <p:spPr>
          <a:xfrm>
            <a:off x="1901325" y="3630877"/>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33" name="TextBox 32"/>
          <p:cNvSpPr txBox="1"/>
          <p:nvPr/>
        </p:nvSpPr>
        <p:spPr>
          <a:xfrm>
            <a:off x="2879048" y="4058501"/>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35" name="TextBox 34"/>
          <p:cNvSpPr txBox="1"/>
          <p:nvPr/>
        </p:nvSpPr>
        <p:spPr>
          <a:xfrm>
            <a:off x="1906614" y="4446444"/>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36" name="TextBox 35"/>
          <p:cNvSpPr txBox="1"/>
          <p:nvPr/>
        </p:nvSpPr>
        <p:spPr>
          <a:xfrm>
            <a:off x="1897564" y="4058501"/>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41" name="TextBox 40"/>
          <p:cNvSpPr txBox="1"/>
          <p:nvPr/>
        </p:nvSpPr>
        <p:spPr>
          <a:xfrm>
            <a:off x="8216023" y="2082813"/>
            <a:ext cx="2559321" cy="253916"/>
          </a:xfrm>
          <a:prstGeom prst="rect">
            <a:avLst/>
          </a:prstGeom>
          <a:noFill/>
        </p:spPr>
        <p:txBody>
          <a:bodyPr wrap="square" rtlCol="0">
            <a:spAutoFit/>
          </a:bodyPr>
          <a:lstStyle/>
          <a:p>
            <a:pPr algn="ctr"/>
            <a:r>
              <a:rPr lang="en-GB" sz="1050" dirty="0">
                <a:solidFill>
                  <a:schemeClr val="tx2">
                    <a:lumMod val="50000"/>
                  </a:schemeClr>
                </a:solidFill>
                <a:latin typeface="Avenir Book" charset="0"/>
                <a:ea typeface="Avenir Book" charset="0"/>
                <a:cs typeface="Avenir Book" charset="0"/>
              </a:rPr>
              <a:t>Outcome: digital building I.D. </a:t>
            </a:r>
          </a:p>
        </p:txBody>
      </p:sp>
      <p:sp>
        <p:nvSpPr>
          <p:cNvPr id="42" name="Rectangle 41"/>
          <p:cNvSpPr/>
          <p:nvPr/>
        </p:nvSpPr>
        <p:spPr>
          <a:xfrm>
            <a:off x="1671603" y="561461"/>
            <a:ext cx="10181091" cy="584775"/>
          </a:xfrm>
          <a:prstGeom prst="rect">
            <a:avLst/>
          </a:prstGeom>
        </p:spPr>
        <p:txBody>
          <a:bodyPr wrap="square">
            <a:spAutoFit/>
          </a:bodyPr>
          <a:lstStyle/>
          <a:p>
            <a:pPr lvl="0" algn="r"/>
            <a:r>
              <a:rPr lang="en-US" sz="3200" dirty="0">
                <a:solidFill>
                  <a:schemeClr val="bg1"/>
                </a:solidFill>
                <a:latin typeface="Avenir Medium" charset="0"/>
                <a:ea typeface="Avenir Medium" charset="0"/>
                <a:cs typeface="Avenir Medium" charset="0"/>
              </a:rPr>
              <a:t>ADDING DETAIL TO OUR USE CASES</a:t>
            </a:r>
          </a:p>
        </p:txBody>
      </p:sp>
      <p:cxnSp>
        <p:nvCxnSpPr>
          <p:cNvPr id="43" name="Straight Connector 42"/>
          <p:cNvCxnSpPr/>
          <p:nvPr/>
        </p:nvCxnSpPr>
        <p:spPr>
          <a:xfrm>
            <a:off x="1915000" y="1221005"/>
            <a:ext cx="993769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4" name="Picture 4" descr="Image result for zurich logo png"/>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147433" y="377064"/>
            <a:ext cx="1470361" cy="1492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4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0" y="0"/>
            <a:ext cx="12192000" cy="685800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671603" y="561461"/>
            <a:ext cx="10181091" cy="584775"/>
          </a:xfrm>
          <a:prstGeom prst="rect">
            <a:avLst/>
          </a:prstGeom>
        </p:spPr>
        <p:txBody>
          <a:bodyPr wrap="square">
            <a:spAutoFit/>
          </a:bodyPr>
          <a:lstStyle/>
          <a:p>
            <a:pPr lvl="0" algn="r"/>
            <a:r>
              <a:rPr lang="en-US" sz="3200" dirty="0">
                <a:solidFill>
                  <a:schemeClr val="bg1"/>
                </a:solidFill>
                <a:latin typeface="Avenir Medium" charset="0"/>
                <a:ea typeface="Avenir Medium" charset="0"/>
                <a:cs typeface="Avenir Medium" charset="0"/>
              </a:rPr>
              <a:t>ADDING DETAIL TO OUR USE CASES</a:t>
            </a:r>
          </a:p>
        </p:txBody>
      </p:sp>
      <p:cxnSp>
        <p:nvCxnSpPr>
          <p:cNvPr id="42" name="Straight Connector 41"/>
          <p:cNvCxnSpPr/>
          <p:nvPr/>
        </p:nvCxnSpPr>
        <p:spPr>
          <a:xfrm>
            <a:off x="1915000" y="1221005"/>
            <a:ext cx="993769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3" name="Picture 42" descr="Image result for zurich logo png"/>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147433" y="377064"/>
            <a:ext cx="1470361" cy="14923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61450" y="1571746"/>
            <a:ext cx="9130668" cy="4560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4" name="Rectangle 3"/>
          <p:cNvSpPr/>
          <p:nvPr/>
        </p:nvSpPr>
        <p:spPr>
          <a:xfrm>
            <a:off x="1849356" y="1680033"/>
            <a:ext cx="8925988" cy="226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USE CASE TITLE: </a:t>
            </a:r>
            <a:r>
              <a:rPr lang="en-GB" sz="900" dirty="0">
                <a:solidFill>
                  <a:srgbClr val="263147"/>
                </a:solidFill>
                <a:latin typeface="Avenir Book" charset="0"/>
                <a:ea typeface="Avenir Book" charset="0"/>
                <a:cs typeface="Avenir Book" charset="0"/>
              </a:rPr>
              <a:t>Consensus</a:t>
            </a:r>
            <a:endParaRPr lang="en-GB" sz="900" b="1" dirty="0">
              <a:solidFill>
                <a:srgbClr val="263147"/>
              </a:solidFill>
              <a:latin typeface="Avenir Book" charset="0"/>
              <a:ea typeface="Avenir Book" charset="0"/>
              <a:cs typeface="Avenir Book" charset="0"/>
            </a:endParaRPr>
          </a:p>
        </p:txBody>
      </p:sp>
      <p:sp>
        <p:nvSpPr>
          <p:cNvPr id="6" name="Rectangle 5"/>
          <p:cNvSpPr/>
          <p:nvPr/>
        </p:nvSpPr>
        <p:spPr>
          <a:xfrm>
            <a:off x="1849357" y="2011780"/>
            <a:ext cx="8925988" cy="12341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DETAILED DESCRIPTION:</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Digital data shared with ecosystem </a:t>
            </a:r>
            <a:r>
              <a:rPr lang="en-GB" sz="900" dirty="0">
                <a:solidFill>
                  <a:srgbClr val="263147"/>
                </a:solidFill>
                <a:latin typeface="Avenir Book" charset="0"/>
                <a:ea typeface="Avenir Book" charset="0"/>
                <a:cs typeface="Avenir Book" charset="0"/>
                <a:sym typeface="Wingdings" panose="05000000000000000000" pitchFamily="2" charset="2"/>
              </a:rPr>
              <a:t> agree OT</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sym typeface="Wingdings" panose="05000000000000000000" pitchFamily="2" charset="2"/>
              </a:rPr>
              <a:t>Agree  Certified on chain (</a:t>
            </a:r>
            <a:r>
              <a:rPr lang="en-GB" sz="900" dirty="0" err="1">
                <a:solidFill>
                  <a:srgbClr val="263147"/>
                </a:solidFill>
                <a:latin typeface="Avenir Book" charset="0"/>
                <a:ea typeface="Avenir Book" charset="0"/>
                <a:cs typeface="Avenir Book" charset="0"/>
                <a:sym typeface="Wingdings" panose="05000000000000000000" pitchFamily="2" charset="2"/>
              </a:rPr>
              <a:t>unmutuable</a:t>
            </a:r>
            <a:r>
              <a:rPr lang="en-GB" sz="900" dirty="0">
                <a:solidFill>
                  <a:srgbClr val="263147"/>
                </a:solidFill>
                <a:latin typeface="Avenir Book" charset="0"/>
                <a:ea typeface="Avenir Book" charset="0"/>
                <a:cs typeface="Avenir Book" charset="0"/>
                <a:sym typeface="Wingdings" panose="05000000000000000000" pitchFamily="2" charset="2"/>
              </a:rPr>
              <a:t>) disagree</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sym typeface="Wingdings" panose="05000000000000000000" pitchFamily="2" charset="2"/>
              </a:rPr>
              <a:t>Disagree  return to cleansing </a:t>
            </a:r>
            <a:endParaRPr lang="en-GB" sz="900"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endParaRPr lang="en-GB" sz="900" dirty="0">
              <a:solidFill>
                <a:srgbClr val="263147"/>
              </a:solidFill>
              <a:latin typeface="Avenir Book" charset="0"/>
              <a:ea typeface="Avenir Book" charset="0"/>
              <a:cs typeface="Avenir Book" charset="0"/>
            </a:endParaRPr>
          </a:p>
        </p:txBody>
      </p:sp>
      <p:sp>
        <p:nvSpPr>
          <p:cNvPr id="7" name="Rectangle 6"/>
          <p:cNvSpPr/>
          <p:nvPr/>
        </p:nvSpPr>
        <p:spPr>
          <a:xfrm>
            <a:off x="1849357" y="3344667"/>
            <a:ext cx="2890805" cy="144032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STAKEHOLDERS INVOLVED</a:t>
            </a:r>
          </a:p>
        </p:txBody>
      </p:sp>
      <p:sp>
        <p:nvSpPr>
          <p:cNvPr id="25" name="Rectangle 24"/>
          <p:cNvSpPr/>
          <p:nvPr/>
        </p:nvSpPr>
        <p:spPr>
          <a:xfrm>
            <a:off x="1849357" y="4890074"/>
            <a:ext cx="4411765" cy="116301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RISKS/CHALLENGES:</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Delay / deadline</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Hesitation of client to agree/give consensus agreement </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Disagree = exception case by case </a:t>
            </a:r>
            <a:endParaRPr lang="en-GB" sz="900" dirty="0">
              <a:solidFill>
                <a:srgbClr val="FFC000"/>
              </a:solidFill>
              <a:latin typeface="Avenir Book" charset="0"/>
              <a:ea typeface="Avenir Book" charset="0"/>
              <a:cs typeface="Avenir Book" charset="0"/>
            </a:endParaRPr>
          </a:p>
        </p:txBody>
      </p:sp>
      <p:sp>
        <p:nvSpPr>
          <p:cNvPr id="5" name="Rectangle 4"/>
          <p:cNvSpPr/>
          <p:nvPr/>
        </p:nvSpPr>
        <p:spPr>
          <a:xfrm>
            <a:off x="1976478" y="3691018"/>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27" name="Rectangle 26"/>
          <p:cNvSpPr/>
          <p:nvPr/>
        </p:nvSpPr>
        <p:spPr>
          <a:xfrm>
            <a:off x="1976478" y="4106937"/>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28" name="Rectangle 27"/>
          <p:cNvSpPr/>
          <p:nvPr/>
        </p:nvSpPr>
        <p:spPr>
          <a:xfrm>
            <a:off x="1976478" y="4495966"/>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30" name="Rectangle 29"/>
          <p:cNvSpPr/>
          <p:nvPr/>
        </p:nvSpPr>
        <p:spPr>
          <a:xfrm>
            <a:off x="2956242" y="3694791"/>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31" name="Rectangle 30"/>
          <p:cNvSpPr/>
          <p:nvPr/>
        </p:nvSpPr>
        <p:spPr>
          <a:xfrm>
            <a:off x="2956242" y="4110709"/>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8" name="TextBox 7"/>
          <p:cNvSpPr txBox="1"/>
          <p:nvPr/>
        </p:nvSpPr>
        <p:spPr>
          <a:xfrm>
            <a:off x="2116205" y="3656858"/>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ZURICH</a:t>
            </a:r>
          </a:p>
        </p:txBody>
      </p:sp>
      <p:sp>
        <p:nvSpPr>
          <p:cNvPr id="34" name="TextBox 33"/>
          <p:cNvSpPr txBox="1"/>
          <p:nvPr/>
        </p:nvSpPr>
        <p:spPr>
          <a:xfrm>
            <a:off x="2116205" y="4067558"/>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PARTNERS</a:t>
            </a:r>
          </a:p>
        </p:txBody>
      </p:sp>
      <p:sp>
        <p:nvSpPr>
          <p:cNvPr id="38" name="TextBox 37"/>
          <p:cNvSpPr txBox="1"/>
          <p:nvPr/>
        </p:nvSpPr>
        <p:spPr>
          <a:xfrm>
            <a:off x="2116205" y="4462701"/>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CLIENTS</a:t>
            </a:r>
          </a:p>
        </p:txBody>
      </p:sp>
      <p:sp>
        <p:nvSpPr>
          <p:cNvPr id="39" name="TextBox 38"/>
          <p:cNvSpPr txBox="1"/>
          <p:nvPr/>
        </p:nvSpPr>
        <p:spPr>
          <a:xfrm>
            <a:off x="3095969" y="3655747"/>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BROKERS</a:t>
            </a:r>
          </a:p>
        </p:txBody>
      </p:sp>
      <p:sp>
        <p:nvSpPr>
          <p:cNvPr id="40" name="TextBox 39"/>
          <p:cNvSpPr txBox="1"/>
          <p:nvPr/>
        </p:nvSpPr>
        <p:spPr>
          <a:xfrm>
            <a:off x="3106519" y="4083370"/>
            <a:ext cx="1732211" cy="3693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THIRD PARTIES (FOR DATA VALIDATION)</a:t>
            </a:r>
          </a:p>
        </p:txBody>
      </p:sp>
      <p:sp>
        <p:nvSpPr>
          <p:cNvPr id="32" name="Rectangle 31"/>
          <p:cNvSpPr/>
          <p:nvPr/>
        </p:nvSpPr>
        <p:spPr>
          <a:xfrm>
            <a:off x="4851639" y="3344667"/>
            <a:ext cx="2905102" cy="144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WHAT PAIN POINTS DOES THIS ADDRESS? </a:t>
            </a:r>
          </a:p>
          <a:p>
            <a:pPr defTabSz="914103"/>
            <a:endParaRPr lang="en-GB" sz="900" b="1"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Recognition of own data </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Less replication </a:t>
            </a:r>
          </a:p>
        </p:txBody>
      </p:sp>
      <p:sp>
        <p:nvSpPr>
          <p:cNvPr id="76" name="Rectangle 75"/>
          <p:cNvSpPr/>
          <p:nvPr/>
        </p:nvSpPr>
        <p:spPr>
          <a:xfrm>
            <a:off x="7850010" y="3363370"/>
            <a:ext cx="2925334" cy="144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WHAT BENEFITS DOES THIS USE CASE DRIVE?</a:t>
            </a:r>
          </a:p>
          <a:p>
            <a:pPr defTabSz="914103"/>
            <a:endParaRPr lang="en-GB" sz="900" b="1"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One source </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Trusted data </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Ownership </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Closer to client </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One identity</a:t>
            </a:r>
          </a:p>
        </p:txBody>
      </p:sp>
      <p:sp>
        <p:nvSpPr>
          <p:cNvPr id="92" name="Rectangle 91"/>
          <p:cNvSpPr/>
          <p:nvPr/>
        </p:nvSpPr>
        <p:spPr>
          <a:xfrm>
            <a:off x="6368877" y="4890074"/>
            <a:ext cx="4411765" cy="116301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ADDITIONAL CONSIDERATIONS</a:t>
            </a:r>
            <a:endParaRPr lang="en-GB" sz="900" b="1" dirty="0">
              <a:solidFill>
                <a:srgbClr val="FFC000"/>
              </a:solidFill>
              <a:latin typeface="Avenir Book" charset="0"/>
              <a:ea typeface="Avenir Book" charset="0"/>
              <a:cs typeface="Avenir Book" charset="0"/>
            </a:endParaRPr>
          </a:p>
          <a:p>
            <a:pPr marL="171450" indent="-171450" defTabSz="914103">
              <a:buFont typeface="Arial" panose="020B0604020202020204" pitchFamily="34" charset="0"/>
              <a:buChar char="•"/>
            </a:pPr>
            <a:endParaRPr lang="en-GB" sz="900" b="1" dirty="0">
              <a:solidFill>
                <a:srgbClr val="263147"/>
              </a:solidFill>
              <a:latin typeface="Avenir Book" charset="0"/>
              <a:ea typeface="Avenir Book" charset="0"/>
              <a:cs typeface="Avenir Book" charset="0"/>
            </a:endParaRPr>
          </a:p>
        </p:txBody>
      </p:sp>
      <p:sp>
        <p:nvSpPr>
          <p:cNvPr id="29" name="TextBox 28"/>
          <p:cNvSpPr txBox="1"/>
          <p:nvPr/>
        </p:nvSpPr>
        <p:spPr>
          <a:xfrm>
            <a:off x="1901325" y="3630877"/>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35" name="TextBox 34"/>
          <p:cNvSpPr txBox="1"/>
          <p:nvPr/>
        </p:nvSpPr>
        <p:spPr>
          <a:xfrm>
            <a:off x="1906614" y="4446444"/>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36" name="TextBox 35"/>
          <p:cNvSpPr txBox="1"/>
          <p:nvPr/>
        </p:nvSpPr>
        <p:spPr>
          <a:xfrm>
            <a:off x="1897564" y="4058501"/>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37" name="TextBox 36"/>
          <p:cNvSpPr txBox="1"/>
          <p:nvPr/>
        </p:nvSpPr>
        <p:spPr>
          <a:xfrm>
            <a:off x="2901240" y="3630877"/>
            <a:ext cx="260850" cy="253916"/>
          </a:xfrm>
          <a:prstGeom prst="rect">
            <a:avLst/>
          </a:prstGeom>
          <a:noFill/>
        </p:spPr>
        <p:txBody>
          <a:bodyPr wrap="square" rtlCol="0">
            <a:spAutoFit/>
          </a:bodyPr>
          <a:lstStyle/>
          <a:p>
            <a:pPr algn="ctr"/>
            <a:r>
              <a:rPr lang="en-GB" sz="1050" dirty="0">
                <a:solidFill>
                  <a:schemeClr val="tx2">
                    <a:lumMod val="50000"/>
                  </a:schemeClr>
                </a:solidFill>
              </a:rPr>
              <a:t>X</a:t>
            </a:r>
          </a:p>
        </p:txBody>
      </p:sp>
    </p:spTree>
    <p:extLst>
      <p:ext uri="{BB962C8B-B14F-4D97-AF65-F5344CB8AC3E}">
        <p14:creationId xmlns:p14="http://schemas.microsoft.com/office/powerpoint/2010/main" val="280205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0" y="0"/>
            <a:ext cx="12192000" cy="685800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1671603" y="561461"/>
            <a:ext cx="10181091" cy="584775"/>
          </a:xfrm>
          <a:prstGeom prst="rect">
            <a:avLst/>
          </a:prstGeom>
        </p:spPr>
        <p:txBody>
          <a:bodyPr wrap="square">
            <a:spAutoFit/>
          </a:bodyPr>
          <a:lstStyle/>
          <a:p>
            <a:pPr lvl="0" algn="r"/>
            <a:r>
              <a:rPr lang="en-US" sz="3200" dirty="0">
                <a:solidFill>
                  <a:schemeClr val="bg1"/>
                </a:solidFill>
                <a:latin typeface="Avenir Medium" charset="0"/>
                <a:ea typeface="Avenir Medium" charset="0"/>
                <a:cs typeface="Avenir Medium" charset="0"/>
              </a:rPr>
              <a:t>ADDING DETAIL TO OUR USE CASES</a:t>
            </a:r>
          </a:p>
        </p:txBody>
      </p:sp>
      <p:cxnSp>
        <p:nvCxnSpPr>
          <p:cNvPr id="44" name="Straight Connector 43"/>
          <p:cNvCxnSpPr/>
          <p:nvPr/>
        </p:nvCxnSpPr>
        <p:spPr>
          <a:xfrm>
            <a:off x="1915000" y="1221005"/>
            <a:ext cx="993769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5" name="Picture 44" descr="Image result for zurich logo png"/>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147433" y="377064"/>
            <a:ext cx="1470361" cy="14923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61450" y="1571746"/>
            <a:ext cx="9130668" cy="4560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4" name="Rectangle 3"/>
          <p:cNvSpPr/>
          <p:nvPr/>
        </p:nvSpPr>
        <p:spPr>
          <a:xfrm>
            <a:off x="1849356" y="1680033"/>
            <a:ext cx="8925988" cy="226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USE CASE TITLE: </a:t>
            </a:r>
            <a:r>
              <a:rPr lang="en-GB" sz="900" dirty="0">
                <a:solidFill>
                  <a:srgbClr val="263147"/>
                </a:solidFill>
                <a:latin typeface="Avenir Book" charset="0"/>
                <a:ea typeface="Avenir Book" charset="0"/>
                <a:cs typeface="Avenir Book" charset="0"/>
              </a:rPr>
              <a:t>Updated Data Alerts </a:t>
            </a:r>
            <a:endParaRPr lang="en-GB" sz="900" b="1" dirty="0">
              <a:solidFill>
                <a:srgbClr val="263147"/>
              </a:solidFill>
              <a:latin typeface="Avenir Book" charset="0"/>
              <a:ea typeface="Avenir Book" charset="0"/>
              <a:cs typeface="Avenir Book" charset="0"/>
            </a:endParaRPr>
          </a:p>
        </p:txBody>
      </p:sp>
      <p:sp>
        <p:nvSpPr>
          <p:cNvPr id="6" name="Rectangle 5"/>
          <p:cNvSpPr/>
          <p:nvPr/>
        </p:nvSpPr>
        <p:spPr>
          <a:xfrm>
            <a:off x="1849357" y="2011780"/>
            <a:ext cx="8925988" cy="12341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DETAILED DESCRIPTION:</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Update: new data/change  </a:t>
            </a:r>
            <a:r>
              <a:rPr lang="en-GB" sz="900" dirty="0">
                <a:solidFill>
                  <a:srgbClr val="263147"/>
                </a:solidFill>
                <a:latin typeface="Avenir Book" charset="0"/>
                <a:ea typeface="Avenir Book" charset="0"/>
                <a:cs typeface="Avenir Book" charset="0"/>
                <a:sym typeface="Wingdings" panose="05000000000000000000" pitchFamily="2" charset="2"/>
              </a:rPr>
              <a:t> causes alert  trigger (cleansing or consensus or change policy)</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sym typeface="Wingdings" panose="05000000000000000000" pitchFamily="2" charset="2"/>
              </a:rPr>
              <a:t>Alerts  need to be defined [need to know basis] </a:t>
            </a:r>
            <a:endParaRPr lang="en-GB" sz="900"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Former data remains (archive) </a:t>
            </a:r>
          </a:p>
          <a:p>
            <a:pPr marL="171450" indent="-171450" defTabSz="914103">
              <a:buFont typeface="Arial" panose="020B0604020202020204" pitchFamily="34" charset="0"/>
              <a:buChar char="•"/>
            </a:pPr>
            <a:endParaRPr lang="en-GB" sz="900" dirty="0">
              <a:solidFill>
                <a:srgbClr val="263147"/>
              </a:solidFill>
              <a:latin typeface="Avenir Book" charset="0"/>
              <a:ea typeface="Avenir Book" charset="0"/>
              <a:cs typeface="Avenir Book" charset="0"/>
            </a:endParaRPr>
          </a:p>
        </p:txBody>
      </p:sp>
      <p:sp>
        <p:nvSpPr>
          <p:cNvPr id="7" name="Rectangle 6"/>
          <p:cNvSpPr/>
          <p:nvPr/>
        </p:nvSpPr>
        <p:spPr>
          <a:xfrm>
            <a:off x="1849357" y="3344667"/>
            <a:ext cx="2890805" cy="144032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STAKEHOLDERS INVOLVED</a:t>
            </a:r>
          </a:p>
        </p:txBody>
      </p:sp>
      <p:sp>
        <p:nvSpPr>
          <p:cNvPr id="25" name="Rectangle 24"/>
          <p:cNvSpPr/>
          <p:nvPr/>
        </p:nvSpPr>
        <p:spPr>
          <a:xfrm>
            <a:off x="1849357" y="4890074"/>
            <a:ext cx="4411765" cy="116301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RISKS/CHALLENGES:</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Hyper activity – too many too early reactions</a:t>
            </a:r>
          </a:p>
          <a:p>
            <a:pPr defTabSz="914103"/>
            <a:endParaRPr lang="en-GB" sz="900" dirty="0">
              <a:solidFill>
                <a:srgbClr val="263147"/>
              </a:solidFill>
              <a:latin typeface="Avenir Book" charset="0"/>
              <a:ea typeface="Avenir Book" charset="0"/>
              <a:cs typeface="Avenir Book" charset="0"/>
            </a:endParaRPr>
          </a:p>
        </p:txBody>
      </p:sp>
      <p:sp>
        <p:nvSpPr>
          <p:cNvPr id="5" name="Rectangle 4"/>
          <p:cNvSpPr/>
          <p:nvPr/>
        </p:nvSpPr>
        <p:spPr>
          <a:xfrm>
            <a:off x="1976478" y="3691018"/>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27" name="Rectangle 26"/>
          <p:cNvSpPr/>
          <p:nvPr/>
        </p:nvSpPr>
        <p:spPr>
          <a:xfrm>
            <a:off x="1976478" y="4106937"/>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28" name="Rectangle 27"/>
          <p:cNvSpPr/>
          <p:nvPr/>
        </p:nvSpPr>
        <p:spPr>
          <a:xfrm>
            <a:off x="1976478" y="4495966"/>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30" name="Rectangle 29"/>
          <p:cNvSpPr/>
          <p:nvPr/>
        </p:nvSpPr>
        <p:spPr>
          <a:xfrm>
            <a:off x="2956242" y="3694791"/>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31" name="Rectangle 30"/>
          <p:cNvSpPr/>
          <p:nvPr/>
        </p:nvSpPr>
        <p:spPr>
          <a:xfrm>
            <a:off x="2956242" y="4110709"/>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8" name="TextBox 7"/>
          <p:cNvSpPr txBox="1"/>
          <p:nvPr/>
        </p:nvSpPr>
        <p:spPr>
          <a:xfrm>
            <a:off x="2116205" y="3656858"/>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ZURICH</a:t>
            </a:r>
          </a:p>
        </p:txBody>
      </p:sp>
      <p:sp>
        <p:nvSpPr>
          <p:cNvPr id="34" name="TextBox 33"/>
          <p:cNvSpPr txBox="1"/>
          <p:nvPr/>
        </p:nvSpPr>
        <p:spPr>
          <a:xfrm>
            <a:off x="2116205" y="4067558"/>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PARTNERS</a:t>
            </a:r>
          </a:p>
        </p:txBody>
      </p:sp>
      <p:sp>
        <p:nvSpPr>
          <p:cNvPr id="38" name="TextBox 37"/>
          <p:cNvSpPr txBox="1"/>
          <p:nvPr/>
        </p:nvSpPr>
        <p:spPr>
          <a:xfrm>
            <a:off x="2116205" y="4462701"/>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CLIENTS</a:t>
            </a:r>
          </a:p>
        </p:txBody>
      </p:sp>
      <p:sp>
        <p:nvSpPr>
          <p:cNvPr id="39" name="TextBox 38"/>
          <p:cNvSpPr txBox="1"/>
          <p:nvPr/>
        </p:nvSpPr>
        <p:spPr>
          <a:xfrm>
            <a:off x="3095969" y="3655747"/>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BROKERS</a:t>
            </a:r>
          </a:p>
        </p:txBody>
      </p:sp>
      <p:sp>
        <p:nvSpPr>
          <p:cNvPr id="40" name="TextBox 39"/>
          <p:cNvSpPr txBox="1"/>
          <p:nvPr/>
        </p:nvSpPr>
        <p:spPr>
          <a:xfrm>
            <a:off x="3106519" y="4083370"/>
            <a:ext cx="1732211" cy="3693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THIRD PARTIES (FOR DATA VALIDATION) (if cleansing)</a:t>
            </a:r>
          </a:p>
        </p:txBody>
      </p:sp>
      <p:sp>
        <p:nvSpPr>
          <p:cNvPr id="32" name="Rectangle 31"/>
          <p:cNvSpPr/>
          <p:nvPr/>
        </p:nvSpPr>
        <p:spPr>
          <a:xfrm>
            <a:off x="4851639" y="3344667"/>
            <a:ext cx="2905102" cy="144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WHAT PAIN POINTS DOES THIS ADDRESS? </a:t>
            </a:r>
          </a:p>
          <a:p>
            <a:pPr defTabSz="914103"/>
            <a:endParaRPr lang="en-GB" sz="900" b="1"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Inefficient use of time</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Misunderstanding of data </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No living view </a:t>
            </a:r>
          </a:p>
        </p:txBody>
      </p:sp>
      <p:sp>
        <p:nvSpPr>
          <p:cNvPr id="76" name="Rectangle 75"/>
          <p:cNvSpPr/>
          <p:nvPr/>
        </p:nvSpPr>
        <p:spPr>
          <a:xfrm>
            <a:off x="7850010" y="3363370"/>
            <a:ext cx="2925334" cy="144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WHAT BENEFITS DOES THIS USE CASE DRIVE?</a:t>
            </a:r>
          </a:p>
          <a:p>
            <a:pPr defTabSz="914103"/>
            <a:endParaRPr lang="en-GB" sz="900" b="1"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Act proactively </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Efficiency </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Flexibility for customer </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Living view/shared view</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Real time</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Agreement and understanding </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Contract certainty of data.  </a:t>
            </a:r>
          </a:p>
        </p:txBody>
      </p:sp>
      <p:sp>
        <p:nvSpPr>
          <p:cNvPr id="92" name="Rectangle 91"/>
          <p:cNvSpPr/>
          <p:nvPr/>
        </p:nvSpPr>
        <p:spPr>
          <a:xfrm>
            <a:off x="6368877" y="4890074"/>
            <a:ext cx="4411765" cy="116301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ADDITIONAL CONSIDERATIONS</a:t>
            </a:r>
            <a:endParaRPr lang="en-GB" sz="900" b="1" dirty="0">
              <a:solidFill>
                <a:srgbClr val="FFC000"/>
              </a:solidFill>
              <a:latin typeface="Avenir Book" charset="0"/>
              <a:ea typeface="Avenir Book" charset="0"/>
              <a:cs typeface="Avenir Book" charset="0"/>
            </a:endParaRP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Any change is documented and time stamped</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Writing rights for changes of data </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No simultaneous change of data (check in </a:t>
            </a:r>
            <a:r>
              <a:rPr lang="en-GB" sz="900" dirty="0">
                <a:solidFill>
                  <a:srgbClr val="263147"/>
                </a:solidFill>
                <a:latin typeface="Avenir Book" charset="0"/>
                <a:ea typeface="Avenir Book" charset="0"/>
                <a:cs typeface="Avenir Book" charset="0"/>
                <a:sym typeface="Wingdings" panose="05000000000000000000" pitchFamily="2" charset="2"/>
              </a:rPr>
              <a:t> check out)</a:t>
            </a:r>
          </a:p>
          <a:p>
            <a:pPr defTabSz="914103"/>
            <a:endParaRPr lang="en-GB" sz="900" dirty="0">
              <a:solidFill>
                <a:srgbClr val="263147"/>
              </a:solidFill>
              <a:latin typeface="Avenir Book" charset="0"/>
              <a:ea typeface="Avenir Book" charset="0"/>
              <a:cs typeface="Avenir Book" charset="0"/>
            </a:endParaRPr>
          </a:p>
        </p:txBody>
      </p:sp>
      <p:sp>
        <p:nvSpPr>
          <p:cNvPr id="29" name="TextBox 28"/>
          <p:cNvSpPr txBox="1"/>
          <p:nvPr/>
        </p:nvSpPr>
        <p:spPr>
          <a:xfrm>
            <a:off x="1901325" y="3630877"/>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35" name="TextBox 34"/>
          <p:cNvSpPr txBox="1"/>
          <p:nvPr/>
        </p:nvSpPr>
        <p:spPr>
          <a:xfrm>
            <a:off x="1906614" y="4446444"/>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36" name="TextBox 35"/>
          <p:cNvSpPr txBox="1"/>
          <p:nvPr/>
        </p:nvSpPr>
        <p:spPr>
          <a:xfrm>
            <a:off x="1897564" y="4058501"/>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33" name="TextBox 32"/>
          <p:cNvSpPr txBox="1"/>
          <p:nvPr/>
        </p:nvSpPr>
        <p:spPr>
          <a:xfrm>
            <a:off x="2886378" y="3644732"/>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37" name="TextBox 36"/>
          <p:cNvSpPr txBox="1"/>
          <p:nvPr/>
        </p:nvSpPr>
        <p:spPr>
          <a:xfrm>
            <a:off x="2858854" y="4071755"/>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41" name="TextBox 40"/>
          <p:cNvSpPr txBox="1"/>
          <p:nvPr/>
        </p:nvSpPr>
        <p:spPr>
          <a:xfrm>
            <a:off x="8216023" y="2082813"/>
            <a:ext cx="2559321" cy="1061829"/>
          </a:xfrm>
          <a:prstGeom prst="rect">
            <a:avLst/>
          </a:prstGeom>
          <a:noFill/>
        </p:spPr>
        <p:txBody>
          <a:bodyPr wrap="square" rtlCol="0">
            <a:spAutoFit/>
          </a:bodyPr>
          <a:lstStyle/>
          <a:p>
            <a:r>
              <a:rPr lang="en-GB" sz="1050" dirty="0">
                <a:solidFill>
                  <a:schemeClr val="tx2">
                    <a:lumMod val="50000"/>
                  </a:schemeClr>
                </a:solidFill>
                <a:latin typeface="Avenir Book" charset="0"/>
                <a:ea typeface="Avenir Book" charset="0"/>
                <a:cs typeface="Avenir Book" charset="0"/>
              </a:rPr>
              <a:t>Out of scope: </a:t>
            </a:r>
          </a:p>
          <a:p>
            <a:pPr marL="171450" indent="-171450">
              <a:buFont typeface="Arial" panose="020B0604020202020204" pitchFamily="34" charset="0"/>
              <a:buChar char="•"/>
            </a:pPr>
            <a:r>
              <a:rPr lang="en-GB" sz="1050" dirty="0">
                <a:solidFill>
                  <a:schemeClr val="tx2">
                    <a:lumMod val="50000"/>
                  </a:schemeClr>
                </a:solidFill>
                <a:latin typeface="Avenir Book" charset="0"/>
                <a:ea typeface="Avenir Book" charset="0"/>
                <a:cs typeface="Avenir Book" charset="0"/>
              </a:rPr>
              <a:t>Notification: trigger for the other processes </a:t>
            </a:r>
          </a:p>
          <a:p>
            <a:pPr marL="171450" indent="-171450">
              <a:buFont typeface="Arial" panose="020B0604020202020204" pitchFamily="34" charset="0"/>
              <a:buChar char="•"/>
            </a:pPr>
            <a:r>
              <a:rPr lang="en-GB" sz="1050" dirty="0">
                <a:solidFill>
                  <a:schemeClr val="tx2">
                    <a:lumMod val="50000"/>
                  </a:schemeClr>
                </a:solidFill>
                <a:latin typeface="Avenir Book" charset="0"/>
                <a:ea typeface="Avenir Book" charset="0"/>
                <a:cs typeface="Avenir Book" charset="0"/>
              </a:rPr>
              <a:t>Consideration/action </a:t>
            </a:r>
          </a:p>
          <a:p>
            <a:pPr marL="171450" indent="-171450">
              <a:buFont typeface="Arial" panose="020B0604020202020204" pitchFamily="34" charset="0"/>
              <a:buChar char="•"/>
            </a:pPr>
            <a:r>
              <a:rPr lang="en-GB" sz="1050" dirty="0">
                <a:solidFill>
                  <a:schemeClr val="tx2">
                    <a:lumMod val="50000"/>
                  </a:schemeClr>
                </a:solidFill>
                <a:latin typeface="Avenir Book" charset="0"/>
                <a:ea typeface="Avenir Book" charset="0"/>
                <a:cs typeface="Avenir Book" charset="0"/>
              </a:rPr>
              <a:t>Change policy or not?</a:t>
            </a:r>
          </a:p>
          <a:p>
            <a:pPr marL="171450" indent="-171450">
              <a:buFont typeface="Arial" panose="020B0604020202020204" pitchFamily="34" charset="0"/>
              <a:buChar char="•"/>
            </a:pPr>
            <a:r>
              <a:rPr lang="en-GB" sz="1050" dirty="0">
                <a:solidFill>
                  <a:schemeClr val="tx2">
                    <a:lumMod val="50000"/>
                  </a:schemeClr>
                </a:solidFill>
                <a:latin typeface="Avenir Book" charset="0"/>
                <a:ea typeface="Avenir Book" charset="0"/>
                <a:cs typeface="Avenir Book" charset="0"/>
              </a:rPr>
              <a:t>Smart contract </a:t>
            </a:r>
          </a:p>
        </p:txBody>
      </p:sp>
    </p:spTree>
    <p:extLst>
      <p:ext uri="{BB962C8B-B14F-4D97-AF65-F5344CB8AC3E}">
        <p14:creationId xmlns:p14="http://schemas.microsoft.com/office/powerpoint/2010/main" val="179033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duotone>
              <a:schemeClr val="accent5">
                <a:shade val="45000"/>
                <a:satMod val="135000"/>
              </a:schemeClr>
              <a:prstClr val="white"/>
            </a:duotone>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Rectangle 3"/>
          <p:cNvSpPr/>
          <p:nvPr/>
        </p:nvSpPr>
        <p:spPr>
          <a:xfrm>
            <a:off x="0" y="0"/>
            <a:ext cx="12192000" cy="6858000"/>
          </a:xfrm>
          <a:prstGeom prst="rect">
            <a:avLst/>
          </a:prstGeom>
          <a:solidFill>
            <a:srgbClr val="2E75B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064774" y="377064"/>
            <a:ext cx="9787920" cy="646331"/>
          </a:xfrm>
          <a:prstGeom prst="rect">
            <a:avLst/>
          </a:prstGeom>
        </p:spPr>
        <p:txBody>
          <a:bodyPr wrap="square">
            <a:spAutoFit/>
          </a:bodyPr>
          <a:lstStyle/>
          <a:p>
            <a:pPr lvl="0" algn="r"/>
            <a:r>
              <a:rPr lang="en-US" sz="3600" b="1" dirty="0">
                <a:solidFill>
                  <a:schemeClr val="bg1"/>
                </a:solidFill>
                <a:latin typeface="Avenir Medium" charset="0"/>
                <a:ea typeface="Avenir Medium" charset="0"/>
                <a:cs typeface="Avenir Medium" charset="0"/>
              </a:rPr>
              <a:t>IDEATION PHASE ASE EVENT OBJECTIVES</a:t>
            </a:r>
          </a:p>
        </p:txBody>
      </p:sp>
      <p:sp>
        <p:nvSpPr>
          <p:cNvPr id="7" name="Content Placeholder 3"/>
          <p:cNvSpPr txBox="1">
            <a:spLocks/>
          </p:cNvSpPr>
          <p:nvPr/>
        </p:nvSpPr>
        <p:spPr>
          <a:xfrm>
            <a:off x="4937760" y="2073702"/>
            <a:ext cx="6914934" cy="325540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solidFill>
                <a:latin typeface="Avenir Medium" charset="0"/>
                <a:ea typeface="Avenir Medium" charset="0"/>
                <a:cs typeface="Avenir Medium" charset="0"/>
              </a:rPr>
              <a:t>Identify, define and prioritize a short list of DLT use cases for the Location Data Management process. </a:t>
            </a:r>
          </a:p>
          <a:p>
            <a:endParaRPr lang="en-US" sz="2400" dirty="0">
              <a:solidFill>
                <a:schemeClr val="bg1"/>
              </a:solidFill>
              <a:latin typeface="Avenir Medium" charset="0"/>
              <a:ea typeface="Avenir Medium" charset="0"/>
              <a:cs typeface="Avenir Medium" charset="0"/>
            </a:endParaRPr>
          </a:p>
          <a:p>
            <a:r>
              <a:rPr lang="en-US" sz="2400" dirty="0">
                <a:solidFill>
                  <a:schemeClr val="bg1"/>
                </a:solidFill>
                <a:latin typeface="Avenir Medium" charset="0"/>
                <a:ea typeface="Avenir Medium" charset="0"/>
                <a:cs typeface="Avenir Medium" charset="0"/>
              </a:rPr>
              <a:t>Select best use case from the short list and create high-level design of POC.  </a:t>
            </a:r>
          </a:p>
          <a:p>
            <a:endParaRPr lang="en-US" sz="2400" dirty="0">
              <a:solidFill>
                <a:schemeClr val="bg1"/>
              </a:solidFill>
              <a:latin typeface="Avenir Medium" charset="0"/>
              <a:ea typeface="Avenir Medium" charset="0"/>
              <a:cs typeface="Avenir Medium" charset="0"/>
            </a:endParaRPr>
          </a:p>
          <a:p>
            <a:r>
              <a:rPr lang="en-US" sz="2400" dirty="0">
                <a:solidFill>
                  <a:schemeClr val="bg1"/>
                </a:solidFill>
                <a:latin typeface="Avenir Medium" charset="0"/>
                <a:ea typeface="Avenir Medium" charset="0"/>
                <a:cs typeface="Avenir Medium" charset="0"/>
              </a:rPr>
              <a:t>Determine the roadmap going forward and immediate key next steps.  </a:t>
            </a:r>
          </a:p>
          <a:p>
            <a:pPr marL="285750" lvl="2" indent="-285750">
              <a:lnSpc>
                <a:spcPct val="120000"/>
              </a:lnSpc>
            </a:pPr>
            <a:endParaRPr lang="en-GB" sz="1400" dirty="0">
              <a:solidFill>
                <a:schemeClr val="bg1"/>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1915000" y="1221005"/>
            <a:ext cx="993769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4" descr="Image result for zurich logo png"/>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147433" y="377064"/>
            <a:ext cx="1470361" cy="149234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256032" y="6236208"/>
            <a:ext cx="1164945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701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0" y="0"/>
            <a:ext cx="12192000" cy="685800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1671603" y="561461"/>
            <a:ext cx="10181091" cy="584775"/>
          </a:xfrm>
          <a:prstGeom prst="rect">
            <a:avLst/>
          </a:prstGeom>
        </p:spPr>
        <p:txBody>
          <a:bodyPr wrap="square">
            <a:spAutoFit/>
          </a:bodyPr>
          <a:lstStyle/>
          <a:p>
            <a:pPr lvl="0" algn="r"/>
            <a:r>
              <a:rPr lang="en-US" sz="3200" dirty="0">
                <a:solidFill>
                  <a:schemeClr val="bg1"/>
                </a:solidFill>
                <a:latin typeface="Avenir Medium" charset="0"/>
                <a:ea typeface="Avenir Medium" charset="0"/>
                <a:cs typeface="Avenir Medium" charset="0"/>
              </a:rPr>
              <a:t>ADDING DETAIL TO OUR USE CASES</a:t>
            </a:r>
          </a:p>
        </p:txBody>
      </p:sp>
      <p:cxnSp>
        <p:nvCxnSpPr>
          <p:cNvPr id="29" name="Straight Connector 28"/>
          <p:cNvCxnSpPr/>
          <p:nvPr/>
        </p:nvCxnSpPr>
        <p:spPr>
          <a:xfrm>
            <a:off x="1915000" y="1221005"/>
            <a:ext cx="993769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3" name="Picture 32" descr="Image result for zurich logo png"/>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147433" y="377064"/>
            <a:ext cx="1470361" cy="14923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61450" y="1571746"/>
            <a:ext cx="9130668" cy="4560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4" name="Rectangle 3"/>
          <p:cNvSpPr/>
          <p:nvPr/>
        </p:nvSpPr>
        <p:spPr>
          <a:xfrm>
            <a:off x="1849356" y="1680033"/>
            <a:ext cx="8925988" cy="226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USE CASE TITLE: </a:t>
            </a:r>
            <a:r>
              <a:rPr lang="en-GB" sz="900" dirty="0">
                <a:solidFill>
                  <a:srgbClr val="263147"/>
                </a:solidFill>
                <a:latin typeface="Avenir Book" charset="0"/>
                <a:ea typeface="Avenir Book" charset="0"/>
                <a:cs typeface="Avenir Book" charset="0"/>
              </a:rPr>
              <a:t>Market standard for Location data </a:t>
            </a:r>
            <a:endParaRPr lang="en-GB" sz="900" b="1" dirty="0">
              <a:solidFill>
                <a:srgbClr val="263147"/>
              </a:solidFill>
              <a:latin typeface="Avenir Book" charset="0"/>
              <a:ea typeface="Avenir Book" charset="0"/>
              <a:cs typeface="Avenir Book" charset="0"/>
            </a:endParaRPr>
          </a:p>
        </p:txBody>
      </p:sp>
      <p:sp>
        <p:nvSpPr>
          <p:cNvPr id="6" name="Rectangle 5"/>
          <p:cNvSpPr/>
          <p:nvPr/>
        </p:nvSpPr>
        <p:spPr>
          <a:xfrm>
            <a:off x="1849357" y="2011780"/>
            <a:ext cx="8925988" cy="12341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DETAILED DESCRIPTION:</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Open source </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Being the standard platform for the ecosystem</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Build an industry standard that works for the customer </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Define the right amount of ‘standard’ attributes </a:t>
            </a:r>
          </a:p>
          <a:p>
            <a:pPr marL="171450" indent="-171450" defTabSz="914103">
              <a:buFont typeface="Arial" panose="020B0604020202020204" pitchFamily="34" charset="0"/>
              <a:buChar char="•"/>
            </a:pPr>
            <a:endParaRPr lang="en-GB" sz="900" dirty="0">
              <a:solidFill>
                <a:srgbClr val="263147"/>
              </a:solidFill>
              <a:latin typeface="Avenir Book" charset="0"/>
              <a:ea typeface="Avenir Book" charset="0"/>
              <a:cs typeface="Avenir Book" charset="0"/>
            </a:endParaRPr>
          </a:p>
        </p:txBody>
      </p:sp>
      <p:sp>
        <p:nvSpPr>
          <p:cNvPr id="7" name="Rectangle 6"/>
          <p:cNvSpPr/>
          <p:nvPr/>
        </p:nvSpPr>
        <p:spPr>
          <a:xfrm>
            <a:off x="1849357" y="3344667"/>
            <a:ext cx="2890805" cy="144032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STAKEHOLDERS INVOLVED</a:t>
            </a:r>
          </a:p>
        </p:txBody>
      </p:sp>
      <p:sp>
        <p:nvSpPr>
          <p:cNvPr id="25" name="Rectangle 24"/>
          <p:cNvSpPr/>
          <p:nvPr/>
        </p:nvSpPr>
        <p:spPr>
          <a:xfrm>
            <a:off x="1849357" y="4890074"/>
            <a:ext cx="4411765" cy="116301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RISKS/CHALLENGES:</a:t>
            </a:r>
          </a:p>
          <a:p>
            <a:pPr defTabSz="914103"/>
            <a:endParaRPr lang="en-GB" sz="900" dirty="0">
              <a:solidFill>
                <a:srgbClr val="263147"/>
              </a:solidFill>
              <a:latin typeface="Avenir Book" charset="0"/>
              <a:ea typeface="Avenir Book" charset="0"/>
              <a:cs typeface="Avenir Book" charset="0"/>
            </a:endParaRPr>
          </a:p>
        </p:txBody>
      </p:sp>
      <p:sp>
        <p:nvSpPr>
          <p:cNvPr id="5" name="Rectangle 4"/>
          <p:cNvSpPr/>
          <p:nvPr/>
        </p:nvSpPr>
        <p:spPr>
          <a:xfrm>
            <a:off x="1976478" y="3691018"/>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27" name="Rectangle 26"/>
          <p:cNvSpPr/>
          <p:nvPr/>
        </p:nvSpPr>
        <p:spPr>
          <a:xfrm>
            <a:off x="1976478" y="4106937"/>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28" name="Rectangle 27"/>
          <p:cNvSpPr/>
          <p:nvPr/>
        </p:nvSpPr>
        <p:spPr>
          <a:xfrm>
            <a:off x="1976478" y="4495966"/>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30" name="Rectangle 29"/>
          <p:cNvSpPr/>
          <p:nvPr/>
        </p:nvSpPr>
        <p:spPr>
          <a:xfrm>
            <a:off x="2956242" y="3694791"/>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31" name="Rectangle 30"/>
          <p:cNvSpPr/>
          <p:nvPr/>
        </p:nvSpPr>
        <p:spPr>
          <a:xfrm>
            <a:off x="2956242" y="4110709"/>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8" name="TextBox 7"/>
          <p:cNvSpPr txBox="1"/>
          <p:nvPr/>
        </p:nvSpPr>
        <p:spPr>
          <a:xfrm>
            <a:off x="2116205" y="3656858"/>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ZURICH</a:t>
            </a:r>
          </a:p>
        </p:txBody>
      </p:sp>
      <p:sp>
        <p:nvSpPr>
          <p:cNvPr id="34" name="TextBox 33"/>
          <p:cNvSpPr txBox="1"/>
          <p:nvPr/>
        </p:nvSpPr>
        <p:spPr>
          <a:xfrm>
            <a:off x="2116205" y="4067558"/>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PARTNERS</a:t>
            </a:r>
          </a:p>
        </p:txBody>
      </p:sp>
      <p:sp>
        <p:nvSpPr>
          <p:cNvPr id="38" name="TextBox 37"/>
          <p:cNvSpPr txBox="1"/>
          <p:nvPr/>
        </p:nvSpPr>
        <p:spPr>
          <a:xfrm>
            <a:off x="2116205" y="4462701"/>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CLIENTS</a:t>
            </a:r>
          </a:p>
        </p:txBody>
      </p:sp>
      <p:sp>
        <p:nvSpPr>
          <p:cNvPr id="39" name="TextBox 38"/>
          <p:cNvSpPr txBox="1"/>
          <p:nvPr/>
        </p:nvSpPr>
        <p:spPr>
          <a:xfrm>
            <a:off x="3095969" y="3655747"/>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BROKERS</a:t>
            </a:r>
          </a:p>
        </p:txBody>
      </p:sp>
      <p:sp>
        <p:nvSpPr>
          <p:cNvPr id="40" name="TextBox 39"/>
          <p:cNvSpPr txBox="1"/>
          <p:nvPr/>
        </p:nvSpPr>
        <p:spPr>
          <a:xfrm>
            <a:off x="3106519" y="4083370"/>
            <a:ext cx="1732211" cy="3693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THIRD PARTIES (FOR DATA VALIDATION) (if cleansing)</a:t>
            </a:r>
          </a:p>
        </p:txBody>
      </p:sp>
      <p:sp>
        <p:nvSpPr>
          <p:cNvPr id="32" name="Rectangle 31"/>
          <p:cNvSpPr/>
          <p:nvPr/>
        </p:nvSpPr>
        <p:spPr>
          <a:xfrm>
            <a:off x="4851639" y="3344667"/>
            <a:ext cx="2905102" cy="144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WHAT PAIN POINTS DOES THIS ADDRESS? </a:t>
            </a:r>
          </a:p>
        </p:txBody>
      </p:sp>
      <p:sp>
        <p:nvSpPr>
          <p:cNvPr id="76" name="Rectangle 75"/>
          <p:cNvSpPr/>
          <p:nvPr/>
        </p:nvSpPr>
        <p:spPr>
          <a:xfrm>
            <a:off x="7850010" y="3363370"/>
            <a:ext cx="2925334" cy="144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WHAT BENEFITS DOES THIS USE CASE DRIVE?</a:t>
            </a:r>
          </a:p>
        </p:txBody>
      </p:sp>
      <p:sp>
        <p:nvSpPr>
          <p:cNvPr id="92" name="Rectangle 91"/>
          <p:cNvSpPr/>
          <p:nvPr/>
        </p:nvSpPr>
        <p:spPr>
          <a:xfrm>
            <a:off x="6368877" y="4890074"/>
            <a:ext cx="4411765" cy="116301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ADDITIONAL CONSIDERATIONS</a:t>
            </a:r>
            <a:endParaRPr lang="en-GB" sz="900" b="1" dirty="0">
              <a:solidFill>
                <a:srgbClr val="FFC000"/>
              </a:solidFill>
              <a:latin typeface="Avenir Book" charset="0"/>
              <a:ea typeface="Avenir Book" charset="0"/>
              <a:cs typeface="Avenir Book" charset="0"/>
            </a:endParaRP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Customer centric approach</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sym typeface="Wingdings" panose="05000000000000000000" pitchFamily="2" charset="2"/>
              </a:rPr>
              <a:t>Go big  for whole industry </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sym typeface="Wingdings" panose="05000000000000000000" pitchFamily="2" charset="2"/>
              </a:rPr>
              <a:t>Or go small or selected group </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sym typeface="Wingdings" panose="05000000000000000000" pitchFamily="2" charset="2"/>
              </a:rPr>
              <a:t>What do we do next with or without stakeholders and with how many to start with?</a:t>
            </a:r>
          </a:p>
          <a:p>
            <a:pPr marL="171450" indent="-171450" defTabSz="914103">
              <a:buFont typeface="Arial" panose="020B0604020202020204" pitchFamily="34" charset="0"/>
              <a:buChar char="•"/>
            </a:pPr>
            <a:endParaRPr lang="en-GB" sz="900" dirty="0">
              <a:solidFill>
                <a:srgbClr val="263147"/>
              </a:solidFill>
              <a:latin typeface="Avenir Book" charset="0"/>
              <a:ea typeface="Avenir Book" charset="0"/>
              <a:cs typeface="Avenir Book" charset="0"/>
              <a:sym typeface="Wingdings" panose="05000000000000000000" pitchFamily="2" charset="2"/>
            </a:endParaRPr>
          </a:p>
          <a:p>
            <a:pPr defTabSz="914103"/>
            <a:endParaRPr lang="en-GB" sz="900" dirty="0">
              <a:solidFill>
                <a:srgbClr val="263147"/>
              </a:solidFill>
              <a:latin typeface="Avenir Book" charset="0"/>
              <a:ea typeface="Avenir Book" charset="0"/>
              <a:cs typeface="Avenir Book" charset="0"/>
            </a:endParaRPr>
          </a:p>
        </p:txBody>
      </p:sp>
    </p:spTree>
    <p:extLst>
      <p:ext uri="{BB962C8B-B14F-4D97-AF65-F5344CB8AC3E}">
        <p14:creationId xmlns:p14="http://schemas.microsoft.com/office/powerpoint/2010/main" val="1487646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0"/>
            <a:ext cx="12192000" cy="685800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1671603" y="561461"/>
            <a:ext cx="10181091" cy="584775"/>
          </a:xfrm>
          <a:prstGeom prst="rect">
            <a:avLst/>
          </a:prstGeom>
        </p:spPr>
        <p:txBody>
          <a:bodyPr wrap="square">
            <a:spAutoFit/>
          </a:bodyPr>
          <a:lstStyle/>
          <a:p>
            <a:pPr lvl="0" algn="r"/>
            <a:r>
              <a:rPr lang="en-US" sz="3200" dirty="0">
                <a:solidFill>
                  <a:schemeClr val="bg1"/>
                </a:solidFill>
                <a:latin typeface="Avenir Medium" charset="0"/>
                <a:ea typeface="Avenir Medium" charset="0"/>
                <a:cs typeface="Avenir Medium" charset="0"/>
              </a:rPr>
              <a:t>ADDING DETAIL TO OUR USE CASES</a:t>
            </a:r>
          </a:p>
        </p:txBody>
      </p:sp>
      <p:cxnSp>
        <p:nvCxnSpPr>
          <p:cNvPr id="41" name="Straight Connector 40"/>
          <p:cNvCxnSpPr/>
          <p:nvPr/>
        </p:nvCxnSpPr>
        <p:spPr>
          <a:xfrm>
            <a:off x="1915000" y="1221005"/>
            <a:ext cx="993769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2" name="Picture 41" descr="Image result for zurich logo png"/>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147433" y="377064"/>
            <a:ext cx="1470361" cy="14923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61450" y="1571746"/>
            <a:ext cx="9130668" cy="4560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4" name="Rectangle 3"/>
          <p:cNvSpPr/>
          <p:nvPr/>
        </p:nvSpPr>
        <p:spPr>
          <a:xfrm>
            <a:off x="1849356" y="1680033"/>
            <a:ext cx="8925988" cy="226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USE CASE TITLE: </a:t>
            </a:r>
            <a:r>
              <a:rPr lang="en-GB" sz="900" dirty="0">
                <a:solidFill>
                  <a:srgbClr val="263147"/>
                </a:solidFill>
                <a:latin typeface="Avenir Book" charset="0"/>
                <a:ea typeface="Avenir Book" charset="0"/>
                <a:cs typeface="Avenir Book" charset="0"/>
              </a:rPr>
              <a:t>Interface Insights (risk, value enhancing)</a:t>
            </a:r>
            <a:endParaRPr lang="en-GB" sz="900" b="1" dirty="0">
              <a:solidFill>
                <a:srgbClr val="263147"/>
              </a:solidFill>
              <a:latin typeface="Avenir Book" charset="0"/>
              <a:ea typeface="Avenir Book" charset="0"/>
              <a:cs typeface="Avenir Book" charset="0"/>
            </a:endParaRPr>
          </a:p>
        </p:txBody>
      </p:sp>
      <p:sp>
        <p:nvSpPr>
          <p:cNvPr id="6" name="Rectangle 5"/>
          <p:cNvSpPr/>
          <p:nvPr/>
        </p:nvSpPr>
        <p:spPr>
          <a:xfrm>
            <a:off x="1849357" y="2011780"/>
            <a:ext cx="8925988" cy="12341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DETAILED DESCRIPTION:</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Use feed for own services/systems</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GUI (graphic user interface)  “dashboard” allowance different _____ (headquarter, subsidiaries) -&gt; value add, self risk assessment, add what already exists)</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API (different per stakeholder)</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Feed of “value add” – insights (risk warnings insights)</a:t>
            </a:r>
          </a:p>
          <a:p>
            <a:pPr marL="171450" indent="-171450" defTabSz="914103">
              <a:buFont typeface="Arial" panose="020B0604020202020204" pitchFamily="34" charset="0"/>
              <a:buChar char="•"/>
            </a:pPr>
            <a:endParaRPr lang="en-GB" sz="900" dirty="0">
              <a:solidFill>
                <a:srgbClr val="263147"/>
              </a:solidFill>
              <a:latin typeface="Avenir Book" charset="0"/>
              <a:ea typeface="Avenir Book" charset="0"/>
              <a:cs typeface="Avenir Book" charset="0"/>
            </a:endParaRPr>
          </a:p>
        </p:txBody>
      </p:sp>
      <p:sp>
        <p:nvSpPr>
          <p:cNvPr id="7" name="Rectangle 6"/>
          <p:cNvSpPr/>
          <p:nvPr/>
        </p:nvSpPr>
        <p:spPr>
          <a:xfrm>
            <a:off x="1849357" y="3344667"/>
            <a:ext cx="2890805" cy="144032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STAKEHOLDERS INVOLVED</a:t>
            </a:r>
          </a:p>
        </p:txBody>
      </p:sp>
      <p:sp>
        <p:nvSpPr>
          <p:cNvPr id="25" name="Rectangle 24"/>
          <p:cNvSpPr/>
          <p:nvPr/>
        </p:nvSpPr>
        <p:spPr>
          <a:xfrm>
            <a:off x="1849357" y="4890074"/>
            <a:ext cx="4411765" cy="116301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RISKS/CHALLENGES:</a:t>
            </a:r>
          </a:p>
          <a:p>
            <a:pPr defTabSz="914103"/>
            <a:endParaRPr lang="en-GB" sz="900" b="1"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Info not of intent ___ assumption about what the customer wants and how</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Complicated interface/user unfriendly </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Exposure to more competition</a:t>
            </a:r>
          </a:p>
          <a:p>
            <a:pPr defTabSz="914103"/>
            <a:endParaRPr lang="en-GB" sz="900" dirty="0">
              <a:solidFill>
                <a:srgbClr val="263147"/>
              </a:solidFill>
              <a:latin typeface="Avenir Book" charset="0"/>
              <a:ea typeface="Avenir Book" charset="0"/>
              <a:cs typeface="Avenir Book" charset="0"/>
            </a:endParaRPr>
          </a:p>
        </p:txBody>
      </p:sp>
      <p:sp>
        <p:nvSpPr>
          <p:cNvPr id="5" name="Rectangle 4"/>
          <p:cNvSpPr/>
          <p:nvPr/>
        </p:nvSpPr>
        <p:spPr>
          <a:xfrm>
            <a:off x="1976478" y="3691018"/>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27" name="Rectangle 26"/>
          <p:cNvSpPr/>
          <p:nvPr/>
        </p:nvSpPr>
        <p:spPr>
          <a:xfrm>
            <a:off x="1976478" y="4106937"/>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28" name="Rectangle 27"/>
          <p:cNvSpPr/>
          <p:nvPr/>
        </p:nvSpPr>
        <p:spPr>
          <a:xfrm>
            <a:off x="1976478" y="4495966"/>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30" name="Rectangle 29"/>
          <p:cNvSpPr/>
          <p:nvPr/>
        </p:nvSpPr>
        <p:spPr>
          <a:xfrm>
            <a:off x="2956242" y="3694791"/>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31" name="Rectangle 30"/>
          <p:cNvSpPr/>
          <p:nvPr/>
        </p:nvSpPr>
        <p:spPr>
          <a:xfrm>
            <a:off x="2956242" y="4110709"/>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8" name="TextBox 7"/>
          <p:cNvSpPr txBox="1"/>
          <p:nvPr/>
        </p:nvSpPr>
        <p:spPr>
          <a:xfrm>
            <a:off x="2116205" y="3656858"/>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ZURICH</a:t>
            </a:r>
          </a:p>
        </p:txBody>
      </p:sp>
      <p:sp>
        <p:nvSpPr>
          <p:cNvPr id="34" name="TextBox 33"/>
          <p:cNvSpPr txBox="1"/>
          <p:nvPr/>
        </p:nvSpPr>
        <p:spPr>
          <a:xfrm>
            <a:off x="2116205" y="4067558"/>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PARTNERS</a:t>
            </a:r>
          </a:p>
        </p:txBody>
      </p:sp>
      <p:sp>
        <p:nvSpPr>
          <p:cNvPr id="38" name="TextBox 37"/>
          <p:cNvSpPr txBox="1"/>
          <p:nvPr/>
        </p:nvSpPr>
        <p:spPr>
          <a:xfrm>
            <a:off x="2116205" y="4462701"/>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CLIENTS</a:t>
            </a:r>
          </a:p>
        </p:txBody>
      </p:sp>
      <p:sp>
        <p:nvSpPr>
          <p:cNvPr id="39" name="TextBox 38"/>
          <p:cNvSpPr txBox="1"/>
          <p:nvPr/>
        </p:nvSpPr>
        <p:spPr>
          <a:xfrm>
            <a:off x="3095969" y="3655747"/>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BROKERS</a:t>
            </a:r>
          </a:p>
        </p:txBody>
      </p:sp>
      <p:sp>
        <p:nvSpPr>
          <p:cNvPr id="40" name="TextBox 39"/>
          <p:cNvSpPr txBox="1"/>
          <p:nvPr/>
        </p:nvSpPr>
        <p:spPr>
          <a:xfrm>
            <a:off x="3106519" y="4083370"/>
            <a:ext cx="1732211" cy="646331"/>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THIRD PARTIES (FOR DATA VALIDATION) (if cleansing)</a:t>
            </a:r>
          </a:p>
          <a:p>
            <a:pPr defTabSz="914103"/>
            <a:endParaRPr lang="en-GB" sz="900" dirty="0">
              <a:solidFill>
                <a:srgbClr val="4C4C4C">
                  <a:lumMod val="50000"/>
                </a:srgbClr>
              </a:solidFill>
              <a:latin typeface="Avenir Book" charset="0"/>
              <a:ea typeface="Avenir Book" charset="0"/>
              <a:cs typeface="Avenir Book" charset="0"/>
            </a:endParaRPr>
          </a:p>
          <a:p>
            <a:pPr defTabSz="914103"/>
            <a:r>
              <a:rPr lang="en-GB" sz="900" dirty="0">
                <a:solidFill>
                  <a:srgbClr val="4C4C4C">
                    <a:lumMod val="50000"/>
                  </a:srgbClr>
                </a:solidFill>
                <a:latin typeface="Avenir Book" charset="0"/>
                <a:ea typeface="Avenir Book" charset="0"/>
                <a:cs typeface="Avenir Book" charset="0"/>
              </a:rPr>
              <a:t>Interface &amp; access</a:t>
            </a:r>
          </a:p>
        </p:txBody>
      </p:sp>
      <p:sp>
        <p:nvSpPr>
          <p:cNvPr id="32" name="Rectangle 31"/>
          <p:cNvSpPr/>
          <p:nvPr/>
        </p:nvSpPr>
        <p:spPr>
          <a:xfrm>
            <a:off x="4851639" y="3344667"/>
            <a:ext cx="2905102" cy="144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WHAT PAIN POINTS DOES THIS ADDRESS? </a:t>
            </a:r>
          </a:p>
          <a:p>
            <a:pPr defTabSz="914103"/>
            <a:endParaRPr lang="en-GB" sz="900" b="1"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Efficiency</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Lack of understanding</a:t>
            </a:r>
          </a:p>
        </p:txBody>
      </p:sp>
      <p:sp>
        <p:nvSpPr>
          <p:cNvPr id="76" name="Rectangle 75"/>
          <p:cNvSpPr/>
          <p:nvPr/>
        </p:nvSpPr>
        <p:spPr>
          <a:xfrm>
            <a:off x="7850010" y="3363370"/>
            <a:ext cx="2925334" cy="144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WHAT BENEFITS DOES THIS USE CASE DRIVE?</a:t>
            </a:r>
          </a:p>
          <a:p>
            <a:pPr defTabSz="914103"/>
            <a:endParaRPr lang="en-GB" sz="900" b="1"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Real time data availability</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Benefit of a preparation add more 3</a:t>
            </a:r>
            <a:r>
              <a:rPr lang="en-GB" sz="900" baseline="30000" dirty="0">
                <a:solidFill>
                  <a:srgbClr val="263147"/>
                </a:solidFill>
                <a:latin typeface="Avenir Book" charset="0"/>
                <a:ea typeface="Avenir Book" charset="0"/>
                <a:cs typeface="Avenir Book" charset="0"/>
              </a:rPr>
              <a:t>rd</a:t>
            </a:r>
            <a:r>
              <a:rPr lang="en-GB" sz="900" dirty="0">
                <a:solidFill>
                  <a:srgbClr val="263147"/>
                </a:solidFill>
                <a:latin typeface="Avenir Book" charset="0"/>
                <a:ea typeface="Avenir Book" charset="0"/>
                <a:cs typeface="Avenir Book" charset="0"/>
              </a:rPr>
              <a:t> party services</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Full view of data for head quarter</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Continue info/knowledge</a:t>
            </a:r>
          </a:p>
        </p:txBody>
      </p:sp>
      <p:sp>
        <p:nvSpPr>
          <p:cNvPr id="92" name="Rectangle 91"/>
          <p:cNvSpPr/>
          <p:nvPr/>
        </p:nvSpPr>
        <p:spPr>
          <a:xfrm>
            <a:off x="6368877" y="4890074"/>
            <a:ext cx="4411765" cy="116301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ADDITIONAL CONSIDERATIONS</a:t>
            </a:r>
            <a:endParaRPr lang="en-GB" sz="900" b="1" dirty="0">
              <a:solidFill>
                <a:srgbClr val="FFC000"/>
              </a:solidFill>
              <a:latin typeface="Avenir Book" charset="0"/>
              <a:ea typeface="Avenir Book" charset="0"/>
              <a:cs typeface="Avenir Book" charset="0"/>
            </a:endParaRPr>
          </a:p>
          <a:p>
            <a:pPr defTabSz="914103"/>
            <a:endParaRPr lang="en-GB" sz="900"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Value add -&gt; </a:t>
            </a:r>
            <a:r>
              <a:rPr lang="en-GB" sz="900" dirty="0" err="1">
                <a:solidFill>
                  <a:srgbClr val="263147"/>
                </a:solidFill>
                <a:latin typeface="Avenir Book" charset="0"/>
                <a:ea typeface="Avenir Book" charset="0"/>
                <a:cs typeface="Avenir Book" charset="0"/>
              </a:rPr>
              <a:t>tbd</a:t>
            </a:r>
            <a:r>
              <a:rPr lang="en-GB" sz="900" dirty="0">
                <a:solidFill>
                  <a:srgbClr val="263147"/>
                </a:solidFill>
                <a:latin typeface="Avenir Book" charset="0"/>
                <a:ea typeface="Avenir Book" charset="0"/>
                <a:cs typeface="Avenir Book" charset="0"/>
              </a:rPr>
              <a:t> fee</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Small customers = standard view large customer</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Use what we have</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Extra feed of data + consumption of data</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Risks insights: additional risk view/ “zoom” in risk exposure per location</a:t>
            </a:r>
          </a:p>
        </p:txBody>
      </p:sp>
      <p:sp>
        <p:nvSpPr>
          <p:cNvPr id="24" name="TextBox 23"/>
          <p:cNvSpPr txBox="1"/>
          <p:nvPr/>
        </p:nvSpPr>
        <p:spPr>
          <a:xfrm>
            <a:off x="1901325" y="3630877"/>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26" name="TextBox 25"/>
          <p:cNvSpPr txBox="1"/>
          <p:nvPr/>
        </p:nvSpPr>
        <p:spPr>
          <a:xfrm>
            <a:off x="2891639" y="4039387"/>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29" name="TextBox 28"/>
          <p:cNvSpPr txBox="1"/>
          <p:nvPr/>
        </p:nvSpPr>
        <p:spPr>
          <a:xfrm>
            <a:off x="1901325" y="4030943"/>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33" name="TextBox 32"/>
          <p:cNvSpPr txBox="1"/>
          <p:nvPr/>
        </p:nvSpPr>
        <p:spPr>
          <a:xfrm>
            <a:off x="1887200" y="4431009"/>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35" name="TextBox 34"/>
          <p:cNvSpPr txBox="1"/>
          <p:nvPr/>
        </p:nvSpPr>
        <p:spPr>
          <a:xfrm>
            <a:off x="2866964" y="3619615"/>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Tree>
    <p:extLst>
      <p:ext uri="{BB962C8B-B14F-4D97-AF65-F5344CB8AC3E}">
        <p14:creationId xmlns:p14="http://schemas.microsoft.com/office/powerpoint/2010/main" val="826921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0"/>
            <a:ext cx="12192000" cy="685800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1671603" y="561461"/>
            <a:ext cx="10181091" cy="584775"/>
          </a:xfrm>
          <a:prstGeom prst="rect">
            <a:avLst/>
          </a:prstGeom>
        </p:spPr>
        <p:txBody>
          <a:bodyPr wrap="square">
            <a:spAutoFit/>
          </a:bodyPr>
          <a:lstStyle/>
          <a:p>
            <a:pPr lvl="0" algn="r"/>
            <a:r>
              <a:rPr lang="en-US" sz="3200" dirty="0">
                <a:solidFill>
                  <a:schemeClr val="bg1"/>
                </a:solidFill>
                <a:latin typeface="Avenir Medium" charset="0"/>
                <a:ea typeface="Avenir Medium" charset="0"/>
                <a:cs typeface="Avenir Medium" charset="0"/>
              </a:rPr>
              <a:t>ADDING DETAIL TO OUR USE CASES</a:t>
            </a:r>
          </a:p>
        </p:txBody>
      </p:sp>
      <p:cxnSp>
        <p:nvCxnSpPr>
          <p:cNvPr id="41" name="Straight Connector 40"/>
          <p:cNvCxnSpPr/>
          <p:nvPr/>
        </p:nvCxnSpPr>
        <p:spPr>
          <a:xfrm>
            <a:off x="1915000" y="1221005"/>
            <a:ext cx="993769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2" name="Picture 41" descr="Image result for zurich logo png"/>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147433" y="377064"/>
            <a:ext cx="1470361" cy="14923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61450" y="1571746"/>
            <a:ext cx="9130668" cy="4560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4" name="Rectangle 3"/>
          <p:cNvSpPr/>
          <p:nvPr/>
        </p:nvSpPr>
        <p:spPr>
          <a:xfrm>
            <a:off x="1849356" y="1680033"/>
            <a:ext cx="8925988" cy="226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USE CASE TITLE: </a:t>
            </a:r>
            <a:r>
              <a:rPr lang="en-GB" sz="900" dirty="0">
                <a:solidFill>
                  <a:srgbClr val="263147"/>
                </a:solidFill>
                <a:latin typeface="Avenir Book" charset="0"/>
                <a:ea typeface="Avenir Book" charset="0"/>
                <a:cs typeface="Avenir Book" charset="0"/>
              </a:rPr>
              <a:t>Change in Ecosystem</a:t>
            </a:r>
          </a:p>
        </p:txBody>
      </p:sp>
      <p:sp>
        <p:nvSpPr>
          <p:cNvPr id="6" name="Rectangle 5"/>
          <p:cNvSpPr/>
          <p:nvPr/>
        </p:nvSpPr>
        <p:spPr>
          <a:xfrm>
            <a:off x="1849357" y="2011780"/>
            <a:ext cx="8925988" cy="12341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DETAILED DESCRIPTION:</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Ecosystem includes multiple insurer </a:t>
            </a:r>
            <a:r>
              <a:rPr lang="en-GB" sz="900" dirty="0">
                <a:solidFill>
                  <a:srgbClr val="263147"/>
                </a:solidFill>
                <a:latin typeface="Avenir Book" charset="0"/>
                <a:ea typeface="Avenir Book" charset="0"/>
                <a:cs typeface="Avenir Book" charset="0"/>
                <a:sym typeface="Wingdings" panose="05000000000000000000" pitchFamily="2" charset="2"/>
              </a:rPr>
              <a:t>    1. steps within broader ecosystem map changing relationship changes in view/access right no need to delete data </a:t>
            </a:r>
          </a:p>
          <a:p>
            <a:pPr lvl="5" defTabSz="914103"/>
            <a:r>
              <a:rPr lang="en-GB" sz="900" dirty="0">
                <a:solidFill>
                  <a:srgbClr val="263147"/>
                </a:solidFill>
                <a:latin typeface="Avenir Book" charset="0"/>
                <a:ea typeface="Avenir Book" charset="0"/>
                <a:cs typeface="Avenir Book" charset="0"/>
              </a:rPr>
              <a:t>2. Leaves ecosystem: data stays but no more update</a:t>
            </a:r>
          </a:p>
          <a:p>
            <a:pPr lvl="5" defTabSz="914103"/>
            <a:r>
              <a:rPr lang="en-GB" sz="900" dirty="0">
                <a:solidFill>
                  <a:srgbClr val="263147"/>
                </a:solidFill>
                <a:latin typeface="Avenir Book" charset="0"/>
                <a:ea typeface="Avenir Book" charset="0"/>
                <a:cs typeface="Avenir Book" charset="0"/>
              </a:rPr>
              <a:t>Client leaves and comes back</a:t>
            </a:r>
            <a:r>
              <a:rPr lang="en-GB" sz="900" dirty="0">
                <a:solidFill>
                  <a:schemeClr val="tx1"/>
                </a:solidFill>
                <a:latin typeface="Avenir Book" charset="0"/>
                <a:ea typeface="Avenir Book" charset="0"/>
                <a:cs typeface="Avenir Book" charset="0"/>
              </a:rPr>
              <a:t> </a:t>
            </a:r>
            <a:r>
              <a:rPr lang="en-GB" sz="900" dirty="0">
                <a:solidFill>
                  <a:srgbClr val="263147"/>
                </a:solidFill>
                <a:latin typeface="Avenir Book" charset="0"/>
                <a:ea typeface="Avenir Book" charset="0"/>
                <a:cs typeface="Avenir Book" charset="0"/>
              </a:rPr>
              <a:t>years later location ID continues to build during no years (e.g. about environment of location -&gt; e.g. Earthquake risk) </a:t>
            </a:r>
          </a:p>
          <a:p>
            <a:pPr marL="171450" indent="-171450" defTabSz="914103">
              <a:buFont typeface="Arial" panose="020B0604020202020204" pitchFamily="34" charset="0"/>
              <a:buChar char="•"/>
            </a:pPr>
            <a:endParaRPr lang="en-GB" sz="900" dirty="0">
              <a:solidFill>
                <a:srgbClr val="263147"/>
              </a:solidFill>
              <a:latin typeface="Avenir Book" charset="0"/>
              <a:ea typeface="Avenir Book" charset="0"/>
              <a:cs typeface="Avenir Book" charset="0"/>
            </a:endParaRPr>
          </a:p>
        </p:txBody>
      </p:sp>
      <p:sp>
        <p:nvSpPr>
          <p:cNvPr id="7" name="Rectangle 6"/>
          <p:cNvSpPr/>
          <p:nvPr/>
        </p:nvSpPr>
        <p:spPr>
          <a:xfrm>
            <a:off x="1849357" y="3344667"/>
            <a:ext cx="2890805" cy="144032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STAKEHOLDERS INVOLVED</a:t>
            </a:r>
          </a:p>
        </p:txBody>
      </p:sp>
      <p:sp>
        <p:nvSpPr>
          <p:cNvPr id="25" name="Rectangle 24"/>
          <p:cNvSpPr/>
          <p:nvPr/>
        </p:nvSpPr>
        <p:spPr>
          <a:xfrm>
            <a:off x="1849357" y="4890074"/>
            <a:ext cx="4411765" cy="116301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RISKS/CHALLENGES:</a:t>
            </a:r>
          </a:p>
          <a:p>
            <a:pPr defTabSz="914103"/>
            <a:endParaRPr lang="en-GB" sz="900" b="1"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Broker to have the richest view -&gt; already the case today</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Competitors have no interest in sharing data -&gt; only with consensus of ecosystem</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Info you receive = output od previous insurers</a:t>
            </a:r>
          </a:p>
          <a:p>
            <a:pPr defTabSz="914103"/>
            <a:endParaRPr lang="en-GB" sz="900" dirty="0">
              <a:solidFill>
                <a:srgbClr val="263147"/>
              </a:solidFill>
              <a:latin typeface="Avenir Book" charset="0"/>
              <a:ea typeface="Avenir Book" charset="0"/>
              <a:cs typeface="Avenir Book" charset="0"/>
            </a:endParaRPr>
          </a:p>
        </p:txBody>
      </p:sp>
      <p:sp>
        <p:nvSpPr>
          <p:cNvPr id="5" name="Rectangle 4"/>
          <p:cNvSpPr/>
          <p:nvPr/>
        </p:nvSpPr>
        <p:spPr>
          <a:xfrm>
            <a:off x="1976478" y="3691018"/>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27" name="Rectangle 26"/>
          <p:cNvSpPr/>
          <p:nvPr/>
        </p:nvSpPr>
        <p:spPr>
          <a:xfrm>
            <a:off x="1976478" y="4106937"/>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28" name="Rectangle 27"/>
          <p:cNvSpPr/>
          <p:nvPr/>
        </p:nvSpPr>
        <p:spPr>
          <a:xfrm>
            <a:off x="1976478" y="4495966"/>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30" name="Rectangle 29"/>
          <p:cNvSpPr/>
          <p:nvPr/>
        </p:nvSpPr>
        <p:spPr>
          <a:xfrm>
            <a:off x="2956242" y="3694791"/>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31" name="Rectangle 30"/>
          <p:cNvSpPr/>
          <p:nvPr/>
        </p:nvSpPr>
        <p:spPr>
          <a:xfrm>
            <a:off x="2956242" y="3947636"/>
            <a:ext cx="150846" cy="113333"/>
          </a:xfrm>
          <a:prstGeom prst="rect">
            <a:avLst/>
          </a:prstGeom>
          <a:solidFill>
            <a:schemeClr val="bg1"/>
          </a:solidFill>
          <a:ln w="12700">
            <a:solidFill>
              <a:srgbClr val="0945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8" name="TextBox 7"/>
          <p:cNvSpPr txBox="1"/>
          <p:nvPr/>
        </p:nvSpPr>
        <p:spPr>
          <a:xfrm>
            <a:off x="2116205" y="3656858"/>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ZURICH</a:t>
            </a:r>
          </a:p>
        </p:txBody>
      </p:sp>
      <p:sp>
        <p:nvSpPr>
          <p:cNvPr id="34" name="TextBox 33"/>
          <p:cNvSpPr txBox="1"/>
          <p:nvPr/>
        </p:nvSpPr>
        <p:spPr>
          <a:xfrm>
            <a:off x="2116989" y="4037737"/>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PARTNERS</a:t>
            </a:r>
          </a:p>
        </p:txBody>
      </p:sp>
      <p:sp>
        <p:nvSpPr>
          <p:cNvPr id="38" name="TextBox 37"/>
          <p:cNvSpPr txBox="1"/>
          <p:nvPr/>
        </p:nvSpPr>
        <p:spPr>
          <a:xfrm>
            <a:off x="2116205" y="4462701"/>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CLIENTS</a:t>
            </a:r>
          </a:p>
        </p:txBody>
      </p:sp>
      <p:sp>
        <p:nvSpPr>
          <p:cNvPr id="39" name="TextBox 38"/>
          <p:cNvSpPr txBox="1"/>
          <p:nvPr/>
        </p:nvSpPr>
        <p:spPr>
          <a:xfrm>
            <a:off x="3095969" y="3655747"/>
            <a:ext cx="1433040" cy="230832"/>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BROKERS</a:t>
            </a:r>
          </a:p>
        </p:txBody>
      </p:sp>
      <p:sp>
        <p:nvSpPr>
          <p:cNvPr id="40" name="TextBox 39"/>
          <p:cNvSpPr txBox="1"/>
          <p:nvPr/>
        </p:nvSpPr>
        <p:spPr>
          <a:xfrm>
            <a:off x="3106519" y="3921445"/>
            <a:ext cx="1732211" cy="646331"/>
          </a:xfrm>
          <a:prstGeom prst="rect">
            <a:avLst/>
          </a:prstGeom>
          <a:noFill/>
        </p:spPr>
        <p:txBody>
          <a:bodyPr wrap="square" rtlCol="0">
            <a:spAutoFit/>
          </a:bodyPr>
          <a:lstStyle/>
          <a:p>
            <a:pPr defTabSz="914103"/>
            <a:r>
              <a:rPr lang="en-GB" sz="900" dirty="0">
                <a:solidFill>
                  <a:srgbClr val="4C4C4C">
                    <a:lumMod val="50000"/>
                  </a:srgbClr>
                </a:solidFill>
                <a:latin typeface="Avenir Book" charset="0"/>
                <a:ea typeface="Avenir Book" charset="0"/>
                <a:cs typeface="Avenir Book" charset="0"/>
              </a:rPr>
              <a:t>THIRD PARTIES (FOR DATA VALIDATION) (if cleansing)</a:t>
            </a:r>
          </a:p>
          <a:p>
            <a:pPr defTabSz="914103"/>
            <a:endParaRPr lang="en-GB" sz="900" dirty="0">
              <a:solidFill>
                <a:srgbClr val="4C4C4C">
                  <a:lumMod val="50000"/>
                </a:srgbClr>
              </a:solidFill>
              <a:latin typeface="Avenir Book" charset="0"/>
              <a:ea typeface="Avenir Book" charset="0"/>
              <a:cs typeface="Avenir Book" charset="0"/>
            </a:endParaRPr>
          </a:p>
          <a:p>
            <a:pPr defTabSz="914103"/>
            <a:endParaRPr lang="en-GB" sz="900" dirty="0">
              <a:solidFill>
                <a:srgbClr val="4C4C4C">
                  <a:lumMod val="50000"/>
                </a:srgbClr>
              </a:solidFill>
              <a:latin typeface="Avenir Book" charset="0"/>
              <a:ea typeface="Avenir Book" charset="0"/>
              <a:cs typeface="Avenir Book" charset="0"/>
            </a:endParaRPr>
          </a:p>
        </p:txBody>
      </p:sp>
      <p:sp>
        <p:nvSpPr>
          <p:cNvPr id="32" name="Rectangle 31"/>
          <p:cNvSpPr/>
          <p:nvPr/>
        </p:nvSpPr>
        <p:spPr>
          <a:xfrm>
            <a:off x="4851639" y="3344667"/>
            <a:ext cx="2905102" cy="144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WHAT PAIN POINTS DOES THIS ADDRESS? </a:t>
            </a:r>
          </a:p>
          <a:p>
            <a:pPr defTabSz="914103"/>
            <a:endParaRPr lang="en-GB" sz="900" b="1"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Start from scratch</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When re-onboarding</a:t>
            </a:r>
          </a:p>
        </p:txBody>
      </p:sp>
      <p:sp>
        <p:nvSpPr>
          <p:cNvPr id="76" name="Rectangle 75"/>
          <p:cNvSpPr/>
          <p:nvPr/>
        </p:nvSpPr>
        <p:spPr>
          <a:xfrm>
            <a:off x="7850010" y="3363370"/>
            <a:ext cx="2925334" cy="144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WHAT BENEFITS DOES THIS USE CASE DRIVE?</a:t>
            </a:r>
          </a:p>
          <a:p>
            <a:pPr defTabSz="914103"/>
            <a:endParaRPr lang="en-GB" sz="900" b="1"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Easy exchange of public data</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Faster “re-onboarding”</a:t>
            </a:r>
          </a:p>
        </p:txBody>
      </p:sp>
      <p:sp>
        <p:nvSpPr>
          <p:cNvPr id="92" name="Rectangle 91"/>
          <p:cNvSpPr/>
          <p:nvPr/>
        </p:nvSpPr>
        <p:spPr>
          <a:xfrm>
            <a:off x="6368877" y="4890074"/>
            <a:ext cx="4411765" cy="116301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ADDITIONAL CONSIDERATIONS</a:t>
            </a:r>
          </a:p>
          <a:p>
            <a:pPr defTabSz="914103"/>
            <a:endParaRPr lang="en-GB" sz="900" b="1"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In your portfolio -&gt; you look at your customer </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Not in portfolio -&gt; you look at building</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For more analytics utilize data available also competitors</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The ledger not </a:t>
            </a:r>
            <a:r>
              <a:rPr lang="en-GB" sz="900" dirty="0">
                <a:solidFill>
                  <a:schemeClr val="tx1"/>
                </a:solidFill>
                <a:latin typeface="Avenir Book" charset="0"/>
                <a:ea typeface="Avenir Book" charset="0"/>
                <a:cs typeface="Avenir Book" charset="0"/>
              </a:rPr>
              <a:t>Zurich’s font ep the ecosystem with multiple insurers</a:t>
            </a:r>
            <a:endParaRPr lang="en-GB" sz="900" dirty="0">
              <a:solidFill>
                <a:srgbClr val="FFC000"/>
              </a:solidFill>
              <a:latin typeface="Avenir Book" charset="0"/>
              <a:ea typeface="Avenir Book" charset="0"/>
              <a:cs typeface="Avenir Book" charset="0"/>
            </a:endParaRPr>
          </a:p>
          <a:p>
            <a:pPr defTabSz="914103"/>
            <a:endParaRPr lang="en-GB" sz="900" dirty="0">
              <a:solidFill>
                <a:srgbClr val="263147"/>
              </a:solidFill>
              <a:latin typeface="Avenir Book" charset="0"/>
              <a:ea typeface="Avenir Book" charset="0"/>
              <a:cs typeface="Avenir Book" charset="0"/>
            </a:endParaRPr>
          </a:p>
        </p:txBody>
      </p:sp>
      <p:sp>
        <p:nvSpPr>
          <p:cNvPr id="24" name="TextBox 23"/>
          <p:cNvSpPr txBox="1"/>
          <p:nvPr/>
        </p:nvSpPr>
        <p:spPr>
          <a:xfrm>
            <a:off x="1901325" y="3630877"/>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26" name="TextBox 25"/>
          <p:cNvSpPr txBox="1"/>
          <p:nvPr/>
        </p:nvSpPr>
        <p:spPr>
          <a:xfrm>
            <a:off x="2891639" y="3877462"/>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29" name="TextBox 28"/>
          <p:cNvSpPr txBox="1"/>
          <p:nvPr/>
        </p:nvSpPr>
        <p:spPr>
          <a:xfrm>
            <a:off x="1901325" y="4030943"/>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33" name="TextBox 32"/>
          <p:cNvSpPr txBox="1"/>
          <p:nvPr/>
        </p:nvSpPr>
        <p:spPr>
          <a:xfrm>
            <a:off x="1887200" y="4431009"/>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35" name="TextBox 34"/>
          <p:cNvSpPr txBox="1"/>
          <p:nvPr/>
        </p:nvSpPr>
        <p:spPr>
          <a:xfrm>
            <a:off x="2866964" y="3619615"/>
            <a:ext cx="318283" cy="253916"/>
          </a:xfrm>
          <a:prstGeom prst="rect">
            <a:avLst/>
          </a:prstGeom>
          <a:noFill/>
        </p:spPr>
        <p:txBody>
          <a:bodyPr wrap="square" rtlCol="0">
            <a:spAutoFit/>
          </a:bodyPr>
          <a:lstStyle/>
          <a:p>
            <a:pPr algn="ctr"/>
            <a:r>
              <a:rPr lang="en-GB" sz="1050" dirty="0">
                <a:solidFill>
                  <a:schemeClr val="tx2">
                    <a:lumMod val="50000"/>
                  </a:schemeClr>
                </a:solidFill>
              </a:rPr>
              <a:t>X</a:t>
            </a:r>
          </a:p>
        </p:txBody>
      </p:sp>
      <p:sp>
        <p:nvSpPr>
          <p:cNvPr id="9" name="TextBox 8"/>
          <p:cNvSpPr txBox="1"/>
          <p:nvPr/>
        </p:nvSpPr>
        <p:spPr>
          <a:xfrm>
            <a:off x="2920529" y="4273296"/>
            <a:ext cx="1783920" cy="507831"/>
          </a:xfrm>
          <a:prstGeom prst="rect">
            <a:avLst/>
          </a:prstGeom>
          <a:noFill/>
        </p:spPr>
        <p:txBody>
          <a:bodyPr wrap="square" rtlCol="0">
            <a:spAutoFit/>
          </a:bodyPr>
          <a:lstStyle/>
          <a:p>
            <a:r>
              <a:rPr lang="en-GB" sz="900" dirty="0">
                <a:solidFill>
                  <a:schemeClr val="tx2">
                    <a:lumMod val="50000"/>
                  </a:schemeClr>
                </a:solidFill>
                <a:latin typeface="Avenir Book" charset="0"/>
                <a:ea typeface="Avenir Book" charset="0"/>
                <a:cs typeface="Avenir Book" charset="0"/>
              </a:rPr>
              <a:t>Public data = owned by everyone the depending on your view</a:t>
            </a:r>
            <a:endParaRPr lang="en-GB" sz="1200" dirty="0">
              <a:solidFill>
                <a:schemeClr val="tx2">
                  <a:lumMod val="50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595947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rotWithShape="1">
          <a:blip r:embed="rId2" cstate="email">
            <a:duotone>
              <a:schemeClr val="accent5">
                <a:shade val="45000"/>
                <a:satMod val="135000"/>
              </a:schemeClr>
              <a:prstClr val="white"/>
            </a:duotone>
            <a:extLst>
              <a:ext uri="{28A0092B-C50C-407E-A947-70E740481C1C}">
                <a14:useLocalDpi xmlns:a14="http://schemas.microsoft.com/office/drawing/2010/main"/>
              </a:ext>
            </a:extLst>
          </a:blip>
          <a:srcRect/>
          <a:stretch/>
        </p:blipFill>
        <p:spPr>
          <a:xfrm>
            <a:off x="3826935" y="0"/>
            <a:ext cx="8365065" cy="6858000"/>
          </a:xfrm>
          <a:prstGeom prst="rect">
            <a:avLst/>
          </a:prstGeom>
        </p:spPr>
      </p:pic>
      <p:cxnSp>
        <p:nvCxnSpPr>
          <p:cNvPr id="6" name="Straight Connector 5"/>
          <p:cNvCxnSpPr/>
          <p:nvPr/>
        </p:nvCxnSpPr>
        <p:spPr>
          <a:xfrm>
            <a:off x="2064774" y="6267129"/>
            <a:ext cx="9787920" cy="6769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4" descr="Image result for zurich logo png"/>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264742" y="5153500"/>
            <a:ext cx="1470361" cy="1492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723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cxnSp>
        <p:nvCxnSpPr>
          <p:cNvPr id="8" name="Straight Connector 7"/>
          <p:cNvCxnSpPr/>
          <p:nvPr/>
        </p:nvCxnSpPr>
        <p:spPr>
          <a:xfrm>
            <a:off x="256032" y="6236208"/>
            <a:ext cx="1164945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152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duotone>
              <a:schemeClr val="accent5">
                <a:shade val="45000"/>
                <a:satMod val="135000"/>
              </a:schemeClr>
              <a:prstClr val="white"/>
            </a:duotone>
            <a:extLst>
              <a:ext uri="{28A0092B-C50C-407E-A947-70E740481C1C}">
                <a14:useLocalDpi xmlns:a14="http://schemas.microsoft.com/office/drawing/2010/main"/>
              </a:ext>
            </a:extLst>
          </a:blip>
          <a:srcRect/>
          <a:stretch/>
        </p:blipFill>
        <p:spPr>
          <a:xfrm>
            <a:off x="-1" y="0"/>
            <a:ext cx="4615544" cy="6858000"/>
          </a:xfrm>
          <a:prstGeom prst="rect">
            <a:avLst/>
          </a:prstGeom>
        </p:spPr>
      </p:pic>
      <p:sp>
        <p:nvSpPr>
          <p:cNvPr id="3" name="Rectangle 2"/>
          <p:cNvSpPr/>
          <p:nvPr/>
        </p:nvSpPr>
        <p:spPr>
          <a:xfrm>
            <a:off x="4615543" y="0"/>
            <a:ext cx="7576457" cy="685800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522689" y="5576504"/>
            <a:ext cx="8330005" cy="646331"/>
          </a:xfrm>
          <a:prstGeom prst="rect">
            <a:avLst/>
          </a:prstGeom>
        </p:spPr>
        <p:txBody>
          <a:bodyPr wrap="square">
            <a:spAutoFit/>
          </a:bodyPr>
          <a:lstStyle/>
          <a:p>
            <a:pPr lvl="0" algn="r"/>
            <a:r>
              <a:rPr lang="en-US" sz="3600" b="1" dirty="0">
                <a:solidFill>
                  <a:schemeClr val="bg1"/>
                </a:solidFill>
                <a:latin typeface="Avenir Heavy" charset="0"/>
                <a:ea typeface="Avenir Heavy" charset="0"/>
                <a:cs typeface="Avenir Heavy" charset="0"/>
              </a:rPr>
              <a:t>POCs</a:t>
            </a:r>
          </a:p>
        </p:txBody>
      </p:sp>
      <p:cxnSp>
        <p:nvCxnSpPr>
          <p:cNvPr id="5" name="Straight Connector 4"/>
          <p:cNvCxnSpPr/>
          <p:nvPr/>
        </p:nvCxnSpPr>
        <p:spPr>
          <a:xfrm>
            <a:off x="2064774" y="6267129"/>
            <a:ext cx="9787920" cy="6769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4" descr="Image result for zurich logo png"/>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264742" y="5153500"/>
            <a:ext cx="1470361" cy="1492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803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410" y="0"/>
            <a:ext cx="12192000" cy="685800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p:nvPr/>
        </p:nvCxnSpPr>
        <p:spPr>
          <a:xfrm>
            <a:off x="1915000" y="1221005"/>
            <a:ext cx="993769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Picture 21" descr="Image result for zurich logo png"/>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147433" y="377064"/>
            <a:ext cx="1470361" cy="14923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0270" y="1596238"/>
            <a:ext cx="9151461" cy="4676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9" name="Rectangle 8"/>
          <p:cNvSpPr/>
          <p:nvPr/>
        </p:nvSpPr>
        <p:spPr>
          <a:xfrm>
            <a:off x="1669567" y="2052070"/>
            <a:ext cx="8838046" cy="193892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DETAILED DESCRIPTION:</a:t>
            </a:r>
          </a:p>
          <a:p>
            <a:pPr defTabSz="914103"/>
            <a:endParaRPr lang="en-GB" sz="800" b="1"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r>
              <a:rPr lang="en-GB" sz="800" dirty="0">
                <a:solidFill>
                  <a:srgbClr val="263147"/>
                </a:solidFill>
                <a:latin typeface="Avenir Book" charset="0"/>
                <a:ea typeface="Avenir Book" charset="0"/>
                <a:cs typeface="Avenir Book" charset="0"/>
              </a:rPr>
              <a:t>Structured data loaded up (checked during “data in” phase)</a:t>
            </a:r>
          </a:p>
          <a:p>
            <a:pPr marL="171450" indent="-171450" defTabSz="914103">
              <a:buFont typeface="Arial" panose="020B0604020202020204" pitchFamily="34" charset="0"/>
              <a:buChar char="•"/>
            </a:pPr>
            <a:r>
              <a:rPr lang="en-GB" sz="800" dirty="0">
                <a:solidFill>
                  <a:srgbClr val="263147"/>
                </a:solidFill>
                <a:latin typeface="Avenir Book" charset="0"/>
                <a:ea typeface="Avenir Book" charset="0"/>
                <a:cs typeface="Avenir Book" charset="0"/>
              </a:rPr>
              <a:t>Pre check/validation and automated geo-coding (automated geo-coding in google maps)</a:t>
            </a:r>
          </a:p>
          <a:p>
            <a:pPr marL="171450" indent="-171450" defTabSz="914103">
              <a:buFont typeface="Arial" panose="020B0604020202020204" pitchFamily="34" charset="0"/>
              <a:buChar char="•"/>
            </a:pPr>
            <a:r>
              <a:rPr lang="en-GB" sz="800" dirty="0">
                <a:solidFill>
                  <a:srgbClr val="263147"/>
                </a:solidFill>
                <a:latin typeface="Avenir Book" charset="0"/>
                <a:ea typeface="Avenir Book" charset="0"/>
                <a:cs typeface="Avenir Book" charset="0"/>
              </a:rPr>
              <a:t>Cleansing and data completion and correction by ecosystem stakeholders (Zurich/customers) triggered of alert/actions</a:t>
            </a:r>
          </a:p>
          <a:p>
            <a:pPr marL="171450" indent="-171450" defTabSz="914103">
              <a:buFont typeface="Arial" panose="020B0604020202020204" pitchFamily="34" charset="0"/>
              <a:buChar char="•"/>
            </a:pPr>
            <a:r>
              <a:rPr lang="en-GB" sz="800" dirty="0">
                <a:solidFill>
                  <a:srgbClr val="263147"/>
                </a:solidFill>
                <a:latin typeface="Avenir Book" charset="0"/>
                <a:ea typeface="Avenir Book" charset="0"/>
                <a:cs typeface="Avenir Book" charset="0"/>
              </a:rPr>
              <a:t>Using one account as example/client with international locations -&gt; + 3</a:t>
            </a:r>
            <a:r>
              <a:rPr lang="en-GB" sz="800" baseline="30000" dirty="0">
                <a:solidFill>
                  <a:srgbClr val="263147"/>
                </a:solidFill>
                <a:latin typeface="Avenir Book" charset="0"/>
                <a:ea typeface="Avenir Book" charset="0"/>
                <a:cs typeface="Avenir Book" charset="0"/>
              </a:rPr>
              <a:t>rd</a:t>
            </a:r>
            <a:r>
              <a:rPr lang="en-GB" sz="800" dirty="0">
                <a:solidFill>
                  <a:srgbClr val="263147"/>
                </a:solidFill>
                <a:latin typeface="Avenir Book" charset="0"/>
                <a:ea typeface="Avenir Book" charset="0"/>
                <a:cs typeface="Avenir Book" charset="0"/>
              </a:rPr>
              <a:t> party anonymised data set that has been adapted  in a way that does not compromise functionality</a:t>
            </a:r>
          </a:p>
          <a:p>
            <a:pPr marL="171450" indent="-171450" defTabSz="914103">
              <a:buFont typeface="Arial" panose="020B0604020202020204" pitchFamily="34" charset="0"/>
              <a:buChar char="•"/>
            </a:pPr>
            <a:r>
              <a:rPr lang="en-GB" sz="800" dirty="0">
                <a:solidFill>
                  <a:srgbClr val="263147"/>
                </a:solidFill>
                <a:latin typeface="Avenir Book" charset="0"/>
                <a:ea typeface="Avenir Book" charset="0"/>
                <a:cs typeface="Avenir Book" charset="0"/>
              </a:rPr>
              <a:t>3-4 attributes – industry code</a:t>
            </a:r>
          </a:p>
          <a:p>
            <a:pPr marL="171450" indent="-171450" defTabSz="914103">
              <a:buFont typeface="Arial" panose="020B0604020202020204" pitchFamily="34" charset="0"/>
              <a:buChar char="•"/>
            </a:pPr>
            <a:r>
              <a:rPr lang="en-GB" sz="800" dirty="0">
                <a:solidFill>
                  <a:srgbClr val="263147"/>
                </a:solidFill>
                <a:latin typeface="Avenir Book" charset="0"/>
                <a:ea typeface="Avenir Book" charset="0"/>
                <a:cs typeface="Avenir Book" charset="0"/>
              </a:rPr>
              <a:t>Sharing for consensus: agree/disagree trigger.</a:t>
            </a:r>
          </a:p>
          <a:p>
            <a:pPr marL="171450" indent="-171450" defTabSz="914103">
              <a:buFont typeface="Arial" panose="020B0604020202020204" pitchFamily="34" charset="0"/>
              <a:buChar char="•"/>
            </a:pPr>
            <a:r>
              <a:rPr lang="en-GB" sz="800" dirty="0">
                <a:solidFill>
                  <a:srgbClr val="263147"/>
                </a:solidFill>
                <a:latin typeface="Avenir Book" charset="0"/>
                <a:ea typeface="Avenir Book" charset="0"/>
                <a:cs typeface="Avenir Book" charset="0"/>
              </a:rPr>
              <a:t>Ability to demonstrate access control/viewing rights (different views)</a:t>
            </a:r>
          </a:p>
          <a:p>
            <a:pPr marL="171450" indent="-171450" defTabSz="914103">
              <a:buFont typeface="Arial" panose="020B0604020202020204" pitchFamily="34" charset="0"/>
              <a:buChar char="•"/>
            </a:pPr>
            <a:r>
              <a:rPr lang="en-GB" sz="800" dirty="0">
                <a:solidFill>
                  <a:srgbClr val="263147"/>
                </a:solidFill>
                <a:latin typeface="Avenir Book" charset="0"/>
                <a:ea typeface="Avenir Book" charset="0"/>
                <a:cs typeface="Avenir Book" charset="0"/>
              </a:rPr>
              <a:t>Update: 1 location new data/change, former data remains (archive. Causes alert, triggers alert, renewed contract.</a:t>
            </a:r>
          </a:p>
          <a:p>
            <a:pPr marL="171450" indent="-171450" defTabSz="914103">
              <a:buFont typeface="Arial" panose="020B0604020202020204" pitchFamily="34" charset="0"/>
              <a:buChar char="•"/>
            </a:pPr>
            <a:r>
              <a:rPr lang="en-GB" sz="800" dirty="0">
                <a:solidFill>
                  <a:srgbClr val="263147"/>
                </a:solidFill>
                <a:latin typeface="Avenir Book" charset="0"/>
                <a:ea typeface="Avenir Book" charset="0"/>
                <a:cs typeface="Avenir Book" charset="0"/>
              </a:rPr>
              <a:t>Pop up alert cleared to smart contract execution</a:t>
            </a:r>
          </a:p>
          <a:p>
            <a:pPr marL="171450" indent="-171450" defTabSz="914103">
              <a:buFont typeface="Arial" panose="020B0604020202020204" pitchFamily="34" charset="0"/>
              <a:buChar char="•"/>
            </a:pPr>
            <a:r>
              <a:rPr lang="en-GB" sz="800" dirty="0">
                <a:solidFill>
                  <a:srgbClr val="263147"/>
                </a:solidFill>
                <a:latin typeface="Avenir Book" charset="0"/>
                <a:ea typeface="Avenir Book" charset="0"/>
                <a:cs typeface="Avenir Book" charset="0"/>
              </a:rPr>
              <a:t>An interface (API focused on GUI)</a:t>
            </a:r>
          </a:p>
          <a:p>
            <a:pPr marL="171450" indent="-171450" defTabSz="914103">
              <a:buFont typeface="Arial" panose="020B0604020202020204" pitchFamily="34" charset="0"/>
              <a:buChar char="•"/>
            </a:pPr>
            <a:r>
              <a:rPr lang="en-GB" sz="800" dirty="0">
                <a:solidFill>
                  <a:srgbClr val="263147"/>
                </a:solidFill>
                <a:latin typeface="Avenir Book" charset="0"/>
                <a:ea typeface="Avenir Book" charset="0"/>
                <a:cs typeface="Avenir Book" charset="0"/>
              </a:rPr>
              <a:t>View showing location data dashboard allowing different views of aggregation and different view access rights (+alert function GUI)</a:t>
            </a:r>
          </a:p>
          <a:p>
            <a:pPr marL="171450" indent="-171450" defTabSz="914103">
              <a:buFont typeface="Arial" panose="020B0604020202020204" pitchFamily="34" charset="0"/>
              <a:buChar char="•"/>
            </a:pPr>
            <a:r>
              <a:rPr lang="en-GB" sz="800" dirty="0">
                <a:solidFill>
                  <a:srgbClr val="263147"/>
                </a:solidFill>
                <a:latin typeface="Avenir Book" charset="0"/>
                <a:ea typeface="Avenir Book" charset="0"/>
                <a:cs typeface="Avenir Book" charset="0"/>
              </a:rPr>
              <a:t>No other system integration (out of scope/ TBD add risk warning information coming from additional system (for wow effect)</a:t>
            </a:r>
          </a:p>
          <a:p>
            <a:pPr marL="171450" indent="-171450" defTabSz="914103">
              <a:buFont typeface="Arial" panose="020B0604020202020204" pitchFamily="34" charset="0"/>
              <a:buChar char="•"/>
            </a:pPr>
            <a:endParaRPr lang="en-GB" sz="700"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endParaRPr lang="en-GB" sz="700"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endParaRPr lang="en-GB" sz="900" dirty="0">
              <a:solidFill>
                <a:srgbClr val="263147"/>
              </a:solidFill>
              <a:latin typeface="Avenir Book" charset="0"/>
              <a:ea typeface="Avenir Book" charset="0"/>
              <a:cs typeface="Avenir Book" charset="0"/>
            </a:endParaRPr>
          </a:p>
        </p:txBody>
      </p:sp>
      <p:sp>
        <p:nvSpPr>
          <p:cNvPr id="13" name="Rectangle 12"/>
          <p:cNvSpPr/>
          <p:nvPr/>
        </p:nvSpPr>
        <p:spPr>
          <a:xfrm>
            <a:off x="1671622" y="4120259"/>
            <a:ext cx="4383352" cy="202523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DATA SET SPECIFICATION:</a:t>
            </a:r>
          </a:p>
          <a:p>
            <a:pPr marL="171450" indent="-171450" defTabSz="914103">
              <a:buFont typeface="Arial" panose="020B0604020202020204" pitchFamily="34" charset="0"/>
              <a:buChar char="•"/>
            </a:pPr>
            <a:endParaRPr lang="en-GB" sz="900" b="1"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Two customers (customer name hidden)</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One – two brokers</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Up to c. 200 locations</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Different continents (two different standards of addresses)</a:t>
            </a:r>
          </a:p>
        </p:txBody>
      </p:sp>
      <p:sp>
        <p:nvSpPr>
          <p:cNvPr id="14" name="Rectangle 13"/>
          <p:cNvSpPr/>
          <p:nvPr/>
        </p:nvSpPr>
        <p:spPr>
          <a:xfrm>
            <a:off x="6129351" y="4120258"/>
            <a:ext cx="4378263" cy="202351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HIGH LEVEL TECHNICAL OVERVIEW:</a:t>
            </a:r>
          </a:p>
          <a:p>
            <a:pPr defTabSz="914103"/>
            <a:endParaRPr lang="en-GB" sz="900" dirty="0">
              <a:solidFill>
                <a:srgbClr val="263147"/>
              </a:solidFill>
              <a:latin typeface="Avenir Book" charset="0"/>
              <a:ea typeface="Avenir Book" charset="0"/>
              <a:cs typeface="Avenir Book" charset="0"/>
            </a:endParaRP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Web GUI</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Blockchain</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Some API stub</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Logins (username/password)</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Full security compliance</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No integration layer/no single sign on</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Capgemini cloud</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7-10 nodes on a blockchain</a:t>
            </a:r>
          </a:p>
          <a:p>
            <a:pPr marL="171450" indent="-171450" defTabSz="914103">
              <a:buFont typeface="Arial" panose="020B0604020202020204" pitchFamily="34" charset="0"/>
              <a:buChar char="•"/>
            </a:pPr>
            <a:r>
              <a:rPr lang="en-GB" sz="900" dirty="0" err="1">
                <a:solidFill>
                  <a:srgbClr val="263147"/>
                </a:solidFill>
                <a:latin typeface="Avenir Book" charset="0"/>
                <a:ea typeface="Avenir Book" charset="0"/>
                <a:cs typeface="Avenir Book" charset="0"/>
              </a:rPr>
              <a:t>Hyperledger</a:t>
            </a:r>
            <a:r>
              <a:rPr lang="en-GB" sz="900" dirty="0">
                <a:solidFill>
                  <a:srgbClr val="263147"/>
                </a:solidFill>
                <a:latin typeface="Avenir Book" charset="0"/>
                <a:ea typeface="Avenir Book" charset="0"/>
                <a:cs typeface="Avenir Book" charset="0"/>
              </a:rPr>
              <a:t> (but this is not fixed)</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Easy access over the internet (online version)</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Offline version</a:t>
            </a:r>
          </a:p>
          <a:p>
            <a:pPr marL="171450" indent="-171450" defTabSz="914103">
              <a:buFont typeface="Arial" panose="020B0604020202020204" pitchFamily="34" charset="0"/>
              <a:buChar char="•"/>
            </a:pPr>
            <a:r>
              <a:rPr lang="en-GB" sz="900" dirty="0">
                <a:solidFill>
                  <a:srgbClr val="263147"/>
                </a:solidFill>
                <a:latin typeface="Avenir Book" charset="0"/>
                <a:ea typeface="Avenir Book" charset="0"/>
                <a:cs typeface="Avenir Book" charset="0"/>
              </a:rPr>
              <a:t>Desktop web device (no mobile) </a:t>
            </a:r>
          </a:p>
        </p:txBody>
      </p:sp>
      <p:sp>
        <p:nvSpPr>
          <p:cNvPr id="17" name="Rectangle 16"/>
          <p:cNvSpPr/>
          <p:nvPr/>
        </p:nvSpPr>
        <p:spPr>
          <a:xfrm>
            <a:off x="1669568" y="1731100"/>
            <a:ext cx="6874358" cy="24687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POC TITLE:</a:t>
            </a:r>
          </a:p>
        </p:txBody>
      </p:sp>
      <p:sp>
        <p:nvSpPr>
          <p:cNvPr id="16" name="Rectangle 15"/>
          <p:cNvSpPr/>
          <p:nvPr/>
        </p:nvSpPr>
        <p:spPr>
          <a:xfrm>
            <a:off x="8693223" y="1731100"/>
            <a:ext cx="1814389" cy="24687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03"/>
            <a:r>
              <a:rPr lang="en-GB" sz="900" b="1" dirty="0">
                <a:solidFill>
                  <a:srgbClr val="263147"/>
                </a:solidFill>
                <a:latin typeface="Avenir Book" charset="0"/>
                <a:ea typeface="Avenir Book" charset="0"/>
                <a:cs typeface="Avenir Book" charset="0"/>
              </a:rPr>
              <a:t>DEADLINE: End of Dec ‘17</a:t>
            </a:r>
          </a:p>
        </p:txBody>
      </p:sp>
      <p:sp>
        <p:nvSpPr>
          <p:cNvPr id="23" name="Rectangle 22"/>
          <p:cNvSpPr/>
          <p:nvPr/>
        </p:nvSpPr>
        <p:spPr>
          <a:xfrm>
            <a:off x="1671603" y="561461"/>
            <a:ext cx="10181091" cy="584775"/>
          </a:xfrm>
          <a:prstGeom prst="rect">
            <a:avLst/>
          </a:prstGeom>
        </p:spPr>
        <p:txBody>
          <a:bodyPr wrap="square">
            <a:spAutoFit/>
          </a:bodyPr>
          <a:lstStyle/>
          <a:p>
            <a:pPr lvl="0" algn="r"/>
            <a:r>
              <a:rPr lang="en-US" sz="3200" dirty="0">
                <a:solidFill>
                  <a:schemeClr val="bg1"/>
                </a:solidFill>
                <a:latin typeface="Avenir Medium" charset="0"/>
                <a:ea typeface="Avenir Medium" charset="0"/>
                <a:cs typeface="Avenir Medium" charset="0"/>
              </a:rPr>
              <a:t>POC BLANK TEMPLATE</a:t>
            </a:r>
          </a:p>
        </p:txBody>
      </p:sp>
    </p:spTree>
    <p:extLst>
      <p:ext uri="{BB962C8B-B14F-4D97-AF65-F5344CB8AC3E}">
        <p14:creationId xmlns:p14="http://schemas.microsoft.com/office/powerpoint/2010/main" val="977281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p:nvPr/>
        </p:nvCxnSpPr>
        <p:spPr>
          <a:xfrm>
            <a:off x="1915000" y="1221005"/>
            <a:ext cx="993769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descr="Image result for zurich logo png"/>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147433" y="377064"/>
            <a:ext cx="1470361" cy="14923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0270" y="1596238"/>
            <a:ext cx="9151461" cy="4676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9" name="Rectangle 8"/>
          <p:cNvSpPr/>
          <p:nvPr/>
        </p:nvSpPr>
        <p:spPr>
          <a:xfrm>
            <a:off x="1669567" y="2052069"/>
            <a:ext cx="8838046" cy="403440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defTabSz="914103">
              <a:buFont typeface="Arial" panose="020B0604020202020204" pitchFamily="34" charset="0"/>
              <a:buChar char="•"/>
            </a:pPr>
            <a:r>
              <a:rPr lang="en-GB" sz="1400" dirty="0">
                <a:solidFill>
                  <a:srgbClr val="263147"/>
                </a:solidFill>
                <a:latin typeface="Avenir Book" charset="0"/>
                <a:ea typeface="Avenir Book" charset="0"/>
                <a:cs typeface="Avenir Book" charset="0"/>
              </a:rPr>
              <a:t>Cost</a:t>
            </a:r>
          </a:p>
          <a:p>
            <a:pPr marL="171450" indent="-171450" defTabSz="914103">
              <a:buFont typeface="Arial" panose="020B0604020202020204" pitchFamily="34" charset="0"/>
              <a:buChar char="•"/>
            </a:pPr>
            <a:r>
              <a:rPr lang="en-GB" sz="1400" dirty="0">
                <a:solidFill>
                  <a:srgbClr val="263147"/>
                </a:solidFill>
                <a:latin typeface="Avenir Book" charset="0"/>
                <a:ea typeface="Avenir Book" charset="0"/>
                <a:cs typeface="Avenir Book" charset="0"/>
              </a:rPr>
              <a:t>Benefits</a:t>
            </a:r>
          </a:p>
          <a:p>
            <a:pPr marL="171450" indent="-171450" defTabSz="914103">
              <a:buFont typeface="Arial" panose="020B0604020202020204" pitchFamily="34" charset="0"/>
              <a:buChar char="•"/>
            </a:pPr>
            <a:r>
              <a:rPr lang="en-GB" sz="1400" dirty="0">
                <a:solidFill>
                  <a:srgbClr val="263147"/>
                </a:solidFill>
                <a:latin typeface="Avenir Book" charset="0"/>
                <a:ea typeface="Avenir Book" charset="0"/>
                <a:cs typeface="Avenir Book" charset="0"/>
              </a:rPr>
              <a:t>Outcomes</a:t>
            </a:r>
          </a:p>
          <a:p>
            <a:pPr marL="171450" indent="-171450" defTabSz="914103">
              <a:buFont typeface="Arial" panose="020B0604020202020204" pitchFamily="34" charset="0"/>
              <a:buChar char="•"/>
            </a:pPr>
            <a:r>
              <a:rPr lang="en-GB" sz="1400" dirty="0">
                <a:solidFill>
                  <a:srgbClr val="263147"/>
                </a:solidFill>
                <a:latin typeface="Avenir Book" charset="0"/>
                <a:ea typeface="Avenir Book" charset="0"/>
                <a:cs typeface="Avenir Book" charset="0"/>
              </a:rPr>
              <a:t>Ease of implementation/complexity</a:t>
            </a:r>
          </a:p>
          <a:p>
            <a:pPr marL="171450" indent="-171450" defTabSz="914103">
              <a:buFont typeface="Arial" panose="020B0604020202020204" pitchFamily="34" charset="0"/>
              <a:buChar char="•"/>
            </a:pPr>
            <a:r>
              <a:rPr lang="en-GB" sz="1400" dirty="0">
                <a:solidFill>
                  <a:srgbClr val="263147"/>
                </a:solidFill>
                <a:latin typeface="Avenir Book" charset="0"/>
                <a:ea typeface="Avenir Book" charset="0"/>
                <a:cs typeface="Avenir Book" charset="0"/>
              </a:rPr>
              <a:t>How we will deliver/approach (delivery) timeline</a:t>
            </a:r>
          </a:p>
          <a:p>
            <a:pPr marL="171450" indent="-171450" defTabSz="914103">
              <a:buFont typeface="Arial" panose="020B0604020202020204" pitchFamily="34" charset="0"/>
              <a:buChar char="•"/>
            </a:pPr>
            <a:r>
              <a:rPr lang="en-GB" sz="1400" dirty="0">
                <a:solidFill>
                  <a:srgbClr val="263147"/>
                </a:solidFill>
                <a:latin typeface="Avenir Book" charset="0"/>
                <a:ea typeface="Avenir Book" charset="0"/>
                <a:cs typeface="Avenir Book" charset="0"/>
              </a:rPr>
              <a:t>Likely delivery time</a:t>
            </a:r>
          </a:p>
          <a:p>
            <a:pPr defTabSz="914103"/>
            <a:endParaRPr lang="en-GB" sz="1400" b="1" dirty="0">
              <a:solidFill>
                <a:srgbClr val="263147"/>
              </a:solidFill>
              <a:latin typeface="Avenir Book" charset="0"/>
              <a:ea typeface="Avenir Book" charset="0"/>
              <a:cs typeface="Avenir Book" charset="0"/>
            </a:endParaRPr>
          </a:p>
          <a:p>
            <a:pPr defTabSz="914103"/>
            <a:endParaRPr lang="en-GB" sz="1600" b="1" dirty="0">
              <a:solidFill>
                <a:srgbClr val="263147"/>
              </a:solidFill>
              <a:latin typeface="Avenir Book" charset="0"/>
              <a:ea typeface="Avenir Book" charset="0"/>
              <a:cs typeface="Avenir Book" charset="0"/>
            </a:endParaRPr>
          </a:p>
        </p:txBody>
      </p:sp>
      <p:sp>
        <p:nvSpPr>
          <p:cNvPr id="17" name="Rectangle 16"/>
          <p:cNvSpPr/>
          <p:nvPr/>
        </p:nvSpPr>
        <p:spPr>
          <a:xfrm>
            <a:off x="1669567" y="1731100"/>
            <a:ext cx="8838046" cy="24687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03"/>
            <a:r>
              <a:rPr lang="en-GB" sz="1400" b="1" dirty="0">
                <a:solidFill>
                  <a:srgbClr val="263147"/>
                </a:solidFill>
                <a:latin typeface="Avenir Book" charset="0"/>
                <a:ea typeface="Avenir Book" charset="0"/>
                <a:cs typeface="Avenir Book" charset="0"/>
              </a:rPr>
              <a:t>TBC from Capgemini Team</a:t>
            </a:r>
          </a:p>
        </p:txBody>
      </p:sp>
      <p:sp>
        <p:nvSpPr>
          <p:cNvPr id="18" name="Rectangle 17"/>
          <p:cNvSpPr/>
          <p:nvPr/>
        </p:nvSpPr>
        <p:spPr>
          <a:xfrm>
            <a:off x="1671603" y="561461"/>
            <a:ext cx="10181091" cy="584775"/>
          </a:xfrm>
          <a:prstGeom prst="rect">
            <a:avLst/>
          </a:prstGeom>
        </p:spPr>
        <p:txBody>
          <a:bodyPr wrap="square">
            <a:spAutoFit/>
          </a:bodyPr>
          <a:lstStyle/>
          <a:p>
            <a:pPr lvl="0" algn="r"/>
            <a:r>
              <a:rPr lang="en-US" sz="3200" dirty="0">
                <a:solidFill>
                  <a:schemeClr val="bg1"/>
                </a:solidFill>
                <a:latin typeface="Avenir Medium" charset="0"/>
                <a:ea typeface="Avenir Medium" charset="0"/>
                <a:cs typeface="Avenir Medium" charset="0"/>
              </a:rPr>
              <a:t>POC BLANK TEMPLATE</a:t>
            </a:r>
          </a:p>
        </p:txBody>
      </p:sp>
    </p:spTree>
    <p:extLst>
      <p:ext uri="{BB962C8B-B14F-4D97-AF65-F5344CB8AC3E}">
        <p14:creationId xmlns:p14="http://schemas.microsoft.com/office/powerpoint/2010/main" val="1209775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p:nvPr/>
        </p:nvCxnSpPr>
        <p:spPr>
          <a:xfrm>
            <a:off x="1915000" y="1221005"/>
            <a:ext cx="993769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descr="Image result for zurich logo png"/>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147433" y="377064"/>
            <a:ext cx="1470361" cy="14923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0270" y="1596238"/>
            <a:ext cx="9151461" cy="4676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9" name="Rectangle 8"/>
          <p:cNvSpPr/>
          <p:nvPr/>
        </p:nvSpPr>
        <p:spPr>
          <a:xfrm>
            <a:off x="1669567" y="2052069"/>
            <a:ext cx="8838046" cy="403440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defTabSz="914103">
              <a:buFont typeface="Arial" panose="020B0604020202020204" pitchFamily="34" charset="0"/>
              <a:buChar char="•"/>
            </a:pPr>
            <a:r>
              <a:rPr lang="en-GB" sz="1400" dirty="0">
                <a:solidFill>
                  <a:srgbClr val="263147"/>
                </a:solidFill>
                <a:latin typeface="Avenir Book" charset="0"/>
                <a:ea typeface="Avenir Book" charset="0"/>
                <a:cs typeface="Avenir Book" charset="0"/>
              </a:rPr>
              <a:t>FTE reduction </a:t>
            </a:r>
          </a:p>
          <a:p>
            <a:pPr marL="171450" indent="-171450" defTabSz="914103">
              <a:buFont typeface="Arial" panose="020B0604020202020204" pitchFamily="34" charset="0"/>
              <a:buChar char="•"/>
            </a:pPr>
            <a:r>
              <a:rPr lang="en-GB" sz="1400" dirty="0">
                <a:solidFill>
                  <a:srgbClr val="263147"/>
                </a:solidFill>
                <a:latin typeface="Avenir Book" charset="0"/>
                <a:ea typeface="Avenir Book" charset="0"/>
                <a:cs typeface="Avenir Book" charset="0"/>
              </a:rPr>
              <a:t>3</a:t>
            </a:r>
            <a:r>
              <a:rPr lang="en-GB" sz="1400" baseline="30000" dirty="0">
                <a:solidFill>
                  <a:srgbClr val="263147"/>
                </a:solidFill>
                <a:latin typeface="Avenir Book" charset="0"/>
                <a:ea typeface="Avenir Book" charset="0"/>
                <a:cs typeface="Avenir Book" charset="0"/>
              </a:rPr>
              <a:t>rd</a:t>
            </a:r>
            <a:r>
              <a:rPr lang="en-GB" sz="1400" dirty="0">
                <a:solidFill>
                  <a:srgbClr val="263147"/>
                </a:solidFill>
                <a:latin typeface="Avenir Book" charset="0"/>
                <a:ea typeface="Avenir Book" charset="0"/>
                <a:cs typeface="Avenir Book" charset="0"/>
              </a:rPr>
              <a:t> party India</a:t>
            </a:r>
          </a:p>
          <a:p>
            <a:pPr marL="171450" indent="-171450" defTabSz="914103">
              <a:buFont typeface="Arial" panose="020B0604020202020204" pitchFamily="34" charset="0"/>
              <a:buChar char="•"/>
            </a:pPr>
            <a:r>
              <a:rPr lang="en-GB" sz="1400" dirty="0">
                <a:solidFill>
                  <a:srgbClr val="263147"/>
                </a:solidFill>
                <a:latin typeface="Avenir Book" charset="0"/>
                <a:ea typeface="Avenir Book" charset="0"/>
                <a:cs typeface="Avenir Book" charset="0"/>
              </a:rPr>
              <a:t>Enhanced value to customer </a:t>
            </a:r>
          </a:p>
          <a:p>
            <a:pPr marL="171450" indent="-171450" defTabSz="914103">
              <a:buFont typeface="Arial" panose="020B0604020202020204" pitchFamily="34" charset="0"/>
              <a:buChar char="•"/>
            </a:pPr>
            <a:r>
              <a:rPr lang="en-GB" sz="1400" dirty="0">
                <a:solidFill>
                  <a:srgbClr val="263147"/>
                </a:solidFill>
                <a:latin typeface="Avenir Book" charset="0"/>
                <a:ea typeface="Avenir Book" charset="0"/>
                <a:cs typeface="Avenir Book" charset="0"/>
              </a:rPr>
              <a:t>Release of time</a:t>
            </a:r>
          </a:p>
          <a:p>
            <a:pPr marL="171450" indent="-171450" defTabSz="914103">
              <a:buFont typeface="Arial" panose="020B0604020202020204" pitchFamily="34" charset="0"/>
              <a:buChar char="•"/>
            </a:pPr>
            <a:r>
              <a:rPr lang="en-GB" sz="1400" dirty="0">
                <a:solidFill>
                  <a:srgbClr val="263147"/>
                </a:solidFill>
                <a:latin typeface="Avenir Book" charset="0"/>
                <a:ea typeface="Avenir Book" charset="0"/>
                <a:cs typeface="Avenir Book" charset="0"/>
              </a:rPr>
              <a:t>Closer to customers</a:t>
            </a:r>
          </a:p>
          <a:p>
            <a:pPr marL="171450" indent="-171450" defTabSz="914103">
              <a:buFont typeface="Arial" panose="020B0604020202020204" pitchFamily="34" charset="0"/>
              <a:buChar char="•"/>
            </a:pPr>
            <a:r>
              <a:rPr lang="en-GB" sz="1400" dirty="0">
                <a:solidFill>
                  <a:srgbClr val="263147"/>
                </a:solidFill>
                <a:latin typeface="Avenir Book" charset="0"/>
                <a:ea typeface="Avenir Book" charset="0"/>
                <a:cs typeface="Avenir Book" charset="0"/>
              </a:rPr>
              <a:t>Facilitation/easier process</a:t>
            </a:r>
          </a:p>
          <a:p>
            <a:pPr marL="171450" indent="-171450" defTabSz="914103">
              <a:buFont typeface="Arial" panose="020B0604020202020204" pitchFamily="34" charset="0"/>
              <a:buChar char="•"/>
            </a:pPr>
            <a:r>
              <a:rPr lang="en-GB" sz="1400" dirty="0">
                <a:solidFill>
                  <a:srgbClr val="263147"/>
                </a:solidFill>
                <a:latin typeface="Avenir Book" charset="0"/>
                <a:ea typeface="Avenir Book" charset="0"/>
                <a:cs typeface="Avenir Book" charset="0"/>
              </a:rPr>
              <a:t>Stay operational feasible</a:t>
            </a:r>
          </a:p>
          <a:p>
            <a:pPr marL="171450" indent="-171450" defTabSz="914103">
              <a:buFont typeface="Arial" panose="020B0604020202020204" pitchFamily="34" charset="0"/>
              <a:buChar char="•"/>
            </a:pPr>
            <a:r>
              <a:rPr lang="en-GB" sz="1400" dirty="0">
                <a:solidFill>
                  <a:srgbClr val="263147"/>
                </a:solidFill>
                <a:latin typeface="Avenir Book" charset="0"/>
                <a:ea typeface="Avenir Book" charset="0"/>
                <a:cs typeface="Avenir Book" charset="0"/>
              </a:rPr>
              <a:t>Facility case </a:t>
            </a:r>
          </a:p>
          <a:p>
            <a:pPr marL="171450" indent="-171450" defTabSz="914103">
              <a:buFont typeface="Arial" panose="020B0604020202020204" pitchFamily="34" charset="0"/>
              <a:buChar char="•"/>
            </a:pPr>
            <a:r>
              <a:rPr lang="en-GB" sz="1400" dirty="0">
                <a:solidFill>
                  <a:srgbClr val="263147"/>
                </a:solidFill>
                <a:latin typeface="Avenir Book" charset="0"/>
                <a:ea typeface="Avenir Book" charset="0"/>
                <a:cs typeface="Avenir Book" charset="0"/>
              </a:rPr>
              <a:t>How much faster?</a:t>
            </a:r>
          </a:p>
          <a:p>
            <a:pPr marL="171450" indent="-171450" defTabSz="914103">
              <a:buFont typeface="Arial" panose="020B0604020202020204" pitchFamily="34" charset="0"/>
              <a:buChar char="•"/>
            </a:pPr>
            <a:r>
              <a:rPr lang="en-GB" sz="1400" dirty="0">
                <a:solidFill>
                  <a:srgbClr val="263147"/>
                </a:solidFill>
                <a:latin typeface="Avenir Book" charset="0"/>
                <a:ea typeface="Avenir Book" charset="0"/>
                <a:cs typeface="Avenir Book" charset="0"/>
              </a:rPr>
              <a:t>Visibility = improvement for all</a:t>
            </a:r>
          </a:p>
          <a:p>
            <a:pPr marL="171450" indent="-171450" defTabSz="914103">
              <a:buFont typeface="Arial" panose="020B0604020202020204" pitchFamily="34" charset="0"/>
              <a:buChar char="•"/>
            </a:pPr>
            <a:r>
              <a:rPr lang="en-GB" sz="1400" dirty="0">
                <a:solidFill>
                  <a:srgbClr val="263147"/>
                </a:solidFill>
                <a:latin typeface="Avenir Book" charset="0"/>
                <a:ea typeface="Avenir Book" charset="0"/>
                <a:cs typeface="Avenir Book" charset="0"/>
              </a:rPr>
              <a:t>Try to test and learn/measure data extrapolate what the POC shows</a:t>
            </a:r>
          </a:p>
          <a:p>
            <a:pPr marL="171450" indent="-171450" defTabSz="914103">
              <a:buFont typeface="Arial" panose="020B0604020202020204" pitchFamily="34" charset="0"/>
              <a:buChar char="•"/>
            </a:pPr>
            <a:r>
              <a:rPr lang="en-GB" sz="1400" dirty="0">
                <a:solidFill>
                  <a:srgbClr val="263147"/>
                </a:solidFill>
                <a:latin typeface="Avenir Book" charset="0"/>
                <a:ea typeface="Avenir Book" charset="0"/>
                <a:cs typeface="Avenir Book" charset="0"/>
              </a:rPr>
              <a:t>? Cost today of location data management</a:t>
            </a:r>
          </a:p>
          <a:p>
            <a:pPr marL="171450" indent="-171450" defTabSz="914103">
              <a:buFont typeface="Arial" panose="020B0604020202020204" pitchFamily="34" charset="0"/>
              <a:buChar char="•"/>
            </a:pPr>
            <a:r>
              <a:rPr lang="en-GB" sz="1400" dirty="0">
                <a:solidFill>
                  <a:srgbClr val="263147"/>
                </a:solidFill>
                <a:latin typeface="Avenir Book" charset="0"/>
                <a:ea typeface="Avenir Book" charset="0"/>
                <a:cs typeface="Avenir Book" charset="0"/>
              </a:rPr>
              <a:t>Leakage management </a:t>
            </a:r>
          </a:p>
          <a:p>
            <a:pPr marL="171450" indent="-171450" defTabSz="914103">
              <a:buFont typeface="Arial" panose="020B0604020202020204" pitchFamily="34" charset="0"/>
              <a:buChar char="•"/>
            </a:pPr>
            <a:r>
              <a:rPr lang="en-GB" sz="1400" dirty="0">
                <a:solidFill>
                  <a:srgbClr val="263147"/>
                </a:solidFill>
                <a:latin typeface="Avenir Book" charset="0"/>
                <a:ea typeface="Avenir Book" charset="0"/>
                <a:cs typeface="Avenir Book" charset="0"/>
              </a:rPr>
              <a:t>Number o unknown data?</a:t>
            </a:r>
          </a:p>
          <a:p>
            <a:pPr marL="171450" indent="-171450" defTabSz="914103">
              <a:buFont typeface="Arial" panose="020B0604020202020204" pitchFamily="34" charset="0"/>
              <a:buChar char="•"/>
            </a:pPr>
            <a:r>
              <a:rPr lang="en-GB" sz="1400" dirty="0">
                <a:solidFill>
                  <a:srgbClr val="263147"/>
                </a:solidFill>
                <a:latin typeface="Avenir Book" charset="0"/>
                <a:ea typeface="Avenir Book" charset="0"/>
                <a:cs typeface="Avenir Book" charset="0"/>
              </a:rPr>
              <a:t>Issuance process and time effort remains  </a:t>
            </a:r>
          </a:p>
        </p:txBody>
      </p:sp>
      <p:sp>
        <p:nvSpPr>
          <p:cNvPr id="17" name="Rectangle 16"/>
          <p:cNvSpPr/>
          <p:nvPr/>
        </p:nvSpPr>
        <p:spPr>
          <a:xfrm>
            <a:off x="1669567" y="1731100"/>
            <a:ext cx="8838046" cy="24687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03"/>
            <a:r>
              <a:rPr lang="en-GB" sz="1400" b="1" dirty="0">
                <a:solidFill>
                  <a:srgbClr val="263147"/>
                </a:solidFill>
                <a:latin typeface="Avenir Book" charset="0"/>
                <a:ea typeface="Avenir Book" charset="0"/>
                <a:cs typeface="Avenir Book" charset="0"/>
              </a:rPr>
              <a:t>BIG LEVERS </a:t>
            </a:r>
          </a:p>
        </p:txBody>
      </p:sp>
      <p:sp>
        <p:nvSpPr>
          <p:cNvPr id="18" name="Rectangle 17"/>
          <p:cNvSpPr/>
          <p:nvPr/>
        </p:nvSpPr>
        <p:spPr>
          <a:xfrm>
            <a:off x="1671603" y="599183"/>
            <a:ext cx="10181091" cy="584775"/>
          </a:xfrm>
          <a:prstGeom prst="rect">
            <a:avLst/>
          </a:prstGeom>
        </p:spPr>
        <p:txBody>
          <a:bodyPr wrap="square">
            <a:spAutoFit/>
          </a:bodyPr>
          <a:lstStyle/>
          <a:p>
            <a:pPr lvl="0" algn="r"/>
            <a:r>
              <a:rPr lang="en-US" sz="3200" dirty="0">
                <a:solidFill>
                  <a:schemeClr val="bg1"/>
                </a:solidFill>
                <a:latin typeface="Avenir Medium" charset="0"/>
                <a:ea typeface="Avenir Medium" charset="0"/>
                <a:cs typeface="Avenir Medium" charset="0"/>
              </a:rPr>
              <a:t>BIG LEVERS</a:t>
            </a:r>
          </a:p>
        </p:txBody>
      </p:sp>
    </p:spTree>
    <p:extLst>
      <p:ext uri="{BB962C8B-B14F-4D97-AF65-F5344CB8AC3E}">
        <p14:creationId xmlns:p14="http://schemas.microsoft.com/office/powerpoint/2010/main" val="329541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12192000" cy="685800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p:cNvCxnSpPr/>
          <p:nvPr/>
        </p:nvCxnSpPr>
        <p:spPr>
          <a:xfrm>
            <a:off x="1915000" y="1221005"/>
            <a:ext cx="993769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Picture 22" descr="Image result for zurich logo png"/>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147433" y="377064"/>
            <a:ext cx="1470361" cy="149234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1671603" y="599183"/>
            <a:ext cx="10181091" cy="584775"/>
          </a:xfrm>
          <a:prstGeom prst="rect">
            <a:avLst/>
          </a:prstGeom>
        </p:spPr>
        <p:txBody>
          <a:bodyPr wrap="square">
            <a:spAutoFit/>
          </a:bodyPr>
          <a:lstStyle/>
          <a:p>
            <a:pPr lvl="0" algn="r"/>
            <a:r>
              <a:rPr lang="en-US" sz="3200" dirty="0">
                <a:solidFill>
                  <a:schemeClr val="bg1"/>
                </a:solidFill>
                <a:latin typeface="Avenir Medium" charset="0"/>
                <a:ea typeface="Avenir Medium" charset="0"/>
                <a:cs typeface="Avenir Medium" charset="0"/>
              </a:rPr>
              <a:t>STAKEHOLDERS INVOLVED</a:t>
            </a:r>
          </a:p>
        </p:txBody>
      </p:sp>
      <p:sp>
        <p:nvSpPr>
          <p:cNvPr id="3" name="Rectangle 2"/>
          <p:cNvSpPr/>
          <p:nvPr/>
        </p:nvSpPr>
        <p:spPr>
          <a:xfrm>
            <a:off x="1520270" y="1596238"/>
            <a:ext cx="9151461" cy="4676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03"/>
            <a:endParaRPr lang="en-GB" sz="1400" b="1" dirty="0" err="1">
              <a:solidFill>
                <a:srgbClr val="FFFFFF"/>
              </a:solidFill>
            </a:endParaRPr>
          </a:p>
        </p:txBody>
      </p:sp>
      <p:sp>
        <p:nvSpPr>
          <p:cNvPr id="9" name="Rectangle 8"/>
          <p:cNvSpPr/>
          <p:nvPr/>
        </p:nvSpPr>
        <p:spPr>
          <a:xfrm>
            <a:off x="1669567" y="2052069"/>
            <a:ext cx="8838046" cy="403440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defTabSz="914103">
              <a:buFont typeface="Arial" panose="020B0604020202020204" pitchFamily="34" charset="0"/>
              <a:buChar char="•"/>
            </a:pPr>
            <a:r>
              <a:rPr lang="en-GB" sz="1400" dirty="0">
                <a:solidFill>
                  <a:srgbClr val="263147"/>
                </a:solidFill>
              </a:rPr>
              <a:t>Zurich </a:t>
            </a:r>
          </a:p>
          <a:p>
            <a:pPr marL="171450" indent="-171450" defTabSz="914103">
              <a:buFont typeface="Arial" panose="020B0604020202020204" pitchFamily="34" charset="0"/>
              <a:buChar char="•"/>
            </a:pPr>
            <a:r>
              <a:rPr lang="en-GB" sz="1400" dirty="0">
                <a:solidFill>
                  <a:srgbClr val="263147"/>
                </a:solidFill>
              </a:rPr>
              <a:t>Third Parties</a:t>
            </a:r>
          </a:p>
          <a:p>
            <a:pPr marL="171450" indent="-171450" defTabSz="914103">
              <a:buFont typeface="Arial" panose="020B0604020202020204" pitchFamily="34" charset="0"/>
              <a:buChar char="•"/>
            </a:pPr>
            <a:r>
              <a:rPr lang="en-GB" sz="1400" dirty="0">
                <a:solidFill>
                  <a:srgbClr val="263147"/>
                </a:solidFill>
              </a:rPr>
              <a:t>Client</a:t>
            </a:r>
          </a:p>
          <a:p>
            <a:pPr marL="171450" indent="-171450" defTabSz="914103">
              <a:buFont typeface="Arial" panose="020B0604020202020204" pitchFamily="34" charset="0"/>
              <a:buChar char="•"/>
            </a:pPr>
            <a:r>
              <a:rPr lang="en-GB" sz="1400" dirty="0">
                <a:solidFill>
                  <a:srgbClr val="263147"/>
                </a:solidFill>
              </a:rPr>
              <a:t>Customer</a:t>
            </a:r>
          </a:p>
          <a:p>
            <a:pPr marL="171450" indent="-171450" defTabSz="914103">
              <a:buFont typeface="Arial" panose="020B0604020202020204" pitchFamily="34" charset="0"/>
              <a:buChar char="•"/>
            </a:pPr>
            <a:r>
              <a:rPr lang="en-GB" sz="1400" dirty="0">
                <a:solidFill>
                  <a:srgbClr val="263147"/>
                </a:solidFill>
              </a:rPr>
              <a:t>Brokers</a:t>
            </a:r>
          </a:p>
          <a:p>
            <a:pPr marL="171450" indent="-171450" defTabSz="914103">
              <a:buFont typeface="Arial" panose="020B0604020202020204" pitchFamily="34" charset="0"/>
              <a:buChar char="•"/>
            </a:pPr>
            <a:r>
              <a:rPr lang="en-GB" sz="1400" dirty="0">
                <a:solidFill>
                  <a:srgbClr val="263147"/>
                </a:solidFill>
              </a:rPr>
              <a:t>Consider and answer at later stage </a:t>
            </a:r>
          </a:p>
          <a:p>
            <a:pPr defTabSz="914103"/>
            <a:endParaRPr lang="en-GB" sz="1400" dirty="0">
              <a:solidFill>
                <a:srgbClr val="263147"/>
              </a:solidFill>
            </a:endParaRPr>
          </a:p>
          <a:p>
            <a:pPr marL="171450" indent="-171450" defTabSz="914103">
              <a:buFont typeface="Arial" panose="020B0604020202020204" pitchFamily="34" charset="0"/>
              <a:buChar char="•"/>
            </a:pPr>
            <a:endParaRPr lang="en-GB" sz="1400" dirty="0">
              <a:solidFill>
                <a:srgbClr val="263147"/>
              </a:solidFill>
            </a:endParaRPr>
          </a:p>
          <a:p>
            <a:pPr marL="171450" indent="-171450" defTabSz="914103">
              <a:buFont typeface="Arial" panose="020B0604020202020204" pitchFamily="34" charset="0"/>
              <a:buChar char="•"/>
            </a:pPr>
            <a:endParaRPr lang="en-GB" sz="1400" dirty="0">
              <a:solidFill>
                <a:srgbClr val="263147"/>
              </a:solidFill>
            </a:endParaRPr>
          </a:p>
          <a:p>
            <a:pPr marL="171450" indent="-171450" defTabSz="914103">
              <a:buFont typeface="Arial" panose="020B0604020202020204" pitchFamily="34" charset="0"/>
              <a:buChar char="•"/>
            </a:pPr>
            <a:endParaRPr lang="en-GB" sz="1400" dirty="0">
              <a:solidFill>
                <a:srgbClr val="263147"/>
              </a:solidFill>
            </a:endParaRPr>
          </a:p>
          <a:p>
            <a:pPr marL="171450" indent="-171450" defTabSz="914103">
              <a:buFont typeface="Arial" panose="020B0604020202020204" pitchFamily="34" charset="0"/>
              <a:buChar char="•"/>
            </a:pPr>
            <a:endParaRPr lang="en-GB" sz="1400" dirty="0">
              <a:solidFill>
                <a:srgbClr val="263147"/>
              </a:solidFill>
            </a:endParaRPr>
          </a:p>
          <a:p>
            <a:pPr marL="171450" indent="-171450" defTabSz="914103">
              <a:buFont typeface="Arial" panose="020B0604020202020204" pitchFamily="34" charset="0"/>
              <a:buChar char="•"/>
            </a:pPr>
            <a:endParaRPr lang="en-GB" sz="1400" dirty="0">
              <a:solidFill>
                <a:srgbClr val="263147"/>
              </a:solidFill>
            </a:endParaRPr>
          </a:p>
          <a:p>
            <a:pPr marL="171450" indent="-171450" defTabSz="914103">
              <a:buFont typeface="Arial" panose="020B0604020202020204" pitchFamily="34" charset="0"/>
              <a:buChar char="•"/>
            </a:pPr>
            <a:endParaRPr lang="en-GB" sz="1400" dirty="0">
              <a:solidFill>
                <a:srgbClr val="263147"/>
              </a:solidFill>
            </a:endParaRPr>
          </a:p>
          <a:p>
            <a:pPr defTabSz="914103"/>
            <a:endParaRPr lang="en-GB" sz="1400" dirty="0">
              <a:solidFill>
                <a:srgbClr val="263147"/>
              </a:solidFill>
            </a:endParaRPr>
          </a:p>
          <a:p>
            <a:pPr marL="171450" indent="-171450" defTabSz="914103">
              <a:buFont typeface="Arial" panose="020B0604020202020204" pitchFamily="34" charset="0"/>
              <a:buChar char="•"/>
            </a:pPr>
            <a:endParaRPr lang="en-GB" sz="1400" dirty="0">
              <a:solidFill>
                <a:srgbClr val="263147"/>
              </a:solidFill>
            </a:endParaRPr>
          </a:p>
          <a:p>
            <a:pPr marL="171450" indent="-171450" defTabSz="914103">
              <a:buFont typeface="Arial" panose="020B0604020202020204" pitchFamily="34" charset="0"/>
              <a:buChar char="•"/>
            </a:pPr>
            <a:r>
              <a:rPr lang="en-GB" sz="1400" dirty="0">
                <a:solidFill>
                  <a:srgbClr val="263147"/>
                </a:solidFill>
              </a:rPr>
              <a:t>How to incentivise stakeholders to participate (</a:t>
            </a:r>
            <a:r>
              <a:rPr lang="en-GB" sz="1400" dirty="0">
                <a:solidFill>
                  <a:srgbClr val="263147"/>
                </a:solidFill>
                <a:sym typeface="Wingdings" panose="05000000000000000000" pitchFamily="2" charset="2"/>
              </a:rPr>
              <a:t> running existing projects)</a:t>
            </a:r>
          </a:p>
          <a:p>
            <a:pPr marL="171450" indent="-171450" defTabSz="914103">
              <a:buFont typeface="Arial" panose="020B0604020202020204" pitchFamily="34" charset="0"/>
              <a:buChar char="•"/>
            </a:pPr>
            <a:r>
              <a:rPr lang="en-GB" sz="1400" dirty="0">
                <a:solidFill>
                  <a:srgbClr val="263147"/>
                </a:solidFill>
                <a:sym typeface="Wingdings" panose="05000000000000000000" pitchFamily="2" charset="2"/>
              </a:rPr>
              <a:t>Opportunity  to access new business.  </a:t>
            </a:r>
            <a:endParaRPr lang="en-GB" sz="1400" dirty="0">
              <a:solidFill>
                <a:srgbClr val="263147"/>
              </a:solidFill>
            </a:endParaRPr>
          </a:p>
          <a:p>
            <a:pPr marL="171450" indent="-171450" defTabSz="914103">
              <a:buFont typeface="Arial" panose="020B0604020202020204" pitchFamily="34" charset="0"/>
              <a:buChar char="•"/>
            </a:pPr>
            <a:endParaRPr lang="en-GB" sz="900" b="1" dirty="0">
              <a:solidFill>
                <a:srgbClr val="263147"/>
              </a:solidFill>
            </a:endParaRPr>
          </a:p>
          <a:p>
            <a:pPr marL="171450" indent="-171450" defTabSz="914103">
              <a:buFont typeface="Arial" panose="020B0604020202020204" pitchFamily="34" charset="0"/>
              <a:buChar char="•"/>
            </a:pPr>
            <a:endParaRPr lang="en-GB" sz="900" b="1" dirty="0">
              <a:solidFill>
                <a:srgbClr val="263147"/>
              </a:solidFill>
            </a:endParaRPr>
          </a:p>
          <a:p>
            <a:pPr defTabSz="914103"/>
            <a:endParaRPr lang="en-GB" sz="900" b="1" dirty="0">
              <a:solidFill>
                <a:srgbClr val="263147"/>
              </a:solidFill>
            </a:endParaRPr>
          </a:p>
        </p:txBody>
      </p:sp>
      <p:sp>
        <p:nvSpPr>
          <p:cNvPr id="17" name="Rectangle 16"/>
          <p:cNvSpPr/>
          <p:nvPr/>
        </p:nvSpPr>
        <p:spPr>
          <a:xfrm>
            <a:off x="1669567" y="1731100"/>
            <a:ext cx="8838046" cy="24687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03"/>
            <a:r>
              <a:rPr lang="en-GB" sz="1400" b="1" dirty="0">
                <a:solidFill>
                  <a:srgbClr val="263147"/>
                </a:solidFill>
              </a:rPr>
              <a:t>STAKEHOLDERS INVOLVED</a:t>
            </a:r>
          </a:p>
        </p:txBody>
      </p:sp>
      <p:sp>
        <p:nvSpPr>
          <p:cNvPr id="4" name="Rectangle 3"/>
          <p:cNvSpPr/>
          <p:nvPr/>
        </p:nvSpPr>
        <p:spPr>
          <a:xfrm>
            <a:off x="2247900" y="3547377"/>
            <a:ext cx="704850" cy="70485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FFFFFF"/>
                </a:solidFill>
              </a:rPr>
              <a:t>NPS</a:t>
            </a:r>
          </a:p>
        </p:txBody>
      </p:sp>
      <p:sp>
        <p:nvSpPr>
          <p:cNvPr id="10" name="Rectangle 9"/>
          <p:cNvSpPr/>
          <p:nvPr/>
        </p:nvSpPr>
        <p:spPr>
          <a:xfrm>
            <a:off x="2962275" y="3547377"/>
            <a:ext cx="704850" cy="70485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FFFFFF"/>
                </a:solidFill>
              </a:rPr>
              <a:t>ROI</a:t>
            </a:r>
          </a:p>
        </p:txBody>
      </p:sp>
      <p:sp>
        <p:nvSpPr>
          <p:cNvPr id="11" name="Rectangle 10"/>
          <p:cNvSpPr/>
          <p:nvPr/>
        </p:nvSpPr>
        <p:spPr>
          <a:xfrm>
            <a:off x="2247900" y="4259779"/>
            <a:ext cx="704850" cy="70485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FFFFFF"/>
                </a:solidFill>
              </a:rPr>
              <a:t>&amp;</a:t>
            </a:r>
          </a:p>
        </p:txBody>
      </p:sp>
      <p:sp>
        <p:nvSpPr>
          <p:cNvPr id="12" name="Rectangle 11"/>
          <p:cNvSpPr/>
          <p:nvPr/>
        </p:nvSpPr>
        <p:spPr>
          <a:xfrm>
            <a:off x="2962275" y="4261752"/>
            <a:ext cx="704850" cy="70485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FFFFFF"/>
                </a:solidFill>
              </a:rPr>
              <a:t>TOPI</a:t>
            </a:r>
          </a:p>
        </p:txBody>
      </p:sp>
      <p:sp>
        <p:nvSpPr>
          <p:cNvPr id="5" name="TextBox 4"/>
          <p:cNvSpPr txBox="1"/>
          <p:nvPr/>
        </p:nvSpPr>
        <p:spPr>
          <a:xfrm>
            <a:off x="1820826" y="3745913"/>
            <a:ext cx="352425" cy="307777"/>
          </a:xfrm>
          <a:prstGeom prst="rect">
            <a:avLst/>
          </a:prstGeom>
          <a:noFill/>
        </p:spPr>
        <p:txBody>
          <a:bodyPr wrap="square" rtlCol="0">
            <a:spAutoFit/>
          </a:bodyPr>
          <a:lstStyle/>
          <a:p>
            <a:r>
              <a:rPr lang="en-GB" sz="1400" dirty="0">
                <a:solidFill>
                  <a:schemeClr val="tx2">
                    <a:lumMod val="50000"/>
                  </a:schemeClr>
                </a:solidFill>
              </a:rPr>
              <a:t>Q</a:t>
            </a:r>
          </a:p>
        </p:txBody>
      </p:sp>
      <p:sp>
        <p:nvSpPr>
          <p:cNvPr id="14" name="TextBox 13"/>
          <p:cNvSpPr txBox="1"/>
          <p:nvPr/>
        </p:nvSpPr>
        <p:spPr>
          <a:xfrm>
            <a:off x="1754151" y="4458315"/>
            <a:ext cx="493749" cy="307777"/>
          </a:xfrm>
          <a:prstGeom prst="rect">
            <a:avLst/>
          </a:prstGeom>
          <a:noFill/>
        </p:spPr>
        <p:txBody>
          <a:bodyPr wrap="square" rtlCol="0">
            <a:spAutoFit/>
          </a:bodyPr>
          <a:lstStyle/>
          <a:p>
            <a:r>
              <a:rPr lang="en-GB" sz="1400" dirty="0">
                <a:solidFill>
                  <a:schemeClr val="tx2">
                    <a:lumMod val="50000"/>
                  </a:schemeClr>
                </a:solidFill>
              </a:rPr>
              <a:t>NQ</a:t>
            </a:r>
          </a:p>
        </p:txBody>
      </p:sp>
      <p:sp>
        <p:nvSpPr>
          <p:cNvPr id="16" name="TextBox 15"/>
          <p:cNvSpPr txBox="1"/>
          <p:nvPr/>
        </p:nvSpPr>
        <p:spPr>
          <a:xfrm>
            <a:off x="2353450" y="5032084"/>
            <a:ext cx="493749" cy="307777"/>
          </a:xfrm>
          <a:prstGeom prst="rect">
            <a:avLst/>
          </a:prstGeom>
          <a:noFill/>
        </p:spPr>
        <p:txBody>
          <a:bodyPr wrap="square" rtlCol="0">
            <a:spAutoFit/>
          </a:bodyPr>
          <a:lstStyle/>
          <a:p>
            <a:r>
              <a:rPr lang="en-GB" sz="1400" dirty="0">
                <a:solidFill>
                  <a:schemeClr val="tx2">
                    <a:lumMod val="50000"/>
                  </a:schemeClr>
                </a:solidFill>
              </a:rPr>
              <a:t>NF</a:t>
            </a:r>
          </a:p>
        </p:txBody>
      </p:sp>
      <p:sp>
        <p:nvSpPr>
          <p:cNvPr id="20" name="TextBox 19"/>
          <p:cNvSpPr txBox="1"/>
          <p:nvPr/>
        </p:nvSpPr>
        <p:spPr>
          <a:xfrm>
            <a:off x="3173376" y="5051133"/>
            <a:ext cx="493749" cy="307777"/>
          </a:xfrm>
          <a:prstGeom prst="rect">
            <a:avLst/>
          </a:prstGeom>
          <a:noFill/>
        </p:spPr>
        <p:txBody>
          <a:bodyPr wrap="square" rtlCol="0">
            <a:spAutoFit/>
          </a:bodyPr>
          <a:lstStyle/>
          <a:p>
            <a:r>
              <a:rPr lang="en-GB" sz="1400" dirty="0">
                <a:solidFill>
                  <a:schemeClr val="tx2">
                    <a:lumMod val="50000"/>
                  </a:schemeClr>
                </a:solidFill>
              </a:rPr>
              <a:t>F</a:t>
            </a:r>
          </a:p>
        </p:txBody>
      </p:sp>
    </p:spTree>
    <p:extLst>
      <p:ext uri="{BB962C8B-B14F-4D97-AF65-F5344CB8AC3E}">
        <p14:creationId xmlns:p14="http://schemas.microsoft.com/office/powerpoint/2010/main" val="238404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7150608" cy="6858000"/>
          </a:xfrm>
          <a:prstGeom prst="rect">
            <a:avLst/>
          </a:prstGeom>
        </p:spPr>
      </p:pic>
      <p:sp>
        <p:nvSpPr>
          <p:cNvPr id="4" name="Rectangle 3"/>
          <p:cNvSpPr/>
          <p:nvPr/>
        </p:nvSpPr>
        <p:spPr>
          <a:xfrm>
            <a:off x="7150608" y="0"/>
            <a:ext cx="5041392" cy="685800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064774" y="377064"/>
            <a:ext cx="9787920" cy="646331"/>
          </a:xfrm>
          <a:prstGeom prst="rect">
            <a:avLst/>
          </a:prstGeom>
        </p:spPr>
        <p:txBody>
          <a:bodyPr wrap="square">
            <a:spAutoFit/>
          </a:bodyPr>
          <a:lstStyle/>
          <a:p>
            <a:pPr lvl="0" algn="r"/>
            <a:r>
              <a:rPr lang="en-US" sz="3600" b="1" dirty="0">
                <a:solidFill>
                  <a:schemeClr val="bg1"/>
                </a:solidFill>
                <a:latin typeface="Avenir Medium" charset="0"/>
                <a:ea typeface="Avenir Medium" charset="0"/>
                <a:cs typeface="Avenir Medium" charset="0"/>
              </a:rPr>
              <a:t>PARTICIPANTS</a:t>
            </a:r>
          </a:p>
        </p:txBody>
      </p:sp>
      <p:cxnSp>
        <p:nvCxnSpPr>
          <p:cNvPr id="8" name="Straight Connector 7"/>
          <p:cNvCxnSpPr/>
          <p:nvPr/>
        </p:nvCxnSpPr>
        <p:spPr>
          <a:xfrm>
            <a:off x="1915000" y="1221005"/>
            <a:ext cx="993769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4" descr="Image result for zurich logo png"/>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147433" y="377064"/>
            <a:ext cx="1470361" cy="149234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025384" y="1373060"/>
            <a:ext cx="3767328" cy="5078313"/>
          </a:xfrm>
          <a:prstGeom prst="rect">
            <a:avLst/>
          </a:prstGeom>
          <a:noFill/>
        </p:spPr>
        <p:txBody>
          <a:bodyPr wrap="square" rtlCol="0">
            <a:spAutoFit/>
          </a:bodyPr>
          <a:lstStyle/>
          <a:p>
            <a:pPr algn="r" fontAlgn="ctr"/>
            <a:r>
              <a:rPr lang="en-US" dirty="0">
                <a:solidFill>
                  <a:schemeClr val="bg1"/>
                </a:solidFill>
                <a:latin typeface="Avenir Book" charset="0"/>
                <a:ea typeface="Avenir Book" charset="0"/>
                <a:cs typeface="Avenir Book" charset="0"/>
              </a:rPr>
              <a:t>Susan Fallon</a:t>
            </a:r>
          </a:p>
          <a:p>
            <a:pPr algn="r" fontAlgn="ctr"/>
            <a:r>
              <a:rPr lang="en-US" dirty="0">
                <a:solidFill>
                  <a:schemeClr val="bg1"/>
                </a:solidFill>
                <a:latin typeface="Avenir Book" charset="0"/>
                <a:ea typeface="Avenir Book" charset="0"/>
                <a:cs typeface="Avenir Book" charset="0"/>
              </a:rPr>
              <a:t>Claude </a:t>
            </a:r>
            <a:r>
              <a:rPr lang="en-US" dirty="0" err="1">
                <a:solidFill>
                  <a:schemeClr val="bg1"/>
                </a:solidFill>
                <a:latin typeface="Avenir Book" charset="0"/>
                <a:ea typeface="Avenir Book" charset="0"/>
                <a:cs typeface="Avenir Book" charset="0"/>
              </a:rPr>
              <a:t>Haueter</a:t>
            </a:r>
            <a:endParaRPr lang="en-US" dirty="0">
              <a:solidFill>
                <a:schemeClr val="bg1"/>
              </a:solidFill>
              <a:latin typeface="Avenir Book" charset="0"/>
              <a:ea typeface="Avenir Book" charset="0"/>
              <a:cs typeface="Avenir Book" charset="0"/>
            </a:endParaRPr>
          </a:p>
          <a:p>
            <a:pPr algn="r" fontAlgn="ctr"/>
            <a:r>
              <a:rPr lang="en-US" dirty="0">
                <a:solidFill>
                  <a:schemeClr val="bg1"/>
                </a:solidFill>
                <a:latin typeface="Avenir Book" charset="0"/>
                <a:ea typeface="Avenir Book" charset="0"/>
                <a:cs typeface="Avenir Book" charset="0"/>
              </a:rPr>
              <a:t>Stefan </a:t>
            </a:r>
            <a:r>
              <a:rPr lang="en-US" dirty="0" err="1">
                <a:solidFill>
                  <a:schemeClr val="bg1"/>
                </a:solidFill>
                <a:latin typeface="Avenir Book" charset="0"/>
                <a:ea typeface="Avenir Book" charset="0"/>
                <a:cs typeface="Avenir Book" charset="0"/>
              </a:rPr>
              <a:t>Fadler</a:t>
            </a:r>
            <a:endParaRPr lang="en-US" dirty="0">
              <a:solidFill>
                <a:schemeClr val="bg1"/>
              </a:solidFill>
              <a:latin typeface="Avenir Book" charset="0"/>
              <a:ea typeface="Avenir Book" charset="0"/>
              <a:cs typeface="Avenir Book" charset="0"/>
            </a:endParaRPr>
          </a:p>
          <a:p>
            <a:pPr algn="r" fontAlgn="ctr"/>
            <a:r>
              <a:rPr lang="en-US" dirty="0">
                <a:solidFill>
                  <a:schemeClr val="bg1"/>
                </a:solidFill>
                <a:latin typeface="Avenir Book" charset="0"/>
                <a:ea typeface="Avenir Book" charset="0"/>
                <a:cs typeface="Avenir Book" charset="0"/>
              </a:rPr>
              <a:t>Bart van den </a:t>
            </a:r>
            <a:r>
              <a:rPr lang="en-US" dirty="0" err="1">
                <a:solidFill>
                  <a:schemeClr val="bg1"/>
                </a:solidFill>
                <a:latin typeface="Avenir Book" charset="0"/>
                <a:ea typeface="Avenir Book" charset="0"/>
                <a:cs typeface="Avenir Book" charset="0"/>
              </a:rPr>
              <a:t>Broeck</a:t>
            </a:r>
            <a:endParaRPr lang="en-US" dirty="0">
              <a:solidFill>
                <a:schemeClr val="bg1"/>
              </a:solidFill>
              <a:latin typeface="Avenir Book" charset="0"/>
              <a:ea typeface="Avenir Book" charset="0"/>
              <a:cs typeface="Avenir Book" charset="0"/>
            </a:endParaRPr>
          </a:p>
          <a:p>
            <a:pPr algn="r" fontAlgn="ctr"/>
            <a:r>
              <a:rPr lang="en-US" dirty="0" err="1">
                <a:solidFill>
                  <a:schemeClr val="bg1"/>
                </a:solidFill>
                <a:latin typeface="Avenir Book" charset="0"/>
                <a:ea typeface="Avenir Book" charset="0"/>
                <a:cs typeface="Avenir Book" charset="0"/>
              </a:rPr>
              <a:t>Ertekin</a:t>
            </a:r>
            <a:r>
              <a:rPr lang="en-US" dirty="0">
                <a:solidFill>
                  <a:schemeClr val="bg1"/>
                </a:solidFill>
                <a:latin typeface="Avenir Book" charset="0"/>
                <a:ea typeface="Avenir Book" charset="0"/>
                <a:cs typeface="Avenir Book" charset="0"/>
              </a:rPr>
              <a:t> </a:t>
            </a:r>
            <a:r>
              <a:rPr lang="en-US" dirty="0" err="1">
                <a:solidFill>
                  <a:schemeClr val="bg1"/>
                </a:solidFill>
                <a:latin typeface="Avenir Book" charset="0"/>
                <a:ea typeface="Avenir Book" charset="0"/>
                <a:cs typeface="Avenir Book" charset="0"/>
              </a:rPr>
              <a:t>Aydemir</a:t>
            </a:r>
            <a:endParaRPr lang="en-US" dirty="0">
              <a:solidFill>
                <a:schemeClr val="bg1"/>
              </a:solidFill>
              <a:latin typeface="Avenir Book" charset="0"/>
              <a:ea typeface="Avenir Book" charset="0"/>
              <a:cs typeface="Avenir Book" charset="0"/>
            </a:endParaRPr>
          </a:p>
          <a:p>
            <a:pPr algn="r" fontAlgn="ctr"/>
            <a:r>
              <a:rPr lang="en-US" dirty="0">
                <a:solidFill>
                  <a:schemeClr val="bg1"/>
                </a:solidFill>
                <a:latin typeface="Avenir Book" charset="0"/>
                <a:ea typeface="Avenir Book" charset="0"/>
                <a:cs typeface="Avenir Book" charset="0"/>
              </a:rPr>
              <a:t>Tony </a:t>
            </a:r>
            <a:r>
              <a:rPr lang="en-US" dirty="0" err="1">
                <a:solidFill>
                  <a:schemeClr val="bg1"/>
                </a:solidFill>
                <a:latin typeface="Avenir Book" charset="0"/>
                <a:ea typeface="Avenir Book" charset="0"/>
                <a:cs typeface="Avenir Book" charset="0"/>
              </a:rPr>
              <a:t>Wainner</a:t>
            </a:r>
            <a:endParaRPr lang="en-US" dirty="0">
              <a:solidFill>
                <a:schemeClr val="bg1"/>
              </a:solidFill>
              <a:latin typeface="Avenir Book" charset="0"/>
              <a:ea typeface="Avenir Book" charset="0"/>
              <a:cs typeface="Avenir Book" charset="0"/>
            </a:endParaRPr>
          </a:p>
          <a:p>
            <a:pPr algn="r" fontAlgn="ctr"/>
            <a:r>
              <a:rPr lang="en-US" dirty="0">
                <a:solidFill>
                  <a:schemeClr val="bg1"/>
                </a:solidFill>
                <a:latin typeface="Avenir Book" charset="0"/>
                <a:ea typeface="Avenir Book" charset="0"/>
                <a:cs typeface="Avenir Book" charset="0"/>
              </a:rPr>
              <a:t>Armin </a:t>
            </a:r>
            <a:r>
              <a:rPr lang="en-US" dirty="0" err="1">
                <a:solidFill>
                  <a:schemeClr val="bg1"/>
                </a:solidFill>
                <a:latin typeface="Avenir Book" charset="0"/>
                <a:ea typeface="Avenir Book" charset="0"/>
                <a:cs typeface="Avenir Book" charset="0"/>
              </a:rPr>
              <a:t>Schäfer</a:t>
            </a:r>
            <a:endParaRPr lang="en-US" dirty="0">
              <a:solidFill>
                <a:schemeClr val="bg1"/>
              </a:solidFill>
              <a:latin typeface="Avenir Book" charset="0"/>
              <a:ea typeface="Avenir Book" charset="0"/>
              <a:cs typeface="Avenir Book" charset="0"/>
            </a:endParaRPr>
          </a:p>
          <a:p>
            <a:pPr algn="r" fontAlgn="ctr"/>
            <a:r>
              <a:rPr lang="en-US" dirty="0">
                <a:solidFill>
                  <a:schemeClr val="bg1"/>
                </a:solidFill>
                <a:latin typeface="Avenir Book" charset="0"/>
                <a:ea typeface="Avenir Book" charset="0"/>
                <a:cs typeface="Avenir Book" charset="0"/>
              </a:rPr>
              <a:t>Chong-</a:t>
            </a:r>
            <a:r>
              <a:rPr lang="en-US" dirty="0" err="1">
                <a:solidFill>
                  <a:schemeClr val="bg1"/>
                </a:solidFill>
                <a:latin typeface="Avenir Book" charset="0"/>
                <a:ea typeface="Avenir Book" charset="0"/>
                <a:cs typeface="Avenir Book" charset="0"/>
              </a:rPr>
              <a:t>Gu</a:t>
            </a:r>
            <a:r>
              <a:rPr lang="en-US" dirty="0">
                <a:solidFill>
                  <a:schemeClr val="bg1"/>
                </a:solidFill>
                <a:latin typeface="Avenir Book" charset="0"/>
                <a:ea typeface="Avenir Book" charset="0"/>
                <a:cs typeface="Avenir Book" charset="0"/>
              </a:rPr>
              <a:t> Ra</a:t>
            </a:r>
          </a:p>
          <a:p>
            <a:pPr algn="r" fontAlgn="ctr"/>
            <a:r>
              <a:rPr lang="en-US" dirty="0">
                <a:solidFill>
                  <a:schemeClr val="bg1"/>
                </a:solidFill>
                <a:latin typeface="Avenir Book" charset="0"/>
                <a:ea typeface="Avenir Book" charset="0"/>
                <a:cs typeface="Avenir Book" charset="0"/>
              </a:rPr>
              <a:t>Michael </a:t>
            </a:r>
            <a:r>
              <a:rPr lang="en-US" dirty="0" err="1">
                <a:solidFill>
                  <a:schemeClr val="bg1"/>
                </a:solidFill>
                <a:latin typeface="Avenir Book" charset="0"/>
                <a:ea typeface="Avenir Book" charset="0"/>
                <a:cs typeface="Avenir Book" charset="0"/>
              </a:rPr>
              <a:t>Bischof</a:t>
            </a:r>
            <a:endParaRPr lang="en-US" dirty="0">
              <a:solidFill>
                <a:schemeClr val="bg1"/>
              </a:solidFill>
              <a:latin typeface="Avenir Book" charset="0"/>
              <a:ea typeface="Avenir Book" charset="0"/>
              <a:cs typeface="Avenir Book" charset="0"/>
            </a:endParaRPr>
          </a:p>
          <a:p>
            <a:pPr algn="r" fontAlgn="ctr"/>
            <a:r>
              <a:rPr lang="en-US" dirty="0">
                <a:solidFill>
                  <a:schemeClr val="bg1"/>
                </a:solidFill>
                <a:latin typeface="Avenir Book" charset="0"/>
                <a:ea typeface="Avenir Book" charset="0"/>
                <a:cs typeface="Avenir Book" charset="0"/>
              </a:rPr>
              <a:t>Franziska Klaus</a:t>
            </a:r>
          </a:p>
          <a:p>
            <a:pPr algn="r" fontAlgn="ctr"/>
            <a:r>
              <a:rPr lang="en-US" dirty="0">
                <a:solidFill>
                  <a:schemeClr val="bg1"/>
                </a:solidFill>
                <a:latin typeface="Avenir Book" charset="0"/>
                <a:ea typeface="Avenir Book" charset="0"/>
                <a:cs typeface="Avenir Book" charset="0"/>
              </a:rPr>
              <a:t>Thomas Wilson</a:t>
            </a:r>
          </a:p>
          <a:p>
            <a:pPr algn="r" fontAlgn="ctr"/>
            <a:r>
              <a:rPr lang="en-US" dirty="0">
                <a:solidFill>
                  <a:schemeClr val="bg1"/>
                </a:solidFill>
                <a:latin typeface="Avenir Book" charset="0"/>
                <a:ea typeface="Avenir Book" charset="0"/>
                <a:cs typeface="Avenir Book" charset="0"/>
              </a:rPr>
              <a:t>Hans-Peter </a:t>
            </a:r>
            <a:r>
              <a:rPr lang="en-US" dirty="0" err="1">
                <a:solidFill>
                  <a:schemeClr val="bg1"/>
                </a:solidFill>
                <a:latin typeface="Avenir Book" charset="0"/>
                <a:ea typeface="Avenir Book" charset="0"/>
                <a:cs typeface="Avenir Book" charset="0"/>
              </a:rPr>
              <a:t>Högger</a:t>
            </a:r>
            <a:endParaRPr lang="en-US" dirty="0">
              <a:solidFill>
                <a:schemeClr val="bg1"/>
              </a:solidFill>
              <a:latin typeface="Avenir Book" charset="0"/>
              <a:ea typeface="Avenir Book" charset="0"/>
              <a:cs typeface="Avenir Book" charset="0"/>
            </a:endParaRPr>
          </a:p>
          <a:p>
            <a:pPr algn="r" fontAlgn="ctr"/>
            <a:r>
              <a:rPr lang="en-US" dirty="0">
                <a:solidFill>
                  <a:schemeClr val="bg1"/>
                </a:solidFill>
                <a:latin typeface="Avenir Book" charset="0"/>
                <a:ea typeface="Avenir Book" charset="0"/>
                <a:cs typeface="Avenir Book" charset="0"/>
              </a:rPr>
              <a:t>Damien De </a:t>
            </a:r>
            <a:r>
              <a:rPr lang="en-US" dirty="0" err="1">
                <a:solidFill>
                  <a:schemeClr val="bg1"/>
                </a:solidFill>
                <a:latin typeface="Avenir Book" charset="0"/>
                <a:ea typeface="Avenir Book" charset="0"/>
                <a:cs typeface="Avenir Book" charset="0"/>
              </a:rPr>
              <a:t>Chillaz</a:t>
            </a:r>
            <a:endParaRPr lang="en-US" dirty="0">
              <a:solidFill>
                <a:schemeClr val="bg1"/>
              </a:solidFill>
              <a:latin typeface="Avenir Book" charset="0"/>
              <a:ea typeface="Avenir Book" charset="0"/>
              <a:cs typeface="Avenir Book" charset="0"/>
            </a:endParaRPr>
          </a:p>
          <a:p>
            <a:pPr algn="r" fontAlgn="ctr"/>
            <a:r>
              <a:rPr lang="en-US" dirty="0">
                <a:solidFill>
                  <a:schemeClr val="bg1"/>
                </a:solidFill>
                <a:latin typeface="Avenir Book" charset="0"/>
                <a:ea typeface="Avenir Book" charset="0"/>
                <a:cs typeface="Avenir Book" charset="0"/>
              </a:rPr>
              <a:t>Kevin Tran</a:t>
            </a:r>
          </a:p>
          <a:p>
            <a:pPr algn="r" fontAlgn="ctr"/>
            <a:r>
              <a:rPr lang="en-US" dirty="0">
                <a:solidFill>
                  <a:schemeClr val="bg1"/>
                </a:solidFill>
                <a:latin typeface="Avenir Book" charset="0"/>
                <a:ea typeface="Avenir Book" charset="0"/>
                <a:cs typeface="Avenir Book" charset="0"/>
              </a:rPr>
              <a:t>Pierre </a:t>
            </a:r>
            <a:r>
              <a:rPr lang="en-US" dirty="0" err="1">
                <a:solidFill>
                  <a:schemeClr val="bg1"/>
                </a:solidFill>
                <a:latin typeface="Avenir Book" charset="0"/>
                <a:ea typeface="Avenir Book" charset="0"/>
                <a:cs typeface="Avenir Book" charset="0"/>
              </a:rPr>
              <a:t>Schuffenecker</a:t>
            </a:r>
            <a:endParaRPr lang="en-US" dirty="0">
              <a:solidFill>
                <a:schemeClr val="bg1"/>
              </a:solidFill>
              <a:latin typeface="Avenir Book" charset="0"/>
              <a:ea typeface="Avenir Book" charset="0"/>
              <a:cs typeface="Avenir Book" charset="0"/>
            </a:endParaRPr>
          </a:p>
          <a:p>
            <a:pPr algn="r"/>
            <a:r>
              <a:rPr lang="en-US" dirty="0" err="1">
                <a:solidFill>
                  <a:schemeClr val="bg1"/>
                </a:solidFill>
                <a:latin typeface="Avenir Book" charset="0"/>
                <a:ea typeface="Avenir Book" charset="0"/>
                <a:cs typeface="Avenir Book" charset="0"/>
              </a:rPr>
              <a:t>Jouke</a:t>
            </a:r>
            <a:r>
              <a:rPr lang="en-US" dirty="0">
                <a:solidFill>
                  <a:schemeClr val="bg1"/>
                </a:solidFill>
                <a:latin typeface="Avenir Book" charset="0"/>
                <a:ea typeface="Avenir Book" charset="0"/>
                <a:cs typeface="Avenir Book" charset="0"/>
              </a:rPr>
              <a:t> </a:t>
            </a:r>
            <a:r>
              <a:rPr lang="en-US" dirty="0" err="1">
                <a:solidFill>
                  <a:schemeClr val="bg1"/>
                </a:solidFill>
                <a:latin typeface="Avenir Book" charset="0"/>
                <a:ea typeface="Avenir Book" charset="0"/>
                <a:cs typeface="Avenir Book" charset="0"/>
              </a:rPr>
              <a:t>Stuiver</a:t>
            </a:r>
            <a:endParaRPr lang="en-US" dirty="0">
              <a:solidFill>
                <a:schemeClr val="bg1"/>
              </a:solidFill>
              <a:latin typeface="Avenir Book" charset="0"/>
              <a:ea typeface="Avenir Book" charset="0"/>
              <a:cs typeface="Avenir Book" charset="0"/>
            </a:endParaRPr>
          </a:p>
          <a:p>
            <a:pPr algn="r"/>
            <a:r>
              <a:rPr lang="en-US" dirty="0">
                <a:solidFill>
                  <a:schemeClr val="bg1"/>
                </a:solidFill>
                <a:latin typeface="Avenir Book" charset="0"/>
                <a:ea typeface="Avenir Book" charset="0"/>
                <a:cs typeface="Avenir Book" charset="0"/>
              </a:rPr>
              <a:t>Roman </a:t>
            </a:r>
            <a:r>
              <a:rPr lang="en-US" dirty="0" err="1">
                <a:solidFill>
                  <a:schemeClr val="bg1"/>
                </a:solidFill>
                <a:latin typeface="Avenir Book" charset="0"/>
                <a:ea typeface="Avenir Book" charset="0"/>
                <a:cs typeface="Avenir Book" charset="0"/>
              </a:rPr>
              <a:t>Banwhat</a:t>
            </a:r>
            <a:r>
              <a:rPr lang="en-US" dirty="0">
                <a:solidFill>
                  <a:schemeClr val="bg1"/>
                </a:solidFill>
                <a:latin typeface="Avenir Book" charset="0"/>
                <a:ea typeface="Avenir Book" charset="0"/>
                <a:cs typeface="Avenir Book" charset="0"/>
              </a:rPr>
              <a:t> </a:t>
            </a:r>
          </a:p>
          <a:p>
            <a:pPr algn="r"/>
            <a:endParaRPr lang="en-US" dirty="0"/>
          </a:p>
        </p:txBody>
      </p:sp>
      <p:cxnSp>
        <p:nvCxnSpPr>
          <p:cNvPr id="11" name="Straight Connector 10"/>
          <p:cNvCxnSpPr/>
          <p:nvPr/>
        </p:nvCxnSpPr>
        <p:spPr>
          <a:xfrm>
            <a:off x="256032" y="6236208"/>
            <a:ext cx="1164945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358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E16B9A4-ED76-4494-82AD-17B3E96CFF4F}"/>
              </a:ext>
            </a:extLst>
          </p:cNvPr>
          <p:cNvSpPr/>
          <p:nvPr/>
        </p:nvSpPr>
        <p:spPr>
          <a:xfrm>
            <a:off x="333829" y="316355"/>
            <a:ext cx="7456714" cy="5047536"/>
          </a:xfrm>
          <a:prstGeom prst="rect">
            <a:avLst/>
          </a:prstGeom>
        </p:spPr>
        <p:txBody>
          <a:bodyPr wrap="square">
            <a:spAutoFit/>
          </a:bodyPr>
          <a:lstStyle/>
          <a:p>
            <a:r>
              <a:rPr lang="en-GB" sz="1400" dirty="0">
                <a:solidFill>
                  <a:schemeClr val="bg1"/>
                </a:solidFill>
                <a:latin typeface="Avenir Book"/>
              </a:rPr>
              <a:t>“I have found it very interesting to work with this many individuals with this many specialisms.  I am very much looking forward to seeing what we come up with and how it will impact our future work.  From what we have developed here, we know that we will expect some improvement from both a process and behavioural standpoint.  The reality in Zurich is that we need to make information accessible to the client for free via a portal.  This would enable us to actively influence our stakeholders.  If this platform can steer the customer’s behaviour and provide more information more accurately, we will see great outcomes.  </a:t>
            </a:r>
          </a:p>
          <a:p>
            <a:endParaRPr lang="en-GB" sz="1400" dirty="0">
              <a:solidFill>
                <a:schemeClr val="bg1"/>
              </a:solidFill>
              <a:latin typeface="Avenir Book"/>
            </a:endParaRPr>
          </a:p>
          <a:p>
            <a:r>
              <a:rPr lang="en-GB" sz="1400" dirty="0">
                <a:solidFill>
                  <a:schemeClr val="bg1"/>
                </a:solidFill>
                <a:latin typeface="Avenir Book"/>
              </a:rPr>
              <a:t>Currently, we know that we have about 50 accounts that are comfortable to handle.  There are a large number of clients in location data management that we know will be easier to educate about the changes we intend to make.  Smaller clients will be trickier, but this transformation will give us the opportunity to optimise current cases and give us the potential to access new business.</a:t>
            </a:r>
          </a:p>
          <a:p>
            <a:endParaRPr lang="en-GB" sz="1400" dirty="0">
              <a:solidFill>
                <a:schemeClr val="bg1"/>
              </a:solidFill>
              <a:latin typeface="Avenir Book"/>
            </a:endParaRPr>
          </a:p>
          <a:p>
            <a:r>
              <a:rPr lang="en-GB" sz="1400" dirty="0">
                <a:solidFill>
                  <a:schemeClr val="bg1"/>
                </a:solidFill>
                <a:latin typeface="Avenir Book"/>
              </a:rPr>
              <a:t>The past two days have been a great experience and we have had some very engaging discussions; there has been a good mix of different perspectives an experiences around the table.  For me I’ve learnt a lot and I hope you can say that too.  We have taken this topic a whole leap forward and although there is still a lot to be thought through and to be done, we now have a combined view and have identified what the potentials are.  </a:t>
            </a:r>
          </a:p>
          <a:p>
            <a:endParaRPr lang="en-GB" sz="1400" dirty="0">
              <a:solidFill>
                <a:schemeClr val="bg1"/>
              </a:solidFill>
              <a:latin typeface="Avenir Book"/>
            </a:endParaRPr>
          </a:p>
          <a:p>
            <a:r>
              <a:rPr lang="en-GB" sz="1400" dirty="0">
                <a:solidFill>
                  <a:schemeClr val="bg1"/>
                </a:solidFill>
                <a:latin typeface="Avenir Book"/>
              </a:rPr>
              <a:t>Thank you to the Capgemini team for the set up that has contributed to a creative atmosphere.  Thank you all for the discussion too; for is it is key that we shape this up and take the next week to do the work and bring it to the table so that we can start to engage the customer and brokers to explore this in more depth.  I see the potential in this!”</a:t>
            </a:r>
          </a:p>
        </p:txBody>
      </p:sp>
      <p:pic>
        <p:nvPicPr>
          <p:cNvPr id="3" name="Picture 2"/>
          <p:cNvPicPr>
            <a:picLocks noChangeAspect="1"/>
          </p:cNvPicPr>
          <p:nvPr/>
        </p:nvPicPr>
        <p:blipFill rotWithShape="1">
          <a:blip r:embed="rId2" cstate="email">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a:ext>
            </a:extLst>
          </a:blip>
          <a:srcRect/>
          <a:stretch/>
        </p:blipFill>
        <p:spPr>
          <a:xfrm>
            <a:off x="7887157" y="0"/>
            <a:ext cx="4318001" cy="6858000"/>
          </a:xfrm>
          <a:prstGeom prst="rect">
            <a:avLst/>
          </a:prstGeom>
        </p:spPr>
      </p:pic>
      <p:sp>
        <p:nvSpPr>
          <p:cNvPr id="6" name="Rectangle 5">
            <a:extLst>
              <a:ext uri="{FF2B5EF4-FFF2-40B4-BE49-F238E27FC236}">
                <a16:creationId xmlns:a16="http://schemas.microsoft.com/office/drawing/2014/main" id="{0A5992D1-AACE-4299-BE5E-9AE506B98E6B}"/>
              </a:ext>
            </a:extLst>
          </p:cNvPr>
          <p:cNvSpPr/>
          <p:nvPr/>
        </p:nvSpPr>
        <p:spPr>
          <a:xfrm>
            <a:off x="395628" y="5682354"/>
            <a:ext cx="10181091" cy="584775"/>
          </a:xfrm>
          <a:prstGeom prst="rect">
            <a:avLst/>
          </a:prstGeom>
        </p:spPr>
        <p:txBody>
          <a:bodyPr wrap="square">
            <a:spAutoFit/>
          </a:bodyPr>
          <a:lstStyle/>
          <a:p>
            <a:pPr lvl="0"/>
            <a:r>
              <a:rPr lang="en-US" sz="3200" b="1" dirty="0">
                <a:solidFill>
                  <a:schemeClr val="bg1"/>
                </a:solidFill>
                <a:latin typeface="Avenir Heavy"/>
                <a:ea typeface="Avenir Medium" charset="0"/>
                <a:cs typeface="Avenir Medium" charset="0"/>
              </a:rPr>
              <a:t>CLOSING DOCUMENTATION</a:t>
            </a:r>
          </a:p>
        </p:txBody>
      </p:sp>
      <p:cxnSp>
        <p:nvCxnSpPr>
          <p:cNvPr id="8" name="Straight Connector 7">
            <a:extLst>
              <a:ext uri="{FF2B5EF4-FFF2-40B4-BE49-F238E27FC236}">
                <a16:creationId xmlns:a16="http://schemas.microsoft.com/office/drawing/2014/main" id="{ECBE3F88-77E9-45ED-88FC-0CF8B7A30003}"/>
              </a:ext>
            </a:extLst>
          </p:cNvPr>
          <p:cNvCxnSpPr/>
          <p:nvPr/>
        </p:nvCxnSpPr>
        <p:spPr>
          <a:xfrm>
            <a:off x="410142" y="6267129"/>
            <a:ext cx="9787920" cy="6769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4" descr="Image result for zurich logo png">
            <a:extLst>
              <a:ext uri="{FF2B5EF4-FFF2-40B4-BE49-F238E27FC236}">
                <a16:creationId xmlns:a16="http://schemas.microsoft.com/office/drawing/2014/main" id="{90C78EF1-0040-4BFC-AC9A-2AB9CC80400F}"/>
              </a:ext>
            </a:extLst>
          </p:cNvPr>
          <p:cNvPicPr>
            <a:picLocks noChangeAspect="1" noChangeArrowheads="1"/>
          </p:cNvPicPr>
          <p:nvPr/>
        </p:nvPicPr>
        <p:blipFill rotWithShape="1">
          <a:blip r:embed="rId4" cstate="email">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10509331" y="5175209"/>
            <a:ext cx="1470361" cy="1492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431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b="-3352"/>
          <a:stretch/>
        </p:blipFill>
        <p:spPr>
          <a:xfrm>
            <a:off x="0" y="-1"/>
            <a:ext cx="12192000" cy="7128933"/>
          </a:xfrm>
          <a:prstGeom prst="rect">
            <a:avLst/>
          </a:prstGeom>
        </p:spPr>
      </p:pic>
      <p:cxnSp>
        <p:nvCxnSpPr>
          <p:cNvPr id="3" name="Straight Connector 2"/>
          <p:cNvCxnSpPr/>
          <p:nvPr/>
        </p:nvCxnSpPr>
        <p:spPr>
          <a:xfrm>
            <a:off x="2064774" y="6267129"/>
            <a:ext cx="9787920" cy="6769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4" descr="Image result for zurich logo png"/>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264742" y="5153500"/>
            <a:ext cx="1470361" cy="14923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522689" y="5654644"/>
            <a:ext cx="8330005" cy="646331"/>
          </a:xfrm>
          <a:prstGeom prst="rect">
            <a:avLst/>
          </a:prstGeom>
        </p:spPr>
        <p:txBody>
          <a:bodyPr wrap="square">
            <a:spAutoFit/>
          </a:bodyPr>
          <a:lstStyle/>
          <a:p>
            <a:pPr lvl="0" algn="r"/>
            <a:r>
              <a:rPr lang="en-US" sz="3600" b="1" dirty="0">
                <a:solidFill>
                  <a:schemeClr val="bg1"/>
                </a:solidFill>
                <a:latin typeface="Avenir Heavy" charset="0"/>
                <a:ea typeface="Avenir Heavy" charset="0"/>
                <a:cs typeface="Avenir Heavy" charset="0"/>
              </a:rPr>
              <a:t>THANKYOU</a:t>
            </a:r>
          </a:p>
        </p:txBody>
      </p:sp>
    </p:spTree>
    <p:extLst>
      <p:ext uri="{BB962C8B-B14F-4D97-AF65-F5344CB8AC3E}">
        <p14:creationId xmlns:p14="http://schemas.microsoft.com/office/powerpoint/2010/main" val="206878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0800000">
            <a:off x="0" y="9869"/>
            <a:ext cx="12192000" cy="6856781"/>
          </a:xfrm>
          <a:prstGeom prst="rect">
            <a:avLst/>
          </a:prstGeom>
        </p:spPr>
      </p:pic>
      <p:cxnSp>
        <p:nvCxnSpPr>
          <p:cNvPr id="15" name="Straight Connector 14"/>
          <p:cNvCxnSpPr/>
          <p:nvPr/>
        </p:nvCxnSpPr>
        <p:spPr>
          <a:xfrm flipV="1">
            <a:off x="1999845" y="6342803"/>
            <a:ext cx="9787920" cy="3117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933" y="1039483"/>
            <a:ext cx="2395728" cy="4298555"/>
          </a:xfrm>
          <a:prstGeom prst="rect">
            <a:avLst/>
          </a:prstGeom>
        </p:spPr>
      </p:pic>
      <p:pic>
        <p:nvPicPr>
          <p:cNvPr id="3" name="Picture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16831" y="1039483"/>
            <a:ext cx="5775169" cy="4298555"/>
          </a:xfrm>
          <a:prstGeom prst="rect">
            <a:avLst/>
          </a:prstGeom>
        </p:spPr>
      </p:pic>
      <p:sp>
        <p:nvSpPr>
          <p:cNvPr id="8" name="Rectangle 7"/>
          <p:cNvSpPr/>
          <p:nvPr/>
        </p:nvSpPr>
        <p:spPr>
          <a:xfrm>
            <a:off x="2009423" y="5627876"/>
            <a:ext cx="9787920" cy="646331"/>
          </a:xfrm>
          <a:prstGeom prst="rect">
            <a:avLst/>
          </a:prstGeom>
        </p:spPr>
        <p:txBody>
          <a:bodyPr wrap="square">
            <a:spAutoFit/>
          </a:bodyPr>
          <a:lstStyle/>
          <a:p>
            <a:pPr lvl="0" algn="r"/>
            <a:r>
              <a:rPr lang="en-US" sz="3600" b="1" dirty="0">
                <a:solidFill>
                  <a:schemeClr val="bg1"/>
                </a:solidFill>
                <a:latin typeface="Avenir Book" charset="0"/>
                <a:ea typeface="Avenir Book" charset="0"/>
                <a:cs typeface="Avenir Book" charset="0"/>
              </a:rPr>
              <a:t>ARMIN SCHAEFER</a:t>
            </a:r>
          </a:p>
        </p:txBody>
      </p:sp>
      <p:pic>
        <p:nvPicPr>
          <p:cNvPr id="41" name="Picture 4" descr="Image result for zurich logo png"/>
          <p:cNvPicPr>
            <a:picLocks noChangeAspect="1" noChangeArrowheads="1"/>
          </p:cNvPicPr>
          <p:nvPr/>
        </p:nvPicPr>
        <p:blipFill rotWithShape="1">
          <a:blip r:embed="rId5" cstate="email">
            <a:extLst>
              <a:ext uri="{BEBA8EAE-BF5A-486C-A8C5-ECC9F3942E4B}">
                <a14:imgProps xmlns:a14="http://schemas.microsoft.com/office/drawing/2010/main">
                  <a14:imgLayer r:embed="rId6">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264742" y="5153500"/>
            <a:ext cx="1470361" cy="14923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415594" y="1039483"/>
            <a:ext cx="4001237" cy="4298555"/>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2597346" y="1757599"/>
            <a:ext cx="3637734" cy="2862322"/>
          </a:xfrm>
          <a:prstGeom prst="rect">
            <a:avLst/>
          </a:prstGeom>
          <a:noFill/>
        </p:spPr>
        <p:txBody>
          <a:bodyPr wrap="square" rtlCol="0">
            <a:spAutoFit/>
          </a:bodyPr>
          <a:lstStyle/>
          <a:p>
            <a:r>
              <a:rPr lang="en-GB" sz="2000" dirty="0">
                <a:solidFill>
                  <a:schemeClr val="bg1"/>
                </a:solidFill>
                <a:latin typeface="Avenir Book" charset="0"/>
                <a:ea typeface="Avenir Book" charset="0"/>
                <a:cs typeface="Avenir Book" charset="0"/>
              </a:rPr>
              <a:t>“I am excited to be here! For me and for commercial insurance this is a landmark event.  When you think about where we started, we have come from three of us sat around a flipchart in Tony’s office to here, three months later</a:t>
            </a:r>
            <a:r>
              <a:rPr lang="mr-IN" sz="2000" dirty="0">
                <a:solidFill>
                  <a:schemeClr val="bg1"/>
                </a:solidFill>
                <a:latin typeface="Avenir Book" charset="0"/>
                <a:ea typeface="Avenir Book" charset="0"/>
                <a:cs typeface="Avenir Book" charset="0"/>
              </a:rPr>
              <a:t>…</a:t>
            </a:r>
            <a:r>
              <a:rPr lang="en-GB" sz="2000" dirty="0">
                <a:solidFill>
                  <a:schemeClr val="bg1"/>
                </a:solidFill>
                <a:latin typeface="Avenir Book" charset="0"/>
                <a:ea typeface="Avenir Book" charset="0"/>
                <a:cs typeface="Avenir Book" charset="0"/>
              </a:rPr>
              <a:t>”</a:t>
            </a:r>
            <a:endParaRPr lang="en-US" sz="2000"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617581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0800000">
            <a:off x="0" y="1289"/>
            <a:ext cx="12192000" cy="6856781"/>
          </a:xfrm>
          <a:prstGeom prst="rect">
            <a:avLst/>
          </a:prstGeom>
        </p:spPr>
      </p:pic>
      <p:sp>
        <p:nvSpPr>
          <p:cNvPr id="5" name="Rectangle 4"/>
          <p:cNvSpPr/>
          <p:nvPr/>
        </p:nvSpPr>
        <p:spPr>
          <a:xfrm>
            <a:off x="0" y="786384"/>
            <a:ext cx="12192000" cy="5449824"/>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p:cNvCxnSpPr/>
          <p:nvPr/>
        </p:nvCxnSpPr>
        <p:spPr>
          <a:xfrm>
            <a:off x="256032" y="6236208"/>
            <a:ext cx="1164945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56032" y="1310693"/>
            <a:ext cx="11649456" cy="4093428"/>
          </a:xfrm>
          <a:prstGeom prst="rect">
            <a:avLst/>
          </a:prstGeom>
          <a:noFill/>
        </p:spPr>
        <p:txBody>
          <a:bodyPr wrap="square" rtlCol="0">
            <a:spAutoFit/>
          </a:bodyPr>
          <a:lstStyle/>
          <a:p>
            <a:r>
              <a:rPr lang="en-GB" sz="2000" dirty="0">
                <a:solidFill>
                  <a:schemeClr val="bg1"/>
                </a:solidFill>
                <a:latin typeface="Avenir Book" charset="0"/>
                <a:ea typeface="Avenir Book" charset="0"/>
                <a:cs typeface="Avenir Book" charset="0"/>
              </a:rPr>
              <a:t>“</a:t>
            </a:r>
            <a:r>
              <a:rPr lang="mr-IN" sz="2000" dirty="0">
                <a:solidFill>
                  <a:schemeClr val="bg1"/>
                </a:solidFill>
                <a:latin typeface="Avenir Book" charset="0"/>
                <a:ea typeface="Avenir Book" charset="0"/>
                <a:cs typeface="Avenir Book" charset="0"/>
              </a:rPr>
              <a:t>…</a:t>
            </a:r>
            <a:r>
              <a:rPr lang="en-GB" sz="2000" dirty="0">
                <a:solidFill>
                  <a:schemeClr val="bg1"/>
                </a:solidFill>
                <a:latin typeface="Avenir Book" charset="0"/>
                <a:ea typeface="Avenir Book" charset="0"/>
                <a:cs typeface="Avenir Book" charset="0"/>
              </a:rPr>
              <a:t>We recognise that we are good at delivering big projects, but we know that we are still missing that gene to drive digital incubation and innovation.  Following our meeting with Tony, we created a couple of slides, went to the Steering Committee, got approval for our plans and received some money.  This is good evidence that the Steering Committee are keen to drive a digital agenda.  </a:t>
            </a:r>
          </a:p>
          <a:p>
            <a:endParaRPr lang="en-GB" sz="2000" dirty="0">
              <a:solidFill>
                <a:schemeClr val="bg1"/>
              </a:solidFill>
              <a:latin typeface="Avenir Book" charset="0"/>
              <a:ea typeface="Avenir Book" charset="0"/>
              <a:cs typeface="Avenir Book" charset="0"/>
            </a:endParaRPr>
          </a:p>
          <a:p>
            <a:r>
              <a:rPr lang="en-GB" sz="2000" dirty="0">
                <a:solidFill>
                  <a:schemeClr val="bg1"/>
                </a:solidFill>
                <a:latin typeface="Avenir Book" charset="0"/>
                <a:ea typeface="Avenir Book" charset="0"/>
                <a:cs typeface="Avenir Book" charset="0"/>
              </a:rPr>
              <a:t>I want to start with a thank you to the business SMEs; thank you for freeing up your time for us to have these conversations and support us in this journey.  There has been an enormous amount of engagement from the Business SMEs over the past couple of months.  It is also fantastic to have a sponsor with us today too.  There is a lot of experience in the room with us here this evening; we should leverage this for our benefit.  I’m also very proud that we are here and that we are starting to make this happen.   </a:t>
            </a:r>
          </a:p>
          <a:p>
            <a:endParaRPr lang="en-GB" sz="2000" dirty="0">
              <a:solidFill>
                <a:schemeClr val="bg1"/>
              </a:solidFill>
              <a:latin typeface="Avenir Book" charset="0"/>
              <a:ea typeface="Avenir Book" charset="0"/>
              <a:cs typeface="Avenir Book" charset="0"/>
            </a:endParaRPr>
          </a:p>
          <a:p>
            <a:r>
              <a:rPr lang="en-GB" sz="2000" dirty="0">
                <a:solidFill>
                  <a:schemeClr val="bg1"/>
                </a:solidFill>
                <a:latin typeface="Avenir Book" charset="0"/>
                <a:ea typeface="Avenir Book" charset="0"/>
                <a:cs typeface="Avenir Book" charset="0"/>
              </a:rPr>
              <a:t>The discussions so far have been engaging and challenging and they have created the perfect ingredients for a successful event and a successful incubation stage.”</a:t>
            </a:r>
            <a:endParaRPr lang="en-US" sz="2000"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210812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0800000">
            <a:off x="0" y="1289"/>
            <a:ext cx="12192000" cy="6856781"/>
          </a:xfrm>
          <a:prstGeom prst="rect">
            <a:avLst/>
          </a:prstGeom>
        </p:spPr>
      </p:pic>
      <p:sp>
        <p:nvSpPr>
          <p:cNvPr id="5" name="Rectangle 4"/>
          <p:cNvSpPr/>
          <p:nvPr/>
        </p:nvSpPr>
        <p:spPr>
          <a:xfrm>
            <a:off x="0" y="786384"/>
            <a:ext cx="12192000" cy="5449824"/>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p:cNvCxnSpPr/>
          <p:nvPr/>
        </p:nvCxnSpPr>
        <p:spPr>
          <a:xfrm>
            <a:off x="256032" y="6236208"/>
            <a:ext cx="1164945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56032" y="1156805"/>
            <a:ext cx="11649456" cy="4708981"/>
          </a:xfrm>
          <a:prstGeom prst="rect">
            <a:avLst/>
          </a:prstGeom>
          <a:noFill/>
        </p:spPr>
        <p:txBody>
          <a:bodyPr wrap="square" rtlCol="0">
            <a:spAutoFit/>
          </a:bodyPr>
          <a:lstStyle/>
          <a:p>
            <a:r>
              <a:rPr lang="mr-IN" sz="2000" dirty="0">
                <a:solidFill>
                  <a:schemeClr val="bg1"/>
                </a:solidFill>
                <a:latin typeface="Avenir Book" charset="0"/>
                <a:ea typeface="Avenir Book" charset="0"/>
                <a:cs typeface="Avenir Book" charset="0"/>
              </a:rPr>
              <a:t>…</a:t>
            </a:r>
            <a:r>
              <a:rPr lang="en-GB" sz="2000" dirty="0">
                <a:solidFill>
                  <a:schemeClr val="bg1"/>
                </a:solidFill>
                <a:latin typeface="Avenir Book" charset="0"/>
                <a:ea typeface="Avenir Book" charset="0"/>
                <a:cs typeface="Avenir Book" charset="0"/>
              </a:rPr>
              <a:t>”We cannot understate how much of an important step we are taking.  We want to reduce the distance to the customers using technology; this is going to be one example of how this could happen using the right technology levers.  </a:t>
            </a:r>
          </a:p>
          <a:p>
            <a:endParaRPr lang="en-GB" sz="2000" dirty="0">
              <a:solidFill>
                <a:schemeClr val="bg1"/>
              </a:solidFill>
              <a:latin typeface="Avenir Book" charset="0"/>
              <a:ea typeface="Avenir Book" charset="0"/>
              <a:cs typeface="Avenir Book" charset="0"/>
            </a:endParaRPr>
          </a:p>
          <a:p>
            <a:r>
              <a:rPr lang="en-GB" sz="2000" dirty="0">
                <a:solidFill>
                  <a:schemeClr val="bg1"/>
                </a:solidFill>
                <a:latin typeface="Avenir Book" charset="0"/>
                <a:ea typeface="Avenir Book" charset="0"/>
                <a:cs typeface="Avenir Book" charset="0"/>
              </a:rPr>
              <a:t>We are aware that we don’t have any customers with us in the room and we know this is not ideal.  We have had customers knocking on the door asking to add their views to this piece of work but in the second step we will bring the voices of the customers and the brokers to the table to drive towards a more detailed prototype or an incubation.  </a:t>
            </a:r>
          </a:p>
          <a:p>
            <a:endParaRPr lang="en-GB" sz="2000" dirty="0">
              <a:solidFill>
                <a:schemeClr val="bg1"/>
              </a:solidFill>
              <a:latin typeface="Avenir Book" charset="0"/>
              <a:ea typeface="Avenir Book" charset="0"/>
              <a:cs typeface="Avenir Book" charset="0"/>
            </a:endParaRPr>
          </a:p>
          <a:p>
            <a:r>
              <a:rPr lang="en-GB" sz="2000" dirty="0">
                <a:solidFill>
                  <a:schemeClr val="bg1"/>
                </a:solidFill>
                <a:latin typeface="Avenir Book" charset="0"/>
                <a:ea typeface="Avenir Book" charset="0"/>
                <a:cs typeface="Avenir Book" charset="0"/>
              </a:rPr>
              <a:t>In terms of what we want to get out of today and tomorrow, it is absolutely key that when we walk out of here we have identified a concrete set of use cases that we see being viable to be taken to the next step (a prototype).  Or, on the other hand, we must conclude that none of what we have seen will become a viable prototype.  We should also achieve a common understanding of the benefits of these things.  We should be able to rate and bundle them to take them into the next stage of ideation to make them happen.  </a:t>
            </a:r>
          </a:p>
        </p:txBody>
      </p:sp>
    </p:spTree>
    <p:extLst>
      <p:ext uri="{BB962C8B-B14F-4D97-AF65-F5344CB8AC3E}">
        <p14:creationId xmlns:p14="http://schemas.microsoft.com/office/powerpoint/2010/main" val="1132878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duotone>
              <a:schemeClr val="accent5">
                <a:shade val="45000"/>
                <a:satMod val="135000"/>
              </a:schemeClr>
              <a:prstClr val="white"/>
            </a:duotone>
            <a:extLst>
              <a:ext uri="{28A0092B-C50C-407E-A947-70E740481C1C}">
                <a14:useLocalDpi xmlns:a14="http://schemas.microsoft.com/office/drawing/2010/main"/>
              </a:ext>
            </a:extLst>
          </a:blip>
          <a:srcRect/>
          <a:stretch/>
        </p:blipFill>
        <p:spPr>
          <a:xfrm>
            <a:off x="0" y="0"/>
            <a:ext cx="12336780" cy="6858000"/>
          </a:xfrm>
          <a:prstGeom prst="rect">
            <a:avLst/>
          </a:prstGeom>
        </p:spPr>
      </p:pic>
      <p:sp>
        <p:nvSpPr>
          <p:cNvPr id="3" name="TextBox 2"/>
          <p:cNvSpPr txBox="1"/>
          <p:nvPr/>
        </p:nvSpPr>
        <p:spPr>
          <a:xfrm>
            <a:off x="5888736" y="438912"/>
            <a:ext cx="6156960" cy="2677656"/>
          </a:xfrm>
          <a:prstGeom prst="rect">
            <a:avLst/>
          </a:prstGeom>
          <a:noFill/>
        </p:spPr>
        <p:txBody>
          <a:bodyPr wrap="square" rtlCol="0">
            <a:spAutoFit/>
          </a:bodyPr>
          <a:lstStyle/>
          <a:p>
            <a:r>
              <a:rPr lang="mr-IN" sz="2800" dirty="0">
                <a:solidFill>
                  <a:schemeClr val="bg1"/>
                </a:solidFill>
                <a:latin typeface="Avenir Book" charset="0"/>
                <a:ea typeface="Avenir Book" charset="0"/>
                <a:cs typeface="Avenir Book" charset="0"/>
              </a:rPr>
              <a:t>…</a:t>
            </a:r>
            <a:r>
              <a:rPr lang="en-GB" sz="2800" dirty="0">
                <a:solidFill>
                  <a:schemeClr val="bg1"/>
                </a:solidFill>
                <a:latin typeface="Avenir Book" charset="0"/>
                <a:ea typeface="Avenir Book" charset="0"/>
                <a:cs typeface="Avenir Book" charset="0"/>
              </a:rPr>
              <a:t>”I would urge you to use this time to network, ask each other questions, free up your minds and learn from each other in order to have some fun – lets kick this off!””</a:t>
            </a:r>
          </a:p>
          <a:p>
            <a:endParaRPr lang="en-US" sz="2800" dirty="0">
              <a:latin typeface="Avenir Book" charset="0"/>
              <a:ea typeface="Avenir Book" charset="0"/>
              <a:cs typeface="Avenir Book" charset="0"/>
            </a:endParaRPr>
          </a:p>
        </p:txBody>
      </p:sp>
      <p:cxnSp>
        <p:nvCxnSpPr>
          <p:cNvPr id="6" name="Straight Connector 5"/>
          <p:cNvCxnSpPr/>
          <p:nvPr/>
        </p:nvCxnSpPr>
        <p:spPr>
          <a:xfrm>
            <a:off x="2064774" y="6267129"/>
            <a:ext cx="9787920" cy="6769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4" descr="Image result for zurich logo png"/>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264742" y="5153500"/>
            <a:ext cx="1470361" cy="1492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1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rgbClr val="7C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881591" y="0"/>
            <a:ext cx="5336402" cy="6858000"/>
          </a:xfrm>
          <a:prstGeom prst="rect">
            <a:avLst/>
          </a:prstGeom>
        </p:spPr>
      </p:pic>
      <p:sp>
        <p:nvSpPr>
          <p:cNvPr id="19" name="Rectangle 18"/>
          <p:cNvSpPr/>
          <p:nvPr/>
        </p:nvSpPr>
        <p:spPr>
          <a:xfrm>
            <a:off x="2064774" y="4949065"/>
            <a:ext cx="9787920" cy="1323439"/>
          </a:xfrm>
          <a:prstGeom prst="rect">
            <a:avLst/>
          </a:prstGeom>
        </p:spPr>
        <p:txBody>
          <a:bodyPr wrap="square">
            <a:spAutoFit/>
          </a:bodyPr>
          <a:lstStyle/>
          <a:p>
            <a:pPr lvl="0" algn="r"/>
            <a:r>
              <a:rPr lang="en-US" sz="2800" b="1" dirty="0">
                <a:solidFill>
                  <a:schemeClr val="bg1"/>
                </a:solidFill>
                <a:latin typeface="Avenir Heavy" charset="0"/>
                <a:ea typeface="Avenir Heavy" charset="0"/>
                <a:cs typeface="Avenir Heavy" charset="0"/>
              </a:rPr>
              <a:t>CURRENT AND FUTURE STATE OF DISTRIBUTED </a:t>
            </a:r>
          </a:p>
          <a:p>
            <a:pPr lvl="0" algn="r"/>
            <a:r>
              <a:rPr lang="en-US" sz="2800" b="1" dirty="0">
                <a:solidFill>
                  <a:schemeClr val="bg1"/>
                </a:solidFill>
                <a:latin typeface="Avenir Heavy" charset="0"/>
                <a:ea typeface="Avenir Heavy" charset="0"/>
                <a:cs typeface="Avenir Heavy" charset="0"/>
              </a:rPr>
              <a:t>LEGER TECHNOLOGIES IN INSURANCE</a:t>
            </a:r>
          </a:p>
          <a:p>
            <a:pPr lvl="0" algn="r"/>
            <a:r>
              <a:rPr lang="en-US" sz="2400" dirty="0">
                <a:solidFill>
                  <a:schemeClr val="bg1"/>
                </a:solidFill>
                <a:latin typeface="Avenir Book" charset="0"/>
                <a:ea typeface="Avenir Book" charset="0"/>
                <a:cs typeface="Avenir Book" charset="0"/>
              </a:rPr>
              <a:t>DAMIEN DE CHILLAZ</a:t>
            </a:r>
          </a:p>
        </p:txBody>
      </p:sp>
      <p:cxnSp>
        <p:nvCxnSpPr>
          <p:cNvPr id="34" name="Straight Connector 33"/>
          <p:cNvCxnSpPr/>
          <p:nvPr/>
        </p:nvCxnSpPr>
        <p:spPr>
          <a:xfrm>
            <a:off x="2064774" y="6267129"/>
            <a:ext cx="9787920" cy="6769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1" name="Picture 4" descr="Image result for zurich logo png"/>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264742" y="5153500"/>
            <a:ext cx="1470361" cy="14923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8947" y="0"/>
            <a:ext cx="6791557" cy="5091182"/>
          </a:xfrm>
          <a:prstGeom prst="rect">
            <a:avLst/>
          </a:prstGeom>
        </p:spPr>
      </p:pic>
    </p:spTree>
    <p:extLst>
      <p:ext uri="{BB962C8B-B14F-4D97-AF65-F5344CB8AC3E}">
        <p14:creationId xmlns:p14="http://schemas.microsoft.com/office/powerpoint/2010/main" val="595157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0800000">
            <a:off x="0" y="1289"/>
            <a:ext cx="12192000" cy="6856781"/>
          </a:xfrm>
          <a:prstGeom prst="rect">
            <a:avLst/>
          </a:prstGeom>
        </p:spPr>
      </p:pic>
      <p:pic>
        <p:nvPicPr>
          <p:cNvPr id="2" name="Picture 1"/>
          <p:cNvPicPr>
            <a:picLocks noChangeAspect="1"/>
          </p:cNvPicPr>
          <p:nvPr/>
        </p:nvPicPr>
        <p:blipFill rotWithShape="1">
          <a:blip r:embed="rId3" cstate="email">
            <a:duotone>
              <a:schemeClr val="accent5">
                <a:shade val="45000"/>
                <a:satMod val="135000"/>
              </a:schemeClr>
              <a:prstClr val="white"/>
            </a:duotone>
            <a:extLst>
              <a:ext uri="{28A0092B-C50C-407E-A947-70E740481C1C}">
                <a14:useLocalDpi xmlns:a14="http://schemas.microsoft.com/office/drawing/2010/main"/>
              </a:ext>
            </a:extLst>
          </a:blip>
          <a:srcRect/>
          <a:stretch/>
        </p:blipFill>
        <p:spPr>
          <a:xfrm>
            <a:off x="-51986" y="1289"/>
            <a:ext cx="12243986" cy="6856712"/>
          </a:xfrm>
          <a:prstGeom prst="rect">
            <a:avLst/>
          </a:prstGeom>
        </p:spPr>
      </p:pic>
      <p:sp>
        <p:nvSpPr>
          <p:cNvPr id="19" name="Rectangle 18"/>
          <p:cNvSpPr/>
          <p:nvPr/>
        </p:nvSpPr>
        <p:spPr>
          <a:xfrm>
            <a:off x="1735103" y="5020781"/>
            <a:ext cx="10117591" cy="1200329"/>
          </a:xfrm>
          <a:prstGeom prst="rect">
            <a:avLst/>
          </a:prstGeom>
        </p:spPr>
        <p:txBody>
          <a:bodyPr wrap="square">
            <a:spAutoFit/>
          </a:bodyPr>
          <a:lstStyle/>
          <a:p>
            <a:pPr lvl="0" algn="r"/>
            <a:r>
              <a:rPr lang="en-US" sz="3600" b="1" dirty="0">
                <a:solidFill>
                  <a:schemeClr val="bg1"/>
                </a:solidFill>
                <a:latin typeface="Avenir Heavy" charset="0"/>
                <a:ea typeface="Avenir Heavy" charset="0"/>
                <a:cs typeface="Avenir Heavy" charset="0"/>
              </a:rPr>
              <a:t>FLESHING OUT THE LOCATION DATA MANAGEMENT PAIN POINTS &amp; BENEFITS</a:t>
            </a:r>
          </a:p>
        </p:txBody>
      </p:sp>
      <p:cxnSp>
        <p:nvCxnSpPr>
          <p:cNvPr id="34" name="Straight Connector 33"/>
          <p:cNvCxnSpPr/>
          <p:nvPr/>
        </p:nvCxnSpPr>
        <p:spPr>
          <a:xfrm>
            <a:off x="2064774" y="6267129"/>
            <a:ext cx="9787920" cy="6769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1" name="Picture 4" descr="Image result for zurich logo png"/>
          <p:cNvPicPr>
            <a:picLocks noChangeAspect="1" noChangeArrowheads="1"/>
          </p:cNvPicPr>
          <p:nvPr/>
        </p:nvPicPr>
        <p:blipFill rotWithShape="1">
          <a:blip r:embed="rId4" cstate="email">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264742" y="5153500"/>
            <a:ext cx="1470361" cy="1492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1957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3.xml><?xml version="1.0" encoding="utf-8"?>
<a:theme xmlns:a="http://schemas.openxmlformats.org/drawingml/2006/main" name="Zurich_template_2016_Final">
  <a:themeElements>
    <a:clrScheme name="Custom 16">
      <a:dk1>
        <a:srgbClr val="263147"/>
      </a:dk1>
      <a:lt1>
        <a:sysClr val="window" lastClr="FFFFFF"/>
      </a:lt1>
      <a:dk2>
        <a:srgbClr val="4C4C4C"/>
      </a:dk2>
      <a:lt2>
        <a:srgbClr val="B3B3B3"/>
      </a:lt2>
      <a:accent1>
        <a:srgbClr val="04156B"/>
      </a:accent1>
      <a:accent2>
        <a:srgbClr val="053A83"/>
      </a:accent2>
      <a:accent3>
        <a:srgbClr val="118BBD"/>
      </a:accent3>
      <a:accent4>
        <a:srgbClr val="F2F2F0"/>
      </a:accent4>
      <a:accent5>
        <a:srgbClr val="F2F2F0"/>
      </a:accent5>
      <a:accent6>
        <a:srgbClr val="F2F2F0"/>
      </a:accent6>
      <a:hlink>
        <a:srgbClr val="A8A7AE"/>
      </a:hlink>
      <a:folHlink>
        <a:srgbClr val="04156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400" b="1" dirty="0" err="1"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4.xml><?xml version="1.0" encoding="utf-8"?>
<a:theme xmlns:a="http://schemas.openxmlformats.org/drawingml/2006/main" name="1_Zurich_template_2016_Final">
  <a:themeElements>
    <a:clrScheme name="Custom 16">
      <a:dk1>
        <a:srgbClr val="263147"/>
      </a:dk1>
      <a:lt1>
        <a:sysClr val="window" lastClr="FFFFFF"/>
      </a:lt1>
      <a:dk2>
        <a:srgbClr val="4C4C4C"/>
      </a:dk2>
      <a:lt2>
        <a:srgbClr val="B3B3B3"/>
      </a:lt2>
      <a:accent1>
        <a:srgbClr val="04156B"/>
      </a:accent1>
      <a:accent2>
        <a:srgbClr val="053A83"/>
      </a:accent2>
      <a:accent3>
        <a:srgbClr val="118BBD"/>
      </a:accent3>
      <a:accent4>
        <a:srgbClr val="F2F2F0"/>
      </a:accent4>
      <a:accent5>
        <a:srgbClr val="F2F2F0"/>
      </a:accent5>
      <a:accent6>
        <a:srgbClr val="F2F2F0"/>
      </a:accent6>
      <a:hlink>
        <a:srgbClr val="A8A7AE"/>
      </a:hlink>
      <a:folHlink>
        <a:srgbClr val="04156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400" b="1" dirty="0" err="1"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1995</TotalTime>
  <Words>3051</Words>
  <Application>Microsoft Office PowerPoint</Application>
  <PresentationFormat>Widescreen</PresentationFormat>
  <Paragraphs>622</Paragraphs>
  <Slides>31</Slides>
  <Notes>7</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31</vt:i4>
      </vt:variant>
    </vt:vector>
  </HeadingPairs>
  <TitlesOfParts>
    <vt:vector size="42" baseType="lpstr">
      <vt:lpstr>Avenir Heavy</vt:lpstr>
      <vt:lpstr>Calibri</vt:lpstr>
      <vt:lpstr>Avenir Book</vt:lpstr>
      <vt:lpstr>Wingdings</vt:lpstr>
      <vt:lpstr>Avenir Medium</vt:lpstr>
      <vt:lpstr>Arial</vt:lpstr>
      <vt:lpstr>Office Theme</vt:lpstr>
      <vt:lpstr>2_PPT Template</vt:lpstr>
      <vt:lpstr>Zurich_template_2016_Final</vt:lpstr>
      <vt:lpstr>1_Zurich_template_2016_Final</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Light, Portia</dc:creator>
  <cp:lastModifiedBy>Light, Portia</cp:lastModifiedBy>
  <cp:revision>65</cp:revision>
  <dcterms:created xsi:type="dcterms:W3CDTF">2017-10-11T15:17:10Z</dcterms:created>
  <dcterms:modified xsi:type="dcterms:W3CDTF">2017-10-15T12:07:18Z</dcterms:modified>
</cp:coreProperties>
</file>