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5"/>
  </p:notesMasterIdLst>
  <p:handoutMasterIdLst>
    <p:handoutMasterId r:id="rId6"/>
  </p:handoutMasterIdLst>
  <p:sldIdLst>
    <p:sldId id="419" r:id="rId2"/>
    <p:sldId id="534" r:id="rId3"/>
    <p:sldId id="536" r:id="rId4"/>
  </p:sldIdLst>
  <p:sldSz cx="9906000" cy="6858000" type="A4"/>
  <p:notesSz cx="9601200" cy="7315200"/>
  <p:custDataLst>
    <p:tags r:id="rId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54">
          <p15:clr>
            <a:srgbClr val="A4A3A4"/>
          </p15:clr>
        </p15:guide>
        <p15:guide id="4" orient="horz" pos="2453">
          <p15:clr>
            <a:srgbClr val="A4A3A4"/>
          </p15:clr>
        </p15:guide>
        <p15:guide id="5" orient="horz" pos="2514">
          <p15:clr>
            <a:srgbClr val="A4A3A4"/>
          </p15:clr>
        </p15:guide>
        <p15:guide id="6" orient="horz" pos="2391">
          <p15:clr>
            <a:srgbClr val="A4A3A4"/>
          </p15:clr>
        </p15:guide>
        <p15:guide id="7" pos="3122">
          <p15:clr>
            <a:srgbClr val="A4A3A4"/>
          </p15:clr>
        </p15:guide>
        <p15:guide id="8" pos="200">
          <p15:clr>
            <a:srgbClr val="A4A3A4"/>
          </p15:clr>
        </p15:guide>
        <p15:guide id="9" pos="3209">
          <p15:clr>
            <a:srgbClr val="A4A3A4"/>
          </p15:clr>
        </p15:guide>
        <p15:guide id="10" pos="3034">
          <p15:clr>
            <a:srgbClr val="A4A3A4"/>
          </p15:clr>
        </p15:guide>
        <p15:guide id="11" pos="6041">
          <p15:clr>
            <a:srgbClr val="A4A3A4"/>
          </p15:clr>
        </p15:guide>
        <p15:guide id="12" orient="horz" pos="806">
          <p15:clr>
            <a:srgbClr val="A4A3A4"/>
          </p15:clr>
        </p15:guide>
        <p15:guide id="13" orient="horz" pos="2460">
          <p15:clr>
            <a:srgbClr val="A4A3A4"/>
          </p15:clr>
        </p15:guide>
        <p15:guide id="14" orient="horz" pos="1423">
          <p15:clr>
            <a:srgbClr val="A4A3A4"/>
          </p15:clr>
        </p15:guide>
        <p15:guide id="15" pos="155">
          <p15:clr>
            <a:srgbClr val="A4A3A4"/>
          </p15:clr>
        </p15:guide>
        <p15:guide id="16" pos="61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2304">
          <p15:clr>
            <a:srgbClr val="A4A3A4"/>
          </p15:clr>
        </p15:guide>
        <p15:guide id="4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5"/>
    <a:srgbClr val="FF0066"/>
    <a:srgbClr val="F9F9F9"/>
    <a:srgbClr val="5D9AD3"/>
    <a:srgbClr val="EAE9E7"/>
    <a:srgbClr val="5E626D"/>
    <a:srgbClr val="000000"/>
    <a:srgbClr val="ECECEC"/>
    <a:srgbClr val="4B505C"/>
    <a:srgbClr val="5EA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5" autoAdjust="0"/>
    <p:restoredTop sz="89345" autoAdjust="0"/>
  </p:normalViewPr>
  <p:slideViewPr>
    <p:cSldViewPr snapToGrid="0">
      <p:cViewPr varScale="1">
        <p:scale>
          <a:sx n="80" d="100"/>
          <a:sy n="80" d="100"/>
        </p:scale>
        <p:origin x="900" y="96"/>
      </p:cViewPr>
      <p:guideLst>
        <p:guide orient="horz"/>
        <p:guide orient="horz" pos="952"/>
        <p:guide orient="horz" pos="3954"/>
        <p:guide orient="horz" pos="2453"/>
        <p:guide orient="horz" pos="2514"/>
        <p:guide orient="horz" pos="2391"/>
        <p:guide pos="3122"/>
        <p:guide pos="200"/>
        <p:guide pos="3209"/>
        <p:guide pos="3034"/>
        <p:guide pos="6041"/>
        <p:guide orient="horz" pos="806"/>
        <p:guide orient="horz" pos="2460"/>
        <p:guide orient="horz" pos="1423"/>
        <p:guide pos="155"/>
        <p:guide pos="61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-828"/>
    </p:cViewPr>
  </p:sorterViewPr>
  <p:notesViewPr>
    <p:cSldViewPr snapToGrid="0">
      <p:cViewPr>
        <p:scale>
          <a:sx n="100" d="100"/>
          <a:sy n="100" d="100"/>
        </p:scale>
        <p:origin x="32" y="52"/>
      </p:cViewPr>
      <p:guideLst>
        <p:guide orient="horz" pos="3024"/>
        <p:guide pos="2304"/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9601200" cy="365362"/>
          </a:xfrm>
          <a:prstGeom prst="rect">
            <a:avLst/>
          </a:prstGeom>
        </p:spPr>
        <p:txBody>
          <a:bodyPr vert="horz" lIns="34620" tIns="34620" rIns="242341" bIns="34620" rtlCol="0" anchor="ctr"/>
          <a:lstStyle>
            <a:lvl1pPr algn="l">
              <a:defRPr sz="1200"/>
            </a:lvl1pPr>
          </a:lstStyle>
          <a:p>
            <a:pPr algn="r"/>
            <a:endParaRPr lang="de-DE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703"/>
            <a:ext cx="4160806" cy="365362"/>
          </a:xfrm>
          <a:prstGeom prst="rect">
            <a:avLst/>
          </a:prstGeom>
        </p:spPr>
        <p:txBody>
          <a:bodyPr vert="horz" lIns="87935" tIns="43968" rIns="87935" bIns="43968" rtlCol="0" anchor="b"/>
          <a:lstStyle>
            <a:lvl1pPr algn="l">
              <a:defRPr sz="1200"/>
            </a:lvl1pPr>
          </a:lstStyle>
          <a:p>
            <a:r>
              <a:rPr lang="de-DE" sz="800" dirty="0">
                <a:latin typeface="Arial" pitchFamily="34" charset="0"/>
                <a:cs typeface="Arial" pitchFamily="34" charset="0"/>
              </a:rPr>
              <a:t>© 2015 Capgemini. All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248" y="6948703"/>
            <a:ext cx="4160806" cy="365362"/>
          </a:xfrm>
          <a:prstGeom prst="rect">
            <a:avLst/>
          </a:prstGeom>
        </p:spPr>
        <p:txBody>
          <a:bodyPr vert="horz" lIns="87935" tIns="43968" rIns="87935" bIns="43968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2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160520" cy="365760"/>
          </a:xfrm>
          <a:prstGeom prst="rect">
            <a:avLst/>
          </a:prstGeom>
        </p:spPr>
        <p:txBody>
          <a:bodyPr vert="horz" lIns="95251" tIns="47626" rIns="95251" bIns="47626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2"/>
            <a:ext cx="4160520" cy="365760"/>
          </a:xfrm>
          <a:prstGeom prst="rect">
            <a:avLst/>
          </a:prstGeom>
        </p:spPr>
        <p:txBody>
          <a:bodyPr vert="horz" lIns="95251" tIns="47626" rIns="95251" bIns="47626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B4FF29-EE9A-4D47-9F1A-289A80693C0F}" type="datetimeFigureOut">
              <a:rPr lang="en-US" smtClean="0"/>
              <a:pPr/>
              <a:t>11/22/2017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9400" y="549275"/>
            <a:ext cx="39624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1" tIns="47626" rIns="95251" bIns="47626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251" tIns="47626" rIns="95251" bIns="476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2"/>
            <a:ext cx="4160520" cy="365760"/>
          </a:xfrm>
          <a:prstGeom prst="rect">
            <a:avLst/>
          </a:prstGeom>
        </p:spPr>
        <p:txBody>
          <a:bodyPr vert="horz" lIns="95251" tIns="47626" rIns="95251" bIns="47626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2"/>
            <a:ext cx="4160520" cy="365760"/>
          </a:xfrm>
          <a:prstGeom prst="rect">
            <a:avLst/>
          </a:prstGeom>
        </p:spPr>
        <p:txBody>
          <a:bodyPr vert="horz" lIns="95251" tIns="47626" rIns="95251" bIns="47626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2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Users\pdelaigu\Documents\_BIM Offering\Big Data\Graphisme\CubeExplosion pour le masque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9525" y="772419"/>
            <a:ext cx="9925050" cy="569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/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264718" y="2945073"/>
            <a:ext cx="4296649" cy="1098157"/>
          </a:xfrm>
        </p:spPr>
        <p:txBody>
          <a:bodyPr vert="horz" lIns="0" tIns="33059" rIns="33059" bIns="33059" rtlCol="0" anchor="t">
            <a:noAutofit/>
          </a:bodyPr>
          <a:lstStyle>
            <a:lvl1pPr marL="0" indent="0" algn="l" defTabSz="91434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4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261616" y="4433045"/>
            <a:ext cx="4299361" cy="947750"/>
          </a:xfrm>
        </p:spPr>
        <p:txBody>
          <a:bodyPr lIns="0" tIns="33059" rIns="33059" bIns="33059"/>
          <a:lstStyle>
            <a:lvl1pPr marL="0" indent="0" algn="l">
              <a:buNone/>
              <a:defRPr sz="2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189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3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7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vmlDrawing" Target="../drawings/vmlDrawing1.vml"/><Relationship Id="rId15" Type="http://schemas.openxmlformats.org/officeDocument/2006/relationships/image" Target="../media/image1.emf"/><Relationship Id="rId10" Type="http://schemas.openxmlformats.org/officeDocument/2006/relationships/tags" Target="../tags/tag6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4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9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rgbClr val="9F958F"/>
                </a:solidFill>
              </a:rPr>
              <a:pPr algn="ctr"/>
              <a:t>‹#›</a:t>
            </a:fld>
            <a:endParaRPr lang="en-US" sz="700" dirty="0">
              <a:solidFill>
                <a:srgbClr val="9F958F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00264A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algn="r"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600" dirty="0">
                <a:solidFill>
                  <a:srgbClr val="9F958F"/>
                </a:solidFill>
                <a:cs typeface="Helvetica Light"/>
              </a:rPr>
              <a:t>Copyright © Capgemini 2017.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2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baseline="0" dirty="0">
                <a:solidFill>
                  <a:srgbClr val="9F958F"/>
                </a:solidFill>
              </a:rPr>
              <a:t>Sundry Unilever </a:t>
            </a:r>
            <a:r>
              <a:rPr lang="en-US" sz="700" dirty="0" err="1">
                <a:solidFill>
                  <a:srgbClr val="9F958F"/>
                </a:solidFill>
              </a:rPr>
              <a:t>Usecase</a:t>
            </a:r>
            <a:endParaRPr lang="en-US" sz="700" dirty="0">
              <a:solidFill>
                <a:srgbClr val="9F958F"/>
              </a:solidFill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3"/>
            </p:custDataLst>
          </p:nvPr>
        </p:nvCxnSpPr>
        <p:spPr>
          <a:xfrm flipH="1">
            <a:off x="0" y="6328611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5" r:id="rId2"/>
    <p:sldLayoutId id="2147484026" r:id="rId3"/>
  </p:sldLayoutIdLst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6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4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200" kern="1200">
          <a:solidFill>
            <a:schemeClr val="tx2">
              <a:lumMod val="50000"/>
            </a:schemeClr>
          </a:solidFill>
          <a:latin typeface="Calibri" pitchFamily="34" charset="0"/>
          <a:ea typeface="+mn-ea"/>
          <a:cs typeface="Calibri" pitchFamily="34" charset="0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0472" y="2857127"/>
            <a:ext cx="4392793" cy="1842463"/>
          </a:xfrm>
        </p:spPr>
        <p:txBody>
          <a:bodyPr/>
          <a:lstStyle/>
          <a:p>
            <a:r>
              <a:rPr lang="en-US" sz="2800" b="1" dirty="0"/>
              <a:t>Unilever - Sundry Invoice on </a:t>
            </a:r>
            <a:r>
              <a:rPr lang="en-US" sz="2800" b="1" dirty="0" err="1"/>
              <a:t>Blockchain</a:t>
            </a:r>
            <a:br>
              <a:rPr lang="en-US" sz="2800" b="1" dirty="0">
                <a:effectLst/>
                <a:latin typeface="+mj-lt"/>
              </a:rPr>
            </a:br>
            <a:br>
              <a:rPr lang="en-US" sz="1800" b="1" dirty="0">
                <a:effectLst/>
                <a:latin typeface="+mj-lt"/>
              </a:rPr>
            </a:br>
            <a:r>
              <a:rPr lang="en-US" sz="1800" b="1" dirty="0">
                <a:effectLst/>
                <a:latin typeface="+mj-lt"/>
              </a:rPr>
              <a:t>November 2017</a:t>
            </a:r>
            <a:br>
              <a:rPr lang="en-US" sz="2800" b="1" dirty="0">
                <a:effectLst/>
                <a:latin typeface="+mj-lt"/>
              </a:rPr>
            </a:br>
            <a:br>
              <a:rPr lang="en-US" sz="2800" b="1" dirty="0">
                <a:effectLst/>
                <a:latin typeface="+mj-lt"/>
              </a:rPr>
            </a:br>
            <a:r>
              <a:rPr lang="en-US" sz="2800" b="1" dirty="0">
                <a:effectLst/>
                <a:latin typeface="+mj-lt"/>
              </a:rPr>
              <a:t> </a:t>
            </a:r>
            <a:br>
              <a:rPr lang="en-US" sz="3600" b="1" dirty="0">
                <a:effectLst/>
              </a:rPr>
            </a:br>
            <a:br>
              <a:rPr lang="fr-FR" sz="2800" dirty="0">
                <a:latin typeface="+mj-lt"/>
              </a:rPr>
            </a:br>
            <a:br>
              <a:rPr lang="fr-FR" sz="2800" dirty="0">
                <a:latin typeface="+mj-lt"/>
              </a:rPr>
            </a:br>
            <a:endParaRPr lang="fr-FR" sz="2800" i="1" dirty="0">
              <a:latin typeface="+mj-lt"/>
            </a:endParaRPr>
          </a:p>
        </p:txBody>
      </p:sp>
      <p:pic>
        <p:nvPicPr>
          <p:cNvPr id="252930" name="Picture 2" descr="http://stainlesschain.co/wp-content/uploads/2015/04/shiny_chain_400_clr_440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9144" y="3681028"/>
            <a:ext cx="3810000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Workflow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207" y="3592016"/>
            <a:ext cx="9326880" cy="2077492"/>
          </a:xfrm>
          <a:prstGeom prst="rect">
            <a:avLst/>
          </a:prstGeom>
          <a:noFill/>
        </p:spPr>
        <p:txBody>
          <a:bodyPr wrap="square" tIns="91440" rIns="9144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73" y="1622321"/>
            <a:ext cx="1966452" cy="707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AR Country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00451" y="1622321"/>
            <a:ext cx="1966452" cy="707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AP Country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60207" y="3736512"/>
            <a:ext cx="7669162" cy="265545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CG Processor (AR/AP Country specific User)</a:t>
            </a:r>
          </a:p>
        </p:txBody>
      </p:sp>
      <p:cxnSp>
        <p:nvCxnSpPr>
          <p:cNvPr id="13" name="Straight Arrow Connector 12"/>
          <p:cNvCxnSpPr>
            <a:stCxn id="6" idx="3"/>
            <a:endCxn id="2" idx="1"/>
          </p:cNvCxnSpPr>
          <p:nvPr/>
        </p:nvCxnSpPr>
        <p:spPr>
          <a:xfrm>
            <a:off x="2507225" y="1976283"/>
            <a:ext cx="1818968" cy="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26193" y="1494503"/>
            <a:ext cx="1042220" cy="963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rPr>
              <a:t>Automation through Smart Contracts</a:t>
            </a:r>
          </a:p>
        </p:txBody>
      </p:sp>
      <p:cxnSp>
        <p:nvCxnSpPr>
          <p:cNvPr id="10" name="Straight Arrow Connector 9"/>
          <p:cNvCxnSpPr>
            <a:stCxn id="2" idx="3"/>
            <a:endCxn id="8" idx="1"/>
          </p:cNvCxnSpPr>
          <p:nvPr/>
        </p:nvCxnSpPr>
        <p:spPr>
          <a:xfrm flipV="1">
            <a:off x="5368413" y="1976283"/>
            <a:ext cx="1932038" cy="1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7303" y="2467897"/>
            <a:ext cx="0" cy="1268615"/>
          </a:xfrm>
          <a:prstGeom prst="straightConnector1">
            <a:avLst/>
          </a:prstGeom>
          <a:ln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649789" y="3997339"/>
            <a:ext cx="1966452" cy="1935354"/>
            <a:chOff x="2433483" y="4021225"/>
            <a:chExt cx="1966452" cy="1935354"/>
          </a:xfrm>
        </p:grpSpPr>
        <p:sp>
          <p:nvSpPr>
            <p:cNvPr id="14" name="Rounded Rectangle 13"/>
            <p:cNvSpPr/>
            <p:nvPr/>
          </p:nvSpPr>
          <p:spPr>
            <a:xfrm>
              <a:off x="2433483" y="5248656"/>
              <a:ext cx="1966452" cy="70792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SAP (AR Country)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723536" y="4021225"/>
              <a:ext cx="13102" cy="1227430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3993953" y="4021225"/>
              <a:ext cx="7777" cy="1227432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334432" y="4001825"/>
            <a:ext cx="1966452" cy="1930868"/>
            <a:chOff x="5509013" y="4021225"/>
            <a:chExt cx="1966452" cy="1930868"/>
          </a:xfrm>
        </p:grpSpPr>
        <p:sp>
          <p:nvSpPr>
            <p:cNvPr id="21" name="Rounded Rectangle 20"/>
            <p:cNvSpPr/>
            <p:nvPr/>
          </p:nvSpPr>
          <p:spPr>
            <a:xfrm>
              <a:off x="5509013" y="5244170"/>
              <a:ext cx="1966452" cy="70792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  <a:latin typeface="Calibri" panose="020F0502020204030204" pitchFamily="34" charset="0"/>
                </a:rPr>
                <a:t>SAP (AP Country)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894438" y="4021225"/>
              <a:ext cx="4282" cy="1222944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123471" y="4021225"/>
              <a:ext cx="9830" cy="1222945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76052" y="1710813"/>
            <a:ext cx="1750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1 - Request Initiated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83160" y="1710812"/>
            <a:ext cx="175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2 - Request Created and Auto Approved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93448" y="2907134"/>
            <a:ext cx="190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2 - Request Created and Auto Approved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1892" y="4411669"/>
            <a:ext cx="144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3 - Post Request to SAP (via FTP)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42999" y="4375589"/>
            <a:ext cx="1948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4 - Download Invoice from SAP (via FTP) and upload to Blockchain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17555" y="4340821"/>
            <a:ext cx="1446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5 - Post Request to SAP (via FTP)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00452" y="4283705"/>
            <a:ext cx="1886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6 - Download SAP doc from SAP (via FTP) and upload to Blockchain</a:t>
            </a:r>
          </a:p>
        </p:txBody>
      </p:sp>
    </p:spTree>
    <p:extLst>
      <p:ext uri="{BB962C8B-B14F-4D97-AF65-F5344CB8AC3E}">
        <p14:creationId xmlns:p14="http://schemas.microsoft.com/office/powerpoint/2010/main" val="2365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Workflow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115" y="1403247"/>
            <a:ext cx="9326880" cy="4570482"/>
          </a:xfrm>
          <a:prstGeom prst="rect">
            <a:avLst/>
          </a:prstGeom>
          <a:noFill/>
        </p:spPr>
        <p:txBody>
          <a:bodyPr wrap="square" tIns="91440" rIns="91440" rtlCol="0">
            <a:spAutoFit/>
          </a:bodyPr>
          <a:lstStyle/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1. AR Country initiates a request on basis of Sundry invoice template. </a:t>
            </a:r>
          </a:p>
          <a:p>
            <a:pPr defTabSz="914342"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2. The Smart contract is triggered. It has two step process –</a:t>
            </a:r>
          </a:p>
          <a:p>
            <a:pPr marL="285750" indent="-285750" defTabSz="914342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Mandatory field Check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– The Smart contract checks if the required fields has data entered and in a correct format. Once this step is passed the request is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CREATED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and the Order Number is generated</a:t>
            </a:r>
          </a:p>
          <a:p>
            <a:pPr marL="285750" indent="-285750" defTabSz="914342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Data Validation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– The Smart contract will then validate the data entered on the UI screen with the master data from SAP. On successful validation the request is auto approved and moved 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APPROVED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state</a:t>
            </a:r>
          </a:p>
          <a:p>
            <a:pPr marL="285750" indent="-285750" defTabSz="914342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 any 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errors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in above two stages, the request is moved 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REJECTED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state and visible only in AR Country queue and workflow ends</a:t>
            </a:r>
          </a:p>
          <a:p>
            <a:pPr marL="285750" indent="-285750" defTabSz="914342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For success scenario the request is visible in the AR Country, AP Country and CG AR Processor Queue ad is in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APPROVED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State</a:t>
            </a:r>
          </a:p>
          <a:p>
            <a:pPr defTabSz="914342"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3. CG AR Processor posts the request to SAP instance of AR Country via FTP. Request is now in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AR POSTING IN-PROCESS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visible in the AR Country, AP Country and CG AR Processor Queue. For any failures the request moves into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AR POSTING FAILED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workflow ends.</a:t>
            </a:r>
          </a:p>
          <a:p>
            <a:pPr defTabSz="914342"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4. For successful posting case, SAP pushes the invoice doc on to the file system and the CG AR Processor uploads onto blockchain. The request now moves 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AR POSTING COMPLETE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is visible in the AR Country, AP Country, CG AR Processor Queue and CG AP Processor Queue. </a:t>
            </a:r>
          </a:p>
          <a:p>
            <a:pPr defTabSz="914342"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5. CG AP Processor posts the request to SAP instance of AP Country via FTP. Request is now in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 POSTING IN-PROCESS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visible in the AR Country, AP Country, CG AR Processor Queue and CG AP Processor Queue. For any failures the request moves into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 POSTING FAILED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workflow ends.</a:t>
            </a:r>
          </a:p>
          <a:p>
            <a:pPr defTabSz="914342"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defTabSz="914342">
              <a:defRPr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6. For successful posting case, SAP pushes the doc on to the file system and the CG AP Processor uploads onto blockchain. The request moves 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 POSTING COMPLETE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is visible in the AR Country, AP Country, CG AR Processor Queue and CG AP Processor Queue and workflow ends. For any failures the request moves into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AP POSTING FAILED 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state and workflow ends.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09664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1_ppt_Template_Capgemini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100" dirty="0" err="1" smtClean="0">
            <a:solidFill>
              <a:schemeClr val="tx2">
                <a:lumMod val="50000"/>
              </a:schemeClr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tx2">
                <a:lumMod val="50000"/>
              </a:schemeClr>
            </a:solidFill>
            <a:latin typeface="Calibri" pitchFamily="34" charset="0"/>
            <a:cs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35884</TotalTime>
  <Words>502</Words>
  <Application>Microsoft Office PowerPoint</Application>
  <PresentationFormat>A4 Paper (210x297 mm)</PresentationFormat>
  <Paragraphs>41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 Light</vt:lpstr>
      <vt:lpstr>Wingdings</vt:lpstr>
      <vt:lpstr>1_ppt_Template_Capgemini</vt:lpstr>
      <vt:lpstr>think-cell Slide</vt:lpstr>
      <vt:lpstr>Unilever - Sundry Invoice on Blockchain  November 2017      </vt:lpstr>
      <vt:lpstr>Targeted Workflow </vt:lpstr>
      <vt:lpstr>Targeted Workflow Steps</vt:lpstr>
    </vt:vector>
  </TitlesOfParts>
  <Company>Capgemini GCC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Namazi, Parveezeh</dc:creator>
  <cp:lastModifiedBy>Chaudhari, Devendra</cp:lastModifiedBy>
  <cp:revision>1256</cp:revision>
  <cp:lastPrinted>2016-07-05T19:50:56Z</cp:lastPrinted>
  <dcterms:created xsi:type="dcterms:W3CDTF">2015-03-06T11:43:58Z</dcterms:created>
  <dcterms:modified xsi:type="dcterms:W3CDTF">2017-11-22T03:51:37Z</dcterms:modified>
</cp:coreProperties>
</file>