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Lst>
  <p:notesMasterIdLst>
    <p:notesMasterId r:id="rId25"/>
  </p:notesMasterIdLst>
  <p:handoutMasterIdLst>
    <p:handoutMasterId r:id="rId26"/>
  </p:handoutMasterIdLst>
  <p:sldIdLst>
    <p:sldId id="311" r:id="rId3"/>
    <p:sldId id="492" r:id="rId4"/>
    <p:sldId id="493" r:id="rId5"/>
    <p:sldId id="479" r:id="rId6"/>
    <p:sldId id="480" r:id="rId7"/>
    <p:sldId id="484" r:id="rId8"/>
    <p:sldId id="458" r:id="rId9"/>
    <p:sldId id="487" r:id="rId10"/>
    <p:sldId id="472" r:id="rId11"/>
    <p:sldId id="486" r:id="rId12"/>
    <p:sldId id="474" r:id="rId13"/>
    <p:sldId id="469" r:id="rId14"/>
    <p:sldId id="466" r:id="rId15"/>
    <p:sldId id="465" r:id="rId16"/>
    <p:sldId id="467" r:id="rId17"/>
    <p:sldId id="496" r:id="rId18"/>
    <p:sldId id="497" r:id="rId19"/>
    <p:sldId id="498" r:id="rId20"/>
    <p:sldId id="468" r:id="rId21"/>
    <p:sldId id="435" r:id="rId22"/>
    <p:sldId id="494" r:id="rId23"/>
    <p:sldId id="495" r:id="rId24"/>
  </p:sldIdLst>
  <p:sldSz cx="12188825" cy="6858000"/>
  <p:notesSz cx="7010400" cy="9296400"/>
  <p:custDataLst>
    <p:tags r:id="rId2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2784" userDrawn="1">
          <p15:clr>
            <a:srgbClr val="A4A3A4"/>
          </p15:clr>
        </p15:guide>
        <p15:guide id="3" orient="horz" pos="3960" userDrawn="1">
          <p15:clr>
            <a:srgbClr val="A4A3A4"/>
          </p15:clr>
        </p15:guide>
        <p15:guide id="4" orient="horz" pos="2496" userDrawn="1">
          <p15:clr>
            <a:srgbClr val="A4A3A4"/>
          </p15:clr>
        </p15:guide>
        <p15:guide id="5" orient="horz" pos="2904" userDrawn="1">
          <p15:clr>
            <a:srgbClr val="A4A3A4"/>
          </p15:clr>
        </p15:guide>
        <p15:guide id="6" orient="horz" pos="2376" userDrawn="1">
          <p15:clr>
            <a:srgbClr val="A4A3A4"/>
          </p15:clr>
        </p15:guide>
        <p15:guide id="7" pos="3841">
          <p15:clr>
            <a:srgbClr val="A4A3A4"/>
          </p15:clr>
        </p15:guide>
        <p15:guide id="8" pos="246">
          <p15:clr>
            <a:srgbClr val="A4A3A4"/>
          </p15:clr>
        </p15:guide>
        <p15:guide id="9" pos="3949">
          <p15:clr>
            <a:srgbClr val="A4A3A4"/>
          </p15:clr>
        </p15:guide>
        <p15:guide id="10" pos="3733">
          <p15:clr>
            <a:srgbClr val="A4A3A4"/>
          </p15:clr>
        </p15:guide>
        <p15:guide id="11" pos="7433">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7"/>
    <a:srgbClr val="333333"/>
    <a:srgbClr val="1D2535"/>
    <a:srgbClr val="B70132"/>
    <a:srgbClr val="043B74"/>
    <a:srgbClr val="691E7C"/>
    <a:srgbClr val="AF1C63"/>
    <a:srgbClr val="ED771A"/>
    <a:srgbClr val="000000"/>
    <a:srgbClr val="44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94095" autoAdjust="0"/>
  </p:normalViewPr>
  <p:slideViewPr>
    <p:cSldViewPr snapToGrid="0">
      <p:cViewPr>
        <p:scale>
          <a:sx n="75" d="100"/>
          <a:sy n="75" d="100"/>
        </p:scale>
        <p:origin x="36" y="36"/>
      </p:cViewPr>
      <p:guideLst>
        <p:guide orient="horz"/>
        <p:guide orient="horz" pos="2784"/>
        <p:guide orient="horz" pos="3960"/>
        <p:guide orient="horz" pos="2496"/>
        <p:guide orient="horz" pos="2904"/>
        <p:guide orient="horz" pos="2376"/>
        <p:guide pos="3841"/>
        <p:guide pos="246"/>
        <p:guide pos="3949"/>
        <p:guide pos="3733"/>
        <p:guide pos="7433"/>
      </p:guideLst>
    </p:cSldViewPr>
  </p:slideViewPr>
  <p:notesTextViewPr>
    <p:cViewPr>
      <p:scale>
        <a:sx n="100" d="100"/>
        <a:sy n="100" d="100"/>
      </p:scale>
      <p:origin x="0" y="0"/>
    </p:cViewPr>
  </p:notesTextViewPr>
  <p:sorterViewPr>
    <p:cViewPr>
      <p:scale>
        <a:sx n="25" d="100"/>
        <a:sy n="25" d="100"/>
      </p:scale>
      <p:origin x="0" y="0"/>
    </p:cViewPr>
  </p:sorterViewPr>
  <p:notesViewPr>
    <p:cSldViewPr snapToGrid="0">
      <p:cViewPr>
        <p:scale>
          <a:sx n="100" d="100"/>
          <a:sy n="100" d="100"/>
        </p:scale>
        <p:origin x="-1554" y="301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9EC12-8AC1-48ED-9FC0-B9E79E4C1C2F}" type="doc">
      <dgm:prSet loTypeId="urn:microsoft.com/office/officeart/2005/8/layout/radial5" loCatId="cycle" qsTypeId="urn:microsoft.com/office/officeart/2005/8/quickstyle/3d1" qsCatId="3D" csTypeId="urn:microsoft.com/office/officeart/2005/8/colors/accent5_4" csCatId="accent5" phldr="1"/>
      <dgm:spPr/>
      <dgm:t>
        <a:bodyPr/>
        <a:lstStyle/>
        <a:p>
          <a:endParaRPr lang="en-US"/>
        </a:p>
      </dgm:t>
    </dgm:pt>
    <dgm:pt modelId="{90C29DCD-31A9-46E5-B9DD-95AC144A413B}">
      <dgm:prSet phldrT="[Text]"/>
      <dgm:spPr/>
      <dgm:t>
        <a:bodyPr/>
        <a:lstStyle/>
        <a:p>
          <a:r>
            <a:rPr lang="en-US" dirty="0" err="1"/>
            <a:t>Blockchain</a:t>
          </a:r>
          <a:r>
            <a:rPr lang="en-US" dirty="0"/>
            <a:t> </a:t>
          </a:r>
          <a:r>
            <a:rPr lang="en-US" dirty="0" err="1"/>
            <a:t>Solutioning</a:t>
          </a:r>
          <a:endParaRPr lang="en-US" dirty="0"/>
        </a:p>
      </dgm:t>
    </dgm:pt>
    <dgm:pt modelId="{BEC6C3B1-5906-4C68-A200-FE507A2BAEE4}" type="parTrans" cxnId="{CA67D872-B5FA-4642-B306-61CBC4DC082C}">
      <dgm:prSet/>
      <dgm:spPr/>
      <dgm:t>
        <a:bodyPr/>
        <a:lstStyle/>
        <a:p>
          <a:endParaRPr lang="en-US"/>
        </a:p>
      </dgm:t>
    </dgm:pt>
    <dgm:pt modelId="{A5F745B5-073F-4EDD-90D8-202CE7DE3BCB}" type="sibTrans" cxnId="{CA67D872-B5FA-4642-B306-61CBC4DC082C}">
      <dgm:prSet/>
      <dgm:spPr/>
      <dgm:t>
        <a:bodyPr/>
        <a:lstStyle/>
        <a:p>
          <a:endParaRPr lang="en-US"/>
        </a:p>
      </dgm:t>
    </dgm:pt>
    <dgm:pt modelId="{A15F0478-250A-44DC-8446-C215297F9547}">
      <dgm:prSet phldrT="[Text]"/>
      <dgm:spPr/>
      <dgm:t>
        <a:bodyPr/>
        <a:lstStyle/>
        <a:p>
          <a:r>
            <a:rPr lang="en-US" dirty="0"/>
            <a:t>Transformed Functional Flow</a:t>
          </a:r>
        </a:p>
      </dgm:t>
    </dgm:pt>
    <dgm:pt modelId="{0D1D4308-0D6F-49BF-94DB-415782F9F0E7}" type="parTrans" cxnId="{6718EA17-B4C8-4798-9A36-3D3395D4A11A}">
      <dgm:prSet/>
      <dgm:spPr/>
      <dgm:t>
        <a:bodyPr/>
        <a:lstStyle/>
        <a:p>
          <a:endParaRPr lang="en-US"/>
        </a:p>
      </dgm:t>
    </dgm:pt>
    <dgm:pt modelId="{56BCE6F0-07FF-4FB0-8CC6-5856D3314091}" type="sibTrans" cxnId="{6718EA17-B4C8-4798-9A36-3D3395D4A11A}">
      <dgm:prSet/>
      <dgm:spPr/>
      <dgm:t>
        <a:bodyPr/>
        <a:lstStyle/>
        <a:p>
          <a:endParaRPr lang="en-US"/>
        </a:p>
      </dgm:t>
    </dgm:pt>
    <dgm:pt modelId="{F3FDFD9E-6167-436C-B3B5-E0B087D82B05}">
      <dgm:prSet phldrT="[Text]"/>
      <dgm:spPr/>
      <dgm:t>
        <a:bodyPr/>
        <a:lstStyle/>
        <a:p>
          <a:r>
            <a:rPr lang="en-US" dirty="0"/>
            <a:t>Designing Solution</a:t>
          </a:r>
        </a:p>
      </dgm:t>
    </dgm:pt>
    <dgm:pt modelId="{16C1BC44-0FC1-4B01-AD34-A5F1C2A47CD3}" type="parTrans" cxnId="{CA271239-2B09-49C6-84A9-30CD8B586773}">
      <dgm:prSet/>
      <dgm:spPr/>
      <dgm:t>
        <a:bodyPr/>
        <a:lstStyle/>
        <a:p>
          <a:endParaRPr lang="en-US"/>
        </a:p>
      </dgm:t>
    </dgm:pt>
    <dgm:pt modelId="{3942609E-982D-4CB3-A1E6-6B6EDC4AEC9D}" type="sibTrans" cxnId="{CA271239-2B09-49C6-84A9-30CD8B586773}">
      <dgm:prSet/>
      <dgm:spPr/>
      <dgm:t>
        <a:bodyPr/>
        <a:lstStyle/>
        <a:p>
          <a:endParaRPr lang="en-US"/>
        </a:p>
      </dgm:t>
    </dgm:pt>
    <dgm:pt modelId="{6517D3E8-756E-4834-812F-D0082277276F}">
      <dgm:prSet phldrT="[Text]"/>
      <dgm:spPr/>
      <dgm:t>
        <a:bodyPr/>
        <a:lstStyle/>
        <a:p>
          <a:r>
            <a:rPr lang="en-US" dirty="0"/>
            <a:t>Logical Architecture</a:t>
          </a:r>
        </a:p>
      </dgm:t>
    </dgm:pt>
    <dgm:pt modelId="{1D370A6E-6ABB-438E-BD0F-A18BAD977625}" type="parTrans" cxnId="{0351F094-5BE7-4135-9A64-3A4308311049}">
      <dgm:prSet/>
      <dgm:spPr/>
      <dgm:t>
        <a:bodyPr/>
        <a:lstStyle/>
        <a:p>
          <a:endParaRPr lang="en-US"/>
        </a:p>
      </dgm:t>
    </dgm:pt>
    <dgm:pt modelId="{BC38E8A1-017D-428B-A010-FD81870CB64A}" type="sibTrans" cxnId="{0351F094-5BE7-4135-9A64-3A4308311049}">
      <dgm:prSet/>
      <dgm:spPr/>
      <dgm:t>
        <a:bodyPr/>
        <a:lstStyle/>
        <a:p>
          <a:endParaRPr lang="en-US"/>
        </a:p>
      </dgm:t>
    </dgm:pt>
    <dgm:pt modelId="{02CED1A1-3DAB-4F5C-B739-60C6425768E5}">
      <dgm:prSet phldrT="[Text]"/>
      <dgm:spPr/>
      <dgm:t>
        <a:bodyPr/>
        <a:lstStyle/>
        <a:p>
          <a:r>
            <a:rPr lang="en-US" dirty="0"/>
            <a:t>Deployment Architecture</a:t>
          </a:r>
        </a:p>
      </dgm:t>
    </dgm:pt>
    <dgm:pt modelId="{7986F2A4-B9A9-4EB3-9281-5C52B392B5BD}" type="parTrans" cxnId="{9742F8E5-0296-4584-B55D-58E5CC5D95BD}">
      <dgm:prSet/>
      <dgm:spPr/>
      <dgm:t>
        <a:bodyPr/>
        <a:lstStyle/>
        <a:p>
          <a:endParaRPr lang="en-US"/>
        </a:p>
      </dgm:t>
    </dgm:pt>
    <dgm:pt modelId="{DDED3A9C-7C31-426D-B6C0-3829372F70C5}" type="sibTrans" cxnId="{9742F8E5-0296-4584-B55D-58E5CC5D95BD}">
      <dgm:prSet/>
      <dgm:spPr/>
      <dgm:t>
        <a:bodyPr/>
        <a:lstStyle/>
        <a:p>
          <a:endParaRPr lang="en-US"/>
        </a:p>
      </dgm:t>
    </dgm:pt>
    <dgm:pt modelId="{FEE05889-2C56-4C3A-BF2E-93600F0B91E8}">
      <dgm:prSet phldrT="[Text]"/>
      <dgm:spPr/>
      <dgm:t>
        <a:bodyPr/>
        <a:lstStyle/>
        <a:p>
          <a:r>
            <a:rPr lang="en-US" dirty="0"/>
            <a:t>Smart Contract Identification</a:t>
          </a:r>
        </a:p>
      </dgm:t>
    </dgm:pt>
    <dgm:pt modelId="{63C5706F-C3E6-4011-953A-0CF93F307B32}" type="parTrans" cxnId="{48B4BD66-B62E-4ACA-B52E-71F8CDFD0A7F}">
      <dgm:prSet/>
      <dgm:spPr/>
      <dgm:t>
        <a:bodyPr/>
        <a:lstStyle/>
        <a:p>
          <a:endParaRPr lang="en-US"/>
        </a:p>
      </dgm:t>
    </dgm:pt>
    <dgm:pt modelId="{B32A6E5D-2DB5-4FB6-81F0-753796AF08C0}" type="sibTrans" cxnId="{48B4BD66-B62E-4ACA-B52E-71F8CDFD0A7F}">
      <dgm:prSet/>
      <dgm:spPr/>
      <dgm:t>
        <a:bodyPr/>
        <a:lstStyle/>
        <a:p>
          <a:endParaRPr lang="en-US"/>
        </a:p>
      </dgm:t>
    </dgm:pt>
    <dgm:pt modelId="{411AC8C7-7592-4B48-97E4-F68CEBC43893}">
      <dgm:prSet phldrT="[Text]"/>
      <dgm:spPr/>
      <dgm:t>
        <a:bodyPr/>
        <a:lstStyle/>
        <a:p>
          <a:r>
            <a:rPr lang="en-US" dirty="0"/>
            <a:t>Asset</a:t>
          </a:r>
        </a:p>
        <a:p>
          <a:r>
            <a:rPr lang="en-US" dirty="0"/>
            <a:t>Modelling</a:t>
          </a:r>
        </a:p>
      </dgm:t>
    </dgm:pt>
    <dgm:pt modelId="{6411B60C-4A55-411F-9A1A-633B993D27D1}" type="parTrans" cxnId="{464F598C-FF65-420A-A307-B22F895AC15F}">
      <dgm:prSet/>
      <dgm:spPr/>
      <dgm:t>
        <a:bodyPr/>
        <a:lstStyle/>
        <a:p>
          <a:endParaRPr lang="en-US"/>
        </a:p>
      </dgm:t>
    </dgm:pt>
    <dgm:pt modelId="{589A88A6-2418-4A67-BBCB-2B9228317E08}" type="sibTrans" cxnId="{464F598C-FF65-420A-A307-B22F895AC15F}">
      <dgm:prSet/>
      <dgm:spPr/>
      <dgm:t>
        <a:bodyPr/>
        <a:lstStyle/>
        <a:p>
          <a:endParaRPr lang="en-US"/>
        </a:p>
      </dgm:t>
    </dgm:pt>
    <dgm:pt modelId="{0B33485E-7EF4-4EA1-B0C0-0CBADDED4874}">
      <dgm:prSet phldrT="[Text]"/>
      <dgm:spPr/>
      <dgm:t>
        <a:bodyPr/>
        <a:lstStyle/>
        <a:p>
          <a:r>
            <a:rPr lang="en-US" dirty="0"/>
            <a:t>Technology Stack</a:t>
          </a:r>
        </a:p>
      </dgm:t>
    </dgm:pt>
    <dgm:pt modelId="{2F1AC8D5-F29C-4432-A595-F7972041D2E1}" type="parTrans" cxnId="{956AF295-CB34-42B8-9F94-A570432C19FA}">
      <dgm:prSet/>
      <dgm:spPr/>
      <dgm:t>
        <a:bodyPr/>
        <a:lstStyle/>
        <a:p>
          <a:endParaRPr lang="en-US"/>
        </a:p>
      </dgm:t>
    </dgm:pt>
    <dgm:pt modelId="{CA21EF3F-DF40-412C-A8D1-3816D05EA76C}" type="sibTrans" cxnId="{956AF295-CB34-42B8-9F94-A570432C19FA}">
      <dgm:prSet/>
      <dgm:spPr/>
      <dgm:t>
        <a:bodyPr/>
        <a:lstStyle/>
        <a:p>
          <a:endParaRPr lang="en-US"/>
        </a:p>
      </dgm:t>
    </dgm:pt>
    <dgm:pt modelId="{942D7A3B-0A8A-4F73-89EF-87347C6AE2A0}" type="pres">
      <dgm:prSet presAssocID="{2489EC12-8AC1-48ED-9FC0-B9E79E4C1C2F}" presName="Name0" presStyleCnt="0">
        <dgm:presLayoutVars>
          <dgm:chMax val="1"/>
          <dgm:dir/>
          <dgm:animLvl val="ctr"/>
          <dgm:resizeHandles val="exact"/>
        </dgm:presLayoutVars>
      </dgm:prSet>
      <dgm:spPr/>
      <dgm:t>
        <a:bodyPr/>
        <a:lstStyle/>
        <a:p>
          <a:endParaRPr lang="en-US"/>
        </a:p>
      </dgm:t>
    </dgm:pt>
    <dgm:pt modelId="{B5D827C3-7E5A-4E70-86DF-528071AE46AC}" type="pres">
      <dgm:prSet presAssocID="{90C29DCD-31A9-46E5-B9DD-95AC144A413B}" presName="centerShape" presStyleLbl="node0" presStyleIdx="0" presStyleCnt="1"/>
      <dgm:spPr/>
      <dgm:t>
        <a:bodyPr/>
        <a:lstStyle/>
        <a:p>
          <a:endParaRPr lang="en-US"/>
        </a:p>
      </dgm:t>
    </dgm:pt>
    <dgm:pt modelId="{B92B4A95-5631-4CC5-A6DB-A20416F857FD}" type="pres">
      <dgm:prSet presAssocID="{0D1D4308-0D6F-49BF-94DB-415782F9F0E7}" presName="parTrans" presStyleLbl="sibTrans2D1" presStyleIdx="0" presStyleCnt="7"/>
      <dgm:spPr/>
      <dgm:t>
        <a:bodyPr/>
        <a:lstStyle/>
        <a:p>
          <a:endParaRPr lang="en-US"/>
        </a:p>
      </dgm:t>
    </dgm:pt>
    <dgm:pt modelId="{9740DC59-D3F1-4E27-B4A7-9E57A468FEAC}" type="pres">
      <dgm:prSet presAssocID="{0D1D4308-0D6F-49BF-94DB-415782F9F0E7}" presName="connectorText" presStyleLbl="sibTrans2D1" presStyleIdx="0" presStyleCnt="7"/>
      <dgm:spPr/>
      <dgm:t>
        <a:bodyPr/>
        <a:lstStyle/>
        <a:p>
          <a:endParaRPr lang="en-US"/>
        </a:p>
      </dgm:t>
    </dgm:pt>
    <dgm:pt modelId="{474ABE8B-7D38-49F9-B141-D79821E69273}" type="pres">
      <dgm:prSet presAssocID="{A15F0478-250A-44DC-8446-C215297F9547}" presName="node" presStyleLbl="node1" presStyleIdx="0" presStyleCnt="7">
        <dgm:presLayoutVars>
          <dgm:bulletEnabled val="1"/>
        </dgm:presLayoutVars>
      </dgm:prSet>
      <dgm:spPr/>
      <dgm:t>
        <a:bodyPr/>
        <a:lstStyle/>
        <a:p>
          <a:endParaRPr lang="en-US"/>
        </a:p>
      </dgm:t>
    </dgm:pt>
    <dgm:pt modelId="{10AF53A8-478E-4AEA-BD37-6F02744D8E7A}" type="pres">
      <dgm:prSet presAssocID="{16C1BC44-0FC1-4B01-AD34-A5F1C2A47CD3}" presName="parTrans" presStyleLbl="sibTrans2D1" presStyleIdx="1" presStyleCnt="7"/>
      <dgm:spPr/>
      <dgm:t>
        <a:bodyPr/>
        <a:lstStyle/>
        <a:p>
          <a:endParaRPr lang="en-US"/>
        </a:p>
      </dgm:t>
    </dgm:pt>
    <dgm:pt modelId="{5B555BE4-233D-4339-B304-9C2D6DCCAEED}" type="pres">
      <dgm:prSet presAssocID="{16C1BC44-0FC1-4B01-AD34-A5F1C2A47CD3}" presName="connectorText" presStyleLbl="sibTrans2D1" presStyleIdx="1" presStyleCnt="7"/>
      <dgm:spPr/>
      <dgm:t>
        <a:bodyPr/>
        <a:lstStyle/>
        <a:p>
          <a:endParaRPr lang="en-US"/>
        </a:p>
      </dgm:t>
    </dgm:pt>
    <dgm:pt modelId="{C7FE2B26-F36E-4990-A80B-2AF13309CAF8}" type="pres">
      <dgm:prSet presAssocID="{F3FDFD9E-6167-436C-B3B5-E0B087D82B05}" presName="node" presStyleLbl="node1" presStyleIdx="1" presStyleCnt="7">
        <dgm:presLayoutVars>
          <dgm:bulletEnabled val="1"/>
        </dgm:presLayoutVars>
      </dgm:prSet>
      <dgm:spPr/>
      <dgm:t>
        <a:bodyPr/>
        <a:lstStyle/>
        <a:p>
          <a:endParaRPr lang="en-US"/>
        </a:p>
      </dgm:t>
    </dgm:pt>
    <dgm:pt modelId="{86EDD89F-3574-4DA4-ABB1-1E98963765E0}" type="pres">
      <dgm:prSet presAssocID="{1D370A6E-6ABB-438E-BD0F-A18BAD977625}" presName="parTrans" presStyleLbl="sibTrans2D1" presStyleIdx="2" presStyleCnt="7"/>
      <dgm:spPr/>
      <dgm:t>
        <a:bodyPr/>
        <a:lstStyle/>
        <a:p>
          <a:endParaRPr lang="en-US"/>
        </a:p>
      </dgm:t>
    </dgm:pt>
    <dgm:pt modelId="{F35FB846-DBDF-4494-A161-EB9F44787635}" type="pres">
      <dgm:prSet presAssocID="{1D370A6E-6ABB-438E-BD0F-A18BAD977625}" presName="connectorText" presStyleLbl="sibTrans2D1" presStyleIdx="2" presStyleCnt="7"/>
      <dgm:spPr/>
      <dgm:t>
        <a:bodyPr/>
        <a:lstStyle/>
        <a:p>
          <a:endParaRPr lang="en-US"/>
        </a:p>
      </dgm:t>
    </dgm:pt>
    <dgm:pt modelId="{C1698493-DE76-4BC2-8B84-1E3848960982}" type="pres">
      <dgm:prSet presAssocID="{6517D3E8-756E-4834-812F-D0082277276F}" presName="node" presStyleLbl="node1" presStyleIdx="2" presStyleCnt="7">
        <dgm:presLayoutVars>
          <dgm:bulletEnabled val="1"/>
        </dgm:presLayoutVars>
      </dgm:prSet>
      <dgm:spPr/>
      <dgm:t>
        <a:bodyPr/>
        <a:lstStyle/>
        <a:p>
          <a:endParaRPr lang="en-US"/>
        </a:p>
      </dgm:t>
    </dgm:pt>
    <dgm:pt modelId="{6BA65199-0DD3-46D8-BE60-C0988F5BDC57}" type="pres">
      <dgm:prSet presAssocID="{7986F2A4-B9A9-4EB3-9281-5C52B392B5BD}" presName="parTrans" presStyleLbl="sibTrans2D1" presStyleIdx="3" presStyleCnt="7"/>
      <dgm:spPr/>
      <dgm:t>
        <a:bodyPr/>
        <a:lstStyle/>
        <a:p>
          <a:endParaRPr lang="en-US"/>
        </a:p>
      </dgm:t>
    </dgm:pt>
    <dgm:pt modelId="{38C1CCFC-5BF4-452D-B075-95521CF2006C}" type="pres">
      <dgm:prSet presAssocID="{7986F2A4-B9A9-4EB3-9281-5C52B392B5BD}" presName="connectorText" presStyleLbl="sibTrans2D1" presStyleIdx="3" presStyleCnt="7"/>
      <dgm:spPr/>
      <dgm:t>
        <a:bodyPr/>
        <a:lstStyle/>
        <a:p>
          <a:endParaRPr lang="en-US"/>
        </a:p>
      </dgm:t>
    </dgm:pt>
    <dgm:pt modelId="{56A70A80-65A6-4BC4-AF9F-75500EFCF4F1}" type="pres">
      <dgm:prSet presAssocID="{02CED1A1-3DAB-4F5C-B739-60C6425768E5}" presName="node" presStyleLbl="node1" presStyleIdx="3" presStyleCnt="7">
        <dgm:presLayoutVars>
          <dgm:bulletEnabled val="1"/>
        </dgm:presLayoutVars>
      </dgm:prSet>
      <dgm:spPr/>
      <dgm:t>
        <a:bodyPr/>
        <a:lstStyle/>
        <a:p>
          <a:endParaRPr lang="en-US"/>
        </a:p>
      </dgm:t>
    </dgm:pt>
    <dgm:pt modelId="{158FFE47-003C-41FD-951D-14FF1194F8DE}" type="pres">
      <dgm:prSet presAssocID="{63C5706F-C3E6-4011-953A-0CF93F307B32}" presName="parTrans" presStyleLbl="sibTrans2D1" presStyleIdx="4" presStyleCnt="7"/>
      <dgm:spPr/>
      <dgm:t>
        <a:bodyPr/>
        <a:lstStyle/>
        <a:p>
          <a:endParaRPr lang="en-US"/>
        </a:p>
      </dgm:t>
    </dgm:pt>
    <dgm:pt modelId="{D833018A-6C21-4526-B193-7A9BEBC13B17}" type="pres">
      <dgm:prSet presAssocID="{63C5706F-C3E6-4011-953A-0CF93F307B32}" presName="connectorText" presStyleLbl="sibTrans2D1" presStyleIdx="4" presStyleCnt="7"/>
      <dgm:spPr/>
      <dgm:t>
        <a:bodyPr/>
        <a:lstStyle/>
        <a:p>
          <a:endParaRPr lang="en-US"/>
        </a:p>
      </dgm:t>
    </dgm:pt>
    <dgm:pt modelId="{F2851306-1259-4E75-A63C-C9AA4DB3730A}" type="pres">
      <dgm:prSet presAssocID="{FEE05889-2C56-4C3A-BF2E-93600F0B91E8}" presName="node" presStyleLbl="node1" presStyleIdx="4" presStyleCnt="7">
        <dgm:presLayoutVars>
          <dgm:bulletEnabled val="1"/>
        </dgm:presLayoutVars>
      </dgm:prSet>
      <dgm:spPr/>
      <dgm:t>
        <a:bodyPr/>
        <a:lstStyle/>
        <a:p>
          <a:endParaRPr lang="en-US"/>
        </a:p>
      </dgm:t>
    </dgm:pt>
    <dgm:pt modelId="{3E633787-D69A-4DBE-B8B4-B05905F42837}" type="pres">
      <dgm:prSet presAssocID="{6411B60C-4A55-411F-9A1A-633B993D27D1}" presName="parTrans" presStyleLbl="sibTrans2D1" presStyleIdx="5" presStyleCnt="7"/>
      <dgm:spPr/>
      <dgm:t>
        <a:bodyPr/>
        <a:lstStyle/>
        <a:p>
          <a:endParaRPr lang="en-US"/>
        </a:p>
      </dgm:t>
    </dgm:pt>
    <dgm:pt modelId="{CE89D5A2-216F-42F6-9013-187C4F91ACEF}" type="pres">
      <dgm:prSet presAssocID="{6411B60C-4A55-411F-9A1A-633B993D27D1}" presName="connectorText" presStyleLbl="sibTrans2D1" presStyleIdx="5" presStyleCnt="7"/>
      <dgm:spPr/>
      <dgm:t>
        <a:bodyPr/>
        <a:lstStyle/>
        <a:p>
          <a:endParaRPr lang="en-US"/>
        </a:p>
      </dgm:t>
    </dgm:pt>
    <dgm:pt modelId="{3FCD1845-CF0F-4E60-BF18-7ECC620A494E}" type="pres">
      <dgm:prSet presAssocID="{411AC8C7-7592-4B48-97E4-F68CEBC43893}" presName="node" presStyleLbl="node1" presStyleIdx="5" presStyleCnt="7">
        <dgm:presLayoutVars>
          <dgm:bulletEnabled val="1"/>
        </dgm:presLayoutVars>
      </dgm:prSet>
      <dgm:spPr/>
      <dgm:t>
        <a:bodyPr/>
        <a:lstStyle/>
        <a:p>
          <a:endParaRPr lang="en-US"/>
        </a:p>
      </dgm:t>
    </dgm:pt>
    <dgm:pt modelId="{EDB1F6FF-B1FE-4527-911A-81422C694659}" type="pres">
      <dgm:prSet presAssocID="{2F1AC8D5-F29C-4432-A595-F7972041D2E1}" presName="parTrans" presStyleLbl="sibTrans2D1" presStyleIdx="6" presStyleCnt="7"/>
      <dgm:spPr/>
      <dgm:t>
        <a:bodyPr/>
        <a:lstStyle/>
        <a:p>
          <a:endParaRPr lang="en-US"/>
        </a:p>
      </dgm:t>
    </dgm:pt>
    <dgm:pt modelId="{323135FE-AEF1-4E6C-8347-90742D5909CF}" type="pres">
      <dgm:prSet presAssocID="{2F1AC8D5-F29C-4432-A595-F7972041D2E1}" presName="connectorText" presStyleLbl="sibTrans2D1" presStyleIdx="6" presStyleCnt="7"/>
      <dgm:spPr/>
      <dgm:t>
        <a:bodyPr/>
        <a:lstStyle/>
        <a:p>
          <a:endParaRPr lang="en-US"/>
        </a:p>
      </dgm:t>
    </dgm:pt>
    <dgm:pt modelId="{C1FD8B1F-EC81-48EB-8C83-70355B735D14}" type="pres">
      <dgm:prSet presAssocID="{0B33485E-7EF4-4EA1-B0C0-0CBADDED4874}" presName="node" presStyleLbl="node1" presStyleIdx="6" presStyleCnt="7">
        <dgm:presLayoutVars>
          <dgm:bulletEnabled val="1"/>
        </dgm:presLayoutVars>
      </dgm:prSet>
      <dgm:spPr/>
      <dgm:t>
        <a:bodyPr/>
        <a:lstStyle/>
        <a:p>
          <a:endParaRPr lang="en-US"/>
        </a:p>
      </dgm:t>
    </dgm:pt>
  </dgm:ptLst>
  <dgm:cxnLst>
    <dgm:cxn modelId="{3D273402-5FFC-4545-9694-6C1AA0C2ECBC}" type="presOf" srcId="{6411B60C-4A55-411F-9A1A-633B993D27D1}" destId="{3E633787-D69A-4DBE-B8B4-B05905F42837}" srcOrd="0" destOrd="0" presId="urn:microsoft.com/office/officeart/2005/8/layout/radial5"/>
    <dgm:cxn modelId="{DF2617A6-6FBF-49DC-B052-AB336FE83B3C}" type="presOf" srcId="{1D370A6E-6ABB-438E-BD0F-A18BAD977625}" destId="{86EDD89F-3574-4DA4-ABB1-1E98963765E0}" srcOrd="0" destOrd="0" presId="urn:microsoft.com/office/officeart/2005/8/layout/radial5"/>
    <dgm:cxn modelId="{754C6E2F-C8B1-4B3F-B6F3-2E5BDC629664}" type="presOf" srcId="{A15F0478-250A-44DC-8446-C215297F9547}" destId="{474ABE8B-7D38-49F9-B141-D79821E69273}" srcOrd="0" destOrd="0" presId="urn:microsoft.com/office/officeart/2005/8/layout/radial5"/>
    <dgm:cxn modelId="{841AAF0D-9FFC-4E6E-8358-4771F31C1FB0}" type="presOf" srcId="{02CED1A1-3DAB-4F5C-B739-60C6425768E5}" destId="{56A70A80-65A6-4BC4-AF9F-75500EFCF4F1}" srcOrd="0" destOrd="0" presId="urn:microsoft.com/office/officeart/2005/8/layout/radial5"/>
    <dgm:cxn modelId="{16E598AB-1864-4EB5-A1E2-0F15E7EEA328}" type="presOf" srcId="{16C1BC44-0FC1-4B01-AD34-A5F1C2A47CD3}" destId="{10AF53A8-478E-4AEA-BD37-6F02744D8E7A}" srcOrd="0" destOrd="0" presId="urn:microsoft.com/office/officeart/2005/8/layout/radial5"/>
    <dgm:cxn modelId="{44AAAE49-2BF9-4535-84E0-B37E88636EC6}" type="presOf" srcId="{2489EC12-8AC1-48ED-9FC0-B9E79E4C1C2F}" destId="{942D7A3B-0A8A-4F73-89EF-87347C6AE2A0}" srcOrd="0" destOrd="0" presId="urn:microsoft.com/office/officeart/2005/8/layout/radial5"/>
    <dgm:cxn modelId="{78474B34-9D5E-47C8-8E0B-3C0AE3C5AB50}" type="presOf" srcId="{411AC8C7-7592-4B48-97E4-F68CEBC43893}" destId="{3FCD1845-CF0F-4E60-BF18-7ECC620A494E}" srcOrd="0" destOrd="0" presId="urn:microsoft.com/office/officeart/2005/8/layout/radial5"/>
    <dgm:cxn modelId="{61D59D84-0B73-42D0-A2EE-042E33B5171E}" type="presOf" srcId="{2F1AC8D5-F29C-4432-A595-F7972041D2E1}" destId="{323135FE-AEF1-4E6C-8347-90742D5909CF}" srcOrd="1" destOrd="0" presId="urn:microsoft.com/office/officeart/2005/8/layout/radial5"/>
    <dgm:cxn modelId="{6718EA17-B4C8-4798-9A36-3D3395D4A11A}" srcId="{90C29DCD-31A9-46E5-B9DD-95AC144A413B}" destId="{A15F0478-250A-44DC-8446-C215297F9547}" srcOrd="0" destOrd="0" parTransId="{0D1D4308-0D6F-49BF-94DB-415782F9F0E7}" sibTransId="{56BCE6F0-07FF-4FB0-8CC6-5856D3314091}"/>
    <dgm:cxn modelId="{D57F181B-93DD-444A-81E9-6DE1166424C0}" type="presOf" srcId="{90C29DCD-31A9-46E5-B9DD-95AC144A413B}" destId="{B5D827C3-7E5A-4E70-86DF-528071AE46AC}" srcOrd="0" destOrd="0" presId="urn:microsoft.com/office/officeart/2005/8/layout/radial5"/>
    <dgm:cxn modelId="{082086A0-2005-4CD0-BE6F-8A3161279A4A}" type="presOf" srcId="{7986F2A4-B9A9-4EB3-9281-5C52B392B5BD}" destId="{38C1CCFC-5BF4-452D-B075-95521CF2006C}" srcOrd="1" destOrd="0" presId="urn:microsoft.com/office/officeart/2005/8/layout/radial5"/>
    <dgm:cxn modelId="{0351F094-5BE7-4135-9A64-3A4308311049}" srcId="{90C29DCD-31A9-46E5-B9DD-95AC144A413B}" destId="{6517D3E8-756E-4834-812F-D0082277276F}" srcOrd="2" destOrd="0" parTransId="{1D370A6E-6ABB-438E-BD0F-A18BAD977625}" sibTransId="{BC38E8A1-017D-428B-A010-FD81870CB64A}"/>
    <dgm:cxn modelId="{48B4BD66-B62E-4ACA-B52E-71F8CDFD0A7F}" srcId="{90C29DCD-31A9-46E5-B9DD-95AC144A413B}" destId="{FEE05889-2C56-4C3A-BF2E-93600F0B91E8}" srcOrd="4" destOrd="0" parTransId="{63C5706F-C3E6-4011-953A-0CF93F307B32}" sibTransId="{B32A6E5D-2DB5-4FB6-81F0-753796AF08C0}"/>
    <dgm:cxn modelId="{1A4649D0-FF52-4F16-B86E-20D59F44B741}" type="presOf" srcId="{0D1D4308-0D6F-49BF-94DB-415782F9F0E7}" destId="{9740DC59-D3F1-4E27-B4A7-9E57A468FEAC}" srcOrd="1" destOrd="0" presId="urn:microsoft.com/office/officeart/2005/8/layout/radial5"/>
    <dgm:cxn modelId="{868FA65C-F445-481E-9E9E-0411B5FA2775}" type="presOf" srcId="{2F1AC8D5-F29C-4432-A595-F7972041D2E1}" destId="{EDB1F6FF-B1FE-4527-911A-81422C694659}" srcOrd="0" destOrd="0" presId="urn:microsoft.com/office/officeart/2005/8/layout/radial5"/>
    <dgm:cxn modelId="{E3A4F7A9-ED4B-46DD-934B-A94117EF8E1E}" type="presOf" srcId="{1D370A6E-6ABB-438E-BD0F-A18BAD977625}" destId="{F35FB846-DBDF-4494-A161-EB9F44787635}" srcOrd="1" destOrd="0" presId="urn:microsoft.com/office/officeart/2005/8/layout/radial5"/>
    <dgm:cxn modelId="{CA271239-2B09-49C6-84A9-30CD8B586773}" srcId="{90C29DCD-31A9-46E5-B9DD-95AC144A413B}" destId="{F3FDFD9E-6167-436C-B3B5-E0B087D82B05}" srcOrd="1" destOrd="0" parTransId="{16C1BC44-0FC1-4B01-AD34-A5F1C2A47CD3}" sibTransId="{3942609E-982D-4CB3-A1E6-6B6EDC4AEC9D}"/>
    <dgm:cxn modelId="{A918359E-3C08-4C0C-A5A6-0D14B51EB020}" type="presOf" srcId="{7986F2A4-B9A9-4EB3-9281-5C52B392B5BD}" destId="{6BA65199-0DD3-46D8-BE60-C0988F5BDC57}" srcOrd="0" destOrd="0" presId="urn:microsoft.com/office/officeart/2005/8/layout/radial5"/>
    <dgm:cxn modelId="{464F598C-FF65-420A-A307-B22F895AC15F}" srcId="{90C29DCD-31A9-46E5-B9DD-95AC144A413B}" destId="{411AC8C7-7592-4B48-97E4-F68CEBC43893}" srcOrd="5" destOrd="0" parTransId="{6411B60C-4A55-411F-9A1A-633B993D27D1}" sibTransId="{589A88A6-2418-4A67-BBCB-2B9228317E08}"/>
    <dgm:cxn modelId="{D52A4C73-959F-4891-9468-30722A8F51C8}" type="presOf" srcId="{FEE05889-2C56-4C3A-BF2E-93600F0B91E8}" destId="{F2851306-1259-4E75-A63C-C9AA4DB3730A}" srcOrd="0" destOrd="0" presId="urn:microsoft.com/office/officeart/2005/8/layout/radial5"/>
    <dgm:cxn modelId="{9742F8E5-0296-4584-B55D-58E5CC5D95BD}" srcId="{90C29DCD-31A9-46E5-B9DD-95AC144A413B}" destId="{02CED1A1-3DAB-4F5C-B739-60C6425768E5}" srcOrd="3" destOrd="0" parTransId="{7986F2A4-B9A9-4EB3-9281-5C52B392B5BD}" sibTransId="{DDED3A9C-7C31-426D-B6C0-3829372F70C5}"/>
    <dgm:cxn modelId="{61C13FD9-36E9-498C-94C3-436968BD1D15}" type="presOf" srcId="{0B33485E-7EF4-4EA1-B0C0-0CBADDED4874}" destId="{C1FD8B1F-EC81-48EB-8C83-70355B735D14}" srcOrd="0" destOrd="0" presId="urn:microsoft.com/office/officeart/2005/8/layout/radial5"/>
    <dgm:cxn modelId="{432E3896-0D42-4F1E-B670-E32AE01A6EB5}" type="presOf" srcId="{F3FDFD9E-6167-436C-B3B5-E0B087D82B05}" destId="{C7FE2B26-F36E-4990-A80B-2AF13309CAF8}" srcOrd="0" destOrd="0" presId="urn:microsoft.com/office/officeart/2005/8/layout/radial5"/>
    <dgm:cxn modelId="{C5813F9D-E77B-40A2-8BD7-16FD3B808A4D}" type="presOf" srcId="{63C5706F-C3E6-4011-953A-0CF93F307B32}" destId="{158FFE47-003C-41FD-951D-14FF1194F8DE}" srcOrd="0" destOrd="0" presId="urn:microsoft.com/office/officeart/2005/8/layout/radial5"/>
    <dgm:cxn modelId="{CA67D872-B5FA-4642-B306-61CBC4DC082C}" srcId="{2489EC12-8AC1-48ED-9FC0-B9E79E4C1C2F}" destId="{90C29DCD-31A9-46E5-B9DD-95AC144A413B}" srcOrd="0" destOrd="0" parTransId="{BEC6C3B1-5906-4C68-A200-FE507A2BAEE4}" sibTransId="{A5F745B5-073F-4EDD-90D8-202CE7DE3BCB}"/>
    <dgm:cxn modelId="{956AF295-CB34-42B8-9F94-A570432C19FA}" srcId="{90C29DCD-31A9-46E5-B9DD-95AC144A413B}" destId="{0B33485E-7EF4-4EA1-B0C0-0CBADDED4874}" srcOrd="6" destOrd="0" parTransId="{2F1AC8D5-F29C-4432-A595-F7972041D2E1}" sibTransId="{CA21EF3F-DF40-412C-A8D1-3816D05EA76C}"/>
    <dgm:cxn modelId="{C8138788-0967-49B7-99A2-98F483DD04F0}" type="presOf" srcId="{0D1D4308-0D6F-49BF-94DB-415782F9F0E7}" destId="{B92B4A95-5631-4CC5-A6DB-A20416F857FD}" srcOrd="0" destOrd="0" presId="urn:microsoft.com/office/officeart/2005/8/layout/radial5"/>
    <dgm:cxn modelId="{AF1322B4-B8F9-4DEE-A18C-F5E9D3928F1E}" type="presOf" srcId="{6517D3E8-756E-4834-812F-D0082277276F}" destId="{C1698493-DE76-4BC2-8B84-1E3848960982}" srcOrd="0" destOrd="0" presId="urn:microsoft.com/office/officeart/2005/8/layout/radial5"/>
    <dgm:cxn modelId="{736B464B-05CE-41A6-849F-D10E8F3930BA}" type="presOf" srcId="{16C1BC44-0FC1-4B01-AD34-A5F1C2A47CD3}" destId="{5B555BE4-233D-4339-B304-9C2D6DCCAEED}" srcOrd="1" destOrd="0" presId="urn:microsoft.com/office/officeart/2005/8/layout/radial5"/>
    <dgm:cxn modelId="{128BFBA8-E5B4-4D69-B200-D1A3EACEC03C}" type="presOf" srcId="{63C5706F-C3E6-4011-953A-0CF93F307B32}" destId="{D833018A-6C21-4526-B193-7A9BEBC13B17}" srcOrd="1" destOrd="0" presId="urn:microsoft.com/office/officeart/2005/8/layout/radial5"/>
    <dgm:cxn modelId="{1B7B46A5-59B4-4347-9185-0B56C4A9D1E0}" type="presOf" srcId="{6411B60C-4A55-411F-9A1A-633B993D27D1}" destId="{CE89D5A2-216F-42F6-9013-187C4F91ACEF}" srcOrd="1" destOrd="0" presId="urn:microsoft.com/office/officeart/2005/8/layout/radial5"/>
    <dgm:cxn modelId="{05087E6C-5FCE-4911-960F-926C3C48E3CD}" type="presParOf" srcId="{942D7A3B-0A8A-4F73-89EF-87347C6AE2A0}" destId="{B5D827C3-7E5A-4E70-86DF-528071AE46AC}" srcOrd="0" destOrd="0" presId="urn:microsoft.com/office/officeart/2005/8/layout/radial5"/>
    <dgm:cxn modelId="{D04007B8-04E3-41D5-A3E2-AF686273836E}" type="presParOf" srcId="{942D7A3B-0A8A-4F73-89EF-87347C6AE2A0}" destId="{B92B4A95-5631-4CC5-A6DB-A20416F857FD}" srcOrd="1" destOrd="0" presId="urn:microsoft.com/office/officeart/2005/8/layout/radial5"/>
    <dgm:cxn modelId="{FC1B078F-966F-4CEF-A217-0DB43C26E713}" type="presParOf" srcId="{B92B4A95-5631-4CC5-A6DB-A20416F857FD}" destId="{9740DC59-D3F1-4E27-B4A7-9E57A468FEAC}" srcOrd="0" destOrd="0" presId="urn:microsoft.com/office/officeart/2005/8/layout/radial5"/>
    <dgm:cxn modelId="{16977959-A63A-4932-AA22-E516A934C60D}" type="presParOf" srcId="{942D7A3B-0A8A-4F73-89EF-87347C6AE2A0}" destId="{474ABE8B-7D38-49F9-B141-D79821E69273}" srcOrd="2" destOrd="0" presId="urn:microsoft.com/office/officeart/2005/8/layout/radial5"/>
    <dgm:cxn modelId="{3EDB3439-1C82-437C-A8E7-C28F81F7B75A}" type="presParOf" srcId="{942D7A3B-0A8A-4F73-89EF-87347C6AE2A0}" destId="{10AF53A8-478E-4AEA-BD37-6F02744D8E7A}" srcOrd="3" destOrd="0" presId="urn:microsoft.com/office/officeart/2005/8/layout/radial5"/>
    <dgm:cxn modelId="{CC11E353-B947-4BDF-99FA-0413F09898FA}" type="presParOf" srcId="{10AF53A8-478E-4AEA-BD37-6F02744D8E7A}" destId="{5B555BE4-233D-4339-B304-9C2D6DCCAEED}" srcOrd="0" destOrd="0" presId="urn:microsoft.com/office/officeart/2005/8/layout/radial5"/>
    <dgm:cxn modelId="{529CA25D-EB0C-4F06-A40A-442F34C43B62}" type="presParOf" srcId="{942D7A3B-0A8A-4F73-89EF-87347C6AE2A0}" destId="{C7FE2B26-F36E-4990-A80B-2AF13309CAF8}" srcOrd="4" destOrd="0" presId="urn:microsoft.com/office/officeart/2005/8/layout/radial5"/>
    <dgm:cxn modelId="{94905302-2704-4E35-BA45-3CF09548B54C}" type="presParOf" srcId="{942D7A3B-0A8A-4F73-89EF-87347C6AE2A0}" destId="{86EDD89F-3574-4DA4-ABB1-1E98963765E0}" srcOrd="5" destOrd="0" presId="urn:microsoft.com/office/officeart/2005/8/layout/radial5"/>
    <dgm:cxn modelId="{2FD25F86-F18F-4A7E-9CA3-40BED427D651}" type="presParOf" srcId="{86EDD89F-3574-4DA4-ABB1-1E98963765E0}" destId="{F35FB846-DBDF-4494-A161-EB9F44787635}" srcOrd="0" destOrd="0" presId="urn:microsoft.com/office/officeart/2005/8/layout/radial5"/>
    <dgm:cxn modelId="{DED6845C-86F2-44CB-A8BE-28240E4DE039}" type="presParOf" srcId="{942D7A3B-0A8A-4F73-89EF-87347C6AE2A0}" destId="{C1698493-DE76-4BC2-8B84-1E3848960982}" srcOrd="6" destOrd="0" presId="urn:microsoft.com/office/officeart/2005/8/layout/radial5"/>
    <dgm:cxn modelId="{23BF2A59-F47E-4AE0-BF2C-976D9DD7E5B3}" type="presParOf" srcId="{942D7A3B-0A8A-4F73-89EF-87347C6AE2A0}" destId="{6BA65199-0DD3-46D8-BE60-C0988F5BDC57}" srcOrd="7" destOrd="0" presId="urn:microsoft.com/office/officeart/2005/8/layout/radial5"/>
    <dgm:cxn modelId="{B2CC4837-BF8E-4A4F-A475-668D0719C3E3}" type="presParOf" srcId="{6BA65199-0DD3-46D8-BE60-C0988F5BDC57}" destId="{38C1CCFC-5BF4-452D-B075-95521CF2006C}" srcOrd="0" destOrd="0" presId="urn:microsoft.com/office/officeart/2005/8/layout/radial5"/>
    <dgm:cxn modelId="{CC1565BA-DF73-4A08-9391-87463395D3B8}" type="presParOf" srcId="{942D7A3B-0A8A-4F73-89EF-87347C6AE2A0}" destId="{56A70A80-65A6-4BC4-AF9F-75500EFCF4F1}" srcOrd="8" destOrd="0" presId="urn:microsoft.com/office/officeart/2005/8/layout/radial5"/>
    <dgm:cxn modelId="{23978DAF-9D31-4449-91CE-21342CBF8E24}" type="presParOf" srcId="{942D7A3B-0A8A-4F73-89EF-87347C6AE2A0}" destId="{158FFE47-003C-41FD-951D-14FF1194F8DE}" srcOrd="9" destOrd="0" presId="urn:microsoft.com/office/officeart/2005/8/layout/radial5"/>
    <dgm:cxn modelId="{3E01A302-E644-4658-9FD7-7D526A4E9F47}" type="presParOf" srcId="{158FFE47-003C-41FD-951D-14FF1194F8DE}" destId="{D833018A-6C21-4526-B193-7A9BEBC13B17}" srcOrd="0" destOrd="0" presId="urn:microsoft.com/office/officeart/2005/8/layout/radial5"/>
    <dgm:cxn modelId="{0359BB4E-AF56-4D18-95EB-B9381441B069}" type="presParOf" srcId="{942D7A3B-0A8A-4F73-89EF-87347C6AE2A0}" destId="{F2851306-1259-4E75-A63C-C9AA4DB3730A}" srcOrd="10" destOrd="0" presId="urn:microsoft.com/office/officeart/2005/8/layout/radial5"/>
    <dgm:cxn modelId="{83390278-73A1-4125-8DC8-DC4D7413681E}" type="presParOf" srcId="{942D7A3B-0A8A-4F73-89EF-87347C6AE2A0}" destId="{3E633787-D69A-4DBE-B8B4-B05905F42837}" srcOrd="11" destOrd="0" presId="urn:microsoft.com/office/officeart/2005/8/layout/radial5"/>
    <dgm:cxn modelId="{827A6CF8-509E-4C57-AB3B-DCB6BC0827A0}" type="presParOf" srcId="{3E633787-D69A-4DBE-B8B4-B05905F42837}" destId="{CE89D5A2-216F-42F6-9013-187C4F91ACEF}" srcOrd="0" destOrd="0" presId="urn:microsoft.com/office/officeart/2005/8/layout/radial5"/>
    <dgm:cxn modelId="{F08FACE1-106D-4A9A-86D0-D44C90737E95}" type="presParOf" srcId="{942D7A3B-0A8A-4F73-89EF-87347C6AE2A0}" destId="{3FCD1845-CF0F-4E60-BF18-7ECC620A494E}" srcOrd="12" destOrd="0" presId="urn:microsoft.com/office/officeart/2005/8/layout/radial5"/>
    <dgm:cxn modelId="{D240BDCB-699C-4416-A13F-A85550AB225E}" type="presParOf" srcId="{942D7A3B-0A8A-4F73-89EF-87347C6AE2A0}" destId="{EDB1F6FF-B1FE-4527-911A-81422C694659}" srcOrd="13" destOrd="0" presId="urn:microsoft.com/office/officeart/2005/8/layout/radial5"/>
    <dgm:cxn modelId="{C1F88DE7-61DF-4785-A028-D956F510A6D3}" type="presParOf" srcId="{EDB1F6FF-B1FE-4527-911A-81422C694659}" destId="{323135FE-AEF1-4E6C-8347-90742D5909CF}" srcOrd="0" destOrd="0" presId="urn:microsoft.com/office/officeart/2005/8/layout/radial5"/>
    <dgm:cxn modelId="{EE7DF3DB-7248-4644-8601-1B7998ADB0B9}" type="presParOf" srcId="{942D7A3B-0A8A-4F73-89EF-87347C6AE2A0}" destId="{C1FD8B1F-EC81-48EB-8C83-70355B735D14}"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0A83D-04FD-4074-BD17-274E08BDB955}" type="doc">
      <dgm:prSet loTypeId="urn:microsoft.com/office/officeart/2005/8/layout/radial5" loCatId="cycle" qsTypeId="urn:microsoft.com/office/officeart/2005/8/quickstyle/simple5" qsCatId="simple" csTypeId="urn:microsoft.com/office/officeart/2005/8/colors/colorful5" csCatId="colorful" phldr="1"/>
      <dgm:spPr/>
      <dgm:t>
        <a:bodyPr/>
        <a:lstStyle/>
        <a:p>
          <a:endParaRPr lang="en-US"/>
        </a:p>
      </dgm:t>
    </dgm:pt>
    <dgm:pt modelId="{8F1ED926-F03F-4801-A35F-74EC0FE4F004}">
      <dgm:prSet phldrT="[Text]"/>
      <dgm:spPr/>
      <dgm:t>
        <a:bodyPr/>
        <a:lstStyle/>
        <a:p>
          <a:r>
            <a:rPr lang="en-US" dirty="0" smtClean="0"/>
            <a:t>Functional Testing</a:t>
          </a:r>
          <a:endParaRPr lang="en-US" dirty="0"/>
        </a:p>
      </dgm:t>
    </dgm:pt>
    <dgm:pt modelId="{D2D68687-BFFE-4C8C-8AFE-0336FC7A3867}" type="parTrans" cxnId="{FD9A165C-D1CD-46AF-A3AE-D9D1C3666C3A}">
      <dgm:prSet/>
      <dgm:spPr/>
      <dgm:t>
        <a:bodyPr/>
        <a:lstStyle/>
        <a:p>
          <a:endParaRPr lang="en-US"/>
        </a:p>
      </dgm:t>
    </dgm:pt>
    <dgm:pt modelId="{7479B690-BA28-4CB0-B14B-5C55BFB23D43}" type="sibTrans" cxnId="{FD9A165C-D1CD-46AF-A3AE-D9D1C3666C3A}">
      <dgm:prSet/>
      <dgm:spPr/>
      <dgm:t>
        <a:bodyPr/>
        <a:lstStyle/>
        <a:p>
          <a:endParaRPr lang="en-US"/>
        </a:p>
      </dgm:t>
    </dgm:pt>
    <dgm:pt modelId="{99E434DE-9D6F-4E47-A4A2-9B31156B582E}">
      <dgm:prSet phldrT="[Text]"/>
      <dgm:spPr/>
      <dgm:t>
        <a:bodyPr/>
        <a:lstStyle/>
        <a:p>
          <a:r>
            <a:rPr lang="en-US" dirty="0" smtClean="0"/>
            <a:t>System Testing</a:t>
          </a:r>
          <a:endParaRPr lang="en-US" dirty="0"/>
        </a:p>
      </dgm:t>
    </dgm:pt>
    <dgm:pt modelId="{CB1522DA-D31C-4FB7-BDBB-8722945785EE}" type="parTrans" cxnId="{225181CB-B3D1-4323-B66E-F7F8786D1287}">
      <dgm:prSet/>
      <dgm:spPr/>
      <dgm:t>
        <a:bodyPr/>
        <a:lstStyle/>
        <a:p>
          <a:endParaRPr lang="en-US"/>
        </a:p>
      </dgm:t>
    </dgm:pt>
    <dgm:pt modelId="{B3FCB7F0-B52B-4505-A1C6-820B5E104437}" type="sibTrans" cxnId="{225181CB-B3D1-4323-B66E-F7F8786D1287}">
      <dgm:prSet/>
      <dgm:spPr/>
      <dgm:t>
        <a:bodyPr/>
        <a:lstStyle/>
        <a:p>
          <a:endParaRPr lang="en-US"/>
        </a:p>
      </dgm:t>
    </dgm:pt>
    <dgm:pt modelId="{551C070E-9BBF-4F35-B2EB-6622DAB5DE85}">
      <dgm:prSet phldrT="[Text]"/>
      <dgm:spPr/>
      <dgm:t>
        <a:bodyPr/>
        <a:lstStyle/>
        <a:p>
          <a:r>
            <a:rPr lang="en-US" dirty="0" smtClean="0"/>
            <a:t>Integration Testing</a:t>
          </a:r>
          <a:endParaRPr lang="en-US" dirty="0"/>
        </a:p>
      </dgm:t>
    </dgm:pt>
    <dgm:pt modelId="{7B1F8027-232B-4B52-8C8C-2DF21AF19E1D}" type="parTrans" cxnId="{6B7F21B4-7B9F-428F-A7CA-0355D23D52F4}">
      <dgm:prSet/>
      <dgm:spPr/>
      <dgm:t>
        <a:bodyPr/>
        <a:lstStyle/>
        <a:p>
          <a:endParaRPr lang="en-US"/>
        </a:p>
      </dgm:t>
    </dgm:pt>
    <dgm:pt modelId="{93F3365D-7FAA-488D-9044-8C75B056FFC0}" type="sibTrans" cxnId="{6B7F21B4-7B9F-428F-A7CA-0355D23D52F4}">
      <dgm:prSet/>
      <dgm:spPr/>
      <dgm:t>
        <a:bodyPr/>
        <a:lstStyle/>
        <a:p>
          <a:endParaRPr lang="en-US"/>
        </a:p>
      </dgm:t>
    </dgm:pt>
    <dgm:pt modelId="{A18D3EFA-FA7E-4EB0-BB7A-ADDC291420DE}">
      <dgm:prSet phldrT="[Text]"/>
      <dgm:spPr/>
      <dgm:t>
        <a:bodyPr/>
        <a:lstStyle/>
        <a:p>
          <a:r>
            <a:rPr lang="en-US" dirty="0" smtClean="0"/>
            <a:t>Smart Contract Testing</a:t>
          </a:r>
          <a:endParaRPr lang="en-US" dirty="0"/>
        </a:p>
      </dgm:t>
    </dgm:pt>
    <dgm:pt modelId="{D4737545-1262-4DD1-9FE7-416DB73B6CD5}" type="parTrans" cxnId="{1359E169-8222-4CE4-B86E-60EECF89E0B3}">
      <dgm:prSet/>
      <dgm:spPr/>
      <dgm:t>
        <a:bodyPr/>
        <a:lstStyle/>
        <a:p>
          <a:endParaRPr lang="en-US"/>
        </a:p>
      </dgm:t>
    </dgm:pt>
    <dgm:pt modelId="{D48C34FC-A003-4908-BAE9-958EC183B475}" type="sibTrans" cxnId="{1359E169-8222-4CE4-B86E-60EECF89E0B3}">
      <dgm:prSet/>
      <dgm:spPr/>
      <dgm:t>
        <a:bodyPr/>
        <a:lstStyle/>
        <a:p>
          <a:endParaRPr lang="en-US"/>
        </a:p>
      </dgm:t>
    </dgm:pt>
    <dgm:pt modelId="{FFBF2055-7EA2-4195-9FBA-58B3EA448C85}">
      <dgm:prSet phldrT="[Text]"/>
      <dgm:spPr/>
      <dgm:t>
        <a:bodyPr/>
        <a:lstStyle/>
        <a:p>
          <a:r>
            <a:rPr lang="en-US" dirty="0" smtClean="0"/>
            <a:t>Peer/Node Testing</a:t>
          </a:r>
          <a:endParaRPr lang="en-US" dirty="0"/>
        </a:p>
      </dgm:t>
    </dgm:pt>
    <dgm:pt modelId="{A45C08D6-6A1D-4AEC-87A0-3EADC09B0EC0}" type="parTrans" cxnId="{B7FFC0FB-CF32-49A4-9B5D-D491DCF0952E}">
      <dgm:prSet/>
      <dgm:spPr/>
      <dgm:t>
        <a:bodyPr/>
        <a:lstStyle/>
        <a:p>
          <a:endParaRPr lang="en-US"/>
        </a:p>
      </dgm:t>
    </dgm:pt>
    <dgm:pt modelId="{6B54BF3B-2572-415D-88C6-E4D522CC86A3}" type="sibTrans" cxnId="{B7FFC0FB-CF32-49A4-9B5D-D491DCF0952E}">
      <dgm:prSet/>
      <dgm:spPr/>
      <dgm:t>
        <a:bodyPr/>
        <a:lstStyle/>
        <a:p>
          <a:endParaRPr lang="en-US"/>
        </a:p>
      </dgm:t>
    </dgm:pt>
    <dgm:pt modelId="{681BBB24-2F63-4FF7-99B2-9D425385384C}">
      <dgm:prSet phldrT="[Text]"/>
      <dgm:spPr/>
      <dgm:t>
        <a:bodyPr/>
        <a:lstStyle/>
        <a:p>
          <a:r>
            <a:rPr lang="en-US" dirty="0" smtClean="0"/>
            <a:t>Unit Testing</a:t>
          </a:r>
          <a:endParaRPr lang="en-US" dirty="0"/>
        </a:p>
      </dgm:t>
    </dgm:pt>
    <dgm:pt modelId="{CEABF2C6-FCB6-46B3-B16A-3D0EEA92CC56}" type="parTrans" cxnId="{E345EB5D-2C7D-4926-BFB9-A1628659328D}">
      <dgm:prSet/>
      <dgm:spPr/>
      <dgm:t>
        <a:bodyPr/>
        <a:lstStyle/>
        <a:p>
          <a:endParaRPr lang="en-US"/>
        </a:p>
      </dgm:t>
    </dgm:pt>
    <dgm:pt modelId="{563D6775-6DB3-4666-BCA9-027C8AA03D7D}" type="sibTrans" cxnId="{E345EB5D-2C7D-4926-BFB9-A1628659328D}">
      <dgm:prSet/>
      <dgm:spPr/>
      <dgm:t>
        <a:bodyPr/>
        <a:lstStyle/>
        <a:p>
          <a:endParaRPr lang="en-US"/>
        </a:p>
      </dgm:t>
    </dgm:pt>
    <dgm:pt modelId="{CE2C8AD9-4250-4CF5-8C5B-6816FC201B3E}" type="pres">
      <dgm:prSet presAssocID="{35B0A83D-04FD-4074-BD17-274E08BDB955}" presName="Name0" presStyleCnt="0">
        <dgm:presLayoutVars>
          <dgm:chMax val="1"/>
          <dgm:dir/>
          <dgm:animLvl val="ctr"/>
          <dgm:resizeHandles val="exact"/>
        </dgm:presLayoutVars>
      </dgm:prSet>
      <dgm:spPr/>
    </dgm:pt>
    <dgm:pt modelId="{0BCE0637-381D-4E8C-B330-8088A64B56DF}" type="pres">
      <dgm:prSet presAssocID="{8F1ED926-F03F-4801-A35F-74EC0FE4F004}" presName="centerShape" presStyleLbl="node0" presStyleIdx="0" presStyleCnt="1"/>
      <dgm:spPr/>
    </dgm:pt>
    <dgm:pt modelId="{4E30CFD2-E696-4302-9740-DB9CDC3A75F7}" type="pres">
      <dgm:prSet presAssocID="{CB1522DA-D31C-4FB7-BDBB-8722945785EE}" presName="parTrans" presStyleLbl="sibTrans2D1" presStyleIdx="0" presStyleCnt="5"/>
      <dgm:spPr/>
    </dgm:pt>
    <dgm:pt modelId="{599441E2-5542-45DD-8AA8-736303FD28FE}" type="pres">
      <dgm:prSet presAssocID="{CB1522DA-D31C-4FB7-BDBB-8722945785EE}" presName="connectorText" presStyleLbl="sibTrans2D1" presStyleIdx="0" presStyleCnt="5"/>
      <dgm:spPr/>
    </dgm:pt>
    <dgm:pt modelId="{60181A1D-2BC8-4313-85CE-1656E4E479EA}" type="pres">
      <dgm:prSet presAssocID="{99E434DE-9D6F-4E47-A4A2-9B31156B582E}" presName="node" presStyleLbl="node1" presStyleIdx="0" presStyleCnt="5">
        <dgm:presLayoutVars>
          <dgm:bulletEnabled val="1"/>
        </dgm:presLayoutVars>
      </dgm:prSet>
      <dgm:spPr/>
    </dgm:pt>
    <dgm:pt modelId="{1BF6EF4C-2360-4BA2-970C-34FB0F6E669B}" type="pres">
      <dgm:prSet presAssocID="{7B1F8027-232B-4B52-8C8C-2DF21AF19E1D}" presName="parTrans" presStyleLbl="sibTrans2D1" presStyleIdx="1" presStyleCnt="5"/>
      <dgm:spPr/>
    </dgm:pt>
    <dgm:pt modelId="{0E7944E9-A323-4FEE-A934-0BAD23988C28}" type="pres">
      <dgm:prSet presAssocID="{7B1F8027-232B-4B52-8C8C-2DF21AF19E1D}" presName="connectorText" presStyleLbl="sibTrans2D1" presStyleIdx="1" presStyleCnt="5"/>
      <dgm:spPr/>
    </dgm:pt>
    <dgm:pt modelId="{8D922E15-E9E1-40C5-A82B-944925C660CB}" type="pres">
      <dgm:prSet presAssocID="{551C070E-9BBF-4F35-B2EB-6622DAB5DE85}" presName="node" presStyleLbl="node1" presStyleIdx="1" presStyleCnt="5">
        <dgm:presLayoutVars>
          <dgm:bulletEnabled val="1"/>
        </dgm:presLayoutVars>
      </dgm:prSet>
      <dgm:spPr/>
    </dgm:pt>
    <dgm:pt modelId="{221C87DA-A7D3-4B73-8EAC-F0D071E4C96A}" type="pres">
      <dgm:prSet presAssocID="{D4737545-1262-4DD1-9FE7-416DB73B6CD5}" presName="parTrans" presStyleLbl="sibTrans2D1" presStyleIdx="2" presStyleCnt="5"/>
      <dgm:spPr/>
    </dgm:pt>
    <dgm:pt modelId="{2572E7D7-0021-4A8A-B612-EAC910C8CFB9}" type="pres">
      <dgm:prSet presAssocID="{D4737545-1262-4DD1-9FE7-416DB73B6CD5}" presName="connectorText" presStyleLbl="sibTrans2D1" presStyleIdx="2" presStyleCnt="5"/>
      <dgm:spPr/>
    </dgm:pt>
    <dgm:pt modelId="{FF4BC84A-22A3-48D8-BA70-CF5B7A3B1DD9}" type="pres">
      <dgm:prSet presAssocID="{A18D3EFA-FA7E-4EB0-BB7A-ADDC291420DE}" presName="node" presStyleLbl="node1" presStyleIdx="2" presStyleCnt="5">
        <dgm:presLayoutVars>
          <dgm:bulletEnabled val="1"/>
        </dgm:presLayoutVars>
      </dgm:prSet>
      <dgm:spPr/>
    </dgm:pt>
    <dgm:pt modelId="{782CFBAF-FB3A-4748-ADD4-B0D230E75E1A}" type="pres">
      <dgm:prSet presAssocID="{A45C08D6-6A1D-4AEC-87A0-3EADC09B0EC0}" presName="parTrans" presStyleLbl="sibTrans2D1" presStyleIdx="3" presStyleCnt="5"/>
      <dgm:spPr/>
    </dgm:pt>
    <dgm:pt modelId="{BB8A8BC1-C362-46A7-BE35-556858E987E2}" type="pres">
      <dgm:prSet presAssocID="{A45C08D6-6A1D-4AEC-87A0-3EADC09B0EC0}" presName="connectorText" presStyleLbl="sibTrans2D1" presStyleIdx="3" presStyleCnt="5"/>
      <dgm:spPr/>
    </dgm:pt>
    <dgm:pt modelId="{B5F60618-C1B8-47F3-B718-9FF1E2D102B1}" type="pres">
      <dgm:prSet presAssocID="{FFBF2055-7EA2-4195-9FBA-58B3EA448C85}" presName="node" presStyleLbl="node1" presStyleIdx="3" presStyleCnt="5">
        <dgm:presLayoutVars>
          <dgm:bulletEnabled val="1"/>
        </dgm:presLayoutVars>
      </dgm:prSet>
      <dgm:spPr/>
    </dgm:pt>
    <dgm:pt modelId="{A2A43E5A-E20D-4EC9-B25F-44C5077E869C}" type="pres">
      <dgm:prSet presAssocID="{CEABF2C6-FCB6-46B3-B16A-3D0EEA92CC56}" presName="parTrans" presStyleLbl="sibTrans2D1" presStyleIdx="4" presStyleCnt="5"/>
      <dgm:spPr/>
    </dgm:pt>
    <dgm:pt modelId="{6C083991-F210-4436-BE06-03EC91CBE075}" type="pres">
      <dgm:prSet presAssocID="{CEABF2C6-FCB6-46B3-B16A-3D0EEA92CC56}" presName="connectorText" presStyleLbl="sibTrans2D1" presStyleIdx="4" presStyleCnt="5"/>
      <dgm:spPr/>
    </dgm:pt>
    <dgm:pt modelId="{A774C310-9E8B-4ED3-BFE1-1DB9DCAB99C7}" type="pres">
      <dgm:prSet presAssocID="{681BBB24-2F63-4FF7-99B2-9D425385384C}" presName="node" presStyleLbl="node1" presStyleIdx="4" presStyleCnt="5">
        <dgm:presLayoutVars>
          <dgm:bulletEnabled val="1"/>
        </dgm:presLayoutVars>
      </dgm:prSet>
      <dgm:spPr/>
    </dgm:pt>
  </dgm:ptLst>
  <dgm:cxnLst>
    <dgm:cxn modelId="{666A1938-8671-49CC-BCE6-034A6319EEC2}" type="presOf" srcId="{7B1F8027-232B-4B52-8C8C-2DF21AF19E1D}" destId="{1BF6EF4C-2360-4BA2-970C-34FB0F6E669B}" srcOrd="0" destOrd="0" presId="urn:microsoft.com/office/officeart/2005/8/layout/radial5"/>
    <dgm:cxn modelId="{7C89F507-F665-4C07-BAF8-69460913424D}" type="presOf" srcId="{8F1ED926-F03F-4801-A35F-74EC0FE4F004}" destId="{0BCE0637-381D-4E8C-B330-8088A64B56DF}" srcOrd="0" destOrd="0" presId="urn:microsoft.com/office/officeart/2005/8/layout/radial5"/>
    <dgm:cxn modelId="{A2D7C375-24A8-47D6-90D4-E24170964D50}" type="presOf" srcId="{D4737545-1262-4DD1-9FE7-416DB73B6CD5}" destId="{2572E7D7-0021-4A8A-B612-EAC910C8CFB9}" srcOrd="1" destOrd="0" presId="urn:microsoft.com/office/officeart/2005/8/layout/radial5"/>
    <dgm:cxn modelId="{B7FFC0FB-CF32-49A4-9B5D-D491DCF0952E}" srcId="{8F1ED926-F03F-4801-A35F-74EC0FE4F004}" destId="{FFBF2055-7EA2-4195-9FBA-58B3EA448C85}" srcOrd="3" destOrd="0" parTransId="{A45C08D6-6A1D-4AEC-87A0-3EADC09B0EC0}" sibTransId="{6B54BF3B-2572-415D-88C6-E4D522CC86A3}"/>
    <dgm:cxn modelId="{2BBD3FF3-5AC2-4D80-AF09-149AE4222723}" type="presOf" srcId="{35B0A83D-04FD-4074-BD17-274E08BDB955}" destId="{CE2C8AD9-4250-4CF5-8C5B-6816FC201B3E}" srcOrd="0" destOrd="0" presId="urn:microsoft.com/office/officeart/2005/8/layout/radial5"/>
    <dgm:cxn modelId="{FD9A165C-D1CD-46AF-A3AE-D9D1C3666C3A}" srcId="{35B0A83D-04FD-4074-BD17-274E08BDB955}" destId="{8F1ED926-F03F-4801-A35F-74EC0FE4F004}" srcOrd="0" destOrd="0" parTransId="{D2D68687-BFFE-4C8C-8AFE-0336FC7A3867}" sibTransId="{7479B690-BA28-4CB0-B14B-5C55BFB23D43}"/>
    <dgm:cxn modelId="{6DF3C0F5-9A08-4C40-80F3-F363AED425FE}" type="presOf" srcId="{99E434DE-9D6F-4E47-A4A2-9B31156B582E}" destId="{60181A1D-2BC8-4313-85CE-1656E4E479EA}" srcOrd="0" destOrd="0" presId="urn:microsoft.com/office/officeart/2005/8/layout/radial5"/>
    <dgm:cxn modelId="{5E099A45-14E6-417A-8E7A-8E740DAB0E81}" type="presOf" srcId="{A45C08D6-6A1D-4AEC-87A0-3EADC09B0EC0}" destId="{782CFBAF-FB3A-4748-ADD4-B0D230E75E1A}" srcOrd="0" destOrd="0" presId="urn:microsoft.com/office/officeart/2005/8/layout/radial5"/>
    <dgm:cxn modelId="{3CC5FE3F-A8DD-487A-8AB3-6C318A9FBE6D}" type="presOf" srcId="{551C070E-9BBF-4F35-B2EB-6622DAB5DE85}" destId="{8D922E15-E9E1-40C5-A82B-944925C660CB}" srcOrd="0" destOrd="0" presId="urn:microsoft.com/office/officeart/2005/8/layout/radial5"/>
    <dgm:cxn modelId="{F5ABA6D3-4E70-4CD4-BFB2-061C2482536A}" type="presOf" srcId="{A18D3EFA-FA7E-4EB0-BB7A-ADDC291420DE}" destId="{FF4BC84A-22A3-48D8-BA70-CF5B7A3B1DD9}" srcOrd="0" destOrd="0" presId="urn:microsoft.com/office/officeart/2005/8/layout/radial5"/>
    <dgm:cxn modelId="{6B7F21B4-7B9F-428F-A7CA-0355D23D52F4}" srcId="{8F1ED926-F03F-4801-A35F-74EC0FE4F004}" destId="{551C070E-9BBF-4F35-B2EB-6622DAB5DE85}" srcOrd="1" destOrd="0" parTransId="{7B1F8027-232B-4B52-8C8C-2DF21AF19E1D}" sibTransId="{93F3365D-7FAA-488D-9044-8C75B056FFC0}"/>
    <dgm:cxn modelId="{AE8FF105-C156-4AB1-8E8F-242DF9CF04C7}" type="presOf" srcId="{CEABF2C6-FCB6-46B3-B16A-3D0EEA92CC56}" destId="{A2A43E5A-E20D-4EC9-B25F-44C5077E869C}" srcOrd="0" destOrd="0" presId="urn:microsoft.com/office/officeart/2005/8/layout/radial5"/>
    <dgm:cxn modelId="{01024E98-1945-4EF9-A7B1-0D301E3AAEE9}" type="presOf" srcId="{CB1522DA-D31C-4FB7-BDBB-8722945785EE}" destId="{4E30CFD2-E696-4302-9740-DB9CDC3A75F7}" srcOrd="0" destOrd="0" presId="urn:microsoft.com/office/officeart/2005/8/layout/radial5"/>
    <dgm:cxn modelId="{225181CB-B3D1-4323-B66E-F7F8786D1287}" srcId="{8F1ED926-F03F-4801-A35F-74EC0FE4F004}" destId="{99E434DE-9D6F-4E47-A4A2-9B31156B582E}" srcOrd="0" destOrd="0" parTransId="{CB1522DA-D31C-4FB7-BDBB-8722945785EE}" sibTransId="{B3FCB7F0-B52B-4505-A1C6-820B5E104437}"/>
    <dgm:cxn modelId="{62A773B6-7503-4093-8A5C-05562540A526}" type="presOf" srcId="{CEABF2C6-FCB6-46B3-B16A-3D0EEA92CC56}" destId="{6C083991-F210-4436-BE06-03EC91CBE075}" srcOrd="1" destOrd="0" presId="urn:microsoft.com/office/officeart/2005/8/layout/radial5"/>
    <dgm:cxn modelId="{F0DAA3E5-3689-40F4-A02E-A417E3564BD7}" type="presOf" srcId="{A45C08D6-6A1D-4AEC-87A0-3EADC09B0EC0}" destId="{BB8A8BC1-C362-46A7-BE35-556858E987E2}" srcOrd="1" destOrd="0" presId="urn:microsoft.com/office/officeart/2005/8/layout/radial5"/>
    <dgm:cxn modelId="{1359E169-8222-4CE4-B86E-60EECF89E0B3}" srcId="{8F1ED926-F03F-4801-A35F-74EC0FE4F004}" destId="{A18D3EFA-FA7E-4EB0-BB7A-ADDC291420DE}" srcOrd="2" destOrd="0" parTransId="{D4737545-1262-4DD1-9FE7-416DB73B6CD5}" sibTransId="{D48C34FC-A003-4908-BAE9-958EC183B475}"/>
    <dgm:cxn modelId="{E345EB5D-2C7D-4926-BFB9-A1628659328D}" srcId="{8F1ED926-F03F-4801-A35F-74EC0FE4F004}" destId="{681BBB24-2F63-4FF7-99B2-9D425385384C}" srcOrd="4" destOrd="0" parTransId="{CEABF2C6-FCB6-46B3-B16A-3D0EEA92CC56}" sibTransId="{563D6775-6DB3-4666-BCA9-027C8AA03D7D}"/>
    <dgm:cxn modelId="{42C29AE8-D70F-4D72-A9EC-B91646254100}" type="presOf" srcId="{7B1F8027-232B-4B52-8C8C-2DF21AF19E1D}" destId="{0E7944E9-A323-4FEE-A934-0BAD23988C28}" srcOrd="1" destOrd="0" presId="urn:microsoft.com/office/officeart/2005/8/layout/radial5"/>
    <dgm:cxn modelId="{C87BFC7D-3188-400B-AA5D-164F7D02C944}" type="presOf" srcId="{CB1522DA-D31C-4FB7-BDBB-8722945785EE}" destId="{599441E2-5542-45DD-8AA8-736303FD28FE}" srcOrd="1" destOrd="0" presId="urn:microsoft.com/office/officeart/2005/8/layout/radial5"/>
    <dgm:cxn modelId="{431479B1-1D2B-40F3-8B39-ECA3268899AC}" type="presOf" srcId="{FFBF2055-7EA2-4195-9FBA-58B3EA448C85}" destId="{B5F60618-C1B8-47F3-B718-9FF1E2D102B1}" srcOrd="0" destOrd="0" presId="urn:microsoft.com/office/officeart/2005/8/layout/radial5"/>
    <dgm:cxn modelId="{E8EBD5EA-A23B-419F-9BAE-B2405F9E8D0C}" type="presOf" srcId="{681BBB24-2F63-4FF7-99B2-9D425385384C}" destId="{A774C310-9E8B-4ED3-BFE1-1DB9DCAB99C7}" srcOrd="0" destOrd="0" presId="urn:microsoft.com/office/officeart/2005/8/layout/radial5"/>
    <dgm:cxn modelId="{6FC67DDE-6653-406A-971E-6696D6A7B786}" type="presOf" srcId="{D4737545-1262-4DD1-9FE7-416DB73B6CD5}" destId="{221C87DA-A7D3-4B73-8EAC-F0D071E4C96A}" srcOrd="0" destOrd="0" presId="urn:microsoft.com/office/officeart/2005/8/layout/radial5"/>
    <dgm:cxn modelId="{79A800C1-F990-42E3-82C5-49142AC810D0}" type="presParOf" srcId="{CE2C8AD9-4250-4CF5-8C5B-6816FC201B3E}" destId="{0BCE0637-381D-4E8C-B330-8088A64B56DF}" srcOrd="0" destOrd="0" presId="urn:microsoft.com/office/officeart/2005/8/layout/radial5"/>
    <dgm:cxn modelId="{C2472677-E203-4446-A2DA-28ADFAEBC950}" type="presParOf" srcId="{CE2C8AD9-4250-4CF5-8C5B-6816FC201B3E}" destId="{4E30CFD2-E696-4302-9740-DB9CDC3A75F7}" srcOrd="1" destOrd="0" presId="urn:microsoft.com/office/officeart/2005/8/layout/radial5"/>
    <dgm:cxn modelId="{EF1EF510-0C22-473D-A7F1-F8B40DED4D03}" type="presParOf" srcId="{4E30CFD2-E696-4302-9740-DB9CDC3A75F7}" destId="{599441E2-5542-45DD-8AA8-736303FD28FE}" srcOrd="0" destOrd="0" presId="urn:microsoft.com/office/officeart/2005/8/layout/radial5"/>
    <dgm:cxn modelId="{0867E34A-3289-4970-A538-176B71F574AC}" type="presParOf" srcId="{CE2C8AD9-4250-4CF5-8C5B-6816FC201B3E}" destId="{60181A1D-2BC8-4313-85CE-1656E4E479EA}" srcOrd="2" destOrd="0" presId="urn:microsoft.com/office/officeart/2005/8/layout/radial5"/>
    <dgm:cxn modelId="{8154378A-3830-4F81-A1D5-89B2629F0B65}" type="presParOf" srcId="{CE2C8AD9-4250-4CF5-8C5B-6816FC201B3E}" destId="{1BF6EF4C-2360-4BA2-970C-34FB0F6E669B}" srcOrd="3" destOrd="0" presId="urn:microsoft.com/office/officeart/2005/8/layout/radial5"/>
    <dgm:cxn modelId="{D3138903-B216-4CAA-A137-4B85BF8888DC}" type="presParOf" srcId="{1BF6EF4C-2360-4BA2-970C-34FB0F6E669B}" destId="{0E7944E9-A323-4FEE-A934-0BAD23988C28}" srcOrd="0" destOrd="0" presId="urn:microsoft.com/office/officeart/2005/8/layout/radial5"/>
    <dgm:cxn modelId="{311C68E6-25C1-4576-ADC7-5FD5F406FBB6}" type="presParOf" srcId="{CE2C8AD9-4250-4CF5-8C5B-6816FC201B3E}" destId="{8D922E15-E9E1-40C5-A82B-944925C660CB}" srcOrd="4" destOrd="0" presId="urn:microsoft.com/office/officeart/2005/8/layout/radial5"/>
    <dgm:cxn modelId="{37B93D69-7809-4EA8-9DA7-678297A8ADD5}" type="presParOf" srcId="{CE2C8AD9-4250-4CF5-8C5B-6816FC201B3E}" destId="{221C87DA-A7D3-4B73-8EAC-F0D071E4C96A}" srcOrd="5" destOrd="0" presId="urn:microsoft.com/office/officeart/2005/8/layout/radial5"/>
    <dgm:cxn modelId="{9CEF9DB3-6071-433E-A87D-1E4F0C588287}" type="presParOf" srcId="{221C87DA-A7D3-4B73-8EAC-F0D071E4C96A}" destId="{2572E7D7-0021-4A8A-B612-EAC910C8CFB9}" srcOrd="0" destOrd="0" presId="urn:microsoft.com/office/officeart/2005/8/layout/radial5"/>
    <dgm:cxn modelId="{90BFF243-5340-429B-8906-19362A186F44}" type="presParOf" srcId="{CE2C8AD9-4250-4CF5-8C5B-6816FC201B3E}" destId="{FF4BC84A-22A3-48D8-BA70-CF5B7A3B1DD9}" srcOrd="6" destOrd="0" presId="urn:microsoft.com/office/officeart/2005/8/layout/radial5"/>
    <dgm:cxn modelId="{95259E0B-8B45-4BFD-BADE-00DE7A0E0DC2}" type="presParOf" srcId="{CE2C8AD9-4250-4CF5-8C5B-6816FC201B3E}" destId="{782CFBAF-FB3A-4748-ADD4-B0D230E75E1A}" srcOrd="7" destOrd="0" presId="urn:microsoft.com/office/officeart/2005/8/layout/radial5"/>
    <dgm:cxn modelId="{5811B791-F974-4A9F-A539-A055C74E5B30}" type="presParOf" srcId="{782CFBAF-FB3A-4748-ADD4-B0D230E75E1A}" destId="{BB8A8BC1-C362-46A7-BE35-556858E987E2}" srcOrd="0" destOrd="0" presId="urn:microsoft.com/office/officeart/2005/8/layout/radial5"/>
    <dgm:cxn modelId="{44505ACA-D756-4B4B-A8A0-1EC55E7B5EA8}" type="presParOf" srcId="{CE2C8AD9-4250-4CF5-8C5B-6816FC201B3E}" destId="{B5F60618-C1B8-47F3-B718-9FF1E2D102B1}" srcOrd="8" destOrd="0" presId="urn:microsoft.com/office/officeart/2005/8/layout/radial5"/>
    <dgm:cxn modelId="{C516E366-D4D1-4E02-9EA3-AD791E7BCC8C}" type="presParOf" srcId="{CE2C8AD9-4250-4CF5-8C5B-6816FC201B3E}" destId="{A2A43E5A-E20D-4EC9-B25F-44C5077E869C}" srcOrd="9" destOrd="0" presId="urn:microsoft.com/office/officeart/2005/8/layout/radial5"/>
    <dgm:cxn modelId="{0F433F56-1AE5-4BD4-8ACA-FA4EA1A400A4}" type="presParOf" srcId="{A2A43E5A-E20D-4EC9-B25F-44C5077E869C}" destId="{6C083991-F210-4436-BE06-03EC91CBE075}" srcOrd="0" destOrd="0" presId="urn:microsoft.com/office/officeart/2005/8/layout/radial5"/>
    <dgm:cxn modelId="{8C63E5B0-A836-4200-BC4F-B305E1A78E05}" type="presParOf" srcId="{CE2C8AD9-4250-4CF5-8C5B-6816FC201B3E}" destId="{A774C310-9E8B-4ED3-BFE1-1DB9DCAB99C7}"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2459D2-9EDA-436C-9611-4806B480312B}"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55EC510D-CE74-4823-8250-8C36E5C0886E}">
      <dgm:prSet phldrT="[Text]" custT="1"/>
      <dgm:spPr/>
      <dgm:t>
        <a:bodyPr/>
        <a:lstStyle/>
        <a:p>
          <a:endParaRPr lang="en-US" sz="1000" dirty="0" smtClean="0"/>
        </a:p>
        <a:p>
          <a:r>
            <a:rPr lang="en-US" sz="1000" b="1" dirty="0" smtClean="0"/>
            <a:t>Smart Contract Testing</a:t>
          </a:r>
        </a:p>
        <a:p>
          <a:r>
            <a:rPr lang="en-US" sz="1000" dirty="0" smtClean="0"/>
            <a:t>- </a:t>
          </a:r>
          <a:r>
            <a:rPr lang="en-US" sz="900" dirty="0" smtClean="0"/>
            <a:t>Simulation of expected and unexpected conditions for every contract</a:t>
          </a:r>
        </a:p>
        <a:p>
          <a:r>
            <a:rPr lang="en-US" sz="900" dirty="0" smtClean="0"/>
            <a:t>- Testing all possible </a:t>
          </a:r>
          <a:r>
            <a:rPr lang="en-US" sz="900" dirty="0" err="1" smtClean="0"/>
            <a:t>cominations</a:t>
          </a:r>
          <a:r>
            <a:rPr lang="en-US" sz="900" dirty="0" smtClean="0"/>
            <a:t> of Business Logic</a:t>
          </a:r>
        </a:p>
        <a:p>
          <a:endParaRPr lang="en-US" sz="2000" dirty="0"/>
        </a:p>
      </dgm:t>
    </dgm:pt>
    <dgm:pt modelId="{42BF83DB-800B-41D2-88A0-079EA02459BB}" type="parTrans" cxnId="{AF0D50E9-1687-447C-948C-C2E587FC6DA5}">
      <dgm:prSet/>
      <dgm:spPr/>
      <dgm:t>
        <a:bodyPr/>
        <a:lstStyle/>
        <a:p>
          <a:endParaRPr lang="en-US"/>
        </a:p>
      </dgm:t>
    </dgm:pt>
    <dgm:pt modelId="{D8D911AF-C077-4399-A0E1-B66AA9185E80}" type="sibTrans" cxnId="{AF0D50E9-1687-447C-948C-C2E587FC6DA5}">
      <dgm:prSet/>
      <dgm:spPr/>
      <dgm:t>
        <a:bodyPr/>
        <a:lstStyle/>
        <a:p>
          <a:endParaRPr lang="en-US"/>
        </a:p>
      </dgm:t>
    </dgm:pt>
    <dgm:pt modelId="{B3AD40FE-C914-4C84-B34F-B08E2BB6EC00}">
      <dgm:prSet phldrT="[Text]" custT="1"/>
      <dgm:spPr/>
      <dgm:t>
        <a:bodyPr/>
        <a:lstStyle/>
        <a:p>
          <a:r>
            <a:rPr lang="en-US" sz="1000" b="1" dirty="0" smtClean="0"/>
            <a:t>Peer / Node Testing</a:t>
          </a:r>
        </a:p>
        <a:p>
          <a:r>
            <a:rPr lang="en-US" sz="1000" dirty="0" smtClean="0"/>
            <a:t>- </a:t>
          </a:r>
          <a:r>
            <a:rPr lang="en-US" sz="900" dirty="0" smtClean="0"/>
            <a:t>Verify each node has same ledger copy</a:t>
          </a:r>
        </a:p>
        <a:p>
          <a:r>
            <a:rPr lang="en-US" sz="900" dirty="0" smtClean="0"/>
            <a:t>- Ordering of transactions in block</a:t>
          </a:r>
        </a:p>
        <a:p>
          <a:r>
            <a:rPr lang="en-US" sz="900" dirty="0" smtClean="0"/>
            <a:t>- Testing of consensus protocol</a:t>
          </a:r>
          <a:endParaRPr lang="en-US" sz="900" dirty="0"/>
        </a:p>
      </dgm:t>
    </dgm:pt>
    <dgm:pt modelId="{C0B17CEA-E4AE-4D71-A0DF-E5F742936418}" type="parTrans" cxnId="{3DEB54D5-FD5E-4717-AD14-6DDDF22952DA}">
      <dgm:prSet/>
      <dgm:spPr/>
      <dgm:t>
        <a:bodyPr/>
        <a:lstStyle/>
        <a:p>
          <a:endParaRPr lang="en-US"/>
        </a:p>
      </dgm:t>
    </dgm:pt>
    <dgm:pt modelId="{E769DB72-60B3-4C45-9384-3A8CC16D7B67}" type="sibTrans" cxnId="{3DEB54D5-FD5E-4717-AD14-6DDDF22952DA}">
      <dgm:prSet/>
      <dgm:spPr/>
      <dgm:t>
        <a:bodyPr/>
        <a:lstStyle/>
        <a:p>
          <a:endParaRPr lang="en-US"/>
        </a:p>
      </dgm:t>
    </dgm:pt>
    <dgm:pt modelId="{46C7E1D5-303C-4AC2-AF17-354105105D24}" type="pres">
      <dgm:prSet presAssocID="{862459D2-9EDA-436C-9611-4806B480312B}" presName="linear" presStyleCnt="0">
        <dgm:presLayoutVars>
          <dgm:dir/>
          <dgm:animLvl val="lvl"/>
          <dgm:resizeHandles val="exact"/>
        </dgm:presLayoutVars>
      </dgm:prSet>
      <dgm:spPr/>
    </dgm:pt>
    <dgm:pt modelId="{B0B8311B-2187-4A5E-A86D-4E1402B2D4AC}" type="pres">
      <dgm:prSet presAssocID="{55EC510D-CE74-4823-8250-8C36E5C0886E}" presName="parentLin" presStyleCnt="0"/>
      <dgm:spPr/>
    </dgm:pt>
    <dgm:pt modelId="{2389489F-3534-4571-BC74-EC792AFA8ADB}" type="pres">
      <dgm:prSet presAssocID="{55EC510D-CE74-4823-8250-8C36E5C0886E}" presName="parentLeftMargin" presStyleLbl="node1" presStyleIdx="0" presStyleCnt="2"/>
      <dgm:spPr/>
    </dgm:pt>
    <dgm:pt modelId="{625D833B-9FD0-47F6-BF9B-633B02DD9D85}" type="pres">
      <dgm:prSet presAssocID="{55EC510D-CE74-4823-8250-8C36E5C0886E}" presName="parentText" presStyleLbl="node1" presStyleIdx="0" presStyleCnt="2" custScaleX="142857">
        <dgm:presLayoutVars>
          <dgm:chMax val="0"/>
          <dgm:bulletEnabled val="1"/>
        </dgm:presLayoutVars>
      </dgm:prSet>
      <dgm:spPr/>
      <dgm:t>
        <a:bodyPr/>
        <a:lstStyle/>
        <a:p>
          <a:endParaRPr lang="en-US"/>
        </a:p>
      </dgm:t>
    </dgm:pt>
    <dgm:pt modelId="{E259F77B-D830-46A4-8F1D-5FA0236768BF}" type="pres">
      <dgm:prSet presAssocID="{55EC510D-CE74-4823-8250-8C36E5C0886E}" presName="negativeSpace" presStyleCnt="0"/>
      <dgm:spPr/>
    </dgm:pt>
    <dgm:pt modelId="{7EF15229-8B04-4B9F-A621-84CC1E2BBF1E}" type="pres">
      <dgm:prSet presAssocID="{55EC510D-CE74-4823-8250-8C36E5C0886E}" presName="childText" presStyleLbl="conFgAcc1" presStyleIdx="0" presStyleCnt="2">
        <dgm:presLayoutVars>
          <dgm:bulletEnabled val="1"/>
        </dgm:presLayoutVars>
      </dgm:prSet>
      <dgm:spPr/>
    </dgm:pt>
    <dgm:pt modelId="{A5FA56E4-84DB-41A0-AB49-104E59BB3FEE}" type="pres">
      <dgm:prSet presAssocID="{D8D911AF-C077-4399-A0E1-B66AA9185E80}" presName="spaceBetweenRectangles" presStyleCnt="0"/>
      <dgm:spPr/>
    </dgm:pt>
    <dgm:pt modelId="{9BE5ECBA-BEA6-410D-B33C-AC11CD784687}" type="pres">
      <dgm:prSet presAssocID="{B3AD40FE-C914-4C84-B34F-B08E2BB6EC00}" presName="parentLin" presStyleCnt="0"/>
      <dgm:spPr/>
    </dgm:pt>
    <dgm:pt modelId="{66B28AF1-CC08-4B72-BDCD-04C4F3D611F8}" type="pres">
      <dgm:prSet presAssocID="{B3AD40FE-C914-4C84-B34F-B08E2BB6EC00}" presName="parentLeftMargin" presStyleLbl="node1" presStyleIdx="0" presStyleCnt="2"/>
      <dgm:spPr/>
    </dgm:pt>
    <dgm:pt modelId="{4DCB696E-6310-4DAF-A2AC-888000EF1A73}" type="pres">
      <dgm:prSet presAssocID="{B3AD40FE-C914-4C84-B34F-B08E2BB6EC00}" presName="parentText" presStyleLbl="node1" presStyleIdx="1" presStyleCnt="2" custScaleX="142857">
        <dgm:presLayoutVars>
          <dgm:chMax val="0"/>
          <dgm:bulletEnabled val="1"/>
        </dgm:presLayoutVars>
      </dgm:prSet>
      <dgm:spPr/>
      <dgm:t>
        <a:bodyPr/>
        <a:lstStyle/>
        <a:p>
          <a:endParaRPr lang="en-US"/>
        </a:p>
      </dgm:t>
    </dgm:pt>
    <dgm:pt modelId="{3AADDBF4-1368-4A33-B718-62C646A704A9}" type="pres">
      <dgm:prSet presAssocID="{B3AD40FE-C914-4C84-B34F-B08E2BB6EC00}" presName="negativeSpace" presStyleCnt="0"/>
      <dgm:spPr/>
    </dgm:pt>
    <dgm:pt modelId="{F589BFF7-AB5B-4F67-B67A-66B61560FDB8}" type="pres">
      <dgm:prSet presAssocID="{B3AD40FE-C914-4C84-B34F-B08E2BB6EC00}" presName="childText" presStyleLbl="conFgAcc1" presStyleIdx="1" presStyleCnt="2">
        <dgm:presLayoutVars>
          <dgm:bulletEnabled val="1"/>
        </dgm:presLayoutVars>
      </dgm:prSet>
      <dgm:spPr/>
    </dgm:pt>
  </dgm:ptLst>
  <dgm:cxnLst>
    <dgm:cxn modelId="{AF0D50E9-1687-447C-948C-C2E587FC6DA5}" srcId="{862459D2-9EDA-436C-9611-4806B480312B}" destId="{55EC510D-CE74-4823-8250-8C36E5C0886E}" srcOrd="0" destOrd="0" parTransId="{42BF83DB-800B-41D2-88A0-079EA02459BB}" sibTransId="{D8D911AF-C077-4399-A0E1-B66AA9185E80}"/>
    <dgm:cxn modelId="{917C02D2-F991-4B69-A24A-B83F0A8BDD07}" type="presOf" srcId="{55EC510D-CE74-4823-8250-8C36E5C0886E}" destId="{625D833B-9FD0-47F6-BF9B-633B02DD9D85}" srcOrd="1" destOrd="0" presId="urn:microsoft.com/office/officeart/2005/8/layout/list1"/>
    <dgm:cxn modelId="{C0C3EF81-3703-4F41-B59A-689801F11BE8}" type="presOf" srcId="{B3AD40FE-C914-4C84-B34F-B08E2BB6EC00}" destId="{66B28AF1-CC08-4B72-BDCD-04C4F3D611F8}" srcOrd="0" destOrd="0" presId="urn:microsoft.com/office/officeart/2005/8/layout/list1"/>
    <dgm:cxn modelId="{144ADB0B-102E-4A8C-AE83-26F9752A4012}" type="presOf" srcId="{862459D2-9EDA-436C-9611-4806B480312B}" destId="{46C7E1D5-303C-4AC2-AF17-354105105D24}" srcOrd="0" destOrd="0" presId="urn:microsoft.com/office/officeart/2005/8/layout/list1"/>
    <dgm:cxn modelId="{20806177-F6B6-42D6-86C9-D4A00F86AF3F}" type="presOf" srcId="{B3AD40FE-C914-4C84-B34F-B08E2BB6EC00}" destId="{4DCB696E-6310-4DAF-A2AC-888000EF1A73}" srcOrd="1" destOrd="0" presId="urn:microsoft.com/office/officeart/2005/8/layout/list1"/>
    <dgm:cxn modelId="{3DEB54D5-FD5E-4717-AD14-6DDDF22952DA}" srcId="{862459D2-9EDA-436C-9611-4806B480312B}" destId="{B3AD40FE-C914-4C84-B34F-B08E2BB6EC00}" srcOrd="1" destOrd="0" parTransId="{C0B17CEA-E4AE-4D71-A0DF-E5F742936418}" sibTransId="{E769DB72-60B3-4C45-9384-3A8CC16D7B67}"/>
    <dgm:cxn modelId="{8CD5A60C-EB0C-4C4A-A6A0-5F79B056883B}" type="presOf" srcId="{55EC510D-CE74-4823-8250-8C36E5C0886E}" destId="{2389489F-3534-4571-BC74-EC792AFA8ADB}" srcOrd="0" destOrd="0" presId="urn:microsoft.com/office/officeart/2005/8/layout/list1"/>
    <dgm:cxn modelId="{E50A91FF-C6B8-4D45-A634-1C2C1C7610C8}" type="presParOf" srcId="{46C7E1D5-303C-4AC2-AF17-354105105D24}" destId="{B0B8311B-2187-4A5E-A86D-4E1402B2D4AC}" srcOrd="0" destOrd="0" presId="urn:microsoft.com/office/officeart/2005/8/layout/list1"/>
    <dgm:cxn modelId="{40B96BCF-DA77-4155-BF66-9CF5A6EAF6A8}" type="presParOf" srcId="{B0B8311B-2187-4A5E-A86D-4E1402B2D4AC}" destId="{2389489F-3534-4571-BC74-EC792AFA8ADB}" srcOrd="0" destOrd="0" presId="urn:microsoft.com/office/officeart/2005/8/layout/list1"/>
    <dgm:cxn modelId="{BA36C033-58DE-41A4-BCFC-AEE8C580635F}" type="presParOf" srcId="{B0B8311B-2187-4A5E-A86D-4E1402B2D4AC}" destId="{625D833B-9FD0-47F6-BF9B-633B02DD9D85}" srcOrd="1" destOrd="0" presId="urn:microsoft.com/office/officeart/2005/8/layout/list1"/>
    <dgm:cxn modelId="{3CF6C810-F6A7-4B9A-BE8F-1214FEB88CD9}" type="presParOf" srcId="{46C7E1D5-303C-4AC2-AF17-354105105D24}" destId="{E259F77B-D830-46A4-8F1D-5FA0236768BF}" srcOrd="1" destOrd="0" presId="urn:microsoft.com/office/officeart/2005/8/layout/list1"/>
    <dgm:cxn modelId="{65744168-496B-4ECA-8C0B-B1A122760590}" type="presParOf" srcId="{46C7E1D5-303C-4AC2-AF17-354105105D24}" destId="{7EF15229-8B04-4B9F-A621-84CC1E2BBF1E}" srcOrd="2" destOrd="0" presId="urn:microsoft.com/office/officeart/2005/8/layout/list1"/>
    <dgm:cxn modelId="{A6E9D6F8-835C-410C-B449-D8CC3697CBFC}" type="presParOf" srcId="{46C7E1D5-303C-4AC2-AF17-354105105D24}" destId="{A5FA56E4-84DB-41A0-AB49-104E59BB3FEE}" srcOrd="3" destOrd="0" presId="urn:microsoft.com/office/officeart/2005/8/layout/list1"/>
    <dgm:cxn modelId="{E29D873D-5606-4D59-BDB2-722A5B0C66CE}" type="presParOf" srcId="{46C7E1D5-303C-4AC2-AF17-354105105D24}" destId="{9BE5ECBA-BEA6-410D-B33C-AC11CD784687}" srcOrd="4" destOrd="0" presId="urn:microsoft.com/office/officeart/2005/8/layout/list1"/>
    <dgm:cxn modelId="{7E79E354-4490-48CB-82B9-44DF579DC79F}" type="presParOf" srcId="{9BE5ECBA-BEA6-410D-B33C-AC11CD784687}" destId="{66B28AF1-CC08-4B72-BDCD-04C4F3D611F8}" srcOrd="0" destOrd="0" presId="urn:microsoft.com/office/officeart/2005/8/layout/list1"/>
    <dgm:cxn modelId="{17C3562C-9DB9-471E-B5B7-070FF9D4594C}" type="presParOf" srcId="{9BE5ECBA-BEA6-410D-B33C-AC11CD784687}" destId="{4DCB696E-6310-4DAF-A2AC-888000EF1A73}" srcOrd="1" destOrd="0" presId="urn:microsoft.com/office/officeart/2005/8/layout/list1"/>
    <dgm:cxn modelId="{2E59F713-E6C0-4543-BBA1-DD5866447C25}" type="presParOf" srcId="{46C7E1D5-303C-4AC2-AF17-354105105D24}" destId="{3AADDBF4-1368-4A33-B718-62C646A704A9}" srcOrd="5" destOrd="0" presId="urn:microsoft.com/office/officeart/2005/8/layout/list1"/>
    <dgm:cxn modelId="{EBE0E2F2-7059-4C6F-8BC9-3EA42C5BD228}" type="presParOf" srcId="{46C7E1D5-303C-4AC2-AF17-354105105D24}" destId="{F589BFF7-AB5B-4F67-B67A-66B61560FDB8}"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B0A83D-04FD-4074-BD17-274E08BDB955}" type="doc">
      <dgm:prSet loTypeId="urn:microsoft.com/office/officeart/2005/8/layout/radial5" loCatId="cycle" qsTypeId="urn:microsoft.com/office/officeart/2005/8/quickstyle/simple5" qsCatId="simple" csTypeId="urn:microsoft.com/office/officeart/2005/8/colors/colorful5" csCatId="colorful" phldr="1"/>
      <dgm:spPr/>
      <dgm:t>
        <a:bodyPr/>
        <a:lstStyle/>
        <a:p>
          <a:endParaRPr lang="en-US"/>
        </a:p>
      </dgm:t>
    </dgm:pt>
    <dgm:pt modelId="{8F1ED926-F03F-4801-A35F-74EC0FE4F004}">
      <dgm:prSet phldrT="[Text]"/>
      <dgm:spPr/>
      <dgm:t>
        <a:bodyPr/>
        <a:lstStyle/>
        <a:p>
          <a:r>
            <a:rPr lang="en-US" dirty="0" smtClean="0"/>
            <a:t>Non-Functional Testing</a:t>
          </a:r>
          <a:endParaRPr lang="en-US" dirty="0"/>
        </a:p>
      </dgm:t>
    </dgm:pt>
    <dgm:pt modelId="{D2D68687-BFFE-4C8C-8AFE-0336FC7A3867}" type="parTrans" cxnId="{FD9A165C-D1CD-46AF-A3AE-D9D1C3666C3A}">
      <dgm:prSet/>
      <dgm:spPr/>
      <dgm:t>
        <a:bodyPr/>
        <a:lstStyle/>
        <a:p>
          <a:endParaRPr lang="en-US"/>
        </a:p>
      </dgm:t>
    </dgm:pt>
    <dgm:pt modelId="{7479B690-BA28-4CB0-B14B-5C55BFB23D43}" type="sibTrans" cxnId="{FD9A165C-D1CD-46AF-A3AE-D9D1C3666C3A}">
      <dgm:prSet/>
      <dgm:spPr/>
      <dgm:t>
        <a:bodyPr/>
        <a:lstStyle/>
        <a:p>
          <a:endParaRPr lang="en-US"/>
        </a:p>
      </dgm:t>
    </dgm:pt>
    <dgm:pt modelId="{99E434DE-9D6F-4E47-A4A2-9B31156B582E}">
      <dgm:prSet phldrT="[Text]"/>
      <dgm:spPr/>
      <dgm:t>
        <a:bodyPr/>
        <a:lstStyle/>
        <a:p>
          <a:r>
            <a:rPr lang="en-US" dirty="0" smtClean="0"/>
            <a:t>Performance Testing</a:t>
          </a:r>
          <a:endParaRPr lang="en-US" dirty="0"/>
        </a:p>
      </dgm:t>
    </dgm:pt>
    <dgm:pt modelId="{CB1522DA-D31C-4FB7-BDBB-8722945785EE}" type="parTrans" cxnId="{225181CB-B3D1-4323-B66E-F7F8786D1287}">
      <dgm:prSet/>
      <dgm:spPr/>
      <dgm:t>
        <a:bodyPr/>
        <a:lstStyle/>
        <a:p>
          <a:endParaRPr lang="en-US"/>
        </a:p>
      </dgm:t>
    </dgm:pt>
    <dgm:pt modelId="{B3FCB7F0-B52B-4505-A1C6-820B5E104437}" type="sibTrans" cxnId="{225181CB-B3D1-4323-B66E-F7F8786D1287}">
      <dgm:prSet/>
      <dgm:spPr/>
      <dgm:t>
        <a:bodyPr/>
        <a:lstStyle/>
        <a:p>
          <a:endParaRPr lang="en-US"/>
        </a:p>
      </dgm:t>
    </dgm:pt>
    <dgm:pt modelId="{551C070E-9BBF-4F35-B2EB-6622DAB5DE85}">
      <dgm:prSet phldrT="[Text]"/>
      <dgm:spPr/>
      <dgm:t>
        <a:bodyPr/>
        <a:lstStyle/>
        <a:p>
          <a:r>
            <a:rPr lang="en-US" dirty="0" smtClean="0"/>
            <a:t>Compliance &amp; Security Testing</a:t>
          </a:r>
          <a:endParaRPr lang="en-US" dirty="0"/>
        </a:p>
      </dgm:t>
    </dgm:pt>
    <dgm:pt modelId="{7B1F8027-232B-4B52-8C8C-2DF21AF19E1D}" type="parTrans" cxnId="{6B7F21B4-7B9F-428F-A7CA-0355D23D52F4}">
      <dgm:prSet/>
      <dgm:spPr/>
      <dgm:t>
        <a:bodyPr/>
        <a:lstStyle/>
        <a:p>
          <a:endParaRPr lang="en-US"/>
        </a:p>
      </dgm:t>
    </dgm:pt>
    <dgm:pt modelId="{93F3365D-7FAA-488D-9044-8C75B056FFC0}" type="sibTrans" cxnId="{6B7F21B4-7B9F-428F-A7CA-0355D23D52F4}">
      <dgm:prSet/>
      <dgm:spPr/>
      <dgm:t>
        <a:bodyPr/>
        <a:lstStyle/>
        <a:p>
          <a:endParaRPr lang="en-US"/>
        </a:p>
      </dgm:t>
    </dgm:pt>
    <dgm:pt modelId="{59C841B6-A5CB-4EAD-BE04-9D499D1FCBFB}">
      <dgm:prSet phldrT="[Text]"/>
      <dgm:spPr/>
      <dgm:t>
        <a:bodyPr/>
        <a:lstStyle/>
        <a:p>
          <a:r>
            <a:rPr lang="en-US" dirty="0" smtClean="0"/>
            <a:t>Resilience and Recovery Testing</a:t>
          </a:r>
          <a:endParaRPr lang="en-US" dirty="0"/>
        </a:p>
      </dgm:t>
    </dgm:pt>
    <dgm:pt modelId="{F4AF1D42-6021-439A-AD8E-4B07AFB45014}" type="parTrans" cxnId="{B99B8462-0FA4-472D-8A2C-EC68030D41F0}">
      <dgm:prSet/>
      <dgm:spPr/>
      <dgm:t>
        <a:bodyPr/>
        <a:lstStyle/>
        <a:p>
          <a:endParaRPr lang="en-US"/>
        </a:p>
      </dgm:t>
    </dgm:pt>
    <dgm:pt modelId="{A4A1DA57-D4E3-446F-80A6-C00D62F46C46}" type="sibTrans" cxnId="{B99B8462-0FA4-472D-8A2C-EC68030D41F0}">
      <dgm:prSet/>
      <dgm:spPr/>
      <dgm:t>
        <a:bodyPr/>
        <a:lstStyle/>
        <a:p>
          <a:endParaRPr lang="en-US"/>
        </a:p>
      </dgm:t>
    </dgm:pt>
    <dgm:pt modelId="{CE2C8AD9-4250-4CF5-8C5B-6816FC201B3E}" type="pres">
      <dgm:prSet presAssocID="{35B0A83D-04FD-4074-BD17-274E08BDB955}" presName="Name0" presStyleCnt="0">
        <dgm:presLayoutVars>
          <dgm:chMax val="1"/>
          <dgm:dir/>
          <dgm:animLvl val="ctr"/>
          <dgm:resizeHandles val="exact"/>
        </dgm:presLayoutVars>
      </dgm:prSet>
      <dgm:spPr/>
    </dgm:pt>
    <dgm:pt modelId="{0BCE0637-381D-4E8C-B330-8088A64B56DF}" type="pres">
      <dgm:prSet presAssocID="{8F1ED926-F03F-4801-A35F-74EC0FE4F004}" presName="centerShape" presStyleLbl="node0" presStyleIdx="0" presStyleCnt="1"/>
      <dgm:spPr/>
    </dgm:pt>
    <dgm:pt modelId="{4E30CFD2-E696-4302-9740-DB9CDC3A75F7}" type="pres">
      <dgm:prSet presAssocID="{CB1522DA-D31C-4FB7-BDBB-8722945785EE}" presName="parTrans" presStyleLbl="sibTrans2D1" presStyleIdx="0" presStyleCnt="3"/>
      <dgm:spPr/>
    </dgm:pt>
    <dgm:pt modelId="{599441E2-5542-45DD-8AA8-736303FD28FE}" type="pres">
      <dgm:prSet presAssocID="{CB1522DA-D31C-4FB7-BDBB-8722945785EE}" presName="connectorText" presStyleLbl="sibTrans2D1" presStyleIdx="0" presStyleCnt="3"/>
      <dgm:spPr/>
    </dgm:pt>
    <dgm:pt modelId="{60181A1D-2BC8-4313-85CE-1656E4E479EA}" type="pres">
      <dgm:prSet presAssocID="{99E434DE-9D6F-4E47-A4A2-9B31156B582E}" presName="node" presStyleLbl="node1" presStyleIdx="0" presStyleCnt="3" custRadScaleRad="101115" custRadScaleInc="-733">
        <dgm:presLayoutVars>
          <dgm:bulletEnabled val="1"/>
        </dgm:presLayoutVars>
      </dgm:prSet>
      <dgm:spPr/>
    </dgm:pt>
    <dgm:pt modelId="{1BF6EF4C-2360-4BA2-970C-34FB0F6E669B}" type="pres">
      <dgm:prSet presAssocID="{7B1F8027-232B-4B52-8C8C-2DF21AF19E1D}" presName="parTrans" presStyleLbl="sibTrans2D1" presStyleIdx="1" presStyleCnt="3"/>
      <dgm:spPr/>
    </dgm:pt>
    <dgm:pt modelId="{0E7944E9-A323-4FEE-A934-0BAD23988C28}" type="pres">
      <dgm:prSet presAssocID="{7B1F8027-232B-4B52-8C8C-2DF21AF19E1D}" presName="connectorText" presStyleLbl="sibTrans2D1" presStyleIdx="1" presStyleCnt="3"/>
      <dgm:spPr/>
    </dgm:pt>
    <dgm:pt modelId="{8D922E15-E9E1-40C5-A82B-944925C660CB}" type="pres">
      <dgm:prSet presAssocID="{551C070E-9BBF-4F35-B2EB-6622DAB5DE85}" presName="node" presStyleLbl="node1" presStyleIdx="1" presStyleCnt="3">
        <dgm:presLayoutVars>
          <dgm:bulletEnabled val="1"/>
        </dgm:presLayoutVars>
      </dgm:prSet>
      <dgm:spPr/>
    </dgm:pt>
    <dgm:pt modelId="{FF40F232-CAB8-421F-A4D1-068DD7221090}" type="pres">
      <dgm:prSet presAssocID="{F4AF1D42-6021-439A-AD8E-4B07AFB45014}" presName="parTrans" presStyleLbl="sibTrans2D1" presStyleIdx="2" presStyleCnt="3"/>
      <dgm:spPr/>
    </dgm:pt>
    <dgm:pt modelId="{FDA0A989-4018-46FB-BDE2-721D60519530}" type="pres">
      <dgm:prSet presAssocID="{F4AF1D42-6021-439A-AD8E-4B07AFB45014}" presName="connectorText" presStyleLbl="sibTrans2D1" presStyleIdx="2" presStyleCnt="3"/>
      <dgm:spPr/>
    </dgm:pt>
    <dgm:pt modelId="{0D818CA9-0A67-4C07-BC70-8D935E2792EA}" type="pres">
      <dgm:prSet presAssocID="{59C841B6-A5CB-4EAD-BE04-9D499D1FCBFB}" presName="node" presStyleLbl="node1" presStyleIdx="2" presStyleCnt="3">
        <dgm:presLayoutVars>
          <dgm:bulletEnabled val="1"/>
        </dgm:presLayoutVars>
      </dgm:prSet>
      <dgm:spPr/>
      <dgm:t>
        <a:bodyPr/>
        <a:lstStyle/>
        <a:p>
          <a:endParaRPr lang="en-US"/>
        </a:p>
      </dgm:t>
    </dgm:pt>
  </dgm:ptLst>
  <dgm:cxnLst>
    <dgm:cxn modelId="{F79EE3BB-2B38-43BB-99E6-27F89E5D9D81}" type="presOf" srcId="{59C841B6-A5CB-4EAD-BE04-9D499D1FCBFB}" destId="{0D818CA9-0A67-4C07-BC70-8D935E2792EA}" srcOrd="0" destOrd="0" presId="urn:microsoft.com/office/officeart/2005/8/layout/radial5"/>
    <dgm:cxn modelId="{225181CB-B3D1-4323-B66E-F7F8786D1287}" srcId="{8F1ED926-F03F-4801-A35F-74EC0FE4F004}" destId="{99E434DE-9D6F-4E47-A4A2-9B31156B582E}" srcOrd="0" destOrd="0" parTransId="{CB1522DA-D31C-4FB7-BDBB-8722945785EE}" sibTransId="{B3FCB7F0-B52B-4505-A1C6-820B5E104437}"/>
    <dgm:cxn modelId="{D288A34D-9162-4779-8559-8DF0C5B2866C}" type="presOf" srcId="{8F1ED926-F03F-4801-A35F-74EC0FE4F004}" destId="{0BCE0637-381D-4E8C-B330-8088A64B56DF}" srcOrd="0" destOrd="0" presId="urn:microsoft.com/office/officeart/2005/8/layout/radial5"/>
    <dgm:cxn modelId="{7BCBCA36-9B07-4EF2-80BC-7716EF6FE6A0}" type="presOf" srcId="{CB1522DA-D31C-4FB7-BDBB-8722945785EE}" destId="{4E30CFD2-E696-4302-9740-DB9CDC3A75F7}" srcOrd="0" destOrd="0" presId="urn:microsoft.com/office/officeart/2005/8/layout/radial5"/>
    <dgm:cxn modelId="{6B7F21B4-7B9F-428F-A7CA-0355D23D52F4}" srcId="{8F1ED926-F03F-4801-A35F-74EC0FE4F004}" destId="{551C070E-9BBF-4F35-B2EB-6622DAB5DE85}" srcOrd="1" destOrd="0" parTransId="{7B1F8027-232B-4B52-8C8C-2DF21AF19E1D}" sibTransId="{93F3365D-7FAA-488D-9044-8C75B056FFC0}"/>
    <dgm:cxn modelId="{7480CE37-489A-4D0D-BD15-9BEBD7B0FD8C}" type="presOf" srcId="{99E434DE-9D6F-4E47-A4A2-9B31156B582E}" destId="{60181A1D-2BC8-4313-85CE-1656E4E479EA}" srcOrd="0" destOrd="0" presId="urn:microsoft.com/office/officeart/2005/8/layout/radial5"/>
    <dgm:cxn modelId="{41846F80-2792-453F-8CC9-02AA3C2E5B9C}" type="presOf" srcId="{F4AF1D42-6021-439A-AD8E-4B07AFB45014}" destId="{FDA0A989-4018-46FB-BDE2-721D60519530}" srcOrd="1" destOrd="0" presId="urn:microsoft.com/office/officeart/2005/8/layout/radial5"/>
    <dgm:cxn modelId="{B6C5DB91-56A0-4A74-AD69-862310D98EAA}" type="presOf" srcId="{CB1522DA-D31C-4FB7-BDBB-8722945785EE}" destId="{599441E2-5542-45DD-8AA8-736303FD28FE}" srcOrd="1" destOrd="0" presId="urn:microsoft.com/office/officeart/2005/8/layout/radial5"/>
    <dgm:cxn modelId="{406B6368-33CD-4CEB-A042-4406C562973C}" type="presOf" srcId="{F4AF1D42-6021-439A-AD8E-4B07AFB45014}" destId="{FF40F232-CAB8-421F-A4D1-068DD7221090}" srcOrd="0" destOrd="0" presId="urn:microsoft.com/office/officeart/2005/8/layout/radial5"/>
    <dgm:cxn modelId="{FD9A165C-D1CD-46AF-A3AE-D9D1C3666C3A}" srcId="{35B0A83D-04FD-4074-BD17-274E08BDB955}" destId="{8F1ED926-F03F-4801-A35F-74EC0FE4F004}" srcOrd="0" destOrd="0" parTransId="{D2D68687-BFFE-4C8C-8AFE-0336FC7A3867}" sibTransId="{7479B690-BA28-4CB0-B14B-5C55BFB23D43}"/>
    <dgm:cxn modelId="{4165A32E-3038-49BC-914D-E69F6483D738}" type="presOf" srcId="{7B1F8027-232B-4B52-8C8C-2DF21AF19E1D}" destId="{1BF6EF4C-2360-4BA2-970C-34FB0F6E669B}" srcOrd="0" destOrd="0" presId="urn:microsoft.com/office/officeart/2005/8/layout/radial5"/>
    <dgm:cxn modelId="{2AE8C43A-E4A1-4D15-A6E5-7D745E6EDB00}" type="presOf" srcId="{7B1F8027-232B-4B52-8C8C-2DF21AF19E1D}" destId="{0E7944E9-A323-4FEE-A934-0BAD23988C28}" srcOrd="1" destOrd="0" presId="urn:microsoft.com/office/officeart/2005/8/layout/radial5"/>
    <dgm:cxn modelId="{B99B8462-0FA4-472D-8A2C-EC68030D41F0}" srcId="{8F1ED926-F03F-4801-A35F-74EC0FE4F004}" destId="{59C841B6-A5CB-4EAD-BE04-9D499D1FCBFB}" srcOrd="2" destOrd="0" parTransId="{F4AF1D42-6021-439A-AD8E-4B07AFB45014}" sibTransId="{A4A1DA57-D4E3-446F-80A6-C00D62F46C46}"/>
    <dgm:cxn modelId="{3456F5DF-F577-4B1F-B71C-A8B90A42FAA8}" type="presOf" srcId="{35B0A83D-04FD-4074-BD17-274E08BDB955}" destId="{CE2C8AD9-4250-4CF5-8C5B-6816FC201B3E}" srcOrd="0" destOrd="0" presId="urn:microsoft.com/office/officeart/2005/8/layout/radial5"/>
    <dgm:cxn modelId="{2870826C-C11C-421B-BCD6-DDD8D3B38706}" type="presOf" srcId="{551C070E-9BBF-4F35-B2EB-6622DAB5DE85}" destId="{8D922E15-E9E1-40C5-A82B-944925C660CB}" srcOrd="0" destOrd="0" presId="urn:microsoft.com/office/officeart/2005/8/layout/radial5"/>
    <dgm:cxn modelId="{3197FCB1-4927-4327-9D11-E1F1F5894289}" type="presParOf" srcId="{CE2C8AD9-4250-4CF5-8C5B-6816FC201B3E}" destId="{0BCE0637-381D-4E8C-B330-8088A64B56DF}" srcOrd="0" destOrd="0" presId="urn:microsoft.com/office/officeart/2005/8/layout/radial5"/>
    <dgm:cxn modelId="{C136D987-4575-459C-A532-1A2BF9AD1046}" type="presParOf" srcId="{CE2C8AD9-4250-4CF5-8C5B-6816FC201B3E}" destId="{4E30CFD2-E696-4302-9740-DB9CDC3A75F7}" srcOrd="1" destOrd="0" presId="urn:microsoft.com/office/officeart/2005/8/layout/radial5"/>
    <dgm:cxn modelId="{00FC82B7-ECBE-4AFA-894F-143E65E7D230}" type="presParOf" srcId="{4E30CFD2-E696-4302-9740-DB9CDC3A75F7}" destId="{599441E2-5542-45DD-8AA8-736303FD28FE}" srcOrd="0" destOrd="0" presId="urn:microsoft.com/office/officeart/2005/8/layout/radial5"/>
    <dgm:cxn modelId="{C71D220C-A787-449C-AE19-DF704FAEB757}" type="presParOf" srcId="{CE2C8AD9-4250-4CF5-8C5B-6816FC201B3E}" destId="{60181A1D-2BC8-4313-85CE-1656E4E479EA}" srcOrd="2" destOrd="0" presId="urn:microsoft.com/office/officeart/2005/8/layout/radial5"/>
    <dgm:cxn modelId="{BB958058-07F9-4A35-9195-12AF2DF74E34}" type="presParOf" srcId="{CE2C8AD9-4250-4CF5-8C5B-6816FC201B3E}" destId="{1BF6EF4C-2360-4BA2-970C-34FB0F6E669B}" srcOrd="3" destOrd="0" presId="urn:microsoft.com/office/officeart/2005/8/layout/radial5"/>
    <dgm:cxn modelId="{A5418271-6FD7-4BD5-8E05-729387F6E4FA}" type="presParOf" srcId="{1BF6EF4C-2360-4BA2-970C-34FB0F6E669B}" destId="{0E7944E9-A323-4FEE-A934-0BAD23988C28}" srcOrd="0" destOrd="0" presId="urn:microsoft.com/office/officeart/2005/8/layout/radial5"/>
    <dgm:cxn modelId="{DB680A9C-DDF6-47D0-A1A7-BAE85D17F210}" type="presParOf" srcId="{CE2C8AD9-4250-4CF5-8C5B-6816FC201B3E}" destId="{8D922E15-E9E1-40C5-A82B-944925C660CB}" srcOrd="4" destOrd="0" presId="urn:microsoft.com/office/officeart/2005/8/layout/radial5"/>
    <dgm:cxn modelId="{D0E2F8EF-A95E-4977-BC34-3BBF8EC80700}" type="presParOf" srcId="{CE2C8AD9-4250-4CF5-8C5B-6816FC201B3E}" destId="{FF40F232-CAB8-421F-A4D1-068DD7221090}" srcOrd="5" destOrd="0" presId="urn:microsoft.com/office/officeart/2005/8/layout/radial5"/>
    <dgm:cxn modelId="{16EA6240-9276-4867-A3B8-64953F25122F}" type="presParOf" srcId="{FF40F232-CAB8-421F-A4D1-068DD7221090}" destId="{FDA0A989-4018-46FB-BDE2-721D60519530}" srcOrd="0" destOrd="0" presId="urn:microsoft.com/office/officeart/2005/8/layout/radial5"/>
    <dgm:cxn modelId="{21D3077A-020D-40A5-B722-32CA3D526033}" type="presParOf" srcId="{CE2C8AD9-4250-4CF5-8C5B-6816FC201B3E}" destId="{0D818CA9-0A67-4C07-BC70-8D935E2792EA}"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27D48A-D5DE-4082-957E-5BBDED11332E}"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1FEC9656-E989-4874-8A03-D20AA59829C1}">
      <dgm:prSet phldrT="[Text]" custT="1"/>
      <dgm:spPr/>
      <dgm:t>
        <a:bodyPr/>
        <a:lstStyle/>
        <a:p>
          <a:r>
            <a:rPr lang="en-US" sz="1000" b="1" dirty="0" smtClean="0"/>
            <a:t>Performance Testing</a:t>
          </a:r>
        </a:p>
        <a:p>
          <a:r>
            <a:rPr lang="en-US" sz="900" baseline="0" dirty="0" smtClean="0"/>
            <a:t>- Block Size which contains transactions</a:t>
          </a:r>
        </a:p>
        <a:p>
          <a:r>
            <a:rPr lang="en-US" sz="900" b="0" i="0" baseline="0" dirty="0" smtClean="0"/>
            <a:t>- Latency, Throughput and Scalability of </a:t>
          </a:r>
          <a:r>
            <a:rPr lang="en-US" sz="900" b="0" i="0" baseline="0" dirty="0" err="1" smtClean="0"/>
            <a:t>Blockchain</a:t>
          </a:r>
          <a:r>
            <a:rPr lang="en-US" sz="900" b="0" i="0" baseline="0" dirty="0" smtClean="0"/>
            <a:t> Network</a:t>
          </a:r>
          <a:endParaRPr lang="en-US" sz="900" baseline="0" dirty="0"/>
        </a:p>
      </dgm:t>
    </dgm:pt>
    <dgm:pt modelId="{6A87E900-5886-4639-BE17-868820496FBE}" type="parTrans" cxnId="{8FF72852-1B79-4176-9273-EE4FD034B9D4}">
      <dgm:prSet/>
      <dgm:spPr/>
      <dgm:t>
        <a:bodyPr/>
        <a:lstStyle/>
        <a:p>
          <a:endParaRPr lang="en-US"/>
        </a:p>
      </dgm:t>
    </dgm:pt>
    <dgm:pt modelId="{BE79AE7F-932D-4CC7-8024-CD8CD8E86358}" type="sibTrans" cxnId="{8FF72852-1B79-4176-9273-EE4FD034B9D4}">
      <dgm:prSet/>
      <dgm:spPr/>
      <dgm:t>
        <a:bodyPr/>
        <a:lstStyle/>
        <a:p>
          <a:endParaRPr lang="en-US"/>
        </a:p>
      </dgm:t>
    </dgm:pt>
    <dgm:pt modelId="{0F07F8AD-5E95-4D5F-B217-621CD0F82FFA}">
      <dgm:prSet phldrT="[Text]" custT="1"/>
      <dgm:spPr/>
      <dgm:t>
        <a:bodyPr/>
        <a:lstStyle/>
        <a:p>
          <a:r>
            <a:rPr lang="en-US" sz="1000" b="1" dirty="0" smtClean="0"/>
            <a:t>Resilience and Recovery Testing</a:t>
          </a:r>
        </a:p>
        <a:p>
          <a:r>
            <a:rPr lang="en-US" sz="1000" dirty="0" smtClean="0"/>
            <a:t>- </a:t>
          </a:r>
          <a:r>
            <a:rPr lang="en-US" sz="900" baseline="0" dirty="0" smtClean="0"/>
            <a:t>V</a:t>
          </a:r>
          <a:r>
            <a:rPr lang="en-US" sz="900" b="0" i="0" baseline="0" dirty="0" smtClean="0"/>
            <a:t>alidating the ledger after nodes that restarted or rejoined the network sync with  other validating peers</a:t>
          </a:r>
        </a:p>
        <a:p>
          <a:r>
            <a:rPr lang="en-US" sz="900" b="0" i="0" baseline="0" dirty="0" smtClean="0"/>
            <a:t>- Consensus protocol (PBFT. </a:t>
          </a:r>
          <a:r>
            <a:rPr lang="en-US" sz="900" b="0" i="0" baseline="0" dirty="0" err="1" smtClean="0"/>
            <a:t>PoW</a:t>
          </a:r>
          <a:r>
            <a:rPr lang="en-US" sz="900" b="0" i="0" baseline="0" dirty="0" smtClean="0"/>
            <a:t>, </a:t>
          </a:r>
          <a:r>
            <a:rPr lang="en-US" sz="900" b="0" i="0" baseline="0" dirty="0" err="1" smtClean="0"/>
            <a:t>PoS</a:t>
          </a:r>
          <a:r>
            <a:rPr lang="en-US" sz="900" b="0" i="0" baseline="0" dirty="0" smtClean="0"/>
            <a:t>) testing</a:t>
          </a:r>
          <a:endParaRPr lang="en-US" sz="900" baseline="0" dirty="0"/>
        </a:p>
      </dgm:t>
    </dgm:pt>
    <dgm:pt modelId="{9CD1F199-A2C8-46CF-B0E7-0D4971CC4E79}" type="parTrans" cxnId="{CD374E3A-DCE7-4FE8-97C0-878B805F61CE}">
      <dgm:prSet/>
      <dgm:spPr/>
      <dgm:t>
        <a:bodyPr/>
        <a:lstStyle/>
        <a:p>
          <a:endParaRPr lang="en-US"/>
        </a:p>
      </dgm:t>
    </dgm:pt>
    <dgm:pt modelId="{25DDD1F4-46BD-4AA7-876D-7998E795FACF}" type="sibTrans" cxnId="{CD374E3A-DCE7-4FE8-97C0-878B805F61CE}">
      <dgm:prSet/>
      <dgm:spPr/>
      <dgm:t>
        <a:bodyPr/>
        <a:lstStyle/>
        <a:p>
          <a:endParaRPr lang="en-US"/>
        </a:p>
      </dgm:t>
    </dgm:pt>
    <dgm:pt modelId="{DDF74698-F73F-4487-A936-D5BC3888CD9C}">
      <dgm:prSet phldrT="[Text]" custT="1"/>
      <dgm:spPr/>
      <dgm:t>
        <a:bodyPr/>
        <a:lstStyle/>
        <a:p>
          <a:r>
            <a:rPr lang="en-US" sz="1000" b="1" dirty="0" smtClean="0"/>
            <a:t>Compliance &amp; Security Testing</a:t>
          </a:r>
        </a:p>
        <a:p>
          <a:r>
            <a:rPr lang="en-US" sz="1000" dirty="0" smtClean="0"/>
            <a:t>- Access permissions testing</a:t>
          </a:r>
        </a:p>
        <a:p>
          <a:r>
            <a:rPr lang="en-US" sz="1000" dirty="0" smtClean="0"/>
            <a:t>- Data privacy on network among nodes</a:t>
          </a:r>
        </a:p>
        <a:p>
          <a:r>
            <a:rPr lang="en-US" sz="1000" dirty="0" smtClean="0"/>
            <a:t>- Expertise in business domain required for compliance and regulatory testing</a:t>
          </a:r>
          <a:endParaRPr lang="en-US" sz="1000" dirty="0"/>
        </a:p>
      </dgm:t>
    </dgm:pt>
    <dgm:pt modelId="{4B7C0EE4-3FAC-4496-983F-843E3B4B5365}" type="parTrans" cxnId="{77896646-C429-4B84-BB20-85FD2CBB9B8D}">
      <dgm:prSet/>
      <dgm:spPr/>
      <dgm:t>
        <a:bodyPr/>
        <a:lstStyle/>
        <a:p>
          <a:endParaRPr lang="en-US"/>
        </a:p>
      </dgm:t>
    </dgm:pt>
    <dgm:pt modelId="{FD6C50C2-3EE9-4B6F-A292-2FB578D8FD4E}" type="sibTrans" cxnId="{77896646-C429-4B84-BB20-85FD2CBB9B8D}">
      <dgm:prSet/>
      <dgm:spPr/>
      <dgm:t>
        <a:bodyPr/>
        <a:lstStyle/>
        <a:p>
          <a:endParaRPr lang="en-US"/>
        </a:p>
      </dgm:t>
    </dgm:pt>
    <dgm:pt modelId="{B5665AA7-DE6D-4204-BA59-08FCBE12DBF1}" type="pres">
      <dgm:prSet presAssocID="{6727D48A-D5DE-4082-957E-5BBDED11332E}" presName="linear" presStyleCnt="0">
        <dgm:presLayoutVars>
          <dgm:dir/>
          <dgm:animLvl val="lvl"/>
          <dgm:resizeHandles val="exact"/>
        </dgm:presLayoutVars>
      </dgm:prSet>
      <dgm:spPr/>
    </dgm:pt>
    <dgm:pt modelId="{ABA19B3B-C809-4396-A4F1-3E2D727BADCE}" type="pres">
      <dgm:prSet presAssocID="{1FEC9656-E989-4874-8A03-D20AA59829C1}" presName="parentLin" presStyleCnt="0"/>
      <dgm:spPr/>
    </dgm:pt>
    <dgm:pt modelId="{78C36631-D80A-4C0A-A154-CACF1FF81CB2}" type="pres">
      <dgm:prSet presAssocID="{1FEC9656-E989-4874-8A03-D20AA59829C1}" presName="parentLeftMargin" presStyleLbl="node1" presStyleIdx="0" presStyleCnt="3"/>
      <dgm:spPr/>
    </dgm:pt>
    <dgm:pt modelId="{052FAC5F-B358-463D-A1DF-5A5090C466BC}" type="pres">
      <dgm:prSet presAssocID="{1FEC9656-E989-4874-8A03-D20AA59829C1}" presName="parentText" presStyleLbl="node1" presStyleIdx="0" presStyleCnt="3" custScaleX="136328" custScaleY="200615">
        <dgm:presLayoutVars>
          <dgm:chMax val="0"/>
          <dgm:bulletEnabled val="1"/>
        </dgm:presLayoutVars>
      </dgm:prSet>
      <dgm:spPr/>
      <dgm:t>
        <a:bodyPr/>
        <a:lstStyle/>
        <a:p>
          <a:endParaRPr lang="en-US"/>
        </a:p>
      </dgm:t>
    </dgm:pt>
    <dgm:pt modelId="{DB829A8D-3087-4126-A40D-3A06995E6B47}" type="pres">
      <dgm:prSet presAssocID="{1FEC9656-E989-4874-8A03-D20AA59829C1}" presName="negativeSpace" presStyleCnt="0"/>
      <dgm:spPr/>
    </dgm:pt>
    <dgm:pt modelId="{2F00A665-E729-4C13-958F-5793517E8EE9}" type="pres">
      <dgm:prSet presAssocID="{1FEC9656-E989-4874-8A03-D20AA59829C1}" presName="childText" presStyleLbl="conFgAcc1" presStyleIdx="0" presStyleCnt="3">
        <dgm:presLayoutVars>
          <dgm:bulletEnabled val="1"/>
        </dgm:presLayoutVars>
      </dgm:prSet>
      <dgm:spPr/>
    </dgm:pt>
    <dgm:pt modelId="{76EC2FF5-ED2D-4FC8-8A31-53246973AF20}" type="pres">
      <dgm:prSet presAssocID="{BE79AE7F-932D-4CC7-8024-CD8CD8E86358}" presName="spaceBetweenRectangles" presStyleCnt="0"/>
      <dgm:spPr/>
    </dgm:pt>
    <dgm:pt modelId="{26874C83-5CDB-4C16-B44A-F7968ABF1100}" type="pres">
      <dgm:prSet presAssocID="{0F07F8AD-5E95-4D5F-B217-621CD0F82FFA}" presName="parentLin" presStyleCnt="0"/>
      <dgm:spPr/>
    </dgm:pt>
    <dgm:pt modelId="{9039ABB2-18AB-49FF-9E37-0432EA660055}" type="pres">
      <dgm:prSet presAssocID="{0F07F8AD-5E95-4D5F-B217-621CD0F82FFA}" presName="parentLeftMargin" presStyleLbl="node1" presStyleIdx="0" presStyleCnt="3"/>
      <dgm:spPr/>
    </dgm:pt>
    <dgm:pt modelId="{4EF1AB17-E083-4AD6-8341-7FFB9D02E1DD}" type="pres">
      <dgm:prSet presAssocID="{0F07F8AD-5E95-4D5F-B217-621CD0F82FFA}" presName="parentText" presStyleLbl="node1" presStyleIdx="1" presStyleCnt="3" custScaleX="142857" custScaleY="202164">
        <dgm:presLayoutVars>
          <dgm:chMax val="0"/>
          <dgm:bulletEnabled val="1"/>
        </dgm:presLayoutVars>
      </dgm:prSet>
      <dgm:spPr/>
      <dgm:t>
        <a:bodyPr/>
        <a:lstStyle/>
        <a:p>
          <a:endParaRPr lang="en-US"/>
        </a:p>
      </dgm:t>
    </dgm:pt>
    <dgm:pt modelId="{1B0E53E0-E9BF-4185-992A-BF3A3B42F926}" type="pres">
      <dgm:prSet presAssocID="{0F07F8AD-5E95-4D5F-B217-621CD0F82FFA}" presName="negativeSpace" presStyleCnt="0"/>
      <dgm:spPr/>
    </dgm:pt>
    <dgm:pt modelId="{B4DC724B-4BD0-4E50-B010-5DCFC37B44CC}" type="pres">
      <dgm:prSet presAssocID="{0F07F8AD-5E95-4D5F-B217-621CD0F82FFA}" presName="childText" presStyleLbl="conFgAcc1" presStyleIdx="1" presStyleCnt="3">
        <dgm:presLayoutVars>
          <dgm:bulletEnabled val="1"/>
        </dgm:presLayoutVars>
      </dgm:prSet>
      <dgm:spPr/>
    </dgm:pt>
    <dgm:pt modelId="{7893E338-2BFA-4D5D-891B-8DE2297F9E7F}" type="pres">
      <dgm:prSet presAssocID="{25DDD1F4-46BD-4AA7-876D-7998E795FACF}" presName="spaceBetweenRectangles" presStyleCnt="0"/>
      <dgm:spPr/>
    </dgm:pt>
    <dgm:pt modelId="{7C1E94CE-45DA-48D4-965A-B5BC7F223CED}" type="pres">
      <dgm:prSet presAssocID="{DDF74698-F73F-4487-A936-D5BC3888CD9C}" presName="parentLin" presStyleCnt="0"/>
      <dgm:spPr/>
    </dgm:pt>
    <dgm:pt modelId="{43D7617D-3D9E-4E84-98B0-0A1FE33D1AF1}" type="pres">
      <dgm:prSet presAssocID="{DDF74698-F73F-4487-A936-D5BC3888CD9C}" presName="parentLeftMargin" presStyleLbl="node1" presStyleIdx="1" presStyleCnt="3"/>
      <dgm:spPr/>
    </dgm:pt>
    <dgm:pt modelId="{4AD32A52-BF07-471B-BAAB-80C69D4B77C6}" type="pres">
      <dgm:prSet presAssocID="{DDF74698-F73F-4487-A936-D5BC3888CD9C}" presName="parentText" presStyleLbl="node1" presStyleIdx="2" presStyleCnt="3" custScaleX="142857" custScaleY="215080">
        <dgm:presLayoutVars>
          <dgm:chMax val="0"/>
          <dgm:bulletEnabled val="1"/>
        </dgm:presLayoutVars>
      </dgm:prSet>
      <dgm:spPr/>
      <dgm:t>
        <a:bodyPr/>
        <a:lstStyle/>
        <a:p>
          <a:endParaRPr lang="en-US"/>
        </a:p>
      </dgm:t>
    </dgm:pt>
    <dgm:pt modelId="{4E629E13-5678-473F-A7DD-2603AE484E3B}" type="pres">
      <dgm:prSet presAssocID="{DDF74698-F73F-4487-A936-D5BC3888CD9C}" presName="negativeSpace" presStyleCnt="0"/>
      <dgm:spPr/>
    </dgm:pt>
    <dgm:pt modelId="{1C251AA4-15A0-4910-9C86-ECDAFF86F70C}" type="pres">
      <dgm:prSet presAssocID="{DDF74698-F73F-4487-A936-D5BC3888CD9C}" presName="childText" presStyleLbl="conFgAcc1" presStyleIdx="2" presStyleCnt="3">
        <dgm:presLayoutVars>
          <dgm:bulletEnabled val="1"/>
        </dgm:presLayoutVars>
      </dgm:prSet>
      <dgm:spPr/>
    </dgm:pt>
  </dgm:ptLst>
  <dgm:cxnLst>
    <dgm:cxn modelId="{06F97979-B9AE-43B8-9753-210172D7B13D}" type="presOf" srcId="{DDF74698-F73F-4487-A936-D5BC3888CD9C}" destId="{43D7617D-3D9E-4E84-98B0-0A1FE33D1AF1}" srcOrd="0" destOrd="0" presId="urn:microsoft.com/office/officeart/2005/8/layout/list1"/>
    <dgm:cxn modelId="{9DB2C6B7-0BCF-4701-AFB9-E7E5945D8197}" type="presOf" srcId="{0F07F8AD-5E95-4D5F-B217-621CD0F82FFA}" destId="{9039ABB2-18AB-49FF-9E37-0432EA660055}" srcOrd="0" destOrd="0" presId="urn:microsoft.com/office/officeart/2005/8/layout/list1"/>
    <dgm:cxn modelId="{8FF72852-1B79-4176-9273-EE4FD034B9D4}" srcId="{6727D48A-D5DE-4082-957E-5BBDED11332E}" destId="{1FEC9656-E989-4874-8A03-D20AA59829C1}" srcOrd="0" destOrd="0" parTransId="{6A87E900-5886-4639-BE17-868820496FBE}" sibTransId="{BE79AE7F-932D-4CC7-8024-CD8CD8E86358}"/>
    <dgm:cxn modelId="{77896646-C429-4B84-BB20-85FD2CBB9B8D}" srcId="{6727D48A-D5DE-4082-957E-5BBDED11332E}" destId="{DDF74698-F73F-4487-A936-D5BC3888CD9C}" srcOrd="2" destOrd="0" parTransId="{4B7C0EE4-3FAC-4496-983F-843E3B4B5365}" sibTransId="{FD6C50C2-3EE9-4B6F-A292-2FB578D8FD4E}"/>
    <dgm:cxn modelId="{6EB7CB18-F967-46FF-980F-6EC6FCA1F47F}" type="presOf" srcId="{1FEC9656-E989-4874-8A03-D20AA59829C1}" destId="{78C36631-D80A-4C0A-A154-CACF1FF81CB2}" srcOrd="0" destOrd="0" presId="urn:microsoft.com/office/officeart/2005/8/layout/list1"/>
    <dgm:cxn modelId="{CD374E3A-DCE7-4FE8-97C0-878B805F61CE}" srcId="{6727D48A-D5DE-4082-957E-5BBDED11332E}" destId="{0F07F8AD-5E95-4D5F-B217-621CD0F82FFA}" srcOrd="1" destOrd="0" parTransId="{9CD1F199-A2C8-46CF-B0E7-0D4971CC4E79}" sibTransId="{25DDD1F4-46BD-4AA7-876D-7998E795FACF}"/>
    <dgm:cxn modelId="{4F87DE60-7112-4956-A2E2-EDA6ED769005}" type="presOf" srcId="{0F07F8AD-5E95-4D5F-B217-621CD0F82FFA}" destId="{4EF1AB17-E083-4AD6-8341-7FFB9D02E1DD}" srcOrd="1" destOrd="0" presId="urn:microsoft.com/office/officeart/2005/8/layout/list1"/>
    <dgm:cxn modelId="{1069D27B-A84D-4DD3-B0D4-A6954FB3E01E}" type="presOf" srcId="{1FEC9656-E989-4874-8A03-D20AA59829C1}" destId="{052FAC5F-B358-463D-A1DF-5A5090C466BC}" srcOrd="1" destOrd="0" presId="urn:microsoft.com/office/officeart/2005/8/layout/list1"/>
    <dgm:cxn modelId="{73C5EB7C-9E79-4971-BF9C-5DE9C0BF28CC}" type="presOf" srcId="{6727D48A-D5DE-4082-957E-5BBDED11332E}" destId="{B5665AA7-DE6D-4204-BA59-08FCBE12DBF1}" srcOrd="0" destOrd="0" presId="urn:microsoft.com/office/officeart/2005/8/layout/list1"/>
    <dgm:cxn modelId="{DA46CE99-761B-47F0-9434-EFC32EDA58A1}" type="presOf" srcId="{DDF74698-F73F-4487-A936-D5BC3888CD9C}" destId="{4AD32A52-BF07-471B-BAAB-80C69D4B77C6}" srcOrd="1" destOrd="0" presId="urn:microsoft.com/office/officeart/2005/8/layout/list1"/>
    <dgm:cxn modelId="{9A07F0C1-D05E-44CC-9BE4-7F0636D9876A}" type="presParOf" srcId="{B5665AA7-DE6D-4204-BA59-08FCBE12DBF1}" destId="{ABA19B3B-C809-4396-A4F1-3E2D727BADCE}" srcOrd="0" destOrd="0" presId="urn:microsoft.com/office/officeart/2005/8/layout/list1"/>
    <dgm:cxn modelId="{341314FB-E48D-4F5C-AC0D-9178D6480928}" type="presParOf" srcId="{ABA19B3B-C809-4396-A4F1-3E2D727BADCE}" destId="{78C36631-D80A-4C0A-A154-CACF1FF81CB2}" srcOrd="0" destOrd="0" presId="urn:microsoft.com/office/officeart/2005/8/layout/list1"/>
    <dgm:cxn modelId="{F37D2EFA-964C-4221-B8E6-25E1DE56518A}" type="presParOf" srcId="{ABA19B3B-C809-4396-A4F1-3E2D727BADCE}" destId="{052FAC5F-B358-463D-A1DF-5A5090C466BC}" srcOrd="1" destOrd="0" presId="urn:microsoft.com/office/officeart/2005/8/layout/list1"/>
    <dgm:cxn modelId="{A1AED80D-39BF-4F83-8CA4-9A8F1332DEF0}" type="presParOf" srcId="{B5665AA7-DE6D-4204-BA59-08FCBE12DBF1}" destId="{DB829A8D-3087-4126-A40D-3A06995E6B47}" srcOrd="1" destOrd="0" presId="urn:microsoft.com/office/officeart/2005/8/layout/list1"/>
    <dgm:cxn modelId="{5E769B5A-5141-4CB1-A2CA-D09688C797EF}" type="presParOf" srcId="{B5665AA7-DE6D-4204-BA59-08FCBE12DBF1}" destId="{2F00A665-E729-4C13-958F-5793517E8EE9}" srcOrd="2" destOrd="0" presId="urn:microsoft.com/office/officeart/2005/8/layout/list1"/>
    <dgm:cxn modelId="{288DFF0D-7065-4EAA-93E7-8D12F3716A58}" type="presParOf" srcId="{B5665AA7-DE6D-4204-BA59-08FCBE12DBF1}" destId="{76EC2FF5-ED2D-4FC8-8A31-53246973AF20}" srcOrd="3" destOrd="0" presId="urn:microsoft.com/office/officeart/2005/8/layout/list1"/>
    <dgm:cxn modelId="{7345C8B7-EDBF-4A0E-B1F3-BD59E1915A4A}" type="presParOf" srcId="{B5665AA7-DE6D-4204-BA59-08FCBE12DBF1}" destId="{26874C83-5CDB-4C16-B44A-F7968ABF1100}" srcOrd="4" destOrd="0" presId="urn:microsoft.com/office/officeart/2005/8/layout/list1"/>
    <dgm:cxn modelId="{D0E555E3-D9D5-4278-A589-A72F798BAD7D}" type="presParOf" srcId="{26874C83-5CDB-4C16-B44A-F7968ABF1100}" destId="{9039ABB2-18AB-49FF-9E37-0432EA660055}" srcOrd="0" destOrd="0" presId="urn:microsoft.com/office/officeart/2005/8/layout/list1"/>
    <dgm:cxn modelId="{6D98D06F-4F16-414B-9427-BA0ED0AE3A28}" type="presParOf" srcId="{26874C83-5CDB-4C16-B44A-F7968ABF1100}" destId="{4EF1AB17-E083-4AD6-8341-7FFB9D02E1DD}" srcOrd="1" destOrd="0" presId="urn:microsoft.com/office/officeart/2005/8/layout/list1"/>
    <dgm:cxn modelId="{5448F2B4-FFF5-4084-8841-B9AF5FD2DF8A}" type="presParOf" srcId="{B5665AA7-DE6D-4204-BA59-08FCBE12DBF1}" destId="{1B0E53E0-E9BF-4185-992A-BF3A3B42F926}" srcOrd="5" destOrd="0" presId="urn:microsoft.com/office/officeart/2005/8/layout/list1"/>
    <dgm:cxn modelId="{4C763009-72DD-468A-AA29-D0D1DD67025E}" type="presParOf" srcId="{B5665AA7-DE6D-4204-BA59-08FCBE12DBF1}" destId="{B4DC724B-4BD0-4E50-B010-5DCFC37B44CC}" srcOrd="6" destOrd="0" presId="urn:microsoft.com/office/officeart/2005/8/layout/list1"/>
    <dgm:cxn modelId="{ED7C2808-348C-4631-870C-F10FB8CE5D3C}" type="presParOf" srcId="{B5665AA7-DE6D-4204-BA59-08FCBE12DBF1}" destId="{7893E338-2BFA-4D5D-891B-8DE2297F9E7F}" srcOrd="7" destOrd="0" presId="urn:microsoft.com/office/officeart/2005/8/layout/list1"/>
    <dgm:cxn modelId="{5BA4737A-2BD2-4622-911D-27F3A1F82AF0}" type="presParOf" srcId="{B5665AA7-DE6D-4204-BA59-08FCBE12DBF1}" destId="{7C1E94CE-45DA-48D4-965A-B5BC7F223CED}" srcOrd="8" destOrd="0" presId="urn:microsoft.com/office/officeart/2005/8/layout/list1"/>
    <dgm:cxn modelId="{71F00292-0778-4624-AF8D-A0F2ADEE8B53}" type="presParOf" srcId="{7C1E94CE-45DA-48D4-965A-B5BC7F223CED}" destId="{43D7617D-3D9E-4E84-98B0-0A1FE33D1AF1}" srcOrd="0" destOrd="0" presId="urn:microsoft.com/office/officeart/2005/8/layout/list1"/>
    <dgm:cxn modelId="{30F71C57-F1B9-4BE4-A1C3-C6989B1F4829}" type="presParOf" srcId="{7C1E94CE-45DA-48D4-965A-B5BC7F223CED}" destId="{4AD32A52-BF07-471B-BAAB-80C69D4B77C6}" srcOrd="1" destOrd="0" presId="urn:microsoft.com/office/officeart/2005/8/layout/list1"/>
    <dgm:cxn modelId="{09CE0683-3765-4611-B538-B782BA1244AE}" type="presParOf" srcId="{B5665AA7-DE6D-4204-BA59-08FCBE12DBF1}" destId="{4E629E13-5678-473F-A7DD-2603AE484E3B}" srcOrd="9" destOrd="0" presId="urn:microsoft.com/office/officeart/2005/8/layout/list1"/>
    <dgm:cxn modelId="{FC26DCC4-EDD5-4B91-B099-F79E06A73B13}" type="presParOf" srcId="{B5665AA7-DE6D-4204-BA59-08FCBE12DBF1}" destId="{1C251AA4-15A0-4910-9C86-ECDAFF86F70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27C3-7E5A-4E70-86DF-528071AE46AC}">
      <dsp:nvSpPr>
        <dsp:cNvPr id="0" name=""/>
        <dsp:cNvSpPr/>
      </dsp:nvSpPr>
      <dsp:spPr>
        <a:xfrm>
          <a:off x="3151771" y="1824222"/>
          <a:ext cx="1401414" cy="1401414"/>
        </a:xfrm>
        <a:prstGeom prst="ellipse">
          <a:avLst/>
        </a:prstGeom>
        <a:gradFill rotWithShape="0">
          <a:gsLst>
            <a:gs pos="0">
              <a:schemeClr val="accent5">
                <a:shade val="60000"/>
                <a:hueOff val="0"/>
                <a:satOff val="0"/>
                <a:lumOff val="0"/>
                <a:alphaOff val="0"/>
                <a:shade val="51000"/>
                <a:satMod val="130000"/>
              </a:schemeClr>
            </a:gs>
            <a:gs pos="80000">
              <a:schemeClr val="accent5">
                <a:shade val="60000"/>
                <a:hueOff val="0"/>
                <a:satOff val="0"/>
                <a:lumOff val="0"/>
                <a:alphaOff val="0"/>
                <a:shade val="93000"/>
                <a:satMod val="130000"/>
              </a:schemeClr>
            </a:gs>
            <a:gs pos="100000">
              <a:schemeClr val="accent5">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err="1"/>
            <a:t>Blockchain</a:t>
          </a:r>
          <a:r>
            <a:rPr lang="en-US" sz="1500" kern="1200" dirty="0"/>
            <a:t> </a:t>
          </a:r>
          <a:r>
            <a:rPr lang="en-US" sz="1500" kern="1200" dirty="0" err="1"/>
            <a:t>Solutioning</a:t>
          </a:r>
          <a:endParaRPr lang="en-US" sz="1500" kern="1200" dirty="0"/>
        </a:p>
      </dsp:txBody>
      <dsp:txXfrm>
        <a:off x="3357003" y="2029454"/>
        <a:ext cx="990950" cy="990950"/>
      </dsp:txXfrm>
    </dsp:sp>
    <dsp:sp modelId="{B92B4A95-5631-4CC5-A6DB-A20416F857FD}">
      <dsp:nvSpPr>
        <dsp:cNvPr id="0" name=""/>
        <dsp:cNvSpPr/>
      </dsp:nvSpPr>
      <dsp:spPr>
        <a:xfrm rot="16200000">
          <a:off x="3704246" y="1314689"/>
          <a:ext cx="296464" cy="476480"/>
        </a:xfrm>
        <a:prstGeom prst="rightArrow">
          <a:avLst>
            <a:gd name="adj1" fmla="val 60000"/>
            <a:gd name="adj2" fmla="val 50000"/>
          </a:avLst>
        </a:prstGeom>
        <a:gradFill rotWithShape="0">
          <a:gsLst>
            <a:gs pos="0">
              <a:schemeClr val="accent5">
                <a:shade val="90000"/>
                <a:hueOff val="0"/>
                <a:satOff val="0"/>
                <a:lumOff val="0"/>
                <a:alphaOff val="0"/>
                <a:shade val="51000"/>
                <a:satMod val="130000"/>
              </a:schemeClr>
            </a:gs>
            <a:gs pos="80000">
              <a:schemeClr val="accent5">
                <a:shade val="90000"/>
                <a:hueOff val="0"/>
                <a:satOff val="0"/>
                <a:lumOff val="0"/>
                <a:alphaOff val="0"/>
                <a:shade val="93000"/>
                <a:satMod val="130000"/>
              </a:schemeClr>
            </a:gs>
            <a:gs pos="100000">
              <a:schemeClr val="accent5">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748716" y="1454455"/>
        <a:ext cx="207525" cy="285888"/>
      </dsp:txXfrm>
    </dsp:sp>
    <dsp:sp modelId="{474ABE8B-7D38-49F9-B141-D79821E69273}">
      <dsp:nvSpPr>
        <dsp:cNvPr id="0" name=""/>
        <dsp:cNvSpPr/>
      </dsp:nvSpPr>
      <dsp:spPr>
        <a:xfrm>
          <a:off x="3221842" y="3583"/>
          <a:ext cx="1261272" cy="1261272"/>
        </a:xfrm>
        <a:prstGeom prst="ellipse">
          <a:avLst/>
        </a:prstGeom>
        <a:gradFill rotWithShape="0">
          <a:gsLst>
            <a:gs pos="0">
              <a:schemeClr val="accent5">
                <a:shade val="50000"/>
                <a:hueOff val="0"/>
                <a:satOff val="0"/>
                <a:lumOff val="0"/>
                <a:alphaOff val="0"/>
                <a:shade val="51000"/>
                <a:satMod val="130000"/>
              </a:schemeClr>
            </a:gs>
            <a:gs pos="80000">
              <a:schemeClr val="accent5">
                <a:shade val="50000"/>
                <a:hueOff val="0"/>
                <a:satOff val="0"/>
                <a:lumOff val="0"/>
                <a:alphaOff val="0"/>
                <a:shade val="93000"/>
                <a:satMod val="130000"/>
              </a:schemeClr>
            </a:gs>
            <a:gs pos="100000">
              <a:schemeClr val="accent5">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Transformed Functional Flow</a:t>
          </a:r>
        </a:p>
      </dsp:txBody>
      <dsp:txXfrm>
        <a:off x="3406551" y="188292"/>
        <a:ext cx="891854" cy="891854"/>
      </dsp:txXfrm>
    </dsp:sp>
    <dsp:sp modelId="{10AF53A8-478E-4AEA-BD37-6F02744D8E7A}">
      <dsp:nvSpPr>
        <dsp:cNvPr id="0" name=""/>
        <dsp:cNvSpPr/>
      </dsp:nvSpPr>
      <dsp:spPr>
        <a:xfrm rot="19285714">
          <a:off x="4464186" y="1680657"/>
          <a:ext cx="296464" cy="476480"/>
        </a:xfrm>
        <a:prstGeom prst="rightArrow">
          <a:avLst>
            <a:gd name="adj1" fmla="val 60000"/>
            <a:gd name="adj2" fmla="val 50000"/>
          </a:avLst>
        </a:prstGeom>
        <a:gradFill rotWithShape="0">
          <a:gsLst>
            <a:gs pos="0">
              <a:schemeClr val="accent5">
                <a:shade val="90000"/>
                <a:hueOff val="186489"/>
                <a:satOff val="-15777"/>
                <a:lumOff val="12713"/>
                <a:alphaOff val="0"/>
                <a:shade val="51000"/>
                <a:satMod val="130000"/>
              </a:schemeClr>
            </a:gs>
            <a:gs pos="80000">
              <a:schemeClr val="accent5">
                <a:shade val="90000"/>
                <a:hueOff val="186489"/>
                <a:satOff val="-15777"/>
                <a:lumOff val="12713"/>
                <a:alphaOff val="0"/>
                <a:shade val="93000"/>
                <a:satMod val="130000"/>
              </a:schemeClr>
            </a:gs>
            <a:gs pos="100000">
              <a:schemeClr val="accent5">
                <a:shade val="90000"/>
                <a:hueOff val="186489"/>
                <a:satOff val="-15777"/>
                <a:lumOff val="1271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473888" y="1803679"/>
        <a:ext cx="207525" cy="285888"/>
      </dsp:txXfrm>
    </dsp:sp>
    <dsp:sp modelId="{C7FE2B26-F36E-4990-A80B-2AF13309CAF8}">
      <dsp:nvSpPr>
        <dsp:cNvPr id="0" name=""/>
        <dsp:cNvSpPr/>
      </dsp:nvSpPr>
      <dsp:spPr>
        <a:xfrm>
          <a:off x="4700058" y="715454"/>
          <a:ext cx="1261272" cy="1261272"/>
        </a:xfrm>
        <a:prstGeom prst="ellipse">
          <a:avLst/>
        </a:prstGeom>
        <a:gradFill rotWithShape="0">
          <a:gsLst>
            <a:gs pos="0">
              <a:schemeClr val="accent5">
                <a:shade val="50000"/>
                <a:hueOff val="175903"/>
                <a:satOff val="-15575"/>
                <a:lumOff val="14553"/>
                <a:alphaOff val="0"/>
                <a:shade val="51000"/>
                <a:satMod val="130000"/>
              </a:schemeClr>
            </a:gs>
            <a:gs pos="80000">
              <a:schemeClr val="accent5">
                <a:shade val="50000"/>
                <a:hueOff val="175903"/>
                <a:satOff val="-15575"/>
                <a:lumOff val="14553"/>
                <a:alphaOff val="0"/>
                <a:shade val="93000"/>
                <a:satMod val="130000"/>
              </a:schemeClr>
            </a:gs>
            <a:gs pos="100000">
              <a:schemeClr val="accent5">
                <a:shade val="50000"/>
                <a:hueOff val="175903"/>
                <a:satOff val="-15575"/>
                <a:lumOff val="14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Designing Solution</a:t>
          </a:r>
        </a:p>
      </dsp:txBody>
      <dsp:txXfrm>
        <a:off x="4884767" y="900163"/>
        <a:ext cx="891854" cy="891854"/>
      </dsp:txXfrm>
    </dsp:sp>
    <dsp:sp modelId="{86EDD89F-3574-4DA4-ABB1-1E98963765E0}">
      <dsp:nvSpPr>
        <dsp:cNvPr id="0" name=""/>
        <dsp:cNvSpPr/>
      </dsp:nvSpPr>
      <dsp:spPr>
        <a:xfrm rot="771429">
          <a:off x="4651876" y="2502979"/>
          <a:ext cx="296464" cy="476480"/>
        </a:xfrm>
        <a:prstGeom prst="rightArrow">
          <a:avLst>
            <a:gd name="adj1" fmla="val 60000"/>
            <a:gd name="adj2" fmla="val 50000"/>
          </a:avLst>
        </a:prstGeom>
        <a:gradFill rotWithShape="0">
          <a:gsLst>
            <a:gs pos="0">
              <a:schemeClr val="accent5">
                <a:shade val="90000"/>
                <a:hueOff val="372978"/>
                <a:satOff val="-31554"/>
                <a:lumOff val="25426"/>
                <a:alphaOff val="0"/>
                <a:shade val="51000"/>
                <a:satMod val="130000"/>
              </a:schemeClr>
            </a:gs>
            <a:gs pos="80000">
              <a:schemeClr val="accent5">
                <a:shade val="90000"/>
                <a:hueOff val="372978"/>
                <a:satOff val="-31554"/>
                <a:lumOff val="25426"/>
                <a:alphaOff val="0"/>
                <a:shade val="93000"/>
                <a:satMod val="130000"/>
              </a:schemeClr>
            </a:gs>
            <a:gs pos="100000">
              <a:schemeClr val="accent5">
                <a:shade val="90000"/>
                <a:hueOff val="372978"/>
                <a:satOff val="-31554"/>
                <a:lumOff val="254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652991" y="2588380"/>
        <a:ext cx="207525" cy="285888"/>
      </dsp:txXfrm>
    </dsp:sp>
    <dsp:sp modelId="{C1698493-DE76-4BC2-8B84-1E3848960982}">
      <dsp:nvSpPr>
        <dsp:cNvPr id="0" name=""/>
        <dsp:cNvSpPr/>
      </dsp:nvSpPr>
      <dsp:spPr>
        <a:xfrm>
          <a:off x="5065148" y="2315015"/>
          <a:ext cx="1261272" cy="1261272"/>
        </a:xfrm>
        <a:prstGeom prst="ellipse">
          <a:avLst/>
        </a:prstGeom>
        <a:gradFill rotWithShape="0">
          <a:gsLst>
            <a:gs pos="0">
              <a:schemeClr val="accent5">
                <a:shade val="50000"/>
                <a:hueOff val="351805"/>
                <a:satOff val="-31149"/>
                <a:lumOff val="29106"/>
                <a:alphaOff val="0"/>
                <a:shade val="51000"/>
                <a:satMod val="130000"/>
              </a:schemeClr>
            </a:gs>
            <a:gs pos="80000">
              <a:schemeClr val="accent5">
                <a:shade val="50000"/>
                <a:hueOff val="351805"/>
                <a:satOff val="-31149"/>
                <a:lumOff val="29106"/>
                <a:alphaOff val="0"/>
                <a:shade val="93000"/>
                <a:satMod val="130000"/>
              </a:schemeClr>
            </a:gs>
            <a:gs pos="100000">
              <a:schemeClr val="accent5">
                <a:shade val="50000"/>
                <a:hueOff val="351805"/>
                <a:satOff val="-31149"/>
                <a:lumOff val="291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Logical Architecture</a:t>
          </a:r>
        </a:p>
      </dsp:txBody>
      <dsp:txXfrm>
        <a:off x="5249857" y="2499724"/>
        <a:ext cx="891854" cy="891854"/>
      </dsp:txXfrm>
    </dsp:sp>
    <dsp:sp modelId="{6BA65199-0DD3-46D8-BE60-C0988F5BDC57}">
      <dsp:nvSpPr>
        <dsp:cNvPr id="0" name=""/>
        <dsp:cNvSpPr/>
      </dsp:nvSpPr>
      <dsp:spPr>
        <a:xfrm rot="3857143">
          <a:off x="4125981" y="3162430"/>
          <a:ext cx="296464" cy="476480"/>
        </a:xfrm>
        <a:prstGeom prst="rightArrow">
          <a:avLst>
            <a:gd name="adj1" fmla="val 60000"/>
            <a:gd name="adj2" fmla="val 50000"/>
          </a:avLst>
        </a:prstGeom>
        <a:gradFill rotWithShape="0">
          <a:gsLst>
            <a:gs pos="0">
              <a:schemeClr val="accent5">
                <a:shade val="90000"/>
                <a:hueOff val="559467"/>
                <a:satOff val="-47331"/>
                <a:lumOff val="38139"/>
                <a:alphaOff val="0"/>
                <a:shade val="51000"/>
                <a:satMod val="130000"/>
              </a:schemeClr>
            </a:gs>
            <a:gs pos="80000">
              <a:schemeClr val="accent5">
                <a:shade val="90000"/>
                <a:hueOff val="559467"/>
                <a:satOff val="-47331"/>
                <a:lumOff val="38139"/>
                <a:alphaOff val="0"/>
                <a:shade val="93000"/>
                <a:satMod val="130000"/>
              </a:schemeClr>
            </a:gs>
            <a:gs pos="100000">
              <a:schemeClr val="accent5">
                <a:shade val="90000"/>
                <a:hueOff val="559467"/>
                <a:satOff val="-47331"/>
                <a:lumOff val="38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151156" y="3217660"/>
        <a:ext cx="207525" cy="285888"/>
      </dsp:txXfrm>
    </dsp:sp>
    <dsp:sp modelId="{56A70A80-65A6-4BC4-AF9F-75500EFCF4F1}">
      <dsp:nvSpPr>
        <dsp:cNvPr id="0" name=""/>
        <dsp:cNvSpPr/>
      </dsp:nvSpPr>
      <dsp:spPr>
        <a:xfrm>
          <a:off x="4042190" y="3597764"/>
          <a:ext cx="1261272" cy="1261272"/>
        </a:xfrm>
        <a:prstGeom prst="ellipse">
          <a:avLst/>
        </a:prstGeom>
        <a:gradFill rotWithShape="0">
          <a:gsLst>
            <a:gs pos="0">
              <a:schemeClr val="accent5">
                <a:shade val="50000"/>
                <a:hueOff val="527708"/>
                <a:satOff val="-46724"/>
                <a:lumOff val="43659"/>
                <a:alphaOff val="0"/>
                <a:shade val="51000"/>
                <a:satMod val="130000"/>
              </a:schemeClr>
            </a:gs>
            <a:gs pos="80000">
              <a:schemeClr val="accent5">
                <a:shade val="50000"/>
                <a:hueOff val="527708"/>
                <a:satOff val="-46724"/>
                <a:lumOff val="43659"/>
                <a:alphaOff val="0"/>
                <a:shade val="93000"/>
                <a:satMod val="130000"/>
              </a:schemeClr>
            </a:gs>
            <a:gs pos="100000">
              <a:schemeClr val="accent5">
                <a:shade val="50000"/>
                <a:hueOff val="527708"/>
                <a:satOff val="-46724"/>
                <a:lumOff val="436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Deployment Architecture</a:t>
          </a:r>
        </a:p>
      </dsp:txBody>
      <dsp:txXfrm>
        <a:off x="4226899" y="3782473"/>
        <a:ext cx="891854" cy="891854"/>
      </dsp:txXfrm>
    </dsp:sp>
    <dsp:sp modelId="{158FFE47-003C-41FD-951D-14FF1194F8DE}">
      <dsp:nvSpPr>
        <dsp:cNvPr id="0" name=""/>
        <dsp:cNvSpPr/>
      </dsp:nvSpPr>
      <dsp:spPr>
        <a:xfrm rot="6942857">
          <a:off x="3282511" y="3162430"/>
          <a:ext cx="296464" cy="476480"/>
        </a:xfrm>
        <a:prstGeom prst="rightArrow">
          <a:avLst>
            <a:gd name="adj1" fmla="val 60000"/>
            <a:gd name="adj2" fmla="val 50000"/>
          </a:avLst>
        </a:prstGeom>
        <a:gradFill rotWithShape="0">
          <a:gsLst>
            <a:gs pos="0">
              <a:schemeClr val="accent5">
                <a:shade val="90000"/>
                <a:hueOff val="559467"/>
                <a:satOff val="-47331"/>
                <a:lumOff val="38139"/>
                <a:alphaOff val="0"/>
                <a:shade val="51000"/>
                <a:satMod val="130000"/>
              </a:schemeClr>
            </a:gs>
            <a:gs pos="80000">
              <a:schemeClr val="accent5">
                <a:shade val="90000"/>
                <a:hueOff val="559467"/>
                <a:satOff val="-47331"/>
                <a:lumOff val="38139"/>
                <a:alphaOff val="0"/>
                <a:shade val="93000"/>
                <a:satMod val="130000"/>
              </a:schemeClr>
            </a:gs>
            <a:gs pos="100000">
              <a:schemeClr val="accent5">
                <a:shade val="90000"/>
                <a:hueOff val="559467"/>
                <a:satOff val="-47331"/>
                <a:lumOff val="38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346275" y="3217660"/>
        <a:ext cx="207525" cy="285888"/>
      </dsp:txXfrm>
    </dsp:sp>
    <dsp:sp modelId="{F2851306-1259-4E75-A63C-C9AA4DB3730A}">
      <dsp:nvSpPr>
        <dsp:cNvPr id="0" name=""/>
        <dsp:cNvSpPr/>
      </dsp:nvSpPr>
      <dsp:spPr>
        <a:xfrm>
          <a:off x="2401493" y="3597764"/>
          <a:ext cx="1261272" cy="1261272"/>
        </a:xfrm>
        <a:prstGeom prst="ellipse">
          <a:avLst/>
        </a:prstGeom>
        <a:gradFill rotWithShape="0">
          <a:gsLst>
            <a:gs pos="0">
              <a:schemeClr val="accent5">
                <a:shade val="50000"/>
                <a:hueOff val="527708"/>
                <a:satOff val="-46724"/>
                <a:lumOff val="43659"/>
                <a:alphaOff val="0"/>
                <a:shade val="51000"/>
                <a:satMod val="130000"/>
              </a:schemeClr>
            </a:gs>
            <a:gs pos="80000">
              <a:schemeClr val="accent5">
                <a:shade val="50000"/>
                <a:hueOff val="527708"/>
                <a:satOff val="-46724"/>
                <a:lumOff val="43659"/>
                <a:alphaOff val="0"/>
                <a:shade val="93000"/>
                <a:satMod val="130000"/>
              </a:schemeClr>
            </a:gs>
            <a:gs pos="100000">
              <a:schemeClr val="accent5">
                <a:shade val="50000"/>
                <a:hueOff val="527708"/>
                <a:satOff val="-46724"/>
                <a:lumOff val="436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Smart Contract Identification</a:t>
          </a:r>
        </a:p>
      </dsp:txBody>
      <dsp:txXfrm>
        <a:off x="2586202" y="3782473"/>
        <a:ext cx="891854" cy="891854"/>
      </dsp:txXfrm>
    </dsp:sp>
    <dsp:sp modelId="{3E633787-D69A-4DBE-B8B4-B05905F42837}">
      <dsp:nvSpPr>
        <dsp:cNvPr id="0" name=""/>
        <dsp:cNvSpPr/>
      </dsp:nvSpPr>
      <dsp:spPr>
        <a:xfrm rot="10028571">
          <a:off x="2756616" y="2502979"/>
          <a:ext cx="296464" cy="476480"/>
        </a:xfrm>
        <a:prstGeom prst="rightArrow">
          <a:avLst>
            <a:gd name="adj1" fmla="val 60000"/>
            <a:gd name="adj2" fmla="val 50000"/>
          </a:avLst>
        </a:prstGeom>
        <a:gradFill rotWithShape="0">
          <a:gsLst>
            <a:gs pos="0">
              <a:schemeClr val="accent5">
                <a:shade val="90000"/>
                <a:hueOff val="372978"/>
                <a:satOff val="-31554"/>
                <a:lumOff val="25426"/>
                <a:alphaOff val="0"/>
                <a:shade val="51000"/>
                <a:satMod val="130000"/>
              </a:schemeClr>
            </a:gs>
            <a:gs pos="80000">
              <a:schemeClr val="accent5">
                <a:shade val="90000"/>
                <a:hueOff val="372978"/>
                <a:satOff val="-31554"/>
                <a:lumOff val="25426"/>
                <a:alphaOff val="0"/>
                <a:shade val="93000"/>
                <a:satMod val="130000"/>
              </a:schemeClr>
            </a:gs>
            <a:gs pos="100000">
              <a:schemeClr val="accent5">
                <a:shade val="90000"/>
                <a:hueOff val="372978"/>
                <a:satOff val="-31554"/>
                <a:lumOff val="254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844440" y="2588380"/>
        <a:ext cx="207525" cy="285888"/>
      </dsp:txXfrm>
    </dsp:sp>
    <dsp:sp modelId="{3FCD1845-CF0F-4E60-BF18-7ECC620A494E}">
      <dsp:nvSpPr>
        <dsp:cNvPr id="0" name=""/>
        <dsp:cNvSpPr/>
      </dsp:nvSpPr>
      <dsp:spPr>
        <a:xfrm>
          <a:off x="1378535" y="2315015"/>
          <a:ext cx="1261272" cy="1261272"/>
        </a:xfrm>
        <a:prstGeom prst="ellipse">
          <a:avLst/>
        </a:prstGeom>
        <a:gradFill rotWithShape="0">
          <a:gsLst>
            <a:gs pos="0">
              <a:schemeClr val="accent5">
                <a:shade val="50000"/>
                <a:hueOff val="351805"/>
                <a:satOff val="-31149"/>
                <a:lumOff val="29106"/>
                <a:alphaOff val="0"/>
                <a:shade val="51000"/>
                <a:satMod val="130000"/>
              </a:schemeClr>
            </a:gs>
            <a:gs pos="80000">
              <a:schemeClr val="accent5">
                <a:shade val="50000"/>
                <a:hueOff val="351805"/>
                <a:satOff val="-31149"/>
                <a:lumOff val="29106"/>
                <a:alphaOff val="0"/>
                <a:shade val="93000"/>
                <a:satMod val="130000"/>
              </a:schemeClr>
            </a:gs>
            <a:gs pos="100000">
              <a:schemeClr val="accent5">
                <a:shade val="50000"/>
                <a:hueOff val="351805"/>
                <a:satOff val="-31149"/>
                <a:lumOff val="291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Asset</a:t>
          </a:r>
        </a:p>
        <a:p>
          <a:pPr lvl="0" algn="ctr" defTabSz="533400">
            <a:lnSpc>
              <a:spcPct val="90000"/>
            </a:lnSpc>
            <a:spcBef>
              <a:spcPct val="0"/>
            </a:spcBef>
            <a:spcAft>
              <a:spcPct val="35000"/>
            </a:spcAft>
          </a:pPr>
          <a:r>
            <a:rPr lang="en-US" sz="1200" kern="1200" dirty="0"/>
            <a:t>Modelling</a:t>
          </a:r>
        </a:p>
      </dsp:txBody>
      <dsp:txXfrm>
        <a:off x="1563244" y="2499724"/>
        <a:ext cx="891854" cy="891854"/>
      </dsp:txXfrm>
    </dsp:sp>
    <dsp:sp modelId="{EDB1F6FF-B1FE-4527-911A-81422C694659}">
      <dsp:nvSpPr>
        <dsp:cNvPr id="0" name=""/>
        <dsp:cNvSpPr/>
      </dsp:nvSpPr>
      <dsp:spPr>
        <a:xfrm rot="13114286">
          <a:off x="2944306" y="1680657"/>
          <a:ext cx="296464" cy="476480"/>
        </a:xfrm>
        <a:prstGeom prst="rightArrow">
          <a:avLst>
            <a:gd name="adj1" fmla="val 60000"/>
            <a:gd name="adj2" fmla="val 50000"/>
          </a:avLst>
        </a:prstGeom>
        <a:gradFill rotWithShape="0">
          <a:gsLst>
            <a:gs pos="0">
              <a:schemeClr val="accent5">
                <a:shade val="90000"/>
                <a:hueOff val="186489"/>
                <a:satOff val="-15777"/>
                <a:lumOff val="12713"/>
                <a:alphaOff val="0"/>
                <a:shade val="51000"/>
                <a:satMod val="130000"/>
              </a:schemeClr>
            </a:gs>
            <a:gs pos="80000">
              <a:schemeClr val="accent5">
                <a:shade val="90000"/>
                <a:hueOff val="186489"/>
                <a:satOff val="-15777"/>
                <a:lumOff val="12713"/>
                <a:alphaOff val="0"/>
                <a:shade val="93000"/>
                <a:satMod val="130000"/>
              </a:schemeClr>
            </a:gs>
            <a:gs pos="100000">
              <a:schemeClr val="accent5">
                <a:shade val="90000"/>
                <a:hueOff val="186489"/>
                <a:satOff val="-15777"/>
                <a:lumOff val="1271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023543" y="1803679"/>
        <a:ext cx="207525" cy="285888"/>
      </dsp:txXfrm>
    </dsp:sp>
    <dsp:sp modelId="{C1FD8B1F-EC81-48EB-8C83-70355B735D14}">
      <dsp:nvSpPr>
        <dsp:cNvPr id="0" name=""/>
        <dsp:cNvSpPr/>
      </dsp:nvSpPr>
      <dsp:spPr>
        <a:xfrm>
          <a:off x="1743625" y="715454"/>
          <a:ext cx="1261272" cy="1261272"/>
        </a:xfrm>
        <a:prstGeom prst="ellipse">
          <a:avLst/>
        </a:prstGeom>
        <a:gradFill rotWithShape="0">
          <a:gsLst>
            <a:gs pos="0">
              <a:schemeClr val="accent5">
                <a:shade val="50000"/>
                <a:hueOff val="175903"/>
                <a:satOff val="-15575"/>
                <a:lumOff val="14553"/>
                <a:alphaOff val="0"/>
                <a:shade val="51000"/>
                <a:satMod val="130000"/>
              </a:schemeClr>
            </a:gs>
            <a:gs pos="80000">
              <a:schemeClr val="accent5">
                <a:shade val="50000"/>
                <a:hueOff val="175903"/>
                <a:satOff val="-15575"/>
                <a:lumOff val="14553"/>
                <a:alphaOff val="0"/>
                <a:shade val="93000"/>
                <a:satMod val="130000"/>
              </a:schemeClr>
            </a:gs>
            <a:gs pos="100000">
              <a:schemeClr val="accent5">
                <a:shade val="50000"/>
                <a:hueOff val="175903"/>
                <a:satOff val="-15575"/>
                <a:lumOff val="14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Technology Stack</a:t>
          </a:r>
        </a:p>
      </dsp:txBody>
      <dsp:txXfrm>
        <a:off x="1928334" y="900163"/>
        <a:ext cx="891854" cy="891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E0637-381D-4E8C-B330-8088A64B56DF}">
      <dsp:nvSpPr>
        <dsp:cNvPr id="0" name=""/>
        <dsp:cNvSpPr/>
      </dsp:nvSpPr>
      <dsp:spPr>
        <a:xfrm>
          <a:off x="1770392" y="1851995"/>
          <a:ext cx="1121152" cy="1121152"/>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Functional Testing</a:t>
          </a:r>
          <a:endParaRPr lang="en-US" sz="1200" kern="1200" dirty="0"/>
        </a:p>
      </dsp:txBody>
      <dsp:txXfrm>
        <a:off x="1934581" y="2016184"/>
        <a:ext cx="792774" cy="792774"/>
      </dsp:txXfrm>
    </dsp:sp>
    <dsp:sp modelId="{4E30CFD2-E696-4302-9740-DB9CDC3A75F7}">
      <dsp:nvSpPr>
        <dsp:cNvPr id="0" name=""/>
        <dsp:cNvSpPr/>
      </dsp:nvSpPr>
      <dsp:spPr>
        <a:xfrm rot="16200000">
          <a:off x="2211297" y="1442378"/>
          <a:ext cx="239342" cy="381191"/>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247199" y="1554518"/>
        <a:ext cx="167539" cy="228715"/>
      </dsp:txXfrm>
    </dsp:sp>
    <dsp:sp modelId="{60181A1D-2BC8-4313-85CE-1656E4E479EA}">
      <dsp:nvSpPr>
        <dsp:cNvPr id="0" name=""/>
        <dsp:cNvSpPr/>
      </dsp:nvSpPr>
      <dsp:spPr>
        <a:xfrm>
          <a:off x="1634627" y="7724"/>
          <a:ext cx="1392681" cy="1392681"/>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System Testing</a:t>
          </a:r>
          <a:endParaRPr lang="en-US" sz="1200" kern="1200" dirty="0"/>
        </a:p>
      </dsp:txBody>
      <dsp:txXfrm>
        <a:off x="1838580" y="211677"/>
        <a:ext cx="984775" cy="984775"/>
      </dsp:txXfrm>
    </dsp:sp>
    <dsp:sp modelId="{1BF6EF4C-2360-4BA2-970C-34FB0F6E669B}">
      <dsp:nvSpPr>
        <dsp:cNvPr id="0" name=""/>
        <dsp:cNvSpPr/>
      </dsp:nvSpPr>
      <dsp:spPr>
        <a:xfrm rot="20520000">
          <a:off x="2952738" y="1981067"/>
          <a:ext cx="239342" cy="381191"/>
        </a:xfrm>
        <a:prstGeom prst="rightArrow">
          <a:avLst>
            <a:gd name="adj1" fmla="val 60000"/>
            <a:gd name="adj2" fmla="val 50000"/>
          </a:avLst>
        </a:prstGeom>
        <a:gradFill rotWithShape="0">
          <a:gsLst>
            <a:gs pos="0">
              <a:schemeClr val="accent5">
                <a:hueOff val="-1975057"/>
                <a:satOff val="-5187"/>
                <a:lumOff val="637"/>
                <a:alphaOff val="0"/>
                <a:shade val="51000"/>
                <a:satMod val="130000"/>
              </a:schemeClr>
            </a:gs>
            <a:gs pos="80000">
              <a:schemeClr val="accent5">
                <a:hueOff val="-1975057"/>
                <a:satOff val="-5187"/>
                <a:lumOff val="637"/>
                <a:alphaOff val="0"/>
                <a:shade val="93000"/>
                <a:satMod val="130000"/>
              </a:schemeClr>
            </a:gs>
            <a:gs pos="100000">
              <a:schemeClr val="accent5">
                <a:hueOff val="-1975057"/>
                <a:satOff val="-5187"/>
                <a:lumOff val="6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954495" y="2068399"/>
        <a:ext cx="167539" cy="228715"/>
      </dsp:txXfrm>
    </dsp:sp>
    <dsp:sp modelId="{8D922E15-E9E1-40C5-A82B-944925C660CB}">
      <dsp:nvSpPr>
        <dsp:cNvPr id="0" name=""/>
        <dsp:cNvSpPr/>
      </dsp:nvSpPr>
      <dsp:spPr>
        <a:xfrm>
          <a:off x="3259513" y="1188273"/>
          <a:ext cx="1392681" cy="1392681"/>
        </a:xfrm>
        <a:prstGeom prst="ellipse">
          <a:avLst/>
        </a:prstGeom>
        <a:gradFill rotWithShape="0">
          <a:gsLst>
            <a:gs pos="0">
              <a:schemeClr val="accent5">
                <a:hueOff val="-1975057"/>
                <a:satOff val="-5187"/>
                <a:lumOff val="637"/>
                <a:alphaOff val="0"/>
                <a:shade val="51000"/>
                <a:satMod val="130000"/>
              </a:schemeClr>
            </a:gs>
            <a:gs pos="80000">
              <a:schemeClr val="accent5">
                <a:hueOff val="-1975057"/>
                <a:satOff val="-5187"/>
                <a:lumOff val="637"/>
                <a:alphaOff val="0"/>
                <a:shade val="93000"/>
                <a:satMod val="130000"/>
              </a:schemeClr>
            </a:gs>
            <a:gs pos="100000">
              <a:schemeClr val="accent5">
                <a:hueOff val="-1975057"/>
                <a:satOff val="-5187"/>
                <a:lumOff val="6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Integration Testing</a:t>
          </a:r>
          <a:endParaRPr lang="en-US" sz="1200" kern="1200" dirty="0"/>
        </a:p>
      </dsp:txBody>
      <dsp:txXfrm>
        <a:off x="3463466" y="1392226"/>
        <a:ext cx="984775" cy="984775"/>
      </dsp:txXfrm>
    </dsp:sp>
    <dsp:sp modelId="{221C87DA-A7D3-4B73-8EAC-F0D071E4C96A}">
      <dsp:nvSpPr>
        <dsp:cNvPr id="0" name=""/>
        <dsp:cNvSpPr/>
      </dsp:nvSpPr>
      <dsp:spPr>
        <a:xfrm rot="3240000">
          <a:off x="2669533" y="2852683"/>
          <a:ext cx="239342" cy="381191"/>
        </a:xfrm>
        <a:prstGeom prst="rightArrow">
          <a:avLst>
            <a:gd name="adj1" fmla="val 60000"/>
            <a:gd name="adj2" fmla="val 50000"/>
          </a:avLst>
        </a:prstGeom>
        <a:gradFill rotWithShape="0">
          <a:gsLst>
            <a:gs pos="0">
              <a:schemeClr val="accent5">
                <a:hueOff val="-3950113"/>
                <a:satOff val="-10375"/>
                <a:lumOff val="1274"/>
                <a:alphaOff val="0"/>
                <a:shade val="51000"/>
                <a:satMod val="130000"/>
              </a:schemeClr>
            </a:gs>
            <a:gs pos="80000">
              <a:schemeClr val="accent5">
                <a:hueOff val="-3950113"/>
                <a:satOff val="-10375"/>
                <a:lumOff val="1274"/>
                <a:alphaOff val="0"/>
                <a:shade val="93000"/>
                <a:satMod val="130000"/>
              </a:schemeClr>
            </a:gs>
            <a:gs pos="100000">
              <a:schemeClr val="accent5">
                <a:hueOff val="-3950113"/>
                <a:satOff val="-10375"/>
                <a:lumOff val="1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684332" y="2899876"/>
        <a:ext cx="167539" cy="228715"/>
      </dsp:txXfrm>
    </dsp:sp>
    <dsp:sp modelId="{FF4BC84A-22A3-48D8-BA70-CF5B7A3B1DD9}">
      <dsp:nvSpPr>
        <dsp:cNvPr id="0" name=""/>
        <dsp:cNvSpPr/>
      </dsp:nvSpPr>
      <dsp:spPr>
        <a:xfrm>
          <a:off x="2638862" y="3098441"/>
          <a:ext cx="1392681" cy="1392681"/>
        </a:xfrm>
        <a:prstGeom prst="ellipse">
          <a:avLst/>
        </a:prstGeom>
        <a:gradFill rotWithShape="0">
          <a:gsLst>
            <a:gs pos="0">
              <a:schemeClr val="accent5">
                <a:hueOff val="-3950113"/>
                <a:satOff val="-10375"/>
                <a:lumOff val="1274"/>
                <a:alphaOff val="0"/>
                <a:shade val="51000"/>
                <a:satMod val="130000"/>
              </a:schemeClr>
            </a:gs>
            <a:gs pos="80000">
              <a:schemeClr val="accent5">
                <a:hueOff val="-3950113"/>
                <a:satOff val="-10375"/>
                <a:lumOff val="1274"/>
                <a:alphaOff val="0"/>
                <a:shade val="93000"/>
                <a:satMod val="130000"/>
              </a:schemeClr>
            </a:gs>
            <a:gs pos="100000">
              <a:schemeClr val="accent5">
                <a:hueOff val="-3950113"/>
                <a:satOff val="-10375"/>
                <a:lumOff val="1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Smart Contract Testing</a:t>
          </a:r>
          <a:endParaRPr lang="en-US" sz="1200" kern="1200" dirty="0"/>
        </a:p>
      </dsp:txBody>
      <dsp:txXfrm>
        <a:off x="2842815" y="3302394"/>
        <a:ext cx="984775" cy="984775"/>
      </dsp:txXfrm>
    </dsp:sp>
    <dsp:sp modelId="{782CFBAF-FB3A-4748-ADD4-B0D230E75E1A}">
      <dsp:nvSpPr>
        <dsp:cNvPr id="0" name=""/>
        <dsp:cNvSpPr/>
      </dsp:nvSpPr>
      <dsp:spPr>
        <a:xfrm rot="7560000">
          <a:off x="1753061" y="2852683"/>
          <a:ext cx="239342" cy="381191"/>
        </a:xfrm>
        <a:prstGeom prst="rightArrow">
          <a:avLst>
            <a:gd name="adj1" fmla="val 60000"/>
            <a:gd name="adj2" fmla="val 50000"/>
          </a:avLst>
        </a:prstGeom>
        <a:gradFill rotWithShape="0">
          <a:gsLst>
            <a:gs pos="0">
              <a:schemeClr val="accent5">
                <a:hueOff val="-5925170"/>
                <a:satOff val="-15562"/>
                <a:lumOff val="1912"/>
                <a:alphaOff val="0"/>
                <a:shade val="51000"/>
                <a:satMod val="130000"/>
              </a:schemeClr>
            </a:gs>
            <a:gs pos="80000">
              <a:schemeClr val="accent5">
                <a:hueOff val="-5925170"/>
                <a:satOff val="-15562"/>
                <a:lumOff val="1912"/>
                <a:alphaOff val="0"/>
                <a:shade val="93000"/>
                <a:satMod val="130000"/>
              </a:schemeClr>
            </a:gs>
            <a:gs pos="100000">
              <a:schemeClr val="accent5">
                <a:hueOff val="-5925170"/>
                <a:satOff val="-15562"/>
                <a:lumOff val="19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810065" y="2899876"/>
        <a:ext cx="167539" cy="228715"/>
      </dsp:txXfrm>
    </dsp:sp>
    <dsp:sp modelId="{B5F60618-C1B8-47F3-B718-9FF1E2D102B1}">
      <dsp:nvSpPr>
        <dsp:cNvPr id="0" name=""/>
        <dsp:cNvSpPr/>
      </dsp:nvSpPr>
      <dsp:spPr>
        <a:xfrm>
          <a:off x="630392" y="3098441"/>
          <a:ext cx="1392681" cy="1392681"/>
        </a:xfrm>
        <a:prstGeom prst="ellipse">
          <a:avLst/>
        </a:prstGeom>
        <a:gradFill rotWithShape="0">
          <a:gsLst>
            <a:gs pos="0">
              <a:schemeClr val="accent5">
                <a:hueOff val="-5925170"/>
                <a:satOff val="-15562"/>
                <a:lumOff val="1912"/>
                <a:alphaOff val="0"/>
                <a:shade val="51000"/>
                <a:satMod val="130000"/>
              </a:schemeClr>
            </a:gs>
            <a:gs pos="80000">
              <a:schemeClr val="accent5">
                <a:hueOff val="-5925170"/>
                <a:satOff val="-15562"/>
                <a:lumOff val="1912"/>
                <a:alphaOff val="0"/>
                <a:shade val="93000"/>
                <a:satMod val="130000"/>
              </a:schemeClr>
            </a:gs>
            <a:gs pos="100000">
              <a:schemeClr val="accent5">
                <a:hueOff val="-5925170"/>
                <a:satOff val="-15562"/>
                <a:lumOff val="19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Peer/Node Testing</a:t>
          </a:r>
          <a:endParaRPr lang="en-US" sz="1200" kern="1200" dirty="0"/>
        </a:p>
      </dsp:txBody>
      <dsp:txXfrm>
        <a:off x="834345" y="3302394"/>
        <a:ext cx="984775" cy="984775"/>
      </dsp:txXfrm>
    </dsp:sp>
    <dsp:sp modelId="{A2A43E5A-E20D-4EC9-B25F-44C5077E869C}">
      <dsp:nvSpPr>
        <dsp:cNvPr id="0" name=""/>
        <dsp:cNvSpPr/>
      </dsp:nvSpPr>
      <dsp:spPr>
        <a:xfrm rot="11880000">
          <a:off x="1469856" y="1981067"/>
          <a:ext cx="239342" cy="381191"/>
        </a:xfrm>
        <a:prstGeom prst="rightArrow">
          <a:avLst>
            <a:gd name="adj1" fmla="val 60000"/>
            <a:gd name="adj2" fmla="val 50000"/>
          </a:avLst>
        </a:prstGeom>
        <a:gradFill rotWithShape="0">
          <a:gsLst>
            <a:gs pos="0">
              <a:schemeClr val="accent5">
                <a:hueOff val="-7900226"/>
                <a:satOff val="-20750"/>
                <a:lumOff val="2549"/>
                <a:alphaOff val="0"/>
                <a:shade val="51000"/>
                <a:satMod val="130000"/>
              </a:schemeClr>
            </a:gs>
            <a:gs pos="80000">
              <a:schemeClr val="accent5">
                <a:hueOff val="-7900226"/>
                <a:satOff val="-20750"/>
                <a:lumOff val="2549"/>
                <a:alphaOff val="0"/>
                <a:shade val="93000"/>
                <a:satMod val="130000"/>
              </a:schemeClr>
            </a:gs>
            <a:gs pos="100000">
              <a:schemeClr val="accent5">
                <a:hueOff val="-7900226"/>
                <a:satOff val="-2075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539902" y="2068399"/>
        <a:ext cx="167539" cy="228715"/>
      </dsp:txXfrm>
    </dsp:sp>
    <dsp:sp modelId="{A774C310-9E8B-4ED3-BFE1-1DB9DCAB99C7}">
      <dsp:nvSpPr>
        <dsp:cNvPr id="0" name=""/>
        <dsp:cNvSpPr/>
      </dsp:nvSpPr>
      <dsp:spPr>
        <a:xfrm>
          <a:off x="9741" y="1188273"/>
          <a:ext cx="1392681" cy="1392681"/>
        </a:xfrm>
        <a:prstGeom prst="ellipse">
          <a:avLst/>
        </a:prstGeom>
        <a:gradFill rotWithShape="0">
          <a:gsLst>
            <a:gs pos="0">
              <a:schemeClr val="accent5">
                <a:hueOff val="-7900226"/>
                <a:satOff val="-20750"/>
                <a:lumOff val="2549"/>
                <a:alphaOff val="0"/>
                <a:shade val="51000"/>
                <a:satMod val="130000"/>
              </a:schemeClr>
            </a:gs>
            <a:gs pos="80000">
              <a:schemeClr val="accent5">
                <a:hueOff val="-7900226"/>
                <a:satOff val="-20750"/>
                <a:lumOff val="2549"/>
                <a:alphaOff val="0"/>
                <a:shade val="93000"/>
                <a:satMod val="130000"/>
              </a:schemeClr>
            </a:gs>
            <a:gs pos="100000">
              <a:schemeClr val="accent5">
                <a:hueOff val="-7900226"/>
                <a:satOff val="-2075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Unit Testing</a:t>
          </a:r>
          <a:endParaRPr lang="en-US" sz="1200" kern="1200" dirty="0"/>
        </a:p>
      </dsp:txBody>
      <dsp:txXfrm>
        <a:off x="213694" y="1392226"/>
        <a:ext cx="984775" cy="984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15229-8B04-4B9F-A621-84CC1E2BBF1E}">
      <dsp:nvSpPr>
        <dsp:cNvPr id="0" name=""/>
        <dsp:cNvSpPr/>
      </dsp:nvSpPr>
      <dsp:spPr>
        <a:xfrm>
          <a:off x="0" y="386233"/>
          <a:ext cx="4790855" cy="630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5D833B-9FD0-47F6-BF9B-633B02DD9D85}">
      <dsp:nvSpPr>
        <dsp:cNvPr id="0" name=""/>
        <dsp:cNvSpPr/>
      </dsp:nvSpPr>
      <dsp:spPr>
        <a:xfrm>
          <a:off x="228080" y="17233"/>
          <a:ext cx="4561600" cy="738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758" tIns="0" rIns="126758" bIns="0" numCol="1" spcCol="1270" anchor="ctr" anchorCtr="0">
          <a:noAutofit/>
        </a:bodyPr>
        <a:lstStyle/>
        <a:p>
          <a:pPr lvl="0" algn="l" defTabSz="444500">
            <a:lnSpc>
              <a:spcPct val="90000"/>
            </a:lnSpc>
            <a:spcBef>
              <a:spcPct val="0"/>
            </a:spcBef>
            <a:spcAft>
              <a:spcPct val="35000"/>
            </a:spcAft>
          </a:pPr>
          <a:endParaRPr lang="en-US" sz="1000" kern="1200" dirty="0" smtClean="0"/>
        </a:p>
        <a:p>
          <a:pPr lvl="0" algn="l" defTabSz="444500">
            <a:lnSpc>
              <a:spcPct val="90000"/>
            </a:lnSpc>
            <a:spcBef>
              <a:spcPct val="0"/>
            </a:spcBef>
            <a:spcAft>
              <a:spcPct val="35000"/>
            </a:spcAft>
          </a:pPr>
          <a:r>
            <a:rPr lang="en-US" sz="1000" b="1" kern="1200" dirty="0" smtClean="0"/>
            <a:t>Smart Contract Testing</a:t>
          </a:r>
        </a:p>
        <a:p>
          <a:pPr lvl="0" algn="l" defTabSz="444500">
            <a:lnSpc>
              <a:spcPct val="90000"/>
            </a:lnSpc>
            <a:spcBef>
              <a:spcPct val="0"/>
            </a:spcBef>
            <a:spcAft>
              <a:spcPct val="35000"/>
            </a:spcAft>
          </a:pPr>
          <a:r>
            <a:rPr lang="en-US" sz="1000" kern="1200" dirty="0" smtClean="0"/>
            <a:t>- </a:t>
          </a:r>
          <a:r>
            <a:rPr lang="en-US" sz="900" kern="1200" dirty="0" smtClean="0"/>
            <a:t>Simulation of expected and unexpected conditions for every contract</a:t>
          </a:r>
        </a:p>
        <a:p>
          <a:pPr lvl="0" algn="l" defTabSz="444500">
            <a:lnSpc>
              <a:spcPct val="90000"/>
            </a:lnSpc>
            <a:spcBef>
              <a:spcPct val="0"/>
            </a:spcBef>
            <a:spcAft>
              <a:spcPct val="35000"/>
            </a:spcAft>
          </a:pPr>
          <a:r>
            <a:rPr lang="en-US" sz="900" kern="1200" dirty="0" smtClean="0"/>
            <a:t>- Testing all possible </a:t>
          </a:r>
          <a:r>
            <a:rPr lang="en-US" sz="900" kern="1200" dirty="0" err="1" smtClean="0"/>
            <a:t>cominations</a:t>
          </a:r>
          <a:r>
            <a:rPr lang="en-US" sz="900" kern="1200" dirty="0" smtClean="0"/>
            <a:t> of Business Logic</a:t>
          </a:r>
        </a:p>
        <a:p>
          <a:pPr lvl="0" algn="l" defTabSz="444500">
            <a:lnSpc>
              <a:spcPct val="90000"/>
            </a:lnSpc>
            <a:spcBef>
              <a:spcPct val="0"/>
            </a:spcBef>
            <a:spcAft>
              <a:spcPct val="35000"/>
            </a:spcAft>
          </a:pPr>
          <a:endParaRPr lang="en-US" sz="2000" kern="1200" dirty="0"/>
        </a:p>
      </dsp:txBody>
      <dsp:txXfrm>
        <a:off x="264106" y="53259"/>
        <a:ext cx="4489548" cy="665948"/>
      </dsp:txXfrm>
    </dsp:sp>
    <dsp:sp modelId="{F589BFF7-AB5B-4F67-B67A-66B61560FDB8}">
      <dsp:nvSpPr>
        <dsp:cNvPr id="0" name=""/>
        <dsp:cNvSpPr/>
      </dsp:nvSpPr>
      <dsp:spPr>
        <a:xfrm>
          <a:off x="0" y="1520233"/>
          <a:ext cx="4790855" cy="630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B696E-6310-4DAF-A2AC-888000EF1A73}">
      <dsp:nvSpPr>
        <dsp:cNvPr id="0" name=""/>
        <dsp:cNvSpPr/>
      </dsp:nvSpPr>
      <dsp:spPr>
        <a:xfrm>
          <a:off x="228080" y="1151233"/>
          <a:ext cx="4561600" cy="738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758" tIns="0" rIns="126758" bIns="0" numCol="1" spcCol="1270" anchor="ctr" anchorCtr="0">
          <a:noAutofit/>
        </a:bodyPr>
        <a:lstStyle/>
        <a:p>
          <a:pPr lvl="0" algn="l" defTabSz="444500">
            <a:lnSpc>
              <a:spcPct val="90000"/>
            </a:lnSpc>
            <a:spcBef>
              <a:spcPct val="0"/>
            </a:spcBef>
            <a:spcAft>
              <a:spcPct val="35000"/>
            </a:spcAft>
          </a:pPr>
          <a:r>
            <a:rPr lang="en-US" sz="1000" b="1" kern="1200" dirty="0" smtClean="0"/>
            <a:t>Peer / Node Testing</a:t>
          </a:r>
        </a:p>
        <a:p>
          <a:pPr lvl="0" algn="l" defTabSz="444500">
            <a:lnSpc>
              <a:spcPct val="90000"/>
            </a:lnSpc>
            <a:spcBef>
              <a:spcPct val="0"/>
            </a:spcBef>
            <a:spcAft>
              <a:spcPct val="35000"/>
            </a:spcAft>
          </a:pPr>
          <a:r>
            <a:rPr lang="en-US" sz="1000" kern="1200" dirty="0" smtClean="0"/>
            <a:t>- </a:t>
          </a:r>
          <a:r>
            <a:rPr lang="en-US" sz="900" kern="1200" dirty="0" smtClean="0"/>
            <a:t>Verify each node has same ledger copy</a:t>
          </a:r>
        </a:p>
        <a:p>
          <a:pPr lvl="0" algn="l" defTabSz="444500">
            <a:lnSpc>
              <a:spcPct val="90000"/>
            </a:lnSpc>
            <a:spcBef>
              <a:spcPct val="0"/>
            </a:spcBef>
            <a:spcAft>
              <a:spcPct val="35000"/>
            </a:spcAft>
          </a:pPr>
          <a:r>
            <a:rPr lang="en-US" sz="900" kern="1200" dirty="0" smtClean="0"/>
            <a:t>- Ordering of transactions in block</a:t>
          </a:r>
        </a:p>
        <a:p>
          <a:pPr lvl="0" algn="l" defTabSz="444500">
            <a:lnSpc>
              <a:spcPct val="90000"/>
            </a:lnSpc>
            <a:spcBef>
              <a:spcPct val="0"/>
            </a:spcBef>
            <a:spcAft>
              <a:spcPct val="35000"/>
            </a:spcAft>
          </a:pPr>
          <a:r>
            <a:rPr lang="en-US" sz="900" kern="1200" dirty="0" smtClean="0"/>
            <a:t>- Testing of consensus protocol</a:t>
          </a:r>
          <a:endParaRPr lang="en-US" sz="900" kern="1200" dirty="0"/>
        </a:p>
      </dsp:txBody>
      <dsp:txXfrm>
        <a:off x="264106" y="1187259"/>
        <a:ext cx="448954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E0637-381D-4E8C-B330-8088A64B56DF}">
      <dsp:nvSpPr>
        <dsp:cNvPr id="0" name=""/>
        <dsp:cNvSpPr/>
      </dsp:nvSpPr>
      <dsp:spPr>
        <a:xfrm>
          <a:off x="1732832" y="2107758"/>
          <a:ext cx="1196271" cy="1196271"/>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Non-Functional Testing</a:t>
          </a:r>
          <a:endParaRPr lang="en-US" sz="1300" kern="1200" dirty="0"/>
        </a:p>
      </dsp:txBody>
      <dsp:txXfrm>
        <a:off x="1908022" y="2282948"/>
        <a:ext cx="845891" cy="845891"/>
      </dsp:txXfrm>
    </dsp:sp>
    <dsp:sp modelId="{4E30CFD2-E696-4302-9740-DB9CDC3A75F7}">
      <dsp:nvSpPr>
        <dsp:cNvPr id="0" name=""/>
        <dsp:cNvSpPr/>
      </dsp:nvSpPr>
      <dsp:spPr>
        <a:xfrm rot="16173612">
          <a:off x="2191898" y="1661706"/>
          <a:ext cx="265230" cy="406732"/>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231988" y="1782835"/>
        <a:ext cx="185661" cy="244040"/>
      </dsp:txXfrm>
    </dsp:sp>
    <dsp:sp modelId="{60181A1D-2BC8-4313-85CE-1656E4E479EA}">
      <dsp:nvSpPr>
        <dsp:cNvPr id="0" name=""/>
        <dsp:cNvSpPr/>
      </dsp:nvSpPr>
      <dsp:spPr>
        <a:xfrm>
          <a:off x="1569127" y="112037"/>
          <a:ext cx="1495339" cy="149533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Performance Testing</a:t>
          </a:r>
          <a:endParaRPr lang="en-US" sz="1300" kern="1200" dirty="0"/>
        </a:p>
      </dsp:txBody>
      <dsp:txXfrm>
        <a:off x="1788114" y="331024"/>
        <a:ext cx="1057365" cy="1057365"/>
      </dsp:txXfrm>
    </dsp:sp>
    <dsp:sp modelId="{1BF6EF4C-2360-4BA2-970C-34FB0F6E669B}">
      <dsp:nvSpPr>
        <dsp:cNvPr id="0" name=""/>
        <dsp:cNvSpPr/>
      </dsp:nvSpPr>
      <dsp:spPr>
        <a:xfrm rot="1800000">
          <a:off x="2923392" y="2918015"/>
          <a:ext cx="254440" cy="406732"/>
        </a:xfrm>
        <a:prstGeom prst="rightArrow">
          <a:avLst>
            <a:gd name="adj1" fmla="val 60000"/>
            <a:gd name="adj2" fmla="val 50000"/>
          </a:avLst>
        </a:prstGeom>
        <a:gradFill rotWithShape="0">
          <a:gsLst>
            <a:gs pos="0">
              <a:schemeClr val="accent5">
                <a:hueOff val="-3950113"/>
                <a:satOff val="-10375"/>
                <a:lumOff val="1274"/>
                <a:alphaOff val="0"/>
                <a:shade val="51000"/>
                <a:satMod val="130000"/>
              </a:schemeClr>
            </a:gs>
            <a:gs pos="80000">
              <a:schemeClr val="accent5">
                <a:hueOff val="-3950113"/>
                <a:satOff val="-10375"/>
                <a:lumOff val="1274"/>
                <a:alphaOff val="0"/>
                <a:shade val="93000"/>
                <a:satMod val="130000"/>
              </a:schemeClr>
            </a:gs>
            <a:gs pos="100000">
              <a:schemeClr val="accent5">
                <a:hueOff val="-3950113"/>
                <a:satOff val="-10375"/>
                <a:lumOff val="1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928505" y="2980278"/>
        <a:ext cx="178108" cy="244040"/>
      </dsp:txXfrm>
    </dsp:sp>
    <dsp:sp modelId="{8D922E15-E9E1-40C5-A82B-944925C660CB}">
      <dsp:nvSpPr>
        <dsp:cNvPr id="0" name=""/>
        <dsp:cNvSpPr/>
      </dsp:nvSpPr>
      <dsp:spPr>
        <a:xfrm>
          <a:off x="3164559" y="2871166"/>
          <a:ext cx="1495339" cy="1495339"/>
        </a:xfrm>
        <a:prstGeom prst="ellipse">
          <a:avLst/>
        </a:prstGeom>
        <a:gradFill rotWithShape="0">
          <a:gsLst>
            <a:gs pos="0">
              <a:schemeClr val="accent5">
                <a:hueOff val="-3950113"/>
                <a:satOff val="-10375"/>
                <a:lumOff val="1274"/>
                <a:alphaOff val="0"/>
                <a:shade val="51000"/>
                <a:satMod val="130000"/>
              </a:schemeClr>
            </a:gs>
            <a:gs pos="80000">
              <a:schemeClr val="accent5">
                <a:hueOff val="-3950113"/>
                <a:satOff val="-10375"/>
                <a:lumOff val="1274"/>
                <a:alphaOff val="0"/>
                <a:shade val="93000"/>
                <a:satMod val="130000"/>
              </a:schemeClr>
            </a:gs>
            <a:gs pos="100000">
              <a:schemeClr val="accent5">
                <a:hueOff val="-3950113"/>
                <a:satOff val="-10375"/>
                <a:lumOff val="12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Compliance &amp; Security Testing</a:t>
          </a:r>
          <a:endParaRPr lang="en-US" sz="1300" kern="1200" dirty="0"/>
        </a:p>
      </dsp:txBody>
      <dsp:txXfrm>
        <a:off x="3383546" y="3090153"/>
        <a:ext cx="1057365" cy="1057365"/>
      </dsp:txXfrm>
    </dsp:sp>
    <dsp:sp modelId="{FF40F232-CAB8-421F-A4D1-068DD7221090}">
      <dsp:nvSpPr>
        <dsp:cNvPr id="0" name=""/>
        <dsp:cNvSpPr/>
      </dsp:nvSpPr>
      <dsp:spPr>
        <a:xfrm rot="9000000">
          <a:off x="1484104" y="2918015"/>
          <a:ext cx="254440" cy="406732"/>
        </a:xfrm>
        <a:prstGeom prst="rightArrow">
          <a:avLst>
            <a:gd name="adj1" fmla="val 60000"/>
            <a:gd name="adj2" fmla="val 50000"/>
          </a:avLst>
        </a:prstGeom>
        <a:gradFill rotWithShape="0">
          <a:gsLst>
            <a:gs pos="0">
              <a:schemeClr val="accent5">
                <a:hueOff val="-7900226"/>
                <a:satOff val="-20750"/>
                <a:lumOff val="2549"/>
                <a:alphaOff val="0"/>
                <a:shade val="51000"/>
                <a:satMod val="130000"/>
              </a:schemeClr>
            </a:gs>
            <a:gs pos="80000">
              <a:schemeClr val="accent5">
                <a:hueOff val="-7900226"/>
                <a:satOff val="-20750"/>
                <a:lumOff val="2549"/>
                <a:alphaOff val="0"/>
                <a:shade val="93000"/>
                <a:satMod val="130000"/>
              </a:schemeClr>
            </a:gs>
            <a:gs pos="100000">
              <a:schemeClr val="accent5">
                <a:hueOff val="-7900226"/>
                <a:satOff val="-2075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555323" y="2980278"/>
        <a:ext cx="178108" cy="244040"/>
      </dsp:txXfrm>
    </dsp:sp>
    <dsp:sp modelId="{0D818CA9-0A67-4C07-BC70-8D935E2792EA}">
      <dsp:nvSpPr>
        <dsp:cNvPr id="0" name=""/>
        <dsp:cNvSpPr/>
      </dsp:nvSpPr>
      <dsp:spPr>
        <a:xfrm>
          <a:off x="2037" y="2871166"/>
          <a:ext cx="1495339" cy="1495339"/>
        </a:xfrm>
        <a:prstGeom prst="ellipse">
          <a:avLst/>
        </a:prstGeom>
        <a:gradFill rotWithShape="0">
          <a:gsLst>
            <a:gs pos="0">
              <a:schemeClr val="accent5">
                <a:hueOff val="-7900226"/>
                <a:satOff val="-20750"/>
                <a:lumOff val="2549"/>
                <a:alphaOff val="0"/>
                <a:shade val="51000"/>
                <a:satMod val="130000"/>
              </a:schemeClr>
            </a:gs>
            <a:gs pos="80000">
              <a:schemeClr val="accent5">
                <a:hueOff val="-7900226"/>
                <a:satOff val="-20750"/>
                <a:lumOff val="2549"/>
                <a:alphaOff val="0"/>
                <a:shade val="93000"/>
                <a:satMod val="130000"/>
              </a:schemeClr>
            </a:gs>
            <a:gs pos="100000">
              <a:schemeClr val="accent5">
                <a:hueOff val="-7900226"/>
                <a:satOff val="-2075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Resilience and Recovery Testing</a:t>
          </a:r>
          <a:endParaRPr lang="en-US" sz="1300" kern="1200" dirty="0"/>
        </a:p>
      </dsp:txBody>
      <dsp:txXfrm>
        <a:off x="221024" y="3090153"/>
        <a:ext cx="1057365" cy="1057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0A665-E729-4C13-958F-5793517E8EE9}">
      <dsp:nvSpPr>
        <dsp:cNvPr id="0" name=""/>
        <dsp:cNvSpPr/>
      </dsp:nvSpPr>
      <dsp:spPr>
        <a:xfrm>
          <a:off x="0" y="675655"/>
          <a:ext cx="4790855" cy="32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2FAC5F-B358-463D-A1DF-5A5090C466BC}">
      <dsp:nvSpPr>
        <dsp:cNvPr id="0" name=""/>
        <dsp:cNvSpPr/>
      </dsp:nvSpPr>
      <dsp:spPr>
        <a:xfrm>
          <a:off x="238373" y="97655"/>
          <a:ext cx="4549570" cy="7698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758" tIns="0" rIns="126758" bIns="0" numCol="1" spcCol="1270" anchor="ctr" anchorCtr="0">
          <a:noAutofit/>
        </a:bodyPr>
        <a:lstStyle/>
        <a:p>
          <a:pPr lvl="0" algn="l" defTabSz="444500">
            <a:lnSpc>
              <a:spcPct val="90000"/>
            </a:lnSpc>
            <a:spcBef>
              <a:spcPct val="0"/>
            </a:spcBef>
            <a:spcAft>
              <a:spcPct val="35000"/>
            </a:spcAft>
          </a:pPr>
          <a:r>
            <a:rPr lang="en-US" sz="1000" b="1" kern="1200" dirty="0" smtClean="0"/>
            <a:t>Performance Testing</a:t>
          </a:r>
        </a:p>
        <a:p>
          <a:pPr lvl="0" algn="l" defTabSz="444500">
            <a:lnSpc>
              <a:spcPct val="90000"/>
            </a:lnSpc>
            <a:spcBef>
              <a:spcPct val="0"/>
            </a:spcBef>
            <a:spcAft>
              <a:spcPct val="35000"/>
            </a:spcAft>
          </a:pPr>
          <a:r>
            <a:rPr lang="en-US" sz="900" kern="1200" baseline="0" dirty="0" smtClean="0"/>
            <a:t>- Block Size which contains transactions</a:t>
          </a:r>
        </a:p>
        <a:p>
          <a:pPr lvl="0" algn="l" defTabSz="444500">
            <a:lnSpc>
              <a:spcPct val="90000"/>
            </a:lnSpc>
            <a:spcBef>
              <a:spcPct val="0"/>
            </a:spcBef>
            <a:spcAft>
              <a:spcPct val="35000"/>
            </a:spcAft>
          </a:pPr>
          <a:r>
            <a:rPr lang="en-US" sz="900" b="0" i="0" kern="1200" baseline="0" dirty="0" smtClean="0"/>
            <a:t>- Latency, Throughput and Scalability of </a:t>
          </a:r>
          <a:r>
            <a:rPr lang="en-US" sz="900" b="0" i="0" kern="1200" baseline="0" dirty="0" err="1" smtClean="0"/>
            <a:t>Blockchain</a:t>
          </a:r>
          <a:r>
            <a:rPr lang="en-US" sz="900" b="0" i="0" kern="1200" baseline="0" dirty="0" smtClean="0"/>
            <a:t> Network</a:t>
          </a:r>
          <a:endParaRPr lang="en-US" sz="900" kern="1200" baseline="0" dirty="0"/>
        </a:p>
      </dsp:txBody>
      <dsp:txXfrm>
        <a:off x="275955" y="135237"/>
        <a:ext cx="4474406" cy="694716"/>
      </dsp:txXfrm>
    </dsp:sp>
    <dsp:sp modelId="{B4DC724B-4BD0-4E50-B010-5DCFC37B44CC}">
      <dsp:nvSpPr>
        <dsp:cNvPr id="0" name=""/>
        <dsp:cNvSpPr/>
      </dsp:nvSpPr>
      <dsp:spPr>
        <a:xfrm>
          <a:off x="0" y="1657400"/>
          <a:ext cx="4790855" cy="32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F1AB17-E083-4AD6-8341-7FFB9D02E1DD}">
      <dsp:nvSpPr>
        <dsp:cNvPr id="0" name=""/>
        <dsp:cNvSpPr/>
      </dsp:nvSpPr>
      <dsp:spPr>
        <a:xfrm>
          <a:off x="228080" y="1073455"/>
          <a:ext cx="4561600" cy="77582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758" tIns="0" rIns="126758" bIns="0" numCol="1" spcCol="1270" anchor="ctr" anchorCtr="0">
          <a:noAutofit/>
        </a:bodyPr>
        <a:lstStyle/>
        <a:p>
          <a:pPr lvl="0" algn="l" defTabSz="444500">
            <a:lnSpc>
              <a:spcPct val="90000"/>
            </a:lnSpc>
            <a:spcBef>
              <a:spcPct val="0"/>
            </a:spcBef>
            <a:spcAft>
              <a:spcPct val="35000"/>
            </a:spcAft>
          </a:pPr>
          <a:r>
            <a:rPr lang="en-US" sz="1000" b="1" kern="1200" dirty="0" smtClean="0"/>
            <a:t>Resilience and Recovery Testing</a:t>
          </a:r>
        </a:p>
        <a:p>
          <a:pPr lvl="0" algn="l" defTabSz="444500">
            <a:lnSpc>
              <a:spcPct val="90000"/>
            </a:lnSpc>
            <a:spcBef>
              <a:spcPct val="0"/>
            </a:spcBef>
            <a:spcAft>
              <a:spcPct val="35000"/>
            </a:spcAft>
          </a:pPr>
          <a:r>
            <a:rPr lang="en-US" sz="1000" kern="1200" dirty="0" smtClean="0"/>
            <a:t>- </a:t>
          </a:r>
          <a:r>
            <a:rPr lang="en-US" sz="900" kern="1200" baseline="0" dirty="0" smtClean="0"/>
            <a:t>V</a:t>
          </a:r>
          <a:r>
            <a:rPr lang="en-US" sz="900" b="0" i="0" kern="1200" baseline="0" dirty="0" smtClean="0"/>
            <a:t>alidating the ledger after nodes that restarted or rejoined the network sync with  other validating peers</a:t>
          </a:r>
        </a:p>
        <a:p>
          <a:pPr lvl="0" algn="l" defTabSz="444500">
            <a:lnSpc>
              <a:spcPct val="90000"/>
            </a:lnSpc>
            <a:spcBef>
              <a:spcPct val="0"/>
            </a:spcBef>
            <a:spcAft>
              <a:spcPct val="35000"/>
            </a:spcAft>
          </a:pPr>
          <a:r>
            <a:rPr lang="en-US" sz="900" b="0" i="0" kern="1200" baseline="0" dirty="0" smtClean="0"/>
            <a:t>- Consensus protocol (PBFT. </a:t>
          </a:r>
          <a:r>
            <a:rPr lang="en-US" sz="900" b="0" i="0" kern="1200" baseline="0" dirty="0" err="1" smtClean="0"/>
            <a:t>PoW</a:t>
          </a:r>
          <a:r>
            <a:rPr lang="en-US" sz="900" b="0" i="0" kern="1200" baseline="0" dirty="0" smtClean="0"/>
            <a:t>, </a:t>
          </a:r>
          <a:r>
            <a:rPr lang="en-US" sz="900" b="0" i="0" kern="1200" baseline="0" dirty="0" err="1" smtClean="0"/>
            <a:t>PoS</a:t>
          </a:r>
          <a:r>
            <a:rPr lang="en-US" sz="900" b="0" i="0" kern="1200" baseline="0" dirty="0" smtClean="0"/>
            <a:t>) testing</a:t>
          </a:r>
          <a:endParaRPr lang="en-US" sz="900" kern="1200" baseline="0" dirty="0"/>
        </a:p>
      </dsp:txBody>
      <dsp:txXfrm>
        <a:off x="265953" y="1111328"/>
        <a:ext cx="4485854" cy="700078"/>
      </dsp:txXfrm>
    </dsp:sp>
    <dsp:sp modelId="{1C251AA4-15A0-4910-9C86-ECDAFF86F70C}">
      <dsp:nvSpPr>
        <dsp:cNvPr id="0" name=""/>
        <dsp:cNvSpPr/>
      </dsp:nvSpPr>
      <dsp:spPr>
        <a:xfrm>
          <a:off x="0" y="2688711"/>
          <a:ext cx="4790855" cy="32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32A52-BF07-471B-BAAB-80C69D4B77C6}">
      <dsp:nvSpPr>
        <dsp:cNvPr id="0" name=""/>
        <dsp:cNvSpPr/>
      </dsp:nvSpPr>
      <dsp:spPr>
        <a:xfrm>
          <a:off x="228080" y="2055200"/>
          <a:ext cx="4561600" cy="82539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758" tIns="0" rIns="126758" bIns="0" numCol="1" spcCol="1270" anchor="ctr" anchorCtr="0">
          <a:noAutofit/>
        </a:bodyPr>
        <a:lstStyle/>
        <a:p>
          <a:pPr lvl="0" algn="l" defTabSz="444500">
            <a:lnSpc>
              <a:spcPct val="90000"/>
            </a:lnSpc>
            <a:spcBef>
              <a:spcPct val="0"/>
            </a:spcBef>
            <a:spcAft>
              <a:spcPct val="35000"/>
            </a:spcAft>
          </a:pPr>
          <a:r>
            <a:rPr lang="en-US" sz="1000" b="1" kern="1200" dirty="0" smtClean="0"/>
            <a:t>Compliance &amp; Security Testing</a:t>
          </a:r>
        </a:p>
        <a:p>
          <a:pPr lvl="0" algn="l" defTabSz="444500">
            <a:lnSpc>
              <a:spcPct val="90000"/>
            </a:lnSpc>
            <a:spcBef>
              <a:spcPct val="0"/>
            </a:spcBef>
            <a:spcAft>
              <a:spcPct val="35000"/>
            </a:spcAft>
          </a:pPr>
          <a:r>
            <a:rPr lang="en-US" sz="1000" kern="1200" dirty="0" smtClean="0"/>
            <a:t>- Access permissions testing</a:t>
          </a:r>
        </a:p>
        <a:p>
          <a:pPr lvl="0" algn="l" defTabSz="444500">
            <a:lnSpc>
              <a:spcPct val="90000"/>
            </a:lnSpc>
            <a:spcBef>
              <a:spcPct val="0"/>
            </a:spcBef>
            <a:spcAft>
              <a:spcPct val="35000"/>
            </a:spcAft>
          </a:pPr>
          <a:r>
            <a:rPr lang="en-US" sz="1000" kern="1200" dirty="0" smtClean="0"/>
            <a:t>- Data privacy on network among nodes</a:t>
          </a:r>
        </a:p>
        <a:p>
          <a:pPr lvl="0" algn="l" defTabSz="444500">
            <a:lnSpc>
              <a:spcPct val="90000"/>
            </a:lnSpc>
            <a:spcBef>
              <a:spcPct val="0"/>
            </a:spcBef>
            <a:spcAft>
              <a:spcPct val="35000"/>
            </a:spcAft>
          </a:pPr>
          <a:r>
            <a:rPr lang="en-US" sz="1000" kern="1200" dirty="0" smtClean="0"/>
            <a:t>- Expertise in business domain required for compliance and regulatory testing</a:t>
          </a:r>
          <a:endParaRPr lang="en-US" sz="1000" kern="1200" dirty="0"/>
        </a:p>
      </dsp:txBody>
      <dsp:txXfrm>
        <a:off x="268372" y="2095492"/>
        <a:ext cx="4481016" cy="74480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4315"/>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830643"/>
            <a:ext cx="3038049" cy="464315"/>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2015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3/12/2018</a:t>
            </a:fld>
            <a:endParaRPr lang="en-US"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281700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92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20848470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emf"/><Relationship Id="rId18" Type="http://schemas.openxmlformats.org/officeDocument/2006/relationships/image" Target="../media/image8.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oleObject" Target="../embeddings/oleObject2.bin"/><Relationship Id="rId17" Type="http://schemas.openxmlformats.org/officeDocument/2006/relationships/image" Target="../media/image7.png"/><Relationship Id="rId2" Type="http://schemas.openxmlformats.org/officeDocument/2006/relationships/tags" Target="../tags/tag9.xml"/><Relationship Id="rId16" Type="http://schemas.openxmlformats.org/officeDocument/2006/relationships/image" Target="../media/image6.png"/><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3.jpg"/><Relationship Id="rId5" Type="http://schemas.openxmlformats.org/officeDocument/2006/relationships/tags" Target="../tags/tag12.xml"/><Relationship Id="rId15" Type="http://schemas.openxmlformats.org/officeDocument/2006/relationships/image" Target="../media/image5.emf"/><Relationship Id="rId10" Type="http://schemas.openxmlformats.org/officeDocument/2006/relationships/slideMaster" Target="../slideMasters/slideMaster1.xml"/><Relationship Id="rId19" Type="http://schemas.openxmlformats.org/officeDocument/2006/relationships/image" Target="../media/image9.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9.xml"/><Relationship Id="rId7" Type="http://schemas.openxmlformats.org/officeDocument/2006/relationships/hyperlink" Target="http://www.capgemini.com/" TargetMode="External"/><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44.xml"/><Relationship Id="rId7"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tags" Target="../tags/tag47.xml"/><Relationship Id="rId11" Type="http://schemas.openxmlformats.org/officeDocument/2006/relationships/image" Target="../media/image15.png"/><Relationship Id="rId5" Type="http://schemas.openxmlformats.org/officeDocument/2006/relationships/tags" Target="../tags/tag46.xml"/><Relationship Id="rId10" Type="http://schemas.openxmlformats.org/officeDocument/2006/relationships/hyperlink" Target="http://www.capgemini.com/" TargetMode="External"/><Relationship Id="rId4" Type="http://schemas.openxmlformats.org/officeDocument/2006/relationships/tags" Target="../tags/tag45.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17407"/>
          <a:stretch/>
        </p:blipFill>
        <p:spPr>
          <a:xfrm>
            <a:off x="0" y="1193800"/>
            <a:ext cx="12192000" cy="5664200"/>
          </a:xfrm>
          <a:prstGeom prst="rect">
            <a:avLst/>
          </a:prstGeom>
        </p:spPr>
      </p:pic>
      <p:sp>
        <p:nvSpPr>
          <p:cNvPr id="14" name="Rectangle 13"/>
          <p:cNvSpPr/>
          <p:nvPr userDrawn="1"/>
        </p:nvSpPr>
        <p:spPr>
          <a:xfrm>
            <a:off x="-2526" y="1179232"/>
            <a:ext cx="12193470" cy="5221568"/>
          </a:xfrm>
          <a:prstGeom prst="rect">
            <a:avLst/>
          </a:prstGeom>
          <a:gradFill flip="none" rotWithShape="1">
            <a:gsLst>
              <a:gs pos="0">
                <a:schemeClr val="accent1">
                  <a:lumMod val="5000"/>
                  <a:lumOff val="95000"/>
                </a:schemeClr>
              </a:gs>
              <a:gs pos="0">
                <a:schemeClr val="tx1">
                  <a:alpha val="88000"/>
                </a:schemeClr>
              </a:gs>
              <a:gs pos="65000">
                <a:schemeClr val="tx1">
                  <a:alpha val="5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30"/>
          <p:cNvSpPr/>
          <p:nvPr userDrawn="1"/>
        </p:nvSpPr>
        <p:spPr>
          <a:xfrm flipH="1">
            <a:off x="-3" y="3"/>
            <a:ext cx="11290436" cy="6400797"/>
          </a:xfrm>
          <a:custGeom>
            <a:avLst/>
            <a:gdLst>
              <a:gd name="connsiteX0" fmla="*/ 7628699 w 10752898"/>
              <a:gd name="connsiteY0" fmla="*/ 0 h 6857999"/>
              <a:gd name="connsiteX1" fmla="*/ 0 w 10752898"/>
              <a:gd name="connsiteY1" fmla="*/ 0 h 6857999"/>
              <a:gd name="connsiteX2" fmla="*/ 6857999 w 10752898"/>
              <a:gd name="connsiteY2" fmla="*/ 6857999 h 6857999"/>
              <a:gd name="connsiteX3" fmla="*/ 10752898 w 10752898"/>
              <a:gd name="connsiteY3" fmla="*/ 6857999 h 6857999"/>
              <a:gd name="connsiteX4" fmla="*/ 10752898 w 10752898"/>
              <a:gd name="connsiteY4" fmla="*/ 3124199 h 6857999"/>
              <a:gd name="connsiteX5" fmla="*/ 7628699 w 10752898"/>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2898" h="6857999">
                <a:moveTo>
                  <a:pt x="7628699" y="0"/>
                </a:moveTo>
                <a:lnTo>
                  <a:pt x="0" y="0"/>
                </a:lnTo>
                <a:lnTo>
                  <a:pt x="6857999" y="6857999"/>
                </a:lnTo>
                <a:lnTo>
                  <a:pt x="10752898" y="6857999"/>
                </a:lnTo>
                <a:lnTo>
                  <a:pt x="10752898" y="3124199"/>
                </a:lnTo>
                <a:lnTo>
                  <a:pt x="7628699" y="0"/>
                </a:lnTo>
                <a:close/>
              </a:path>
            </a:pathLst>
          </a:custGeom>
          <a:gradFill>
            <a:gsLst>
              <a:gs pos="0">
                <a:srgbClr val="0C4068"/>
              </a:gs>
              <a:gs pos="50000">
                <a:srgbClr val="46B688">
                  <a:alpha val="70000"/>
                </a:srgbClr>
              </a:gs>
              <a:gs pos="100000">
                <a:srgbClr val="016AA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1606" name="think-cell Slide" r:id="rId12" imgW="360" imgH="360" progId="">
                  <p:embed/>
                </p:oleObj>
              </mc:Choice>
              <mc:Fallback>
                <p:oleObj name="think-cell Slide" r:id="rId12" imgW="360" imgH="360" progId="">
                  <p:embed/>
                  <p:pic>
                    <p:nvPicPr>
                      <p:cNvPr id="0" name="Picture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7"/>
          <p:cNvSpPr/>
          <p:nvPr userDrawn="1">
            <p:custDataLst>
              <p:tags r:id="rId3"/>
            </p:custDataLst>
          </p:nvPr>
        </p:nvSpPr>
        <p:spPr bwMode="auto">
          <a:xfrm>
            <a:off x="-2525" y="13"/>
            <a:ext cx="12195119"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781983">
                <a:moveTo>
                  <a:pt x="2187" y="0"/>
                </a:moveTo>
                <a:lnTo>
                  <a:pt x="10562072" y="0"/>
                </a:lnTo>
                <a:cubicBezTo>
                  <a:pt x="10562585" y="67600"/>
                  <a:pt x="10562411" y="1256738"/>
                  <a:pt x="10561157" y="1300153"/>
                </a:cubicBezTo>
                <a:cubicBezTo>
                  <a:pt x="10083761"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16" name="Rectangle 7"/>
          <p:cNvSpPr/>
          <p:nvPr userDrawn="1">
            <p:custDataLst>
              <p:tags r:id="rId4"/>
            </p:custDataLst>
          </p:nvPr>
        </p:nvSpPr>
        <p:spPr bwMode="auto">
          <a:xfrm>
            <a:off x="-2526" y="1179232"/>
            <a:ext cx="12193471" cy="1344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99663 w 10562585"/>
              <a:gd name="connsiteY7" fmla="*/ 100817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0" fmla="*/ 10562072 w 10562585"/>
              <a:gd name="connsiteY0" fmla="*/ 0 h 2781983"/>
              <a:gd name="connsiteX1" fmla="*/ 10561157 w 10562585"/>
              <a:gd name="connsiteY1" fmla="*/ 1300153 h 2781983"/>
              <a:gd name="connsiteX2" fmla="*/ 9288594 w 10562585"/>
              <a:gd name="connsiteY2" fmla="*/ 1976918 h 2781983"/>
              <a:gd name="connsiteX3" fmla="*/ 2317558 w 10562585"/>
              <a:gd name="connsiteY3" fmla="*/ 1983327 h 2781983"/>
              <a:gd name="connsiteX4" fmla="*/ 1180889 w 10562585"/>
              <a:gd name="connsiteY4" fmla="*/ 2781983 h 2781983"/>
              <a:gd name="connsiteX5" fmla="*/ 0 w 10562585"/>
              <a:gd name="connsiteY5" fmla="*/ 1997880 h 2781983"/>
              <a:gd name="connsiteX0" fmla="*/ 10561157 w 10561157"/>
              <a:gd name="connsiteY0" fmla="*/ 0 h 1481830"/>
              <a:gd name="connsiteX1" fmla="*/ 9288594 w 10561157"/>
              <a:gd name="connsiteY1" fmla="*/ 676765 h 1481830"/>
              <a:gd name="connsiteX2" fmla="*/ 2317558 w 10561157"/>
              <a:gd name="connsiteY2" fmla="*/ 683174 h 1481830"/>
              <a:gd name="connsiteX3" fmla="*/ 1180889 w 10561157"/>
              <a:gd name="connsiteY3" fmla="*/ 1481830 h 1481830"/>
              <a:gd name="connsiteX4" fmla="*/ 0 w 10561157"/>
              <a:gd name="connsiteY4" fmla="*/ 697727 h 1481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1157" h="1481830">
                <a:moveTo>
                  <a:pt x="10561157" y="0"/>
                </a:moveTo>
                <a:cubicBezTo>
                  <a:pt x="10083761" y="672009"/>
                  <a:pt x="9705180" y="682085"/>
                  <a:pt x="9288594" y="676765"/>
                </a:cubicBezTo>
                <a:lnTo>
                  <a:pt x="2317558" y="683174"/>
                </a:lnTo>
                <a:cubicBezTo>
                  <a:pt x="1740344" y="716316"/>
                  <a:pt x="1372498" y="1019008"/>
                  <a:pt x="1180889" y="1481830"/>
                </a:cubicBezTo>
                <a:cubicBezTo>
                  <a:pt x="882535" y="778053"/>
                  <a:pt x="278640" y="696849"/>
                  <a:pt x="0" y="697727"/>
                </a:cubicBezTo>
              </a:path>
            </a:pathLst>
          </a:custGeom>
          <a:noFill/>
          <a:ln w="12700" cmpd="sng" algn="ctr">
            <a:solidFill>
              <a:schemeClr val="bg1">
                <a:lumMod val="65000"/>
              </a:schemeClr>
            </a:solid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sp>
        <p:nvSpPr>
          <p:cNvPr id="19" name="Title 1"/>
          <p:cNvSpPr>
            <a:spLocks noGrp="1"/>
          </p:cNvSpPr>
          <p:nvPr>
            <p:ph type="ctrTitle"/>
            <p:custDataLst>
              <p:tags r:id="rId5"/>
            </p:custDataLst>
          </p:nvPr>
        </p:nvSpPr>
        <p:spPr>
          <a:xfrm>
            <a:off x="1384005" y="2927384"/>
            <a:ext cx="4640267" cy="890905"/>
          </a:xfrm>
          <a:effectLst>
            <a:outerShdw blurRad="12700" dist="12700" dir="2700000" sx="133000" sy="133000" algn="tl" rotWithShape="0">
              <a:schemeClr val="bg1">
                <a:alpha val="80000"/>
              </a:schemeClr>
            </a:outerShdw>
          </a:effectLst>
        </p:spPr>
        <p:txBody>
          <a:bodyPr lIns="0" tIns="33059" rIns="33059" bIns="33059" anchor="ctr"/>
          <a:lstStyle>
            <a:lvl1pPr algn="l">
              <a:defRPr sz="3200" b="1">
                <a:solidFill>
                  <a:schemeClr val="bg1"/>
                </a:solidFill>
                <a:effectLst>
                  <a:outerShdw blurRad="38100" dist="38100" dir="2700000" algn="tl">
                    <a:srgbClr val="000000">
                      <a:alpha val="43137"/>
                    </a:srgbClr>
                  </a:outerShdw>
                </a:effectLst>
              </a:defRPr>
            </a:lvl1pPr>
          </a:lstStyle>
          <a:p>
            <a:endParaRPr lang="en-US" dirty="0"/>
          </a:p>
        </p:txBody>
      </p:sp>
      <p:sp>
        <p:nvSpPr>
          <p:cNvPr id="20" name="Subtitle 2"/>
          <p:cNvSpPr>
            <a:spLocks noGrp="1"/>
          </p:cNvSpPr>
          <p:nvPr>
            <p:ph type="subTitle" idx="1" hasCustomPrompt="1"/>
            <p:custDataLst>
              <p:tags r:id="rId6"/>
            </p:custDataLst>
          </p:nvPr>
        </p:nvSpPr>
        <p:spPr>
          <a:xfrm>
            <a:off x="1384005" y="4807242"/>
            <a:ext cx="3775247" cy="551527"/>
          </a:xfrm>
          <a:prstGeom prst="rect">
            <a:avLst/>
          </a:prstGeom>
          <a:effectLst>
            <a:outerShdw blurRad="12700" dist="12700" dir="2700000" sx="133000" sy="133000" algn="tl" rotWithShape="0">
              <a:schemeClr val="bg1">
                <a:alpha val="80000"/>
              </a:schemeClr>
            </a:outerShdw>
          </a:effectLst>
        </p:spPr>
        <p:txBody>
          <a:bodyPr lIns="0" tIns="33059" rIns="33059" bIns="33059" anchor="ctr"/>
          <a:lstStyle>
            <a:lvl1pPr marL="0" indent="0" algn="l">
              <a:buNone/>
              <a:defRPr sz="1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21" name="Picture 103" descr="C:\Users\UserSim\Desktop\Capgemini\Capgemini_logo_cmyk.png"/>
          <p:cNvPicPr>
            <a:picLocks noChangeAspect="1" noChangeArrowheads="1"/>
          </p:cNvPicPr>
          <p:nvPr userDrawn="1">
            <p:custDataLst>
              <p:tags r:id="rId7"/>
            </p:custDataLst>
          </p:nvPr>
        </p:nvPicPr>
        <p:blipFill>
          <a:blip r:embed="rId14" cstate="email"/>
          <a:srcRect/>
          <a:stretch>
            <a:fillRect/>
          </a:stretch>
        </p:blipFill>
        <p:spPr bwMode="auto">
          <a:xfrm>
            <a:off x="804988" y="548640"/>
            <a:ext cx="3151163" cy="656814"/>
          </a:xfrm>
          <a:prstGeom prst="rect">
            <a:avLst/>
          </a:prstGeom>
          <a:noFill/>
        </p:spPr>
      </p:pic>
      <p:sp>
        <p:nvSpPr>
          <p:cNvPr id="22" name="Rectangle 21"/>
          <p:cNvSpPr/>
          <p:nvPr userDrawn="1">
            <p:custDataLst>
              <p:tags r:id="rId8"/>
            </p:custDataLst>
          </p:nvPr>
        </p:nvSpPr>
        <p:spPr>
          <a:xfrm>
            <a:off x="0" y="6400800"/>
            <a:ext cx="12190944"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23" name="Picture 104" descr="C:\Users\UserSim\Desktop\Capgemini\moto.emf"/>
          <p:cNvPicPr>
            <a:picLocks noChangeAspect="1" noChangeArrowheads="1"/>
          </p:cNvPicPr>
          <p:nvPr userDrawn="1">
            <p:custDataLst>
              <p:tags r:id="rId9"/>
            </p:custDataLst>
          </p:nvPr>
        </p:nvPicPr>
        <p:blipFill>
          <a:blip r:embed="rId15">
            <a:extLst>
              <a:ext uri="{28A0092B-C50C-407E-A947-70E740481C1C}">
                <a14:useLocalDpi xmlns:a14="http://schemas.microsoft.com/office/drawing/2010/main" val="0"/>
              </a:ext>
            </a:extLst>
          </a:blip>
          <a:srcRect/>
          <a:stretch>
            <a:fillRect/>
          </a:stretch>
        </p:blipFill>
        <p:spPr bwMode="auto">
          <a:xfrm>
            <a:off x="8941716" y="6500818"/>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userDrawn="1"/>
        </p:nvGrpSpPr>
        <p:grpSpPr>
          <a:xfrm>
            <a:off x="0" y="5612920"/>
            <a:ext cx="4356417" cy="946718"/>
            <a:chOff x="0" y="5435120"/>
            <a:chExt cx="4356417" cy="946718"/>
          </a:xfrm>
        </p:grpSpPr>
        <p:pic>
          <p:nvPicPr>
            <p:cNvPr id="25" name="Picture 24"/>
            <p:cNvPicPr>
              <a:picLocks noChangeAspect="1"/>
            </p:cNvPicPr>
            <p:nvPr userDrawn="1"/>
          </p:nvPicPr>
          <p:blipFill>
            <a:blip r:embed="rId16" cstate="print">
              <a:biLevel thresh="25000"/>
              <a:extLst>
                <a:ext uri="{28A0092B-C50C-407E-A947-70E740481C1C}">
                  <a14:useLocalDpi xmlns:a14="http://schemas.microsoft.com/office/drawing/2010/main" val="0"/>
                </a:ext>
              </a:extLst>
            </a:blip>
            <a:stretch>
              <a:fillRect/>
            </a:stretch>
          </p:blipFill>
          <p:spPr>
            <a:xfrm>
              <a:off x="1127219" y="5467438"/>
              <a:ext cx="1380226" cy="914400"/>
            </a:xfrm>
            <a:prstGeom prst="rect">
              <a:avLst/>
            </a:prstGeom>
          </p:spPr>
        </p:pic>
        <p:grpSp>
          <p:nvGrpSpPr>
            <p:cNvPr id="26" name="Group 25"/>
            <p:cNvGrpSpPr/>
            <p:nvPr userDrawn="1"/>
          </p:nvGrpSpPr>
          <p:grpSpPr>
            <a:xfrm>
              <a:off x="0" y="5435120"/>
              <a:ext cx="4356417" cy="914400"/>
              <a:chOff x="0" y="5435120"/>
              <a:chExt cx="4356417" cy="914400"/>
            </a:xfrm>
          </p:grpSpPr>
          <p:pic>
            <p:nvPicPr>
              <p:cNvPr id="27" name="Picture 26"/>
              <p:cNvPicPr>
                <a:picLocks noChangeAspect="1"/>
              </p:cNvPicPr>
              <p:nvPr userDrawn="1"/>
            </p:nvPicPr>
            <p:blipFill>
              <a:blip r:embed="rId17" cstate="print">
                <a:biLevel thresh="25000"/>
                <a:extLst>
                  <a:ext uri="{28A0092B-C50C-407E-A947-70E740481C1C}">
                    <a14:useLocalDpi xmlns:a14="http://schemas.microsoft.com/office/drawing/2010/main" val="0"/>
                  </a:ext>
                </a:extLst>
              </a:blip>
              <a:stretch>
                <a:fillRect/>
              </a:stretch>
            </p:blipFill>
            <p:spPr>
              <a:xfrm>
                <a:off x="2976191" y="5435120"/>
                <a:ext cx="1380226" cy="914400"/>
              </a:xfrm>
              <a:prstGeom prst="rect">
                <a:avLst/>
              </a:prstGeom>
            </p:spPr>
          </p:pic>
          <p:pic>
            <p:nvPicPr>
              <p:cNvPr id="28" name="Picture 27"/>
              <p:cNvPicPr>
                <a:picLocks noChangeAspect="1"/>
              </p:cNvPicPr>
              <p:nvPr userDrawn="1"/>
            </p:nvPicPr>
            <p:blipFill>
              <a:blip r:embed="rId18" cstate="print">
                <a:biLevel thresh="25000"/>
                <a:extLst>
                  <a:ext uri="{28A0092B-C50C-407E-A947-70E740481C1C}">
                    <a14:useLocalDpi xmlns:a14="http://schemas.microsoft.com/office/drawing/2010/main" val="0"/>
                  </a:ext>
                </a:extLst>
              </a:blip>
              <a:stretch>
                <a:fillRect/>
              </a:stretch>
            </p:blipFill>
            <p:spPr>
              <a:xfrm>
                <a:off x="2083455" y="5511900"/>
                <a:ext cx="1236302" cy="819050"/>
              </a:xfrm>
              <a:prstGeom prst="rect">
                <a:avLst/>
              </a:prstGeom>
            </p:spPr>
          </p:pic>
          <p:cxnSp>
            <p:nvCxnSpPr>
              <p:cNvPr id="29" name="Straight Connector 28"/>
              <p:cNvCxnSpPr/>
              <p:nvPr userDrawn="1"/>
            </p:nvCxnSpPr>
            <p:spPr>
              <a:xfrm>
                <a:off x="0" y="6149975"/>
                <a:ext cx="37973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19">
                <a:biLevel thresh="25000"/>
                <a:extLst>
                  <a:ext uri="{28A0092B-C50C-407E-A947-70E740481C1C}">
                    <a14:useLocalDpi xmlns:a14="http://schemas.microsoft.com/office/drawing/2010/main" val="0"/>
                  </a:ext>
                </a:extLst>
              </a:blip>
              <a:stretch>
                <a:fillRect/>
              </a:stretch>
            </p:blipFill>
            <p:spPr>
              <a:xfrm>
                <a:off x="437105" y="5505426"/>
                <a:ext cx="812823" cy="812823"/>
              </a:xfrm>
              <a:prstGeom prst="rect">
                <a:avLst/>
              </a:prstGeom>
            </p:spPr>
          </p:pic>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4901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6504400" y="3119317"/>
            <a:ext cx="5241515" cy="2197606"/>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190,000 people,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is present in over 40 countries and celebrates its 50th Anniversary year in 2017. A global leader in consulting, technology and outsourcing services, the Group reported 2016 global revenues of EUR 12.5 billion. Together with its clients,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creates and delivers business, technology and digital solutions that fit their needs, enabling them to achieve innovation and competitiveness. A deeply multicultural organization,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has developed its own way of working, the Collaborative Business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Experience</a:t>
            </a:r>
            <a:r>
              <a:rPr kumimoji="0" lang="en-US" sz="1000" b="0" i="0" u="none" strike="noStrike" kern="1200" cap="none" spc="0" normalizeH="0" baseline="30000" noProof="0" dirty="0" err="1">
                <a:ln>
                  <a:noFill/>
                </a:ln>
                <a:solidFill>
                  <a:prstClr val="white"/>
                </a:solidFill>
                <a:effectLst/>
                <a:uLnTx/>
                <a:uFillTx/>
                <a:latin typeface="Arial" pitchFamily="34" charset="0"/>
                <a:ea typeface="+mn-ea"/>
                <a:cs typeface="Arial" pitchFamily="34" charset="0"/>
              </a:rPr>
              <a:t>TM</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and draws on </a:t>
            </a:r>
            <a:r>
              <a:rPr kumimoji="0" lang="en-US" sz="100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Rightshore</a:t>
            </a:r>
            <a:r>
              <a:rPr kumimoji="0" lang="en-US" sz="1000" b="0" i="0" u="none" strike="noStrike" kern="1200" cap="none" spc="0" normalizeH="0" baseline="30000" noProof="0" dirty="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its worldwide delivery model.</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00" u="sng" kern="1200" dirty="0">
                <a:solidFill>
                  <a:schemeClr val="tx1"/>
                </a:solidFill>
                <a:effectLst/>
                <a:latin typeface="Arial" panose="020B0604020202020204" pitchFamily="34" charset="0"/>
                <a:ea typeface="+mn-ea"/>
                <a:cs typeface="Arial" panose="020B0604020202020204" pitchFamily="34" charset="0"/>
                <a:hlinkClick r:id="rId7"/>
              </a:rPr>
              <a:t>www.capgemini.com</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Arial" panose="020B0604020202020204" pitchFamily="34" charset="0"/>
              <a:ea typeface="+mn-ea"/>
              <a:cs typeface="Arial" panose="020B0604020202020204" pitchFamily="34" charset="0"/>
            </a:endParaRPr>
          </a:p>
        </p:txBody>
      </p:sp>
      <p:pic>
        <p:nvPicPr>
          <p:cNvPr id="8" name="Image 337" descr="CBE_Label_ppt.png"/>
          <p:cNvPicPr>
            <a:picLocks noChangeAspect="1"/>
          </p:cNvPicPr>
          <p:nvPr userDrawn="1"/>
        </p:nvPicPr>
        <p:blipFill>
          <a:blip r:embed="rId8" cstate="print"/>
          <a:stretch>
            <a:fillRect/>
          </a:stretch>
        </p:blipFill>
        <p:spPr>
          <a:xfrm>
            <a:off x="6240010" y="3104803"/>
            <a:ext cx="519570" cy="523727"/>
          </a:xfrm>
          <a:prstGeom prst="rect">
            <a:avLst/>
          </a:prstGeom>
          <a:noFill/>
          <a:ln>
            <a:noFill/>
          </a:ln>
        </p:spPr>
      </p:pic>
    </p:spTree>
    <p:extLst>
      <p:ext uri="{BB962C8B-B14F-4D97-AF65-F5344CB8AC3E}">
        <p14:creationId xmlns:p14="http://schemas.microsoft.com/office/powerpoint/2010/main" val="307446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5004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19365"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effectLst/>
        </p:spPr>
        <p:txBody>
          <a:bodyPr/>
          <a:lstStyle>
            <a:lvl1pPr>
              <a:defRPr/>
            </a:lvl1pPr>
          </a:lstStyle>
          <a:p>
            <a:r>
              <a:rPr lang="en-US" noProof="0"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2448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1533439"/>
            <a:ext cx="5539650" cy="4715504"/>
          </a:xfrm>
          <a:prstGeom prst="rect">
            <a:avLst/>
          </a:prstGeo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1533440"/>
            <a:ext cx="5539650" cy="4725584"/>
          </a:xfrm>
          <a:prstGeom prst="rect">
            <a:avLst/>
          </a:prstGeo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4" name="Rectangle 23"/>
          <p:cNvSpPr/>
          <p:nvPr userDrawn="1"/>
        </p:nvSpPr>
        <p:spPr>
          <a:xfrm>
            <a:off x="0" y="1003878"/>
            <a:ext cx="10950498" cy="931333"/>
          </a:xfrm>
          <a:prstGeom prst="rect">
            <a:avLst/>
          </a:prstGeom>
          <a:solidFill>
            <a:srgbClr val="0098C7"/>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Arial"/>
            </a:endParaRPr>
          </a:p>
        </p:txBody>
      </p:sp>
      <p:sp>
        <p:nvSpPr>
          <p:cNvPr id="25" name="Oval 22"/>
          <p:cNvSpPr/>
          <p:nvPr userDrawn="1"/>
        </p:nvSpPr>
        <p:spPr>
          <a:xfrm rot="3396601">
            <a:off x="10407821" y="1235024"/>
            <a:ext cx="1794243" cy="934590"/>
          </a:xfrm>
          <a:custGeom>
            <a:avLst/>
            <a:gdLst>
              <a:gd name="connsiteX0" fmla="*/ 0 w 2155151"/>
              <a:gd name="connsiteY0" fmla="*/ 1077576 h 2155151"/>
              <a:gd name="connsiteX1" fmla="*/ 1077576 w 2155151"/>
              <a:gd name="connsiteY1" fmla="*/ 0 h 2155151"/>
              <a:gd name="connsiteX2" fmla="*/ 2155152 w 2155151"/>
              <a:gd name="connsiteY2" fmla="*/ 1077576 h 2155151"/>
              <a:gd name="connsiteX3" fmla="*/ 1077576 w 2155151"/>
              <a:gd name="connsiteY3" fmla="*/ 2155152 h 2155151"/>
              <a:gd name="connsiteX4" fmla="*/ 0 w 2155151"/>
              <a:gd name="connsiteY4" fmla="*/ 1077576 h 2155151"/>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4" fmla="*/ 1169016 w 2155152"/>
              <a:gd name="connsiteY4" fmla="*/ 91440 h 2155152"/>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0" fmla="*/ 2155152 w 2155152"/>
              <a:gd name="connsiteY0" fmla="*/ 0 h 1077576"/>
              <a:gd name="connsiteX1" fmla="*/ 1077576 w 2155152"/>
              <a:gd name="connsiteY1" fmla="*/ 1077576 h 1077576"/>
              <a:gd name="connsiteX2" fmla="*/ 0 w 2155152"/>
              <a:gd name="connsiteY2" fmla="*/ 0 h 1077576"/>
            </a:gdLst>
            <a:ahLst/>
            <a:cxnLst>
              <a:cxn ang="0">
                <a:pos x="connsiteX0" y="connsiteY0"/>
              </a:cxn>
              <a:cxn ang="0">
                <a:pos x="connsiteX1" y="connsiteY1"/>
              </a:cxn>
              <a:cxn ang="0">
                <a:pos x="connsiteX2" y="connsiteY2"/>
              </a:cxn>
            </a:cxnLst>
            <a:rect l="l" t="t" r="r" b="b"/>
            <a:pathLst>
              <a:path w="2155152" h="1077576">
                <a:moveTo>
                  <a:pt x="2155152" y="0"/>
                </a:moveTo>
                <a:cubicBezTo>
                  <a:pt x="2155152" y="595129"/>
                  <a:pt x="1672705" y="1077576"/>
                  <a:pt x="1077576" y="1077576"/>
                </a:cubicBezTo>
                <a:cubicBezTo>
                  <a:pt x="482447" y="1077576"/>
                  <a:pt x="0" y="595129"/>
                  <a:pt x="0" y="0"/>
                </a:cubicBezTo>
              </a:path>
            </a:pathLst>
          </a:custGeom>
          <a:solidFill>
            <a:sysClr val="window" lastClr="FFFFFF"/>
          </a:solidFill>
          <a:ln w="12700" cap="flat" cmpd="sng" algn="ctr">
            <a:solidFill>
              <a:srgbClr val="0098C7"/>
            </a:solidFill>
            <a:prstDash val="dash"/>
          </a:ln>
          <a:effectLst/>
        </p:spPr>
        <p:txBody>
          <a:bodyPr rtlCol="0" anchor="ctr"/>
          <a:lstStyle/>
          <a:p>
            <a:pPr algn="ctr" defTabSz="914400">
              <a:defRPr/>
            </a:pPr>
            <a:endParaRPr lang="en-US" sz="2400" kern="0" dirty="0">
              <a:solidFill>
                <a:srgbClr val="998C85">
                  <a:lumMod val="50000"/>
                </a:srgbClr>
              </a:solidFill>
              <a:latin typeface="Arial"/>
            </a:endParaRPr>
          </a:p>
        </p:txBody>
      </p:sp>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5716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grpSp>
        <p:nvGrpSpPr>
          <p:cNvPr id="30" name="Groupe 566"/>
          <p:cNvGrpSpPr/>
          <p:nvPr userDrawn="1"/>
        </p:nvGrpSpPr>
        <p:grpSpPr>
          <a:xfrm>
            <a:off x="11159004" y="1377942"/>
            <a:ext cx="739257" cy="512665"/>
            <a:chOff x="2613026" y="2713038"/>
            <a:chExt cx="414338" cy="287338"/>
          </a:xfrm>
        </p:grpSpPr>
        <p:sp>
          <p:nvSpPr>
            <p:cNvPr id="31" name="Freeform 302"/>
            <p:cNvSpPr>
              <a:spLocks/>
            </p:cNvSpPr>
            <p:nvPr/>
          </p:nvSpPr>
          <p:spPr bwMode="auto">
            <a:xfrm>
              <a:off x="2613026" y="2817813"/>
              <a:ext cx="414338" cy="182563"/>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2" name="Freeform 303"/>
            <p:cNvSpPr>
              <a:spLocks/>
            </p:cNvSpPr>
            <p:nvPr/>
          </p:nvSpPr>
          <p:spPr bwMode="auto">
            <a:xfrm>
              <a:off x="2613026" y="2784475"/>
              <a:ext cx="414338" cy="180975"/>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3" name="Freeform 304"/>
            <p:cNvSpPr>
              <a:spLocks/>
            </p:cNvSpPr>
            <p:nvPr/>
          </p:nvSpPr>
          <p:spPr bwMode="auto">
            <a:xfrm>
              <a:off x="2613026" y="2746375"/>
              <a:ext cx="414338" cy="184150"/>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4" name="Freeform 305"/>
            <p:cNvSpPr>
              <a:spLocks/>
            </p:cNvSpPr>
            <p:nvPr/>
          </p:nvSpPr>
          <p:spPr bwMode="auto">
            <a:xfrm>
              <a:off x="2613026" y="2713038"/>
              <a:ext cx="414338" cy="180975"/>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grpSp>
      <p:sp>
        <p:nvSpPr>
          <p:cNvPr id="28" name="Rectangle 9"/>
          <p:cNvSpPr>
            <a:spLocks/>
          </p:cNvSpPr>
          <p:nvPr/>
        </p:nvSpPr>
        <p:spPr>
          <a:xfrm>
            <a:off x="3" y="659118"/>
            <a:ext cx="12188824" cy="737260"/>
          </a:xfrm>
          <a:custGeom>
            <a:avLst/>
            <a:gdLst>
              <a:gd name="connsiteX0" fmla="*/ 0 w 9906000"/>
              <a:gd name="connsiteY0" fmla="*/ 0 h 742641"/>
              <a:gd name="connsiteX1" fmla="*/ 9906000 w 9906000"/>
              <a:gd name="connsiteY1" fmla="*/ 0 h 742641"/>
              <a:gd name="connsiteX2" fmla="*/ 9906000 w 9906000"/>
              <a:gd name="connsiteY2" fmla="*/ 742641 h 742641"/>
              <a:gd name="connsiteX3" fmla="*/ 0 w 9906000"/>
              <a:gd name="connsiteY3" fmla="*/ 742641 h 742641"/>
              <a:gd name="connsiteX4" fmla="*/ 0 w 9906000"/>
              <a:gd name="connsiteY4" fmla="*/ 0 h 742641"/>
              <a:gd name="connsiteX0" fmla="*/ 0 w 9906000"/>
              <a:gd name="connsiteY0" fmla="*/ 0 h 742641"/>
              <a:gd name="connsiteX1" fmla="*/ 9906000 w 9906000"/>
              <a:gd name="connsiteY1" fmla="*/ 0 h 742641"/>
              <a:gd name="connsiteX2" fmla="*/ 9906000 w 9906000"/>
              <a:gd name="connsiteY2" fmla="*/ 742641 h 742641"/>
              <a:gd name="connsiteX3" fmla="*/ 473572 w 9906000"/>
              <a:gd name="connsiteY3" fmla="*/ 737260 h 742641"/>
              <a:gd name="connsiteX4" fmla="*/ 0 w 9906000"/>
              <a:gd name="connsiteY4" fmla="*/ 742641 h 742641"/>
              <a:gd name="connsiteX5" fmla="*/ 0 w 9906000"/>
              <a:gd name="connsiteY5" fmla="*/ 0 h 742641"/>
              <a:gd name="connsiteX0" fmla="*/ 0 w 9906000"/>
              <a:gd name="connsiteY0" fmla="*/ 0 h 742641"/>
              <a:gd name="connsiteX1" fmla="*/ 9906000 w 9906000"/>
              <a:gd name="connsiteY1" fmla="*/ 0 h 742641"/>
              <a:gd name="connsiteX2" fmla="*/ 9906000 w 9906000"/>
              <a:gd name="connsiteY2" fmla="*/ 742641 h 742641"/>
              <a:gd name="connsiteX3" fmla="*/ 877185 w 9906000"/>
              <a:gd name="connsiteY3" fmla="*/ 737260 h 742641"/>
              <a:gd name="connsiteX4" fmla="*/ 473572 w 9906000"/>
              <a:gd name="connsiteY4" fmla="*/ 737260 h 742641"/>
              <a:gd name="connsiteX5" fmla="*/ 0 w 9906000"/>
              <a:gd name="connsiteY5" fmla="*/ 742641 h 742641"/>
              <a:gd name="connsiteX6" fmla="*/ 0 w 9906000"/>
              <a:gd name="connsiteY6"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10763 w 9916763"/>
              <a:gd name="connsiteY0" fmla="*/ 0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10763 w 9916763"/>
              <a:gd name="connsiteY7" fmla="*/ 0 h 737260"/>
              <a:gd name="connsiteX0" fmla="*/ 1238 w 9907238"/>
              <a:gd name="connsiteY0" fmla="*/ 0 h 737260"/>
              <a:gd name="connsiteX1" fmla="*/ 9907238 w 9907238"/>
              <a:gd name="connsiteY1" fmla="*/ 0 h 737260"/>
              <a:gd name="connsiteX2" fmla="*/ 9794226 w 9907238"/>
              <a:gd name="connsiteY2" fmla="*/ 247546 h 737260"/>
              <a:gd name="connsiteX3" fmla="*/ 9542641 w 9907238"/>
              <a:gd name="connsiteY3" fmla="*/ 365939 h 737260"/>
              <a:gd name="connsiteX4" fmla="*/ 867660 w 9907238"/>
              <a:gd name="connsiteY4" fmla="*/ 376703 h 737260"/>
              <a:gd name="connsiteX5" fmla="*/ 474810 w 9907238"/>
              <a:gd name="connsiteY5" fmla="*/ 737260 h 737260"/>
              <a:gd name="connsiteX6" fmla="*/ 0 w 9907238"/>
              <a:gd name="connsiteY6" fmla="*/ 387464 h 737260"/>
              <a:gd name="connsiteX7" fmla="*/ 1238 w 9907238"/>
              <a:gd name="connsiteY7" fmla="*/ 0 h 737260"/>
              <a:gd name="connsiteX0" fmla="*/ 20 w 9912370"/>
              <a:gd name="connsiteY0" fmla="*/ 28575 h 737260"/>
              <a:gd name="connsiteX1" fmla="*/ 9912370 w 9912370"/>
              <a:gd name="connsiteY1" fmla="*/ 0 h 737260"/>
              <a:gd name="connsiteX2" fmla="*/ 9799358 w 9912370"/>
              <a:gd name="connsiteY2" fmla="*/ 247546 h 737260"/>
              <a:gd name="connsiteX3" fmla="*/ 9547773 w 9912370"/>
              <a:gd name="connsiteY3" fmla="*/ 365939 h 737260"/>
              <a:gd name="connsiteX4" fmla="*/ 872792 w 9912370"/>
              <a:gd name="connsiteY4" fmla="*/ 376703 h 737260"/>
              <a:gd name="connsiteX5" fmla="*/ 479942 w 9912370"/>
              <a:gd name="connsiteY5" fmla="*/ 737260 h 737260"/>
              <a:gd name="connsiteX6" fmla="*/ 5132 w 9912370"/>
              <a:gd name="connsiteY6" fmla="*/ 387464 h 737260"/>
              <a:gd name="connsiteX7" fmla="*/ 20 w 9912370"/>
              <a:gd name="connsiteY7" fmla="*/ 28575 h 737260"/>
              <a:gd name="connsiteX0" fmla="*/ 4413 w 9916763"/>
              <a:gd name="connsiteY0" fmla="*/ 28575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4413 w 9916763"/>
              <a:gd name="connsiteY7" fmla="*/ 28575 h 737260"/>
              <a:gd name="connsiteX0" fmla="*/ 21 w 9912371"/>
              <a:gd name="connsiteY0" fmla="*/ 28575 h 737260"/>
              <a:gd name="connsiteX1" fmla="*/ 9912371 w 9912371"/>
              <a:gd name="connsiteY1" fmla="*/ 0 h 737260"/>
              <a:gd name="connsiteX2" fmla="*/ 9799359 w 9912371"/>
              <a:gd name="connsiteY2" fmla="*/ 247546 h 737260"/>
              <a:gd name="connsiteX3" fmla="*/ 9547774 w 9912371"/>
              <a:gd name="connsiteY3" fmla="*/ 365939 h 737260"/>
              <a:gd name="connsiteX4" fmla="*/ 872793 w 9912371"/>
              <a:gd name="connsiteY4" fmla="*/ 376703 h 737260"/>
              <a:gd name="connsiteX5" fmla="*/ 479943 w 9912371"/>
              <a:gd name="connsiteY5" fmla="*/ 737260 h 737260"/>
              <a:gd name="connsiteX6" fmla="*/ 5133 w 9912371"/>
              <a:gd name="connsiteY6" fmla="*/ 387464 h 737260"/>
              <a:gd name="connsiteX7" fmla="*/ 21 w 9912371"/>
              <a:gd name="connsiteY7" fmla="*/ 28575 h 737260"/>
              <a:gd name="connsiteX0" fmla="*/ 42 w 9912392"/>
              <a:gd name="connsiteY0" fmla="*/ 28575 h 737260"/>
              <a:gd name="connsiteX1" fmla="*/ 9912392 w 9912392"/>
              <a:gd name="connsiteY1" fmla="*/ 0 h 737260"/>
              <a:gd name="connsiteX2" fmla="*/ 9799380 w 9912392"/>
              <a:gd name="connsiteY2" fmla="*/ 247546 h 737260"/>
              <a:gd name="connsiteX3" fmla="*/ 9547795 w 9912392"/>
              <a:gd name="connsiteY3" fmla="*/ 365939 h 737260"/>
              <a:gd name="connsiteX4" fmla="*/ 872814 w 9912392"/>
              <a:gd name="connsiteY4" fmla="*/ 376703 h 737260"/>
              <a:gd name="connsiteX5" fmla="*/ 479964 w 9912392"/>
              <a:gd name="connsiteY5" fmla="*/ 737260 h 737260"/>
              <a:gd name="connsiteX6" fmla="*/ 1979 w 9912392"/>
              <a:gd name="connsiteY6" fmla="*/ 384289 h 737260"/>
              <a:gd name="connsiteX7" fmla="*/ 42 w 9912392"/>
              <a:gd name="connsiteY7" fmla="*/ 28575 h 7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2392" h="737260">
                <a:moveTo>
                  <a:pt x="42" y="28575"/>
                </a:moveTo>
                <a:lnTo>
                  <a:pt x="9912392" y="0"/>
                </a:lnTo>
                <a:cubicBezTo>
                  <a:pt x="9874721" y="82515"/>
                  <a:pt x="9912392" y="73546"/>
                  <a:pt x="9799380" y="247546"/>
                </a:cubicBezTo>
                <a:lnTo>
                  <a:pt x="9547795" y="365939"/>
                </a:lnTo>
                <a:lnTo>
                  <a:pt x="872814" y="376703"/>
                </a:lnTo>
                <a:cubicBezTo>
                  <a:pt x="494315" y="475363"/>
                  <a:pt x="514047" y="670889"/>
                  <a:pt x="479964" y="737260"/>
                </a:cubicBezTo>
                <a:cubicBezTo>
                  <a:pt x="392067" y="405403"/>
                  <a:pt x="159836" y="382495"/>
                  <a:pt x="1979" y="384289"/>
                </a:cubicBezTo>
                <a:cubicBezTo>
                  <a:pt x="2392" y="255134"/>
                  <a:pt x="-371" y="157730"/>
                  <a:pt x="42" y="28575"/>
                </a:cubicBezTo>
                <a:close/>
              </a:path>
            </a:pathLst>
          </a:custGeom>
          <a:solidFill>
            <a:sysClr val="window" lastClr="FFFFFF"/>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Candara" pitchFamily="34" charset="0"/>
            </a:endParaRPr>
          </a:p>
        </p:txBody>
      </p:sp>
      <p:sp>
        <p:nvSpPr>
          <p:cNvPr id="16"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9874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77380"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51" cy="143985"/>
        </p:xfrm>
        <a:graphic>
          <a:graphicData uri="http://schemas.openxmlformats.org/presentationml/2006/ole">
            <mc:AlternateContent xmlns:mc="http://schemas.openxmlformats.org/markup-compatibility/2006">
              <mc:Choice xmlns:v="urn:schemas-microsoft-com:vml" Requires="v">
                <p:oleObj spid="_x0000_s1598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421921" y="1382713"/>
            <a:ext cx="11339124" cy="4906962"/>
          </a:xfrm>
          <a:prstGeom prst="rect">
            <a:avLst/>
          </a:prstGeo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Footer Placeholder 4"/>
          <p:cNvSpPr>
            <a:spLocks noGrp="1"/>
          </p:cNvSpPr>
          <p:nvPr>
            <p:ph type="ftr" sz="quarter" idx="10"/>
          </p:nvPr>
        </p:nvSpPr>
        <p:spPr>
          <a:xfrm>
            <a:off x="4037549" y="6356351"/>
            <a:ext cx="4113728" cy="365125"/>
          </a:xfrm>
          <a:prstGeom prst="rect">
            <a:avLst/>
          </a:prstGeom>
        </p:spPr>
        <p:txBody>
          <a:bodyPr/>
          <a:lstStyle/>
          <a:p>
            <a:endParaRPr lang="en-US"/>
          </a:p>
        </p:txBody>
      </p:sp>
    </p:spTree>
    <p:extLst>
      <p:ext uri="{BB962C8B-B14F-4D97-AF65-F5344CB8AC3E}">
        <p14:creationId xmlns:p14="http://schemas.microsoft.com/office/powerpoint/2010/main" val="40181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639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62397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White Background Layout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24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147994"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7114366" y="3258545"/>
            <a:ext cx="455457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375596" y="3795713"/>
            <a:ext cx="5259611" cy="2171462"/>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a:cs typeface="Arial"/>
              </a:rPr>
              <a:t>About Capgemini</a:t>
            </a:r>
            <a:endParaRPr lang="en-US" sz="105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190,000 people,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is present in over 40 countries and celebrates its 50th Anniversary year in 2017. A global leader in consulting, technology and outsourcing services, the Group reported 2016 global revenues of EUR 12.5 billion. Together with its clients,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creates and delivers business, technology and digital solutions that fit their needs, enabling them to achieve innovation and competitiveness. A deeply multicultural organization,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Capgemini</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has developed its own way of working, the Collaborative Business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Experience</a:t>
            </a:r>
            <a:r>
              <a:rPr kumimoji="0" lang="en-US" sz="1050" b="0" i="0" u="none" strike="noStrike" kern="1200" cap="none" spc="0" normalizeH="0" baseline="30000" noProof="0" dirty="0" err="1">
                <a:ln>
                  <a:noFill/>
                </a:ln>
                <a:solidFill>
                  <a:prstClr val="white"/>
                </a:solidFill>
                <a:effectLst/>
                <a:uLnTx/>
                <a:uFillTx/>
                <a:latin typeface="Arial" pitchFamily="34" charset="0"/>
                <a:ea typeface="+mn-ea"/>
                <a:cs typeface="Arial" pitchFamily="34" charset="0"/>
              </a:rPr>
              <a:t>TM</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and draws on </a:t>
            </a:r>
            <a:r>
              <a:rPr kumimoji="0" lang="en-US" sz="1050" b="0" i="0" u="none" strike="noStrike" kern="1200" cap="none" spc="0" normalizeH="0" baseline="0" noProof="0" dirty="0" err="1">
                <a:ln>
                  <a:noFill/>
                </a:ln>
                <a:solidFill>
                  <a:prstClr val="white"/>
                </a:solidFill>
                <a:effectLst/>
                <a:uLnTx/>
                <a:uFillTx/>
                <a:latin typeface="Arial" pitchFamily="34" charset="0"/>
                <a:ea typeface="+mn-ea"/>
                <a:cs typeface="Arial" pitchFamily="34" charset="0"/>
              </a:rPr>
              <a:t>Rightshore</a:t>
            </a:r>
            <a:r>
              <a:rPr kumimoji="0" lang="en-US" sz="1050" b="0" i="0" u="none" strike="noStrike" kern="1200" cap="none" spc="0" normalizeH="0" baseline="30000" noProof="0" dirty="0">
                <a:ln>
                  <a:noFill/>
                </a:ln>
                <a:solidFill>
                  <a:prstClr val="white"/>
                </a:solidFill>
                <a:effectLst/>
                <a:uLnTx/>
                <a:uFillTx/>
                <a:latin typeface="Arial" pitchFamily="34" charset="0"/>
                <a:ea typeface="+mn-ea"/>
                <a:cs typeface="Arial" pitchFamily="34" charset="0"/>
              </a:rPr>
              <a:t>®</a:t>
            </a:r>
            <a:r>
              <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its worldwide delivery model.</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50" u="sng" kern="1200" dirty="0">
                <a:solidFill>
                  <a:schemeClr val="tx1"/>
                </a:solidFill>
                <a:effectLst/>
                <a:latin typeface="Arial" panose="020B0604020202020204" pitchFamily="34" charset="0"/>
                <a:ea typeface="+mn-ea"/>
                <a:cs typeface="Arial" panose="020B0604020202020204" pitchFamily="34" charset="0"/>
                <a:hlinkClick r:id="rId10"/>
              </a:rPr>
              <a:t>www.capgemini.com</a:t>
            </a:r>
            <a:r>
              <a:rPr lang="en-US" sz="1050" kern="1200" dirty="0">
                <a:solidFill>
                  <a:schemeClr val="tx1"/>
                </a:solidFill>
                <a:effectLst/>
                <a:latin typeface="Arial" panose="020B0604020202020204" pitchFamily="34" charset="0"/>
                <a:ea typeface="+mn-ea"/>
                <a:cs typeface="Arial" panose="020B0604020202020204" pitchFamily="34" charset="0"/>
              </a:rPr>
              <a:t>. </a:t>
            </a:r>
            <a:endParaRPr kumimoji="0" lang="en-US" sz="105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1112295" y="3635559"/>
            <a:ext cx="519570" cy="523727"/>
          </a:xfrm>
          <a:prstGeom prst="rect">
            <a:avLst/>
          </a:prstGeom>
          <a:noFill/>
          <a:ln>
            <a:noFill/>
          </a:ln>
        </p:spPr>
      </p:pic>
    </p:spTree>
    <p:extLst>
      <p:ext uri="{BB962C8B-B14F-4D97-AF65-F5344CB8AC3E}">
        <p14:creationId xmlns:p14="http://schemas.microsoft.com/office/powerpoint/2010/main" val="86442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tags" Target="../tags/tag6.xml"/><Relationship Id="rId10" Type="http://schemas.openxmlformats.org/officeDocument/2006/relationships/vmlDrawing" Target="../drawings/vmlDrawing1.v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11.xml"/><Relationship Id="rId21" Type="http://schemas.openxmlformats.org/officeDocument/2006/relationships/image" Target="../media/image10.png"/><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oleObject" Target="../embeddings/oleObject9.bin"/><Relationship Id="rId25" Type="http://schemas.openxmlformats.org/officeDocument/2006/relationships/image" Target="../media/image12.png"/><Relationship Id="rId2" Type="http://schemas.openxmlformats.org/officeDocument/2006/relationships/slideLayout" Target="../slideLayouts/slideLayout10.xml"/><Relationship Id="rId16" Type="http://schemas.openxmlformats.org/officeDocument/2006/relationships/tags" Target="../tags/tag42.xml"/><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slideLayout" Target="../slideLayouts/slideLayout9.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hyperlink" Target="http://www.twitter.com/capgemini" TargetMode="External"/><Relationship Id="rId5" Type="http://schemas.openxmlformats.org/officeDocument/2006/relationships/vmlDrawing" Target="../drawings/vmlDrawing9.vml"/><Relationship Id="rId15" Type="http://schemas.openxmlformats.org/officeDocument/2006/relationships/tags" Target="../tags/tag41.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36.xml"/><Relationship Id="rId19" Type="http://schemas.openxmlformats.org/officeDocument/2006/relationships/image" Target="../media/image5.emf"/><Relationship Id="rId4" Type="http://schemas.openxmlformats.org/officeDocument/2006/relationships/theme" Target="../theme/theme2.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1"/>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632" name="think-cell Slide" r:id="rId18" imgW="360" imgH="360" progId="">
                  <p:embed/>
                </p:oleObj>
              </mc:Choice>
              <mc:Fallback>
                <p:oleObj name="think-cell Slide" r:id="rId18" imgW="360" imgH="360" progId="">
                  <p:embed/>
                  <p:pic>
                    <p:nvPicPr>
                      <p:cNvPr id="0" name="Picture 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2"/>
            </p:custDataLst>
          </p:nvPr>
        </p:nvSpPr>
        <p:spPr>
          <a:xfrm>
            <a:off x="2" y="0"/>
            <a:ext cx="12188824"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11" name="TextBox 10"/>
          <p:cNvSpPr txBox="1"/>
          <p:nvPr>
            <p:custDataLst>
              <p:tags r:id="rId13"/>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5"/>
            </p:custDataLst>
          </p:nvPr>
        </p:nvSpPr>
        <p:spPr bwMode="auto">
          <a:xfrm>
            <a:off x="8295476" y="6623404"/>
            <a:ext cx="3273786"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a:t>
            </a:r>
            <a:r>
              <a:rPr lang="en-US" altLang="en-US" sz="700" b="0" i="0" noProof="0" dirty="0" err="1">
                <a:solidFill>
                  <a:schemeClr val="tx2"/>
                </a:solidFill>
                <a:latin typeface="+mn-lt"/>
                <a:cs typeface="Helvetica Light"/>
              </a:rPr>
              <a:t>Capgemini</a:t>
            </a:r>
            <a:r>
              <a:rPr lang="en-US" altLang="en-US" sz="700" b="0" i="0" noProof="0" dirty="0">
                <a:solidFill>
                  <a:schemeClr val="tx2"/>
                </a:solidFill>
                <a:latin typeface="+mn-lt"/>
                <a:cs typeface="Helvetica Light"/>
              </a:rPr>
              <a:t> 2017. All Rights Reserved</a:t>
            </a:r>
          </a:p>
        </p:txBody>
      </p:sp>
      <p:pic>
        <p:nvPicPr>
          <p:cNvPr id="14" name="Picture 103" descr="C:\Users\UserSim\Desktop\Capgemini\Capgemini_logo_cmyk.png"/>
          <p:cNvPicPr>
            <a:picLocks noChangeAspect="1" noChangeArrowheads="1"/>
          </p:cNvPicPr>
          <p:nvPr>
            <p:custDataLst>
              <p:tags r:id="rId16"/>
            </p:custDataLst>
          </p:nvPr>
        </p:nvPicPr>
        <p:blipFill>
          <a:blip r:embed="rId20" cstate="email"/>
          <a:stretch>
            <a:fillRect/>
          </a:stretch>
        </p:blipFill>
        <p:spPr bwMode="auto">
          <a:xfrm>
            <a:off x="195604" y="6443187"/>
            <a:ext cx="1419225" cy="352425"/>
          </a:xfrm>
          <a:prstGeom prst="rect">
            <a:avLst/>
          </a:prstGeom>
          <a:noFill/>
          <a:ln>
            <a:noFill/>
          </a:ln>
        </p:spPr>
      </p:pic>
      <p:cxnSp>
        <p:nvCxnSpPr>
          <p:cNvPr id="15" name="Straight Connector 5"/>
          <p:cNvCxnSpPr/>
          <p:nvPr>
            <p:custDataLst>
              <p:tags r:id="rId17"/>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65" r:id="rId2"/>
    <p:sldLayoutId id="2147483962" r:id="rId3"/>
    <p:sldLayoutId id="2147483978" r:id="rId4"/>
    <p:sldLayoutId id="2147483934" r:id="rId5"/>
    <p:sldLayoutId id="2147483982" r:id="rId6"/>
    <p:sldLayoutId id="2147483983" r:id="rId7"/>
    <p:sldLayoutId id="2147483984" r:id="rId8"/>
  </p:sldLayoutIdLst>
  <p:txStyles>
    <p:titleStyle>
      <a:lvl1pPr marL="285750" indent="0"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146970"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038" y="1677994"/>
            <a:ext cx="12190864"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tretch>
            <a:fillRect/>
          </a:stretch>
        </p:blipFill>
        <p:spPr bwMode="auto">
          <a:xfrm>
            <a:off x="7448543" y="1170204"/>
            <a:ext cx="3889321" cy="322887"/>
          </a:xfrm>
          <a:prstGeom prst="rect">
            <a:avLst/>
          </a:prstGeom>
          <a:noFill/>
          <a:ln>
            <a:noFill/>
          </a:ln>
        </p:spPr>
      </p:pic>
      <p:sp>
        <p:nvSpPr>
          <p:cNvPr id="13" name="Rectangle 12"/>
          <p:cNvSpPr/>
          <p:nvPr>
            <p:custDataLst>
              <p:tags r:id="rId9"/>
            </p:custDataLst>
          </p:nvPr>
        </p:nvSpPr>
        <p:spPr>
          <a:xfrm>
            <a:off x="6796897" y="6379669"/>
            <a:ext cx="539192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2017 Capgemini. All rights reserved. 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15" name="Rectangle 14"/>
          <p:cNvSpPr/>
          <p:nvPr>
            <p:custDataLst>
              <p:tags r:id="rId10"/>
            </p:custDataLst>
          </p:nvPr>
        </p:nvSpPr>
        <p:spPr>
          <a:xfrm>
            <a:off x="9265703"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tretch>
            <a:fillRect/>
          </a:stretch>
        </p:blipFill>
        <p:spPr bwMode="auto">
          <a:xfrm>
            <a:off x="9768843" y="5932547"/>
            <a:ext cx="276225" cy="266700"/>
          </a:xfrm>
          <a:prstGeom prst="rect">
            <a:avLst/>
          </a:prstGeom>
          <a:noFill/>
          <a:ln>
            <a:noFill/>
          </a:ln>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tretch>
            <a:fillRect/>
          </a:stretch>
        </p:blipFill>
        <p:spPr bwMode="auto">
          <a:xfrm>
            <a:off x="10181552" y="5932547"/>
            <a:ext cx="285750" cy="266700"/>
          </a:xfrm>
          <a:prstGeom prst="rect">
            <a:avLst/>
          </a:prstGeom>
          <a:noFill/>
          <a:ln>
            <a:noFill/>
          </a:ln>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tretch>
            <a:fillRect/>
          </a:stretch>
        </p:blipFill>
        <p:spPr bwMode="auto">
          <a:xfrm>
            <a:off x="10955572" y="5932547"/>
            <a:ext cx="285750" cy="266700"/>
          </a:xfrm>
          <a:prstGeom prst="rect">
            <a:avLst/>
          </a:prstGeom>
          <a:noFill/>
          <a:ln>
            <a:noFill/>
          </a:ln>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tretch>
            <a:fillRect/>
          </a:stretch>
        </p:blipFill>
        <p:spPr bwMode="auto">
          <a:xfrm>
            <a:off x="11372082" y="5932547"/>
            <a:ext cx="285750" cy="266700"/>
          </a:xfrm>
          <a:prstGeom prst="rect">
            <a:avLst/>
          </a:prstGeom>
          <a:noFill/>
          <a:ln>
            <a:noFill/>
          </a:ln>
        </p:spPr>
      </p:pic>
      <p:pic>
        <p:nvPicPr>
          <p:cNvPr id="20" name="Image 22" descr="Picto_Slideshare.gif">
            <a:hlinkClick r:id="rId28"/>
          </p:cNvPr>
          <p:cNvPicPr preferRelativeResize="0">
            <a:picLocks/>
          </p:cNvPicPr>
          <p:nvPr>
            <p:custDataLst>
              <p:tags r:id="rId15"/>
            </p:custDataLst>
          </p:nvPr>
        </p:nvPicPr>
        <p:blipFill>
          <a:blip r:embed="rId29" cstate="email"/>
          <a:stretch>
            <a:fillRect/>
          </a:stretch>
        </p:blipFill>
        <p:spPr>
          <a:xfrm>
            <a:off x="10587105" y="5918110"/>
            <a:ext cx="228600" cy="228600"/>
          </a:xfrm>
          <a:prstGeom prst="rect">
            <a:avLst/>
          </a:prstGeom>
          <a:noFill/>
          <a:ln>
            <a:noFill/>
          </a:ln>
        </p:spPr>
      </p:pic>
      <p:pic>
        <p:nvPicPr>
          <p:cNvPr id="14" name="Picture 103" descr="C:\Users\UserSim\Desktop\Capgemini\Capgemini_logo_cmyk.png"/>
          <p:cNvPicPr>
            <a:picLocks noChangeAspect="1" noChangeArrowheads="1"/>
          </p:cNvPicPr>
          <p:nvPr userDrawn="1">
            <p:custDataLst>
              <p:tags r:id="rId16"/>
            </p:custDataLst>
          </p:nvPr>
        </p:nvPicPr>
        <p:blipFill>
          <a:blip r:embed="rId30" cstate="email"/>
          <a:stretch>
            <a:fillRect/>
          </a:stretch>
        </p:blipFill>
        <p:spPr bwMode="auto">
          <a:xfrm>
            <a:off x="959345" y="731091"/>
            <a:ext cx="3238500" cy="762000"/>
          </a:xfrm>
          <a:prstGeom prst="rect">
            <a:avLst/>
          </a:prstGeom>
          <a:noFill/>
          <a:ln>
            <a:noFill/>
          </a:ln>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4.xml"/><Relationship Id="rId7" Type="http://schemas.openxmlformats.org/officeDocument/2006/relationships/oleObject" Target="../embeddings/oleObject14.bin"/><Relationship Id="rId2" Type="http://schemas.openxmlformats.org/officeDocument/2006/relationships/tags" Target="../tags/tag53.xml"/><Relationship Id="rId1" Type="http://schemas.openxmlformats.org/officeDocument/2006/relationships/vmlDrawing" Target="../drawings/vmlDrawing14.v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7635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221061" y="2632436"/>
            <a:ext cx="9163529" cy="752783"/>
          </a:xfrm>
        </p:spPr>
        <p:txBody>
          <a:bodyPr>
            <a:noAutofit/>
          </a:bodyPr>
          <a:lstStyle/>
          <a:p>
            <a:pPr marL="0"/>
            <a:r>
              <a:rPr lang="en-US" sz="3600" dirty="0"/>
              <a:t>Blockchain Center of excellence</a:t>
            </a:r>
          </a:p>
        </p:txBody>
      </p:sp>
      <p:sp>
        <p:nvSpPr>
          <p:cNvPr id="7" name="Subtitle 1"/>
          <p:cNvSpPr txBox="1">
            <a:spLocks/>
          </p:cNvSpPr>
          <p:nvPr/>
        </p:nvSpPr>
        <p:spPr>
          <a:xfrm>
            <a:off x="1220374" y="4958704"/>
            <a:ext cx="4762881" cy="874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Date: </a:t>
            </a:r>
            <a:fld id="{4B267769-E7CC-4703-8CE9-C8D3E650D443}" type="datetime4">
              <a:rPr lang="en-US" sz="1200" b="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pPr marL="0" indent="0">
                <a:lnSpc>
                  <a:spcPct val="100000"/>
                </a:lnSpc>
                <a:spcBef>
                  <a:spcPts val="0"/>
                </a:spcBef>
                <a:buNone/>
                <a:defRPr/>
              </a:pPr>
              <a:t>March 12, 2018</a:t>
            </a:fld>
            <a:endPar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1667"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Solution </a:t>
            </a:r>
            <a:r>
              <a:rPr lang="en-US" dirty="0" smtClean="0"/>
              <a:t>Approach &amp; Logical Architecture</a:t>
            </a:r>
            <a:endParaRPr lang="en-US" dirty="0"/>
          </a:p>
        </p:txBody>
      </p:sp>
      <p:sp>
        <p:nvSpPr>
          <p:cNvPr id="3" name="Rounded Rectangle 5"/>
          <p:cNvSpPr/>
          <p:nvPr/>
        </p:nvSpPr>
        <p:spPr>
          <a:xfrm>
            <a:off x="3351022" y="3506202"/>
            <a:ext cx="6043354" cy="2761517"/>
          </a:xfrm>
          <a:prstGeom prst="roundRect">
            <a:avLst>
              <a:gd name="adj" fmla="val 8651"/>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err="1">
                <a:solidFill>
                  <a:schemeClr val="tx1"/>
                </a:solidFill>
                <a:latin typeface="+mj-lt"/>
              </a:rPr>
              <a:t>Blockchain</a:t>
            </a:r>
            <a:r>
              <a:rPr lang="en-US" sz="800" dirty="0">
                <a:solidFill>
                  <a:schemeClr val="tx1"/>
                </a:solidFill>
                <a:latin typeface="+mj-lt"/>
              </a:rPr>
              <a:t> services </a:t>
            </a:r>
          </a:p>
        </p:txBody>
      </p:sp>
      <p:sp>
        <p:nvSpPr>
          <p:cNvPr id="4" name="Rounded Rectangle 8"/>
          <p:cNvSpPr/>
          <p:nvPr/>
        </p:nvSpPr>
        <p:spPr>
          <a:xfrm>
            <a:off x="3351023" y="2217675"/>
            <a:ext cx="6103830" cy="1033863"/>
          </a:xfrm>
          <a:prstGeom prst="roundRect">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a:p>
            <a:pPr algn="ctr"/>
            <a:endParaRPr lang="en-US" sz="800" dirty="0">
              <a:solidFill>
                <a:schemeClr val="tx1"/>
              </a:solidFill>
              <a:latin typeface="+mj-lt"/>
            </a:endParaRPr>
          </a:p>
        </p:txBody>
      </p:sp>
      <p:sp>
        <p:nvSpPr>
          <p:cNvPr id="5" name="Rounded Rectangle 12"/>
          <p:cNvSpPr/>
          <p:nvPr/>
        </p:nvSpPr>
        <p:spPr>
          <a:xfrm>
            <a:off x="6545799" y="2276113"/>
            <a:ext cx="2848577" cy="773718"/>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Infra Services </a:t>
            </a:r>
          </a:p>
        </p:txBody>
      </p:sp>
      <p:sp>
        <p:nvSpPr>
          <p:cNvPr id="6" name="Rounded Rectangle 24"/>
          <p:cNvSpPr/>
          <p:nvPr/>
        </p:nvSpPr>
        <p:spPr>
          <a:xfrm>
            <a:off x="6629482" y="2441414"/>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err="1">
                <a:solidFill>
                  <a:schemeClr val="bg1"/>
                </a:solidFill>
                <a:effectLst>
                  <a:outerShdw blurRad="38100" dist="38100" dir="2700000" algn="tl">
                    <a:srgbClr val="000000">
                      <a:alpha val="43137"/>
                    </a:srgbClr>
                  </a:outerShdw>
                </a:effectLst>
              </a:rPr>
              <a:t>Msg</a:t>
            </a:r>
            <a:r>
              <a:rPr lang="en-US" sz="800" b="1" dirty="0">
                <a:solidFill>
                  <a:schemeClr val="bg1"/>
                </a:solidFill>
                <a:effectLst>
                  <a:outerShdw blurRad="38100" dist="38100" dir="2700000" algn="tl">
                    <a:srgbClr val="000000">
                      <a:alpha val="43137"/>
                    </a:srgbClr>
                  </a:outerShdw>
                </a:effectLst>
              </a:rPr>
              <a:t> Transform </a:t>
            </a:r>
          </a:p>
        </p:txBody>
      </p:sp>
      <p:sp>
        <p:nvSpPr>
          <p:cNvPr id="7" name="Rounded Rectangle 25"/>
          <p:cNvSpPr/>
          <p:nvPr/>
        </p:nvSpPr>
        <p:spPr>
          <a:xfrm>
            <a:off x="6629482" y="2791087"/>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Audit / logging </a:t>
            </a:r>
          </a:p>
        </p:txBody>
      </p:sp>
      <p:sp>
        <p:nvSpPr>
          <p:cNvPr id="8" name="Rounded Rectangle 26"/>
          <p:cNvSpPr/>
          <p:nvPr/>
        </p:nvSpPr>
        <p:spPr>
          <a:xfrm>
            <a:off x="8109032" y="2441414"/>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Listeners/ </a:t>
            </a:r>
            <a:r>
              <a:rPr lang="en-US" sz="800" b="1" dirty="0" err="1">
                <a:solidFill>
                  <a:schemeClr val="bg1"/>
                </a:solidFill>
                <a:effectLst>
                  <a:outerShdw blurRad="38100" dist="38100" dir="2700000" algn="tl">
                    <a:srgbClr val="000000">
                      <a:alpha val="43137"/>
                    </a:srgbClr>
                  </a:outerShdw>
                </a:effectLst>
              </a:rPr>
              <a:t>notifiers</a:t>
            </a:r>
            <a:r>
              <a:rPr lang="en-US" sz="800" b="1" dirty="0">
                <a:solidFill>
                  <a:schemeClr val="bg1"/>
                </a:solidFill>
                <a:effectLst>
                  <a:outerShdw blurRad="38100" dist="38100" dir="2700000" algn="tl">
                    <a:srgbClr val="000000">
                      <a:alpha val="43137"/>
                    </a:srgbClr>
                  </a:outerShdw>
                </a:effectLst>
              </a:rPr>
              <a:t> </a:t>
            </a:r>
          </a:p>
        </p:txBody>
      </p:sp>
      <p:sp>
        <p:nvSpPr>
          <p:cNvPr id="9" name="Rounded Rectangle 27"/>
          <p:cNvSpPr/>
          <p:nvPr/>
        </p:nvSpPr>
        <p:spPr>
          <a:xfrm>
            <a:off x="8109032" y="2791087"/>
            <a:ext cx="1174005" cy="20958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Error handlers </a:t>
            </a:r>
          </a:p>
        </p:txBody>
      </p:sp>
      <p:sp>
        <p:nvSpPr>
          <p:cNvPr id="10" name="Rounded Rectangle 28"/>
          <p:cNvSpPr/>
          <p:nvPr/>
        </p:nvSpPr>
        <p:spPr>
          <a:xfrm>
            <a:off x="4914660" y="5273928"/>
            <a:ext cx="2538413" cy="970396"/>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r>
              <a:rPr lang="en-US" sz="800" dirty="0" err="1">
                <a:solidFill>
                  <a:schemeClr val="tx2">
                    <a:lumMod val="50000"/>
                  </a:schemeClr>
                </a:solidFill>
              </a:rPr>
              <a:t>Blockchain</a:t>
            </a:r>
            <a:r>
              <a:rPr lang="en-US" sz="800" dirty="0">
                <a:solidFill>
                  <a:schemeClr val="tx2">
                    <a:lumMod val="50000"/>
                  </a:schemeClr>
                </a:solidFill>
              </a:rPr>
              <a:t> </a:t>
            </a:r>
          </a:p>
          <a:p>
            <a:r>
              <a:rPr lang="en-US" sz="800" dirty="0">
                <a:solidFill>
                  <a:schemeClr val="tx2">
                    <a:lumMod val="50000"/>
                  </a:schemeClr>
                </a:solidFill>
              </a:rPr>
              <a:t>Network / </a:t>
            </a:r>
          </a:p>
          <a:p>
            <a:r>
              <a:rPr lang="en-US" sz="800" dirty="0">
                <a:solidFill>
                  <a:schemeClr val="tx2">
                    <a:lumMod val="50000"/>
                  </a:schemeClr>
                </a:solidFill>
              </a:rPr>
              <a:t>Shared Ledger </a:t>
            </a:r>
          </a:p>
        </p:txBody>
      </p:sp>
      <p:sp>
        <p:nvSpPr>
          <p:cNvPr id="11" name="Rounded Rectangle 29"/>
          <p:cNvSpPr/>
          <p:nvPr/>
        </p:nvSpPr>
        <p:spPr>
          <a:xfrm>
            <a:off x="3802601" y="3890814"/>
            <a:ext cx="1457864"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Chaincode serv.</a:t>
            </a:r>
          </a:p>
        </p:txBody>
      </p:sp>
      <p:sp>
        <p:nvSpPr>
          <p:cNvPr id="12" name="Rounded Rectangle 30"/>
          <p:cNvSpPr/>
          <p:nvPr/>
        </p:nvSpPr>
        <p:spPr>
          <a:xfrm>
            <a:off x="5421762" y="3890814"/>
            <a:ext cx="1865239"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err="1">
                <a:solidFill>
                  <a:schemeClr val="tx2">
                    <a:lumMod val="50000"/>
                  </a:schemeClr>
                </a:solidFill>
              </a:rPr>
              <a:t>Blockchain</a:t>
            </a:r>
            <a:r>
              <a:rPr lang="en-US" sz="800" dirty="0">
                <a:solidFill>
                  <a:schemeClr val="tx2">
                    <a:lumMod val="50000"/>
                  </a:schemeClr>
                </a:solidFill>
              </a:rPr>
              <a:t> / Transaction Services </a:t>
            </a:r>
          </a:p>
        </p:txBody>
      </p:sp>
      <p:sp>
        <p:nvSpPr>
          <p:cNvPr id="13" name="Rounded Rectangle 31"/>
          <p:cNvSpPr/>
          <p:nvPr/>
        </p:nvSpPr>
        <p:spPr>
          <a:xfrm>
            <a:off x="7453073" y="3890814"/>
            <a:ext cx="1948070" cy="991345"/>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800" dirty="0">
                <a:solidFill>
                  <a:schemeClr val="tx2">
                    <a:lumMod val="50000"/>
                  </a:schemeClr>
                </a:solidFill>
              </a:rPr>
              <a:t>Membership services </a:t>
            </a:r>
          </a:p>
        </p:txBody>
      </p:sp>
      <p:sp>
        <p:nvSpPr>
          <p:cNvPr id="14" name="Rounded Rectangle 32"/>
          <p:cNvSpPr/>
          <p:nvPr/>
        </p:nvSpPr>
        <p:spPr>
          <a:xfrm>
            <a:off x="5516699" y="4174153"/>
            <a:ext cx="803476" cy="292667"/>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Consensus</a:t>
            </a:r>
          </a:p>
        </p:txBody>
      </p:sp>
      <p:sp>
        <p:nvSpPr>
          <p:cNvPr id="15" name="Rounded Rectangle 33"/>
          <p:cNvSpPr/>
          <p:nvPr/>
        </p:nvSpPr>
        <p:spPr>
          <a:xfrm>
            <a:off x="5541342" y="4515202"/>
            <a:ext cx="1664339" cy="248090"/>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Ledger / storage services </a:t>
            </a:r>
          </a:p>
        </p:txBody>
      </p:sp>
      <p:sp>
        <p:nvSpPr>
          <p:cNvPr id="16" name="Rounded Rectangle 34"/>
          <p:cNvSpPr/>
          <p:nvPr/>
        </p:nvSpPr>
        <p:spPr>
          <a:xfrm>
            <a:off x="6399740" y="4174153"/>
            <a:ext cx="794942" cy="292667"/>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P2p protocol</a:t>
            </a:r>
          </a:p>
        </p:txBody>
      </p:sp>
      <p:sp>
        <p:nvSpPr>
          <p:cNvPr id="17" name="Rounded Rectangle 35"/>
          <p:cNvSpPr/>
          <p:nvPr/>
        </p:nvSpPr>
        <p:spPr>
          <a:xfrm>
            <a:off x="7583068" y="4132953"/>
            <a:ext cx="810175" cy="311315"/>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Registration </a:t>
            </a:r>
          </a:p>
        </p:txBody>
      </p:sp>
      <p:sp>
        <p:nvSpPr>
          <p:cNvPr id="18" name="Rounded Rectangle 36"/>
          <p:cNvSpPr/>
          <p:nvPr/>
        </p:nvSpPr>
        <p:spPr>
          <a:xfrm>
            <a:off x="8472807" y="4126131"/>
            <a:ext cx="770641" cy="311315"/>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Identity mgmt.</a:t>
            </a:r>
          </a:p>
        </p:txBody>
      </p:sp>
      <p:sp>
        <p:nvSpPr>
          <p:cNvPr id="19" name="Rounded Rectangle 37"/>
          <p:cNvSpPr/>
          <p:nvPr/>
        </p:nvSpPr>
        <p:spPr>
          <a:xfrm>
            <a:off x="7575873" y="4492511"/>
            <a:ext cx="1666395" cy="267426"/>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Auditability </a:t>
            </a:r>
          </a:p>
        </p:txBody>
      </p:sp>
      <p:sp>
        <p:nvSpPr>
          <p:cNvPr id="20" name="Left-Right Arrow 38"/>
          <p:cNvSpPr/>
          <p:nvPr/>
        </p:nvSpPr>
        <p:spPr>
          <a:xfrm>
            <a:off x="3440290" y="4893479"/>
            <a:ext cx="5847923"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Event Streaming </a:t>
            </a:r>
          </a:p>
        </p:txBody>
      </p:sp>
      <p:sp>
        <p:nvSpPr>
          <p:cNvPr id="21" name="Rounded Rectangle 39"/>
          <p:cNvSpPr/>
          <p:nvPr/>
        </p:nvSpPr>
        <p:spPr>
          <a:xfrm>
            <a:off x="4139035" y="4176380"/>
            <a:ext cx="836762" cy="283343"/>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Secure container </a:t>
            </a:r>
          </a:p>
        </p:txBody>
      </p:sp>
      <p:sp>
        <p:nvSpPr>
          <p:cNvPr id="22" name="Rounded Rectangle 40"/>
          <p:cNvSpPr/>
          <p:nvPr/>
        </p:nvSpPr>
        <p:spPr>
          <a:xfrm>
            <a:off x="4130416" y="4492405"/>
            <a:ext cx="836762" cy="310770"/>
          </a:xfrm>
          <a:prstGeom prst="round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effectLst>
                  <a:outerShdw blurRad="38100" dist="38100" dir="2700000" algn="tl">
                    <a:srgbClr val="000000">
                      <a:alpha val="43137"/>
                    </a:srgbClr>
                  </a:outerShdw>
                </a:effectLst>
              </a:rPr>
              <a:t>Secure registry</a:t>
            </a:r>
          </a:p>
        </p:txBody>
      </p:sp>
      <p:grpSp>
        <p:nvGrpSpPr>
          <p:cNvPr id="23" name="Group 22"/>
          <p:cNvGrpSpPr/>
          <p:nvPr/>
        </p:nvGrpSpPr>
        <p:grpSpPr>
          <a:xfrm>
            <a:off x="5776929" y="5273928"/>
            <a:ext cx="964123" cy="878584"/>
            <a:chOff x="-1381062" y="3116116"/>
            <a:chExt cx="1307043" cy="1191080"/>
          </a:xfrm>
        </p:grpSpPr>
        <p:grpSp>
          <p:nvGrpSpPr>
            <p:cNvPr id="24" name="Groupe 589"/>
            <p:cNvGrpSpPr/>
            <p:nvPr/>
          </p:nvGrpSpPr>
          <p:grpSpPr>
            <a:xfrm>
              <a:off x="-1381062" y="3660099"/>
              <a:ext cx="227013" cy="209551"/>
              <a:chOff x="331789" y="3817938"/>
              <a:chExt cx="433388" cy="400051"/>
            </a:xfrm>
          </p:grpSpPr>
          <p:sp>
            <p:nvSpPr>
              <p:cNvPr id="125"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6"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7"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8"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9"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30"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31"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5" name="Groupe 589"/>
            <p:cNvGrpSpPr/>
            <p:nvPr/>
          </p:nvGrpSpPr>
          <p:grpSpPr>
            <a:xfrm>
              <a:off x="-1279462" y="3351066"/>
              <a:ext cx="227013" cy="209551"/>
              <a:chOff x="331789" y="3817938"/>
              <a:chExt cx="433388" cy="400051"/>
            </a:xfrm>
          </p:grpSpPr>
          <p:sp>
            <p:nvSpPr>
              <p:cNvPr id="118"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9"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0"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1"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2"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3"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24"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6" name="Groupe 589"/>
            <p:cNvGrpSpPr/>
            <p:nvPr/>
          </p:nvGrpSpPr>
          <p:grpSpPr>
            <a:xfrm>
              <a:off x="-1010645" y="3116116"/>
              <a:ext cx="227013" cy="209551"/>
              <a:chOff x="331789" y="3817938"/>
              <a:chExt cx="433388" cy="400051"/>
            </a:xfrm>
          </p:grpSpPr>
          <p:sp>
            <p:nvSpPr>
              <p:cNvPr id="111"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2"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3"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4"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5"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6"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7"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7" name="Groupe 589"/>
            <p:cNvGrpSpPr/>
            <p:nvPr/>
          </p:nvGrpSpPr>
          <p:grpSpPr>
            <a:xfrm>
              <a:off x="-528045" y="3141515"/>
              <a:ext cx="227013" cy="209551"/>
              <a:chOff x="331789" y="3817938"/>
              <a:chExt cx="433388" cy="400051"/>
            </a:xfrm>
          </p:grpSpPr>
          <p:sp>
            <p:nvSpPr>
              <p:cNvPr id="104"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5"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6"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7"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8"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9"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10"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8" name="Groupe 589"/>
            <p:cNvGrpSpPr/>
            <p:nvPr/>
          </p:nvGrpSpPr>
          <p:grpSpPr>
            <a:xfrm>
              <a:off x="-352362" y="3401263"/>
              <a:ext cx="227013" cy="209551"/>
              <a:chOff x="331789" y="3817938"/>
              <a:chExt cx="433388" cy="400051"/>
            </a:xfrm>
          </p:grpSpPr>
          <p:sp>
            <p:nvSpPr>
              <p:cNvPr id="97"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8"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9"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0"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1"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2"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103"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29" name="Groupe 589"/>
            <p:cNvGrpSpPr/>
            <p:nvPr/>
          </p:nvGrpSpPr>
          <p:grpSpPr>
            <a:xfrm>
              <a:off x="-301032" y="3716645"/>
              <a:ext cx="227013" cy="209551"/>
              <a:chOff x="331789" y="3817938"/>
              <a:chExt cx="433388" cy="400051"/>
            </a:xfrm>
          </p:grpSpPr>
          <p:sp>
            <p:nvSpPr>
              <p:cNvPr id="90"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1"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2"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3"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4"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5"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96"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0" name="Groupe 589"/>
            <p:cNvGrpSpPr/>
            <p:nvPr/>
          </p:nvGrpSpPr>
          <p:grpSpPr>
            <a:xfrm>
              <a:off x="-425765" y="4062720"/>
              <a:ext cx="227013" cy="209551"/>
              <a:chOff x="331789" y="3817938"/>
              <a:chExt cx="433388" cy="400051"/>
            </a:xfrm>
          </p:grpSpPr>
          <p:sp>
            <p:nvSpPr>
              <p:cNvPr id="83"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4"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5"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6"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7"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8"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9"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1" name="Groupe 589"/>
            <p:cNvGrpSpPr/>
            <p:nvPr/>
          </p:nvGrpSpPr>
          <p:grpSpPr>
            <a:xfrm>
              <a:off x="-814888" y="4097645"/>
              <a:ext cx="227013" cy="209551"/>
              <a:chOff x="331789" y="3817938"/>
              <a:chExt cx="433388" cy="400051"/>
            </a:xfrm>
          </p:grpSpPr>
          <p:sp>
            <p:nvSpPr>
              <p:cNvPr id="76"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7"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8"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9"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0"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1"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82"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grpSp>
          <p:nvGrpSpPr>
            <p:cNvPr id="32" name="Groupe 589"/>
            <p:cNvGrpSpPr/>
            <p:nvPr/>
          </p:nvGrpSpPr>
          <p:grpSpPr>
            <a:xfrm>
              <a:off x="-1350976" y="4024468"/>
              <a:ext cx="227013" cy="209551"/>
              <a:chOff x="331789" y="3817938"/>
              <a:chExt cx="433388" cy="400051"/>
            </a:xfrm>
          </p:grpSpPr>
          <p:sp>
            <p:nvSpPr>
              <p:cNvPr id="69" name="Line 321"/>
              <p:cNvSpPr>
                <a:spLocks noChangeShapeType="1"/>
              </p:cNvSpPr>
              <p:nvPr/>
            </p:nvSpPr>
            <p:spPr bwMode="auto">
              <a:xfrm flipH="1">
                <a:off x="341314" y="4216401"/>
                <a:ext cx="423863" cy="1588"/>
              </a:xfrm>
              <a:prstGeom prst="lin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0" name="Oval 322"/>
              <p:cNvSpPr>
                <a:spLocks noChangeArrowheads="1"/>
              </p:cNvSpPr>
              <p:nvPr/>
            </p:nvSpPr>
            <p:spPr bwMode="auto">
              <a:xfrm>
                <a:off x="501651" y="3871913"/>
                <a:ext cx="50800" cy="53975"/>
              </a:xfrm>
              <a:prstGeom prst="ellipse">
                <a:avLst/>
              </a:pr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1" name="Freeform 323"/>
              <p:cNvSpPr>
                <a:spLocks/>
              </p:cNvSpPr>
              <p:nvPr/>
            </p:nvSpPr>
            <p:spPr bwMode="auto">
              <a:xfrm>
                <a:off x="601664" y="3960813"/>
                <a:ext cx="53975" cy="184150"/>
              </a:xfrm>
              <a:custGeom>
                <a:avLst/>
                <a:gdLst/>
                <a:ahLst/>
                <a:cxnLst>
                  <a:cxn ang="0">
                    <a:pos x="0" y="116"/>
                  </a:cxn>
                  <a:cxn ang="0">
                    <a:pos x="0" y="0"/>
                  </a:cxn>
                  <a:cxn ang="0">
                    <a:pos x="34" y="0"/>
                  </a:cxn>
                  <a:cxn ang="0">
                    <a:pos x="34" y="116"/>
                  </a:cxn>
                </a:cxnLst>
                <a:rect l="0" t="0" r="r" b="b"/>
                <a:pathLst>
                  <a:path w="34" h="116">
                    <a:moveTo>
                      <a:pt x="0" y="116"/>
                    </a:moveTo>
                    <a:lnTo>
                      <a:pt x="0" y="0"/>
                    </a:lnTo>
                    <a:lnTo>
                      <a:pt x="34" y="0"/>
                    </a:lnTo>
                    <a:lnTo>
                      <a:pt x="34"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2" name="Freeform 324"/>
              <p:cNvSpPr>
                <a:spLocks/>
              </p:cNvSpPr>
              <p:nvPr/>
            </p:nvSpPr>
            <p:spPr bwMode="auto">
              <a:xfrm>
                <a:off x="511176"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3" name="Freeform 325"/>
              <p:cNvSpPr>
                <a:spLocks/>
              </p:cNvSpPr>
              <p:nvPr/>
            </p:nvSpPr>
            <p:spPr bwMode="auto">
              <a:xfrm>
                <a:off x="423864" y="3960813"/>
                <a:ext cx="52388" cy="184150"/>
              </a:xfrm>
              <a:custGeom>
                <a:avLst/>
                <a:gdLst/>
                <a:ahLst/>
                <a:cxnLst>
                  <a:cxn ang="0">
                    <a:pos x="0" y="116"/>
                  </a:cxn>
                  <a:cxn ang="0">
                    <a:pos x="0" y="0"/>
                  </a:cxn>
                  <a:cxn ang="0">
                    <a:pos x="33" y="0"/>
                  </a:cxn>
                  <a:cxn ang="0">
                    <a:pos x="33" y="116"/>
                  </a:cxn>
                </a:cxnLst>
                <a:rect l="0" t="0" r="r" b="b"/>
                <a:pathLst>
                  <a:path w="33" h="116">
                    <a:moveTo>
                      <a:pt x="0" y="116"/>
                    </a:moveTo>
                    <a:lnTo>
                      <a:pt x="0" y="0"/>
                    </a:lnTo>
                    <a:lnTo>
                      <a:pt x="33" y="0"/>
                    </a:lnTo>
                    <a:lnTo>
                      <a:pt x="33" y="116"/>
                    </a:ln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4" name="Freeform 326"/>
              <p:cNvSpPr>
                <a:spLocks/>
              </p:cNvSpPr>
              <p:nvPr/>
            </p:nvSpPr>
            <p:spPr bwMode="auto">
              <a:xfrm>
                <a:off x="357189" y="3817938"/>
                <a:ext cx="354013" cy="342900"/>
              </a:xfrm>
              <a:custGeom>
                <a:avLst/>
                <a:gdLst/>
                <a:ahLst/>
                <a:cxnLst>
                  <a:cxn ang="0">
                    <a:pos x="17" y="168"/>
                  </a:cxn>
                  <a:cxn ang="0">
                    <a:pos x="17" y="78"/>
                  </a:cxn>
                  <a:cxn ang="0">
                    <a:pos x="12" y="75"/>
                  </a:cxn>
                  <a:cxn ang="0">
                    <a:pos x="0" y="75"/>
                  </a:cxn>
                  <a:cxn ang="0">
                    <a:pos x="0" y="62"/>
                  </a:cxn>
                  <a:cxn ang="0">
                    <a:pos x="84" y="4"/>
                  </a:cxn>
                  <a:cxn ang="0">
                    <a:pos x="95" y="4"/>
                  </a:cxn>
                  <a:cxn ang="0">
                    <a:pos x="183" y="59"/>
                  </a:cxn>
                  <a:cxn ang="0">
                    <a:pos x="183" y="72"/>
                  </a:cxn>
                  <a:cxn ang="0">
                    <a:pos x="177" y="76"/>
                  </a:cxn>
                  <a:cxn ang="0">
                    <a:pos x="171" y="76"/>
                  </a:cxn>
                  <a:cxn ang="0">
                    <a:pos x="171" y="177"/>
                  </a:cxn>
                  <a:cxn ang="0">
                    <a:pos x="183" y="177"/>
                  </a:cxn>
                </a:cxnLst>
                <a:rect l="0" t="0" r="r" b="b"/>
                <a:pathLst>
                  <a:path w="183" h="177">
                    <a:moveTo>
                      <a:pt x="17" y="168"/>
                    </a:moveTo>
                    <a:cubicBezTo>
                      <a:pt x="17" y="78"/>
                      <a:pt x="17" y="78"/>
                      <a:pt x="17" y="78"/>
                    </a:cubicBezTo>
                    <a:cubicBezTo>
                      <a:pt x="17" y="78"/>
                      <a:pt x="19" y="75"/>
                      <a:pt x="12" y="75"/>
                    </a:cubicBezTo>
                    <a:cubicBezTo>
                      <a:pt x="0" y="75"/>
                      <a:pt x="0" y="75"/>
                      <a:pt x="0" y="75"/>
                    </a:cubicBezTo>
                    <a:cubicBezTo>
                      <a:pt x="0" y="62"/>
                      <a:pt x="0" y="62"/>
                      <a:pt x="0" y="62"/>
                    </a:cubicBezTo>
                    <a:cubicBezTo>
                      <a:pt x="0" y="62"/>
                      <a:pt x="64" y="20"/>
                      <a:pt x="84" y="4"/>
                    </a:cubicBezTo>
                    <a:cubicBezTo>
                      <a:pt x="86" y="3"/>
                      <a:pt x="89" y="0"/>
                      <a:pt x="95" y="4"/>
                    </a:cubicBezTo>
                    <a:cubicBezTo>
                      <a:pt x="100" y="9"/>
                      <a:pt x="183" y="59"/>
                      <a:pt x="183" y="59"/>
                    </a:cubicBezTo>
                    <a:cubicBezTo>
                      <a:pt x="183" y="72"/>
                      <a:pt x="183" y="72"/>
                      <a:pt x="183" y="72"/>
                    </a:cubicBezTo>
                    <a:cubicBezTo>
                      <a:pt x="183" y="72"/>
                      <a:pt x="183" y="76"/>
                      <a:pt x="177" y="76"/>
                    </a:cubicBezTo>
                    <a:cubicBezTo>
                      <a:pt x="171" y="76"/>
                      <a:pt x="171" y="76"/>
                      <a:pt x="171" y="76"/>
                    </a:cubicBezTo>
                    <a:cubicBezTo>
                      <a:pt x="171" y="177"/>
                      <a:pt x="171" y="177"/>
                      <a:pt x="171" y="177"/>
                    </a:cubicBezTo>
                    <a:cubicBezTo>
                      <a:pt x="183" y="177"/>
                      <a:pt x="183" y="177"/>
                      <a:pt x="183" y="177"/>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sp>
            <p:nvSpPr>
              <p:cNvPr id="75" name="Freeform 327"/>
              <p:cNvSpPr>
                <a:spLocks/>
              </p:cNvSpPr>
              <p:nvPr/>
            </p:nvSpPr>
            <p:spPr bwMode="auto">
              <a:xfrm>
                <a:off x="331789" y="4148138"/>
                <a:ext cx="42863" cy="68263"/>
              </a:xfrm>
              <a:custGeom>
                <a:avLst/>
                <a:gdLst/>
                <a:ahLst/>
                <a:cxnLst>
                  <a:cxn ang="0">
                    <a:pos x="22" y="0"/>
                  </a:cxn>
                  <a:cxn ang="0">
                    <a:pos x="4" y="35"/>
                  </a:cxn>
                </a:cxnLst>
                <a:rect l="0" t="0" r="r" b="b"/>
                <a:pathLst>
                  <a:path w="22" h="35">
                    <a:moveTo>
                      <a:pt x="22" y="0"/>
                    </a:moveTo>
                    <a:cubicBezTo>
                      <a:pt x="0" y="12"/>
                      <a:pt x="4" y="35"/>
                      <a:pt x="4" y="35"/>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800">
                  <a:latin typeface="Arial" pitchFamily="34" charset="0"/>
                  <a:cs typeface="Arial" pitchFamily="34" charset="0"/>
                </a:endParaRPr>
              </a:p>
            </p:txBody>
          </p:sp>
        </p:grpSp>
        <p:sp>
          <p:nvSpPr>
            <p:cNvPr id="33" name="Oval 32"/>
            <p:cNvSpPr/>
            <p:nvPr/>
          </p:nvSpPr>
          <p:spPr>
            <a:xfrm>
              <a:off x="-784382" y="3567425"/>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4" name="Oval 33"/>
            <p:cNvSpPr/>
            <p:nvPr/>
          </p:nvSpPr>
          <p:spPr>
            <a:xfrm>
              <a:off x="-628620" y="337329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5" name="Oval 34"/>
            <p:cNvSpPr/>
            <p:nvPr/>
          </p:nvSpPr>
          <p:spPr>
            <a:xfrm>
              <a:off x="-479815" y="3550945"/>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6" name="Oval 35"/>
            <p:cNvSpPr/>
            <p:nvPr/>
          </p:nvSpPr>
          <p:spPr>
            <a:xfrm>
              <a:off x="-425765" y="3818856"/>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7" name="Oval 36"/>
            <p:cNvSpPr/>
            <p:nvPr/>
          </p:nvSpPr>
          <p:spPr>
            <a:xfrm>
              <a:off x="-516819" y="407270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8" name="Oval 37"/>
            <p:cNvSpPr/>
            <p:nvPr/>
          </p:nvSpPr>
          <p:spPr>
            <a:xfrm>
              <a:off x="-590972" y="3805017"/>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39" name="Oval 38"/>
            <p:cNvSpPr/>
            <p:nvPr/>
          </p:nvSpPr>
          <p:spPr>
            <a:xfrm>
              <a:off x="-726742" y="398913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0" name="Oval 39"/>
            <p:cNvSpPr/>
            <p:nvPr/>
          </p:nvSpPr>
          <p:spPr>
            <a:xfrm>
              <a:off x="-910817" y="378732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1" name="Oval 40"/>
            <p:cNvSpPr/>
            <p:nvPr/>
          </p:nvSpPr>
          <p:spPr>
            <a:xfrm>
              <a:off x="-1115865" y="4015331"/>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2" name="Oval 41"/>
            <p:cNvSpPr/>
            <p:nvPr/>
          </p:nvSpPr>
          <p:spPr>
            <a:xfrm>
              <a:off x="-1107831" y="3769449"/>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3" name="Oval 42"/>
            <p:cNvSpPr/>
            <p:nvPr/>
          </p:nvSpPr>
          <p:spPr>
            <a:xfrm>
              <a:off x="-1011569" y="3514920"/>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sp>
          <p:nvSpPr>
            <p:cNvPr id="44" name="Oval 43"/>
            <p:cNvSpPr/>
            <p:nvPr/>
          </p:nvSpPr>
          <p:spPr>
            <a:xfrm>
              <a:off x="-837903" y="3331488"/>
              <a:ext cx="81490" cy="8149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err="1">
                <a:solidFill>
                  <a:schemeClr val="tx2">
                    <a:lumMod val="50000"/>
                  </a:schemeClr>
                </a:solidFill>
              </a:endParaRPr>
            </a:p>
          </p:txBody>
        </p:sp>
        <p:cxnSp>
          <p:nvCxnSpPr>
            <p:cNvPr id="45" name="Straight Connector 44"/>
            <p:cNvCxnSpPr>
              <a:stCxn id="44" idx="4"/>
              <a:endCxn id="33" idx="0"/>
            </p:cNvCxnSpPr>
            <p:nvPr/>
          </p:nvCxnSpPr>
          <p:spPr>
            <a:xfrm>
              <a:off x="-797158" y="3412978"/>
              <a:ext cx="53521" cy="154447"/>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6"/>
              <a:endCxn id="34" idx="2"/>
            </p:cNvCxnSpPr>
            <p:nvPr/>
          </p:nvCxnSpPr>
          <p:spPr>
            <a:xfrm>
              <a:off x="-756413" y="3372233"/>
              <a:ext cx="127793" cy="4181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4" idx="5"/>
              <a:endCxn id="35" idx="1"/>
            </p:cNvCxnSpPr>
            <p:nvPr/>
          </p:nvCxnSpPr>
          <p:spPr>
            <a:xfrm>
              <a:off x="-559064" y="3442854"/>
              <a:ext cx="91183" cy="12002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5"/>
              <a:endCxn id="36" idx="0"/>
            </p:cNvCxnSpPr>
            <p:nvPr/>
          </p:nvCxnSpPr>
          <p:spPr>
            <a:xfrm>
              <a:off x="-410259" y="3620501"/>
              <a:ext cx="25239" cy="19835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4"/>
              <a:endCxn id="37" idx="7"/>
            </p:cNvCxnSpPr>
            <p:nvPr/>
          </p:nvCxnSpPr>
          <p:spPr>
            <a:xfrm flipH="1">
              <a:off x="-447263" y="3900346"/>
              <a:ext cx="62243" cy="18428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7" idx="2"/>
              <a:endCxn id="39" idx="5"/>
            </p:cNvCxnSpPr>
            <p:nvPr/>
          </p:nvCxnSpPr>
          <p:spPr>
            <a:xfrm flipH="1" flipV="1">
              <a:off x="-657186" y="4058687"/>
              <a:ext cx="140367" cy="5475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9" idx="2"/>
              <a:endCxn id="41" idx="6"/>
            </p:cNvCxnSpPr>
            <p:nvPr/>
          </p:nvCxnSpPr>
          <p:spPr>
            <a:xfrm flipH="1">
              <a:off x="-1034375" y="4029876"/>
              <a:ext cx="307633" cy="2620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0"/>
              <a:endCxn id="42" idx="4"/>
            </p:cNvCxnSpPr>
            <p:nvPr/>
          </p:nvCxnSpPr>
          <p:spPr>
            <a:xfrm flipV="1">
              <a:off x="-1075120" y="3850939"/>
              <a:ext cx="8034" cy="16439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0"/>
              <a:endCxn id="43" idx="3"/>
            </p:cNvCxnSpPr>
            <p:nvPr/>
          </p:nvCxnSpPr>
          <p:spPr>
            <a:xfrm flipV="1">
              <a:off x="-1067086" y="3584476"/>
              <a:ext cx="67451" cy="184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0"/>
              <a:endCxn id="44" idx="3"/>
            </p:cNvCxnSpPr>
            <p:nvPr/>
          </p:nvCxnSpPr>
          <p:spPr>
            <a:xfrm flipV="1">
              <a:off x="-970824" y="3401044"/>
              <a:ext cx="144855" cy="11387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7"/>
              <a:endCxn id="34" idx="3"/>
            </p:cNvCxnSpPr>
            <p:nvPr/>
          </p:nvCxnSpPr>
          <p:spPr>
            <a:xfrm flipV="1">
              <a:off x="-714826" y="3442854"/>
              <a:ext cx="98140" cy="13650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3" idx="6"/>
              <a:endCxn id="35" idx="2"/>
            </p:cNvCxnSpPr>
            <p:nvPr/>
          </p:nvCxnSpPr>
          <p:spPr>
            <a:xfrm flipV="1">
              <a:off x="-702892" y="3591690"/>
              <a:ext cx="223077" cy="1648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3" idx="5"/>
              <a:endCxn id="38" idx="1"/>
            </p:cNvCxnSpPr>
            <p:nvPr/>
          </p:nvCxnSpPr>
          <p:spPr>
            <a:xfrm>
              <a:off x="-714826" y="3636981"/>
              <a:ext cx="135788" cy="17997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5" idx="4"/>
              <a:endCxn id="38" idx="0"/>
            </p:cNvCxnSpPr>
            <p:nvPr/>
          </p:nvCxnSpPr>
          <p:spPr>
            <a:xfrm flipH="1">
              <a:off x="-550227" y="3632435"/>
              <a:ext cx="111157" cy="17258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8" idx="6"/>
              <a:endCxn id="36" idx="2"/>
            </p:cNvCxnSpPr>
            <p:nvPr/>
          </p:nvCxnSpPr>
          <p:spPr>
            <a:xfrm>
              <a:off x="-509482" y="3845762"/>
              <a:ext cx="83717" cy="1383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8" idx="4"/>
              <a:endCxn id="37" idx="0"/>
            </p:cNvCxnSpPr>
            <p:nvPr/>
          </p:nvCxnSpPr>
          <p:spPr>
            <a:xfrm>
              <a:off x="-550227" y="3886507"/>
              <a:ext cx="74153" cy="18619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8" idx="3"/>
              <a:endCxn id="39" idx="7"/>
            </p:cNvCxnSpPr>
            <p:nvPr/>
          </p:nvCxnSpPr>
          <p:spPr>
            <a:xfrm flipH="1">
              <a:off x="-657186" y="3874573"/>
              <a:ext cx="78148" cy="12649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3" idx="3"/>
              <a:endCxn id="40" idx="7"/>
            </p:cNvCxnSpPr>
            <p:nvPr/>
          </p:nvCxnSpPr>
          <p:spPr>
            <a:xfrm flipH="1">
              <a:off x="-841261" y="3636981"/>
              <a:ext cx="68813" cy="1622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3" idx="6"/>
              <a:endCxn id="33" idx="2"/>
            </p:cNvCxnSpPr>
            <p:nvPr/>
          </p:nvCxnSpPr>
          <p:spPr>
            <a:xfrm>
              <a:off x="-930079" y="3555665"/>
              <a:ext cx="145697" cy="5250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4"/>
              <a:endCxn id="40" idx="1"/>
            </p:cNvCxnSpPr>
            <p:nvPr/>
          </p:nvCxnSpPr>
          <p:spPr>
            <a:xfrm>
              <a:off x="-970824" y="3596410"/>
              <a:ext cx="71941" cy="20285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2" idx="6"/>
              <a:endCxn id="40" idx="2"/>
            </p:cNvCxnSpPr>
            <p:nvPr/>
          </p:nvCxnSpPr>
          <p:spPr>
            <a:xfrm>
              <a:off x="-1026341" y="3810194"/>
              <a:ext cx="115524" cy="1787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0" idx="3"/>
              <a:endCxn id="41" idx="7"/>
            </p:cNvCxnSpPr>
            <p:nvPr/>
          </p:nvCxnSpPr>
          <p:spPr>
            <a:xfrm flipH="1">
              <a:off x="-1046309" y="3856884"/>
              <a:ext cx="147426" cy="1703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0" idx="5"/>
              <a:endCxn id="39" idx="1"/>
            </p:cNvCxnSpPr>
            <p:nvPr/>
          </p:nvCxnSpPr>
          <p:spPr>
            <a:xfrm>
              <a:off x="-841261" y="3856884"/>
              <a:ext cx="126453" cy="14418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0" idx="6"/>
              <a:endCxn id="38" idx="2"/>
            </p:cNvCxnSpPr>
            <p:nvPr/>
          </p:nvCxnSpPr>
          <p:spPr>
            <a:xfrm>
              <a:off x="-829327" y="3828073"/>
              <a:ext cx="238355" cy="17689"/>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32" name="Rounded Rectangle 150"/>
          <p:cNvSpPr/>
          <p:nvPr/>
        </p:nvSpPr>
        <p:spPr>
          <a:xfrm>
            <a:off x="3351023" y="1439273"/>
            <a:ext cx="6103830" cy="345271"/>
          </a:xfrm>
          <a:prstGeom prst="roundRect">
            <a:avLst/>
          </a:prstGeom>
          <a:solidFill>
            <a:srgbClr val="F2F3F4"/>
          </a:solidFill>
          <a:ln w="12700">
            <a:solidFill>
              <a:schemeClr val="bg1">
                <a:lumMod val="8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err="1">
                <a:solidFill>
                  <a:schemeClr val="tx1"/>
                </a:solidFill>
                <a:latin typeface="+mj-lt"/>
              </a:rPr>
              <a:t>DApp</a:t>
            </a:r>
            <a:r>
              <a:rPr lang="en-US" sz="800" dirty="0">
                <a:solidFill>
                  <a:schemeClr val="tx1"/>
                </a:solidFill>
                <a:latin typeface="+mj-lt"/>
              </a:rPr>
              <a:t> / Trade Portal UI</a:t>
            </a:r>
          </a:p>
        </p:txBody>
      </p:sp>
      <p:sp>
        <p:nvSpPr>
          <p:cNvPr id="133" name="Rounded Rectangle 151"/>
          <p:cNvSpPr/>
          <p:nvPr/>
        </p:nvSpPr>
        <p:spPr>
          <a:xfrm>
            <a:off x="3549311" y="2309832"/>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Registration Services </a:t>
            </a:r>
          </a:p>
        </p:txBody>
      </p:sp>
      <p:sp>
        <p:nvSpPr>
          <p:cNvPr id="134" name="Rounded Rectangle 152"/>
          <p:cNvSpPr/>
          <p:nvPr/>
        </p:nvSpPr>
        <p:spPr>
          <a:xfrm>
            <a:off x="4510253" y="2786830"/>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Contract Mgmt.</a:t>
            </a:r>
          </a:p>
        </p:txBody>
      </p:sp>
      <p:sp>
        <p:nvSpPr>
          <p:cNvPr id="135" name="Rounded Rectangle 153"/>
          <p:cNvSpPr/>
          <p:nvPr/>
        </p:nvSpPr>
        <p:spPr>
          <a:xfrm>
            <a:off x="4510254" y="2302371"/>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LC (Guarantee) Mgmt.</a:t>
            </a:r>
          </a:p>
        </p:txBody>
      </p:sp>
      <p:sp>
        <p:nvSpPr>
          <p:cNvPr id="136" name="Rounded Rectangle 154"/>
          <p:cNvSpPr/>
          <p:nvPr/>
        </p:nvSpPr>
        <p:spPr>
          <a:xfrm>
            <a:off x="3551848" y="2807288"/>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Shipping Mgmt.</a:t>
            </a:r>
          </a:p>
        </p:txBody>
      </p:sp>
      <p:sp>
        <p:nvSpPr>
          <p:cNvPr id="137" name="Rounded Rectangle 155"/>
          <p:cNvSpPr/>
          <p:nvPr/>
        </p:nvSpPr>
        <p:spPr>
          <a:xfrm>
            <a:off x="5571966" y="2279172"/>
            <a:ext cx="884861" cy="428234"/>
          </a:xfrm>
          <a:prstGeom prst="roundRect">
            <a:avLst/>
          </a:prstGeom>
          <a:solidFill>
            <a:schemeClr val="accent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dirty="0">
                <a:solidFill>
                  <a:schemeClr val="tx2">
                    <a:lumMod val="50000"/>
                  </a:schemeClr>
                </a:solidFill>
              </a:rPr>
              <a:t>Invoices &amp; Billings</a:t>
            </a:r>
          </a:p>
        </p:txBody>
      </p:sp>
      <p:sp>
        <p:nvSpPr>
          <p:cNvPr id="138" name="Rounded Rectangle 156"/>
          <p:cNvSpPr/>
          <p:nvPr/>
        </p:nvSpPr>
        <p:spPr>
          <a:xfrm>
            <a:off x="9929791" y="2217674"/>
            <a:ext cx="1737172" cy="3726287"/>
          </a:xfrm>
          <a:prstGeom prst="roundRect">
            <a:avLst/>
          </a:prstGeom>
          <a:solidFill>
            <a:srgbClr val="F2F3F4"/>
          </a:solidFill>
          <a:ln w="1270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dirty="0">
                <a:solidFill>
                  <a:schemeClr val="tx1"/>
                </a:solidFill>
                <a:latin typeface="+mj-lt"/>
              </a:rPr>
              <a:t>Ext. Interfaces</a:t>
            </a:r>
          </a:p>
        </p:txBody>
      </p:sp>
      <p:sp>
        <p:nvSpPr>
          <p:cNvPr id="139" name="Rounded Rectangle 157"/>
          <p:cNvSpPr/>
          <p:nvPr/>
        </p:nvSpPr>
        <p:spPr>
          <a:xfrm>
            <a:off x="10285087" y="269971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Excise &amp; customs Mgmt.</a:t>
            </a:r>
          </a:p>
        </p:txBody>
      </p:sp>
      <p:sp>
        <p:nvSpPr>
          <p:cNvPr id="140" name="Rounded Rectangle 158"/>
          <p:cNvSpPr/>
          <p:nvPr/>
        </p:nvSpPr>
        <p:spPr>
          <a:xfrm>
            <a:off x="10285087" y="350620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Insurers Mgmt.</a:t>
            </a:r>
          </a:p>
        </p:txBody>
      </p:sp>
      <p:sp>
        <p:nvSpPr>
          <p:cNvPr id="141" name="Rounded Rectangle 159"/>
          <p:cNvSpPr/>
          <p:nvPr/>
        </p:nvSpPr>
        <p:spPr>
          <a:xfrm>
            <a:off x="10285086" y="4314034"/>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800" b="1" dirty="0">
                <a:solidFill>
                  <a:schemeClr val="bg1"/>
                </a:solidFill>
                <a:effectLst>
                  <a:outerShdw blurRad="38100" dist="38100" dir="2700000" algn="tl">
                    <a:srgbClr val="000000">
                      <a:alpha val="43137"/>
                    </a:srgbClr>
                  </a:outerShdw>
                </a:effectLst>
              </a:rPr>
              <a:t>Payment Gateways</a:t>
            </a:r>
          </a:p>
        </p:txBody>
      </p:sp>
      <p:sp>
        <p:nvSpPr>
          <p:cNvPr id="142" name="Left-Right Arrow 160"/>
          <p:cNvSpPr/>
          <p:nvPr/>
        </p:nvSpPr>
        <p:spPr>
          <a:xfrm>
            <a:off x="9425668" y="2578968"/>
            <a:ext cx="498811"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3" name="Left-Right Arrow 163"/>
          <p:cNvSpPr/>
          <p:nvPr/>
        </p:nvSpPr>
        <p:spPr>
          <a:xfrm rot="16200000">
            <a:off x="5967422" y="3214053"/>
            <a:ext cx="383485" cy="294652"/>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4" name="Left-Right Arrow 164"/>
          <p:cNvSpPr/>
          <p:nvPr/>
        </p:nvSpPr>
        <p:spPr>
          <a:xfrm rot="16200000">
            <a:off x="5963856" y="1857138"/>
            <a:ext cx="383485" cy="294652"/>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5" name="Left-Right Arrow 161"/>
          <p:cNvSpPr/>
          <p:nvPr/>
        </p:nvSpPr>
        <p:spPr>
          <a:xfrm>
            <a:off x="9425667" y="3727090"/>
            <a:ext cx="514237" cy="342555"/>
          </a:xfrm>
          <a:prstGeom prst="leftRightArrow">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ffectLst>
                <a:outerShdw blurRad="38100" dist="38100" dir="2700000" algn="tl">
                  <a:srgbClr val="000000">
                    <a:alpha val="43137"/>
                  </a:srgbClr>
                </a:outerShdw>
              </a:effectLst>
            </a:endParaRPr>
          </a:p>
        </p:txBody>
      </p:sp>
      <p:sp>
        <p:nvSpPr>
          <p:cNvPr id="146" name="Round Diagonal Corner Rectangle 162"/>
          <p:cNvSpPr/>
          <p:nvPr/>
        </p:nvSpPr>
        <p:spPr>
          <a:xfrm>
            <a:off x="451025" y="1330689"/>
            <a:ext cx="2823916" cy="79192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err="1">
                <a:solidFill>
                  <a:schemeClr val="accent2">
                    <a:lumMod val="75000"/>
                  </a:schemeClr>
                </a:solidFill>
              </a:rPr>
              <a:t>DApps</a:t>
            </a:r>
            <a:r>
              <a:rPr lang="en-US" sz="1000" b="1" dirty="0">
                <a:solidFill>
                  <a:schemeClr val="accent2">
                    <a:lumMod val="75000"/>
                  </a:schemeClr>
                </a:solidFill>
              </a:rPr>
              <a:t> (Decentralized Apps)</a:t>
            </a:r>
            <a:r>
              <a:rPr lang="en-US" sz="1000" dirty="0">
                <a:solidFill>
                  <a:schemeClr val="accent2">
                    <a:lumMod val="75000"/>
                  </a:schemeClr>
                </a:solidFill>
              </a:rPr>
              <a:t> - User Interface where Network participants can create or update sales contract as per roles and responsibilities. </a:t>
            </a:r>
          </a:p>
        </p:txBody>
      </p:sp>
      <p:sp>
        <p:nvSpPr>
          <p:cNvPr id="147" name="Round Diagonal Corner Rectangle 165"/>
          <p:cNvSpPr/>
          <p:nvPr/>
        </p:nvSpPr>
        <p:spPr>
          <a:xfrm>
            <a:off x="451024" y="2297703"/>
            <a:ext cx="2823917" cy="106279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a:solidFill>
                  <a:schemeClr val="accent2">
                    <a:lumMod val="75000"/>
                  </a:schemeClr>
                </a:solidFill>
              </a:rPr>
              <a:t>Blockchain API Layer</a:t>
            </a:r>
            <a:r>
              <a:rPr lang="en-US" sz="1000" dirty="0">
                <a:solidFill>
                  <a:schemeClr val="accent2">
                    <a:lumMod val="75000"/>
                  </a:schemeClr>
                </a:solidFill>
              </a:rPr>
              <a:t> - This is integration layer between decentralized application and blockchain network. This layer contains registration, contract management etc. services which will connect </a:t>
            </a:r>
            <a:r>
              <a:rPr lang="en-US" sz="1000" dirty="0" err="1">
                <a:solidFill>
                  <a:schemeClr val="accent2">
                    <a:lumMod val="75000"/>
                  </a:schemeClr>
                </a:solidFill>
              </a:rPr>
              <a:t>DApp</a:t>
            </a:r>
            <a:r>
              <a:rPr lang="en-US" sz="1000" dirty="0">
                <a:solidFill>
                  <a:schemeClr val="accent2">
                    <a:lumMod val="75000"/>
                  </a:schemeClr>
                </a:solidFill>
              </a:rPr>
              <a:t> with blockchain network.</a:t>
            </a:r>
          </a:p>
        </p:txBody>
      </p:sp>
      <p:sp>
        <p:nvSpPr>
          <p:cNvPr id="148" name="Round Diagonal Corner Rectangle 166"/>
          <p:cNvSpPr/>
          <p:nvPr/>
        </p:nvSpPr>
        <p:spPr>
          <a:xfrm>
            <a:off x="407514" y="3580092"/>
            <a:ext cx="2823917" cy="106279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000" b="1" dirty="0" err="1">
                <a:solidFill>
                  <a:schemeClr val="accent2">
                    <a:lumMod val="75000"/>
                  </a:schemeClr>
                </a:solidFill>
              </a:rPr>
              <a:t>Blockchain</a:t>
            </a:r>
            <a:r>
              <a:rPr lang="en-US" sz="1000" b="1" dirty="0">
                <a:solidFill>
                  <a:schemeClr val="accent2">
                    <a:lumMod val="75000"/>
                  </a:schemeClr>
                </a:solidFill>
              </a:rPr>
              <a:t> Network</a:t>
            </a:r>
            <a:r>
              <a:rPr lang="en-US" sz="1000" dirty="0">
                <a:solidFill>
                  <a:schemeClr val="accent2">
                    <a:lumMod val="75000"/>
                  </a:schemeClr>
                </a:solidFill>
              </a:rPr>
              <a:t> - This is consortium formed by all the participants in trade process who can take part in consensus and will update the contract details on shared ledger. </a:t>
            </a:r>
          </a:p>
        </p:txBody>
      </p:sp>
      <p:sp>
        <p:nvSpPr>
          <p:cNvPr id="149" name="Rounded Rectangle 167"/>
          <p:cNvSpPr/>
          <p:nvPr/>
        </p:nvSpPr>
        <p:spPr>
          <a:xfrm>
            <a:off x="10285086" y="5070982"/>
            <a:ext cx="1026579" cy="578954"/>
          </a:xfrm>
          <a:prstGeom prst="round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r>
              <a:rPr lang="en-US" sz="1000" b="1" dirty="0">
                <a:solidFill>
                  <a:schemeClr val="bg1"/>
                </a:solidFill>
                <a:effectLst>
                  <a:outerShdw blurRad="38100" dist="38100" dir="2700000" algn="tl">
                    <a:srgbClr val="000000">
                      <a:alpha val="43137"/>
                    </a:srgbClr>
                  </a:outerShdw>
                </a:effectLst>
              </a:rPr>
              <a:t>ICC</a:t>
            </a:r>
          </a:p>
        </p:txBody>
      </p:sp>
    </p:spTree>
    <p:extLst>
      <p:ext uri="{BB962C8B-B14F-4D97-AF65-F5344CB8AC3E}">
        <p14:creationId xmlns:p14="http://schemas.microsoft.com/office/powerpoint/2010/main" val="2146213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Deployment Architecture (</a:t>
            </a:r>
            <a:r>
              <a:rPr lang="en-US" sz="1400" dirty="0"/>
              <a:t>Hyperledger Fabric 1.0</a:t>
            </a:r>
            <a:r>
              <a:rPr lang="en-US" dirty="0"/>
              <a:t>)</a:t>
            </a:r>
          </a:p>
        </p:txBody>
      </p:sp>
      <p:grpSp>
        <p:nvGrpSpPr>
          <p:cNvPr id="219" name="Group 758"/>
          <p:cNvGrpSpPr/>
          <p:nvPr/>
        </p:nvGrpSpPr>
        <p:grpSpPr>
          <a:xfrm>
            <a:off x="7019856" y="4546872"/>
            <a:ext cx="5168969" cy="837546"/>
            <a:chOff x="196112" y="-716647"/>
            <a:chExt cx="6403256" cy="1035737"/>
          </a:xfrm>
        </p:grpSpPr>
        <p:grpSp>
          <p:nvGrpSpPr>
            <p:cNvPr id="234" name="Group 738"/>
            <p:cNvGrpSpPr/>
            <p:nvPr/>
          </p:nvGrpSpPr>
          <p:grpSpPr>
            <a:xfrm>
              <a:off x="196112" y="-492126"/>
              <a:ext cx="6403256" cy="559537"/>
              <a:chOff x="196111" y="-492118"/>
              <a:chExt cx="6403158" cy="559531"/>
            </a:xfrm>
          </p:grpSpPr>
          <p:sp>
            <p:nvSpPr>
              <p:cNvPr id="240" name="Shape 735"/>
              <p:cNvSpPr/>
              <p:nvPr/>
            </p:nvSpPr>
            <p:spPr>
              <a:xfrm rot="10800000" flipH="1">
                <a:off x="6335744" y="-492118"/>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41" name="Shape 736"/>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221" name="Group 757"/>
            <p:cNvGrpSpPr/>
            <p:nvPr/>
          </p:nvGrpSpPr>
          <p:grpSpPr>
            <a:xfrm>
              <a:off x="296863" y="-716647"/>
              <a:ext cx="5304523" cy="1035737"/>
              <a:chOff x="0" y="-743631"/>
              <a:chExt cx="5304499" cy="1035733"/>
            </a:xfrm>
          </p:grpSpPr>
          <p:grpSp>
            <p:nvGrpSpPr>
              <p:cNvPr id="222" name="Group 748"/>
              <p:cNvGrpSpPr/>
              <p:nvPr/>
            </p:nvGrpSpPr>
            <p:grpSpPr>
              <a:xfrm>
                <a:off x="0" y="-743631"/>
                <a:ext cx="5304499" cy="970644"/>
                <a:chOff x="0" y="-743628"/>
                <a:chExt cx="5304499" cy="970640"/>
              </a:xfrm>
            </p:grpSpPr>
            <p:sp>
              <p:nvSpPr>
                <p:cNvPr id="231" name="Shape 745"/>
                <p:cNvSpPr/>
                <p:nvPr/>
              </p:nvSpPr>
              <p:spPr>
                <a:xfrm>
                  <a:off x="5079074" y="-743628"/>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32" name="Shape 74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sp>
            <p:nvSpPr>
              <p:cNvPr id="229" name="Shape 750"/>
              <p:cNvSpPr/>
              <p:nvPr/>
            </p:nvSpPr>
            <p:spPr>
              <a:xfrm>
                <a:off x="23811" y="42995"/>
                <a:ext cx="44986" cy="21735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26" name="Shape 754"/>
              <p:cNvSpPr/>
              <p:nvPr/>
            </p:nvSpPr>
            <p:spPr>
              <a:xfrm>
                <a:off x="47624" y="76332"/>
                <a:ext cx="44986" cy="2157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2" name="Group 1"/>
          <p:cNvGrpSpPr/>
          <p:nvPr/>
        </p:nvGrpSpPr>
        <p:grpSpPr>
          <a:xfrm>
            <a:off x="2092292" y="2004259"/>
            <a:ext cx="8287607" cy="4184456"/>
            <a:chOff x="2101170" y="1984461"/>
            <a:chExt cx="8287607" cy="4184456"/>
          </a:xfrm>
        </p:grpSpPr>
        <p:sp>
          <p:nvSpPr>
            <p:cNvPr id="8" name="Round Diagonal Corner Rectangle 7"/>
            <p:cNvSpPr/>
            <p:nvPr/>
          </p:nvSpPr>
          <p:spPr>
            <a:xfrm>
              <a:off x="2101170" y="1984461"/>
              <a:ext cx="8287607" cy="4184456"/>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err="1">
                <a:solidFill>
                  <a:schemeClr val="lt1"/>
                </a:solidFill>
              </a:endParaRPr>
            </a:p>
          </p:txBody>
        </p:sp>
        <p:sp>
          <p:nvSpPr>
            <p:cNvPr id="9" name="Shape 511"/>
            <p:cNvSpPr/>
            <p:nvPr/>
          </p:nvSpPr>
          <p:spPr>
            <a:xfrm>
              <a:off x="4656690" y="3158449"/>
              <a:ext cx="2657805" cy="1331216"/>
            </a:xfrm>
            <a:prstGeom prst="roundRect">
              <a:avLst>
                <a:gd name="adj" fmla="val 16280"/>
              </a:avLst>
            </a:prstGeom>
            <a:solidFill>
              <a:srgbClr val="D9E4F2"/>
            </a:solidFill>
            <a:ln>
              <a:solidFill>
                <a:srgbClr val="3C75BD"/>
              </a:solidFill>
            </a:ln>
            <a:effectLst>
              <a:outerShdw blurRad="38100" dist="23000" dir="5400000" rotWithShape="0">
                <a:srgbClr val="000000">
                  <a:alpha val="35000"/>
                </a:srgbClr>
              </a:outerShdw>
            </a:effectLst>
          </p:spPr>
          <p:txBody>
            <a:bodyPr lIns="45719" rIns="45719"/>
            <a:lstStyle/>
            <a:p>
              <a:pPr algn="ctr">
                <a:defRPr sz="1400"/>
              </a:pPr>
              <a:endParaRPr sz="1400">
                <a:latin typeface="+mj-lt"/>
              </a:endParaRPr>
            </a:p>
          </p:txBody>
        </p:sp>
        <p:sp>
          <p:nvSpPr>
            <p:cNvPr id="10" name="Shape 512"/>
            <p:cNvSpPr/>
            <p:nvPr/>
          </p:nvSpPr>
          <p:spPr>
            <a:xfrm>
              <a:off x="3992875" y="2493480"/>
              <a:ext cx="4132797" cy="2735606"/>
            </a:xfrm>
            <a:prstGeom prst="ellipse">
              <a:avLst/>
            </a:prstGeom>
            <a:ln w="38100">
              <a:solidFill>
                <a:schemeClr val="accent1"/>
              </a:solidFill>
            </a:ln>
          </p:spPr>
          <p:txBody>
            <a:bodyPr lIns="45719" rIns="45719" anchor="ctr"/>
            <a:lstStyle/>
            <a:p>
              <a:pPr algn="ctr">
                <a:defRPr>
                  <a:solidFill>
                    <a:srgbClr val="FFFFFF"/>
                  </a:solidFill>
                </a:defRPr>
              </a:pPr>
              <a:endParaRPr>
                <a:latin typeface="+mj-lt"/>
              </a:endParaRPr>
            </a:p>
          </p:txBody>
        </p:sp>
        <p:grpSp>
          <p:nvGrpSpPr>
            <p:cNvPr id="11" name="Group 515"/>
            <p:cNvGrpSpPr/>
            <p:nvPr/>
          </p:nvGrpSpPr>
          <p:grpSpPr>
            <a:xfrm>
              <a:off x="5437661" y="4918088"/>
              <a:ext cx="1107206" cy="739423"/>
              <a:chOff x="0" y="0"/>
              <a:chExt cx="1371600" cy="914400"/>
            </a:xfrm>
          </p:grpSpPr>
          <p:sp>
            <p:nvSpPr>
              <p:cNvPr id="12" name="Shape 513"/>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13" name="Shape 514"/>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14" name="Group 519"/>
            <p:cNvGrpSpPr/>
            <p:nvPr/>
          </p:nvGrpSpPr>
          <p:grpSpPr>
            <a:xfrm>
              <a:off x="5510705" y="5141457"/>
              <a:ext cx="308840" cy="482679"/>
              <a:chOff x="0" y="0"/>
              <a:chExt cx="382588" cy="596900"/>
            </a:xfrm>
          </p:grpSpPr>
          <p:sp>
            <p:nvSpPr>
              <p:cNvPr id="15" name="Shape 516"/>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16" name="Shape 517"/>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17" name="Shape 518"/>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grpSp>
          <p:nvGrpSpPr>
            <p:cNvPr id="18" name="Group 522"/>
            <p:cNvGrpSpPr/>
            <p:nvPr/>
          </p:nvGrpSpPr>
          <p:grpSpPr>
            <a:xfrm>
              <a:off x="7536193" y="2112386"/>
              <a:ext cx="1550600" cy="523218"/>
              <a:chOff x="0" y="-104565"/>
              <a:chExt cx="1920875" cy="647032"/>
            </a:xfrm>
          </p:grpSpPr>
          <p:sp>
            <p:nvSpPr>
              <p:cNvPr id="19" name="Shape 520"/>
              <p:cNvSpPr/>
              <p:nvPr/>
            </p:nvSpPr>
            <p:spPr>
              <a:xfrm>
                <a:off x="0" y="-43162"/>
                <a:ext cx="1920875" cy="495476"/>
              </a:xfrm>
              <a:prstGeom prst="roundRect">
                <a:avLst>
                  <a:gd name="adj" fmla="val 23491"/>
                </a:avLst>
              </a:prstGeom>
              <a:solidFill>
                <a:srgbClr val="2A584C"/>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defRPr sz="1100">
                    <a:solidFill>
                      <a:srgbClr val="FFFFFF"/>
                    </a:solidFill>
                  </a:defRPr>
                </a:pPr>
                <a:endParaRPr sz="1100">
                  <a:latin typeface="+mj-lt"/>
                </a:endParaRPr>
              </a:p>
            </p:txBody>
          </p:sp>
          <p:sp>
            <p:nvSpPr>
              <p:cNvPr id="20" name="Shape 521"/>
              <p:cNvSpPr/>
              <p:nvPr/>
            </p:nvSpPr>
            <p:spPr>
              <a:xfrm>
                <a:off x="37682" y="-104565"/>
                <a:ext cx="1845510" cy="6470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solidFill>
                      <a:srgbClr val="FFFFFF"/>
                    </a:solidFill>
                  </a:defRPr>
                </a:lvl1pPr>
              </a:lstStyle>
              <a:p>
                <a:r>
                  <a:rPr lang="en-US" dirty="0">
                    <a:latin typeface="+mj-lt"/>
                  </a:rPr>
                  <a:t>1. Trader (Buyer/Seller)</a:t>
                </a:r>
                <a:endParaRPr dirty="0">
                  <a:latin typeface="+mj-lt"/>
                </a:endParaRPr>
              </a:p>
            </p:txBody>
          </p:sp>
        </p:grpSp>
        <p:grpSp>
          <p:nvGrpSpPr>
            <p:cNvPr id="21" name="Group 525"/>
            <p:cNvGrpSpPr/>
            <p:nvPr/>
          </p:nvGrpSpPr>
          <p:grpSpPr>
            <a:xfrm>
              <a:off x="7830930" y="3232906"/>
              <a:ext cx="1623646" cy="365761"/>
              <a:chOff x="0" y="0"/>
              <a:chExt cx="2011362" cy="452314"/>
            </a:xfrm>
          </p:grpSpPr>
          <p:sp>
            <p:nvSpPr>
              <p:cNvPr id="22" name="Shape 523"/>
              <p:cNvSpPr/>
              <p:nvPr/>
            </p:nvSpPr>
            <p:spPr>
              <a:xfrm>
                <a:off x="0" y="0"/>
                <a:ext cx="2011362" cy="452314"/>
              </a:xfrm>
              <a:prstGeom prst="roundRect">
                <a:avLst>
                  <a:gd name="adj" fmla="val 28621"/>
                </a:avLst>
              </a:prstGeom>
              <a:solidFill>
                <a:srgbClr val="0D892D"/>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a:endParaRPr>
                  <a:latin typeface="+mj-lt"/>
                </a:endParaRPr>
              </a:p>
            </p:txBody>
          </p:sp>
          <p:sp>
            <p:nvSpPr>
              <p:cNvPr id="23" name="Shape 524"/>
              <p:cNvSpPr/>
              <p:nvPr/>
            </p:nvSpPr>
            <p:spPr>
              <a:xfrm>
                <a:off x="45912" y="50603"/>
                <a:ext cx="1919539" cy="3806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600">
                    <a:solidFill>
                      <a:srgbClr val="FFFFFF"/>
                    </a:solidFill>
                  </a:defRPr>
                </a:lvl1pPr>
              </a:lstStyle>
              <a:p>
                <a:r>
                  <a:rPr lang="en-US" sz="1400" dirty="0">
                    <a:latin typeface="+mj-lt"/>
                  </a:rPr>
                  <a:t>2. Seller’s Bank </a:t>
                </a:r>
              </a:p>
            </p:txBody>
          </p:sp>
        </p:grpSp>
        <p:grpSp>
          <p:nvGrpSpPr>
            <p:cNvPr id="27" name="Group 531"/>
            <p:cNvGrpSpPr/>
            <p:nvPr/>
          </p:nvGrpSpPr>
          <p:grpSpPr>
            <a:xfrm>
              <a:off x="5289012" y="5731968"/>
              <a:ext cx="1484910" cy="365760"/>
              <a:chOff x="-1" y="0"/>
              <a:chExt cx="1839498" cy="452313"/>
            </a:xfrm>
          </p:grpSpPr>
          <p:sp>
            <p:nvSpPr>
              <p:cNvPr id="28" name="Shape 529"/>
              <p:cNvSpPr/>
              <p:nvPr/>
            </p:nvSpPr>
            <p:spPr>
              <a:xfrm>
                <a:off x="-1" y="0"/>
                <a:ext cx="1839498" cy="452313"/>
              </a:xfrm>
              <a:prstGeom prst="roundRect">
                <a:avLst>
                  <a:gd name="adj" fmla="val 23522"/>
                </a:avLst>
              </a:prstGeom>
              <a:solidFill>
                <a:srgbClr val="CB2377"/>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80000"/>
                  </a:lnSpc>
                  <a:spcBef>
                    <a:spcPts val="700"/>
                  </a:spcBef>
                </a:pPr>
                <a:endParaRPr>
                  <a:latin typeface="+mj-lt"/>
                </a:endParaRPr>
              </a:p>
            </p:txBody>
          </p:sp>
          <p:sp>
            <p:nvSpPr>
              <p:cNvPr id="29" name="Shape 530"/>
              <p:cNvSpPr/>
              <p:nvPr/>
            </p:nvSpPr>
            <p:spPr>
              <a:xfrm>
                <a:off x="43528" y="83685"/>
                <a:ext cx="1719769" cy="327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80000"/>
                  </a:lnSpc>
                  <a:spcBef>
                    <a:spcPts val="600"/>
                  </a:spcBef>
                  <a:defRPr sz="1600">
                    <a:solidFill>
                      <a:srgbClr val="FFFFFF"/>
                    </a:solidFill>
                  </a:defRPr>
                </a:lvl1pPr>
              </a:lstStyle>
              <a:p>
                <a:r>
                  <a:rPr lang="en-US" sz="1400" dirty="0">
                    <a:latin typeface="+mj-lt"/>
                  </a:rPr>
                  <a:t>4. Buyer’s Bank </a:t>
                </a:r>
              </a:p>
            </p:txBody>
          </p:sp>
        </p:grpSp>
        <p:grpSp>
          <p:nvGrpSpPr>
            <p:cNvPr id="30" name="Group 534"/>
            <p:cNvGrpSpPr/>
            <p:nvPr/>
          </p:nvGrpSpPr>
          <p:grpSpPr>
            <a:xfrm>
              <a:off x="2811344" y="3232905"/>
              <a:ext cx="1476273" cy="365760"/>
              <a:chOff x="0" y="0"/>
              <a:chExt cx="1828800" cy="452313"/>
            </a:xfrm>
          </p:grpSpPr>
          <p:sp>
            <p:nvSpPr>
              <p:cNvPr id="31" name="Shape 532"/>
              <p:cNvSpPr/>
              <p:nvPr/>
            </p:nvSpPr>
            <p:spPr>
              <a:xfrm>
                <a:off x="0" y="0"/>
                <a:ext cx="1828800" cy="452313"/>
              </a:xfrm>
              <a:prstGeom prst="roundRect">
                <a:avLst>
                  <a:gd name="adj" fmla="val 22440"/>
                </a:avLst>
              </a:prstGeom>
              <a:solidFill>
                <a:srgbClr val="E98211"/>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90000"/>
                  </a:lnSpc>
                  <a:spcBef>
                    <a:spcPts val="700"/>
                  </a:spcBef>
                  <a:defRPr sz="1100">
                    <a:solidFill>
                      <a:srgbClr val="FFFFFF"/>
                    </a:solidFill>
                  </a:defRPr>
                </a:pPr>
                <a:endParaRPr sz="1100">
                  <a:latin typeface="+mj-lt"/>
                </a:endParaRPr>
              </a:p>
            </p:txBody>
          </p:sp>
          <p:sp>
            <p:nvSpPr>
              <p:cNvPr id="32" name="Shape 533"/>
              <p:cNvSpPr/>
              <p:nvPr/>
            </p:nvSpPr>
            <p:spPr>
              <a:xfrm>
                <a:off x="35995" y="52945"/>
                <a:ext cx="1756810" cy="35396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90000"/>
                  </a:lnSpc>
                  <a:spcBef>
                    <a:spcPts val="500"/>
                  </a:spcBef>
                  <a:defRPr sz="1400">
                    <a:solidFill>
                      <a:srgbClr val="FFFFFF"/>
                    </a:solidFill>
                  </a:defRPr>
                </a:lvl1pPr>
              </a:lstStyle>
              <a:p>
                <a:r>
                  <a:rPr dirty="0">
                    <a:latin typeface="+mj-lt"/>
                  </a:rPr>
                  <a:t>5. </a:t>
                </a:r>
                <a:r>
                  <a:rPr lang="en-US" dirty="0">
                    <a:latin typeface="+mj-lt"/>
                  </a:rPr>
                  <a:t>Transporter </a:t>
                </a:r>
                <a:endParaRPr dirty="0">
                  <a:latin typeface="+mj-lt"/>
                </a:endParaRPr>
              </a:p>
            </p:txBody>
          </p:sp>
        </p:grpSp>
        <p:sp>
          <p:nvSpPr>
            <p:cNvPr id="33" name="Shape 538"/>
            <p:cNvSpPr/>
            <p:nvPr/>
          </p:nvSpPr>
          <p:spPr>
            <a:xfrm>
              <a:off x="4729732" y="3147495"/>
              <a:ext cx="1255858" cy="223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200"/>
              </a:lvl1pPr>
            </a:lstStyle>
            <a:p>
              <a:r>
                <a:rPr>
                  <a:latin typeface="+mj-lt"/>
                </a:rPr>
                <a:t>Shared Ledger</a:t>
              </a:r>
            </a:p>
          </p:txBody>
        </p:sp>
        <p:sp>
          <p:nvSpPr>
            <p:cNvPr id="34" name="Shape 539"/>
            <p:cNvSpPr/>
            <p:nvPr/>
          </p:nvSpPr>
          <p:spPr>
            <a:xfrm>
              <a:off x="6059919" y="3147495"/>
              <a:ext cx="1032879" cy="223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1200"/>
              </a:pPr>
              <a:r>
                <a:rPr sz="1200">
                  <a:latin typeface="+mj-lt"/>
                </a:rPr>
                <a:t>Smart Contracts</a:t>
              </a:r>
            </a:p>
          </p:txBody>
        </p:sp>
        <p:sp>
          <p:nvSpPr>
            <p:cNvPr id="37" name="Shape 541"/>
            <p:cNvSpPr/>
            <p:nvPr/>
          </p:nvSpPr>
          <p:spPr>
            <a:xfrm>
              <a:off x="6721863" y="4808025"/>
              <a:ext cx="1107206"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endParaRPr dirty="0">
                <a:latin typeface="+mj-lt"/>
              </a:endParaRPr>
            </a:p>
          </p:txBody>
        </p:sp>
        <p:grpSp>
          <p:nvGrpSpPr>
            <p:cNvPr id="43" name="Group 550"/>
            <p:cNvGrpSpPr/>
            <p:nvPr/>
          </p:nvGrpSpPr>
          <p:grpSpPr>
            <a:xfrm>
              <a:off x="7830931" y="3750241"/>
              <a:ext cx="1107206" cy="739423"/>
              <a:chOff x="0" y="0"/>
              <a:chExt cx="1371600" cy="914400"/>
            </a:xfrm>
          </p:grpSpPr>
          <p:sp>
            <p:nvSpPr>
              <p:cNvPr id="44" name="Shape 548"/>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45" name="Shape 549"/>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46" name="Group 554"/>
            <p:cNvGrpSpPr/>
            <p:nvPr/>
          </p:nvGrpSpPr>
          <p:grpSpPr>
            <a:xfrm>
              <a:off x="8556256" y="3972326"/>
              <a:ext cx="308839" cy="482679"/>
              <a:chOff x="0" y="0"/>
              <a:chExt cx="382587" cy="596900"/>
            </a:xfrm>
          </p:grpSpPr>
          <p:sp>
            <p:nvSpPr>
              <p:cNvPr id="47" name="Shape 551"/>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48" name="Shape 552"/>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49" name="Shape 553"/>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50" name="Shape 555"/>
            <p:cNvSpPr/>
            <p:nvPr/>
          </p:nvSpPr>
          <p:spPr>
            <a:xfrm flipH="1" flipV="1">
              <a:off x="7314491" y="4194408"/>
              <a:ext cx="590767" cy="12838"/>
            </a:xfrm>
            <a:prstGeom prst="line">
              <a:avLst/>
            </a:prstGeom>
            <a:ln w="25400">
              <a:solidFill>
                <a:schemeClr val="accent1"/>
              </a:solidFill>
              <a:prstDash val="dash"/>
            </a:ln>
          </p:spPr>
          <p:txBody>
            <a:bodyPr lIns="45719" rIns="45719"/>
            <a:lstStyle/>
            <a:p>
              <a:endParaRPr>
                <a:latin typeface="+mj-lt"/>
              </a:endParaRPr>
            </a:p>
          </p:txBody>
        </p:sp>
        <p:sp>
          <p:nvSpPr>
            <p:cNvPr id="51" name="Shape 556"/>
            <p:cNvSpPr/>
            <p:nvPr/>
          </p:nvSpPr>
          <p:spPr>
            <a:xfrm flipH="1" flipV="1">
              <a:off x="5964939" y="4523036"/>
              <a:ext cx="20651" cy="395051"/>
            </a:xfrm>
            <a:prstGeom prst="line">
              <a:avLst/>
            </a:prstGeom>
            <a:ln w="25400">
              <a:solidFill>
                <a:schemeClr val="accent1"/>
              </a:solidFill>
              <a:prstDash val="dash"/>
            </a:ln>
          </p:spPr>
          <p:txBody>
            <a:bodyPr lIns="45719" rIns="45719"/>
            <a:lstStyle/>
            <a:p>
              <a:endParaRPr>
                <a:latin typeface="+mj-lt"/>
              </a:endParaRPr>
            </a:p>
          </p:txBody>
        </p:sp>
        <p:grpSp>
          <p:nvGrpSpPr>
            <p:cNvPr id="52" name="Group 559"/>
            <p:cNvGrpSpPr/>
            <p:nvPr/>
          </p:nvGrpSpPr>
          <p:grpSpPr>
            <a:xfrm>
              <a:off x="3180412" y="3750241"/>
              <a:ext cx="1107205" cy="739423"/>
              <a:chOff x="0" y="0"/>
              <a:chExt cx="1371600" cy="914400"/>
            </a:xfrm>
          </p:grpSpPr>
          <p:sp>
            <p:nvSpPr>
              <p:cNvPr id="53" name="Shape 557"/>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54" name="Shape 558"/>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55" name="Group 563"/>
            <p:cNvGrpSpPr/>
            <p:nvPr/>
          </p:nvGrpSpPr>
          <p:grpSpPr>
            <a:xfrm>
              <a:off x="3253460" y="3972326"/>
              <a:ext cx="308839" cy="482679"/>
              <a:chOff x="0" y="0"/>
              <a:chExt cx="382587" cy="596900"/>
            </a:xfrm>
          </p:grpSpPr>
          <p:sp>
            <p:nvSpPr>
              <p:cNvPr id="56" name="Shape 560"/>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57" name="Shape 561"/>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58" name="Shape 562"/>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59" name="Shape 564"/>
            <p:cNvSpPr/>
            <p:nvPr/>
          </p:nvSpPr>
          <p:spPr>
            <a:xfrm flipH="1">
              <a:off x="4213295" y="4194408"/>
              <a:ext cx="443395" cy="12838"/>
            </a:xfrm>
            <a:prstGeom prst="line">
              <a:avLst/>
            </a:prstGeom>
            <a:ln w="25400">
              <a:solidFill>
                <a:schemeClr val="accent1"/>
              </a:solidFill>
              <a:prstDash val="dash"/>
            </a:ln>
          </p:spPr>
          <p:txBody>
            <a:bodyPr lIns="45719" rIns="45719"/>
            <a:lstStyle/>
            <a:p>
              <a:endParaRPr>
                <a:latin typeface="+mj-lt"/>
              </a:endParaRPr>
            </a:p>
          </p:txBody>
        </p:sp>
        <p:grpSp>
          <p:nvGrpSpPr>
            <p:cNvPr id="60" name="Group 567"/>
            <p:cNvGrpSpPr/>
            <p:nvPr/>
          </p:nvGrpSpPr>
          <p:grpSpPr>
            <a:xfrm>
              <a:off x="4583642" y="2196941"/>
              <a:ext cx="1107206" cy="739423"/>
              <a:chOff x="0" y="0"/>
              <a:chExt cx="1371600" cy="914400"/>
            </a:xfrm>
          </p:grpSpPr>
          <p:sp>
            <p:nvSpPr>
              <p:cNvPr id="61" name="Shape 565"/>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62" name="Shape 566"/>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63" name="Group 571"/>
            <p:cNvGrpSpPr/>
            <p:nvPr/>
          </p:nvGrpSpPr>
          <p:grpSpPr>
            <a:xfrm>
              <a:off x="4656686" y="2420309"/>
              <a:ext cx="308840" cy="482679"/>
              <a:chOff x="0" y="0"/>
              <a:chExt cx="382588" cy="596900"/>
            </a:xfrm>
          </p:grpSpPr>
          <p:sp>
            <p:nvSpPr>
              <p:cNvPr id="64" name="Shape 568"/>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65" name="Shape 569"/>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66" name="Shape 570"/>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grpSp>
          <p:nvGrpSpPr>
            <p:cNvPr id="67" name="Group 574"/>
            <p:cNvGrpSpPr/>
            <p:nvPr/>
          </p:nvGrpSpPr>
          <p:grpSpPr>
            <a:xfrm>
              <a:off x="6354657" y="2196941"/>
              <a:ext cx="1107206" cy="739423"/>
              <a:chOff x="0" y="0"/>
              <a:chExt cx="1371600" cy="914400"/>
            </a:xfrm>
          </p:grpSpPr>
          <p:sp>
            <p:nvSpPr>
              <p:cNvPr id="68" name="Shape 572"/>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t">
                <a:noAutofit/>
              </a:bodyPr>
              <a:lstStyle/>
              <a:p>
                <a:pPr algn="ctr">
                  <a:defRPr sz="1400"/>
                </a:pPr>
                <a:endParaRPr sz="1400">
                  <a:latin typeface="+mj-lt"/>
                </a:endParaRPr>
              </a:p>
            </p:txBody>
          </p:sp>
          <p:sp>
            <p:nvSpPr>
              <p:cNvPr id="69" name="Shape 573"/>
              <p:cNvSpPr/>
              <p:nvPr/>
            </p:nvSpPr>
            <p:spPr>
              <a:xfrm>
                <a:off x="0" y="0"/>
                <a:ext cx="1371600" cy="2881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6000" tIns="36000" rIns="36000" bIns="36000" numCol="1" anchor="t">
                <a:spAutoFit/>
              </a:bodyPr>
              <a:lstStyle>
                <a:lvl1pPr algn="ctr">
                  <a:defRPr sz="1400"/>
                </a:lvl1pPr>
              </a:lstStyle>
              <a:p>
                <a:r>
                  <a:rPr>
                    <a:latin typeface="+mj-lt"/>
                  </a:rPr>
                  <a:t>node</a:t>
                </a:r>
              </a:p>
            </p:txBody>
          </p:sp>
        </p:grpSp>
        <p:grpSp>
          <p:nvGrpSpPr>
            <p:cNvPr id="70" name="Group 578"/>
            <p:cNvGrpSpPr/>
            <p:nvPr/>
          </p:nvGrpSpPr>
          <p:grpSpPr>
            <a:xfrm>
              <a:off x="7079983" y="2420309"/>
              <a:ext cx="308839" cy="482679"/>
              <a:chOff x="0" y="0"/>
              <a:chExt cx="382587" cy="596900"/>
            </a:xfrm>
          </p:grpSpPr>
          <p:sp>
            <p:nvSpPr>
              <p:cNvPr id="71" name="Shape 575"/>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5719" tIns="45719" rIns="45719" bIns="45719" numCol="1" anchor="t">
                <a:noAutofit/>
              </a:bodyPr>
              <a:lstStyle/>
              <a:p>
                <a:endParaRPr>
                  <a:latin typeface="+mj-lt"/>
                </a:endParaRPr>
              </a:p>
            </p:txBody>
          </p:sp>
          <p:sp>
            <p:nvSpPr>
              <p:cNvPr id="72" name="Shape 576"/>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5719" tIns="45719" rIns="45719" bIns="45719" numCol="1" anchor="t">
                <a:noAutofit/>
              </a:bodyPr>
              <a:lstStyle/>
              <a:p>
                <a:endParaRPr>
                  <a:latin typeface="+mj-lt"/>
                </a:endParaRPr>
              </a:p>
            </p:txBody>
          </p:sp>
          <p:sp>
            <p:nvSpPr>
              <p:cNvPr id="73" name="Shape 577"/>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5719" tIns="45719" rIns="45719" bIns="45719" numCol="1" anchor="t">
                <a:noAutofit/>
              </a:bodyPr>
              <a:lstStyle/>
              <a:p>
                <a:endParaRPr>
                  <a:latin typeface="+mj-lt"/>
                </a:endParaRPr>
              </a:p>
            </p:txBody>
          </p:sp>
        </p:grpSp>
        <p:sp>
          <p:nvSpPr>
            <p:cNvPr id="74" name="Shape 579"/>
            <p:cNvSpPr/>
            <p:nvPr/>
          </p:nvSpPr>
          <p:spPr>
            <a:xfrm flipH="1" flipV="1">
              <a:off x="5321778" y="2816979"/>
              <a:ext cx="220417" cy="341470"/>
            </a:xfrm>
            <a:prstGeom prst="line">
              <a:avLst/>
            </a:prstGeom>
            <a:ln w="25400">
              <a:solidFill>
                <a:schemeClr val="accent1"/>
              </a:solidFill>
              <a:prstDash val="dash"/>
            </a:ln>
          </p:spPr>
          <p:txBody>
            <a:bodyPr lIns="45719" rIns="45719"/>
            <a:lstStyle/>
            <a:p>
              <a:endParaRPr>
                <a:latin typeface="+mj-lt"/>
              </a:endParaRPr>
            </a:p>
          </p:txBody>
        </p:sp>
        <p:sp>
          <p:nvSpPr>
            <p:cNvPr id="75" name="Shape 580"/>
            <p:cNvSpPr/>
            <p:nvPr/>
          </p:nvSpPr>
          <p:spPr>
            <a:xfrm flipV="1">
              <a:off x="6576359" y="2806027"/>
              <a:ext cx="147371" cy="341468"/>
            </a:xfrm>
            <a:prstGeom prst="line">
              <a:avLst/>
            </a:prstGeom>
            <a:ln w="25400">
              <a:solidFill>
                <a:schemeClr val="accent1"/>
              </a:solidFill>
              <a:prstDash val="dash"/>
            </a:ln>
          </p:spPr>
          <p:txBody>
            <a:bodyPr lIns="45719" rIns="45719"/>
            <a:lstStyle/>
            <a:p>
              <a:endParaRPr>
                <a:latin typeface="+mj-lt"/>
              </a:endParaRPr>
            </a:p>
          </p:txBody>
        </p:sp>
        <p:grpSp>
          <p:nvGrpSpPr>
            <p:cNvPr id="76" name="Group 590"/>
            <p:cNvGrpSpPr/>
            <p:nvPr/>
          </p:nvGrpSpPr>
          <p:grpSpPr>
            <a:xfrm>
              <a:off x="5075732" y="3383525"/>
              <a:ext cx="615115" cy="739424"/>
              <a:chOff x="0" y="0"/>
              <a:chExt cx="762000" cy="914400"/>
            </a:xfrm>
          </p:grpSpPr>
          <p:grpSp>
            <p:nvGrpSpPr>
              <p:cNvPr id="77" name="Group 584"/>
              <p:cNvGrpSpPr/>
              <p:nvPr/>
            </p:nvGrpSpPr>
            <p:grpSpPr>
              <a:xfrm>
                <a:off x="-1" y="-1"/>
                <a:ext cx="762002" cy="914402"/>
                <a:chOff x="0" y="0"/>
                <a:chExt cx="762000" cy="914400"/>
              </a:xfrm>
            </p:grpSpPr>
            <p:sp>
              <p:nvSpPr>
                <p:cNvPr id="83" name="Shape 581"/>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6995"/>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84" name="Shape 582"/>
                <p:cNvSpPr/>
                <p:nvPr/>
              </p:nvSpPr>
              <p:spPr>
                <a:xfrm rot="10800000" flipH="1">
                  <a:off x="567072" y="0"/>
                  <a:ext cx="194928" cy="1949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85" name="Shape 583"/>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7916"/>
                      </a:lnTo>
                      <a:lnTo>
                        <a:pt x="21600" y="16995"/>
                      </a:lnTo>
                      <a:lnTo>
                        <a:pt x="16075" y="21600"/>
                      </a:lnTo>
                      <a:lnTo>
                        <a:pt x="0" y="21600"/>
                      </a:lnTo>
                      <a:lnTo>
                        <a:pt x="0" y="0"/>
                      </a:lnTo>
                      <a:lnTo>
                        <a:pt x="21600" y="0"/>
                      </a:lnTo>
                      <a:lnTo>
                        <a:pt x="21600" y="16995"/>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78" name="Shape 585"/>
              <p:cNvSpPr/>
              <p:nvPr/>
            </p:nvSpPr>
            <p:spPr>
              <a:xfrm>
                <a:off x="76200" y="292100"/>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79" name="Shape 586"/>
              <p:cNvSpPr/>
              <p:nvPr/>
            </p:nvSpPr>
            <p:spPr>
              <a:xfrm>
                <a:off x="76200" y="449261"/>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0" name="Shape 587"/>
              <p:cNvSpPr/>
              <p:nvPr/>
            </p:nvSpPr>
            <p:spPr>
              <a:xfrm>
                <a:off x="76200" y="606424"/>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1" name="Shape 588"/>
              <p:cNvSpPr/>
              <p:nvPr/>
            </p:nvSpPr>
            <p:spPr>
              <a:xfrm>
                <a:off x="76200" y="761999"/>
                <a:ext cx="609600"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sp>
            <p:nvSpPr>
              <p:cNvPr id="82" name="Shape 589"/>
              <p:cNvSpPr/>
              <p:nvPr/>
            </p:nvSpPr>
            <p:spPr>
              <a:xfrm>
                <a:off x="68261" y="136524"/>
                <a:ext cx="409576" cy="1"/>
              </a:xfrm>
              <a:prstGeom prst="line">
                <a:avLst/>
              </a:prstGeom>
              <a:noFill/>
              <a:ln w="25400" cap="flat">
                <a:solidFill>
                  <a:srgbClr val="000000">
                    <a:alpha val="20000"/>
                  </a:srgbClr>
                </a:solidFill>
                <a:prstDash val="solid"/>
                <a:round/>
              </a:ln>
              <a:effectLst/>
            </p:spPr>
            <p:txBody>
              <a:bodyPr wrap="square" lIns="45719" tIns="45719" rIns="45719" bIns="45719" numCol="1" anchor="t">
                <a:noAutofit/>
              </a:bodyPr>
              <a:lstStyle/>
              <a:p>
                <a:endParaRPr>
                  <a:latin typeface="+mj-lt"/>
                </a:endParaRPr>
              </a:p>
            </p:txBody>
          </p:sp>
        </p:grpSp>
        <p:grpSp>
          <p:nvGrpSpPr>
            <p:cNvPr id="86" name="Group 603"/>
            <p:cNvGrpSpPr/>
            <p:nvPr/>
          </p:nvGrpSpPr>
          <p:grpSpPr>
            <a:xfrm>
              <a:off x="6207285" y="3383530"/>
              <a:ext cx="765049" cy="812593"/>
              <a:chOff x="0" y="0"/>
              <a:chExt cx="947737" cy="1004886"/>
            </a:xfrm>
          </p:grpSpPr>
          <p:grpSp>
            <p:nvGrpSpPr>
              <p:cNvPr id="87" name="Group 594"/>
              <p:cNvGrpSpPr/>
              <p:nvPr/>
            </p:nvGrpSpPr>
            <p:grpSpPr>
              <a:xfrm>
                <a:off x="-1" y="0"/>
                <a:ext cx="779464" cy="781050"/>
                <a:chOff x="0" y="0"/>
                <a:chExt cx="779463" cy="781049"/>
              </a:xfrm>
            </p:grpSpPr>
            <p:sp>
              <p:nvSpPr>
                <p:cNvPr id="96" name="Shape 59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7" name="Shape 592"/>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8" name="Shape 593"/>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88" name="Group 598"/>
              <p:cNvGrpSpPr/>
              <p:nvPr/>
            </p:nvGrpSpPr>
            <p:grpSpPr>
              <a:xfrm>
                <a:off x="84138" y="111124"/>
                <a:ext cx="779463" cy="782637"/>
                <a:chOff x="0" y="0"/>
                <a:chExt cx="779462" cy="782636"/>
              </a:xfrm>
            </p:grpSpPr>
            <p:sp>
              <p:nvSpPr>
                <p:cNvPr id="93" name="Shape 595"/>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7"/>
                      </a:cubicBezTo>
                      <a:cubicBezTo>
                        <a:pt x="0" y="19934"/>
                        <a:pt x="482" y="19454"/>
                        <a:pt x="1078" y="19454"/>
                      </a:cubicBezTo>
                      <a:lnTo>
                        <a:pt x="2155" y="19453"/>
                      </a:ln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4" name="Shape 596"/>
                <p:cNvSpPr/>
                <p:nvPr/>
              </p:nvSpPr>
              <p:spPr>
                <a:xfrm>
                  <a:off x="0" y="38886"/>
                  <a:ext cx="155549" cy="743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4"/>
                        <a:pt x="19182" y="1129"/>
                        <a:pt x="16200" y="1129"/>
                      </a:cubicBezTo>
                      <a:cubicBezTo>
                        <a:pt x="14709" y="1129"/>
                        <a:pt x="13500" y="877"/>
                        <a:pt x="13500" y="565"/>
                      </a:cubicBezTo>
                      <a:cubicBezTo>
                        <a:pt x="13500" y="253"/>
                        <a:pt x="14709" y="0"/>
                        <a:pt x="16200" y="0"/>
                      </a:cubicBezTo>
                      <a:close/>
                      <a:moveTo>
                        <a:pt x="10800" y="20471"/>
                      </a:moveTo>
                      <a:cubicBezTo>
                        <a:pt x="10800" y="21094"/>
                        <a:pt x="8382" y="21600"/>
                        <a:pt x="5400" y="21600"/>
                      </a:cubicBezTo>
                      <a:cubicBezTo>
                        <a:pt x="2418" y="21600"/>
                        <a:pt x="0" y="21094"/>
                        <a:pt x="0" y="20471"/>
                      </a:cubicBezTo>
                      <a:cubicBezTo>
                        <a:pt x="0" y="19847"/>
                        <a:pt x="2418" y="19341"/>
                        <a:pt x="5400" y="19341"/>
                      </a:cubicBezTo>
                      <a:cubicBezTo>
                        <a:pt x="6891" y="19341"/>
                        <a:pt x="8100" y="19594"/>
                        <a:pt x="8100" y="19906"/>
                      </a:cubicBezTo>
                      <a:cubicBezTo>
                        <a:pt x="8100" y="20218"/>
                        <a:pt x="6891" y="20471"/>
                        <a:pt x="5400" y="20471"/>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5" name="Shape 597"/>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2155" y="19453"/>
                      </a:move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lnTo>
                        <a:pt x="1078" y="21600"/>
                      </a:lnTo>
                      <a:cubicBezTo>
                        <a:pt x="482" y="21600"/>
                        <a:pt x="0" y="21119"/>
                        <a:pt x="0" y="20527"/>
                      </a:cubicBezTo>
                      <a:cubicBezTo>
                        <a:pt x="0" y="19934"/>
                        <a:pt x="482" y="19454"/>
                        <a:pt x="1078" y="19454"/>
                      </a:cubicBezTo>
                      <a:close/>
                      <a:moveTo>
                        <a:pt x="3233" y="0"/>
                      </a:moveTo>
                      <a:cubicBezTo>
                        <a:pt x="3828" y="0"/>
                        <a:pt x="4310" y="481"/>
                        <a:pt x="4310" y="1073"/>
                      </a:cubicBezTo>
                      <a:cubicBezTo>
                        <a:pt x="4310" y="1666"/>
                        <a:pt x="3828" y="2146"/>
                        <a:pt x="3233" y="2146"/>
                      </a:cubicBezTo>
                      <a:cubicBezTo>
                        <a:pt x="2935" y="2146"/>
                        <a:pt x="2694" y="1906"/>
                        <a:pt x="2694" y="1610"/>
                      </a:cubicBezTo>
                      <a:cubicBezTo>
                        <a:pt x="2694" y="1313"/>
                        <a:pt x="2935" y="1073"/>
                        <a:pt x="3233" y="1073"/>
                      </a:cubicBezTo>
                      <a:lnTo>
                        <a:pt x="4310" y="1073"/>
                      </a:lnTo>
                      <a:moveTo>
                        <a:pt x="19445" y="2147"/>
                      </a:moveTo>
                      <a:lnTo>
                        <a:pt x="3233" y="2147"/>
                      </a:lnTo>
                      <a:moveTo>
                        <a:pt x="1078" y="19453"/>
                      </a:moveTo>
                      <a:cubicBezTo>
                        <a:pt x="1375" y="19453"/>
                        <a:pt x="1616" y="19694"/>
                        <a:pt x="1616" y="19990"/>
                      </a:cubicBezTo>
                      <a:cubicBezTo>
                        <a:pt x="1616" y="20286"/>
                        <a:pt x="1375" y="20527"/>
                        <a:pt x="1078" y="20527"/>
                      </a:cubicBezTo>
                      <a:lnTo>
                        <a:pt x="2155" y="20527"/>
                      </a:lnTo>
                      <a:moveTo>
                        <a:pt x="1078" y="21600"/>
                      </a:moveTo>
                      <a:cubicBezTo>
                        <a:pt x="1673" y="21600"/>
                        <a:pt x="2155" y="21119"/>
                        <a:pt x="2155" y="20527"/>
                      </a:cubicBezTo>
                      <a:lnTo>
                        <a:pt x="2155" y="19453"/>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89" name="Group 602"/>
              <p:cNvGrpSpPr/>
              <p:nvPr/>
            </p:nvGrpSpPr>
            <p:grpSpPr>
              <a:xfrm>
                <a:off x="168274" y="223836"/>
                <a:ext cx="779464" cy="781051"/>
                <a:chOff x="0" y="0"/>
                <a:chExt cx="779463" cy="781049"/>
              </a:xfrm>
            </p:grpSpPr>
            <p:sp>
              <p:nvSpPr>
                <p:cNvPr id="90" name="Shape 599"/>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1" name="Shape 600"/>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92" name="Shape 601"/>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99" name="Group 629"/>
            <p:cNvGrpSpPr/>
            <p:nvPr/>
          </p:nvGrpSpPr>
          <p:grpSpPr>
            <a:xfrm>
              <a:off x="5025754" y="2493480"/>
              <a:ext cx="590766" cy="323499"/>
              <a:chOff x="0" y="0"/>
              <a:chExt cx="731837" cy="400051"/>
            </a:xfrm>
          </p:grpSpPr>
          <p:sp>
            <p:nvSpPr>
              <p:cNvPr id="100" name="Shape 604"/>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01" name="Group 628"/>
              <p:cNvGrpSpPr/>
              <p:nvPr/>
            </p:nvGrpSpPr>
            <p:grpSpPr>
              <a:xfrm>
                <a:off x="80963" y="26987"/>
                <a:ext cx="569912" cy="346076"/>
                <a:chOff x="0" y="0"/>
                <a:chExt cx="569911" cy="346075"/>
              </a:xfrm>
            </p:grpSpPr>
            <p:grpSp>
              <p:nvGrpSpPr>
                <p:cNvPr id="102" name="Group 614"/>
                <p:cNvGrpSpPr/>
                <p:nvPr/>
              </p:nvGrpSpPr>
              <p:grpSpPr>
                <a:xfrm>
                  <a:off x="-1" y="-1"/>
                  <a:ext cx="263527" cy="346077"/>
                  <a:chOff x="0" y="0"/>
                  <a:chExt cx="263525" cy="346075"/>
                </a:xfrm>
              </p:grpSpPr>
              <p:grpSp>
                <p:nvGrpSpPr>
                  <p:cNvPr id="116" name="Group 608"/>
                  <p:cNvGrpSpPr/>
                  <p:nvPr/>
                </p:nvGrpSpPr>
                <p:grpSpPr>
                  <a:xfrm>
                    <a:off x="-1" y="-1"/>
                    <a:ext cx="263527" cy="346077"/>
                    <a:chOff x="0" y="0"/>
                    <a:chExt cx="263525" cy="346075"/>
                  </a:xfrm>
                </p:grpSpPr>
                <p:sp>
                  <p:nvSpPr>
                    <p:cNvPr id="122" name="Shape 60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23" name="Shape 606"/>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24" name="Shape 60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17" name="Shape 609"/>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18" name="Shape 610"/>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19" name="Shape 611"/>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20" name="Shape 612"/>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21" name="Shape 613"/>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03" name="Group 627"/>
                <p:cNvGrpSpPr/>
                <p:nvPr/>
              </p:nvGrpSpPr>
              <p:grpSpPr>
                <a:xfrm>
                  <a:off x="296861" y="26987"/>
                  <a:ext cx="273051" cy="292101"/>
                  <a:chOff x="0" y="0"/>
                  <a:chExt cx="273050" cy="292100"/>
                </a:xfrm>
              </p:grpSpPr>
              <p:grpSp>
                <p:nvGrpSpPr>
                  <p:cNvPr id="104" name="Group 618"/>
                  <p:cNvGrpSpPr/>
                  <p:nvPr/>
                </p:nvGrpSpPr>
                <p:grpSpPr>
                  <a:xfrm>
                    <a:off x="0" y="0"/>
                    <a:ext cx="225425" cy="227012"/>
                    <a:chOff x="0" y="0"/>
                    <a:chExt cx="225425" cy="227011"/>
                  </a:xfrm>
                </p:grpSpPr>
                <p:sp>
                  <p:nvSpPr>
                    <p:cNvPr id="113" name="Shape 615"/>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4" name="Shape 61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5" name="Shape 617"/>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05" name="Group 622"/>
                  <p:cNvGrpSpPr/>
                  <p:nvPr/>
                </p:nvGrpSpPr>
                <p:grpSpPr>
                  <a:xfrm>
                    <a:off x="23812" y="31750"/>
                    <a:ext cx="225426" cy="228601"/>
                    <a:chOff x="0" y="0"/>
                    <a:chExt cx="225425" cy="228600"/>
                  </a:xfrm>
                </p:grpSpPr>
                <p:sp>
                  <p:nvSpPr>
                    <p:cNvPr id="110" name="Shape 619"/>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1" name="Shape 620"/>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12" name="Shape 621"/>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06" name="Group 626"/>
                  <p:cNvGrpSpPr/>
                  <p:nvPr/>
                </p:nvGrpSpPr>
                <p:grpSpPr>
                  <a:xfrm>
                    <a:off x="47625" y="65087"/>
                    <a:ext cx="225426" cy="227014"/>
                    <a:chOff x="0" y="0"/>
                    <a:chExt cx="225425" cy="227013"/>
                  </a:xfrm>
                </p:grpSpPr>
                <p:sp>
                  <p:nvSpPr>
                    <p:cNvPr id="107" name="Shape 623"/>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08" name="Shape 624"/>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09" name="Shape 625"/>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25" name="Group 655"/>
            <p:cNvGrpSpPr/>
            <p:nvPr/>
          </p:nvGrpSpPr>
          <p:grpSpPr>
            <a:xfrm>
              <a:off x="6428988" y="2493480"/>
              <a:ext cx="590766" cy="323499"/>
              <a:chOff x="0" y="0"/>
              <a:chExt cx="731837" cy="400051"/>
            </a:xfrm>
          </p:grpSpPr>
          <p:sp>
            <p:nvSpPr>
              <p:cNvPr id="126" name="Shape 630"/>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27" name="Group 654"/>
              <p:cNvGrpSpPr/>
              <p:nvPr/>
            </p:nvGrpSpPr>
            <p:grpSpPr>
              <a:xfrm>
                <a:off x="80962" y="26987"/>
                <a:ext cx="569914" cy="346076"/>
                <a:chOff x="0" y="0"/>
                <a:chExt cx="569912" cy="346075"/>
              </a:xfrm>
            </p:grpSpPr>
            <p:grpSp>
              <p:nvGrpSpPr>
                <p:cNvPr id="128" name="Group 640"/>
                <p:cNvGrpSpPr/>
                <p:nvPr/>
              </p:nvGrpSpPr>
              <p:grpSpPr>
                <a:xfrm>
                  <a:off x="-1" y="-1"/>
                  <a:ext cx="263526" cy="346077"/>
                  <a:chOff x="0" y="0"/>
                  <a:chExt cx="263524" cy="346075"/>
                </a:xfrm>
              </p:grpSpPr>
              <p:grpSp>
                <p:nvGrpSpPr>
                  <p:cNvPr id="142" name="Group 634"/>
                  <p:cNvGrpSpPr/>
                  <p:nvPr/>
                </p:nvGrpSpPr>
                <p:grpSpPr>
                  <a:xfrm>
                    <a:off x="-1" y="-1"/>
                    <a:ext cx="263526" cy="346077"/>
                    <a:chOff x="0" y="0"/>
                    <a:chExt cx="263524" cy="346075"/>
                  </a:xfrm>
                </p:grpSpPr>
                <p:sp>
                  <p:nvSpPr>
                    <p:cNvPr id="148" name="Shape 63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49" name="Shape 632"/>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50" name="Shape 63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43" name="Shape 635"/>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4" name="Shape 636"/>
                  <p:cNvSpPr/>
                  <p:nvPr/>
                </p:nvSpPr>
                <p:spPr>
                  <a:xfrm>
                    <a:off x="57149"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5" name="Shape 637"/>
                  <p:cNvSpPr/>
                  <p:nvPr/>
                </p:nvSpPr>
                <p:spPr>
                  <a:xfrm>
                    <a:off x="57149"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6" name="Shape 638"/>
                  <p:cNvSpPr/>
                  <p:nvPr/>
                </p:nvSpPr>
                <p:spPr>
                  <a:xfrm>
                    <a:off x="57149"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47" name="Shape 639"/>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29" name="Group 653"/>
                <p:cNvGrpSpPr/>
                <p:nvPr/>
              </p:nvGrpSpPr>
              <p:grpSpPr>
                <a:xfrm>
                  <a:off x="296863" y="26987"/>
                  <a:ext cx="273050" cy="292101"/>
                  <a:chOff x="0" y="0"/>
                  <a:chExt cx="273049" cy="292100"/>
                </a:xfrm>
              </p:grpSpPr>
              <p:grpSp>
                <p:nvGrpSpPr>
                  <p:cNvPr id="130" name="Group 644"/>
                  <p:cNvGrpSpPr/>
                  <p:nvPr/>
                </p:nvGrpSpPr>
                <p:grpSpPr>
                  <a:xfrm>
                    <a:off x="0" y="0"/>
                    <a:ext cx="225425" cy="227012"/>
                    <a:chOff x="0" y="0"/>
                    <a:chExt cx="225425" cy="227011"/>
                  </a:xfrm>
                </p:grpSpPr>
                <p:sp>
                  <p:nvSpPr>
                    <p:cNvPr id="139" name="Shape 641"/>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40" name="Shape 642"/>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41" name="Shape 643"/>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31" name="Group 648"/>
                  <p:cNvGrpSpPr/>
                  <p:nvPr/>
                </p:nvGrpSpPr>
                <p:grpSpPr>
                  <a:xfrm>
                    <a:off x="23811" y="31750"/>
                    <a:ext cx="225426" cy="228601"/>
                    <a:chOff x="0" y="0"/>
                    <a:chExt cx="225425" cy="228600"/>
                  </a:xfrm>
                </p:grpSpPr>
                <p:sp>
                  <p:nvSpPr>
                    <p:cNvPr id="136" name="Shape 645"/>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7" name="Shape 646"/>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8" name="Shape 647"/>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32" name="Group 652"/>
                  <p:cNvGrpSpPr/>
                  <p:nvPr/>
                </p:nvGrpSpPr>
                <p:grpSpPr>
                  <a:xfrm>
                    <a:off x="47624" y="65087"/>
                    <a:ext cx="225426" cy="227014"/>
                    <a:chOff x="0" y="0"/>
                    <a:chExt cx="225425" cy="227013"/>
                  </a:xfrm>
                </p:grpSpPr>
                <p:sp>
                  <p:nvSpPr>
                    <p:cNvPr id="133" name="Shape 64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4" name="Shape 650"/>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35" name="Shape 651"/>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51" name="Group 681"/>
            <p:cNvGrpSpPr/>
            <p:nvPr/>
          </p:nvGrpSpPr>
          <p:grpSpPr>
            <a:xfrm>
              <a:off x="7905257" y="4045496"/>
              <a:ext cx="590766" cy="323500"/>
              <a:chOff x="0" y="0"/>
              <a:chExt cx="731837" cy="400051"/>
            </a:xfrm>
          </p:grpSpPr>
          <p:sp>
            <p:nvSpPr>
              <p:cNvPr id="152" name="Shape 656"/>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53" name="Group 680"/>
              <p:cNvGrpSpPr/>
              <p:nvPr/>
            </p:nvGrpSpPr>
            <p:grpSpPr>
              <a:xfrm>
                <a:off x="80962" y="26989"/>
                <a:ext cx="569914" cy="346076"/>
                <a:chOff x="0" y="0"/>
                <a:chExt cx="569912" cy="346075"/>
              </a:xfrm>
            </p:grpSpPr>
            <p:grpSp>
              <p:nvGrpSpPr>
                <p:cNvPr id="154" name="Group 666"/>
                <p:cNvGrpSpPr/>
                <p:nvPr/>
              </p:nvGrpSpPr>
              <p:grpSpPr>
                <a:xfrm>
                  <a:off x="-1" y="-1"/>
                  <a:ext cx="263526" cy="346077"/>
                  <a:chOff x="0" y="0"/>
                  <a:chExt cx="263524" cy="346075"/>
                </a:xfrm>
              </p:grpSpPr>
              <p:grpSp>
                <p:nvGrpSpPr>
                  <p:cNvPr id="168" name="Group 660"/>
                  <p:cNvGrpSpPr/>
                  <p:nvPr/>
                </p:nvGrpSpPr>
                <p:grpSpPr>
                  <a:xfrm>
                    <a:off x="-1" y="-1"/>
                    <a:ext cx="263526" cy="346077"/>
                    <a:chOff x="0" y="0"/>
                    <a:chExt cx="263524" cy="346075"/>
                  </a:xfrm>
                </p:grpSpPr>
                <p:sp>
                  <p:nvSpPr>
                    <p:cNvPr id="174" name="Shape 657"/>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75" name="Shape 658"/>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76" name="Shape 65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69" name="Shape 661"/>
                  <p:cNvSpPr/>
                  <p:nvPr/>
                </p:nvSpPr>
                <p:spPr>
                  <a:xfrm>
                    <a:off x="57149"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0" name="Shape 662"/>
                  <p:cNvSpPr/>
                  <p:nvPr/>
                </p:nvSpPr>
                <p:spPr>
                  <a:xfrm>
                    <a:off x="57149"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1" name="Shape 663"/>
                  <p:cNvSpPr/>
                  <p:nvPr/>
                </p:nvSpPr>
                <p:spPr>
                  <a:xfrm>
                    <a:off x="57149"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2" name="Shape 664"/>
                  <p:cNvSpPr/>
                  <p:nvPr/>
                </p:nvSpPr>
                <p:spPr>
                  <a:xfrm>
                    <a:off x="57149"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73" name="Shape 665"/>
                  <p:cNvSpPr/>
                  <p:nvPr/>
                </p:nvSpPr>
                <p:spPr>
                  <a:xfrm>
                    <a:off x="55562" y="76199"/>
                    <a:ext cx="122237"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55" name="Group 679"/>
                <p:cNvGrpSpPr/>
                <p:nvPr/>
              </p:nvGrpSpPr>
              <p:grpSpPr>
                <a:xfrm>
                  <a:off x="296863" y="26986"/>
                  <a:ext cx="273050" cy="292101"/>
                  <a:chOff x="0" y="0"/>
                  <a:chExt cx="273049" cy="292100"/>
                </a:xfrm>
              </p:grpSpPr>
              <p:grpSp>
                <p:nvGrpSpPr>
                  <p:cNvPr id="156" name="Group 670"/>
                  <p:cNvGrpSpPr/>
                  <p:nvPr/>
                </p:nvGrpSpPr>
                <p:grpSpPr>
                  <a:xfrm>
                    <a:off x="0" y="0"/>
                    <a:ext cx="225425" cy="227014"/>
                    <a:chOff x="0" y="0"/>
                    <a:chExt cx="225425" cy="227013"/>
                  </a:xfrm>
                </p:grpSpPr>
                <p:sp>
                  <p:nvSpPr>
                    <p:cNvPr id="165" name="Shape 667"/>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6" name="Shape 66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7" name="Shape 669"/>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57" name="Group 674"/>
                  <p:cNvGrpSpPr/>
                  <p:nvPr/>
                </p:nvGrpSpPr>
                <p:grpSpPr>
                  <a:xfrm>
                    <a:off x="23811" y="31750"/>
                    <a:ext cx="225426" cy="228601"/>
                    <a:chOff x="0" y="0"/>
                    <a:chExt cx="225425" cy="228600"/>
                  </a:xfrm>
                </p:grpSpPr>
                <p:sp>
                  <p:nvSpPr>
                    <p:cNvPr id="162" name="Shape 671"/>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3" name="Shape 672"/>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4" name="Shape 673"/>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58" name="Group 678"/>
                  <p:cNvGrpSpPr/>
                  <p:nvPr/>
                </p:nvGrpSpPr>
                <p:grpSpPr>
                  <a:xfrm>
                    <a:off x="47624" y="65088"/>
                    <a:ext cx="225426" cy="227013"/>
                    <a:chOff x="0" y="0"/>
                    <a:chExt cx="225425" cy="227011"/>
                  </a:xfrm>
                </p:grpSpPr>
                <p:sp>
                  <p:nvSpPr>
                    <p:cNvPr id="159" name="Shape 675"/>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0" name="Shape 676"/>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161" name="Shape 677"/>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177" name="Group 707"/>
            <p:cNvGrpSpPr/>
            <p:nvPr/>
          </p:nvGrpSpPr>
          <p:grpSpPr>
            <a:xfrm>
              <a:off x="3617710" y="4045495"/>
              <a:ext cx="596865" cy="323501"/>
              <a:chOff x="0" y="-1"/>
              <a:chExt cx="731838" cy="400053"/>
            </a:xfrm>
          </p:grpSpPr>
          <p:sp>
            <p:nvSpPr>
              <p:cNvPr id="178" name="Shape 682"/>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79" name="Group 706"/>
              <p:cNvGrpSpPr/>
              <p:nvPr/>
            </p:nvGrpSpPr>
            <p:grpSpPr>
              <a:xfrm>
                <a:off x="80962" y="26988"/>
                <a:ext cx="522289" cy="346078"/>
                <a:chOff x="-1" y="-1"/>
                <a:chExt cx="522288" cy="346077"/>
              </a:xfrm>
            </p:grpSpPr>
            <p:grpSp>
              <p:nvGrpSpPr>
                <p:cNvPr id="180" name="Group 692"/>
                <p:cNvGrpSpPr/>
                <p:nvPr/>
              </p:nvGrpSpPr>
              <p:grpSpPr>
                <a:xfrm>
                  <a:off x="-1" y="-1"/>
                  <a:ext cx="263527" cy="346077"/>
                  <a:chOff x="0" y="0"/>
                  <a:chExt cx="263525" cy="346075"/>
                </a:xfrm>
              </p:grpSpPr>
              <p:grpSp>
                <p:nvGrpSpPr>
                  <p:cNvPr id="182" name="Group 686"/>
                  <p:cNvGrpSpPr/>
                  <p:nvPr/>
                </p:nvGrpSpPr>
                <p:grpSpPr>
                  <a:xfrm>
                    <a:off x="-1" y="-1"/>
                    <a:ext cx="263527" cy="346077"/>
                    <a:chOff x="0" y="0"/>
                    <a:chExt cx="263525" cy="346075"/>
                  </a:xfrm>
                </p:grpSpPr>
                <p:sp>
                  <p:nvSpPr>
                    <p:cNvPr id="188" name="Shape 683"/>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89" name="Shape 684"/>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190" name="Shape 685"/>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83" name="Shape 687"/>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4" name="Shape 688"/>
                  <p:cNvSpPr/>
                  <p:nvPr/>
                </p:nvSpPr>
                <p:spPr>
                  <a:xfrm>
                    <a:off x="57150" y="16986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5" name="Shape 689"/>
                  <p:cNvSpPr/>
                  <p:nvPr/>
                </p:nvSpPr>
                <p:spPr>
                  <a:xfrm>
                    <a:off x="57150" y="217486"/>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6" name="Shape 690"/>
                  <p:cNvSpPr/>
                  <p:nvPr/>
                </p:nvSpPr>
                <p:spPr>
                  <a:xfrm>
                    <a:off x="57150" y="265111"/>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187" name="Shape 691"/>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sp>
              <p:nvSpPr>
                <p:cNvPr id="181" name="Shape 693"/>
                <p:cNvSpPr/>
                <p:nvPr/>
              </p:nvSpPr>
              <p:spPr>
                <a:xfrm>
                  <a:off x="296860" y="26985"/>
                  <a:ext cx="225427" cy="227017"/>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nvGrpSpPr>
            <p:cNvPr id="191" name="Group 733"/>
            <p:cNvGrpSpPr/>
            <p:nvPr/>
          </p:nvGrpSpPr>
          <p:grpSpPr>
            <a:xfrm>
              <a:off x="5879772" y="5214627"/>
              <a:ext cx="590766" cy="323499"/>
              <a:chOff x="0" y="0"/>
              <a:chExt cx="731837" cy="400051"/>
            </a:xfrm>
          </p:grpSpPr>
          <p:sp>
            <p:nvSpPr>
              <p:cNvPr id="192" name="Shape 708"/>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5719" tIns="45719" rIns="45719" bIns="45719" numCol="1" anchor="t">
                <a:noAutofit/>
              </a:bodyPr>
              <a:lstStyle/>
              <a:p>
                <a:pPr algn="ctr">
                  <a:defRPr sz="1400"/>
                </a:pPr>
                <a:endParaRPr sz="1400">
                  <a:latin typeface="+mj-lt"/>
                </a:endParaRPr>
              </a:p>
            </p:txBody>
          </p:sp>
          <p:grpSp>
            <p:nvGrpSpPr>
              <p:cNvPr id="193" name="Group 732"/>
              <p:cNvGrpSpPr/>
              <p:nvPr/>
            </p:nvGrpSpPr>
            <p:grpSpPr>
              <a:xfrm>
                <a:off x="80963" y="26987"/>
                <a:ext cx="569912" cy="346076"/>
                <a:chOff x="0" y="0"/>
                <a:chExt cx="569911" cy="346075"/>
              </a:xfrm>
            </p:grpSpPr>
            <p:grpSp>
              <p:nvGrpSpPr>
                <p:cNvPr id="194" name="Group 718"/>
                <p:cNvGrpSpPr/>
                <p:nvPr/>
              </p:nvGrpSpPr>
              <p:grpSpPr>
                <a:xfrm>
                  <a:off x="-1" y="-1"/>
                  <a:ext cx="263527" cy="346077"/>
                  <a:chOff x="0" y="0"/>
                  <a:chExt cx="263525" cy="346075"/>
                </a:xfrm>
              </p:grpSpPr>
              <p:grpSp>
                <p:nvGrpSpPr>
                  <p:cNvPr id="208" name="Group 712"/>
                  <p:cNvGrpSpPr/>
                  <p:nvPr/>
                </p:nvGrpSpPr>
                <p:grpSpPr>
                  <a:xfrm>
                    <a:off x="-1" y="-1"/>
                    <a:ext cx="263527" cy="346077"/>
                    <a:chOff x="0" y="0"/>
                    <a:chExt cx="263525" cy="346075"/>
                  </a:xfrm>
                </p:grpSpPr>
                <p:sp>
                  <p:nvSpPr>
                    <p:cNvPr id="214" name="Shape 709"/>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15" name="Shape 710"/>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sp>
                  <p:nvSpPr>
                    <p:cNvPr id="216" name="Shape 711"/>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209" name="Shape 713"/>
                  <p:cNvSpPr/>
                  <p:nvPr/>
                </p:nvSpPr>
                <p:spPr>
                  <a:xfrm>
                    <a:off x="57150" y="123824"/>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0" name="Shape 714"/>
                  <p:cNvSpPr/>
                  <p:nvPr/>
                </p:nvSpPr>
                <p:spPr>
                  <a:xfrm>
                    <a:off x="57150" y="16986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1" name="Shape 715"/>
                  <p:cNvSpPr/>
                  <p:nvPr/>
                </p:nvSpPr>
                <p:spPr>
                  <a:xfrm>
                    <a:off x="57150" y="217487"/>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2" name="Shape 716"/>
                  <p:cNvSpPr/>
                  <p:nvPr/>
                </p:nvSpPr>
                <p:spPr>
                  <a:xfrm>
                    <a:off x="57150" y="265112"/>
                    <a:ext cx="184151"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sp>
                <p:nvSpPr>
                  <p:cNvPr id="213" name="Shape 717"/>
                  <p:cNvSpPr/>
                  <p:nvPr/>
                </p:nvSpPr>
                <p:spPr>
                  <a:xfrm>
                    <a:off x="55562" y="76199"/>
                    <a:ext cx="122239" cy="1"/>
                  </a:xfrm>
                  <a:prstGeom prst="line">
                    <a:avLst/>
                  </a:prstGeom>
                  <a:noFill/>
                  <a:ln w="9525" cap="flat">
                    <a:solidFill>
                      <a:srgbClr val="000000"/>
                    </a:solidFill>
                    <a:prstDash val="solid"/>
                    <a:round/>
                  </a:ln>
                  <a:effectLst/>
                </p:spPr>
                <p:txBody>
                  <a:bodyPr wrap="square" lIns="45719" tIns="45719" rIns="45719" bIns="45719" numCol="1" anchor="t">
                    <a:noAutofit/>
                  </a:bodyPr>
                  <a:lstStyle/>
                  <a:p>
                    <a:endParaRPr>
                      <a:latin typeface="+mj-lt"/>
                    </a:endParaRPr>
                  </a:p>
                </p:txBody>
              </p:sp>
            </p:grpSp>
            <p:grpSp>
              <p:nvGrpSpPr>
                <p:cNvPr id="195" name="Group 731"/>
                <p:cNvGrpSpPr/>
                <p:nvPr/>
              </p:nvGrpSpPr>
              <p:grpSpPr>
                <a:xfrm>
                  <a:off x="296861" y="26987"/>
                  <a:ext cx="273051" cy="292101"/>
                  <a:chOff x="0" y="0"/>
                  <a:chExt cx="273050" cy="292100"/>
                </a:xfrm>
              </p:grpSpPr>
              <p:grpSp>
                <p:nvGrpSpPr>
                  <p:cNvPr id="196" name="Group 722"/>
                  <p:cNvGrpSpPr/>
                  <p:nvPr/>
                </p:nvGrpSpPr>
                <p:grpSpPr>
                  <a:xfrm>
                    <a:off x="0" y="0"/>
                    <a:ext cx="225425" cy="227012"/>
                    <a:chOff x="0" y="0"/>
                    <a:chExt cx="225425" cy="227011"/>
                  </a:xfrm>
                </p:grpSpPr>
                <p:sp>
                  <p:nvSpPr>
                    <p:cNvPr id="205" name="Shape 719"/>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6" name="Shape 720"/>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7" name="Shape 721"/>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97" name="Group 726"/>
                  <p:cNvGrpSpPr/>
                  <p:nvPr/>
                </p:nvGrpSpPr>
                <p:grpSpPr>
                  <a:xfrm>
                    <a:off x="23812" y="31750"/>
                    <a:ext cx="225426" cy="228601"/>
                    <a:chOff x="0" y="0"/>
                    <a:chExt cx="225425" cy="228600"/>
                  </a:xfrm>
                </p:grpSpPr>
                <p:sp>
                  <p:nvSpPr>
                    <p:cNvPr id="202" name="Shape 723"/>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3" name="Shape 724"/>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4" name="Shape 725"/>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nvGrpSpPr>
                  <p:cNvPr id="198" name="Group 730"/>
                  <p:cNvGrpSpPr/>
                  <p:nvPr/>
                </p:nvGrpSpPr>
                <p:grpSpPr>
                  <a:xfrm>
                    <a:off x="47625" y="65087"/>
                    <a:ext cx="225426" cy="227014"/>
                    <a:chOff x="0" y="0"/>
                    <a:chExt cx="225425" cy="227013"/>
                  </a:xfrm>
                </p:grpSpPr>
                <p:sp>
                  <p:nvSpPr>
                    <p:cNvPr id="199" name="Shape 727"/>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0" name="Shape 728"/>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sp>
                  <p:nvSpPr>
                    <p:cNvPr id="201" name="Shape 729"/>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5719" tIns="45719" rIns="45719" bIns="45719" numCol="1" anchor="ctr">
                      <a:noAutofit/>
                    </a:bodyPr>
                    <a:lstStyle/>
                    <a:p>
                      <a:pPr algn="ctr">
                        <a:defRPr sz="900">
                          <a:latin typeface="ＭＳ Ｐゴシック"/>
                          <a:ea typeface="ＭＳ Ｐゴシック"/>
                          <a:cs typeface="ＭＳ Ｐゴシック"/>
                          <a:sym typeface="ＭＳ Ｐゴシック"/>
                        </a:defRPr>
                      </a:pPr>
                      <a:endParaRPr sz="900">
                        <a:latin typeface="+mj-lt"/>
                      </a:endParaRPr>
                    </a:p>
                  </p:txBody>
                </p:sp>
              </p:grpSp>
            </p:grpSp>
          </p:grpSp>
        </p:grpSp>
        <p:grpSp>
          <p:nvGrpSpPr>
            <p:cNvPr id="243" name="Group 762"/>
            <p:cNvGrpSpPr/>
            <p:nvPr/>
          </p:nvGrpSpPr>
          <p:grpSpPr>
            <a:xfrm>
              <a:off x="6123513" y="4085212"/>
              <a:ext cx="1003076" cy="584773"/>
              <a:chOff x="-1" y="-41694"/>
              <a:chExt cx="1242604" cy="723154"/>
            </a:xfrm>
          </p:grpSpPr>
          <p:sp>
            <p:nvSpPr>
              <p:cNvPr id="244" name="Shape 760"/>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FFFFFF"/>
                    </a:solidFill>
                  </a:defRPr>
                </a:pPr>
                <a:endParaRPr sz="1100">
                  <a:latin typeface="+mj-lt"/>
                </a:endParaRPr>
              </a:p>
            </p:txBody>
          </p:sp>
          <p:sp>
            <p:nvSpPr>
              <p:cNvPr id="245" name="Shape 761"/>
              <p:cNvSpPr/>
              <p:nvPr/>
            </p:nvSpPr>
            <p:spPr>
              <a:xfrm>
                <a:off x="-1" y="-41694"/>
                <a:ext cx="1242604" cy="7231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100">
                    <a:solidFill>
                      <a:srgbClr val="0000FF"/>
                    </a:solidFill>
                  </a:defRPr>
                </a:lvl1pPr>
              </a:lstStyle>
              <a:p>
                <a:r>
                  <a:rPr lang="en-US" sz="800" dirty="0">
                    <a:latin typeface="+mj-lt"/>
                  </a:rPr>
                  <a:t>Business rules / Conditions for Sales contract and LC creation </a:t>
                </a:r>
                <a:endParaRPr sz="800" dirty="0">
                  <a:latin typeface="+mj-lt"/>
                </a:endParaRPr>
              </a:p>
            </p:txBody>
          </p:sp>
        </p:grpSp>
        <p:grpSp>
          <p:nvGrpSpPr>
            <p:cNvPr id="246" name="Group 765"/>
            <p:cNvGrpSpPr/>
            <p:nvPr/>
          </p:nvGrpSpPr>
          <p:grpSpPr>
            <a:xfrm>
              <a:off x="4867655" y="4118926"/>
              <a:ext cx="1003076" cy="517341"/>
              <a:chOff x="-1" y="-1"/>
              <a:chExt cx="1242604" cy="639765"/>
            </a:xfrm>
          </p:grpSpPr>
          <p:sp>
            <p:nvSpPr>
              <p:cNvPr id="247" name="Shape 763"/>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5719" tIns="45719" rIns="45719" bIns="45719" numCol="1" anchor="ctr">
                <a:noAutofit/>
              </a:bodyPr>
              <a:lstStyle/>
              <a:p>
                <a:pPr algn="ctr">
                  <a:defRPr sz="1100">
                    <a:solidFill>
                      <a:srgbClr val="0000FF"/>
                    </a:solidFill>
                  </a:defRPr>
                </a:pPr>
                <a:endParaRPr sz="1100">
                  <a:latin typeface="+mj-lt"/>
                </a:endParaRPr>
              </a:p>
            </p:txBody>
          </p:sp>
          <p:sp>
            <p:nvSpPr>
              <p:cNvPr id="248" name="Shape 764"/>
              <p:cNvSpPr/>
              <p:nvPr/>
            </p:nvSpPr>
            <p:spPr>
              <a:xfrm>
                <a:off x="-1" y="110547"/>
                <a:ext cx="1242604" cy="41866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100">
                    <a:solidFill>
                      <a:srgbClr val="0000FF"/>
                    </a:solidFill>
                  </a:defRPr>
                </a:lvl1pPr>
              </a:lstStyle>
              <a:p>
                <a:r>
                  <a:rPr lang="en-US" sz="800" dirty="0">
                    <a:latin typeface="+mj-lt"/>
                  </a:rPr>
                  <a:t>Transaction records of sales contract </a:t>
                </a:r>
                <a:endParaRPr sz="800" dirty="0">
                  <a:latin typeface="+mj-lt"/>
                </a:endParaRPr>
              </a:p>
            </p:txBody>
          </p:sp>
        </p:grpSp>
        <p:grpSp>
          <p:nvGrpSpPr>
            <p:cNvPr id="249" name="Group 534"/>
            <p:cNvGrpSpPr/>
            <p:nvPr/>
          </p:nvGrpSpPr>
          <p:grpSpPr>
            <a:xfrm>
              <a:off x="3038843" y="2178002"/>
              <a:ext cx="1476273" cy="501953"/>
              <a:chOff x="0" y="-23030"/>
              <a:chExt cx="1828800" cy="620735"/>
            </a:xfrm>
          </p:grpSpPr>
          <p:sp>
            <p:nvSpPr>
              <p:cNvPr id="250" name="Shape 532"/>
              <p:cNvSpPr/>
              <p:nvPr/>
            </p:nvSpPr>
            <p:spPr>
              <a:xfrm>
                <a:off x="0" y="0"/>
                <a:ext cx="1828800" cy="597705"/>
              </a:xfrm>
              <a:prstGeom prst="roundRect">
                <a:avLst>
                  <a:gd name="adj" fmla="val 22440"/>
                </a:avLst>
              </a:prstGeom>
              <a:solidFill>
                <a:schemeClr val="accent2">
                  <a:lumMod val="75000"/>
                </a:schemeClr>
              </a:solidFill>
              <a:ln w="9525" cap="flat">
                <a:solidFill>
                  <a:srgbClr val="7DCDF2"/>
                </a:solidFill>
                <a:prstDash val="solid"/>
                <a:round/>
              </a:ln>
              <a:effectLst>
                <a:outerShdw blurRad="38100" dist="23000" dir="5400000" rotWithShape="0">
                  <a:srgbClr val="000000">
                    <a:alpha val="34998"/>
                  </a:srgbClr>
                </a:outerShdw>
              </a:effectLst>
            </p:spPr>
            <p:txBody>
              <a:bodyPr wrap="square" lIns="45719" tIns="45719" rIns="45719" bIns="45719" numCol="1" anchor="ctr">
                <a:noAutofit/>
              </a:bodyPr>
              <a:lstStyle/>
              <a:p>
                <a:pPr algn="ctr" defTabSz="1111250">
                  <a:lnSpc>
                    <a:spcPct val="90000"/>
                  </a:lnSpc>
                  <a:spcBef>
                    <a:spcPts val="700"/>
                  </a:spcBef>
                  <a:defRPr sz="1100">
                    <a:solidFill>
                      <a:srgbClr val="FFFFFF"/>
                    </a:solidFill>
                  </a:defRPr>
                </a:pPr>
                <a:endParaRPr sz="1100">
                  <a:latin typeface="+mj-lt"/>
                </a:endParaRPr>
              </a:p>
            </p:txBody>
          </p:sp>
          <p:sp>
            <p:nvSpPr>
              <p:cNvPr id="251" name="Shape 533"/>
              <p:cNvSpPr/>
              <p:nvPr/>
            </p:nvSpPr>
            <p:spPr>
              <a:xfrm>
                <a:off x="35995" y="-23030"/>
                <a:ext cx="1756810" cy="5937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defTabSz="1111250">
                  <a:lnSpc>
                    <a:spcPct val="90000"/>
                  </a:lnSpc>
                  <a:spcBef>
                    <a:spcPts val="500"/>
                  </a:spcBef>
                  <a:defRPr sz="1400">
                    <a:solidFill>
                      <a:srgbClr val="FFFFFF"/>
                    </a:solidFill>
                  </a:defRPr>
                </a:lvl1pPr>
              </a:lstStyle>
              <a:p>
                <a:r>
                  <a:rPr lang="en-US" dirty="0">
                    <a:latin typeface="+mj-lt"/>
                  </a:rPr>
                  <a:t>6</a:t>
                </a:r>
                <a:r>
                  <a:rPr dirty="0">
                    <a:latin typeface="+mj-lt"/>
                  </a:rPr>
                  <a:t>. </a:t>
                </a:r>
                <a:r>
                  <a:rPr lang="en-US" dirty="0">
                    <a:latin typeface="+mj-lt"/>
                  </a:rPr>
                  <a:t>Insurer (Optional)</a:t>
                </a:r>
                <a:endParaRPr dirty="0">
                  <a:latin typeface="+mj-lt"/>
                </a:endParaRPr>
              </a:p>
            </p:txBody>
          </p:sp>
        </p:grpSp>
      </p:grpSp>
      <p:sp>
        <p:nvSpPr>
          <p:cNvPr id="252" name="Rectangle 251"/>
          <p:cNvSpPr/>
          <p:nvPr/>
        </p:nvSpPr>
        <p:spPr>
          <a:xfrm>
            <a:off x="1285336" y="1121349"/>
            <a:ext cx="10291313" cy="745551"/>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chemeClr val="accent5"/>
              </a:buClr>
            </a:pPr>
            <a:r>
              <a:rPr lang="en-US" sz="1400" b="1" dirty="0">
                <a:effectLst>
                  <a:outerShdw blurRad="38100" dist="38100" dir="2700000" algn="tl">
                    <a:srgbClr val="000000">
                      <a:alpha val="43137"/>
                    </a:srgbClr>
                  </a:outerShdw>
                </a:effectLst>
              </a:rPr>
              <a:t>The consortium contains Seller, Buyer, Seller’s Bank, Buyer’s Bank, Transporter and Insurer (optional) which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will form a </a:t>
            </a:r>
            <a:r>
              <a:rPr lang="en-US" sz="1400" b="1" dirty="0" err="1">
                <a:effectLst>
                  <a:outerShdw blurRad="38100" dist="38100" dir="2700000" algn="tl">
                    <a:srgbClr val="000000">
                      <a:alpha val="43137"/>
                    </a:srgbClr>
                  </a:outerShdw>
                </a:effectLst>
              </a:rPr>
              <a:t>blockchain</a:t>
            </a:r>
            <a:r>
              <a:rPr lang="en-US" sz="1400" b="1" dirty="0">
                <a:effectLst>
                  <a:outerShdw blurRad="38100" dist="38100" dir="2700000" algn="tl">
                    <a:srgbClr val="000000">
                      <a:alpha val="43137"/>
                    </a:srgbClr>
                  </a:outerShdw>
                </a:effectLst>
              </a:rPr>
              <a:t> network. Small scale buyers or sellers can be part of this solution without joining or </a:t>
            </a:r>
            <a:br>
              <a:rPr lang="en-US" sz="1400" b="1" dirty="0">
                <a:effectLst>
                  <a:outerShdw blurRad="38100" dist="38100" dir="2700000" algn="tl">
                    <a:srgbClr val="000000">
                      <a:alpha val="43137"/>
                    </a:srgbClr>
                  </a:outerShdw>
                </a:effectLst>
              </a:rPr>
            </a:br>
            <a:r>
              <a:rPr lang="en-US" sz="1400" b="1" dirty="0">
                <a:effectLst>
                  <a:outerShdw blurRad="38100" dist="38100" dir="2700000" algn="tl">
                    <a:srgbClr val="000000">
                      <a:alpha val="43137"/>
                    </a:srgbClr>
                  </a:outerShdw>
                </a:effectLst>
              </a:rPr>
              <a:t>becoming integral part of </a:t>
            </a:r>
            <a:r>
              <a:rPr lang="en-US" sz="1400" b="1" dirty="0" err="1">
                <a:effectLst>
                  <a:outerShdw blurRad="38100" dist="38100" dir="2700000" algn="tl">
                    <a:srgbClr val="000000">
                      <a:alpha val="43137"/>
                    </a:srgbClr>
                  </a:outerShdw>
                </a:effectLst>
              </a:rPr>
              <a:t>blockchain</a:t>
            </a:r>
            <a:r>
              <a:rPr lang="en-US" sz="1400" b="1" dirty="0">
                <a:effectLst>
                  <a:outerShdw blurRad="38100" dist="38100" dir="2700000" algn="tl">
                    <a:srgbClr val="000000">
                      <a:alpha val="43137"/>
                    </a:srgbClr>
                  </a:outerShdw>
                </a:effectLst>
              </a:rPr>
              <a:t> network.</a:t>
            </a:r>
          </a:p>
        </p:txBody>
      </p:sp>
    </p:spTree>
    <p:extLst>
      <p:ext uri="{BB962C8B-B14F-4D97-AF65-F5344CB8AC3E}">
        <p14:creationId xmlns:p14="http://schemas.microsoft.com/office/powerpoint/2010/main" val="2612100112"/>
      </p:ext>
    </p:extLst>
  </p:cSld>
  <p:clrMapOvr>
    <a:masterClrMapping/>
  </p:clrMapOvr>
  <p:transition spd="med">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Smart Contract</a:t>
            </a:r>
          </a:p>
        </p:txBody>
      </p:sp>
      <p:sp>
        <p:nvSpPr>
          <p:cNvPr id="5" name="Rectangle 4"/>
          <p:cNvSpPr/>
          <p:nvPr/>
        </p:nvSpPr>
        <p:spPr>
          <a:xfrm>
            <a:off x="1290276" y="1113984"/>
            <a:ext cx="10292119" cy="752916"/>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rgbClr val="0098C7"/>
              </a:buClr>
            </a:pPr>
            <a:r>
              <a:rPr lang="en-US" sz="1400" b="1" dirty="0">
                <a:solidFill>
                  <a:prstClr val="white"/>
                </a:solidFill>
                <a:effectLst>
                  <a:outerShdw blurRad="38100" dist="38100" dir="2700000" algn="tl">
                    <a:srgbClr val="000000">
                      <a:alpha val="43137"/>
                    </a:srgbClr>
                  </a:outerShdw>
                </a:effectLst>
              </a:rPr>
              <a:t>A smart contract is business logic that directly controls and validates the transaction on DLT, including asset creation and transfer</a:t>
            </a:r>
          </a:p>
        </p:txBody>
      </p:sp>
      <p:grpSp>
        <p:nvGrpSpPr>
          <p:cNvPr id="6" name="Group 5"/>
          <p:cNvGrpSpPr/>
          <p:nvPr/>
        </p:nvGrpSpPr>
        <p:grpSpPr>
          <a:xfrm>
            <a:off x="516992" y="1942766"/>
            <a:ext cx="11065403" cy="4317870"/>
            <a:chOff x="7364469" y="889210"/>
            <a:chExt cx="3920388" cy="1516467"/>
          </a:xfrm>
        </p:grpSpPr>
        <p:sp>
          <p:nvSpPr>
            <p:cNvPr id="8" name="Rounded Rectangle 7"/>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263147"/>
                </a:solidFill>
              </a:endParaRPr>
            </a:p>
          </p:txBody>
        </p:sp>
        <p:cxnSp>
          <p:nvCxnSpPr>
            <p:cNvPr id="9" name="Straight Connector 8"/>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2" name="Round Diagonal Corner Rectangle 11"/>
          <p:cNvSpPr/>
          <p:nvPr/>
        </p:nvSpPr>
        <p:spPr>
          <a:xfrm>
            <a:off x="1290276" y="3717988"/>
            <a:ext cx="9608267" cy="75757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Duration limits for the business activities like Payment duration, transport durations, delivery durations to be validated by smart contracts and process and notify the stakeholders accordingly</a:t>
            </a:r>
          </a:p>
        </p:txBody>
      </p:sp>
      <p:sp>
        <p:nvSpPr>
          <p:cNvPr id="13" name="Round Diagonal Corner Rectangle 12"/>
          <p:cNvSpPr/>
          <p:nvPr/>
        </p:nvSpPr>
        <p:spPr>
          <a:xfrm>
            <a:off x="1290276" y="4587417"/>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Smart contract for “lack of conformity”, “non performance” of buyer and seller in association with ICC</a:t>
            </a:r>
          </a:p>
        </p:txBody>
      </p:sp>
      <p:sp>
        <p:nvSpPr>
          <p:cNvPr id="14" name="Round Diagonal Corner Rectangle 13"/>
          <p:cNvSpPr/>
          <p:nvPr/>
        </p:nvSpPr>
        <p:spPr>
          <a:xfrm>
            <a:off x="1290276" y="5430786"/>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Validating norms given in the UCP600 defined by ICC like Payment terms ( LoC, Advance payments, contract payments)</a:t>
            </a:r>
          </a:p>
        </p:txBody>
      </p:sp>
      <p:sp>
        <p:nvSpPr>
          <p:cNvPr id="15" name="Round Diagonal Corner Rectangle 14"/>
          <p:cNvSpPr/>
          <p:nvPr/>
        </p:nvSpPr>
        <p:spPr>
          <a:xfrm>
            <a:off x="1290276" y="2874618"/>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Smart contracts for validating business parameters like, incoterm, Payment Terms, Trade details etc. </a:t>
            </a:r>
          </a:p>
        </p:txBody>
      </p:sp>
      <p:sp>
        <p:nvSpPr>
          <p:cNvPr id="16" name="Round Diagonal Corner Rectangle 15"/>
          <p:cNvSpPr/>
          <p:nvPr/>
        </p:nvSpPr>
        <p:spPr>
          <a:xfrm>
            <a:off x="1290276" y="2031248"/>
            <a:ext cx="9608267" cy="731520"/>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rgbClr val="263147"/>
                </a:solidFill>
              </a:rPr>
              <a:t>Automatic execution of trade process and updating sales contract status is done through smart contracts.</a:t>
            </a:r>
          </a:p>
        </p:txBody>
      </p:sp>
    </p:spTree>
    <p:extLst>
      <p:ext uri="{BB962C8B-B14F-4D97-AF65-F5344CB8AC3E}">
        <p14:creationId xmlns:p14="http://schemas.microsoft.com/office/powerpoint/2010/main" val="2902789228"/>
      </p:ext>
    </p:extLst>
  </p:cSld>
  <p:clrMapOvr>
    <a:masterClrMapping/>
  </p:clrMapOvr>
  <p:transition spd="med">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Model</a:t>
            </a:r>
          </a:p>
        </p:txBody>
      </p:sp>
      <p:sp>
        <p:nvSpPr>
          <p:cNvPr id="6" name="Oval 5"/>
          <p:cNvSpPr/>
          <p:nvPr/>
        </p:nvSpPr>
        <p:spPr>
          <a:xfrm>
            <a:off x="4825483" y="4257996"/>
            <a:ext cx="2415406" cy="725192"/>
          </a:xfrm>
          <a:prstGeom prst="ellipse">
            <a:avLst/>
          </a:prstGeom>
          <a:solidFill>
            <a:schemeClr val="bg1">
              <a:lumMod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2" name="Can 11"/>
          <p:cNvSpPr/>
          <p:nvPr/>
        </p:nvSpPr>
        <p:spPr>
          <a:xfrm>
            <a:off x="4917563" y="3521315"/>
            <a:ext cx="2218268" cy="1134533"/>
          </a:xfrm>
          <a:prstGeom prst="can">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13" name="TextBox 12"/>
          <p:cNvSpPr txBox="1"/>
          <p:nvPr/>
        </p:nvSpPr>
        <p:spPr>
          <a:xfrm>
            <a:off x="5357830" y="3913718"/>
            <a:ext cx="1337733" cy="523220"/>
          </a:xfrm>
          <a:prstGeom prst="rect">
            <a:avLst/>
          </a:prstGeom>
          <a:noFill/>
        </p:spPr>
        <p:txBody>
          <a:bodyPr wrap="square" rtlCol="0">
            <a:spAutoFit/>
          </a:bodyPr>
          <a:lstStyle/>
          <a:p>
            <a:pPr algn="ctr"/>
            <a:r>
              <a:rPr lang="en-US" sz="1400" b="1" dirty="0">
                <a:solidFill>
                  <a:schemeClr val="bg1"/>
                </a:solidFill>
                <a:effectLst>
                  <a:outerShdw blurRad="38100" dist="38100" dir="2700000" algn="tl">
                    <a:srgbClr val="000000">
                      <a:alpha val="43137"/>
                    </a:srgbClr>
                  </a:outerShdw>
                </a:effectLst>
              </a:rPr>
              <a:t>SHARED LEDGER</a:t>
            </a:r>
          </a:p>
        </p:txBody>
      </p:sp>
      <p:sp>
        <p:nvSpPr>
          <p:cNvPr id="14" name="Round Diagonal Corner Rectangle 13"/>
          <p:cNvSpPr/>
          <p:nvPr/>
        </p:nvSpPr>
        <p:spPr>
          <a:xfrm>
            <a:off x="1327367" y="1987214"/>
            <a:ext cx="2451100" cy="1676400"/>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Seller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Seller’s Bank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Buyer</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Buyer’s Bank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Transporter</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Insurer </a:t>
            </a:r>
          </a:p>
        </p:txBody>
      </p:sp>
      <p:sp>
        <p:nvSpPr>
          <p:cNvPr id="15" name="Round Diagonal Corner Rectangle 14"/>
          <p:cNvSpPr/>
          <p:nvPr/>
        </p:nvSpPr>
        <p:spPr>
          <a:xfrm flipH="1">
            <a:off x="8307323" y="1987214"/>
            <a:ext cx="2451100" cy="1676400"/>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Sales Contract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Product Details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Delivery Details</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Insurance Details </a:t>
            </a:r>
          </a:p>
        </p:txBody>
      </p:sp>
      <p:sp>
        <p:nvSpPr>
          <p:cNvPr id="16" name="Round Diagonal Corner Rectangle 15"/>
          <p:cNvSpPr/>
          <p:nvPr/>
        </p:nvSpPr>
        <p:spPr>
          <a:xfrm>
            <a:off x="1327367" y="4088581"/>
            <a:ext cx="2451100" cy="1676400"/>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Configurations </a:t>
            </a:r>
          </a:p>
        </p:txBody>
      </p:sp>
      <p:sp>
        <p:nvSpPr>
          <p:cNvPr id="17" name="Round Diagonal Corner Rectangle 16"/>
          <p:cNvSpPr/>
          <p:nvPr/>
        </p:nvSpPr>
        <p:spPr>
          <a:xfrm flipH="1">
            <a:off x="8307323" y="4088581"/>
            <a:ext cx="2451100" cy="1676400"/>
          </a:xfrm>
          <a:prstGeom prst="round2DiagRect">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Trade Conditions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LC Regulations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Payment Conditions </a:t>
            </a:r>
          </a:p>
          <a:p>
            <a:pPr marL="285750" indent="-285750" defTabSz="914400" eaLnBrk="0" fontAlgn="base" hangingPunct="0">
              <a:spcBef>
                <a:spcPts val="600"/>
              </a:spcBef>
              <a:spcAft>
                <a:spcPct val="0"/>
              </a:spcAft>
              <a:buClr>
                <a:srgbClr val="00B0F0"/>
              </a:buClr>
              <a:buFont typeface="Wingdings" panose="05000000000000000000" pitchFamily="2" charset="2"/>
              <a:buChar char="§"/>
            </a:pPr>
            <a:r>
              <a:rPr lang="en-US" sz="1400" dirty="0">
                <a:solidFill>
                  <a:schemeClr val="tx1"/>
                </a:solidFill>
                <a:latin typeface="Arial" pitchFamily="34" charset="0"/>
                <a:ea typeface="Calibri" pitchFamily="34" charset="0"/>
                <a:cs typeface="Times New Roman" pitchFamily="18" charset="0"/>
              </a:rPr>
              <a:t>SLAs</a:t>
            </a:r>
          </a:p>
        </p:txBody>
      </p:sp>
      <p:cxnSp>
        <p:nvCxnSpPr>
          <p:cNvPr id="18" name="Elbow Connector 17"/>
          <p:cNvCxnSpPr>
            <a:stCxn id="14" idx="0"/>
          </p:cNvCxnSpPr>
          <p:nvPr/>
        </p:nvCxnSpPr>
        <p:spPr>
          <a:xfrm>
            <a:off x="3778467" y="2825414"/>
            <a:ext cx="1139096" cy="1088304"/>
          </a:xfrm>
          <a:prstGeom prst="bentConnector3">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0"/>
            <a:endCxn id="12" idx="2"/>
          </p:cNvCxnSpPr>
          <p:nvPr/>
        </p:nvCxnSpPr>
        <p:spPr>
          <a:xfrm flipV="1">
            <a:off x="3778467" y="4088582"/>
            <a:ext cx="1139096" cy="838199"/>
          </a:xfrm>
          <a:prstGeom prst="bentConnector3">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5" idx="0"/>
          </p:cNvCxnSpPr>
          <p:nvPr/>
        </p:nvCxnSpPr>
        <p:spPr>
          <a:xfrm rot="10800000" flipV="1">
            <a:off x="7165061" y="2825413"/>
            <a:ext cx="1142263" cy="1041787"/>
          </a:xfrm>
          <a:prstGeom prst="bentConnector3">
            <a:avLst>
              <a:gd name="adj1" fmla="val 50000"/>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a:endCxn id="12" idx="4"/>
          </p:cNvCxnSpPr>
          <p:nvPr/>
        </p:nvCxnSpPr>
        <p:spPr>
          <a:xfrm rot="10800000">
            <a:off x="7135831" y="4088583"/>
            <a:ext cx="1171492" cy="838199"/>
          </a:xfrm>
          <a:prstGeom prst="bentConnector3">
            <a:avLst>
              <a:gd name="adj1" fmla="val 50000"/>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69154" y="3432782"/>
            <a:ext cx="816078" cy="215444"/>
          </a:xfrm>
          <a:prstGeom prst="rect">
            <a:avLst/>
          </a:prstGeom>
          <a:noFill/>
        </p:spPr>
        <p:txBody>
          <a:bodyPr wrap="square" rtlCol="0">
            <a:spAutoFit/>
          </a:bodyPr>
          <a:lstStyle/>
          <a:p>
            <a:pPr algn="ctr"/>
            <a:r>
              <a:rPr lang="en-US" sz="800" dirty="0">
                <a:solidFill>
                  <a:schemeClr val="tx2">
                    <a:lumMod val="50000"/>
                  </a:schemeClr>
                </a:solidFill>
              </a:rPr>
              <a:t>REFERS</a:t>
            </a:r>
          </a:p>
        </p:txBody>
      </p:sp>
      <p:sp>
        <p:nvSpPr>
          <p:cNvPr id="23" name="TextBox 22"/>
          <p:cNvSpPr txBox="1"/>
          <p:nvPr/>
        </p:nvSpPr>
        <p:spPr>
          <a:xfrm>
            <a:off x="4269154" y="4294419"/>
            <a:ext cx="816078" cy="215444"/>
          </a:xfrm>
          <a:prstGeom prst="rect">
            <a:avLst/>
          </a:prstGeom>
          <a:noFill/>
        </p:spPr>
        <p:txBody>
          <a:bodyPr wrap="square" rtlCol="0">
            <a:spAutoFit/>
          </a:bodyPr>
          <a:lstStyle/>
          <a:p>
            <a:pPr algn="ctr"/>
            <a:r>
              <a:rPr lang="en-US" sz="800" dirty="0">
                <a:solidFill>
                  <a:schemeClr val="tx2">
                    <a:lumMod val="50000"/>
                  </a:schemeClr>
                </a:solidFill>
              </a:rPr>
              <a:t>USES</a:t>
            </a:r>
          </a:p>
        </p:txBody>
      </p:sp>
      <p:sp>
        <p:nvSpPr>
          <p:cNvPr id="24" name="TextBox 23"/>
          <p:cNvSpPr txBox="1"/>
          <p:nvPr/>
        </p:nvSpPr>
        <p:spPr>
          <a:xfrm>
            <a:off x="7000390" y="3432782"/>
            <a:ext cx="816078" cy="215444"/>
          </a:xfrm>
          <a:prstGeom prst="rect">
            <a:avLst/>
          </a:prstGeom>
          <a:noFill/>
        </p:spPr>
        <p:txBody>
          <a:bodyPr wrap="square" rtlCol="0">
            <a:spAutoFit/>
          </a:bodyPr>
          <a:lstStyle/>
          <a:p>
            <a:pPr algn="ctr"/>
            <a:r>
              <a:rPr lang="en-US" sz="800" dirty="0">
                <a:solidFill>
                  <a:schemeClr val="tx2">
                    <a:lumMod val="50000"/>
                  </a:schemeClr>
                </a:solidFill>
              </a:rPr>
              <a:t>UPDATE </a:t>
            </a:r>
          </a:p>
        </p:txBody>
      </p:sp>
      <p:sp>
        <p:nvSpPr>
          <p:cNvPr id="25" name="TextBox 24"/>
          <p:cNvSpPr txBox="1"/>
          <p:nvPr/>
        </p:nvSpPr>
        <p:spPr>
          <a:xfrm>
            <a:off x="7000390" y="4294419"/>
            <a:ext cx="816078" cy="215444"/>
          </a:xfrm>
          <a:prstGeom prst="rect">
            <a:avLst/>
          </a:prstGeom>
          <a:noFill/>
        </p:spPr>
        <p:txBody>
          <a:bodyPr wrap="square" rtlCol="0">
            <a:spAutoFit/>
          </a:bodyPr>
          <a:lstStyle/>
          <a:p>
            <a:pPr algn="ctr"/>
            <a:r>
              <a:rPr lang="en-US" sz="800" dirty="0">
                <a:solidFill>
                  <a:schemeClr val="tx2">
                    <a:lumMod val="50000"/>
                  </a:schemeClr>
                </a:solidFill>
              </a:rPr>
              <a:t>VALIDATE</a:t>
            </a:r>
          </a:p>
        </p:txBody>
      </p:sp>
      <p:grpSp>
        <p:nvGrpSpPr>
          <p:cNvPr id="26" name="Groupe 662"/>
          <p:cNvGrpSpPr/>
          <p:nvPr/>
        </p:nvGrpSpPr>
        <p:grpSpPr>
          <a:xfrm>
            <a:off x="5511539" y="2719774"/>
            <a:ext cx="948132" cy="943840"/>
            <a:chOff x="5080001" y="2759075"/>
            <a:chExt cx="350838" cy="349251"/>
          </a:xfrm>
        </p:grpSpPr>
        <p:sp>
          <p:nvSpPr>
            <p:cNvPr id="27" name="Freeform 193"/>
            <p:cNvSpPr>
              <a:spLocks/>
            </p:cNvSpPr>
            <p:nvPr/>
          </p:nvSpPr>
          <p:spPr bwMode="auto">
            <a:xfrm>
              <a:off x="5194301" y="2855913"/>
              <a:ext cx="63500" cy="82550"/>
            </a:xfrm>
            <a:custGeom>
              <a:avLst/>
              <a:gdLst/>
              <a:ahLst/>
              <a:cxnLst>
                <a:cxn ang="0">
                  <a:pos x="32" y="34"/>
                </a:cxn>
                <a:cxn ang="0">
                  <a:pos x="20" y="19"/>
                </a:cxn>
                <a:cxn ang="0">
                  <a:pos x="24" y="10"/>
                </a:cxn>
                <a:cxn ang="0">
                  <a:pos x="16" y="0"/>
                </a:cxn>
                <a:cxn ang="0">
                  <a:pos x="8" y="10"/>
                </a:cxn>
                <a:cxn ang="0">
                  <a:pos x="13" y="19"/>
                </a:cxn>
                <a:cxn ang="0">
                  <a:pos x="0" y="43"/>
                </a:cxn>
              </a:cxnLst>
              <a:rect l="0" t="0" r="r" b="b"/>
              <a:pathLst>
                <a:path w="32" h="43">
                  <a:moveTo>
                    <a:pt x="32" y="34"/>
                  </a:moveTo>
                  <a:cubicBezTo>
                    <a:pt x="30" y="26"/>
                    <a:pt x="26" y="21"/>
                    <a:pt x="20" y="19"/>
                  </a:cubicBezTo>
                  <a:cubicBezTo>
                    <a:pt x="22" y="17"/>
                    <a:pt x="24" y="13"/>
                    <a:pt x="24" y="10"/>
                  </a:cubicBezTo>
                  <a:cubicBezTo>
                    <a:pt x="24" y="4"/>
                    <a:pt x="21" y="0"/>
                    <a:pt x="16" y="0"/>
                  </a:cubicBezTo>
                  <a:cubicBezTo>
                    <a:pt x="12" y="0"/>
                    <a:pt x="8" y="4"/>
                    <a:pt x="8" y="10"/>
                  </a:cubicBezTo>
                  <a:cubicBezTo>
                    <a:pt x="8" y="13"/>
                    <a:pt x="11" y="17"/>
                    <a:pt x="13" y="19"/>
                  </a:cubicBezTo>
                  <a:cubicBezTo>
                    <a:pt x="3" y="21"/>
                    <a:pt x="0" y="30"/>
                    <a:pt x="0" y="43"/>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194"/>
            <p:cNvSpPr>
              <a:spLocks/>
            </p:cNvSpPr>
            <p:nvPr/>
          </p:nvSpPr>
          <p:spPr bwMode="auto">
            <a:xfrm>
              <a:off x="5218113" y="2944813"/>
              <a:ext cx="23813" cy="1588"/>
            </a:xfrm>
            <a:custGeom>
              <a:avLst/>
              <a:gdLst/>
              <a:ahLst/>
              <a:cxnLst>
                <a:cxn ang="0">
                  <a:pos x="12" y="0"/>
                </a:cxn>
                <a:cxn ang="0">
                  <a:pos x="0" y="0"/>
                </a:cxn>
              </a:cxnLst>
              <a:rect l="0" t="0" r="r" b="b"/>
              <a:pathLst>
                <a:path w="12">
                  <a:moveTo>
                    <a:pt x="12" y="0"/>
                  </a:moveTo>
                  <a:cubicBezTo>
                    <a:pt x="7" y="0"/>
                    <a:pt x="5" y="0"/>
                    <a:pt x="0"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195"/>
            <p:cNvSpPr>
              <a:spLocks/>
            </p:cNvSpPr>
            <p:nvPr/>
          </p:nvSpPr>
          <p:spPr bwMode="auto">
            <a:xfrm>
              <a:off x="5281613" y="2876551"/>
              <a:ext cx="58738" cy="63500"/>
            </a:xfrm>
            <a:custGeom>
              <a:avLst/>
              <a:gdLst/>
              <a:ahLst/>
              <a:cxnLst>
                <a:cxn ang="0">
                  <a:pos x="0" y="29"/>
                </a:cxn>
                <a:cxn ang="0">
                  <a:pos x="9" y="22"/>
                </a:cxn>
                <a:cxn ang="0">
                  <a:pos x="4" y="12"/>
                </a:cxn>
                <a:cxn ang="0">
                  <a:pos x="14" y="0"/>
                </a:cxn>
                <a:cxn ang="0">
                  <a:pos x="23" y="12"/>
                </a:cxn>
                <a:cxn ang="0">
                  <a:pos x="18" y="22"/>
                </a:cxn>
                <a:cxn ang="0">
                  <a:pos x="30" y="33"/>
                </a:cxn>
              </a:cxnLst>
              <a:rect l="0" t="0" r="r" b="b"/>
              <a:pathLst>
                <a:path w="30" h="33">
                  <a:moveTo>
                    <a:pt x="0" y="29"/>
                  </a:moveTo>
                  <a:cubicBezTo>
                    <a:pt x="3" y="26"/>
                    <a:pt x="6" y="23"/>
                    <a:pt x="9" y="22"/>
                  </a:cubicBezTo>
                  <a:cubicBezTo>
                    <a:pt x="7" y="20"/>
                    <a:pt x="4" y="16"/>
                    <a:pt x="4" y="12"/>
                  </a:cubicBezTo>
                  <a:cubicBezTo>
                    <a:pt x="4" y="5"/>
                    <a:pt x="8" y="0"/>
                    <a:pt x="14" y="0"/>
                  </a:cubicBezTo>
                  <a:cubicBezTo>
                    <a:pt x="19" y="0"/>
                    <a:pt x="23" y="5"/>
                    <a:pt x="23" y="12"/>
                  </a:cubicBezTo>
                  <a:cubicBezTo>
                    <a:pt x="23" y="16"/>
                    <a:pt x="20" y="20"/>
                    <a:pt x="18" y="22"/>
                  </a:cubicBezTo>
                  <a:cubicBezTo>
                    <a:pt x="24" y="24"/>
                    <a:pt x="27" y="28"/>
                    <a:pt x="30" y="33"/>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196"/>
            <p:cNvSpPr>
              <a:spLocks/>
            </p:cNvSpPr>
            <p:nvPr/>
          </p:nvSpPr>
          <p:spPr bwMode="auto">
            <a:xfrm>
              <a:off x="5241926" y="2921001"/>
              <a:ext cx="15875" cy="23813"/>
            </a:xfrm>
            <a:custGeom>
              <a:avLst/>
              <a:gdLst/>
              <a:ahLst/>
              <a:cxnLst>
                <a:cxn ang="0">
                  <a:pos x="0" y="12"/>
                </a:cxn>
                <a:cxn ang="0">
                  <a:pos x="8" y="0"/>
                </a:cxn>
              </a:cxnLst>
              <a:rect l="0" t="0" r="r" b="b"/>
              <a:pathLst>
                <a:path w="8" h="12">
                  <a:moveTo>
                    <a:pt x="0" y="12"/>
                  </a:moveTo>
                  <a:cubicBezTo>
                    <a:pt x="0" y="6"/>
                    <a:pt x="3" y="1"/>
                    <a:pt x="8"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197"/>
            <p:cNvSpPr>
              <a:spLocks/>
            </p:cNvSpPr>
            <p:nvPr/>
          </p:nvSpPr>
          <p:spPr bwMode="auto">
            <a:xfrm>
              <a:off x="5218113" y="2944813"/>
              <a:ext cx="34925" cy="71438"/>
            </a:xfrm>
            <a:custGeom>
              <a:avLst/>
              <a:gdLst/>
              <a:ahLst/>
              <a:cxnLst>
                <a:cxn ang="0">
                  <a:pos x="12" y="0"/>
                </a:cxn>
                <a:cxn ang="0">
                  <a:pos x="12" y="1"/>
                </a:cxn>
                <a:cxn ang="0">
                  <a:pos x="18" y="14"/>
                </a:cxn>
                <a:cxn ang="0">
                  <a:pos x="0" y="37"/>
                </a:cxn>
              </a:cxnLst>
              <a:rect l="0" t="0" r="r" b="b"/>
              <a:pathLst>
                <a:path w="18" h="37">
                  <a:moveTo>
                    <a:pt x="12" y="0"/>
                  </a:moveTo>
                  <a:cubicBezTo>
                    <a:pt x="12" y="0"/>
                    <a:pt x="12" y="1"/>
                    <a:pt x="12" y="1"/>
                  </a:cubicBezTo>
                  <a:cubicBezTo>
                    <a:pt x="12" y="6"/>
                    <a:pt x="15" y="11"/>
                    <a:pt x="18" y="14"/>
                  </a:cubicBezTo>
                  <a:cubicBezTo>
                    <a:pt x="8" y="17"/>
                    <a:pt x="1" y="25"/>
                    <a:pt x="0" y="37"/>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198"/>
            <p:cNvSpPr>
              <a:spLocks/>
            </p:cNvSpPr>
            <p:nvPr/>
          </p:nvSpPr>
          <p:spPr bwMode="auto">
            <a:xfrm>
              <a:off x="5292726" y="2981326"/>
              <a:ext cx="17463" cy="36513"/>
            </a:xfrm>
            <a:custGeom>
              <a:avLst/>
              <a:gdLst/>
              <a:ahLst/>
              <a:cxnLst>
                <a:cxn ang="0">
                  <a:pos x="0" y="0"/>
                </a:cxn>
                <a:cxn ang="0">
                  <a:pos x="9" y="19"/>
                </a:cxn>
              </a:cxnLst>
              <a:rect l="0" t="0" r="r" b="b"/>
              <a:pathLst>
                <a:path w="9" h="19">
                  <a:moveTo>
                    <a:pt x="0" y="0"/>
                  </a:moveTo>
                  <a:cubicBezTo>
                    <a:pt x="5" y="6"/>
                    <a:pt x="8" y="10"/>
                    <a:pt x="9" y="19"/>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199"/>
            <p:cNvSpPr>
              <a:spLocks/>
            </p:cNvSpPr>
            <p:nvPr/>
          </p:nvSpPr>
          <p:spPr bwMode="auto">
            <a:xfrm>
              <a:off x="5257801" y="2919413"/>
              <a:ext cx="23813" cy="12700"/>
            </a:xfrm>
            <a:custGeom>
              <a:avLst/>
              <a:gdLst/>
              <a:ahLst/>
              <a:cxnLst>
                <a:cxn ang="0">
                  <a:pos x="0" y="1"/>
                </a:cxn>
                <a:cxn ang="0">
                  <a:pos x="3" y="0"/>
                </a:cxn>
                <a:cxn ang="0">
                  <a:pos x="13" y="7"/>
                </a:cxn>
              </a:cxnLst>
              <a:rect l="0" t="0" r="r" b="b"/>
              <a:pathLst>
                <a:path w="13" h="7">
                  <a:moveTo>
                    <a:pt x="0" y="1"/>
                  </a:moveTo>
                  <a:cubicBezTo>
                    <a:pt x="1" y="0"/>
                    <a:pt x="2" y="0"/>
                    <a:pt x="3" y="0"/>
                  </a:cubicBezTo>
                  <a:cubicBezTo>
                    <a:pt x="8" y="0"/>
                    <a:pt x="11" y="2"/>
                    <a:pt x="13" y="7"/>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00"/>
            <p:cNvSpPr>
              <a:spLocks/>
            </p:cNvSpPr>
            <p:nvPr/>
          </p:nvSpPr>
          <p:spPr bwMode="auto">
            <a:xfrm>
              <a:off x="5275263" y="2932113"/>
              <a:ext cx="17463" cy="49213"/>
            </a:xfrm>
            <a:custGeom>
              <a:avLst/>
              <a:gdLst/>
              <a:ahLst/>
              <a:cxnLst>
                <a:cxn ang="0">
                  <a:pos x="4" y="0"/>
                </a:cxn>
                <a:cxn ang="0">
                  <a:pos x="6" y="7"/>
                </a:cxn>
                <a:cxn ang="0">
                  <a:pos x="0" y="20"/>
                </a:cxn>
                <a:cxn ang="0">
                  <a:pos x="9" y="25"/>
                </a:cxn>
              </a:cxnLst>
              <a:rect l="0" t="0" r="r" b="b"/>
              <a:pathLst>
                <a:path w="9" h="25">
                  <a:moveTo>
                    <a:pt x="4" y="0"/>
                  </a:moveTo>
                  <a:cubicBezTo>
                    <a:pt x="5" y="2"/>
                    <a:pt x="6" y="4"/>
                    <a:pt x="6" y="7"/>
                  </a:cubicBezTo>
                  <a:cubicBezTo>
                    <a:pt x="6" y="12"/>
                    <a:pt x="2" y="17"/>
                    <a:pt x="0" y="20"/>
                  </a:cubicBezTo>
                  <a:cubicBezTo>
                    <a:pt x="3" y="21"/>
                    <a:pt x="6" y="23"/>
                    <a:pt x="9" y="25"/>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01"/>
            <p:cNvSpPr>
              <a:spLocks/>
            </p:cNvSpPr>
            <p:nvPr/>
          </p:nvSpPr>
          <p:spPr bwMode="auto">
            <a:xfrm>
              <a:off x="5160963" y="2940051"/>
              <a:ext cx="61913" cy="88900"/>
            </a:xfrm>
            <a:custGeom>
              <a:avLst/>
              <a:gdLst/>
              <a:ahLst/>
              <a:cxnLst>
                <a:cxn ang="0">
                  <a:pos x="32" y="32"/>
                </a:cxn>
                <a:cxn ang="0">
                  <a:pos x="21" y="19"/>
                </a:cxn>
                <a:cxn ang="0">
                  <a:pos x="26" y="10"/>
                </a:cxn>
                <a:cxn ang="0">
                  <a:pos x="18" y="0"/>
                </a:cxn>
                <a:cxn ang="0">
                  <a:pos x="10" y="10"/>
                </a:cxn>
                <a:cxn ang="0">
                  <a:pos x="14" y="19"/>
                </a:cxn>
                <a:cxn ang="0">
                  <a:pos x="0" y="46"/>
                </a:cxn>
              </a:cxnLst>
              <a:rect l="0" t="0" r="r" b="b"/>
              <a:pathLst>
                <a:path w="32" h="46">
                  <a:moveTo>
                    <a:pt x="32" y="32"/>
                  </a:moveTo>
                  <a:cubicBezTo>
                    <a:pt x="30" y="24"/>
                    <a:pt x="28" y="20"/>
                    <a:pt x="21" y="19"/>
                  </a:cubicBezTo>
                  <a:cubicBezTo>
                    <a:pt x="23" y="17"/>
                    <a:pt x="26" y="13"/>
                    <a:pt x="26" y="10"/>
                  </a:cubicBezTo>
                  <a:cubicBezTo>
                    <a:pt x="26" y="4"/>
                    <a:pt x="22" y="0"/>
                    <a:pt x="18" y="0"/>
                  </a:cubicBezTo>
                  <a:cubicBezTo>
                    <a:pt x="13" y="0"/>
                    <a:pt x="10" y="4"/>
                    <a:pt x="10" y="10"/>
                  </a:cubicBezTo>
                  <a:cubicBezTo>
                    <a:pt x="10" y="13"/>
                    <a:pt x="12" y="17"/>
                    <a:pt x="14" y="19"/>
                  </a:cubicBezTo>
                  <a:cubicBezTo>
                    <a:pt x="5" y="21"/>
                    <a:pt x="0" y="33"/>
                    <a:pt x="0" y="46"/>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02"/>
            <p:cNvSpPr>
              <a:spLocks/>
            </p:cNvSpPr>
            <p:nvPr/>
          </p:nvSpPr>
          <p:spPr bwMode="auto">
            <a:xfrm>
              <a:off x="5303838" y="2940051"/>
              <a:ext cx="65088" cy="106363"/>
            </a:xfrm>
            <a:custGeom>
              <a:avLst/>
              <a:gdLst/>
              <a:ahLst/>
              <a:cxnLst>
                <a:cxn ang="0">
                  <a:pos x="0" y="29"/>
                </a:cxn>
                <a:cxn ang="0">
                  <a:pos x="11" y="22"/>
                </a:cxn>
                <a:cxn ang="0">
                  <a:pos x="5" y="12"/>
                </a:cxn>
                <a:cxn ang="0">
                  <a:pos x="15" y="0"/>
                </a:cxn>
                <a:cxn ang="0">
                  <a:pos x="24" y="12"/>
                </a:cxn>
                <a:cxn ang="0">
                  <a:pos x="19" y="22"/>
                </a:cxn>
                <a:cxn ang="0">
                  <a:pos x="34" y="52"/>
                </a:cxn>
                <a:cxn ang="0">
                  <a:pos x="6" y="54"/>
                </a:cxn>
              </a:cxnLst>
              <a:rect l="0" t="0" r="r" b="b"/>
              <a:pathLst>
                <a:path w="34" h="55">
                  <a:moveTo>
                    <a:pt x="0" y="29"/>
                  </a:moveTo>
                  <a:cubicBezTo>
                    <a:pt x="2" y="26"/>
                    <a:pt x="7" y="23"/>
                    <a:pt x="11" y="22"/>
                  </a:cubicBezTo>
                  <a:cubicBezTo>
                    <a:pt x="8" y="20"/>
                    <a:pt x="5" y="16"/>
                    <a:pt x="5" y="12"/>
                  </a:cubicBezTo>
                  <a:cubicBezTo>
                    <a:pt x="5" y="5"/>
                    <a:pt x="10" y="0"/>
                    <a:pt x="15" y="0"/>
                  </a:cubicBezTo>
                  <a:cubicBezTo>
                    <a:pt x="20" y="0"/>
                    <a:pt x="24" y="5"/>
                    <a:pt x="24" y="12"/>
                  </a:cubicBezTo>
                  <a:cubicBezTo>
                    <a:pt x="24" y="16"/>
                    <a:pt x="21" y="20"/>
                    <a:pt x="19" y="22"/>
                  </a:cubicBezTo>
                  <a:cubicBezTo>
                    <a:pt x="30" y="25"/>
                    <a:pt x="34" y="38"/>
                    <a:pt x="34" y="52"/>
                  </a:cubicBezTo>
                  <a:cubicBezTo>
                    <a:pt x="34" y="54"/>
                    <a:pt x="17" y="55"/>
                    <a:pt x="6" y="54"/>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03"/>
            <p:cNvSpPr>
              <a:spLocks/>
            </p:cNvSpPr>
            <p:nvPr/>
          </p:nvSpPr>
          <p:spPr bwMode="auto">
            <a:xfrm>
              <a:off x="5340351" y="2820988"/>
              <a:ext cx="90488" cy="266700"/>
            </a:xfrm>
            <a:custGeom>
              <a:avLst/>
              <a:gdLst/>
              <a:ahLst/>
              <a:cxnLst>
                <a:cxn ang="0">
                  <a:pos x="0" y="138"/>
                </a:cxn>
                <a:cxn ang="0">
                  <a:pos x="26" y="117"/>
                </a:cxn>
                <a:cxn ang="0">
                  <a:pos x="47" y="58"/>
                </a:cxn>
                <a:cxn ang="0">
                  <a:pos x="26" y="0"/>
                </a:cxn>
              </a:cxnLst>
              <a:rect l="0" t="0" r="r" b="b"/>
              <a:pathLst>
                <a:path w="47" h="138">
                  <a:moveTo>
                    <a:pt x="0" y="138"/>
                  </a:moveTo>
                  <a:cubicBezTo>
                    <a:pt x="10" y="132"/>
                    <a:pt x="19" y="125"/>
                    <a:pt x="26" y="117"/>
                  </a:cubicBezTo>
                  <a:cubicBezTo>
                    <a:pt x="39" y="101"/>
                    <a:pt x="47" y="81"/>
                    <a:pt x="47" y="58"/>
                  </a:cubicBezTo>
                  <a:cubicBezTo>
                    <a:pt x="47" y="36"/>
                    <a:pt x="39" y="16"/>
                    <a:pt x="26"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04"/>
            <p:cNvSpPr>
              <a:spLocks/>
            </p:cNvSpPr>
            <p:nvPr/>
          </p:nvSpPr>
          <p:spPr bwMode="auto">
            <a:xfrm>
              <a:off x="5080001" y="2820988"/>
              <a:ext cx="174625" cy="287338"/>
            </a:xfrm>
            <a:custGeom>
              <a:avLst/>
              <a:gdLst/>
              <a:ahLst/>
              <a:cxnLst>
                <a:cxn ang="0">
                  <a:pos x="21" y="0"/>
                </a:cxn>
                <a:cxn ang="0">
                  <a:pos x="0" y="58"/>
                </a:cxn>
                <a:cxn ang="0">
                  <a:pos x="90" y="149"/>
                </a:cxn>
              </a:cxnLst>
              <a:rect l="0" t="0" r="r" b="b"/>
              <a:pathLst>
                <a:path w="90" h="149">
                  <a:moveTo>
                    <a:pt x="21" y="0"/>
                  </a:moveTo>
                  <a:cubicBezTo>
                    <a:pt x="8" y="16"/>
                    <a:pt x="0" y="36"/>
                    <a:pt x="0" y="58"/>
                  </a:cubicBezTo>
                  <a:cubicBezTo>
                    <a:pt x="0" y="109"/>
                    <a:pt x="40" y="149"/>
                    <a:pt x="90" y="149"/>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06"/>
            <p:cNvSpPr>
              <a:spLocks/>
            </p:cNvSpPr>
            <p:nvPr/>
          </p:nvSpPr>
          <p:spPr bwMode="auto">
            <a:xfrm>
              <a:off x="5121276" y="2759075"/>
              <a:ext cx="269875" cy="61913"/>
            </a:xfrm>
            <a:custGeom>
              <a:avLst/>
              <a:gdLst/>
              <a:ahLst/>
              <a:cxnLst>
                <a:cxn ang="0">
                  <a:pos x="0" y="32"/>
                </a:cxn>
                <a:cxn ang="0">
                  <a:pos x="69" y="0"/>
                </a:cxn>
                <a:cxn ang="0">
                  <a:pos x="139" y="32"/>
                </a:cxn>
              </a:cxnLst>
              <a:rect l="0" t="0" r="r" b="b"/>
              <a:pathLst>
                <a:path w="139" h="32">
                  <a:moveTo>
                    <a:pt x="0" y="32"/>
                  </a:moveTo>
                  <a:cubicBezTo>
                    <a:pt x="16" y="12"/>
                    <a:pt x="41" y="0"/>
                    <a:pt x="69" y="0"/>
                  </a:cubicBezTo>
                  <a:cubicBezTo>
                    <a:pt x="97" y="0"/>
                    <a:pt x="122" y="12"/>
                    <a:pt x="139" y="32"/>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07"/>
            <p:cNvSpPr>
              <a:spLocks/>
            </p:cNvSpPr>
            <p:nvPr/>
          </p:nvSpPr>
          <p:spPr bwMode="auto">
            <a:xfrm>
              <a:off x="5121276" y="2820988"/>
              <a:ext cx="269875" cy="30163"/>
            </a:xfrm>
            <a:custGeom>
              <a:avLst/>
              <a:gdLst/>
              <a:ahLst/>
              <a:cxnLst>
                <a:cxn ang="0">
                  <a:pos x="0" y="0"/>
                </a:cxn>
                <a:cxn ang="0">
                  <a:pos x="69" y="16"/>
                </a:cxn>
                <a:cxn ang="0">
                  <a:pos x="139" y="0"/>
                </a:cxn>
              </a:cxnLst>
              <a:rect l="0" t="0" r="r" b="b"/>
              <a:pathLst>
                <a:path w="139" h="16">
                  <a:moveTo>
                    <a:pt x="0" y="0"/>
                  </a:moveTo>
                  <a:cubicBezTo>
                    <a:pt x="16" y="10"/>
                    <a:pt x="41" y="16"/>
                    <a:pt x="69" y="16"/>
                  </a:cubicBezTo>
                  <a:cubicBezTo>
                    <a:pt x="97" y="16"/>
                    <a:pt x="122" y="10"/>
                    <a:pt x="139"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08"/>
            <p:cNvSpPr>
              <a:spLocks/>
            </p:cNvSpPr>
            <p:nvPr/>
          </p:nvSpPr>
          <p:spPr bwMode="auto">
            <a:xfrm>
              <a:off x="5121276" y="3017838"/>
              <a:ext cx="95250" cy="28575"/>
            </a:xfrm>
            <a:custGeom>
              <a:avLst/>
              <a:gdLst/>
              <a:ahLst/>
              <a:cxnLst>
                <a:cxn ang="0">
                  <a:pos x="49" y="0"/>
                </a:cxn>
                <a:cxn ang="0">
                  <a:pos x="0" y="15"/>
                </a:cxn>
              </a:cxnLst>
              <a:rect l="0" t="0" r="r" b="b"/>
              <a:pathLst>
                <a:path w="49" h="15">
                  <a:moveTo>
                    <a:pt x="49" y="0"/>
                  </a:moveTo>
                  <a:cubicBezTo>
                    <a:pt x="29" y="2"/>
                    <a:pt x="12" y="7"/>
                    <a:pt x="0" y="15"/>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09"/>
            <p:cNvSpPr>
              <a:spLocks/>
            </p:cNvSpPr>
            <p:nvPr/>
          </p:nvSpPr>
          <p:spPr bwMode="auto">
            <a:xfrm>
              <a:off x="5216526" y="3016250"/>
              <a:ext cx="174625" cy="28575"/>
            </a:xfrm>
            <a:custGeom>
              <a:avLst/>
              <a:gdLst/>
              <a:ahLst/>
              <a:cxnLst>
                <a:cxn ang="0">
                  <a:pos x="90" y="15"/>
                </a:cxn>
                <a:cxn ang="0">
                  <a:pos x="20" y="0"/>
                </a:cxn>
                <a:cxn ang="0">
                  <a:pos x="0" y="1"/>
                </a:cxn>
              </a:cxnLst>
              <a:rect l="0" t="0" r="r" b="b"/>
              <a:pathLst>
                <a:path w="90" h="15">
                  <a:moveTo>
                    <a:pt x="90" y="15"/>
                  </a:moveTo>
                  <a:cubicBezTo>
                    <a:pt x="73" y="6"/>
                    <a:pt x="48" y="0"/>
                    <a:pt x="20" y="0"/>
                  </a:cubicBezTo>
                  <a:cubicBezTo>
                    <a:pt x="13" y="0"/>
                    <a:pt x="7" y="0"/>
                    <a:pt x="0" y="1"/>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10"/>
            <p:cNvSpPr>
              <a:spLocks/>
            </p:cNvSpPr>
            <p:nvPr/>
          </p:nvSpPr>
          <p:spPr bwMode="auto">
            <a:xfrm>
              <a:off x="5160963" y="2759075"/>
              <a:ext cx="188913" cy="234950"/>
            </a:xfrm>
            <a:custGeom>
              <a:avLst/>
              <a:gdLst/>
              <a:ahLst/>
              <a:cxnLst>
                <a:cxn ang="0">
                  <a:pos x="3" y="122"/>
                </a:cxn>
                <a:cxn ang="0">
                  <a:pos x="0" y="90"/>
                </a:cxn>
                <a:cxn ang="0">
                  <a:pos x="49" y="0"/>
                </a:cxn>
                <a:cxn ang="0">
                  <a:pos x="98" y="90"/>
                </a:cxn>
                <a:cxn ang="0">
                  <a:pos x="98" y="100"/>
                </a:cxn>
              </a:cxnLst>
              <a:rect l="0" t="0" r="r" b="b"/>
              <a:pathLst>
                <a:path w="98" h="122">
                  <a:moveTo>
                    <a:pt x="3" y="122"/>
                  </a:moveTo>
                  <a:cubicBezTo>
                    <a:pt x="1" y="112"/>
                    <a:pt x="0" y="102"/>
                    <a:pt x="0" y="90"/>
                  </a:cubicBezTo>
                  <a:cubicBezTo>
                    <a:pt x="0" y="40"/>
                    <a:pt x="22" y="0"/>
                    <a:pt x="49" y="0"/>
                  </a:cubicBezTo>
                  <a:cubicBezTo>
                    <a:pt x="76" y="0"/>
                    <a:pt x="98" y="40"/>
                    <a:pt x="98" y="90"/>
                  </a:cubicBezTo>
                  <a:cubicBezTo>
                    <a:pt x="98" y="93"/>
                    <a:pt x="98" y="97"/>
                    <a:pt x="98" y="10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11"/>
            <p:cNvSpPr>
              <a:spLocks/>
            </p:cNvSpPr>
            <p:nvPr/>
          </p:nvSpPr>
          <p:spPr bwMode="auto">
            <a:xfrm>
              <a:off x="5178426" y="3028950"/>
              <a:ext cx="150813" cy="79375"/>
            </a:xfrm>
            <a:custGeom>
              <a:avLst/>
              <a:gdLst/>
              <a:ahLst/>
              <a:cxnLst>
                <a:cxn ang="0">
                  <a:pos x="78" y="9"/>
                </a:cxn>
                <a:cxn ang="0">
                  <a:pos x="40" y="41"/>
                </a:cxn>
                <a:cxn ang="0">
                  <a:pos x="0" y="0"/>
                </a:cxn>
              </a:cxnLst>
              <a:rect l="0" t="0" r="r" b="b"/>
              <a:pathLst>
                <a:path w="78" h="41">
                  <a:moveTo>
                    <a:pt x="78" y="9"/>
                  </a:moveTo>
                  <a:cubicBezTo>
                    <a:pt x="69" y="29"/>
                    <a:pt x="55" y="41"/>
                    <a:pt x="40" y="41"/>
                  </a:cubicBezTo>
                  <a:cubicBezTo>
                    <a:pt x="23" y="41"/>
                    <a:pt x="8" y="24"/>
                    <a:pt x="0" y="0"/>
                  </a:cubicBezTo>
                </a:path>
              </a:pathLst>
            </a:cu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5" name="Line 212"/>
            <p:cNvSpPr>
              <a:spLocks noChangeShapeType="1"/>
            </p:cNvSpPr>
            <p:nvPr/>
          </p:nvSpPr>
          <p:spPr bwMode="auto">
            <a:xfrm>
              <a:off x="5337176" y="2932113"/>
              <a:ext cx="93663" cy="1588"/>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6" name="Line 213"/>
            <p:cNvSpPr>
              <a:spLocks noChangeShapeType="1"/>
            </p:cNvSpPr>
            <p:nvPr/>
          </p:nvSpPr>
          <p:spPr bwMode="auto">
            <a:xfrm>
              <a:off x="5337176" y="2932113"/>
              <a:ext cx="1588" cy="1588"/>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7" name="Line 214"/>
            <p:cNvSpPr>
              <a:spLocks noChangeShapeType="1"/>
            </p:cNvSpPr>
            <p:nvPr/>
          </p:nvSpPr>
          <p:spPr bwMode="auto">
            <a:xfrm>
              <a:off x="5192713" y="2932113"/>
              <a:ext cx="1588" cy="1588"/>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8" name="Line 215"/>
            <p:cNvSpPr>
              <a:spLocks noChangeShapeType="1"/>
            </p:cNvSpPr>
            <p:nvPr/>
          </p:nvSpPr>
          <p:spPr bwMode="auto">
            <a:xfrm>
              <a:off x="5080001" y="2932113"/>
              <a:ext cx="112713" cy="1588"/>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9" name="Line 216"/>
            <p:cNvSpPr>
              <a:spLocks noChangeShapeType="1"/>
            </p:cNvSpPr>
            <p:nvPr/>
          </p:nvSpPr>
          <p:spPr bwMode="auto">
            <a:xfrm flipV="1">
              <a:off x="5254626" y="2759075"/>
              <a:ext cx="1588" cy="349250"/>
            </a:xfrm>
            <a:prstGeom prst="line">
              <a:avLst/>
            </a:prstGeom>
            <a:noFill/>
            <a:ln w="9525"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extLst>
      <p:ext uri="{BB962C8B-B14F-4D97-AF65-F5344CB8AC3E}">
        <p14:creationId xmlns:p14="http://schemas.microsoft.com/office/powerpoint/2010/main" val="1820833946"/>
      </p:ext>
    </p:extLst>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 Stack</a:t>
            </a:r>
          </a:p>
        </p:txBody>
      </p:sp>
      <p:sp>
        <p:nvSpPr>
          <p:cNvPr id="6" name="Title 1"/>
          <p:cNvSpPr txBox="1">
            <a:spLocks/>
          </p:cNvSpPr>
          <p:nvPr/>
        </p:nvSpPr>
        <p:spPr>
          <a:xfrm>
            <a:off x="2" y="0"/>
            <a:ext cx="12188824" cy="1002135"/>
          </a:xfrm>
          <a:prstGeom prst="rect">
            <a:avLst/>
          </a:prstGeom>
          <a:effectLst/>
        </p:spPr>
        <p:txBody>
          <a:bodyPr vert="horz" lIns="297529" tIns="33059" rIns="165294" bIns="33059" rtlCol="0" anchor="ctr">
            <a:noAutofit/>
          </a:bodyPr>
          <a:lstStyle>
            <a:lvl1pPr marL="285750" indent="0" algn="l" defTabSz="914342" rtl="0" eaLnBrk="1" latinLnBrk="0" hangingPunct="1">
              <a:lnSpc>
                <a:spcPct val="100000"/>
              </a:lnSpc>
              <a:spcBef>
                <a:spcPct val="0"/>
              </a:spcBef>
              <a:buNone/>
              <a:defRPr sz="2800" b="0" kern="1200">
                <a:solidFill>
                  <a:schemeClr val="tx1"/>
                </a:solidFill>
                <a:latin typeface="+mj-lt"/>
                <a:ea typeface="+mj-ea"/>
                <a:cs typeface="+mj-cs"/>
              </a:defRPr>
            </a:lvl1p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618325"/>
              </p:ext>
            </p:extLst>
          </p:nvPr>
        </p:nvGraphicFramePr>
        <p:xfrm>
          <a:off x="1171575" y="1397000"/>
          <a:ext cx="9848850" cy="4841875"/>
        </p:xfrm>
        <a:graphic>
          <a:graphicData uri="http://schemas.openxmlformats.org/drawingml/2006/table">
            <a:tbl>
              <a:tblPr firstRow="1" bandRow="1">
                <a:tableStyleId>{5C22544A-7EE6-4342-B048-85BDC9FD1C3A}</a:tableStyleId>
              </a:tblPr>
              <a:tblGrid>
                <a:gridCol w="2030691">
                  <a:extLst>
                    <a:ext uri="{9D8B030D-6E8A-4147-A177-3AD203B41FA5}">
                      <a16:colId xmlns:a16="http://schemas.microsoft.com/office/drawing/2014/main" xmlns="" val="20000"/>
                    </a:ext>
                  </a:extLst>
                </a:gridCol>
                <a:gridCol w="1726087">
                  <a:extLst>
                    <a:ext uri="{9D8B030D-6E8A-4147-A177-3AD203B41FA5}">
                      <a16:colId xmlns:a16="http://schemas.microsoft.com/office/drawing/2014/main" xmlns="" val="20001"/>
                    </a:ext>
                  </a:extLst>
                </a:gridCol>
                <a:gridCol w="1929156">
                  <a:extLst>
                    <a:ext uri="{9D8B030D-6E8A-4147-A177-3AD203B41FA5}">
                      <a16:colId xmlns:a16="http://schemas.microsoft.com/office/drawing/2014/main" xmlns="" val="20002"/>
                    </a:ext>
                  </a:extLst>
                </a:gridCol>
                <a:gridCol w="1726087">
                  <a:extLst>
                    <a:ext uri="{9D8B030D-6E8A-4147-A177-3AD203B41FA5}">
                      <a16:colId xmlns:a16="http://schemas.microsoft.com/office/drawing/2014/main" xmlns="" val="20003"/>
                    </a:ext>
                  </a:extLst>
                </a:gridCol>
                <a:gridCol w="2436829">
                  <a:extLst>
                    <a:ext uri="{9D8B030D-6E8A-4147-A177-3AD203B41FA5}">
                      <a16:colId xmlns:a16="http://schemas.microsoft.com/office/drawing/2014/main" xmlns="" val="20004"/>
                    </a:ext>
                  </a:extLst>
                </a:gridCol>
              </a:tblGrid>
              <a:tr h="639163">
                <a:tc gridSpan="5">
                  <a:txBody>
                    <a:bodyPr/>
                    <a:lstStyle/>
                    <a:p>
                      <a:r>
                        <a:rPr lang="en-US" sz="1800" dirty="0"/>
                        <a:t>Technology</a:t>
                      </a:r>
                      <a:r>
                        <a:rPr lang="en-US" sz="1800" baseline="0" dirty="0"/>
                        <a:t> Stack</a:t>
                      </a:r>
                      <a:endParaRPr lang="en-US" sz="18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xmlns="" val="10000"/>
                  </a:ext>
                </a:extLst>
              </a:tr>
              <a:tr h="893076">
                <a:tc>
                  <a:txBody>
                    <a:bodyPr/>
                    <a:lstStyle/>
                    <a:p>
                      <a:pPr algn="ctr"/>
                      <a:r>
                        <a:rPr lang="en-US" sz="1400" b="1" dirty="0">
                          <a:solidFill>
                            <a:schemeClr val="accent6">
                              <a:lumMod val="50000"/>
                            </a:schemeClr>
                          </a:solidFill>
                        </a:rPr>
                        <a:t>User</a:t>
                      </a:r>
                      <a:r>
                        <a:rPr lang="en-US" sz="1400" b="1" baseline="0" dirty="0">
                          <a:solidFill>
                            <a:schemeClr val="accent6">
                              <a:lumMod val="50000"/>
                            </a:schemeClr>
                          </a:solidFill>
                        </a:rPr>
                        <a:t> Interface</a:t>
                      </a:r>
                      <a:endParaRPr lang="en-US" sz="1400" b="1" dirty="0">
                        <a:solidFill>
                          <a:schemeClr val="accent6">
                            <a:lumMod val="50000"/>
                          </a:schemeClr>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API</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Blockchain Network</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Smart</a:t>
                      </a:r>
                      <a:r>
                        <a:rPr lang="en-US" sz="1400" b="1" baseline="0" dirty="0">
                          <a:solidFill>
                            <a:schemeClr val="accent6">
                              <a:lumMod val="50000"/>
                            </a:schemeClr>
                          </a:solidFill>
                        </a:rPr>
                        <a:t> Contract</a:t>
                      </a:r>
                      <a:endParaRPr lang="en-US" sz="1400" b="1" dirty="0">
                        <a:solidFill>
                          <a:schemeClr val="accent6">
                            <a:lumMod val="50000"/>
                          </a:schemeClr>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pPr algn="ctr"/>
                      <a:r>
                        <a:rPr lang="en-US" sz="1400" b="1" dirty="0">
                          <a:solidFill>
                            <a:schemeClr val="accent6">
                              <a:lumMod val="50000"/>
                            </a:schemeClr>
                          </a:solidFill>
                        </a:rPr>
                        <a:t>Deployment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1"/>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2"/>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3"/>
                  </a:ext>
                </a:extLst>
              </a:tr>
              <a:tr h="1103212">
                <a:tc>
                  <a:txBody>
                    <a:bodyPr/>
                    <a:lstStyle/>
                    <a:p>
                      <a:endParaRPr lang="en-US" sz="1200" dirty="0"/>
                    </a:p>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tc>
                  <a:txBody>
                    <a:bodyPr/>
                    <a:lstStyle/>
                    <a:p>
                      <a:endParaRPr lang="en-US" sz="1200" dirty="0"/>
                    </a:p>
                    <a:p>
                      <a:endParaRPr lang="en-US" sz="12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gradFill flip="none" rotWithShape="1">
                      <a:gsLst>
                        <a:gs pos="0">
                          <a:schemeClr val="bg1">
                            <a:lumMod val="95000"/>
                          </a:schemeClr>
                        </a:gs>
                        <a:gs pos="50000">
                          <a:schemeClr val="bg1"/>
                        </a:gs>
                        <a:gs pos="100000">
                          <a:schemeClr val="bg1">
                            <a:lumMod val="95000"/>
                            <a:shade val="100000"/>
                            <a:satMod val="115000"/>
                          </a:schemeClr>
                        </a:gs>
                      </a:gsLst>
                      <a:lin ang="5400000" scaled="1"/>
                      <a:tileRect/>
                    </a:gradFill>
                  </a:tcPr>
                </a:tc>
                <a:extLst>
                  <a:ext uri="{0D108BD9-81ED-4DB2-BD59-A6C34878D82A}">
                    <a16:rowId xmlns:a16="http://schemas.microsoft.com/office/drawing/2014/main" xmlns="" val="10004"/>
                  </a:ext>
                </a:extLst>
              </a:tr>
            </a:tbl>
          </a:graphicData>
        </a:graphic>
      </p:graphicFrame>
      <p:pic>
        <p:nvPicPr>
          <p:cNvPr id="9" name="Picture 8" descr="AngularJS_logo.svg_.png"/>
          <p:cNvPicPr>
            <a:picLocks noChangeAspect="1"/>
          </p:cNvPicPr>
          <p:nvPr/>
        </p:nvPicPr>
        <p:blipFill>
          <a:blip r:embed="rId2" cstate="print"/>
          <a:srcRect/>
          <a:stretch>
            <a:fillRect/>
          </a:stretch>
        </p:blipFill>
        <p:spPr bwMode="auto">
          <a:xfrm>
            <a:off x="1727994" y="3342481"/>
            <a:ext cx="1219200" cy="325437"/>
          </a:xfrm>
          <a:prstGeom prst="rect">
            <a:avLst/>
          </a:prstGeom>
          <a:noFill/>
          <a:ln w="9525">
            <a:noFill/>
            <a:miter lim="800000"/>
            <a:headEnd/>
            <a:tailEnd/>
          </a:ln>
        </p:spPr>
      </p:pic>
      <p:pic>
        <p:nvPicPr>
          <p:cNvPr id="10" name="Picture 9" descr="nodejs-new-pantone-black.png"/>
          <p:cNvPicPr>
            <a:picLocks noChangeAspect="1"/>
          </p:cNvPicPr>
          <p:nvPr/>
        </p:nvPicPr>
        <p:blipFill>
          <a:blip r:embed="rId3" cstate="print"/>
          <a:srcRect/>
          <a:stretch>
            <a:fillRect/>
          </a:stretch>
        </p:blipFill>
        <p:spPr bwMode="auto">
          <a:xfrm>
            <a:off x="3846512" y="4522788"/>
            <a:ext cx="533400" cy="327025"/>
          </a:xfrm>
          <a:prstGeom prst="rect">
            <a:avLst/>
          </a:prstGeom>
          <a:noFill/>
          <a:ln w="9525">
            <a:noFill/>
            <a:miter lim="800000"/>
            <a:headEnd/>
            <a:tailEnd/>
          </a:ln>
        </p:spPr>
      </p:pic>
      <p:pic>
        <p:nvPicPr>
          <p:cNvPr id="11" name="Picture 10" descr="spring-boot.png"/>
          <p:cNvPicPr>
            <a:picLocks noChangeAspect="1"/>
          </p:cNvPicPr>
          <p:nvPr/>
        </p:nvPicPr>
        <p:blipFill>
          <a:blip r:embed="rId4" cstate="print"/>
          <a:srcRect/>
          <a:stretch>
            <a:fillRect/>
          </a:stretch>
        </p:blipFill>
        <p:spPr bwMode="auto">
          <a:xfrm>
            <a:off x="3479006" y="3369468"/>
            <a:ext cx="1122363" cy="298450"/>
          </a:xfrm>
          <a:prstGeom prst="rect">
            <a:avLst/>
          </a:prstGeom>
          <a:noFill/>
          <a:ln w="9525">
            <a:noFill/>
            <a:miter lim="800000"/>
            <a:headEnd/>
            <a:tailEnd/>
          </a:ln>
        </p:spPr>
      </p:pic>
      <p:pic>
        <p:nvPicPr>
          <p:cNvPr id="12" name="Picture 11" descr="bootstrap.png"/>
          <p:cNvPicPr>
            <a:picLocks noChangeAspect="1"/>
          </p:cNvPicPr>
          <p:nvPr/>
        </p:nvPicPr>
        <p:blipFill>
          <a:blip r:embed="rId5" cstate="print"/>
          <a:srcRect/>
          <a:stretch>
            <a:fillRect/>
          </a:stretch>
        </p:blipFill>
        <p:spPr bwMode="auto">
          <a:xfrm>
            <a:off x="1792287" y="4326732"/>
            <a:ext cx="850900" cy="392113"/>
          </a:xfrm>
          <a:prstGeom prst="rect">
            <a:avLst/>
          </a:prstGeom>
          <a:noFill/>
          <a:ln w="9525">
            <a:noFill/>
            <a:miter lim="800000"/>
            <a:headEnd/>
            <a:tailEnd/>
          </a:ln>
        </p:spPr>
      </p:pic>
      <p:pic>
        <p:nvPicPr>
          <p:cNvPr id="13" name="Picture 12" descr="hyperledger_new.png"/>
          <p:cNvPicPr>
            <a:picLocks noChangeAspect="1"/>
          </p:cNvPicPr>
          <p:nvPr/>
        </p:nvPicPr>
        <p:blipFill>
          <a:blip r:embed="rId6" cstate="print"/>
          <a:srcRect/>
          <a:stretch>
            <a:fillRect/>
          </a:stretch>
        </p:blipFill>
        <p:spPr bwMode="auto">
          <a:xfrm>
            <a:off x="5133181" y="3330575"/>
            <a:ext cx="1382712" cy="296862"/>
          </a:xfrm>
          <a:prstGeom prst="rect">
            <a:avLst/>
          </a:prstGeom>
          <a:noFill/>
          <a:ln w="9525">
            <a:noFill/>
            <a:miter lim="800000"/>
            <a:headEnd/>
            <a:tailEnd/>
          </a:ln>
        </p:spPr>
      </p:pic>
      <p:pic>
        <p:nvPicPr>
          <p:cNvPr id="14" name="Picture 13" descr="Golang.png"/>
          <p:cNvPicPr>
            <a:picLocks noChangeAspect="1"/>
          </p:cNvPicPr>
          <p:nvPr/>
        </p:nvPicPr>
        <p:blipFill>
          <a:blip r:embed="rId7" cstate="print"/>
          <a:srcRect/>
          <a:stretch>
            <a:fillRect/>
          </a:stretch>
        </p:blipFill>
        <p:spPr bwMode="auto">
          <a:xfrm>
            <a:off x="7079255" y="3217818"/>
            <a:ext cx="1170385" cy="420187"/>
          </a:xfrm>
          <a:prstGeom prst="rect">
            <a:avLst/>
          </a:prstGeom>
          <a:noFill/>
          <a:ln w="9525">
            <a:noFill/>
            <a:miter lim="800000"/>
            <a:headEnd/>
            <a:tailEnd/>
          </a:ln>
        </p:spPr>
      </p:pic>
      <p:pic>
        <p:nvPicPr>
          <p:cNvPr id="15" name="Picture 14" descr="java-logo-vector.png"/>
          <p:cNvPicPr>
            <a:picLocks noChangeAspect="1"/>
          </p:cNvPicPr>
          <p:nvPr/>
        </p:nvPicPr>
        <p:blipFill>
          <a:blip r:embed="rId8" cstate="print"/>
          <a:srcRect/>
          <a:stretch>
            <a:fillRect/>
          </a:stretch>
        </p:blipFill>
        <p:spPr bwMode="auto">
          <a:xfrm>
            <a:off x="7367587" y="4127501"/>
            <a:ext cx="623887" cy="623887"/>
          </a:xfrm>
          <a:prstGeom prst="rect">
            <a:avLst/>
          </a:prstGeom>
          <a:noFill/>
          <a:ln w="9525">
            <a:noFill/>
            <a:miter lim="800000"/>
            <a:headEnd/>
            <a:tailEnd/>
          </a:ln>
        </p:spPr>
      </p:pic>
      <p:pic>
        <p:nvPicPr>
          <p:cNvPr id="16" name="Picture 19" descr="docker.png"/>
          <p:cNvPicPr>
            <a:picLocks noChangeAspect="1"/>
          </p:cNvPicPr>
          <p:nvPr/>
        </p:nvPicPr>
        <p:blipFill>
          <a:blip r:embed="rId9" cstate="print"/>
          <a:srcRect/>
          <a:stretch>
            <a:fillRect/>
          </a:stretch>
        </p:blipFill>
        <p:spPr bwMode="auto">
          <a:xfrm>
            <a:off x="9237663" y="3217818"/>
            <a:ext cx="1183289" cy="401682"/>
          </a:xfrm>
          <a:prstGeom prst="rect">
            <a:avLst/>
          </a:prstGeom>
          <a:noFill/>
          <a:ln w="9525">
            <a:noFill/>
            <a:miter lim="800000"/>
            <a:headEnd/>
            <a:tailEnd/>
          </a:ln>
        </p:spPr>
      </p:pic>
      <p:pic>
        <p:nvPicPr>
          <p:cNvPr id="17" name="Picture 21" descr="vagrant.png"/>
          <p:cNvPicPr>
            <a:picLocks noChangeAspect="1"/>
          </p:cNvPicPr>
          <p:nvPr/>
        </p:nvPicPr>
        <p:blipFill>
          <a:blip r:embed="rId10" cstate="print"/>
          <a:srcRect/>
          <a:stretch>
            <a:fillRect/>
          </a:stretch>
        </p:blipFill>
        <p:spPr bwMode="auto">
          <a:xfrm>
            <a:off x="9580562" y="4208463"/>
            <a:ext cx="635000" cy="635000"/>
          </a:xfrm>
          <a:prstGeom prst="rect">
            <a:avLst/>
          </a:prstGeom>
          <a:noFill/>
          <a:ln w="9525">
            <a:noFill/>
            <a:miter lim="800000"/>
            <a:headEnd/>
            <a:tailEnd/>
          </a:ln>
        </p:spPr>
      </p:pic>
      <p:pic>
        <p:nvPicPr>
          <p:cNvPr id="18" name="Picture 22" descr="htmlcss.png"/>
          <p:cNvPicPr>
            <a:picLocks noChangeAspect="1"/>
          </p:cNvPicPr>
          <p:nvPr/>
        </p:nvPicPr>
        <p:blipFill>
          <a:blip r:embed="rId11" cstate="print"/>
          <a:srcRect/>
          <a:stretch>
            <a:fillRect/>
          </a:stretch>
        </p:blipFill>
        <p:spPr bwMode="auto">
          <a:xfrm>
            <a:off x="1760537" y="5400676"/>
            <a:ext cx="914400" cy="430213"/>
          </a:xfrm>
          <a:prstGeom prst="rect">
            <a:avLst/>
          </a:prstGeom>
          <a:noFill/>
          <a:ln w="9525">
            <a:noFill/>
            <a:miter lim="800000"/>
            <a:headEnd/>
            <a:tailEnd/>
          </a:ln>
        </p:spPr>
      </p:pic>
      <p:pic>
        <p:nvPicPr>
          <p:cNvPr id="19" name="Picture 23" descr="couchdb-site-white.png"/>
          <p:cNvPicPr>
            <a:picLocks noChangeAspect="1"/>
          </p:cNvPicPr>
          <p:nvPr/>
        </p:nvPicPr>
        <p:blipFill>
          <a:blip r:embed="rId12" cstate="print"/>
          <a:srcRect/>
          <a:stretch>
            <a:fillRect/>
          </a:stretch>
        </p:blipFill>
        <p:spPr bwMode="auto">
          <a:xfrm>
            <a:off x="5257005" y="4440238"/>
            <a:ext cx="1296988" cy="381000"/>
          </a:xfrm>
          <a:prstGeom prst="rect">
            <a:avLst/>
          </a:prstGeom>
          <a:noFill/>
          <a:ln w="9525">
            <a:noFill/>
            <a:miter lim="800000"/>
            <a:headEnd/>
            <a:tailEnd/>
          </a:ln>
        </p:spPr>
      </p:pic>
      <p:pic>
        <p:nvPicPr>
          <p:cNvPr id="20" name="Picture 24" descr="leveldb.png"/>
          <p:cNvPicPr>
            <a:picLocks noChangeAspect="1"/>
          </p:cNvPicPr>
          <p:nvPr/>
        </p:nvPicPr>
        <p:blipFill>
          <a:blip r:embed="rId13" cstate="print"/>
          <a:srcRect/>
          <a:stretch>
            <a:fillRect/>
          </a:stretch>
        </p:blipFill>
        <p:spPr bwMode="auto">
          <a:xfrm>
            <a:off x="5484814" y="5257801"/>
            <a:ext cx="609600" cy="609600"/>
          </a:xfrm>
          <a:prstGeom prst="rect">
            <a:avLst/>
          </a:prstGeom>
          <a:noFill/>
          <a:ln w="9525">
            <a:noFill/>
            <a:miter lim="800000"/>
            <a:headEnd/>
            <a:tailEnd/>
          </a:ln>
        </p:spPr>
      </p:pic>
      <p:pic>
        <p:nvPicPr>
          <p:cNvPr id="21" name="Picture 10" descr="java-logo-vector.png"/>
          <p:cNvPicPr>
            <a:picLocks noChangeAspect="1"/>
          </p:cNvPicPr>
          <p:nvPr/>
        </p:nvPicPr>
        <p:blipFill>
          <a:blip r:embed="rId8" cstate="print"/>
          <a:srcRect/>
          <a:stretch>
            <a:fillRect/>
          </a:stretch>
        </p:blipFill>
        <p:spPr bwMode="auto">
          <a:xfrm>
            <a:off x="3710780" y="5303838"/>
            <a:ext cx="623887" cy="623887"/>
          </a:xfrm>
          <a:prstGeom prst="rect">
            <a:avLst/>
          </a:prstGeom>
          <a:noFill/>
          <a:ln w="9525">
            <a:noFill/>
            <a:miter lim="800000"/>
            <a:headEnd/>
            <a:tailEnd/>
          </a:ln>
        </p:spPr>
      </p:pic>
    </p:spTree>
    <p:extLst>
      <p:ext uri="{BB962C8B-B14F-4D97-AF65-F5344CB8AC3E}">
        <p14:creationId xmlns:p14="http://schemas.microsoft.com/office/powerpoint/2010/main" val="3413079578"/>
      </p:ext>
    </p:extLst>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Features</a:t>
            </a:r>
          </a:p>
        </p:txBody>
      </p:sp>
      <p:grpSp>
        <p:nvGrpSpPr>
          <p:cNvPr id="5" name="Group 4"/>
          <p:cNvGrpSpPr/>
          <p:nvPr/>
        </p:nvGrpSpPr>
        <p:grpSpPr>
          <a:xfrm>
            <a:off x="516997" y="1397000"/>
            <a:ext cx="11065403" cy="4925140"/>
            <a:chOff x="7364469" y="889210"/>
            <a:chExt cx="3920388" cy="1516467"/>
          </a:xfrm>
        </p:grpSpPr>
        <p:sp>
          <p:nvSpPr>
            <p:cNvPr id="6" name="Rounded Rectangle 5"/>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8" name="Straight Connector 7"/>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9" name="Round Diagonal Corner Rectangle 8"/>
          <p:cNvSpPr/>
          <p:nvPr/>
        </p:nvSpPr>
        <p:spPr>
          <a:xfrm>
            <a:off x="954360" y="1513083"/>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Smart programmable contract to automate and optimize trade process</a:t>
            </a:r>
          </a:p>
        </p:txBody>
      </p:sp>
      <p:sp>
        <p:nvSpPr>
          <p:cNvPr id="10" name="Round Diagonal Corner Rectangle 9"/>
          <p:cNvSpPr/>
          <p:nvPr/>
        </p:nvSpPr>
        <p:spPr>
          <a:xfrm>
            <a:off x="954360" y="2730225"/>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accelerate the end to end trade finance process and reduce time required in manual processes</a:t>
            </a:r>
          </a:p>
        </p:txBody>
      </p:sp>
      <p:sp>
        <p:nvSpPr>
          <p:cNvPr id="11" name="Round Diagonal Corner Rectangle 10"/>
          <p:cNvSpPr/>
          <p:nvPr/>
        </p:nvSpPr>
        <p:spPr>
          <a:xfrm>
            <a:off x="954360" y="3947367"/>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add new participants for global trade across countries and various regions on solution platform</a:t>
            </a:r>
          </a:p>
        </p:txBody>
      </p:sp>
      <p:sp>
        <p:nvSpPr>
          <p:cNvPr id="12" name="Round Diagonal Corner Rectangle 11"/>
          <p:cNvSpPr/>
          <p:nvPr/>
        </p:nvSpPr>
        <p:spPr>
          <a:xfrm>
            <a:off x="954360" y="5164509"/>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change smart contract based on change in business rules defined by International Chamber of Commerce</a:t>
            </a:r>
          </a:p>
        </p:txBody>
      </p:sp>
      <p:sp>
        <p:nvSpPr>
          <p:cNvPr id="14" name="Round Diagonal Corner Rectangle 13"/>
          <p:cNvSpPr/>
          <p:nvPr/>
        </p:nvSpPr>
        <p:spPr>
          <a:xfrm>
            <a:off x="6364560" y="1513083"/>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Ability to interact with external systems like payment gateways, excise and customs </a:t>
            </a:r>
            <a:r>
              <a:rPr lang="en-US" sz="1400" dirty="0" err="1">
                <a:solidFill>
                  <a:schemeClr val="tx1"/>
                </a:solidFill>
              </a:rPr>
              <a:t>etc</a:t>
            </a:r>
            <a:endParaRPr lang="en-US" sz="1400" dirty="0">
              <a:solidFill>
                <a:schemeClr val="tx1"/>
              </a:solidFill>
            </a:endParaRPr>
          </a:p>
        </p:txBody>
      </p:sp>
      <p:sp>
        <p:nvSpPr>
          <p:cNvPr id="15" name="Round Diagonal Corner Rectangle 14"/>
          <p:cNvSpPr/>
          <p:nvPr/>
        </p:nvSpPr>
        <p:spPr>
          <a:xfrm>
            <a:off x="6364560" y="2730225"/>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Improves reliability and visibility in cross border trades where participants can track, settle and confirm trade process</a:t>
            </a:r>
          </a:p>
        </p:txBody>
      </p:sp>
      <p:sp>
        <p:nvSpPr>
          <p:cNvPr id="16" name="Round Diagonal Corner Rectangle 15"/>
          <p:cNvSpPr/>
          <p:nvPr/>
        </p:nvSpPr>
        <p:spPr>
          <a:xfrm>
            <a:off x="6364560" y="3947367"/>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Solution has ability to authenticate agents and financial institutions and reduce fraud</a:t>
            </a:r>
          </a:p>
        </p:txBody>
      </p:sp>
      <p:sp>
        <p:nvSpPr>
          <p:cNvPr id="17" name="Round Diagonal Corner Rectangle 16"/>
          <p:cNvSpPr/>
          <p:nvPr/>
        </p:nvSpPr>
        <p:spPr>
          <a:xfrm>
            <a:off x="6364560" y="5164509"/>
            <a:ext cx="4990136" cy="1007692"/>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pPr>
            <a:r>
              <a:rPr lang="en-US" sz="1400" dirty="0">
                <a:solidFill>
                  <a:schemeClr val="tx1"/>
                </a:solidFill>
              </a:rPr>
              <a:t>Provides transparency into the location and ownership of the goods</a:t>
            </a:r>
          </a:p>
        </p:txBody>
      </p:sp>
    </p:spTree>
    <p:extLst>
      <p:ext uri="{BB962C8B-B14F-4D97-AF65-F5344CB8AC3E}">
        <p14:creationId xmlns:p14="http://schemas.microsoft.com/office/powerpoint/2010/main" val="1696374305"/>
      </p:ext>
    </p:extLst>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Functional Testing</a:t>
            </a:r>
            <a:endParaRPr lang="en-US" dirty="0"/>
          </a:p>
        </p:txBody>
      </p:sp>
      <p:sp>
        <p:nvSpPr>
          <p:cNvPr id="6" name="Rounded Rectangle 5"/>
          <p:cNvSpPr/>
          <p:nvPr/>
        </p:nvSpPr>
        <p:spPr>
          <a:xfrm>
            <a:off x="516997" y="1397003"/>
            <a:ext cx="11065403" cy="4925137"/>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aphicFrame>
        <p:nvGraphicFramePr>
          <p:cNvPr id="2" name="Diagram 1"/>
          <p:cNvGraphicFramePr/>
          <p:nvPr>
            <p:extLst>
              <p:ext uri="{D42A27DB-BD31-4B8C-83A1-F6EECF244321}">
                <p14:modId xmlns:p14="http://schemas.microsoft.com/office/powerpoint/2010/main" val="1600455091"/>
              </p:ext>
            </p:extLst>
          </p:nvPr>
        </p:nvGraphicFramePr>
        <p:xfrm>
          <a:off x="1181079" y="1517904"/>
          <a:ext cx="4661937" cy="4498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p:cNvGraphicFramePr/>
          <p:nvPr>
            <p:extLst>
              <p:ext uri="{D42A27DB-BD31-4B8C-83A1-F6EECF244321}">
                <p14:modId xmlns:p14="http://schemas.microsoft.com/office/powerpoint/2010/main" val="3979648814"/>
              </p:ext>
            </p:extLst>
          </p:nvPr>
        </p:nvGraphicFramePr>
        <p:xfrm>
          <a:off x="6317280" y="3945466"/>
          <a:ext cx="4790855" cy="21674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3069693"/>
      </p:ext>
    </p:extLst>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Non-Functional Testing</a:t>
            </a:r>
            <a:endParaRPr lang="en-US" dirty="0"/>
          </a:p>
        </p:txBody>
      </p:sp>
      <p:sp>
        <p:nvSpPr>
          <p:cNvPr id="6" name="Rounded Rectangle 5"/>
          <p:cNvSpPr/>
          <p:nvPr/>
        </p:nvSpPr>
        <p:spPr>
          <a:xfrm>
            <a:off x="415397" y="1407707"/>
            <a:ext cx="11065403" cy="4925137"/>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aphicFrame>
        <p:nvGraphicFramePr>
          <p:cNvPr id="9" name="Diagram 8"/>
          <p:cNvGraphicFramePr/>
          <p:nvPr>
            <p:extLst>
              <p:ext uri="{D42A27DB-BD31-4B8C-83A1-F6EECF244321}">
                <p14:modId xmlns:p14="http://schemas.microsoft.com/office/powerpoint/2010/main" val="3142362753"/>
              </p:ext>
            </p:extLst>
          </p:nvPr>
        </p:nvGraphicFramePr>
        <p:xfrm>
          <a:off x="717391" y="1517904"/>
          <a:ext cx="4661937" cy="4498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770763846"/>
              </p:ext>
            </p:extLst>
          </p:nvPr>
        </p:nvGraphicFramePr>
        <p:xfrm>
          <a:off x="6227966" y="3107267"/>
          <a:ext cx="4790855" cy="3113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05534239"/>
      </p:ext>
    </p:extLst>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Tools</a:t>
            </a:r>
            <a:endParaRPr lang="en-US" dirty="0"/>
          </a:p>
        </p:txBody>
      </p:sp>
      <p:sp>
        <p:nvSpPr>
          <p:cNvPr id="6" name="Title 1"/>
          <p:cNvSpPr txBox="1">
            <a:spLocks/>
          </p:cNvSpPr>
          <p:nvPr/>
        </p:nvSpPr>
        <p:spPr>
          <a:xfrm>
            <a:off x="2" y="0"/>
            <a:ext cx="12188824" cy="1002135"/>
          </a:xfrm>
          <a:prstGeom prst="rect">
            <a:avLst/>
          </a:prstGeom>
          <a:effectLst/>
        </p:spPr>
        <p:txBody>
          <a:bodyPr vert="horz" lIns="297529" tIns="33059" rIns="165294" bIns="33059" rtlCol="0" anchor="ctr">
            <a:noAutofit/>
          </a:bodyPr>
          <a:lstStyle>
            <a:lvl1pPr marL="285750" indent="0" algn="l" defTabSz="914342" rtl="0" eaLnBrk="1" latinLnBrk="0" hangingPunct="1">
              <a:lnSpc>
                <a:spcPct val="100000"/>
              </a:lnSpc>
              <a:spcBef>
                <a:spcPct val="0"/>
              </a:spcBef>
              <a:buNone/>
              <a:defRPr sz="2800" b="0" kern="1200">
                <a:solidFill>
                  <a:schemeClr val="tx1"/>
                </a:solidFill>
                <a:latin typeface="+mj-lt"/>
                <a:ea typeface="+mj-ea"/>
                <a:cs typeface="+mj-cs"/>
              </a:defRPr>
            </a:lvl1p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36321716"/>
              </p:ext>
            </p:extLst>
          </p:nvPr>
        </p:nvGraphicFramePr>
        <p:xfrm>
          <a:off x="1853671" y="2599972"/>
          <a:ext cx="8125884" cy="1569720"/>
        </p:xfrm>
        <a:graphic>
          <a:graphicData uri="http://schemas.openxmlformats.org/drawingml/2006/table">
            <a:tbl>
              <a:tblPr firstRow="1" bandRow="1">
                <a:tableStyleId>{7DF18680-E054-41AD-8BC1-D1AEF772440D}</a:tableStyleId>
              </a:tblPr>
              <a:tblGrid>
                <a:gridCol w="3810529"/>
                <a:gridCol w="4315355"/>
              </a:tblGrid>
              <a:tr h="370840">
                <a:tc>
                  <a:txBody>
                    <a:bodyPr/>
                    <a:lstStyle/>
                    <a:p>
                      <a:r>
                        <a:rPr lang="en-US" dirty="0" err="1" smtClean="0"/>
                        <a:t>Blockchain</a:t>
                      </a:r>
                      <a:r>
                        <a:rPr lang="en-US" dirty="0" smtClean="0"/>
                        <a:t> Platform</a:t>
                      </a:r>
                      <a:endParaRPr lang="en-US" dirty="0"/>
                    </a:p>
                  </a:txBody>
                  <a:tcPr/>
                </a:tc>
                <a:tc>
                  <a:txBody>
                    <a:bodyPr/>
                    <a:lstStyle/>
                    <a:p>
                      <a:r>
                        <a:rPr lang="en-US" dirty="0" smtClean="0"/>
                        <a:t>Testing Tools</a:t>
                      </a:r>
                      <a:endParaRPr lang="en-US" dirty="0"/>
                    </a:p>
                  </a:txBody>
                  <a:tcPr/>
                </a:tc>
              </a:tr>
              <a:tr h="370840">
                <a:tc>
                  <a:txBody>
                    <a:bodyPr/>
                    <a:lstStyle/>
                    <a:p>
                      <a:r>
                        <a:rPr lang="en-US" sz="1200" dirty="0" err="1" smtClean="0"/>
                        <a:t>Hyperledger</a:t>
                      </a:r>
                      <a:endParaRPr lang="en-US" sz="1200" dirty="0"/>
                    </a:p>
                  </a:txBody>
                  <a:tcPr/>
                </a:tc>
                <a:tc>
                  <a:txBody>
                    <a:bodyPr/>
                    <a:lstStyle/>
                    <a:p>
                      <a:r>
                        <a:rPr lang="en-US" sz="1200" dirty="0" err="1" smtClean="0"/>
                        <a:t>Hyperledger</a:t>
                      </a:r>
                      <a:r>
                        <a:rPr lang="en-US" sz="1200" dirty="0" smtClean="0"/>
                        <a:t> Composer, Mocha, Chai, Docker</a:t>
                      </a:r>
                      <a:r>
                        <a:rPr lang="en-US" sz="1200" baseline="0" dirty="0" smtClean="0"/>
                        <a:t> Compose</a:t>
                      </a:r>
                      <a:endParaRPr lang="en-US" sz="1200" dirty="0"/>
                    </a:p>
                  </a:txBody>
                  <a:tcPr/>
                </a:tc>
              </a:tr>
              <a:tr h="370840">
                <a:tc>
                  <a:txBody>
                    <a:bodyPr/>
                    <a:lstStyle/>
                    <a:p>
                      <a:r>
                        <a:rPr lang="en-US" sz="1200" dirty="0" err="1" smtClean="0"/>
                        <a:t>Ethereum</a:t>
                      </a:r>
                      <a:endParaRPr lang="en-US" sz="1200" dirty="0"/>
                    </a:p>
                  </a:txBody>
                  <a:tcPr/>
                </a:tc>
                <a:tc>
                  <a:txBody>
                    <a:bodyPr/>
                    <a:lstStyle/>
                    <a:p>
                      <a:r>
                        <a:rPr lang="en-US" sz="1200" dirty="0" err="1" smtClean="0"/>
                        <a:t>Ethereum</a:t>
                      </a:r>
                      <a:r>
                        <a:rPr lang="en-US" sz="1200" baseline="0" dirty="0" smtClean="0"/>
                        <a:t> Tester, Truffle, Ganache</a:t>
                      </a:r>
                      <a:endParaRPr lang="en-US" sz="1200" dirty="0"/>
                    </a:p>
                  </a:txBody>
                  <a:tcPr/>
                </a:tc>
              </a:tr>
              <a:tr h="370840">
                <a:tc>
                  <a:txBody>
                    <a:bodyPr/>
                    <a:lstStyle/>
                    <a:p>
                      <a:r>
                        <a:rPr lang="en-US" sz="1200" dirty="0" smtClean="0"/>
                        <a:t>Corda</a:t>
                      </a:r>
                      <a:endParaRPr lang="en-US" sz="1200" dirty="0"/>
                    </a:p>
                  </a:txBody>
                  <a:tcPr/>
                </a:tc>
                <a:tc>
                  <a:txBody>
                    <a:bodyPr/>
                    <a:lstStyle/>
                    <a:p>
                      <a:r>
                        <a:rPr lang="en-US" sz="1200" dirty="0" smtClean="0"/>
                        <a:t>Built in feature in framework</a:t>
                      </a:r>
                      <a:r>
                        <a:rPr lang="en-US" sz="1200" baseline="0" dirty="0" smtClean="0"/>
                        <a:t> for writing smart contract/flow tests, Integration and Load testing, Junit</a:t>
                      </a:r>
                      <a:endParaRPr lang="en-US" sz="1200" dirty="0"/>
                    </a:p>
                  </a:txBody>
                  <a:tcPr/>
                </a:tc>
              </a:tr>
            </a:tbl>
          </a:graphicData>
        </a:graphic>
      </p:graphicFrame>
    </p:spTree>
    <p:extLst>
      <p:ext uri="{BB962C8B-B14F-4D97-AF65-F5344CB8AC3E}">
        <p14:creationId xmlns:p14="http://schemas.microsoft.com/office/powerpoint/2010/main" val="4033821198"/>
      </p:ext>
    </p:extLst>
  </p:cSld>
  <p:clrMapOvr>
    <a:masterClrMapping/>
  </p:clrMapOvr>
  <p:transition spd="med">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Hyperledger Fabric Platform Features</a:t>
            </a:r>
          </a:p>
        </p:txBody>
      </p:sp>
      <p:grpSp>
        <p:nvGrpSpPr>
          <p:cNvPr id="5" name="Group 4"/>
          <p:cNvGrpSpPr/>
          <p:nvPr/>
        </p:nvGrpSpPr>
        <p:grpSpPr>
          <a:xfrm>
            <a:off x="516997" y="1397000"/>
            <a:ext cx="11065403" cy="4925140"/>
            <a:chOff x="7364469" y="889210"/>
            <a:chExt cx="3920388" cy="1516467"/>
          </a:xfrm>
        </p:grpSpPr>
        <p:sp>
          <p:nvSpPr>
            <p:cNvPr id="6" name="Rounded Rectangle 5"/>
            <p:cNvSpPr/>
            <p:nvPr/>
          </p:nvSpPr>
          <p:spPr>
            <a:xfrm>
              <a:off x="7364469" y="889211"/>
              <a:ext cx="3920388" cy="1516466"/>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8" name="Straight Connector 7"/>
            <p:cNvCxnSpPr/>
            <p:nvPr/>
          </p:nvCxnSpPr>
          <p:spPr>
            <a:xfrm>
              <a:off x="744194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9" name="Round Diagonal Corner Rectangle 8"/>
          <p:cNvSpPr/>
          <p:nvPr/>
        </p:nvSpPr>
        <p:spPr>
          <a:xfrm>
            <a:off x="945711" y="1555980"/>
            <a:ext cx="4990136" cy="70414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General Purpose Blockchain</a:t>
            </a:r>
          </a:p>
        </p:txBody>
      </p:sp>
      <p:sp>
        <p:nvSpPr>
          <p:cNvPr id="10" name="Round Diagonal Corner Rectangle 9"/>
          <p:cNvSpPr/>
          <p:nvPr/>
        </p:nvSpPr>
        <p:spPr>
          <a:xfrm>
            <a:off x="945711" y="2520658"/>
            <a:ext cx="4990136" cy="99642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Identity Membership provider to manage members and permissions/ Separate Membership and Transaction certificates</a:t>
            </a:r>
          </a:p>
        </p:txBody>
      </p:sp>
      <p:sp>
        <p:nvSpPr>
          <p:cNvPr id="14" name="Round Diagonal Corner Rectangle 13"/>
          <p:cNvSpPr/>
          <p:nvPr/>
        </p:nvSpPr>
        <p:spPr>
          <a:xfrm>
            <a:off x="6361405" y="2520658"/>
            <a:ext cx="4990136" cy="99642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Chaincode (smart contracts) to endorse and validate the transactions on the shared ledger</a:t>
            </a:r>
          </a:p>
        </p:txBody>
      </p:sp>
      <p:sp>
        <p:nvSpPr>
          <p:cNvPr id="17" name="Round Diagonal Corner Rectangle 16"/>
          <p:cNvSpPr/>
          <p:nvPr/>
        </p:nvSpPr>
        <p:spPr>
          <a:xfrm>
            <a:off x="6361405" y="3777621"/>
            <a:ext cx="4990136" cy="91239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Enterprise grade and modern technology support like Rest / APIs with Docker containers </a:t>
            </a:r>
            <a:r>
              <a:rPr lang="en-US" sz="1800">
                <a:solidFill>
                  <a:schemeClr val="tx1"/>
                </a:solidFill>
              </a:rPr>
              <a:t>and Cloud </a:t>
            </a:r>
            <a:endParaRPr lang="en-US" sz="1800" dirty="0">
              <a:solidFill>
                <a:schemeClr val="tx1"/>
              </a:solidFill>
            </a:endParaRPr>
          </a:p>
        </p:txBody>
      </p:sp>
      <p:sp>
        <p:nvSpPr>
          <p:cNvPr id="12" name="Round Diagonal Corner Rectangle 11"/>
          <p:cNvSpPr/>
          <p:nvPr/>
        </p:nvSpPr>
        <p:spPr>
          <a:xfrm>
            <a:off x="6361405" y="1532222"/>
            <a:ext cx="4990136" cy="72789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Permissioned, Endorsement Policies, Channels for privacy</a:t>
            </a:r>
          </a:p>
        </p:txBody>
      </p:sp>
      <p:sp>
        <p:nvSpPr>
          <p:cNvPr id="15" name="Round Diagonal Corner Rectangle 14"/>
          <p:cNvSpPr/>
          <p:nvPr/>
        </p:nvSpPr>
        <p:spPr>
          <a:xfrm>
            <a:off x="6264055" y="4950548"/>
            <a:ext cx="4990136" cy="810729"/>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Transaction replication on all node Ledgers</a:t>
            </a:r>
          </a:p>
        </p:txBody>
      </p:sp>
      <p:sp>
        <p:nvSpPr>
          <p:cNvPr id="16" name="Round Diagonal Corner Rectangle 15"/>
          <p:cNvSpPr/>
          <p:nvPr/>
        </p:nvSpPr>
        <p:spPr>
          <a:xfrm>
            <a:off x="945711" y="4950548"/>
            <a:ext cx="4990136" cy="829747"/>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Supported with Oracle services for external integration</a:t>
            </a:r>
          </a:p>
        </p:txBody>
      </p:sp>
      <p:sp>
        <p:nvSpPr>
          <p:cNvPr id="18" name="Round Diagonal Corner Rectangle 17"/>
          <p:cNvSpPr/>
          <p:nvPr/>
        </p:nvSpPr>
        <p:spPr>
          <a:xfrm>
            <a:off x="945711" y="3777621"/>
            <a:ext cx="4990136" cy="912391"/>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00B0F0"/>
              </a:buClr>
              <a:buFont typeface="Wingdings" panose="05000000000000000000" pitchFamily="2" charset="2"/>
              <a:buChar char="§"/>
              <a:defRPr/>
            </a:pPr>
            <a:r>
              <a:rPr lang="en-US" sz="1800" dirty="0">
                <a:solidFill>
                  <a:schemeClr val="tx1"/>
                </a:solidFill>
              </a:rPr>
              <a:t>All party consensus at Individual </a:t>
            </a:r>
            <a:r>
              <a:rPr lang="en-US" sz="1800" dirty="0" err="1">
                <a:solidFill>
                  <a:schemeClr val="tx1"/>
                </a:solidFill>
              </a:rPr>
              <a:t>Tranx</a:t>
            </a:r>
            <a:r>
              <a:rPr lang="en-US" sz="1800" dirty="0">
                <a:solidFill>
                  <a:schemeClr val="tx1"/>
                </a:solidFill>
              </a:rPr>
              <a:t>. level, pluggable (PBFT, Raft, </a:t>
            </a:r>
            <a:r>
              <a:rPr lang="en-US" sz="1800" dirty="0" err="1">
                <a:solidFill>
                  <a:schemeClr val="tx1"/>
                </a:solidFill>
              </a:rPr>
              <a:t>PoW</a:t>
            </a:r>
            <a:r>
              <a:rPr lang="en-US" sz="1800" dirty="0">
                <a:solidFill>
                  <a:schemeClr val="tx1"/>
                </a:solidFill>
              </a:rPr>
              <a:t>, </a:t>
            </a:r>
            <a:r>
              <a:rPr lang="en-US" sz="1800" dirty="0" err="1">
                <a:solidFill>
                  <a:schemeClr val="tx1"/>
                </a:solidFill>
              </a:rPr>
              <a:t>PoS</a:t>
            </a:r>
            <a:r>
              <a:rPr lang="en-US" sz="1800" dirty="0">
                <a:solidFill>
                  <a:schemeClr val="tx1"/>
                </a:solidFill>
              </a:rPr>
              <a:t>)</a:t>
            </a:r>
          </a:p>
        </p:txBody>
      </p:sp>
    </p:spTree>
    <p:extLst>
      <p:ext uri="{BB962C8B-B14F-4D97-AF65-F5344CB8AC3E}">
        <p14:creationId xmlns:p14="http://schemas.microsoft.com/office/powerpoint/2010/main" val="1425540874"/>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
            <a:ext cx="9905999" cy="1002135"/>
          </a:xfrm>
        </p:spPr>
        <p:txBody>
          <a:bodyPr/>
          <a:lstStyle/>
          <a:p>
            <a:r>
              <a:rPr lang="en-US" dirty="0">
                <a:latin typeface="+mj-lt"/>
              </a:rPr>
              <a:t>What Is Blockchain Technology?</a:t>
            </a:r>
          </a:p>
        </p:txBody>
      </p:sp>
      <p:sp>
        <p:nvSpPr>
          <p:cNvPr id="3" name="TextBox 2"/>
          <p:cNvSpPr txBox="1"/>
          <p:nvPr/>
        </p:nvSpPr>
        <p:spPr>
          <a:xfrm>
            <a:off x="1911272" y="3626860"/>
            <a:ext cx="8404578" cy="738664"/>
          </a:xfrm>
          <a:prstGeom prst="rect">
            <a:avLst/>
          </a:prstGeom>
          <a:noFill/>
        </p:spPr>
        <p:txBody>
          <a:bodyPr wrap="square" rtlCol="0">
            <a:spAutoFit/>
          </a:bodyPr>
          <a:lstStyle/>
          <a:p>
            <a:r>
              <a:rPr lang="en-US" sz="1400" b="1" dirty="0"/>
              <a:t>Distributed ledgers </a:t>
            </a:r>
            <a:r>
              <a:rPr lang="en-US" sz="1400" dirty="0"/>
              <a:t>or </a:t>
            </a:r>
            <a:r>
              <a:rPr lang="en-US" sz="1400" dirty="0" err="1"/>
              <a:t>decentralised</a:t>
            </a:r>
            <a:r>
              <a:rPr lang="en-US" sz="1400" dirty="0"/>
              <a:t> databases are systems that enabled parties who </a:t>
            </a:r>
            <a:r>
              <a:rPr lang="en-US" sz="1400" dirty="0" err="1"/>
              <a:t>dont</a:t>
            </a:r>
            <a:r>
              <a:rPr lang="en-US" sz="1400" dirty="0"/>
              <a:t> fully trust each other to form and maintain consensus about the existence, status and evolution of a set of shared facts spread across multiple sites/countries/institutions (nodes)</a:t>
            </a:r>
            <a:endParaRPr lang="en-US" sz="1400" dirty="0">
              <a:solidFill>
                <a:schemeClr val="bg1"/>
              </a:solidFill>
              <a:latin typeface="+mj-lt"/>
            </a:endParaRPr>
          </a:p>
        </p:txBody>
      </p:sp>
      <p:pic>
        <p:nvPicPr>
          <p:cNvPr id="232450" name="Picture 2" descr="Image result for blockchai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198" y="1146211"/>
            <a:ext cx="4227419" cy="2300798"/>
          </a:xfrm>
          <a:prstGeom prst="rect">
            <a:avLst/>
          </a:prstGeom>
          <a:noFill/>
          <a:extLst>
            <a:ext uri="{909E8E84-426E-40DD-AFC4-6F175D3DCCD1}">
              <a14:hiddenFill xmlns:a14="http://schemas.microsoft.com/office/drawing/2010/main">
                <a:solidFill>
                  <a:srgbClr val="FFFFFF"/>
                </a:solidFill>
              </a14:hiddenFill>
            </a:ext>
          </a:extLst>
        </p:spPr>
      </p:pic>
      <p:pic>
        <p:nvPicPr>
          <p:cNvPr id="245761" name="Picture 1"/>
          <p:cNvPicPr>
            <a:picLocks noChangeAspect="1" noChangeArrowheads="1"/>
          </p:cNvPicPr>
          <p:nvPr/>
        </p:nvPicPr>
        <p:blipFill>
          <a:blip r:embed="rId3" cstate="print"/>
          <a:srcRect/>
          <a:stretch>
            <a:fillRect/>
          </a:stretch>
        </p:blipFill>
        <p:spPr bwMode="auto">
          <a:xfrm>
            <a:off x="4294558" y="4286343"/>
            <a:ext cx="6009919" cy="2037588"/>
          </a:xfrm>
          <a:prstGeom prst="rect">
            <a:avLst/>
          </a:prstGeom>
          <a:noFill/>
          <a:ln w="9525">
            <a:noFill/>
            <a:miter lim="800000"/>
            <a:headEnd/>
            <a:tailEnd/>
          </a:ln>
        </p:spPr>
      </p:pic>
      <p:sp>
        <p:nvSpPr>
          <p:cNvPr id="8" name="TextBox 7"/>
          <p:cNvSpPr txBox="1"/>
          <p:nvPr/>
        </p:nvSpPr>
        <p:spPr>
          <a:xfrm>
            <a:off x="1921779" y="1256189"/>
            <a:ext cx="3805281" cy="1169551"/>
          </a:xfrm>
          <a:prstGeom prst="rect">
            <a:avLst/>
          </a:prstGeom>
          <a:noFill/>
        </p:spPr>
        <p:txBody>
          <a:bodyPr wrap="square" rtlCol="0">
            <a:spAutoFit/>
          </a:bodyPr>
          <a:lstStyle/>
          <a:p>
            <a:r>
              <a:rPr lang="en-US" sz="1400" b="1" dirty="0"/>
              <a:t>A Blockchain</a:t>
            </a:r>
            <a:r>
              <a:rPr lang="en-US" sz="1400" dirty="0"/>
              <a:t> is a type of distributed ledger, comprised of unchangeable, digitally recorded data(transactions) in packages called blocks. These blocks are linked to each other to form a chain.</a:t>
            </a:r>
            <a:endParaRPr lang="en-US" sz="1400" dirty="0">
              <a:solidFill>
                <a:schemeClr val="bg1"/>
              </a:solidFill>
              <a:latin typeface="+mj-lt"/>
            </a:endParaRPr>
          </a:p>
        </p:txBody>
      </p:sp>
    </p:spTree>
    <p:extLst>
      <p:ext uri="{BB962C8B-B14F-4D97-AF65-F5344CB8AC3E}">
        <p14:creationId xmlns:p14="http://schemas.microsoft.com/office/powerpoint/2010/main" val="1823348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626761"/>
      </p:ext>
    </p:extLst>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RBC Wealth Management Functional </a:t>
            </a:r>
            <a:r>
              <a:rPr lang="en-US" dirty="0"/>
              <a:t>Flow</a:t>
            </a:r>
          </a:p>
        </p:txBody>
      </p:sp>
      <p:sp>
        <p:nvSpPr>
          <p:cNvPr id="8" name="Rounded Rectangle 7"/>
          <p:cNvSpPr/>
          <p:nvPr/>
        </p:nvSpPr>
        <p:spPr>
          <a:xfrm>
            <a:off x="904973" y="1208612"/>
            <a:ext cx="11095349" cy="4890530"/>
          </a:xfrm>
          <a:prstGeom prst="roundRect">
            <a:avLst>
              <a:gd name="adj" fmla="val 40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grpSp>
        <p:nvGrpSpPr>
          <p:cNvPr id="14" name="Group 13"/>
          <p:cNvGrpSpPr/>
          <p:nvPr/>
        </p:nvGrpSpPr>
        <p:grpSpPr>
          <a:xfrm>
            <a:off x="8511207" y="4383470"/>
            <a:ext cx="994607" cy="700824"/>
            <a:chOff x="1357986" y="1518045"/>
            <a:chExt cx="994607" cy="700824"/>
          </a:xfrm>
        </p:grpSpPr>
        <p:pic>
          <p:nvPicPr>
            <p:cNvPr id="10" name="Picture 9">
              <a:extLst>
                <a:ext uri="{FF2B5EF4-FFF2-40B4-BE49-F238E27FC236}">
                  <a16:creationId xmlns="" xmlns:a16="http://schemas.microsoft.com/office/drawing/2014/main" id="{F8FF96D0-9843-4F57-8850-D4627111AB65}"/>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b="21019"/>
            <a:stretch/>
          </p:blipFill>
          <p:spPr>
            <a:xfrm>
              <a:off x="1556001" y="1518045"/>
              <a:ext cx="598576" cy="472761"/>
            </a:xfrm>
            <a:prstGeom prst="rect">
              <a:avLst/>
            </a:prstGeom>
          </p:spPr>
        </p:pic>
        <p:sp>
          <p:nvSpPr>
            <p:cNvPr id="11" name="TextBox 10">
              <a:extLst>
                <a:ext uri="{FF2B5EF4-FFF2-40B4-BE49-F238E27FC236}">
                  <a16:creationId xmlns="" xmlns:a16="http://schemas.microsoft.com/office/drawing/2014/main" id="{32AD2DE9-24C3-4955-8CFD-693DE70E0F48}"/>
                </a:ext>
              </a:extLst>
            </p:cNvPr>
            <p:cNvSpPr txBox="1"/>
            <p:nvPr/>
          </p:nvSpPr>
          <p:spPr>
            <a:xfrm>
              <a:off x="1357986" y="1957259"/>
              <a:ext cx="994607" cy="261610"/>
            </a:xfrm>
            <a:prstGeom prst="rect">
              <a:avLst/>
            </a:prstGeom>
            <a:noFill/>
          </p:spPr>
          <p:txBody>
            <a:bodyPr wrap="square" rtlCol="0">
              <a:spAutoFit/>
            </a:bodyPr>
            <a:lstStyle/>
            <a:p>
              <a:pPr algn="ctr"/>
              <a:r>
                <a:rPr lang="en-US" sz="1100" b="1" dirty="0" smtClean="0"/>
                <a:t>Customer</a:t>
              </a:r>
              <a:endParaRPr lang="en-US" sz="1100" b="1" dirty="0"/>
            </a:p>
          </p:txBody>
        </p:sp>
      </p:grpSp>
      <p:grpSp>
        <p:nvGrpSpPr>
          <p:cNvPr id="16" name="Group 15"/>
          <p:cNvGrpSpPr/>
          <p:nvPr/>
        </p:nvGrpSpPr>
        <p:grpSpPr>
          <a:xfrm>
            <a:off x="841676" y="1744998"/>
            <a:ext cx="994607" cy="856062"/>
            <a:chOff x="1355914" y="2876219"/>
            <a:chExt cx="994607" cy="856062"/>
          </a:xfrm>
        </p:grpSpPr>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b="21019"/>
            <a:stretch/>
          </p:blipFill>
          <p:spPr>
            <a:xfrm>
              <a:off x="1551860" y="2876219"/>
              <a:ext cx="602717" cy="476032"/>
            </a:xfrm>
            <a:prstGeom prst="rect">
              <a:avLst/>
            </a:prstGeom>
          </p:spPr>
        </p:pic>
        <p:sp>
          <p:nvSpPr>
            <p:cNvPr id="13" name="TextBox 12">
              <a:extLst>
                <a:ext uri="{FF2B5EF4-FFF2-40B4-BE49-F238E27FC236}">
                  <a16:creationId xmlns="" xmlns:a16="http://schemas.microsoft.com/office/drawing/2014/main" id="{32AD2DE9-24C3-4955-8CFD-693DE70E0F48}"/>
                </a:ext>
              </a:extLst>
            </p:cNvPr>
            <p:cNvSpPr txBox="1"/>
            <p:nvPr/>
          </p:nvSpPr>
          <p:spPr>
            <a:xfrm>
              <a:off x="1355914" y="3301394"/>
              <a:ext cx="994607" cy="430887"/>
            </a:xfrm>
            <a:prstGeom prst="rect">
              <a:avLst/>
            </a:prstGeom>
            <a:noFill/>
          </p:spPr>
          <p:txBody>
            <a:bodyPr wrap="square" rtlCol="0">
              <a:spAutoFit/>
            </a:bodyPr>
            <a:lstStyle/>
            <a:p>
              <a:pPr algn="ctr"/>
              <a:r>
                <a:rPr lang="en-US" sz="1100" b="1" dirty="0" smtClean="0"/>
                <a:t>Counsellor / Advisor</a:t>
              </a:r>
              <a:endParaRPr lang="en-US" sz="1100" b="1" dirty="0"/>
            </a:p>
          </p:txBody>
        </p:sp>
      </p:grpSp>
      <p:grpSp>
        <p:nvGrpSpPr>
          <p:cNvPr id="17" name="Group 16">
            <a:extLst>
              <a:ext uri="{FF2B5EF4-FFF2-40B4-BE49-F238E27FC236}">
                <a16:creationId xmlns="" xmlns:a16="http://schemas.microsoft.com/office/drawing/2014/main" id="{D05C20A4-0790-46F9-88EC-4E4A670797C1}"/>
              </a:ext>
            </a:extLst>
          </p:cNvPr>
          <p:cNvGrpSpPr/>
          <p:nvPr/>
        </p:nvGrpSpPr>
        <p:grpSpPr>
          <a:xfrm>
            <a:off x="3412610" y="1654070"/>
            <a:ext cx="987597" cy="1133920"/>
            <a:chOff x="1038208" y="3893276"/>
            <a:chExt cx="994607" cy="1133920"/>
          </a:xfrm>
        </p:grpSpPr>
        <p:pic>
          <p:nvPicPr>
            <p:cNvPr id="18" name="Picture 6" descr="Image associée">
              <a:extLst>
                <a:ext uri="{FF2B5EF4-FFF2-40B4-BE49-F238E27FC236}">
                  <a16:creationId xmlns="" xmlns:a16="http://schemas.microsoft.com/office/drawing/2014/main" id="{A7288D02-E1C8-465B-9E15-E015FFFDEB58}"/>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1271464" y="3893276"/>
              <a:ext cx="528097" cy="52809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 xmlns:a16="http://schemas.microsoft.com/office/drawing/2014/main" id="{5E0C02B4-2729-4C94-8C66-9E12915E1F3D}"/>
                </a:ext>
              </a:extLst>
            </p:cNvPr>
            <p:cNvSpPr txBox="1"/>
            <p:nvPr/>
          </p:nvSpPr>
          <p:spPr>
            <a:xfrm>
              <a:off x="1038208" y="4427032"/>
              <a:ext cx="994607" cy="600164"/>
            </a:xfrm>
            <a:prstGeom prst="rect">
              <a:avLst/>
            </a:prstGeom>
            <a:noFill/>
          </p:spPr>
          <p:txBody>
            <a:bodyPr wrap="square" rtlCol="0">
              <a:spAutoFit/>
            </a:bodyPr>
            <a:lstStyle/>
            <a:p>
              <a:pPr algn="ctr"/>
              <a:r>
                <a:rPr lang="en-US" sz="1100" b="1" dirty="0" smtClean="0">
                  <a:solidFill>
                    <a:schemeClr val="tx2">
                      <a:lumMod val="50000"/>
                    </a:schemeClr>
                  </a:solidFill>
                </a:rPr>
                <a:t>Portfolio </a:t>
              </a:r>
              <a:r>
                <a:rPr lang="en-US" sz="1100" b="1" dirty="0" err="1" smtClean="0">
                  <a:solidFill>
                    <a:schemeClr val="tx2">
                      <a:lumMod val="50000"/>
                    </a:schemeClr>
                  </a:solidFill>
                </a:rPr>
                <a:t>Mgmnt</a:t>
              </a:r>
              <a:r>
                <a:rPr lang="en-US" sz="1100" b="1" dirty="0" smtClean="0">
                  <a:solidFill>
                    <a:schemeClr val="tx2">
                      <a:lumMod val="50000"/>
                    </a:schemeClr>
                  </a:solidFill>
                </a:rPr>
                <a:t> System</a:t>
              </a:r>
              <a:endParaRPr lang="en-US" sz="1100" b="1" dirty="0">
                <a:solidFill>
                  <a:schemeClr val="tx2">
                    <a:lumMod val="50000"/>
                  </a:schemeClr>
                </a:solidFill>
              </a:endParaRPr>
            </a:p>
          </p:txBody>
        </p:sp>
      </p:grpSp>
      <p:grpSp>
        <p:nvGrpSpPr>
          <p:cNvPr id="20" name="Group 19">
            <a:extLst>
              <a:ext uri="{FF2B5EF4-FFF2-40B4-BE49-F238E27FC236}">
                <a16:creationId xmlns="" xmlns:a16="http://schemas.microsoft.com/office/drawing/2014/main" id="{EDFC0CE6-4C42-4253-B143-C72C45E82A06}"/>
              </a:ext>
            </a:extLst>
          </p:cNvPr>
          <p:cNvGrpSpPr/>
          <p:nvPr/>
        </p:nvGrpSpPr>
        <p:grpSpPr>
          <a:xfrm>
            <a:off x="3377865" y="4385972"/>
            <a:ext cx="994607" cy="952473"/>
            <a:chOff x="1182914" y="1474455"/>
            <a:chExt cx="994607" cy="952473"/>
          </a:xfrm>
        </p:grpSpPr>
        <p:pic>
          <p:nvPicPr>
            <p:cNvPr id="21" name="Picture 6" descr="Image associée">
              <a:extLst>
                <a:ext uri="{FF2B5EF4-FFF2-40B4-BE49-F238E27FC236}">
                  <a16:creationId xmlns="" xmlns:a16="http://schemas.microsoft.com/office/drawing/2014/main" id="{C7E614C2-9926-45BE-A65C-2BB2B36624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170" y="1474455"/>
              <a:ext cx="528097" cy="52809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 xmlns:a16="http://schemas.microsoft.com/office/drawing/2014/main" id="{B4CF52C2-CC6A-4E93-AD75-539CA18E0B00}"/>
                </a:ext>
              </a:extLst>
            </p:cNvPr>
            <p:cNvSpPr txBox="1"/>
            <p:nvPr/>
          </p:nvSpPr>
          <p:spPr>
            <a:xfrm>
              <a:off x="1182914" y="1996041"/>
              <a:ext cx="994607" cy="430887"/>
            </a:xfrm>
            <a:prstGeom prst="rect">
              <a:avLst/>
            </a:prstGeom>
            <a:noFill/>
          </p:spPr>
          <p:txBody>
            <a:bodyPr wrap="square" rtlCol="0">
              <a:spAutoFit/>
            </a:bodyPr>
            <a:lstStyle/>
            <a:p>
              <a:pPr algn="ctr"/>
              <a:r>
                <a:rPr lang="en-US" sz="1100" b="1" dirty="0" err="1" smtClean="0">
                  <a:solidFill>
                    <a:schemeClr val="tx2">
                      <a:lumMod val="50000"/>
                    </a:schemeClr>
                  </a:solidFill>
                </a:rPr>
                <a:t>Broadridge</a:t>
              </a:r>
              <a:r>
                <a:rPr lang="en-US" sz="1100" b="1" dirty="0" smtClean="0">
                  <a:solidFill>
                    <a:schemeClr val="tx2">
                      <a:lumMod val="50000"/>
                    </a:schemeClr>
                  </a:solidFill>
                </a:rPr>
                <a:t> System</a:t>
              </a:r>
              <a:endParaRPr lang="en-US" sz="1100" b="1" dirty="0">
                <a:solidFill>
                  <a:schemeClr val="tx2">
                    <a:lumMod val="50000"/>
                  </a:schemeClr>
                </a:solidFill>
              </a:endParaRPr>
            </a:p>
          </p:txBody>
        </p:sp>
      </p:grpSp>
      <p:grpSp>
        <p:nvGrpSpPr>
          <p:cNvPr id="29" name="Group 28">
            <a:extLst>
              <a:ext uri="{FF2B5EF4-FFF2-40B4-BE49-F238E27FC236}">
                <a16:creationId xmlns="" xmlns:a16="http://schemas.microsoft.com/office/drawing/2014/main" id="{D05C20A4-0790-46F9-88EC-4E4A670797C1}"/>
              </a:ext>
            </a:extLst>
          </p:cNvPr>
          <p:cNvGrpSpPr/>
          <p:nvPr/>
        </p:nvGrpSpPr>
        <p:grpSpPr>
          <a:xfrm>
            <a:off x="5926415" y="4373802"/>
            <a:ext cx="987597" cy="964643"/>
            <a:chOff x="1038208" y="3893276"/>
            <a:chExt cx="994607" cy="964643"/>
          </a:xfrm>
        </p:grpSpPr>
        <p:pic>
          <p:nvPicPr>
            <p:cNvPr id="30" name="Picture 6" descr="Image associée">
              <a:extLst>
                <a:ext uri="{FF2B5EF4-FFF2-40B4-BE49-F238E27FC236}">
                  <a16:creationId xmlns="" xmlns:a16="http://schemas.microsoft.com/office/drawing/2014/main" id="{A7288D02-E1C8-465B-9E15-E015FFFDEB58}"/>
                </a:ext>
              </a:extLst>
            </p:cNvP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1271464" y="3893276"/>
              <a:ext cx="528097" cy="52809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 xmlns:a16="http://schemas.microsoft.com/office/drawing/2014/main" id="{5E0C02B4-2729-4C94-8C66-9E12915E1F3D}"/>
                </a:ext>
              </a:extLst>
            </p:cNvPr>
            <p:cNvSpPr txBox="1"/>
            <p:nvPr/>
          </p:nvSpPr>
          <p:spPr>
            <a:xfrm>
              <a:off x="1038208" y="4427032"/>
              <a:ext cx="994607" cy="430887"/>
            </a:xfrm>
            <a:prstGeom prst="rect">
              <a:avLst/>
            </a:prstGeom>
            <a:noFill/>
          </p:spPr>
          <p:txBody>
            <a:bodyPr wrap="square" rtlCol="0">
              <a:spAutoFit/>
            </a:bodyPr>
            <a:lstStyle/>
            <a:p>
              <a:pPr algn="ctr"/>
              <a:r>
                <a:rPr lang="en-US" sz="1100" b="1" dirty="0" smtClean="0">
                  <a:solidFill>
                    <a:schemeClr val="tx2">
                      <a:lumMod val="50000"/>
                    </a:schemeClr>
                  </a:solidFill>
                </a:rPr>
                <a:t>FMC System</a:t>
              </a:r>
              <a:endParaRPr lang="en-US" sz="1100" b="1" dirty="0">
                <a:solidFill>
                  <a:schemeClr val="tx2">
                    <a:lumMod val="50000"/>
                  </a:schemeClr>
                </a:solidFill>
              </a:endParaRPr>
            </a:p>
          </p:txBody>
        </p:sp>
      </p:grpSp>
      <p:pic>
        <p:nvPicPr>
          <p:cNvPr id="32" name="Picture 2" descr="Related image">
            <a:extLst>
              <a:ext uri="{FF2B5EF4-FFF2-40B4-BE49-F238E27FC236}">
                <a16:creationId xmlns="" xmlns:a16="http://schemas.microsoft.com/office/drawing/2014/main" id="{4A67EC46-B54A-4172-B7BF-91AB147D3C8C}"/>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6186843" y="1667945"/>
            <a:ext cx="496618" cy="49661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 xmlns:a16="http://schemas.microsoft.com/office/drawing/2014/main" id="{32AD2DE9-24C3-4955-8CFD-693DE70E0F48}"/>
              </a:ext>
            </a:extLst>
          </p:cNvPr>
          <p:cNvSpPr txBox="1"/>
          <p:nvPr/>
        </p:nvSpPr>
        <p:spPr>
          <a:xfrm>
            <a:off x="5937848" y="2262397"/>
            <a:ext cx="994607" cy="600164"/>
          </a:xfrm>
          <a:prstGeom prst="rect">
            <a:avLst/>
          </a:prstGeom>
          <a:noFill/>
        </p:spPr>
        <p:txBody>
          <a:bodyPr wrap="square" rtlCol="0">
            <a:spAutoFit/>
          </a:bodyPr>
          <a:lstStyle/>
          <a:p>
            <a:pPr algn="ctr"/>
            <a:r>
              <a:rPr lang="en-US" sz="1100" b="1" dirty="0" smtClean="0"/>
              <a:t>Statement System (SQL DB)</a:t>
            </a:r>
            <a:endParaRPr lang="en-US" sz="1100" b="1" dirty="0"/>
          </a:p>
        </p:txBody>
      </p:sp>
      <p:grpSp>
        <p:nvGrpSpPr>
          <p:cNvPr id="34" name="Group 33">
            <a:extLst>
              <a:ext uri="{FF2B5EF4-FFF2-40B4-BE49-F238E27FC236}">
                <a16:creationId xmlns="" xmlns:a16="http://schemas.microsoft.com/office/drawing/2014/main" id="{EDFC0CE6-4C42-4253-B143-C72C45E82A06}"/>
              </a:ext>
            </a:extLst>
          </p:cNvPr>
          <p:cNvGrpSpPr/>
          <p:nvPr/>
        </p:nvGrpSpPr>
        <p:grpSpPr>
          <a:xfrm>
            <a:off x="8523339" y="1635426"/>
            <a:ext cx="994607" cy="783196"/>
            <a:chOff x="1182914" y="1474455"/>
            <a:chExt cx="994607" cy="783196"/>
          </a:xfrm>
        </p:grpSpPr>
        <p:pic>
          <p:nvPicPr>
            <p:cNvPr id="35" name="Picture 6" descr="Image associée">
              <a:extLst>
                <a:ext uri="{FF2B5EF4-FFF2-40B4-BE49-F238E27FC236}">
                  <a16:creationId xmlns="" xmlns:a16="http://schemas.microsoft.com/office/drawing/2014/main" id="{C7E614C2-9926-45BE-A65C-2BB2B36624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170" y="1474455"/>
              <a:ext cx="528097" cy="52809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 xmlns:a16="http://schemas.microsoft.com/office/drawing/2014/main" id="{B4CF52C2-CC6A-4E93-AD75-539CA18E0B00}"/>
                </a:ext>
              </a:extLst>
            </p:cNvPr>
            <p:cNvSpPr txBox="1"/>
            <p:nvPr/>
          </p:nvSpPr>
          <p:spPr>
            <a:xfrm>
              <a:off x="1182914" y="1996041"/>
              <a:ext cx="994607" cy="261610"/>
            </a:xfrm>
            <a:prstGeom prst="rect">
              <a:avLst/>
            </a:prstGeom>
            <a:noFill/>
          </p:spPr>
          <p:txBody>
            <a:bodyPr wrap="square" rtlCol="0">
              <a:spAutoFit/>
            </a:bodyPr>
            <a:lstStyle/>
            <a:p>
              <a:pPr algn="ctr"/>
              <a:r>
                <a:rPr lang="en-US" sz="1100" b="1" dirty="0" err="1" smtClean="0">
                  <a:solidFill>
                    <a:schemeClr val="tx2">
                      <a:lumMod val="50000"/>
                    </a:schemeClr>
                  </a:solidFill>
                </a:rPr>
                <a:t>Symcor</a:t>
              </a:r>
              <a:endParaRPr lang="en-US" sz="1100" b="1" dirty="0">
                <a:solidFill>
                  <a:schemeClr val="tx2">
                    <a:lumMod val="50000"/>
                  </a:schemeClr>
                </a:solidFill>
              </a:endParaRPr>
            </a:p>
          </p:txBody>
        </p:sp>
      </p:grpSp>
      <p:cxnSp>
        <p:nvCxnSpPr>
          <p:cNvPr id="38" name="Straight Arrow Connector 37"/>
          <p:cNvCxnSpPr>
            <a:endCxn id="13" idx="2"/>
          </p:cNvCxnSpPr>
          <p:nvPr/>
        </p:nvCxnSpPr>
        <p:spPr>
          <a:xfrm flipV="1">
            <a:off x="1333049" y="2601060"/>
            <a:ext cx="5931" cy="1738191"/>
          </a:xfrm>
          <a:prstGeom prst="straightConnector1">
            <a:avLst/>
          </a:prstGeom>
          <a:ln w="19050">
            <a:headEnd type="triangle"/>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 xmlns:a16="http://schemas.microsoft.com/office/drawing/2014/main" id="{32AD2DE9-24C3-4955-8CFD-693DE70E0F48}"/>
              </a:ext>
            </a:extLst>
          </p:cNvPr>
          <p:cNvSpPr txBox="1"/>
          <p:nvPr/>
        </p:nvSpPr>
        <p:spPr>
          <a:xfrm>
            <a:off x="1282435" y="3219864"/>
            <a:ext cx="994607" cy="507831"/>
          </a:xfrm>
          <a:prstGeom prst="rect">
            <a:avLst/>
          </a:prstGeom>
          <a:noFill/>
        </p:spPr>
        <p:txBody>
          <a:bodyPr wrap="square" rtlCol="0">
            <a:spAutoFit/>
          </a:bodyPr>
          <a:lstStyle/>
          <a:p>
            <a:pPr algn="ctr"/>
            <a:r>
              <a:rPr lang="en-US" sz="900" dirty="0" smtClean="0"/>
              <a:t>Wealth/Asset Management Counselling</a:t>
            </a:r>
            <a:endParaRPr lang="en-US" sz="900" dirty="0"/>
          </a:p>
        </p:txBody>
      </p:sp>
      <p:cxnSp>
        <p:nvCxnSpPr>
          <p:cNvPr id="41" name="Straight Arrow Connector 40"/>
          <p:cNvCxnSpPr/>
          <p:nvPr/>
        </p:nvCxnSpPr>
        <p:spPr>
          <a:xfrm flipV="1">
            <a:off x="1836283" y="2170173"/>
            <a:ext cx="1676911" cy="11994"/>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sp>
        <p:nvSpPr>
          <p:cNvPr id="42" name="TextBox 41">
            <a:extLst>
              <a:ext uri="{FF2B5EF4-FFF2-40B4-BE49-F238E27FC236}">
                <a16:creationId xmlns="" xmlns:a16="http://schemas.microsoft.com/office/drawing/2014/main" id="{32AD2DE9-24C3-4955-8CFD-693DE70E0F48}"/>
              </a:ext>
            </a:extLst>
          </p:cNvPr>
          <p:cNvSpPr txBox="1"/>
          <p:nvPr/>
        </p:nvSpPr>
        <p:spPr>
          <a:xfrm>
            <a:off x="2084221" y="1630089"/>
            <a:ext cx="1180133" cy="507831"/>
          </a:xfrm>
          <a:prstGeom prst="rect">
            <a:avLst/>
          </a:prstGeom>
          <a:noFill/>
        </p:spPr>
        <p:txBody>
          <a:bodyPr wrap="square" rtlCol="0">
            <a:spAutoFit/>
          </a:bodyPr>
          <a:lstStyle/>
          <a:p>
            <a:pPr algn="ctr"/>
            <a:r>
              <a:rPr lang="en-US" sz="900" dirty="0" smtClean="0"/>
              <a:t>Customer Onboarding and Profiling</a:t>
            </a:r>
            <a:endParaRPr lang="en-US" sz="900" dirty="0"/>
          </a:p>
        </p:txBody>
      </p:sp>
      <p:cxnSp>
        <p:nvCxnSpPr>
          <p:cNvPr id="44" name="Straight Arrow Connector 43"/>
          <p:cNvCxnSpPr/>
          <p:nvPr/>
        </p:nvCxnSpPr>
        <p:spPr>
          <a:xfrm>
            <a:off x="3906408" y="2787990"/>
            <a:ext cx="3471" cy="1513745"/>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grpSp>
        <p:nvGrpSpPr>
          <p:cNvPr id="46" name="Group 45"/>
          <p:cNvGrpSpPr/>
          <p:nvPr/>
        </p:nvGrpSpPr>
        <p:grpSpPr>
          <a:xfrm>
            <a:off x="826358" y="4466449"/>
            <a:ext cx="994607" cy="700824"/>
            <a:chOff x="1357986" y="1518045"/>
            <a:chExt cx="994607" cy="700824"/>
          </a:xfrm>
        </p:grpSpPr>
        <p:pic>
          <p:nvPicPr>
            <p:cNvPr id="47" name="Picture 46">
              <a:extLst>
                <a:ext uri="{FF2B5EF4-FFF2-40B4-BE49-F238E27FC236}">
                  <a16:creationId xmlns="" xmlns:a16="http://schemas.microsoft.com/office/drawing/2014/main" id="{F8FF96D0-9843-4F57-8850-D4627111AB65}"/>
                </a:ext>
              </a:extLst>
            </p:cNvPr>
            <p:cNvPicPr>
              <a:picLocks noChangeAspect="1"/>
            </p:cNvPicPr>
            <p:nvPr/>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b="21019"/>
            <a:stretch/>
          </p:blipFill>
          <p:spPr>
            <a:xfrm>
              <a:off x="1556001" y="1518045"/>
              <a:ext cx="598576" cy="472761"/>
            </a:xfrm>
            <a:prstGeom prst="rect">
              <a:avLst/>
            </a:prstGeom>
          </p:spPr>
        </p:pic>
        <p:sp>
          <p:nvSpPr>
            <p:cNvPr id="48" name="TextBox 47">
              <a:extLst>
                <a:ext uri="{FF2B5EF4-FFF2-40B4-BE49-F238E27FC236}">
                  <a16:creationId xmlns="" xmlns:a16="http://schemas.microsoft.com/office/drawing/2014/main" id="{32AD2DE9-24C3-4955-8CFD-693DE70E0F48}"/>
                </a:ext>
              </a:extLst>
            </p:cNvPr>
            <p:cNvSpPr txBox="1"/>
            <p:nvPr/>
          </p:nvSpPr>
          <p:spPr>
            <a:xfrm>
              <a:off x="1357986" y="1957259"/>
              <a:ext cx="994607" cy="261610"/>
            </a:xfrm>
            <a:prstGeom prst="rect">
              <a:avLst/>
            </a:prstGeom>
            <a:noFill/>
          </p:spPr>
          <p:txBody>
            <a:bodyPr wrap="square" rtlCol="0">
              <a:spAutoFit/>
            </a:bodyPr>
            <a:lstStyle/>
            <a:p>
              <a:pPr algn="ctr"/>
              <a:r>
                <a:rPr lang="en-US" sz="1100" b="1" dirty="0" smtClean="0"/>
                <a:t>Customer</a:t>
              </a:r>
              <a:endParaRPr lang="en-US" sz="1100" b="1" dirty="0"/>
            </a:p>
          </p:txBody>
        </p:sp>
      </p:grpSp>
      <p:cxnSp>
        <p:nvCxnSpPr>
          <p:cNvPr id="50" name="Straight Arrow Connector 49"/>
          <p:cNvCxnSpPr/>
          <p:nvPr/>
        </p:nvCxnSpPr>
        <p:spPr>
          <a:xfrm>
            <a:off x="4228031" y="4623829"/>
            <a:ext cx="1760796" cy="5640"/>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53" name="Straight Arrow Connector 52"/>
          <p:cNvCxnSpPr/>
          <p:nvPr/>
        </p:nvCxnSpPr>
        <p:spPr>
          <a:xfrm flipH="1" flipV="1">
            <a:off x="6435151" y="2914668"/>
            <a:ext cx="2461" cy="1387067"/>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56" name="Straight Arrow Connector 55"/>
          <p:cNvCxnSpPr/>
          <p:nvPr/>
        </p:nvCxnSpPr>
        <p:spPr>
          <a:xfrm flipV="1">
            <a:off x="6786938" y="2065715"/>
            <a:ext cx="1818662" cy="6970"/>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cxnSp>
        <p:nvCxnSpPr>
          <p:cNvPr id="58" name="Straight Arrow Connector 57"/>
          <p:cNvCxnSpPr/>
          <p:nvPr/>
        </p:nvCxnSpPr>
        <p:spPr>
          <a:xfrm>
            <a:off x="9008511" y="2564571"/>
            <a:ext cx="12131" cy="1774680"/>
          </a:xfrm>
          <a:prstGeom prst="straightConnector1">
            <a:avLst/>
          </a:prstGeom>
          <a:ln w="19050">
            <a:tailEnd type="triangle"/>
          </a:ln>
        </p:spPr>
        <p:style>
          <a:lnRef idx="1">
            <a:schemeClr val="accent5"/>
          </a:lnRef>
          <a:fillRef idx="0">
            <a:schemeClr val="accent5"/>
          </a:fillRef>
          <a:effectRef idx="0">
            <a:schemeClr val="accent5"/>
          </a:effectRef>
          <a:fontRef idx="minor">
            <a:schemeClr val="tx1"/>
          </a:fontRef>
        </p:style>
      </p:cxnSp>
      <p:sp>
        <p:nvSpPr>
          <p:cNvPr id="59" name="TextBox 58">
            <a:extLst>
              <a:ext uri="{FF2B5EF4-FFF2-40B4-BE49-F238E27FC236}">
                <a16:creationId xmlns="" xmlns:a16="http://schemas.microsoft.com/office/drawing/2014/main" id="{32AD2DE9-24C3-4955-8CFD-693DE70E0F48}"/>
              </a:ext>
            </a:extLst>
          </p:cNvPr>
          <p:cNvSpPr txBox="1"/>
          <p:nvPr/>
        </p:nvSpPr>
        <p:spPr>
          <a:xfrm>
            <a:off x="3875168" y="3112478"/>
            <a:ext cx="1306654" cy="507831"/>
          </a:xfrm>
          <a:prstGeom prst="rect">
            <a:avLst/>
          </a:prstGeom>
          <a:noFill/>
        </p:spPr>
        <p:txBody>
          <a:bodyPr wrap="square" rtlCol="0">
            <a:spAutoFit/>
          </a:bodyPr>
          <a:lstStyle/>
          <a:p>
            <a:pPr algn="ctr"/>
            <a:r>
              <a:rPr lang="en-US" sz="900" dirty="0" smtClean="0"/>
              <a:t>Investing financial instruments based on customer objectives</a:t>
            </a:r>
            <a:endParaRPr lang="en-US" sz="900" dirty="0"/>
          </a:p>
        </p:txBody>
      </p:sp>
      <p:sp>
        <p:nvSpPr>
          <p:cNvPr id="60" name="TextBox 59">
            <a:extLst>
              <a:ext uri="{FF2B5EF4-FFF2-40B4-BE49-F238E27FC236}">
                <a16:creationId xmlns="" xmlns:a16="http://schemas.microsoft.com/office/drawing/2014/main" id="{32AD2DE9-24C3-4955-8CFD-693DE70E0F48}"/>
              </a:ext>
            </a:extLst>
          </p:cNvPr>
          <p:cNvSpPr txBox="1"/>
          <p:nvPr/>
        </p:nvSpPr>
        <p:spPr>
          <a:xfrm>
            <a:off x="4573793" y="4085336"/>
            <a:ext cx="1306654" cy="507831"/>
          </a:xfrm>
          <a:prstGeom prst="rect">
            <a:avLst/>
          </a:prstGeom>
          <a:noFill/>
        </p:spPr>
        <p:txBody>
          <a:bodyPr wrap="square" rtlCol="0">
            <a:spAutoFit/>
          </a:bodyPr>
          <a:lstStyle/>
          <a:p>
            <a:pPr algn="ctr"/>
            <a:r>
              <a:rPr lang="en-US" sz="900" dirty="0" smtClean="0"/>
              <a:t>Batch job stores transaction details into FMC system</a:t>
            </a:r>
            <a:endParaRPr lang="en-US" sz="900" dirty="0"/>
          </a:p>
        </p:txBody>
      </p:sp>
      <p:sp>
        <p:nvSpPr>
          <p:cNvPr id="61" name="TextBox 60">
            <a:extLst>
              <a:ext uri="{FF2B5EF4-FFF2-40B4-BE49-F238E27FC236}">
                <a16:creationId xmlns="" xmlns:a16="http://schemas.microsoft.com/office/drawing/2014/main" id="{32AD2DE9-24C3-4955-8CFD-693DE70E0F48}"/>
              </a:ext>
            </a:extLst>
          </p:cNvPr>
          <p:cNvSpPr txBox="1"/>
          <p:nvPr/>
        </p:nvSpPr>
        <p:spPr>
          <a:xfrm>
            <a:off x="6357023" y="3028107"/>
            <a:ext cx="1354900" cy="784830"/>
          </a:xfrm>
          <a:prstGeom prst="rect">
            <a:avLst/>
          </a:prstGeom>
          <a:noFill/>
        </p:spPr>
        <p:txBody>
          <a:bodyPr wrap="square" rtlCol="0">
            <a:spAutoFit/>
          </a:bodyPr>
          <a:lstStyle/>
          <a:p>
            <a:pPr algn="ctr"/>
            <a:r>
              <a:rPr lang="en-US" sz="900" dirty="0" smtClean="0"/>
              <a:t>Batch job extract performance and statement data and stores into Statement system</a:t>
            </a:r>
            <a:endParaRPr lang="en-US" sz="900" dirty="0"/>
          </a:p>
        </p:txBody>
      </p:sp>
      <p:sp>
        <p:nvSpPr>
          <p:cNvPr id="62" name="TextBox 61">
            <a:extLst>
              <a:ext uri="{FF2B5EF4-FFF2-40B4-BE49-F238E27FC236}">
                <a16:creationId xmlns="" xmlns:a16="http://schemas.microsoft.com/office/drawing/2014/main" id="{32AD2DE9-24C3-4955-8CFD-693DE70E0F48}"/>
              </a:ext>
            </a:extLst>
          </p:cNvPr>
          <p:cNvSpPr txBox="1"/>
          <p:nvPr/>
        </p:nvSpPr>
        <p:spPr>
          <a:xfrm>
            <a:off x="7062438" y="1544761"/>
            <a:ext cx="1306654" cy="507831"/>
          </a:xfrm>
          <a:prstGeom prst="rect">
            <a:avLst/>
          </a:prstGeom>
          <a:noFill/>
        </p:spPr>
        <p:txBody>
          <a:bodyPr wrap="square" rtlCol="0">
            <a:spAutoFit/>
          </a:bodyPr>
          <a:lstStyle/>
          <a:p>
            <a:pPr algn="ctr"/>
            <a:r>
              <a:rPr lang="en-US" sz="900" dirty="0" smtClean="0"/>
              <a:t>Batch job generates Driver File and send it to </a:t>
            </a:r>
            <a:r>
              <a:rPr lang="en-US" sz="900" dirty="0" err="1" smtClean="0"/>
              <a:t>Symcor</a:t>
            </a:r>
            <a:endParaRPr lang="en-US" sz="900" dirty="0"/>
          </a:p>
        </p:txBody>
      </p:sp>
      <p:sp>
        <p:nvSpPr>
          <p:cNvPr id="63" name="TextBox 62">
            <a:extLst>
              <a:ext uri="{FF2B5EF4-FFF2-40B4-BE49-F238E27FC236}">
                <a16:creationId xmlns="" xmlns:a16="http://schemas.microsoft.com/office/drawing/2014/main" id="{32AD2DE9-24C3-4955-8CFD-693DE70E0F48}"/>
              </a:ext>
            </a:extLst>
          </p:cNvPr>
          <p:cNvSpPr txBox="1"/>
          <p:nvPr/>
        </p:nvSpPr>
        <p:spPr>
          <a:xfrm>
            <a:off x="8932058" y="3030053"/>
            <a:ext cx="1306654" cy="507831"/>
          </a:xfrm>
          <a:prstGeom prst="rect">
            <a:avLst/>
          </a:prstGeom>
          <a:noFill/>
        </p:spPr>
        <p:txBody>
          <a:bodyPr wrap="square" rtlCol="0">
            <a:spAutoFit/>
          </a:bodyPr>
          <a:lstStyle/>
          <a:p>
            <a:pPr algn="ctr"/>
            <a:r>
              <a:rPr lang="en-US" sz="900" dirty="0" smtClean="0"/>
              <a:t>Printing and Mailing of statements to Customers</a:t>
            </a:r>
            <a:endParaRPr lang="en-US" sz="900" dirty="0"/>
          </a:p>
        </p:txBody>
      </p:sp>
      <p:pic>
        <p:nvPicPr>
          <p:cNvPr id="77" name="Picture 76">
            <a:extLst>
              <a:ext uri="{FF2B5EF4-FFF2-40B4-BE49-F238E27FC236}">
                <a16:creationId xmlns="" xmlns:a16="http://schemas.microsoft.com/office/drawing/2014/main" id="{E49D91F7-5981-4E8C-B280-09CD7DF2AB66}"/>
              </a:ext>
            </a:extLst>
          </p:cNvPr>
          <p:cNvPicPr>
            <a:picLocks noChangeAspect="1"/>
          </p:cNvPicPr>
          <p:nvPr/>
        </p:nvPicPr>
        <p:blipFill>
          <a:blip r:embed="rId5"/>
          <a:stretch>
            <a:fillRect/>
          </a:stretch>
        </p:blipFill>
        <p:spPr>
          <a:xfrm>
            <a:off x="3730501" y="5377980"/>
            <a:ext cx="289333" cy="301752"/>
          </a:xfrm>
          <a:prstGeom prst="rect">
            <a:avLst/>
          </a:prstGeom>
        </p:spPr>
      </p:pic>
      <p:pic>
        <p:nvPicPr>
          <p:cNvPr id="78" name="Picture 77">
            <a:extLst>
              <a:ext uri="{FF2B5EF4-FFF2-40B4-BE49-F238E27FC236}">
                <a16:creationId xmlns="" xmlns:a16="http://schemas.microsoft.com/office/drawing/2014/main" id="{E49D91F7-5981-4E8C-B280-09CD7DF2AB66}"/>
              </a:ext>
            </a:extLst>
          </p:cNvPr>
          <p:cNvPicPr>
            <a:picLocks noChangeAspect="1"/>
          </p:cNvPicPr>
          <p:nvPr/>
        </p:nvPicPr>
        <p:blipFill>
          <a:blip r:embed="rId5"/>
          <a:stretch>
            <a:fillRect/>
          </a:stretch>
        </p:blipFill>
        <p:spPr>
          <a:xfrm>
            <a:off x="8864148" y="1287135"/>
            <a:ext cx="289333" cy="301752"/>
          </a:xfrm>
          <a:prstGeom prst="rect">
            <a:avLst/>
          </a:prstGeom>
        </p:spPr>
      </p:pic>
      <p:pic>
        <p:nvPicPr>
          <p:cNvPr id="79" name="Picture 78">
            <a:extLst>
              <a:ext uri="{FF2B5EF4-FFF2-40B4-BE49-F238E27FC236}">
                <a16:creationId xmlns="" xmlns:a16="http://schemas.microsoft.com/office/drawing/2014/main" id="{E49D91F7-5981-4E8C-B280-09CD7DF2AB66}"/>
              </a:ext>
            </a:extLst>
          </p:cNvPr>
          <p:cNvPicPr>
            <a:picLocks noChangeAspect="1"/>
          </p:cNvPicPr>
          <p:nvPr/>
        </p:nvPicPr>
        <p:blipFill>
          <a:blip r:embed="rId5"/>
          <a:stretch>
            <a:fillRect/>
          </a:stretch>
        </p:blipFill>
        <p:spPr>
          <a:xfrm>
            <a:off x="6290484" y="5413790"/>
            <a:ext cx="289333" cy="301752"/>
          </a:xfrm>
          <a:prstGeom prst="rect">
            <a:avLst/>
          </a:prstGeom>
        </p:spPr>
      </p:pic>
      <p:pic>
        <p:nvPicPr>
          <p:cNvPr id="80" name="Picture 79">
            <a:extLst>
              <a:ext uri="{FF2B5EF4-FFF2-40B4-BE49-F238E27FC236}">
                <a16:creationId xmlns="" xmlns:a16="http://schemas.microsoft.com/office/drawing/2014/main" id="{E49D91F7-5981-4E8C-B280-09CD7DF2AB66}"/>
              </a:ext>
            </a:extLst>
          </p:cNvPr>
          <p:cNvPicPr>
            <a:picLocks noChangeAspect="1"/>
          </p:cNvPicPr>
          <p:nvPr/>
        </p:nvPicPr>
        <p:blipFill>
          <a:blip r:embed="rId5"/>
          <a:stretch>
            <a:fillRect/>
          </a:stretch>
        </p:blipFill>
        <p:spPr>
          <a:xfrm>
            <a:off x="10085515" y="5504792"/>
            <a:ext cx="289333" cy="301752"/>
          </a:xfrm>
          <a:prstGeom prst="rect">
            <a:avLst/>
          </a:prstGeom>
        </p:spPr>
      </p:pic>
      <p:sp>
        <p:nvSpPr>
          <p:cNvPr id="82" name="TextBox 81">
            <a:extLst>
              <a:ext uri="{FF2B5EF4-FFF2-40B4-BE49-F238E27FC236}">
                <a16:creationId xmlns="" xmlns:a16="http://schemas.microsoft.com/office/drawing/2014/main" id="{32AD2DE9-24C3-4955-8CFD-693DE70E0F48}"/>
              </a:ext>
            </a:extLst>
          </p:cNvPr>
          <p:cNvSpPr txBox="1"/>
          <p:nvPr/>
        </p:nvSpPr>
        <p:spPr>
          <a:xfrm>
            <a:off x="10160097" y="5478369"/>
            <a:ext cx="1840225" cy="369332"/>
          </a:xfrm>
          <a:prstGeom prst="rect">
            <a:avLst/>
          </a:prstGeom>
          <a:noFill/>
        </p:spPr>
        <p:txBody>
          <a:bodyPr wrap="square" rtlCol="0">
            <a:spAutoFit/>
          </a:bodyPr>
          <a:lstStyle/>
          <a:p>
            <a:pPr algn="ctr"/>
            <a:r>
              <a:rPr lang="en-US" sz="900" dirty="0" smtClean="0"/>
              <a:t>Third Party Workflow Management System</a:t>
            </a:r>
            <a:endParaRPr lang="en-US" sz="900" dirty="0"/>
          </a:p>
        </p:txBody>
      </p:sp>
    </p:spTree>
    <p:extLst>
      <p:ext uri="{BB962C8B-B14F-4D97-AF65-F5344CB8AC3E}">
        <p14:creationId xmlns:p14="http://schemas.microsoft.com/office/powerpoint/2010/main" val="146666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RBC Wealth Management Pain Points</a:t>
            </a:r>
            <a:endParaRPr lang="en-US" dirty="0"/>
          </a:p>
        </p:txBody>
      </p:sp>
      <p:sp>
        <p:nvSpPr>
          <p:cNvPr id="3" name="TextBox 2"/>
          <p:cNvSpPr txBox="1"/>
          <p:nvPr/>
        </p:nvSpPr>
        <p:spPr>
          <a:xfrm>
            <a:off x="1159497" y="1583703"/>
            <a:ext cx="9568206" cy="3108543"/>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A wealth and asset manager using different platforms and data architectures causes difficulties in distributing, monitoring and updating third-party </a:t>
            </a:r>
            <a:r>
              <a:rPr lang="en-US" sz="1400" dirty="0" smtClean="0"/>
              <a:t>models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Automated clearinghouse (ACH) and automated customer account transfer (ACAT) systems take multiple days and involve manual processes using multiple systems and </a:t>
            </a:r>
            <a:r>
              <a:rPr lang="en-US" sz="1400" dirty="0" smtClean="0"/>
              <a:t>databases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Ongoing monitoring of </a:t>
            </a:r>
            <a:r>
              <a:rPr lang="en-US" sz="1400" dirty="0" smtClean="0"/>
              <a:t>profiles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a:t>Complying with numerous reporting </a:t>
            </a:r>
            <a:r>
              <a:rPr lang="en-US" sz="1400" dirty="0" smtClean="0"/>
              <a:t>requirements</a:t>
            </a:r>
          </a:p>
          <a:p>
            <a:pPr marL="285750" indent="-285750">
              <a:buFont typeface="Wingdings" panose="05000000000000000000" pitchFamily="2" charset="2"/>
              <a:buChar char="Ø"/>
            </a:pPr>
            <a:endParaRPr lang="en-US" sz="1400" dirty="0" smtClean="0"/>
          </a:p>
          <a:p>
            <a:pPr marL="285750" indent="-285750">
              <a:buFont typeface="Wingdings" panose="05000000000000000000" pitchFamily="2" charset="2"/>
              <a:buChar char="Ø"/>
            </a:pPr>
            <a:r>
              <a:rPr lang="en-US" sz="1400" dirty="0" smtClean="0"/>
              <a:t>Huge </a:t>
            </a:r>
            <a:r>
              <a:rPr lang="en-US" sz="1400" dirty="0"/>
              <a:t>efforts </a:t>
            </a:r>
            <a:r>
              <a:rPr lang="en-US" sz="1400" dirty="0" smtClean="0"/>
              <a:t>and cost required </a:t>
            </a:r>
            <a:r>
              <a:rPr lang="en-US" sz="1400" dirty="0"/>
              <a:t>for reconciliation of </a:t>
            </a:r>
            <a:r>
              <a:rPr lang="en-US" sz="1400" dirty="0" smtClean="0"/>
              <a:t>data between multiple platforms</a:t>
            </a:r>
            <a:endParaRPr lang="en-US" sz="1400" dirty="0"/>
          </a:p>
          <a:p>
            <a:pPr marL="285750" indent="-285750">
              <a:buFont typeface="Wingdings" panose="05000000000000000000" pitchFamily="2" charset="2"/>
              <a:buChar char="Ø"/>
            </a:pPr>
            <a:endParaRPr lang="en-US" sz="1400" dirty="0" smtClean="0"/>
          </a:p>
          <a:p>
            <a:endParaRPr lang="en-US" sz="1400" dirty="0">
              <a:solidFill>
                <a:schemeClr val="tx2">
                  <a:lumMod val="50000"/>
                </a:schemeClr>
              </a:solidFill>
            </a:endParaRPr>
          </a:p>
          <a:p>
            <a:endParaRPr lang="en-US" sz="1400" dirty="0" smtClean="0">
              <a:solidFill>
                <a:schemeClr val="tx2">
                  <a:lumMod val="50000"/>
                </a:schemeClr>
              </a:solidFill>
            </a:endParaRPr>
          </a:p>
        </p:txBody>
      </p:sp>
    </p:spTree>
    <p:extLst>
      <p:ext uri="{BB962C8B-B14F-4D97-AF65-F5344CB8AC3E}">
        <p14:creationId xmlns:p14="http://schemas.microsoft.com/office/powerpoint/2010/main" val="15714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9"/>
          <p:cNvSpPr>
            <a:spLocks noChangeArrowheads="1"/>
          </p:cNvSpPr>
          <p:nvPr/>
        </p:nvSpPr>
        <p:spPr bwMode="auto">
          <a:xfrm>
            <a:off x="2282256" y="3325952"/>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5" name="Oval 29"/>
          <p:cNvSpPr>
            <a:spLocks noChangeArrowheads="1"/>
          </p:cNvSpPr>
          <p:nvPr/>
        </p:nvSpPr>
        <p:spPr bwMode="auto">
          <a:xfrm>
            <a:off x="5015538" y="2252118"/>
            <a:ext cx="2388297" cy="1019248"/>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7" name="원호 18"/>
          <p:cNvSpPr/>
          <p:nvPr/>
        </p:nvSpPr>
        <p:spPr>
          <a:xfrm>
            <a:off x="4090806" y="1966914"/>
            <a:ext cx="3915422" cy="3219235"/>
          </a:xfrm>
          <a:prstGeom prst="arc">
            <a:avLst>
              <a:gd name="adj1" fmla="val 15991886"/>
              <a:gd name="adj2" fmla="val 15827178"/>
            </a:avLst>
          </a:prstGeom>
          <a:ln w="127000">
            <a:solidFill>
              <a:srgbClr val="00B0F0"/>
            </a:solidFill>
            <a:prstDash val="sysDash"/>
            <a:headEnd type="oval" w="med" len="med"/>
            <a:tailEnd type="triangle"/>
          </a:ln>
          <a:scene3d>
            <a:camera prst="perspectiveRelaxed">
              <a:rot lat="18000000" lon="0" rev="0"/>
            </a:camera>
            <a:lightRig rig="threePt" dir="t"/>
          </a:scene3d>
          <a:sp3d prstMaterial="matte"/>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grpSp>
        <p:nvGrpSpPr>
          <p:cNvPr id="8" name="그룹 19"/>
          <p:cNvGrpSpPr/>
          <p:nvPr/>
        </p:nvGrpSpPr>
        <p:grpSpPr>
          <a:xfrm>
            <a:off x="2223956" y="2170192"/>
            <a:ext cx="1901461" cy="1645496"/>
            <a:chOff x="1582620" y="3654025"/>
            <a:chExt cx="2340260" cy="2025225"/>
          </a:xfrm>
          <a:solidFill>
            <a:schemeClr val="accent5"/>
          </a:solidFill>
        </p:grpSpPr>
        <p:sp>
          <p:nvSpPr>
            <p:cNvPr id="9" name="타원 20"/>
            <p:cNvSpPr/>
            <p:nvPr/>
          </p:nvSpPr>
          <p:spPr>
            <a:xfrm>
              <a:off x="158262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0" name="타원 21"/>
            <p:cNvSpPr/>
            <p:nvPr/>
          </p:nvSpPr>
          <p:spPr>
            <a:xfrm>
              <a:off x="196171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grpSp>
        <p:nvGrpSpPr>
          <p:cNvPr id="11" name="그룹 22"/>
          <p:cNvGrpSpPr/>
          <p:nvPr/>
        </p:nvGrpSpPr>
        <p:grpSpPr>
          <a:xfrm>
            <a:off x="6832785" y="3487714"/>
            <a:ext cx="1901461" cy="1645496"/>
            <a:chOff x="4572000" y="3654025"/>
            <a:chExt cx="2340260" cy="2025225"/>
          </a:xfrm>
          <a:solidFill>
            <a:schemeClr val="accent5"/>
          </a:solidFill>
        </p:grpSpPr>
        <p:sp>
          <p:nvSpPr>
            <p:cNvPr id="12" name="타원 23"/>
            <p:cNvSpPr/>
            <p:nvPr/>
          </p:nvSpPr>
          <p:spPr>
            <a:xfrm>
              <a:off x="457200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3" name="타원 24"/>
            <p:cNvSpPr/>
            <p:nvPr/>
          </p:nvSpPr>
          <p:spPr>
            <a:xfrm>
              <a:off x="495109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grpSp>
        <p:nvGrpSpPr>
          <p:cNvPr id="14" name="그룹 26"/>
          <p:cNvGrpSpPr/>
          <p:nvPr/>
        </p:nvGrpSpPr>
        <p:grpSpPr>
          <a:xfrm>
            <a:off x="4782898" y="1269244"/>
            <a:ext cx="1735724" cy="1497894"/>
            <a:chOff x="2887765" y="1824896"/>
            <a:chExt cx="2340260" cy="2189169"/>
          </a:xfrm>
          <a:solidFill>
            <a:schemeClr val="accent5"/>
          </a:solidFill>
        </p:grpSpPr>
        <p:sp>
          <p:nvSpPr>
            <p:cNvPr id="15" name="타원 27"/>
            <p:cNvSpPr/>
            <p:nvPr/>
          </p:nvSpPr>
          <p:spPr>
            <a:xfrm>
              <a:off x="2887765" y="2888940"/>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16" name="타원 28"/>
            <p:cNvSpPr/>
            <p:nvPr/>
          </p:nvSpPr>
          <p:spPr>
            <a:xfrm>
              <a:off x="3266855" y="1824896"/>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sp>
        <p:nvSpPr>
          <p:cNvPr id="27" name="타원 23"/>
          <p:cNvSpPr/>
          <p:nvPr/>
        </p:nvSpPr>
        <p:spPr>
          <a:xfrm>
            <a:off x="4062303" y="4535824"/>
            <a:ext cx="1901461" cy="914164"/>
          </a:xfrm>
          <a:prstGeom prst="ellipse">
            <a:avLst/>
          </a:prstGeom>
          <a:solidFill>
            <a:schemeClr val="accent5"/>
          </a:solidFill>
          <a:ln>
            <a:solidFill>
              <a:schemeClr val="tx1"/>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26" name="타원 24"/>
          <p:cNvSpPr/>
          <p:nvPr/>
        </p:nvSpPr>
        <p:spPr>
          <a:xfrm>
            <a:off x="4353918" y="3722223"/>
            <a:ext cx="1318230" cy="1318230"/>
          </a:xfrm>
          <a:prstGeom prst="ellipse">
            <a:avLst/>
          </a:prstGeom>
          <a:solidFill>
            <a:schemeClr val="accent5"/>
          </a:solidFill>
          <a:ln>
            <a:solidFill>
              <a:srgbClr val="00B0F0"/>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sp>
        <p:nvSpPr>
          <p:cNvPr id="29" name="Oval 29"/>
          <p:cNvSpPr>
            <a:spLocks noChangeArrowheads="1"/>
          </p:cNvSpPr>
          <p:nvPr/>
        </p:nvSpPr>
        <p:spPr bwMode="auto">
          <a:xfrm>
            <a:off x="6581194" y="4126746"/>
            <a:ext cx="2789819" cy="1250472"/>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sp>
        <p:nvSpPr>
          <p:cNvPr id="30" name="Oval 29"/>
          <p:cNvSpPr>
            <a:spLocks noChangeArrowheads="1"/>
          </p:cNvSpPr>
          <p:nvPr/>
        </p:nvSpPr>
        <p:spPr bwMode="auto">
          <a:xfrm>
            <a:off x="3890049" y="4988664"/>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dirty="0">
              <a:solidFill>
                <a:schemeClr val="tx1">
                  <a:lumMod val="75000"/>
                  <a:lumOff val="25000"/>
                </a:schemeClr>
              </a:solidFill>
              <a:latin typeface="Arial" pitchFamily="34" charset="0"/>
              <a:ea typeface="맑은 고딕" pitchFamily="50" charset="-127"/>
              <a:cs typeface="Arial" pitchFamily="34" charset="0"/>
            </a:endParaRPr>
          </a:p>
        </p:txBody>
      </p:sp>
      <p:sp>
        <p:nvSpPr>
          <p:cNvPr id="31" name="Oval 29"/>
          <p:cNvSpPr>
            <a:spLocks noChangeArrowheads="1"/>
          </p:cNvSpPr>
          <p:nvPr/>
        </p:nvSpPr>
        <p:spPr bwMode="auto">
          <a:xfrm>
            <a:off x="4718667" y="2352040"/>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dirty="0">
              <a:solidFill>
                <a:schemeClr val="tx1">
                  <a:lumMod val="75000"/>
                  <a:lumOff val="25000"/>
                </a:schemeClr>
              </a:solidFill>
              <a:latin typeface="Arial" pitchFamily="34" charset="0"/>
              <a:ea typeface="맑은 고딕" pitchFamily="50" charset="-127"/>
              <a:cs typeface="Arial" pitchFamily="34" charset="0"/>
            </a:endParaRPr>
          </a:p>
        </p:txBody>
      </p:sp>
      <p:sp>
        <p:nvSpPr>
          <p:cNvPr id="61" name="Shape 407"/>
          <p:cNvSpPr/>
          <p:nvPr/>
        </p:nvSpPr>
        <p:spPr>
          <a:xfrm>
            <a:off x="5443265" y="2133306"/>
            <a:ext cx="395367" cy="413545"/>
          </a:xfrm>
          <a:custGeom>
            <a:avLst/>
            <a:gdLst/>
            <a:ahLst/>
            <a:cxnLst/>
            <a:rect l="0" t="0" r="0" b="0"/>
            <a:pathLst>
              <a:path w="120000" h="120000" extrusionOk="0">
                <a:moveTo>
                  <a:pt x="115759" y="111293"/>
                </a:moveTo>
                <a:cubicBezTo>
                  <a:pt x="123058" y="101528"/>
                  <a:pt x="120623" y="87579"/>
                  <a:pt x="110890" y="80604"/>
                </a:cubicBezTo>
                <a:cubicBezTo>
                  <a:pt x="102616" y="75024"/>
                  <a:pt x="91906" y="75489"/>
                  <a:pt x="84608" y="80139"/>
                </a:cubicBezTo>
                <a:cubicBezTo>
                  <a:pt x="55404" y="60145"/>
                  <a:pt x="55404" y="60145"/>
                  <a:pt x="55404" y="60145"/>
                </a:cubicBezTo>
                <a:cubicBezTo>
                  <a:pt x="58326" y="54100"/>
                  <a:pt x="58814" y="47590"/>
                  <a:pt x="57356" y="41546"/>
                </a:cubicBezTo>
                <a:cubicBezTo>
                  <a:pt x="72441" y="34571"/>
                  <a:pt x="72441" y="34571"/>
                  <a:pt x="72441" y="34571"/>
                </a:cubicBezTo>
                <a:cubicBezTo>
                  <a:pt x="73417" y="34106"/>
                  <a:pt x="73417" y="34106"/>
                  <a:pt x="73417" y="34106"/>
                </a:cubicBezTo>
                <a:cubicBezTo>
                  <a:pt x="73899" y="34571"/>
                  <a:pt x="74875" y="35501"/>
                  <a:pt x="75846" y="35966"/>
                </a:cubicBezTo>
                <a:cubicBezTo>
                  <a:pt x="85096" y="42476"/>
                  <a:pt x="98234" y="40616"/>
                  <a:pt x="105050" y="31781"/>
                </a:cubicBezTo>
                <a:cubicBezTo>
                  <a:pt x="111866" y="22481"/>
                  <a:pt x="109432" y="10392"/>
                  <a:pt x="100181" y="3882"/>
                </a:cubicBezTo>
                <a:cubicBezTo>
                  <a:pt x="90936" y="-2627"/>
                  <a:pt x="77792" y="-767"/>
                  <a:pt x="70982" y="8067"/>
                </a:cubicBezTo>
                <a:cubicBezTo>
                  <a:pt x="68059" y="12252"/>
                  <a:pt x="66601" y="16902"/>
                  <a:pt x="67089" y="21551"/>
                </a:cubicBezTo>
                <a:cubicBezTo>
                  <a:pt x="66601" y="22016"/>
                  <a:pt x="66601" y="22016"/>
                  <a:pt x="66601" y="22016"/>
                </a:cubicBezTo>
                <a:cubicBezTo>
                  <a:pt x="50540" y="29456"/>
                  <a:pt x="50540" y="29456"/>
                  <a:pt x="50540" y="29456"/>
                </a:cubicBezTo>
                <a:cubicBezTo>
                  <a:pt x="49564" y="28526"/>
                  <a:pt x="48105" y="27131"/>
                  <a:pt x="46159" y="25736"/>
                </a:cubicBezTo>
                <a:cubicBezTo>
                  <a:pt x="33503" y="16902"/>
                  <a:pt x="15013" y="19691"/>
                  <a:pt x="5763" y="31781"/>
                </a:cubicBezTo>
                <a:cubicBezTo>
                  <a:pt x="-3969" y="44335"/>
                  <a:pt x="-1052" y="62005"/>
                  <a:pt x="12091" y="70839"/>
                </a:cubicBezTo>
                <a:cubicBezTo>
                  <a:pt x="22312" y="78279"/>
                  <a:pt x="36426" y="77814"/>
                  <a:pt x="46647" y="70839"/>
                </a:cubicBezTo>
                <a:cubicBezTo>
                  <a:pt x="75846" y="91299"/>
                  <a:pt x="75846" y="91299"/>
                  <a:pt x="75846" y="91299"/>
                </a:cubicBezTo>
                <a:cubicBezTo>
                  <a:pt x="72441" y="100133"/>
                  <a:pt x="75363" y="109898"/>
                  <a:pt x="83632" y="115943"/>
                </a:cubicBezTo>
                <a:cubicBezTo>
                  <a:pt x="93853" y="122917"/>
                  <a:pt x="107967" y="120592"/>
                  <a:pt x="115759" y="111293"/>
                </a:cubicBezTo>
                <a:close/>
              </a:path>
            </a:pathLst>
          </a:custGeom>
          <a:solidFill>
            <a:schemeClr val="bg1"/>
          </a:solidFill>
          <a:ln>
            <a:noFill/>
          </a:ln>
        </p:spPr>
        <p:txBody>
          <a:bodyPr lIns="37131" tIns="49508" rIns="37131" bIns="49508" anchor="t" anchorCtr="0">
            <a:noAutofit/>
          </a:bodyPr>
          <a:lstStyle/>
          <a:p>
            <a:pPr>
              <a:buClr>
                <a:srgbClr val="000000"/>
              </a:buClr>
            </a:pPr>
            <a:endParaRPr sz="1462">
              <a:solidFill>
                <a:srgbClr val="000000"/>
              </a:solidFill>
              <a:latin typeface="Arial"/>
              <a:ea typeface="Arial"/>
              <a:cs typeface="Arial"/>
              <a:sym typeface="Arial"/>
            </a:endParaRPr>
          </a:p>
        </p:txBody>
      </p:sp>
      <p:sp>
        <p:nvSpPr>
          <p:cNvPr id="62" name="Shape 373"/>
          <p:cNvSpPr/>
          <p:nvPr/>
        </p:nvSpPr>
        <p:spPr>
          <a:xfrm>
            <a:off x="4943426" y="1462801"/>
            <a:ext cx="2303196" cy="300081"/>
          </a:xfrm>
          <a:prstGeom prst="rect">
            <a:avLst/>
          </a:prstGeom>
          <a:noFill/>
          <a:ln>
            <a:noFill/>
          </a:ln>
        </p:spPr>
        <p:txBody>
          <a:bodyPr lIns="0" tIns="0" rIns="0" bIns="0" anchor="ctr" anchorCtr="0">
            <a:noAutofit/>
          </a:bodyPr>
          <a:lstStyle/>
          <a:p>
            <a:pPr>
              <a:buClr>
                <a:srgbClr val="191919"/>
              </a:buClr>
              <a:buSzPct val="25000"/>
            </a:pPr>
            <a:r>
              <a:rPr lang="en" sz="1950" dirty="0">
                <a:solidFill>
                  <a:schemeClr val="accent5">
                    <a:lumMod val="50000"/>
                  </a:schemeClr>
                </a:solidFill>
                <a:latin typeface="Arial"/>
                <a:ea typeface="Arial"/>
                <a:cs typeface="Arial"/>
                <a:sym typeface="Arial"/>
              </a:rPr>
              <a:t>Decentralized</a:t>
            </a:r>
          </a:p>
        </p:txBody>
      </p:sp>
      <p:sp>
        <p:nvSpPr>
          <p:cNvPr id="63" name="Shape 408"/>
          <p:cNvSpPr/>
          <p:nvPr/>
        </p:nvSpPr>
        <p:spPr>
          <a:xfrm>
            <a:off x="7631044" y="4423027"/>
            <a:ext cx="404382" cy="481816"/>
          </a:xfrm>
          <a:custGeom>
            <a:avLst/>
            <a:gdLst/>
            <a:ahLst/>
            <a:cxnLst/>
            <a:rect l="0" t="0" r="0" b="0"/>
            <a:pathLst>
              <a:path w="120000" h="120000" extrusionOk="0">
                <a:moveTo>
                  <a:pt x="80404" y="22055"/>
                </a:moveTo>
                <a:cubicBezTo>
                  <a:pt x="17298" y="22055"/>
                  <a:pt x="17298" y="22055"/>
                  <a:pt x="17298" y="22055"/>
                </a:cubicBezTo>
                <a:cubicBezTo>
                  <a:pt x="17298" y="16305"/>
                  <a:pt x="17298" y="16305"/>
                  <a:pt x="17298" y="16305"/>
                </a:cubicBezTo>
                <a:cubicBezTo>
                  <a:pt x="80404" y="16305"/>
                  <a:pt x="80404" y="16305"/>
                  <a:pt x="80404" y="16305"/>
                </a:cubicBezTo>
                <a:lnTo>
                  <a:pt x="80404" y="22055"/>
                </a:lnTo>
                <a:close/>
                <a:moveTo>
                  <a:pt x="17298" y="29411"/>
                </a:moveTo>
                <a:cubicBezTo>
                  <a:pt x="17298" y="35161"/>
                  <a:pt x="17298" y="35161"/>
                  <a:pt x="17298" y="35161"/>
                </a:cubicBezTo>
                <a:cubicBezTo>
                  <a:pt x="68082" y="35161"/>
                  <a:pt x="68082" y="35161"/>
                  <a:pt x="68082" y="35161"/>
                </a:cubicBezTo>
                <a:cubicBezTo>
                  <a:pt x="68082" y="29411"/>
                  <a:pt x="68082" y="29411"/>
                  <a:pt x="68082" y="29411"/>
                </a:cubicBezTo>
                <a:lnTo>
                  <a:pt x="17298" y="29411"/>
                </a:lnTo>
                <a:close/>
                <a:moveTo>
                  <a:pt x="80404" y="42416"/>
                </a:moveTo>
                <a:cubicBezTo>
                  <a:pt x="17298" y="42416"/>
                  <a:pt x="17298" y="42416"/>
                  <a:pt x="17298" y="42416"/>
                </a:cubicBezTo>
                <a:cubicBezTo>
                  <a:pt x="17298" y="48166"/>
                  <a:pt x="17298" y="48166"/>
                  <a:pt x="17298" y="48166"/>
                </a:cubicBezTo>
                <a:cubicBezTo>
                  <a:pt x="80404" y="48166"/>
                  <a:pt x="80404" y="48166"/>
                  <a:pt x="80404" y="48166"/>
                </a:cubicBezTo>
                <a:lnTo>
                  <a:pt x="80404" y="42416"/>
                </a:lnTo>
                <a:close/>
                <a:moveTo>
                  <a:pt x="68082" y="55427"/>
                </a:moveTo>
                <a:cubicBezTo>
                  <a:pt x="17298" y="55427"/>
                  <a:pt x="17298" y="55427"/>
                  <a:pt x="17298" y="55427"/>
                </a:cubicBezTo>
                <a:cubicBezTo>
                  <a:pt x="17298" y="61272"/>
                  <a:pt x="17298" y="61272"/>
                  <a:pt x="17298" y="61272"/>
                </a:cubicBezTo>
                <a:cubicBezTo>
                  <a:pt x="68082" y="61272"/>
                  <a:pt x="68082" y="61272"/>
                  <a:pt x="68082" y="61272"/>
                </a:cubicBezTo>
                <a:lnTo>
                  <a:pt x="68082" y="55427"/>
                </a:lnTo>
                <a:close/>
                <a:moveTo>
                  <a:pt x="119733" y="113966"/>
                </a:moveTo>
                <a:cubicBezTo>
                  <a:pt x="78285" y="74283"/>
                  <a:pt x="78285" y="74283"/>
                  <a:pt x="78285" y="74283"/>
                </a:cubicBezTo>
                <a:cubicBezTo>
                  <a:pt x="64845" y="68911"/>
                  <a:pt x="64845" y="68911"/>
                  <a:pt x="64845" y="68911"/>
                </a:cubicBezTo>
                <a:cubicBezTo>
                  <a:pt x="68576" y="79844"/>
                  <a:pt x="68576" y="79844"/>
                  <a:pt x="68576" y="79844"/>
                </a:cubicBezTo>
                <a:cubicBezTo>
                  <a:pt x="110274" y="119622"/>
                  <a:pt x="110274" y="119622"/>
                  <a:pt x="110274" y="119622"/>
                </a:cubicBezTo>
                <a:cubicBezTo>
                  <a:pt x="110397" y="119716"/>
                  <a:pt x="110647" y="120000"/>
                  <a:pt x="111392" y="120000"/>
                </a:cubicBezTo>
                <a:cubicBezTo>
                  <a:pt x="114005" y="120000"/>
                  <a:pt x="118237" y="117644"/>
                  <a:pt x="119605" y="115572"/>
                </a:cubicBezTo>
                <a:cubicBezTo>
                  <a:pt x="120105" y="114816"/>
                  <a:pt x="120105" y="114250"/>
                  <a:pt x="119733" y="113966"/>
                </a:cubicBezTo>
                <a:close/>
                <a:moveTo>
                  <a:pt x="21035" y="75411"/>
                </a:moveTo>
                <a:cubicBezTo>
                  <a:pt x="22030" y="74000"/>
                  <a:pt x="22030" y="74000"/>
                  <a:pt x="22030" y="74000"/>
                </a:cubicBezTo>
                <a:cubicBezTo>
                  <a:pt x="22280" y="73622"/>
                  <a:pt x="22525" y="73244"/>
                  <a:pt x="22775" y="72772"/>
                </a:cubicBezTo>
                <a:cubicBezTo>
                  <a:pt x="22897" y="72772"/>
                  <a:pt x="22897" y="72772"/>
                  <a:pt x="22897" y="72772"/>
                </a:cubicBezTo>
                <a:cubicBezTo>
                  <a:pt x="23148" y="73150"/>
                  <a:pt x="23398" y="73622"/>
                  <a:pt x="23648" y="74000"/>
                </a:cubicBezTo>
                <a:cubicBezTo>
                  <a:pt x="24766" y="75411"/>
                  <a:pt x="24766" y="75411"/>
                  <a:pt x="24766" y="75411"/>
                </a:cubicBezTo>
                <a:cubicBezTo>
                  <a:pt x="28502" y="75411"/>
                  <a:pt x="28502" y="75411"/>
                  <a:pt x="28502" y="75411"/>
                </a:cubicBezTo>
                <a:cubicBezTo>
                  <a:pt x="25016" y="71172"/>
                  <a:pt x="25016" y="71172"/>
                  <a:pt x="25016" y="71172"/>
                </a:cubicBezTo>
                <a:cubicBezTo>
                  <a:pt x="28502" y="67305"/>
                  <a:pt x="28502" y="67305"/>
                  <a:pt x="28502" y="67305"/>
                </a:cubicBezTo>
                <a:cubicBezTo>
                  <a:pt x="24894" y="67305"/>
                  <a:pt x="24894" y="67305"/>
                  <a:pt x="24894" y="67305"/>
                </a:cubicBezTo>
                <a:cubicBezTo>
                  <a:pt x="23893" y="68627"/>
                  <a:pt x="23893" y="68627"/>
                  <a:pt x="23893" y="68627"/>
                </a:cubicBezTo>
                <a:cubicBezTo>
                  <a:pt x="23648" y="69094"/>
                  <a:pt x="23398" y="69472"/>
                  <a:pt x="23148" y="69944"/>
                </a:cubicBezTo>
                <a:cubicBezTo>
                  <a:pt x="23025" y="69944"/>
                  <a:pt x="23025" y="69944"/>
                  <a:pt x="23025" y="69944"/>
                </a:cubicBezTo>
                <a:cubicBezTo>
                  <a:pt x="22775" y="69472"/>
                  <a:pt x="22525" y="69094"/>
                  <a:pt x="22152" y="68722"/>
                </a:cubicBezTo>
                <a:cubicBezTo>
                  <a:pt x="21157" y="67305"/>
                  <a:pt x="21157" y="67305"/>
                  <a:pt x="21157" y="67305"/>
                </a:cubicBezTo>
                <a:cubicBezTo>
                  <a:pt x="17426" y="67305"/>
                  <a:pt x="17426" y="67305"/>
                  <a:pt x="17426" y="67305"/>
                </a:cubicBezTo>
                <a:cubicBezTo>
                  <a:pt x="20907" y="71361"/>
                  <a:pt x="20907" y="71361"/>
                  <a:pt x="20907" y="71361"/>
                </a:cubicBezTo>
                <a:cubicBezTo>
                  <a:pt x="17298" y="75411"/>
                  <a:pt x="17298" y="75411"/>
                  <a:pt x="17298" y="75411"/>
                </a:cubicBezTo>
                <a:lnTo>
                  <a:pt x="21035" y="75411"/>
                </a:lnTo>
                <a:close/>
                <a:moveTo>
                  <a:pt x="8963" y="91533"/>
                </a:moveTo>
                <a:cubicBezTo>
                  <a:pt x="8963" y="7350"/>
                  <a:pt x="8963" y="7350"/>
                  <a:pt x="8963" y="7350"/>
                </a:cubicBezTo>
                <a:cubicBezTo>
                  <a:pt x="88867" y="7350"/>
                  <a:pt x="88867" y="7350"/>
                  <a:pt x="88867" y="7350"/>
                </a:cubicBezTo>
                <a:cubicBezTo>
                  <a:pt x="88867" y="76827"/>
                  <a:pt x="88867" y="76827"/>
                  <a:pt x="88867" y="76827"/>
                </a:cubicBezTo>
                <a:cubicBezTo>
                  <a:pt x="97824" y="85405"/>
                  <a:pt x="97824" y="85405"/>
                  <a:pt x="97824" y="85405"/>
                </a:cubicBezTo>
                <a:cubicBezTo>
                  <a:pt x="97824" y="4144"/>
                  <a:pt x="97824" y="4144"/>
                  <a:pt x="97824" y="4144"/>
                </a:cubicBezTo>
                <a:cubicBezTo>
                  <a:pt x="97824" y="1883"/>
                  <a:pt x="95211" y="0"/>
                  <a:pt x="92103" y="0"/>
                </a:cubicBezTo>
                <a:cubicBezTo>
                  <a:pt x="5727" y="0"/>
                  <a:pt x="5727" y="0"/>
                  <a:pt x="5727" y="0"/>
                </a:cubicBezTo>
                <a:cubicBezTo>
                  <a:pt x="2613" y="0"/>
                  <a:pt x="0" y="1883"/>
                  <a:pt x="0" y="4144"/>
                </a:cubicBezTo>
                <a:cubicBezTo>
                  <a:pt x="0" y="97472"/>
                  <a:pt x="0" y="97472"/>
                  <a:pt x="0" y="97472"/>
                </a:cubicBezTo>
                <a:cubicBezTo>
                  <a:pt x="0" y="99733"/>
                  <a:pt x="2613" y="101522"/>
                  <a:pt x="5727" y="101522"/>
                </a:cubicBezTo>
                <a:cubicBezTo>
                  <a:pt x="83390" y="101522"/>
                  <a:pt x="83390" y="101522"/>
                  <a:pt x="83390" y="101522"/>
                </a:cubicBezTo>
                <a:cubicBezTo>
                  <a:pt x="72936" y="91533"/>
                  <a:pt x="72936" y="91533"/>
                  <a:pt x="72936" y="91533"/>
                </a:cubicBezTo>
                <a:lnTo>
                  <a:pt x="8963" y="91533"/>
                </a:lnTo>
                <a:close/>
                <a:moveTo>
                  <a:pt x="32361" y="74283"/>
                </a:moveTo>
                <a:cubicBezTo>
                  <a:pt x="60236" y="74283"/>
                  <a:pt x="60236" y="74283"/>
                  <a:pt x="60236" y="74283"/>
                </a:cubicBezTo>
                <a:cubicBezTo>
                  <a:pt x="58245" y="68533"/>
                  <a:pt x="58245" y="68533"/>
                  <a:pt x="58245" y="68533"/>
                </a:cubicBezTo>
                <a:cubicBezTo>
                  <a:pt x="32361" y="68533"/>
                  <a:pt x="32361" y="68533"/>
                  <a:pt x="32361" y="68533"/>
                </a:cubicBezTo>
                <a:lnTo>
                  <a:pt x="32361" y="74283"/>
                </a:lnTo>
                <a:close/>
              </a:path>
            </a:pathLst>
          </a:custGeom>
          <a:solidFill>
            <a:schemeClr val="bg1"/>
          </a:solidFill>
          <a:ln>
            <a:noFill/>
          </a:ln>
        </p:spPr>
        <p:txBody>
          <a:bodyPr lIns="37131" tIns="49508" rIns="37131" bIns="49508" anchor="t" anchorCtr="0">
            <a:noAutofit/>
          </a:bodyPr>
          <a:lstStyle/>
          <a:p>
            <a:pPr>
              <a:buClr>
                <a:srgbClr val="000000"/>
              </a:buClr>
            </a:pPr>
            <a:endParaRPr sz="1625">
              <a:solidFill>
                <a:srgbClr val="000000"/>
              </a:solidFill>
              <a:latin typeface="Arial"/>
              <a:ea typeface="Arial"/>
              <a:cs typeface="Arial"/>
              <a:sym typeface="Arial"/>
            </a:endParaRPr>
          </a:p>
        </p:txBody>
      </p:sp>
      <p:pic>
        <p:nvPicPr>
          <p:cNvPr id="2050" name="Picture 2" descr="Image result for icon security"/>
          <p:cNvPicPr>
            <a:picLocks noChangeAspect="1" noChangeArrowheads="1"/>
          </p:cNvPicPr>
          <p:nvPr/>
        </p:nvPicPr>
        <p:blipFill>
          <a:blip r:embed="rId3" cstate="print">
            <a:clrChange>
              <a:clrFrom>
                <a:srgbClr val="000000">
                  <a:alpha val="0"/>
                </a:srgbClr>
              </a:clrFrom>
              <a:clrTo>
                <a:srgbClr val="000000">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3127" y="3034636"/>
            <a:ext cx="505320" cy="505320"/>
          </a:xfrm>
          <a:prstGeom prst="rect">
            <a:avLst/>
          </a:prstGeom>
          <a:solidFill>
            <a:schemeClr val="bg1"/>
          </a:solidFill>
        </p:spPr>
      </p:pic>
      <p:sp>
        <p:nvSpPr>
          <p:cNvPr id="65" name="Shape 375"/>
          <p:cNvSpPr/>
          <p:nvPr/>
        </p:nvSpPr>
        <p:spPr>
          <a:xfrm>
            <a:off x="6962406" y="5201806"/>
            <a:ext cx="2053736"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Unique &amp; Immutable Ledger</a:t>
            </a:r>
          </a:p>
        </p:txBody>
      </p:sp>
      <p:sp>
        <p:nvSpPr>
          <p:cNvPr id="66" name="Shape 374"/>
          <p:cNvSpPr/>
          <p:nvPr/>
        </p:nvSpPr>
        <p:spPr>
          <a:xfrm>
            <a:off x="4148406" y="5354999"/>
            <a:ext cx="2120512"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Smart Contract</a:t>
            </a:r>
          </a:p>
        </p:txBody>
      </p:sp>
      <p:sp>
        <p:nvSpPr>
          <p:cNvPr id="67" name="Shape 372"/>
          <p:cNvSpPr/>
          <p:nvPr/>
        </p:nvSpPr>
        <p:spPr>
          <a:xfrm>
            <a:off x="1960277" y="2115049"/>
            <a:ext cx="2503418" cy="600163"/>
          </a:xfrm>
          <a:prstGeom prst="rect">
            <a:avLst/>
          </a:prstGeom>
          <a:noFill/>
          <a:ln>
            <a:noFill/>
          </a:ln>
        </p:spPr>
        <p:txBody>
          <a:bodyPr lIns="0" tIns="0" rIns="0" bIns="0" anchor="ctr" anchorCtr="0">
            <a:noAutofit/>
          </a:bodyPr>
          <a:lstStyle/>
          <a:p>
            <a:pPr>
              <a:buClr>
                <a:srgbClr val="191919"/>
              </a:buClr>
              <a:buSzPct val="25000"/>
            </a:pPr>
            <a:r>
              <a:rPr lang="en" sz="1950" dirty="0">
                <a:solidFill>
                  <a:schemeClr val="accent5">
                    <a:lumMod val="50000"/>
                  </a:schemeClr>
                </a:solidFill>
                <a:latin typeface="Arial"/>
                <a:ea typeface="Arial"/>
                <a:cs typeface="Arial"/>
                <a:sym typeface="Arial"/>
              </a:rPr>
              <a:t>Cryptographically Secure Authentication </a:t>
            </a:r>
          </a:p>
        </p:txBody>
      </p:sp>
      <p:sp>
        <p:nvSpPr>
          <p:cNvPr id="18" name="TextBox 17"/>
          <p:cNvSpPr txBox="1"/>
          <p:nvPr/>
        </p:nvSpPr>
        <p:spPr>
          <a:xfrm>
            <a:off x="7785600" y="1553699"/>
            <a:ext cx="1981214" cy="692497"/>
          </a:xfrm>
          <a:prstGeom prst="rect">
            <a:avLst/>
          </a:prstGeom>
          <a:noFill/>
        </p:spPr>
        <p:txBody>
          <a:bodyPr wrap="square" rtlCol="0">
            <a:spAutoFit/>
          </a:bodyPr>
          <a:lstStyle/>
          <a:p>
            <a:r>
              <a:rPr lang="en-US" sz="1950" dirty="0">
                <a:solidFill>
                  <a:srgbClr val="002060"/>
                </a:solidFill>
                <a:latin typeface="Arial"/>
                <a:ea typeface="Arial"/>
                <a:cs typeface="Arial"/>
                <a:sym typeface="Arial"/>
              </a:rPr>
              <a:t>Validity</a:t>
            </a:r>
            <a:r>
              <a:rPr lang="en-US" sz="1950" b="1" dirty="0">
                <a:solidFill>
                  <a:srgbClr val="002060"/>
                </a:solidFill>
              </a:rPr>
              <a:t> </a:t>
            </a:r>
            <a:r>
              <a:rPr lang="en-US" sz="1950" dirty="0">
                <a:solidFill>
                  <a:srgbClr val="002060"/>
                </a:solidFill>
                <a:latin typeface="Arial"/>
                <a:ea typeface="Arial"/>
                <a:cs typeface="Arial"/>
                <a:sym typeface="Arial"/>
              </a:rPr>
              <a:t>&amp; Consensus</a:t>
            </a:r>
          </a:p>
        </p:txBody>
      </p:sp>
      <p:sp>
        <p:nvSpPr>
          <p:cNvPr id="32" name="Title 1"/>
          <p:cNvSpPr txBox="1">
            <a:spLocks/>
          </p:cNvSpPr>
          <p:nvPr/>
        </p:nvSpPr>
        <p:spPr>
          <a:xfrm>
            <a:off x="1141414" y="1"/>
            <a:ext cx="9905999" cy="1002135"/>
          </a:xfrm>
          <a:prstGeom prst="rect">
            <a:avLst/>
          </a:prstGeom>
        </p:spPr>
        <p:txBody>
          <a:bodyPr anchor="ctr"/>
          <a:lstStyle>
            <a:lvl1pPr marL="0" indent="0" algn="l" defTabSz="914342" rtl="0" eaLnBrk="1" latinLnBrk="0" hangingPunct="1">
              <a:lnSpc>
                <a:spcPct val="85000"/>
              </a:lnSpc>
              <a:spcBef>
                <a:spcPct val="0"/>
              </a:spcBef>
              <a:buNone/>
              <a:defRPr sz="2400" b="0" kern="1200">
                <a:solidFill>
                  <a:schemeClr val="tx1"/>
                </a:solidFill>
                <a:latin typeface="Calibri" pitchFamily="34" charset="0"/>
                <a:ea typeface="+mj-ea"/>
                <a:cs typeface="Calibri" pitchFamily="34" charset="0"/>
              </a:defRPr>
            </a:lvl1pPr>
          </a:lstStyle>
          <a:p>
            <a:r>
              <a:rPr lang="en-US" dirty="0"/>
              <a:t>    </a:t>
            </a:r>
            <a:r>
              <a:rPr lang="en-US" dirty="0">
                <a:latin typeface="+mj-lt"/>
              </a:rPr>
              <a:t>What are the major Blockchain Components ?</a:t>
            </a:r>
          </a:p>
        </p:txBody>
      </p:sp>
      <p:pic>
        <p:nvPicPr>
          <p:cNvPr id="236546" name="Picture 2" descr="Image result for icon smart data"/>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4677278" y="4515823"/>
            <a:ext cx="697625" cy="69762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그룹 22"/>
          <p:cNvGrpSpPr/>
          <p:nvPr/>
        </p:nvGrpSpPr>
        <p:grpSpPr>
          <a:xfrm>
            <a:off x="7544753" y="1688450"/>
            <a:ext cx="1901461" cy="1645496"/>
            <a:chOff x="4572000" y="3654025"/>
            <a:chExt cx="2340260" cy="2025225"/>
          </a:xfrm>
          <a:solidFill>
            <a:schemeClr val="accent5"/>
          </a:solidFill>
        </p:grpSpPr>
        <p:sp>
          <p:nvSpPr>
            <p:cNvPr id="34" name="타원 23"/>
            <p:cNvSpPr/>
            <p:nvPr/>
          </p:nvSpPr>
          <p:spPr>
            <a:xfrm>
              <a:off x="4572000" y="4554125"/>
              <a:ext cx="2340260" cy="1125125"/>
            </a:xfrm>
            <a:prstGeom prst="ellipse">
              <a:avLst/>
            </a:prstGeom>
            <a:grpFill/>
            <a:ln>
              <a:solidFill>
                <a:schemeClr val="accent5">
                  <a:lumMod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37">
                <a:solidFill>
                  <a:schemeClr val="tx1">
                    <a:lumMod val="75000"/>
                    <a:lumOff val="25000"/>
                  </a:schemeClr>
                </a:solidFill>
                <a:latin typeface="Arial" pitchFamily="34" charset="0"/>
                <a:cs typeface="Arial" pitchFamily="34" charset="0"/>
              </a:endParaRPr>
            </a:p>
          </p:txBody>
        </p:sp>
        <p:sp>
          <p:nvSpPr>
            <p:cNvPr id="35" name="타원 24"/>
            <p:cNvSpPr/>
            <p:nvPr/>
          </p:nvSpPr>
          <p:spPr>
            <a:xfrm>
              <a:off x="4951090" y="3654025"/>
              <a:ext cx="1622437" cy="1622437"/>
            </a:xfrm>
            <a:prstGeom prst="ellipse">
              <a:avLst/>
            </a:prstGeom>
            <a:grpFill/>
            <a:ln>
              <a:solidFill>
                <a:schemeClr val="accent5">
                  <a:lumMod val="50000"/>
                </a:schemeClr>
              </a:solidFill>
            </a:ln>
            <a:effectLst/>
            <a:scene3d>
              <a:camera prst="orthographicFront">
                <a:rot lat="18000000" lon="0" rev="0"/>
              </a:camera>
              <a:lightRig rig="soft" dir="t">
                <a:rot lat="0" lon="0" rev="3600000"/>
              </a:lightRig>
            </a:scene3d>
            <a:sp3d prstMaterial="clear">
              <a:bevelT w="762000" h="6350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137" dirty="0">
                <a:solidFill>
                  <a:schemeClr val="tx1">
                    <a:lumMod val="75000"/>
                    <a:lumOff val="25000"/>
                  </a:schemeClr>
                </a:solidFill>
                <a:latin typeface="Arial" pitchFamily="34" charset="0"/>
                <a:cs typeface="Arial" pitchFamily="34" charset="0"/>
              </a:endParaRPr>
            </a:p>
          </p:txBody>
        </p:sp>
      </p:grpSp>
      <p:sp>
        <p:nvSpPr>
          <p:cNvPr id="36" name="Oval 29"/>
          <p:cNvSpPr>
            <a:spLocks noChangeArrowheads="1"/>
          </p:cNvSpPr>
          <p:nvPr/>
        </p:nvSpPr>
        <p:spPr bwMode="auto">
          <a:xfrm>
            <a:off x="7729898" y="2327482"/>
            <a:ext cx="2559660" cy="1092380"/>
          </a:xfrm>
          <a:prstGeom prst="ellipse">
            <a:avLst/>
          </a:prstGeom>
          <a:gradFill rotWithShape="1">
            <a:gsLst>
              <a:gs pos="0">
                <a:schemeClr val="tx1">
                  <a:alpha val="39999"/>
                </a:schemeClr>
              </a:gs>
              <a:gs pos="100000">
                <a:schemeClr val="bg1">
                  <a:alpha val="0"/>
                </a:schemeClr>
              </a:gs>
            </a:gsLst>
            <a:path path="shape">
              <a:fillToRect l="50000" t="50000" r="50000" b="50000"/>
            </a:path>
          </a:gradFill>
          <a:ln w="9525">
            <a:noFill/>
            <a:round/>
            <a:headEnd/>
            <a:tailEnd/>
          </a:ln>
        </p:spPr>
        <p:txBody>
          <a:bodyPr wrap="none" anchor="ctr"/>
          <a:lstStyle/>
          <a:p>
            <a:endParaRPr lang="ko-KR" altLang="en-US" sz="1137">
              <a:solidFill>
                <a:schemeClr val="tx1">
                  <a:lumMod val="75000"/>
                  <a:lumOff val="25000"/>
                </a:schemeClr>
              </a:solidFill>
              <a:latin typeface="Arial" pitchFamily="34" charset="0"/>
              <a:ea typeface="맑은 고딕" pitchFamily="50" charset="-127"/>
              <a:cs typeface="Arial" pitchFamily="34" charset="0"/>
            </a:endParaRPr>
          </a:p>
        </p:txBody>
      </p:sp>
      <p:pic>
        <p:nvPicPr>
          <p:cNvPr id="276482" name="Picture 2"/>
          <p:cNvPicPr>
            <a:picLocks noChangeAspect="1" noChangeArrowheads="1"/>
          </p:cNvPicPr>
          <p:nvPr/>
        </p:nvPicPr>
        <p:blipFill>
          <a:blip r:embed="rId5" cstate="print"/>
          <a:srcRect/>
          <a:stretch>
            <a:fillRect/>
          </a:stretch>
        </p:blipFill>
        <p:spPr bwMode="auto">
          <a:xfrm>
            <a:off x="8314307" y="2546727"/>
            <a:ext cx="456205" cy="450122"/>
          </a:xfrm>
          <a:prstGeom prst="rect">
            <a:avLst/>
          </a:prstGeom>
          <a:noFill/>
          <a:ln w="9525">
            <a:noFill/>
            <a:miter lim="800000"/>
            <a:headEnd/>
            <a:tailEnd/>
          </a:ln>
        </p:spPr>
      </p:pic>
      <p:sp>
        <p:nvSpPr>
          <p:cNvPr id="39" name="Shape 375"/>
          <p:cNvSpPr/>
          <p:nvPr/>
        </p:nvSpPr>
        <p:spPr>
          <a:xfrm>
            <a:off x="5354258" y="3238804"/>
            <a:ext cx="2053736" cy="600163"/>
          </a:xfrm>
          <a:prstGeom prst="rect">
            <a:avLst/>
          </a:prstGeom>
          <a:noFill/>
          <a:ln>
            <a:noFill/>
          </a:ln>
        </p:spPr>
        <p:txBody>
          <a:bodyPr lIns="0" tIns="0" rIns="0" bIns="0" anchor="ctr" anchorCtr="0">
            <a:noAutofit/>
          </a:bodyPr>
          <a:lstStyle/>
          <a:p>
            <a:pPr>
              <a:buClr>
                <a:srgbClr val="191919"/>
              </a:buClr>
              <a:buSzPct val="25000"/>
            </a:pPr>
            <a:r>
              <a:rPr lang="en" sz="1950" dirty="0">
                <a:solidFill>
                  <a:srgbClr val="002060"/>
                </a:solidFill>
                <a:latin typeface="Arial"/>
                <a:ea typeface="Arial"/>
                <a:cs typeface="Arial"/>
                <a:sym typeface="Arial"/>
              </a:rPr>
              <a:t>Digital Asset</a:t>
            </a:r>
          </a:p>
        </p:txBody>
      </p:sp>
    </p:spTree>
    <p:extLst>
      <p:ext uri="{BB962C8B-B14F-4D97-AF65-F5344CB8AC3E}">
        <p14:creationId xmlns:p14="http://schemas.microsoft.com/office/powerpoint/2010/main" val="1699181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Use Cases and POCs</a:t>
            </a:r>
          </a:p>
        </p:txBody>
      </p:sp>
      <p:sp>
        <p:nvSpPr>
          <p:cNvPr id="4" name="Title 1"/>
          <p:cNvSpPr txBox="1">
            <a:spLocks/>
          </p:cNvSpPr>
          <p:nvPr/>
        </p:nvSpPr>
        <p:spPr>
          <a:xfrm>
            <a:off x="1" y="893"/>
            <a:ext cx="9903419" cy="1001874"/>
          </a:xfrm>
          <a:prstGeom prst="rect">
            <a:avLst/>
          </a:prstGeom>
        </p:spPr>
        <p:txBody>
          <a:bodyPr vert="horz" lIns="0" tIns="0" rIns="0" bIns="0" rtlCol="0" anchor="ctr">
            <a:noAutofit/>
          </a:bodyPr>
          <a:lstStyle>
            <a:lvl1pPr algn="l" defTabSz="914342" rtl="0" eaLnBrk="1" latinLnBrk="0" hangingPunct="1">
              <a:lnSpc>
                <a:spcPct val="100000"/>
              </a:lnSpc>
              <a:spcBef>
                <a:spcPct val="0"/>
              </a:spcBef>
              <a:buNone/>
              <a:defRPr sz="2400" b="0" kern="1200">
                <a:solidFill>
                  <a:schemeClr val="tx2"/>
                </a:solidFill>
                <a:latin typeface="+mj-lt"/>
                <a:ea typeface="+mj-ea"/>
                <a:cs typeface="+mj-cs"/>
              </a:defRPr>
            </a:lvl1pPr>
          </a:lstStyle>
          <a:p>
            <a:endParaRPr lang="en-US" sz="2399" dirty="0"/>
          </a:p>
        </p:txBody>
      </p:sp>
      <p:sp>
        <p:nvSpPr>
          <p:cNvPr id="5" name="TextBox 4"/>
          <p:cNvSpPr txBox="1"/>
          <p:nvPr/>
        </p:nvSpPr>
        <p:spPr>
          <a:xfrm>
            <a:off x="2929125" y="2838046"/>
            <a:ext cx="1579957" cy="307697"/>
          </a:xfrm>
          <a:prstGeom prst="rect">
            <a:avLst/>
          </a:prstGeom>
          <a:noFill/>
        </p:spPr>
        <p:txBody>
          <a:bodyPr wrap="none" rtlCol="0">
            <a:spAutoFit/>
          </a:bodyPr>
          <a:lstStyle/>
          <a:p>
            <a:r>
              <a:rPr lang="en-US" sz="1400" b="1" dirty="0">
                <a:solidFill>
                  <a:schemeClr val="tx2">
                    <a:lumMod val="50000"/>
                  </a:schemeClr>
                </a:solidFill>
              </a:rPr>
              <a:t>Loyalty - Tokens</a:t>
            </a:r>
          </a:p>
        </p:txBody>
      </p:sp>
      <p:sp>
        <p:nvSpPr>
          <p:cNvPr id="6" name="TextBox 5"/>
          <p:cNvSpPr txBox="1"/>
          <p:nvPr/>
        </p:nvSpPr>
        <p:spPr>
          <a:xfrm>
            <a:off x="2916031" y="3362439"/>
            <a:ext cx="1687843" cy="307697"/>
          </a:xfrm>
          <a:prstGeom prst="rect">
            <a:avLst/>
          </a:prstGeom>
          <a:noFill/>
        </p:spPr>
        <p:txBody>
          <a:bodyPr wrap="none" rtlCol="0">
            <a:spAutoFit/>
          </a:bodyPr>
          <a:lstStyle/>
          <a:p>
            <a:r>
              <a:rPr lang="en-US" sz="1400" b="1" dirty="0">
                <a:solidFill>
                  <a:schemeClr val="tx2">
                    <a:lumMod val="50000"/>
                  </a:schemeClr>
                </a:solidFill>
              </a:rPr>
              <a:t>Private Securities</a:t>
            </a:r>
          </a:p>
        </p:txBody>
      </p:sp>
      <p:sp>
        <p:nvSpPr>
          <p:cNvPr id="7" name="TextBox 6"/>
          <p:cNvSpPr txBox="1"/>
          <p:nvPr/>
        </p:nvSpPr>
        <p:spPr>
          <a:xfrm>
            <a:off x="2916031" y="3875133"/>
            <a:ext cx="1713485" cy="307697"/>
          </a:xfrm>
          <a:prstGeom prst="rect">
            <a:avLst/>
          </a:prstGeom>
          <a:noFill/>
        </p:spPr>
        <p:txBody>
          <a:bodyPr wrap="none" rtlCol="0">
            <a:spAutoFit/>
          </a:bodyPr>
          <a:lstStyle/>
          <a:p>
            <a:r>
              <a:rPr lang="en-US" sz="1400" b="1" dirty="0">
                <a:solidFill>
                  <a:schemeClr val="tx2">
                    <a:lumMod val="50000"/>
                  </a:schemeClr>
                </a:solidFill>
              </a:rPr>
              <a:t>Syndicated Loans</a:t>
            </a:r>
          </a:p>
        </p:txBody>
      </p:sp>
      <p:sp>
        <p:nvSpPr>
          <p:cNvPr id="8" name="TextBox 7"/>
          <p:cNvSpPr txBox="1"/>
          <p:nvPr/>
        </p:nvSpPr>
        <p:spPr>
          <a:xfrm>
            <a:off x="2916031" y="4508643"/>
            <a:ext cx="2946993" cy="523084"/>
          </a:xfrm>
          <a:prstGeom prst="rect">
            <a:avLst/>
          </a:prstGeom>
          <a:noFill/>
        </p:spPr>
        <p:txBody>
          <a:bodyPr wrap="square" rtlCol="0">
            <a:spAutoFit/>
          </a:bodyPr>
          <a:lstStyle/>
          <a:p>
            <a:r>
              <a:rPr lang="en-US" sz="1400" b="1" dirty="0">
                <a:solidFill>
                  <a:schemeClr val="tx2">
                    <a:lumMod val="50000"/>
                  </a:schemeClr>
                </a:solidFill>
              </a:rPr>
              <a:t>Connected Bank – Ripple Integration</a:t>
            </a:r>
          </a:p>
        </p:txBody>
      </p:sp>
      <p:sp>
        <p:nvSpPr>
          <p:cNvPr id="9" name="TextBox 8"/>
          <p:cNvSpPr txBox="1"/>
          <p:nvPr/>
        </p:nvSpPr>
        <p:spPr>
          <a:xfrm>
            <a:off x="2916031" y="5138357"/>
            <a:ext cx="3218838" cy="307697"/>
          </a:xfrm>
          <a:prstGeom prst="rect">
            <a:avLst/>
          </a:prstGeom>
          <a:noFill/>
        </p:spPr>
        <p:txBody>
          <a:bodyPr wrap="square" rtlCol="0">
            <a:spAutoFit/>
          </a:bodyPr>
          <a:lstStyle/>
          <a:p>
            <a:r>
              <a:rPr lang="en-US" sz="1400" b="1" dirty="0">
                <a:solidFill>
                  <a:schemeClr val="tx2">
                    <a:lumMod val="50000"/>
                  </a:schemeClr>
                </a:solidFill>
              </a:rPr>
              <a:t>PSD2 Integration</a:t>
            </a:r>
          </a:p>
        </p:txBody>
      </p:sp>
      <p:pic>
        <p:nvPicPr>
          <p:cNvPr id="10" name="Picture 9"/>
          <p:cNvPicPr>
            <a:picLocks noChangeAspect="1"/>
          </p:cNvPicPr>
          <p:nvPr/>
        </p:nvPicPr>
        <p:blipFill>
          <a:blip r:embed="rId2">
            <a:clrChange>
              <a:clrFrom>
                <a:srgbClr val="FFFFFF"/>
              </a:clrFrom>
              <a:clrTo>
                <a:srgbClr val="FFFFFF">
                  <a:alpha val="0"/>
                </a:srgbClr>
              </a:clrTo>
            </a:clrChange>
          </a:blip>
          <a:stretch>
            <a:fillRect/>
          </a:stretch>
        </p:blipFill>
        <p:spPr>
          <a:xfrm>
            <a:off x="1308809" y="2786022"/>
            <a:ext cx="1463594" cy="411744"/>
          </a:xfrm>
          <a:prstGeom prst="rect">
            <a:avLst/>
          </a:prstGeom>
        </p:spPr>
      </p:pic>
      <p:pic>
        <p:nvPicPr>
          <p:cNvPr id="11" name="Picture 10"/>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blip>
          <a:stretch>
            <a:fillRect/>
          </a:stretch>
        </p:blipFill>
        <p:spPr>
          <a:xfrm>
            <a:off x="1295716" y="3258392"/>
            <a:ext cx="1463594" cy="411744"/>
          </a:xfrm>
          <a:prstGeom prst="rect">
            <a:avLst/>
          </a:prstGeom>
        </p:spPr>
      </p:pic>
      <p:pic>
        <p:nvPicPr>
          <p:cNvPr id="12" name="Picture 11"/>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1270074" y="3823109"/>
            <a:ext cx="1463594" cy="411744"/>
          </a:xfrm>
          <a:prstGeom prst="rect">
            <a:avLst/>
          </a:prstGeom>
        </p:spPr>
      </p:pic>
      <p:pic>
        <p:nvPicPr>
          <p:cNvPr id="13" name="Picture 12"/>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66064" y="4479798"/>
            <a:ext cx="1463594" cy="411744"/>
          </a:xfrm>
          <a:prstGeom prst="rect">
            <a:avLst/>
          </a:prstGeom>
        </p:spPr>
      </p:pic>
      <p:pic>
        <p:nvPicPr>
          <p:cNvPr id="14" name="Picture 13"/>
          <p:cNvPicPr>
            <a:picLocks noChangeAspect="1"/>
          </p:cNvPicPr>
          <p:nvPr/>
        </p:nvPicPr>
        <p:blipFill>
          <a:blip r:embed="rId2">
            <a:clrChange>
              <a:clrFrom>
                <a:srgbClr val="FFFFFF"/>
              </a:clrFrom>
              <a:clrTo>
                <a:srgbClr val="FFFFFF">
                  <a:alpha val="0"/>
                </a:srgbClr>
              </a:clrTo>
            </a:clrChange>
            <a:duotone>
              <a:schemeClr val="accent2">
                <a:shade val="45000"/>
                <a:satMod val="135000"/>
              </a:schemeClr>
              <a:prstClr val="white"/>
            </a:duotone>
          </a:blip>
          <a:stretch>
            <a:fillRect/>
          </a:stretch>
        </p:blipFill>
        <p:spPr>
          <a:xfrm>
            <a:off x="1266064" y="5086333"/>
            <a:ext cx="1463594" cy="411744"/>
          </a:xfrm>
          <a:prstGeom prst="rect">
            <a:avLst/>
          </a:prstGeom>
        </p:spPr>
      </p:pic>
      <p:sp>
        <p:nvSpPr>
          <p:cNvPr id="15" name="TextBox 14"/>
          <p:cNvSpPr txBox="1"/>
          <p:nvPr/>
        </p:nvSpPr>
        <p:spPr>
          <a:xfrm>
            <a:off x="2916031" y="5606102"/>
            <a:ext cx="3218838" cy="307697"/>
          </a:xfrm>
          <a:prstGeom prst="rect">
            <a:avLst/>
          </a:prstGeom>
          <a:noFill/>
        </p:spPr>
        <p:txBody>
          <a:bodyPr wrap="square" rtlCol="0">
            <a:spAutoFit/>
          </a:bodyPr>
          <a:lstStyle/>
          <a:p>
            <a:r>
              <a:rPr lang="en-US" sz="1400" b="1" dirty="0">
                <a:solidFill>
                  <a:schemeClr val="tx2">
                    <a:lumMod val="50000"/>
                  </a:schemeClr>
                </a:solidFill>
              </a:rPr>
              <a:t>Fiat Relay</a:t>
            </a:r>
          </a:p>
        </p:txBody>
      </p:sp>
      <p:pic>
        <p:nvPicPr>
          <p:cNvPr id="16" name="Picture 15"/>
          <p:cNvPicPr>
            <a:picLocks noChangeAspect="1"/>
          </p:cNvPicPr>
          <p:nvPr/>
        </p:nvPicPr>
        <p:blipFill>
          <a:blip r:embed="rId2">
            <a:clrChange>
              <a:clrFrom>
                <a:srgbClr val="FFFFFF"/>
              </a:clrFrom>
              <a:clrTo>
                <a:srgbClr val="FFFFFF">
                  <a:alpha val="0"/>
                </a:srgbClr>
              </a:clrTo>
            </a:clrChange>
            <a:duotone>
              <a:schemeClr val="accent4">
                <a:shade val="45000"/>
                <a:satMod val="135000"/>
              </a:schemeClr>
              <a:prstClr val="white"/>
            </a:duotone>
          </a:blip>
          <a:stretch>
            <a:fillRect/>
          </a:stretch>
        </p:blipFill>
        <p:spPr>
          <a:xfrm>
            <a:off x="1308809" y="5610291"/>
            <a:ext cx="1463594" cy="411744"/>
          </a:xfrm>
          <a:prstGeom prst="rect">
            <a:avLst/>
          </a:prstGeom>
        </p:spPr>
      </p:pic>
      <p:sp>
        <p:nvSpPr>
          <p:cNvPr id="17" name="TextBox 16"/>
          <p:cNvSpPr txBox="1"/>
          <p:nvPr/>
        </p:nvSpPr>
        <p:spPr>
          <a:xfrm>
            <a:off x="9004538" y="3102587"/>
            <a:ext cx="3218838" cy="307697"/>
          </a:xfrm>
          <a:prstGeom prst="rect">
            <a:avLst/>
          </a:prstGeom>
          <a:noFill/>
        </p:spPr>
        <p:txBody>
          <a:bodyPr wrap="square" rtlCol="0">
            <a:spAutoFit/>
          </a:bodyPr>
          <a:lstStyle/>
          <a:p>
            <a:r>
              <a:rPr lang="en-US" sz="1400" b="1" dirty="0">
                <a:solidFill>
                  <a:schemeClr val="tx2">
                    <a:lumMod val="50000"/>
                  </a:schemeClr>
                </a:solidFill>
              </a:rPr>
              <a:t>Records Management</a:t>
            </a:r>
          </a:p>
        </p:txBody>
      </p:sp>
      <p:pic>
        <p:nvPicPr>
          <p:cNvPr id="18" name="Picture 17"/>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243565" y="3050565"/>
            <a:ext cx="1463594" cy="411744"/>
          </a:xfrm>
          <a:prstGeom prst="rect">
            <a:avLst/>
          </a:prstGeom>
        </p:spPr>
      </p:pic>
      <p:sp>
        <p:nvSpPr>
          <p:cNvPr id="19" name="TextBox 18"/>
          <p:cNvSpPr txBox="1"/>
          <p:nvPr/>
        </p:nvSpPr>
        <p:spPr>
          <a:xfrm>
            <a:off x="2396296" y="1179748"/>
            <a:ext cx="1858166" cy="369236"/>
          </a:xfrm>
          <a:prstGeom prst="rect">
            <a:avLst/>
          </a:prstGeom>
          <a:noFill/>
        </p:spPr>
        <p:txBody>
          <a:bodyPr wrap="none" rtlCol="0">
            <a:spAutoFit/>
          </a:bodyPr>
          <a:lstStyle/>
          <a:p>
            <a:r>
              <a:rPr lang="en-US" sz="1799" b="1" dirty="0">
                <a:solidFill>
                  <a:schemeClr val="tx2">
                    <a:lumMod val="50000"/>
                  </a:schemeClr>
                </a:solidFill>
                <a:latin typeface="Calibri" pitchFamily="34" charset="0"/>
                <a:cs typeface="Calibri" pitchFamily="34" charset="0"/>
              </a:rPr>
              <a:t>Financial Services</a:t>
            </a:r>
          </a:p>
        </p:txBody>
      </p:sp>
      <p:sp>
        <p:nvSpPr>
          <p:cNvPr id="20" name="TextBox 19"/>
          <p:cNvSpPr txBox="1"/>
          <p:nvPr/>
        </p:nvSpPr>
        <p:spPr>
          <a:xfrm>
            <a:off x="7975360" y="1339796"/>
            <a:ext cx="2327724" cy="369236"/>
          </a:xfrm>
          <a:prstGeom prst="rect">
            <a:avLst/>
          </a:prstGeom>
          <a:noFill/>
        </p:spPr>
        <p:txBody>
          <a:bodyPr wrap="none" rtlCol="0">
            <a:spAutoFit/>
          </a:bodyPr>
          <a:lstStyle/>
          <a:p>
            <a:r>
              <a:rPr lang="en-US" sz="1799" b="1" dirty="0">
                <a:solidFill>
                  <a:schemeClr val="tx2">
                    <a:lumMod val="50000"/>
                  </a:schemeClr>
                </a:solidFill>
                <a:latin typeface="Calibri" pitchFamily="34" charset="0"/>
                <a:cs typeface="Calibri" pitchFamily="34" charset="0"/>
              </a:rPr>
              <a:t>Non-Financial Services</a:t>
            </a:r>
          </a:p>
        </p:txBody>
      </p:sp>
      <p:sp>
        <p:nvSpPr>
          <p:cNvPr id="21" name="TextBox 20"/>
          <p:cNvSpPr txBox="1"/>
          <p:nvPr/>
        </p:nvSpPr>
        <p:spPr>
          <a:xfrm>
            <a:off x="2929125" y="1888939"/>
            <a:ext cx="3218838" cy="307697"/>
          </a:xfrm>
          <a:prstGeom prst="rect">
            <a:avLst/>
          </a:prstGeom>
          <a:noFill/>
        </p:spPr>
        <p:txBody>
          <a:bodyPr wrap="square" rtlCol="0">
            <a:spAutoFit/>
          </a:bodyPr>
          <a:lstStyle/>
          <a:p>
            <a:r>
              <a:rPr lang="en-US" sz="1400" b="1" dirty="0">
                <a:solidFill>
                  <a:schemeClr val="tx2">
                    <a:lumMod val="50000"/>
                  </a:schemeClr>
                </a:solidFill>
              </a:rPr>
              <a:t>KYC</a:t>
            </a:r>
          </a:p>
        </p:txBody>
      </p:sp>
      <p:sp>
        <p:nvSpPr>
          <p:cNvPr id="23" name="TextBox 22"/>
          <p:cNvSpPr txBox="1"/>
          <p:nvPr/>
        </p:nvSpPr>
        <p:spPr>
          <a:xfrm>
            <a:off x="9027251" y="1985537"/>
            <a:ext cx="3218838" cy="523084"/>
          </a:xfrm>
          <a:prstGeom prst="rect">
            <a:avLst/>
          </a:prstGeom>
          <a:noFill/>
        </p:spPr>
        <p:txBody>
          <a:bodyPr wrap="square" rtlCol="0">
            <a:spAutoFit/>
          </a:bodyPr>
          <a:lstStyle/>
          <a:p>
            <a:r>
              <a:rPr lang="en-US" sz="1400" b="1" dirty="0">
                <a:solidFill>
                  <a:schemeClr val="tx2">
                    <a:lumMod val="50000"/>
                  </a:schemeClr>
                </a:solidFill>
              </a:rPr>
              <a:t>Business Identity and Authorizations</a:t>
            </a:r>
          </a:p>
        </p:txBody>
      </p:sp>
      <p:pic>
        <p:nvPicPr>
          <p:cNvPr id="24" name="Picture 23"/>
          <p:cNvPicPr>
            <a:picLocks noChangeAspect="1"/>
          </p:cNvPicPr>
          <p:nvPr/>
        </p:nvPicPr>
        <p:blipFill>
          <a:blip r:embed="rId2">
            <a:clrChange>
              <a:clrFrom>
                <a:srgbClr val="FFFFFF"/>
              </a:clrFrom>
              <a:clrTo>
                <a:srgbClr val="FFFFFF">
                  <a:alpha val="0"/>
                </a:srgbClr>
              </a:clrTo>
            </a:clrChange>
          </a:blip>
          <a:stretch>
            <a:fillRect/>
          </a:stretch>
        </p:blipFill>
        <p:spPr>
          <a:xfrm>
            <a:off x="7243565" y="1933515"/>
            <a:ext cx="1463594" cy="411744"/>
          </a:xfrm>
          <a:prstGeom prst="rect">
            <a:avLst/>
          </a:prstGeom>
        </p:spPr>
      </p:pic>
      <p:sp>
        <p:nvSpPr>
          <p:cNvPr id="25" name="TextBox 24"/>
          <p:cNvSpPr txBox="1"/>
          <p:nvPr/>
        </p:nvSpPr>
        <p:spPr>
          <a:xfrm>
            <a:off x="9027251" y="2544504"/>
            <a:ext cx="3218838" cy="307697"/>
          </a:xfrm>
          <a:prstGeom prst="rect">
            <a:avLst/>
          </a:prstGeom>
          <a:noFill/>
        </p:spPr>
        <p:txBody>
          <a:bodyPr wrap="square" rtlCol="0">
            <a:spAutoFit/>
          </a:bodyPr>
          <a:lstStyle/>
          <a:p>
            <a:r>
              <a:rPr lang="en-US" sz="1400" b="1" dirty="0">
                <a:solidFill>
                  <a:schemeClr val="tx2">
                    <a:lumMod val="50000"/>
                  </a:schemeClr>
                </a:solidFill>
              </a:rPr>
              <a:t>Supply Chain </a:t>
            </a:r>
          </a:p>
        </p:txBody>
      </p:sp>
      <p:pic>
        <p:nvPicPr>
          <p:cNvPr id="26" name="Picture 25"/>
          <p:cNvPicPr>
            <a:picLocks noChangeAspect="1"/>
          </p:cNvPicPr>
          <p:nvPr/>
        </p:nvPicPr>
        <p:blipFill>
          <a:blip r:embed="rId2">
            <a:clrChange>
              <a:clrFrom>
                <a:srgbClr val="FFFFFF"/>
              </a:clrFrom>
              <a:clrTo>
                <a:srgbClr val="FFFFFF">
                  <a:alpha val="0"/>
                </a:srgbClr>
              </a:clrTo>
            </a:clrChange>
            <a:duotone>
              <a:prstClr val="black"/>
              <a:schemeClr val="accent3">
                <a:tint val="45000"/>
                <a:satMod val="400000"/>
              </a:schemeClr>
            </a:duotone>
          </a:blip>
          <a:stretch>
            <a:fillRect/>
          </a:stretch>
        </p:blipFill>
        <p:spPr>
          <a:xfrm>
            <a:off x="7243565" y="2492481"/>
            <a:ext cx="1463594" cy="411744"/>
          </a:xfrm>
          <a:prstGeom prst="rect">
            <a:avLst/>
          </a:prstGeom>
        </p:spPr>
      </p:pic>
      <p:sp>
        <p:nvSpPr>
          <p:cNvPr id="27" name="TextBox 26"/>
          <p:cNvSpPr txBox="1"/>
          <p:nvPr/>
        </p:nvSpPr>
        <p:spPr>
          <a:xfrm>
            <a:off x="2902937" y="1480642"/>
            <a:ext cx="3218838" cy="307697"/>
          </a:xfrm>
          <a:prstGeom prst="rect">
            <a:avLst/>
          </a:prstGeom>
          <a:noFill/>
        </p:spPr>
        <p:txBody>
          <a:bodyPr wrap="square" rtlCol="0">
            <a:spAutoFit/>
          </a:bodyPr>
          <a:lstStyle/>
          <a:p>
            <a:r>
              <a:rPr lang="en-US" sz="1400" b="1" dirty="0">
                <a:solidFill>
                  <a:schemeClr val="tx2">
                    <a:lumMod val="50000"/>
                  </a:schemeClr>
                </a:solidFill>
              </a:rPr>
              <a:t>Trade Finance</a:t>
            </a:r>
          </a:p>
        </p:txBody>
      </p:sp>
      <p:pic>
        <p:nvPicPr>
          <p:cNvPr id="28" name="Picture 27"/>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95715" y="1435692"/>
            <a:ext cx="1463594" cy="411744"/>
          </a:xfrm>
          <a:prstGeom prst="rect">
            <a:avLst/>
          </a:prstGeom>
        </p:spPr>
      </p:pic>
      <p:pic>
        <p:nvPicPr>
          <p:cNvPr id="29" name="Picture 9"/>
          <p:cNvPicPr>
            <a:picLocks noChangeAspect="1"/>
          </p:cNvPicPr>
          <p:nvPr/>
        </p:nvPicPr>
        <p:blipFill>
          <a:blip r:embed="rId3">
            <a:extLst>
              <a:ext uri="{28A0092B-C50C-407E-A947-70E740481C1C}">
                <a14:useLocalDpi xmlns:a14="http://schemas.microsoft.com/office/drawing/2010/main" val="0"/>
              </a:ext>
            </a:extLst>
          </a:blip>
          <a:srcRect l="2937" t="27312" r="7117" b="23763"/>
          <a:stretch>
            <a:fillRect/>
          </a:stretch>
        </p:blipFill>
        <p:spPr bwMode="auto">
          <a:xfrm>
            <a:off x="7149994" y="4770185"/>
            <a:ext cx="2445154" cy="51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214" y="4822892"/>
            <a:ext cx="1040912" cy="31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p:cNvPicPr>
          <p:nvPr/>
        </p:nvPicPr>
        <p:blipFill>
          <a:blip r:embed="rId5"/>
          <a:stretch>
            <a:fillRect/>
          </a:stretch>
        </p:blipFill>
        <p:spPr>
          <a:xfrm>
            <a:off x="10492977" y="5602552"/>
            <a:ext cx="1147183" cy="270071"/>
          </a:xfrm>
          <a:prstGeom prst="rect">
            <a:avLst/>
          </a:prstGeom>
        </p:spPr>
      </p:pic>
      <p:pic>
        <p:nvPicPr>
          <p:cNvPr id="32" name="Picture 2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46382" y="5595258"/>
            <a:ext cx="988646" cy="3089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7">
            <a:clrChange>
              <a:clrFrom>
                <a:srgbClr val="000000"/>
              </a:clrFrom>
              <a:clrTo>
                <a:srgbClr val="000000">
                  <a:alpha val="0"/>
                </a:srgbClr>
              </a:clrTo>
            </a:clrChange>
          </a:blip>
          <a:stretch>
            <a:fillRect/>
          </a:stretch>
        </p:blipFill>
        <p:spPr>
          <a:xfrm>
            <a:off x="7581933" y="5557985"/>
            <a:ext cx="1511707" cy="330775"/>
          </a:xfrm>
          <a:prstGeom prst="rect">
            <a:avLst/>
          </a:prstGeom>
        </p:spPr>
      </p:pic>
      <p:sp>
        <p:nvSpPr>
          <p:cNvPr id="34" name="TextBox 33"/>
          <p:cNvSpPr txBox="1"/>
          <p:nvPr/>
        </p:nvSpPr>
        <p:spPr>
          <a:xfrm>
            <a:off x="7322257" y="4234853"/>
            <a:ext cx="4145108" cy="307697"/>
          </a:xfrm>
          <a:prstGeom prst="rect">
            <a:avLst/>
          </a:prstGeom>
          <a:noFill/>
        </p:spPr>
        <p:txBody>
          <a:bodyPr wrap="square" rtlCol="0">
            <a:spAutoFit/>
          </a:bodyPr>
          <a:lstStyle/>
          <a:p>
            <a:pPr algn="ctr"/>
            <a:r>
              <a:rPr lang="en-US" sz="1400" b="1" dirty="0">
                <a:solidFill>
                  <a:schemeClr val="tx2">
                    <a:lumMod val="50000"/>
                  </a:schemeClr>
                </a:solidFill>
              </a:rPr>
              <a:t>Development Platforms</a:t>
            </a:r>
          </a:p>
        </p:txBody>
      </p:sp>
      <p:sp>
        <p:nvSpPr>
          <p:cNvPr id="35" name="Rectangle 34"/>
          <p:cNvSpPr/>
          <p:nvPr/>
        </p:nvSpPr>
        <p:spPr>
          <a:xfrm>
            <a:off x="7149994" y="4096698"/>
            <a:ext cx="4796847" cy="2142006"/>
          </a:xfrm>
          <a:prstGeom prst="rect">
            <a:avLst/>
          </a:prstGeom>
          <a:noFill/>
          <a:ln>
            <a:solidFill>
              <a:srgbClr val="CBD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err="1">
              <a:solidFill>
                <a:schemeClr val="tx2">
                  <a:lumMod val="50000"/>
                </a:schemeClr>
              </a:solidFill>
            </a:endParaRPr>
          </a:p>
        </p:txBody>
      </p:sp>
      <p:sp>
        <p:nvSpPr>
          <p:cNvPr id="44" name="TextBox 43"/>
          <p:cNvSpPr txBox="1"/>
          <p:nvPr/>
        </p:nvSpPr>
        <p:spPr>
          <a:xfrm>
            <a:off x="2916031" y="2333733"/>
            <a:ext cx="3218838" cy="307697"/>
          </a:xfrm>
          <a:prstGeom prst="rect">
            <a:avLst/>
          </a:prstGeom>
          <a:noFill/>
        </p:spPr>
        <p:txBody>
          <a:bodyPr wrap="square" rtlCol="0">
            <a:spAutoFit/>
          </a:bodyPr>
          <a:lstStyle/>
          <a:p>
            <a:r>
              <a:rPr lang="en-US" sz="1400" b="1" dirty="0" smtClean="0">
                <a:solidFill>
                  <a:schemeClr val="tx2">
                    <a:lumMod val="50000"/>
                  </a:schemeClr>
                </a:solidFill>
              </a:rPr>
              <a:t>Invoicing Settlement Process</a:t>
            </a:r>
            <a:endParaRPr lang="en-US" sz="1400" b="1" dirty="0">
              <a:solidFill>
                <a:schemeClr val="tx2">
                  <a:lumMod val="50000"/>
                </a:schemeClr>
              </a:solidFill>
            </a:endParaRPr>
          </a:p>
        </p:txBody>
      </p:sp>
      <p:pic>
        <p:nvPicPr>
          <p:cNvPr id="45" name="Picture 44"/>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295715" y="2309184"/>
            <a:ext cx="1463594" cy="411744"/>
          </a:xfrm>
          <a:prstGeom prst="rect">
            <a:avLst/>
          </a:prstGeom>
        </p:spPr>
      </p:pic>
      <p:pic>
        <p:nvPicPr>
          <p:cNvPr id="46" name="Picture 45"/>
          <p:cNvPicPr>
            <a:picLocks noChangeAspect="1"/>
          </p:cNvPicPr>
          <p:nvPr/>
        </p:nvPicPr>
        <p:blipFill>
          <a:blip r:embed="rId2">
            <a:clrChange>
              <a:clrFrom>
                <a:srgbClr val="FFFFFF"/>
              </a:clrFrom>
              <a:clrTo>
                <a:srgbClr val="FFFFFF">
                  <a:alpha val="0"/>
                </a:srgbClr>
              </a:clrTo>
            </a:clrChange>
          </a:blip>
          <a:stretch>
            <a:fillRect/>
          </a:stretch>
        </p:blipFill>
        <p:spPr>
          <a:xfrm>
            <a:off x="1305485" y="1882954"/>
            <a:ext cx="1463594" cy="411744"/>
          </a:xfrm>
          <a:prstGeom prst="rect">
            <a:avLst/>
          </a:prstGeom>
        </p:spPr>
      </p:pic>
    </p:spTree>
    <p:extLst>
      <p:ext uri="{BB962C8B-B14F-4D97-AF65-F5344CB8AC3E}">
        <p14:creationId xmlns:p14="http://schemas.microsoft.com/office/powerpoint/2010/main" val="2519789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1608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221061" y="2606367"/>
            <a:ext cx="9163529" cy="752783"/>
          </a:xfrm>
        </p:spPr>
        <p:txBody>
          <a:bodyPr>
            <a:noAutofit/>
          </a:bodyPr>
          <a:lstStyle/>
          <a:p>
            <a:pPr marL="0"/>
            <a:r>
              <a:rPr lang="en-US" sz="4800" dirty="0"/>
              <a:t>Trade Finance</a:t>
            </a:r>
          </a:p>
        </p:txBody>
      </p:sp>
      <p:sp>
        <p:nvSpPr>
          <p:cNvPr id="7" name="Subtitle 1"/>
          <p:cNvSpPr txBox="1">
            <a:spLocks/>
          </p:cNvSpPr>
          <p:nvPr/>
        </p:nvSpPr>
        <p:spPr>
          <a:xfrm>
            <a:off x="1220374" y="4958704"/>
            <a:ext cx="4762881" cy="8742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Date: </a:t>
            </a:r>
            <a:fld id="{4B267769-E7CC-4703-8CE9-C8D3E650D443}" type="datetime4">
              <a:rPr lang="en-US" sz="1200" b="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pPr marL="0" indent="0">
                <a:lnSpc>
                  <a:spcPct val="100000"/>
                </a:lnSpc>
                <a:spcBef>
                  <a:spcPts val="0"/>
                </a:spcBef>
                <a:buNone/>
                <a:defRPr/>
              </a:pPr>
              <a:t>March 12, 2018</a:t>
            </a:fld>
            <a:endParaRPr lang="en-US" sz="1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itle 9"/>
          <p:cNvSpPr txBox="1">
            <a:spLocks/>
          </p:cNvSpPr>
          <p:nvPr>
            <p:custDataLst>
              <p:tags r:id="rId4"/>
            </p:custDataLst>
          </p:nvPr>
        </p:nvSpPr>
        <p:spPr>
          <a:xfrm>
            <a:off x="1221061" y="3385219"/>
            <a:ext cx="9163529" cy="47752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algn="l" defTabSz="914342" rtl="0" eaLnBrk="1" latinLnBrk="0" hangingPunct="1">
              <a:lnSpc>
                <a:spcPct val="100000"/>
              </a:lnSpc>
              <a:spcBef>
                <a:spcPct val="0"/>
              </a:spcBef>
              <a:buNone/>
              <a:defRPr sz="3200" b="1"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4800" dirty="0"/>
              <a:t>DLT Case Study</a:t>
            </a:r>
          </a:p>
        </p:txBody>
      </p:sp>
    </p:spTree>
    <p:extLst>
      <p:ext uri="{BB962C8B-B14F-4D97-AF65-F5344CB8AC3E}">
        <p14:creationId xmlns:p14="http://schemas.microsoft.com/office/powerpoint/2010/main" val="20650616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1667" fill="hold" grpId="0" nodeType="with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41667" fill="hold" grpId="0" nodeType="with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Finance Overview and Challenges</a:t>
            </a:r>
          </a:p>
        </p:txBody>
      </p:sp>
      <p:grpSp>
        <p:nvGrpSpPr>
          <p:cNvPr id="3" name="Group 2"/>
          <p:cNvGrpSpPr/>
          <p:nvPr/>
        </p:nvGrpSpPr>
        <p:grpSpPr>
          <a:xfrm>
            <a:off x="733246" y="1210216"/>
            <a:ext cx="3441941" cy="3232390"/>
            <a:chOff x="7364469" y="889210"/>
            <a:chExt cx="3920388" cy="1729872"/>
          </a:xfrm>
        </p:grpSpPr>
        <p:sp>
          <p:nvSpPr>
            <p:cNvPr id="4" name="Rounded Rectangle 40"/>
            <p:cNvSpPr/>
            <p:nvPr/>
          </p:nvSpPr>
          <p:spPr>
            <a:xfrm>
              <a:off x="7364469" y="889211"/>
              <a:ext cx="3920388" cy="1729871"/>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5" name="Straight Connector 4"/>
            <p:cNvCxnSpPr/>
            <p:nvPr/>
          </p:nvCxnSpPr>
          <p:spPr>
            <a:xfrm>
              <a:off x="762642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913130" y="1358106"/>
            <a:ext cx="2528224" cy="258532"/>
          </a:xfrm>
          <a:prstGeom prst="rect">
            <a:avLst/>
          </a:prstGeom>
          <a:noFill/>
        </p:spPr>
        <p:txBody>
          <a:bodyPr wrap="square" rtlCol="0">
            <a:spAutoFit/>
          </a:bodyPr>
          <a:lstStyle/>
          <a:p>
            <a:pPr marL="365760" indent="-365760" defTabSz="914342">
              <a:lnSpc>
                <a:spcPct val="90000"/>
              </a:lnSpc>
              <a:spcAft>
                <a:spcPts val="1800"/>
              </a:spcAft>
              <a:buClr>
                <a:schemeClr val="accent5"/>
              </a:buClr>
              <a:buFont typeface="Wingdings" panose="05000000000000000000" pitchFamily="2" charset="2"/>
              <a:buChar char="§"/>
            </a:pPr>
            <a:r>
              <a:rPr lang="en-US" sz="1200" b="1" dirty="0">
                <a:solidFill>
                  <a:schemeClr val="accent5">
                    <a:lumMod val="75000"/>
                  </a:schemeClr>
                </a:solidFill>
              </a:rPr>
              <a:t>Business Context:</a:t>
            </a:r>
          </a:p>
        </p:txBody>
      </p:sp>
      <p:sp>
        <p:nvSpPr>
          <p:cNvPr id="7" name="Round Diagonal Corner Rectangle 53"/>
          <p:cNvSpPr/>
          <p:nvPr/>
        </p:nvSpPr>
        <p:spPr>
          <a:xfrm>
            <a:off x="837636" y="1662365"/>
            <a:ext cx="3216781" cy="2547333"/>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0"/>
              </a:spcBef>
              <a:spcAft>
                <a:spcPct val="0"/>
              </a:spcAft>
            </a:pPr>
            <a:r>
              <a:rPr lang="en-US" sz="1200" dirty="0">
                <a:solidFill>
                  <a:srgbClr val="1D2535"/>
                </a:solidFill>
              </a:rPr>
              <a:t>Trade finance signifies financing for trade, and it concerns both domestic and international trade transactions. A trade transaction requires a seller of goods and services as well as a buyer. Various intermediaries such as banks and financial institutions can facilitate these transactions by financing the trade.</a:t>
            </a:r>
          </a:p>
          <a:p>
            <a:pPr defTabSz="914400" fontAlgn="base">
              <a:spcBef>
                <a:spcPct val="0"/>
              </a:spcBef>
              <a:spcAft>
                <a:spcPct val="0"/>
              </a:spcAft>
            </a:pPr>
            <a:endParaRPr lang="en-US" sz="1200" dirty="0">
              <a:solidFill>
                <a:srgbClr val="1D2535"/>
              </a:solidFill>
            </a:endParaRPr>
          </a:p>
          <a:p>
            <a:pPr defTabSz="914400" fontAlgn="base">
              <a:spcBef>
                <a:spcPct val="0"/>
              </a:spcBef>
              <a:spcAft>
                <a:spcPct val="0"/>
              </a:spcAft>
            </a:pPr>
            <a:r>
              <a:rPr lang="en-US" sz="1200" dirty="0">
                <a:solidFill>
                  <a:srgbClr val="1D2535"/>
                </a:solidFill>
              </a:rPr>
              <a:t>Trade finance is the process by which sellers (exporters) and buyers (importers) mitigate trade risk through the use of trusted intermediaries.</a:t>
            </a:r>
          </a:p>
          <a:p>
            <a:pPr defTabSz="914400" fontAlgn="base">
              <a:spcBef>
                <a:spcPct val="0"/>
              </a:spcBef>
              <a:spcAft>
                <a:spcPct val="0"/>
              </a:spcAft>
            </a:pPr>
            <a:r>
              <a:rPr lang="en-US" sz="1200" dirty="0">
                <a:solidFill>
                  <a:srgbClr val="1D2535"/>
                </a:solidFill>
              </a:rPr>
              <a:t> </a:t>
            </a:r>
          </a:p>
        </p:txBody>
      </p:sp>
      <p:sp>
        <p:nvSpPr>
          <p:cNvPr id="8" name="Pentagon 3"/>
          <p:cNvSpPr/>
          <p:nvPr/>
        </p:nvSpPr>
        <p:spPr>
          <a:xfrm>
            <a:off x="4297436" y="1187407"/>
            <a:ext cx="7796312" cy="556694"/>
          </a:xfrm>
          <a:prstGeom prst="roundRect">
            <a:avLst>
              <a:gd name="adj" fmla="val 21316"/>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lgn="just"/>
            <a:r>
              <a:rPr lang="en-US" sz="1050" dirty="0">
                <a:solidFill>
                  <a:schemeClr val="tx1"/>
                </a:solidFill>
              </a:rPr>
              <a:t>Contract creation and verifications is manual process across all the parties. Exchange of trade data operations still uses traditional methods such as fax and emails. This process is tedious and prone to human error</a:t>
            </a:r>
          </a:p>
        </p:txBody>
      </p:sp>
      <p:grpSp>
        <p:nvGrpSpPr>
          <p:cNvPr id="9" name="Group 8"/>
          <p:cNvGrpSpPr/>
          <p:nvPr/>
        </p:nvGrpSpPr>
        <p:grpSpPr>
          <a:xfrm>
            <a:off x="4744393" y="1108583"/>
            <a:ext cx="1517396" cy="726658"/>
            <a:chOff x="1276486" y="1108583"/>
            <a:chExt cx="1093470" cy="1117498"/>
          </a:xfrm>
        </p:grpSpPr>
        <p:sp>
          <p:nvSpPr>
            <p:cNvPr id="10" name="Freeform 11"/>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TextBox 10"/>
            <p:cNvSpPr txBox="1"/>
            <p:nvPr/>
          </p:nvSpPr>
          <p:spPr>
            <a:xfrm>
              <a:off x="1435500" y="1265316"/>
              <a:ext cx="813842" cy="615313"/>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EXCHANGE OF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TRADE DATA</a:t>
              </a:r>
            </a:p>
          </p:txBody>
        </p:sp>
      </p:grpSp>
      <p:sp>
        <p:nvSpPr>
          <p:cNvPr id="12" name="Pentagon 3"/>
          <p:cNvSpPr/>
          <p:nvPr/>
        </p:nvSpPr>
        <p:spPr>
          <a:xfrm>
            <a:off x="4279577" y="1948231"/>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Each party across countries operates on different platforms, miscommunication is common and inclination towards fraud is high </a:t>
            </a:r>
          </a:p>
        </p:txBody>
      </p:sp>
      <p:grpSp>
        <p:nvGrpSpPr>
          <p:cNvPr id="13" name="Group 12"/>
          <p:cNvGrpSpPr/>
          <p:nvPr/>
        </p:nvGrpSpPr>
        <p:grpSpPr>
          <a:xfrm>
            <a:off x="4796149" y="1869407"/>
            <a:ext cx="1585475" cy="726659"/>
            <a:chOff x="1276486" y="1108583"/>
            <a:chExt cx="1093470" cy="1117498"/>
          </a:xfrm>
        </p:grpSpPr>
        <p:sp>
          <p:nvSpPr>
            <p:cNvPr id="14" name="Freeform 20"/>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TextBox 14"/>
            <p:cNvSpPr txBox="1"/>
            <p:nvPr/>
          </p:nvSpPr>
          <p:spPr>
            <a:xfrm>
              <a:off x="1410248" y="1277886"/>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MULTIPLE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PLATFORMS </a:t>
              </a:r>
            </a:p>
          </p:txBody>
        </p:sp>
      </p:grpSp>
      <p:sp>
        <p:nvSpPr>
          <p:cNvPr id="16" name="Pentagon 3"/>
          <p:cNvSpPr/>
          <p:nvPr/>
        </p:nvSpPr>
        <p:spPr>
          <a:xfrm>
            <a:off x="4279577" y="2709054"/>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Difficult to track the process since it is centralized process for most of the parties involved </a:t>
            </a:r>
          </a:p>
        </p:txBody>
      </p:sp>
      <p:grpSp>
        <p:nvGrpSpPr>
          <p:cNvPr id="17" name="Group 16"/>
          <p:cNvGrpSpPr/>
          <p:nvPr/>
        </p:nvGrpSpPr>
        <p:grpSpPr>
          <a:xfrm>
            <a:off x="4804776" y="2630230"/>
            <a:ext cx="1585475" cy="726659"/>
            <a:chOff x="1276486" y="1108583"/>
            <a:chExt cx="1093470" cy="1117498"/>
          </a:xfrm>
        </p:grpSpPr>
        <p:sp>
          <p:nvSpPr>
            <p:cNvPr id="18" name="Freeform 27"/>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TextBox 18"/>
            <p:cNvSpPr txBox="1"/>
            <p:nvPr/>
          </p:nvSpPr>
          <p:spPr>
            <a:xfrm>
              <a:off x="1410248" y="1291151"/>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STATUS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TRACKING </a:t>
              </a:r>
            </a:p>
          </p:txBody>
        </p:sp>
      </p:grpSp>
      <p:sp>
        <p:nvSpPr>
          <p:cNvPr id="20" name="Pentagon 3"/>
          <p:cNvSpPr/>
          <p:nvPr/>
        </p:nvSpPr>
        <p:spPr>
          <a:xfrm>
            <a:off x="4279577" y="3469878"/>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Lack of trust between the parties since it is non transparent process </a:t>
            </a:r>
          </a:p>
        </p:txBody>
      </p:sp>
      <p:grpSp>
        <p:nvGrpSpPr>
          <p:cNvPr id="21" name="Group 20"/>
          <p:cNvGrpSpPr/>
          <p:nvPr/>
        </p:nvGrpSpPr>
        <p:grpSpPr>
          <a:xfrm>
            <a:off x="4744393" y="3391054"/>
            <a:ext cx="1585475" cy="726659"/>
            <a:chOff x="1276486" y="1108583"/>
            <a:chExt cx="1093470" cy="1117498"/>
          </a:xfrm>
        </p:grpSpPr>
        <p:sp>
          <p:nvSpPr>
            <p:cNvPr id="22" name="Freeform 34"/>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p:cNvSpPr txBox="1"/>
            <p:nvPr/>
          </p:nvSpPr>
          <p:spPr>
            <a:xfrm>
              <a:off x="1334697" y="1277886"/>
              <a:ext cx="949364"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TRUST &amp; TRANSPARENCY</a:t>
              </a:r>
            </a:p>
          </p:txBody>
        </p:sp>
      </p:grpSp>
      <p:sp>
        <p:nvSpPr>
          <p:cNvPr id="24" name="Pentagon 3"/>
          <p:cNvSpPr/>
          <p:nvPr/>
        </p:nvSpPr>
        <p:spPr>
          <a:xfrm>
            <a:off x="4279577" y="4230702"/>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Uncertainty of delivery of goods to buyer or payment settlement to seller </a:t>
            </a:r>
          </a:p>
        </p:txBody>
      </p:sp>
      <p:grpSp>
        <p:nvGrpSpPr>
          <p:cNvPr id="25" name="Group 24"/>
          <p:cNvGrpSpPr/>
          <p:nvPr/>
        </p:nvGrpSpPr>
        <p:grpSpPr>
          <a:xfrm>
            <a:off x="4744393" y="4151878"/>
            <a:ext cx="1585475" cy="726659"/>
            <a:chOff x="1276486" y="1108583"/>
            <a:chExt cx="1093470" cy="1117498"/>
          </a:xfrm>
        </p:grpSpPr>
        <p:sp>
          <p:nvSpPr>
            <p:cNvPr id="26" name="Freeform 41"/>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7" name="TextBox 26"/>
            <p:cNvSpPr txBox="1"/>
            <p:nvPr/>
          </p:nvSpPr>
          <p:spPr>
            <a:xfrm>
              <a:off x="1445942" y="1168938"/>
              <a:ext cx="813842" cy="851970"/>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UNCERTAINTY OF OPERATIONS</a:t>
              </a:r>
            </a:p>
          </p:txBody>
        </p:sp>
      </p:grpSp>
      <p:sp>
        <p:nvSpPr>
          <p:cNvPr id="28" name="Pentagon 3"/>
          <p:cNvSpPr/>
          <p:nvPr/>
        </p:nvSpPr>
        <p:spPr>
          <a:xfrm>
            <a:off x="4279577" y="4991525"/>
            <a:ext cx="7814657" cy="669684"/>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r>
              <a:rPr lang="en-US" sz="1050" dirty="0">
                <a:solidFill>
                  <a:schemeClr val="tx1"/>
                </a:solidFill>
              </a:rPr>
              <a:t>No readily available data covering the global blank-intermediated trade finance market. To gauge its size, structure and recent developments, the group therefore relies on a range of sources, drawn in particular from national statistics, SWIFT and ICC trade register </a:t>
            </a:r>
          </a:p>
        </p:txBody>
      </p:sp>
      <p:grpSp>
        <p:nvGrpSpPr>
          <p:cNvPr id="29" name="Group 28"/>
          <p:cNvGrpSpPr/>
          <p:nvPr/>
        </p:nvGrpSpPr>
        <p:grpSpPr>
          <a:xfrm>
            <a:off x="4727141" y="4912701"/>
            <a:ext cx="1585475" cy="726659"/>
            <a:chOff x="1276486" y="1108583"/>
            <a:chExt cx="1093470" cy="1117498"/>
          </a:xfrm>
        </p:grpSpPr>
        <p:sp>
          <p:nvSpPr>
            <p:cNvPr id="30" name="Freeform 48"/>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1" name="TextBox 30"/>
            <p:cNvSpPr txBox="1"/>
            <p:nvPr/>
          </p:nvSpPr>
          <p:spPr>
            <a:xfrm>
              <a:off x="1410248" y="1317682"/>
              <a:ext cx="813842" cy="615312"/>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TRADE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STATISTICS </a:t>
              </a:r>
            </a:p>
          </p:txBody>
        </p:sp>
      </p:grpSp>
      <p:sp>
        <p:nvSpPr>
          <p:cNvPr id="32" name="Pentagon 3"/>
          <p:cNvSpPr/>
          <p:nvPr/>
        </p:nvSpPr>
        <p:spPr>
          <a:xfrm>
            <a:off x="4279577" y="5752349"/>
            <a:ext cx="7814657" cy="556695"/>
          </a:xfrm>
          <a:prstGeom prst="roundRect">
            <a:avLst/>
          </a:prstGeom>
          <a:gradFill flip="none" rotWithShape="1">
            <a:gsLst>
              <a:gs pos="0">
                <a:schemeClr val="bg1"/>
              </a:gs>
              <a:gs pos="50000">
                <a:schemeClr val="bg1">
                  <a:lumMod val="95000"/>
                </a:schemeClr>
              </a:gs>
              <a:gs pos="70000">
                <a:srgbClr val="DFDFDF"/>
              </a:gs>
              <a:gs pos="100000">
                <a:schemeClr val="bg1">
                  <a:lumMod val="65000"/>
                </a:schemeClr>
              </a:gs>
            </a:gsLst>
            <a:lin ang="5400000" scaled="1"/>
            <a:tileRect/>
          </a:gra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71800"/>
            <a:endParaRPr lang="en-US" sz="1050" dirty="0">
              <a:solidFill>
                <a:schemeClr val="tx1"/>
              </a:solidFill>
            </a:endParaRPr>
          </a:p>
          <a:p>
            <a:pPr marL="2971800"/>
            <a:r>
              <a:rPr lang="en-US" sz="1050" dirty="0">
                <a:solidFill>
                  <a:schemeClr val="tx1"/>
                </a:solidFill>
              </a:rPr>
              <a:t>Huge efforts and high cost required in consuming paperwork and administrative processes. Shipment of goods is delayed due to multiple checks by intermediaries and numerous communication points</a:t>
            </a:r>
          </a:p>
          <a:p>
            <a:pPr marL="2971800"/>
            <a:endParaRPr lang="en-US" sz="1050" dirty="0">
              <a:solidFill>
                <a:schemeClr val="tx1"/>
              </a:solidFill>
            </a:endParaRPr>
          </a:p>
        </p:txBody>
      </p:sp>
      <p:grpSp>
        <p:nvGrpSpPr>
          <p:cNvPr id="33" name="Group 32"/>
          <p:cNvGrpSpPr/>
          <p:nvPr/>
        </p:nvGrpSpPr>
        <p:grpSpPr>
          <a:xfrm>
            <a:off x="4744393" y="5673525"/>
            <a:ext cx="1585475" cy="726659"/>
            <a:chOff x="1276486" y="1108583"/>
            <a:chExt cx="1093470" cy="1117498"/>
          </a:xfrm>
        </p:grpSpPr>
        <p:sp>
          <p:nvSpPr>
            <p:cNvPr id="34" name="Freeform 55"/>
            <p:cNvSpPr/>
            <p:nvPr/>
          </p:nvSpPr>
          <p:spPr>
            <a:xfrm>
              <a:off x="1276486" y="1108583"/>
              <a:ext cx="1093470" cy="1117498"/>
            </a:xfrm>
            <a:custGeom>
              <a:avLst/>
              <a:gdLst>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69950"/>
                <a:gd name="connsiteX1" fmla="*/ 307975 w 911225"/>
                <a:gd name="connsiteY1" fmla="*/ 0 h 869950"/>
                <a:gd name="connsiteX2" fmla="*/ 228600 w 911225"/>
                <a:gd name="connsiteY2" fmla="*/ 82550 h 869950"/>
                <a:gd name="connsiteX3" fmla="*/ 0 w 911225"/>
                <a:gd name="connsiteY3" fmla="*/ 869950 h 869950"/>
                <a:gd name="connsiteX4" fmla="*/ 561975 w 911225"/>
                <a:gd name="connsiteY4" fmla="*/ 869950 h 869950"/>
                <a:gd name="connsiteX5" fmla="*/ 638175 w 911225"/>
                <a:gd name="connsiteY5" fmla="*/ 815975 h 869950"/>
                <a:gd name="connsiteX6" fmla="*/ 911225 w 911225"/>
                <a:gd name="connsiteY6" fmla="*/ 0 h 869950"/>
                <a:gd name="connsiteX0" fmla="*/ 911225 w 911225"/>
                <a:gd name="connsiteY0" fmla="*/ 0 h 870500"/>
                <a:gd name="connsiteX1" fmla="*/ 307975 w 911225"/>
                <a:gd name="connsiteY1" fmla="*/ 0 h 870500"/>
                <a:gd name="connsiteX2" fmla="*/ 228600 w 911225"/>
                <a:gd name="connsiteY2" fmla="*/ 82550 h 870500"/>
                <a:gd name="connsiteX3" fmla="*/ 0 w 911225"/>
                <a:gd name="connsiteY3" fmla="*/ 869950 h 870500"/>
                <a:gd name="connsiteX4" fmla="*/ 561975 w 911225"/>
                <a:gd name="connsiteY4" fmla="*/ 869950 h 870500"/>
                <a:gd name="connsiteX5" fmla="*/ 638175 w 911225"/>
                <a:gd name="connsiteY5" fmla="*/ 815975 h 870500"/>
                <a:gd name="connsiteX6" fmla="*/ 911225 w 911225"/>
                <a:gd name="connsiteY6" fmla="*/ 0 h 870500"/>
                <a:gd name="connsiteX0" fmla="*/ 911225 w 911225"/>
                <a:gd name="connsiteY0" fmla="*/ 0 h 870637"/>
                <a:gd name="connsiteX1" fmla="*/ 307975 w 911225"/>
                <a:gd name="connsiteY1" fmla="*/ 0 h 870637"/>
                <a:gd name="connsiteX2" fmla="*/ 228600 w 911225"/>
                <a:gd name="connsiteY2" fmla="*/ 82550 h 870637"/>
                <a:gd name="connsiteX3" fmla="*/ 0 w 911225"/>
                <a:gd name="connsiteY3" fmla="*/ 869950 h 870637"/>
                <a:gd name="connsiteX4" fmla="*/ 561975 w 911225"/>
                <a:gd name="connsiteY4" fmla="*/ 869950 h 870637"/>
                <a:gd name="connsiteX5" fmla="*/ 638175 w 911225"/>
                <a:gd name="connsiteY5" fmla="*/ 815975 h 870637"/>
                <a:gd name="connsiteX6" fmla="*/ 911225 w 911225"/>
                <a:gd name="connsiteY6" fmla="*/ 0 h 87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1225" h="870637">
                  <a:moveTo>
                    <a:pt x="911225" y="0"/>
                  </a:moveTo>
                  <a:lnTo>
                    <a:pt x="307975" y="0"/>
                  </a:lnTo>
                  <a:cubicBezTo>
                    <a:pt x="248180" y="10849"/>
                    <a:pt x="238390" y="43127"/>
                    <a:pt x="228600" y="82550"/>
                  </a:cubicBezTo>
                  <a:lnTo>
                    <a:pt x="0" y="869950"/>
                  </a:lnTo>
                  <a:lnTo>
                    <a:pt x="561975" y="869950"/>
                  </a:lnTo>
                  <a:cubicBezTo>
                    <a:pt x="623094" y="875770"/>
                    <a:pt x="615156" y="843492"/>
                    <a:pt x="638175" y="815975"/>
                  </a:cubicBezTo>
                  <a:lnTo>
                    <a:pt x="911225" y="0"/>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5" name="TextBox 34"/>
            <p:cNvSpPr txBox="1"/>
            <p:nvPr/>
          </p:nvSpPr>
          <p:spPr>
            <a:xfrm>
              <a:off x="1439993" y="1291151"/>
              <a:ext cx="813842" cy="851970"/>
            </a:xfrm>
            <a:prstGeom prst="rect">
              <a:avLst/>
            </a:prstGeom>
            <a:noFill/>
          </p:spPr>
          <p:txBody>
            <a:bodyPr wrap="square" rtlCol="0">
              <a:spAutoFit/>
            </a:bodyPr>
            <a:lstStyle/>
            <a:p>
              <a:pPr algn="ctr"/>
              <a:r>
                <a:rPr lang="en-US" sz="1000" b="1" dirty="0">
                  <a:solidFill>
                    <a:schemeClr val="bg1"/>
                  </a:solidFill>
                  <a:effectLst>
                    <a:outerShdw blurRad="38100" dist="38100" dir="2700000" algn="tl">
                      <a:srgbClr val="000000">
                        <a:alpha val="43137"/>
                      </a:srgbClr>
                    </a:outerShdw>
                  </a:effectLst>
                </a:rPr>
                <a:t>DELAYED </a:t>
              </a:r>
              <a:br>
                <a:rPr lang="en-US" sz="1000" b="1" dirty="0">
                  <a:solidFill>
                    <a:schemeClr val="bg1"/>
                  </a:solidFill>
                  <a:effectLst>
                    <a:outerShdw blurRad="38100" dist="38100" dir="2700000" algn="tl">
                      <a:srgbClr val="000000">
                        <a:alpha val="43137"/>
                      </a:srgbClr>
                    </a:outerShdw>
                  </a:effectLst>
                </a:rPr>
              </a:br>
              <a:r>
                <a:rPr lang="en-US" sz="1000" b="1" dirty="0">
                  <a:solidFill>
                    <a:schemeClr val="bg1"/>
                  </a:solidFill>
                  <a:effectLst>
                    <a:outerShdw blurRad="38100" dist="38100" dir="2700000" algn="tl">
                      <a:srgbClr val="000000">
                        <a:alpha val="43137"/>
                      </a:srgbClr>
                    </a:outerShdw>
                  </a:effectLst>
                </a:rPr>
                <a:t>TIMELINES</a:t>
              </a:r>
            </a:p>
            <a:p>
              <a:pPr algn="ctr"/>
              <a:endParaRPr lang="en-US" sz="1000" b="1" dirty="0">
                <a:solidFill>
                  <a:schemeClr val="bg1"/>
                </a:solidFill>
                <a:effectLst>
                  <a:outerShdw blurRad="38100" dist="38100" dir="2700000" algn="tl">
                    <a:srgbClr val="000000">
                      <a:alpha val="43137"/>
                    </a:srgbClr>
                  </a:outerShdw>
                </a:effectLst>
              </a:endParaRPr>
            </a:p>
          </p:txBody>
        </p:sp>
      </p:grpSp>
      <p:grpSp>
        <p:nvGrpSpPr>
          <p:cNvPr id="36" name="Group 35"/>
          <p:cNvGrpSpPr/>
          <p:nvPr/>
        </p:nvGrpSpPr>
        <p:grpSpPr>
          <a:xfrm>
            <a:off x="724620" y="4321917"/>
            <a:ext cx="3441941" cy="1992620"/>
            <a:chOff x="7364469" y="889210"/>
            <a:chExt cx="3920388" cy="2757869"/>
          </a:xfrm>
        </p:grpSpPr>
        <p:sp>
          <p:nvSpPr>
            <p:cNvPr id="37" name="Rounded Rectangle 57"/>
            <p:cNvSpPr/>
            <p:nvPr/>
          </p:nvSpPr>
          <p:spPr>
            <a:xfrm>
              <a:off x="7364469" y="889211"/>
              <a:ext cx="3920388" cy="2757868"/>
            </a:xfrm>
            <a:prstGeom prst="roundRect">
              <a:avLst>
                <a:gd name="adj" fmla="val 1231"/>
              </a:avLst>
            </a:prstGeom>
            <a:solidFill>
              <a:srgbClr val="F2F3F4"/>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38" name="Straight Connector 37"/>
            <p:cNvCxnSpPr/>
            <p:nvPr/>
          </p:nvCxnSpPr>
          <p:spPr>
            <a:xfrm>
              <a:off x="7626426" y="889210"/>
              <a:ext cx="0" cy="199361"/>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831013" y="4286010"/>
            <a:ext cx="3466423" cy="258532"/>
          </a:xfrm>
          <a:prstGeom prst="rect">
            <a:avLst/>
          </a:prstGeom>
          <a:noFill/>
        </p:spPr>
        <p:txBody>
          <a:bodyPr wrap="square" rtlCol="0">
            <a:spAutoFit/>
          </a:bodyPr>
          <a:lstStyle/>
          <a:p>
            <a:pPr marL="365760" indent="-365760" defTabSz="914342">
              <a:lnSpc>
                <a:spcPct val="90000"/>
              </a:lnSpc>
              <a:spcAft>
                <a:spcPts val="1800"/>
              </a:spcAft>
              <a:buClr>
                <a:schemeClr val="accent5"/>
              </a:buClr>
              <a:buFont typeface="Wingdings" panose="05000000000000000000" pitchFamily="2" charset="2"/>
              <a:buChar char="§"/>
            </a:pPr>
            <a:r>
              <a:rPr lang="en-US" sz="1200" b="1" dirty="0">
                <a:solidFill>
                  <a:schemeClr val="accent5">
                    <a:lumMod val="75000"/>
                  </a:schemeClr>
                </a:solidFill>
              </a:rPr>
              <a:t>Problem Definition:</a:t>
            </a:r>
          </a:p>
        </p:txBody>
      </p:sp>
      <p:sp>
        <p:nvSpPr>
          <p:cNvPr id="40" name="Round Diagonal Corner Rectangle 60"/>
          <p:cNvSpPr/>
          <p:nvPr/>
        </p:nvSpPr>
        <p:spPr>
          <a:xfrm>
            <a:off x="863721" y="4583041"/>
            <a:ext cx="3203937" cy="1661066"/>
          </a:xfrm>
          <a:prstGeom prst="round2Diag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400" fontAlgn="base">
              <a:spcBef>
                <a:spcPct val="0"/>
              </a:spcBef>
              <a:spcAft>
                <a:spcPct val="0"/>
              </a:spcAft>
            </a:pPr>
            <a:r>
              <a:rPr lang="en-US" sz="1200" dirty="0">
                <a:solidFill>
                  <a:srgbClr val="1D2535"/>
                </a:solidFill>
              </a:rPr>
              <a:t>Can we have a global trade platform which eliminates application/community silos in current trade process and provides trust and transparency. </a:t>
            </a:r>
          </a:p>
          <a:p>
            <a:pPr defTabSz="914400" fontAlgn="base">
              <a:spcBef>
                <a:spcPct val="0"/>
              </a:spcBef>
              <a:spcAft>
                <a:spcPct val="0"/>
              </a:spcAft>
            </a:pPr>
            <a:r>
              <a:rPr lang="en-US" sz="1200" dirty="0">
                <a:solidFill>
                  <a:srgbClr val="1D2535"/>
                </a:solidFill>
              </a:rPr>
              <a:t>Platform should be able to reduce delayed timelines and payments process optimizations in current international trade.</a:t>
            </a:r>
          </a:p>
        </p:txBody>
      </p:sp>
    </p:spTree>
    <p:extLst>
      <p:ext uri="{BB962C8B-B14F-4D97-AF65-F5344CB8AC3E}">
        <p14:creationId xmlns:p14="http://schemas.microsoft.com/office/powerpoint/2010/main" val="3524263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Blockchain</a:t>
            </a:r>
            <a:r>
              <a:rPr lang="en-US" dirty="0"/>
              <a:t> Benefits</a:t>
            </a:r>
          </a:p>
        </p:txBody>
      </p:sp>
      <p:sp>
        <p:nvSpPr>
          <p:cNvPr id="5" name="Rectangle 4"/>
          <p:cNvSpPr/>
          <p:nvPr/>
        </p:nvSpPr>
        <p:spPr>
          <a:xfrm>
            <a:off x="1279358" y="1233577"/>
            <a:ext cx="9817767" cy="633323"/>
          </a:xfrm>
          <a:prstGeom prst="rect">
            <a:avLst/>
          </a:prstGeom>
          <a:solidFill>
            <a:srgbClr val="0098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42">
              <a:lnSpc>
                <a:spcPct val="90000"/>
              </a:lnSpc>
              <a:spcAft>
                <a:spcPts val="1800"/>
              </a:spcAft>
              <a:buClr>
                <a:schemeClr val="accent5"/>
              </a:buClr>
            </a:pPr>
            <a:r>
              <a:rPr lang="en-US" sz="1200" b="1" dirty="0" err="1">
                <a:effectLst>
                  <a:outerShdw blurRad="38100" dist="38100" dir="2700000" algn="tl">
                    <a:srgbClr val="000000">
                      <a:alpha val="43137"/>
                    </a:srgbClr>
                  </a:outerShdw>
                </a:effectLst>
              </a:rPr>
              <a:t>Blockchain</a:t>
            </a:r>
            <a:r>
              <a:rPr lang="en-US" sz="1200" b="1" dirty="0">
                <a:effectLst>
                  <a:outerShdw blurRad="38100" dist="38100" dir="2700000" algn="tl">
                    <a:srgbClr val="000000">
                      <a:alpha val="43137"/>
                    </a:srgbClr>
                  </a:outerShdw>
                </a:effectLst>
              </a:rPr>
              <a:t> has characteristics and solution abilities that can provide solution to eliminate already mentioned challenges above, </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how </a:t>
            </a:r>
            <a:r>
              <a:rPr lang="en-US" sz="1200" b="1" dirty="0" err="1">
                <a:effectLst>
                  <a:outerShdw blurRad="38100" dist="38100" dir="2700000" algn="tl">
                    <a:srgbClr val="000000">
                      <a:alpha val="43137"/>
                    </a:srgbClr>
                  </a:outerShdw>
                </a:effectLst>
              </a:rPr>
              <a:t>blockchain</a:t>
            </a:r>
            <a:r>
              <a:rPr lang="en-US" sz="1200" b="1" dirty="0">
                <a:effectLst>
                  <a:outerShdw blurRad="38100" dist="38100" dir="2700000" algn="tl">
                    <a:srgbClr val="000000">
                      <a:alpha val="43137"/>
                    </a:srgbClr>
                  </a:outerShdw>
                </a:effectLst>
              </a:rPr>
              <a:t> characteristic are impacting each of the existing concerns and provides the value addition to the business </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problem is detailed below</a:t>
            </a:r>
            <a:endParaRPr lang="en-US" sz="1200" b="1" dirty="0">
              <a:solidFill>
                <a:schemeClr val="tx2">
                  <a:lumMod val="50000"/>
                </a:schemeClr>
              </a:solidFill>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3790947919"/>
              </p:ext>
            </p:extLst>
          </p:nvPr>
        </p:nvGraphicFramePr>
        <p:xfrm>
          <a:off x="1279358" y="2004269"/>
          <a:ext cx="9817767" cy="4298617"/>
        </p:xfrm>
        <a:graphic>
          <a:graphicData uri="http://schemas.openxmlformats.org/drawingml/2006/table">
            <a:tbl>
              <a:tblPr/>
              <a:tblGrid>
                <a:gridCol w="1911517">
                  <a:extLst>
                    <a:ext uri="{9D8B030D-6E8A-4147-A177-3AD203B41FA5}">
                      <a16:colId xmlns:a16="http://schemas.microsoft.com/office/drawing/2014/main" xmlns="" val="20000"/>
                    </a:ext>
                  </a:extLst>
                </a:gridCol>
                <a:gridCol w="2171700">
                  <a:extLst>
                    <a:ext uri="{9D8B030D-6E8A-4147-A177-3AD203B41FA5}">
                      <a16:colId xmlns:a16="http://schemas.microsoft.com/office/drawing/2014/main" xmlns="" val="20001"/>
                    </a:ext>
                  </a:extLst>
                </a:gridCol>
                <a:gridCol w="5734550">
                  <a:extLst>
                    <a:ext uri="{9D8B030D-6E8A-4147-A177-3AD203B41FA5}">
                      <a16:colId xmlns:a16="http://schemas.microsoft.com/office/drawing/2014/main" xmlns="" val="20002"/>
                    </a:ext>
                  </a:extLst>
                </a:gridCol>
              </a:tblGrid>
              <a:tr h="498533">
                <a:tc>
                  <a:txBody>
                    <a:bodyPr/>
                    <a:lstStyle/>
                    <a:p>
                      <a:pPr marL="0" marR="0" algn="ctr">
                        <a:lnSpc>
                          <a:spcPct val="100000"/>
                        </a:lnSpc>
                        <a:spcBef>
                          <a:spcPts val="0"/>
                        </a:spcBef>
                        <a:spcAft>
                          <a:spcPts val="0"/>
                        </a:spcAft>
                      </a:pPr>
                      <a:r>
                        <a:rPr lang="en-US" sz="1400" b="1" dirty="0">
                          <a:solidFill>
                            <a:schemeClr val="bg1"/>
                          </a:solidFill>
                          <a:effectLst>
                            <a:outerShdw blurRad="38100" dist="38100" dir="2700000" algn="tl">
                              <a:srgbClr val="000000">
                                <a:alpha val="43137"/>
                              </a:srgbClr>
                            </a:outerShdw>
                          </a:effectLst>
                          <a:latin typeface="Arial"/>
                          <a:ea typeface="Calibri"/>
                          <a:cs typeface="Times New Roman"/>
                        </a:rPr>
                        <a:t>Value </a:t>
                      </a:r>
                      <a:br>
                        <a:rPr lang="en-US" sz="1400" b="1" dirty="0">
                          <a:solidFill>
                            <a:schemeClr val="bg1"/>
                          </a:solidFill>
                          <a:effectLst>
                            <a:outerShdw blurRad="38100" dist="38100" dir="2700000" algn="tl">
                              <a:srgbClr val="000000">
                                <a:alpha val="43137"/>
                              </a:srgbClr>
                            </a:outerShdw>
                          </a:effectLst>
                          <a:latin typeface="Arial"/>
                          <a:ea typeface="Calibri"/>
                          <a:cs typeface="Times New Roman"/>
                        </a:rPr>
                      </a:br>
                      <a:r>
                        <a:rPr lang="en-US" sz="1400" b="1" dirty="0">
                          <a:solidFill>
                            <a:schemeClr val="bg1"/>
                          </a:solidFill>
                          <a:effectLst>
                            <a:outerShdw blurRad="38100" dist="38100" dir="2700000" algn="tl">
                              <a:srgbClr val="000000">
                                <a:alpha val="43137"/>
                              </a:srgbClr>
                            </a:outerShdw>
                          </a:effectLst>
                          <a:latin typeface="Arial"/>
                          <a:ea typeface="Calibri"/>
                          <a:cs typeface="Times New Roman"/>
                        </a:rPr>
                        <a:t>Drivers</a:t>
                      </a:r>
                      <a:endParaRPr lang="en-US" sz="1400" dirty="0">
                        <a:solidFill>
                          <a:schemeClr val="bg1"/>
                        </a:solidFill>
                        <a:effectLst>
                          <a:outerShdw blurRad="38100" dist="38100" dir="2700000" algn="tl">
                            <a:srgbClr val="000000">
                              <a:alpha val="43137"/>
                            </a:srgbClr>
                          </a:outerShdw>
                        </a:effectLst>
                        <a:latin typeface="Arial"/>
                        <a:ea typeface="Calibri"/>
                        <a:cs typeface="Times New Roman"/>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tc>
                  <a:txBody>
                    <a:bodyPr/>
                    <a:lstStyle/>
                    <a:p>
                      <a:pPr marL="0" marR="0" algn="ctr" defTabSz="914342" rtl="0" eaLnBrk="1" latinLnBrk="0" hangingPunct="1">
                        <a:lnSpc>
                          <a:spcPct val="100000"/>
                        </a:lnSpc>
                        <a:spcBef>
                          <a:spcPts val="0"/>
                        </a:spcBef>
                        <a:spcAft>
                          <a:spcPts val="0"/>
                        </a:spcAft>
                      </a:pPr>
                      <a:r>
                        <a:rPr lang="en-US" sz="1400" b="1" kern="1200" dirty="0" err="1">
                          <a:solidFill>
                            <a:schemeClr val="bg1"/>
                          </a:solidFill>
                          <a:effectLst>
                            <a:outerShdw blurRad="38100" dist="38100" dir="2700000" algn="tl">
                              <a:srgbClr val="000000">
                                <a:alpha val="43137"/>
                              </a:srgbClr>
                            </a:outerShdw>
                          </a:effectLst>
                          <a:latin typeface="Arial"/>
                          <a:ea typeface="Calibri"/>
                          <a:cs typeface="Times New Roman"/>
                        </a:rPr>
                        <a:t>Blockchain</a:t>
                      </a:r>
                      <a:r>
                        <a:rPr lang="en-US" sz="1400" b="1" kern="1200" dirty="0">
                          <a:solidFill>
                            <a:schemeClr val="bg1"/>
                          </a:solidFill>
                          <a:effectLst>
                            <a:outerShdw blurRad="38100" dist="38100" dir="2700000" algn="tl">
                              <a:srgbClr val="000000">
                                <a:alpha val="43137"/>
                              </a:srgbClr>
                            </a:outerShdw>
                          </a:effectLst>
                          <a:latin typeface="Arial"/>
                          <a:ea typeface="Calibri"/>
                          <a:cs typeface="Times New Roman"/>
                        </a:rPr>
                        <a:t> Characteristic</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tc>
                  <a:txBody>
                    <a:bodyPr/>
                    <a:lstStyle/>
                    <a:p>
                      <a:pPr marL="0" marR="0" algn="ctr" defTabSz="914342" rtl="0" eaLnBrk="1" latinLnBrk="0" hangingPunct="1">
                        <a:lnSpc>
                          <a:spcPct val="100000"/>
                        </a:lnSpc>
                        <a:spcBef>
                          <a:spcPts val="0"/>
                        </a:spcBef>
                        <a:spcAft>
                          <a:spcPts val="0"/>
                        </a:spcAft>
                      </a:pPr>
                      <a:r>
                        <a:rPr lang="en-US" sz="1400" b="1" kern="1200" dirty="0">
                          <a:solidFill>
                            <a:schemeClr val="bg1"/>
                          </a:solidFill>
                          <a:effectLst>
                            <a:outerShdw blurRad="38100" dist="38100" dir="2700000" algn="tl">
                              <a:srgbClr val="000000">
                                <a:alpha val="43137"/>
                              </a:srgbClr>
                            </a:outerShdw>
                          </a:effectLst>
                          <a:latin typeface="Arial"/>
                          <a:ea typeface="Calibri"/>
                          <a:cs typeface="Times New Roman"/>
                        </a:rPr>
                        <a:t>Benefits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Global Trade Platform</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Shared Ledger</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a:effectLst/>
                          <a:latin typeface="Arial" panose="020B0604020202020204" pitchFamily="34" charset="0"/>
                          <a:ea typeface="Calibri" panose="020F0502020204030204" pitchFamily="34" charset="0"/>
                          <a:cs typeface="Times New Roman" panose="02020603050405020304" pitchFamily="18" charset="0"/>
                        </a:rPr>
                        <a:t>DLT provides a single source of truth / system of records for all the trade participants and eliminates the need to develop individual solutions </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1"/>
                  </a:ext>
                </a:extLst>
              </a:tr>
              <a:tr h="682866">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Trade Consortium</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Private Peer to Peer Network of nodes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Each trade consortium can join the common network owning a node on it, which will encourage large number of trade participants to join this network to have global trade across countries and regions.</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2"/>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Trust and Transparency</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DLT based Trust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challenges the need to trust counterparties to fulfill obligations as agreements are codified and executed in a shared, immutable environment.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3"/>
                  </a:ext>
                </a:extLst>
              </a:tr>
              <a:tr h="1075432">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Automation of Trade Process</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Single DLT Platform/ Smart contract</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helps to automate the trade process by reducing administrative paperwork and eliminating manual contract creation with tracking and monitoring</a:t>
                      </a:r>
                    </a:p>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DLT enables real time status update on DLT reduces time and headcount required to monitor delivery of goods and accelerates end to end trade process</a:t>
                      </a:r>
                    </a:p>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Ability</a:t>
                      </a:r>
                      <a:r>
                        <a:rPr lang="en-US" sz="1050" baseline="0" dirty="0">
                          <a:effectLst/>
                          <a:latin typeface="Arial" panose="020B0604020202020204" pitchFamily="34" charset="0"/>
                          <a:ea typeface="Calibri" panose="020F0502020204030204" pitchFamily="34" charset="0"/>
                          <a:cs typeface="Times New Roman" panose="02020603050405020304" pitchFamily="18" charset="0"/>
                        </a:rPr>
                        <a:t> to onboard Auditors and Regulators on the platform with other </a:t>
                      </a:r>
                      <a:r>
                        <a:rPr lang="en-US" sz="1050" baseline="0" dirty="0" err="1">
                          <a:effectLst/>
                          <a:latin typeface="Arial" panose="020B0604020202020204" pitchFamily="34" charset="0"/>
                          <a:ea typeface="Calibri" panose="020F0502020204030204" pitchFamily="34" charset="0"/>
                          <a:cs typeface="Times New Roman" panose="02020603050405020304" pitchFamily="18" charset="0"/>
                        </a:rPr>
                        <a:t>memebers</a:t>
                      </a:r>
                      <a:endParaRPr lang="en-US" sz="10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4"/>
                  </a:ext>
                </a:extLst>
              </a:tr>
              <a:tr h="652908">
                <a:tc>
                  <a:txBody>
                    <a:bodyPr/>
                    <a:lstStyle/>
                    <a:p>
                      <a:pPr marL="0" marR="0" algn="ctr">
                        <a:lnSpc>
                          <a:spcPct val="115000"/>
                        </a:lnSpc>
                        <a:spcBef>
                          <a:spcPts val="0"/>
                        </a:spcBef>
                        <a:spcAft>
                          <a:spcPts val="1000"/>
                        </a:spcAft>
                      </a:pPr>
                      <a:r>
                        <a:rPr lang="en-US" sz="105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Payments Processing</a:t>
                      </a:r>
                      <a:endParaRPr lang="en-US" sz="105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gn="ctr">
                        <a:spcBef>
                          <a:spcPts val="0"/>
                        </a:spcBef>
                        <a:spcAft>
                          <a:spcPts val="0"/>
                        </a:spcAft>
                      </a:pPr>
                      <a:r>
                        <a:rPr lang="en-US" sz="10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Fiat/</a:t>
                      </a:r>
                      <a:r>
                        <a:rPr lang="en-US" sz="105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05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Crypto-Currency </a:t>
                      </a:r>
                      <a:endParaRPr lang="en-US" sz="1400" dirty="0">
                        <a:solidFill>
                          <a:srgbClr val="000000"/>
                        </a:solidFill>
                        <a:effectLst/>
                        <a:latin typeface="Arial" panose="020B0604020202020204" pitchFamily="34" charset="0"/>
                        <a:ea typeface="Calibri" panose="020F0502020204030204" pitchFamily="34" charset="0"/>
                      </a:endParaRPr>
                    </a:p>
                    <a:p>
                      <a:pPr marL="0" marR="0" algn="ctr">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 </a:t>
                      </a: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tc>
                  <a:txBody>
                    <a:bodyPr/>
                    <a:lstStyle/>
                    <a:p>
                      <a:pPr marL="0" marR="0">
                        <a:lnSpc>
                          <a:spcPct val="115000"/>
                        </a:lnSpc>
                        <a:spcBef>
                          <a:spcPts val="0"/>
                        </a:spcBef>
                        <a:spcAft>
                          <a:spcPts val="1000"/>
                        </a:spcAft>
                      </a:pPr>
                      <a:r>
                        <a:rPr lang="en-US" sz="1050" dirty="0">
                          <a:effectLst/>
                          <a:latin typeface="Arial" panose="020B0604020202020204" pitchFamily="34" charset="0"/>
                          <a:ea typeface="Calibri" panose="020F0502020204030204" pitchFamily="34" charset="0"/>
                          <a:cs typeface="Times New Roman" panose="02020603050405020304" pitchFamily="18" charset="0"/>
                        </a:rPr>
                        <a:t>Futuristic ability of this solution uses crypto -currency for trade finance payment settlements which eliminates the need for correspondent banks and additional transaction fees</a:t>
                      </a:r>
                      <a:r>
                        <a:rPr lang="en-US" sz="1200" dirty="0">
                          <a:effectLst/>
                          <a:latin typeface="Arial" panose="020B0604020202020204" pitchFamily="34" charset="0"/>
                          <a:ea typeface="Calibri" panose="020F0502020204030204" pitchFamily="34" charset="0"/>
                          <a:cs typeface="Times New Roman" panose="02020603050405020304" pitchFamily="18" charset="0"/>
                        </a:rPr>
                        <a:t>.</a:t>
                      </a:r>
                      <a:endParaRPr lang="en-US" sz="10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gradFill>
                      <a:gsLst>
                        <a:gs pos="0">
                          <a:schemeClr val="bg1">
                            <a:lumMod val="95000"/>
                          </a:schemeClr>
                        </a:gs>
                        <a:gs pos="54000">
                          <a:schemeClr val="bg1"/>
                        </a:gs>
                        <a:gs pos="100000">
                          <a:schemeClr val="bg1">
                            <a:lumMod val="95000"/>
                          </a:schemeClr>
                        </a:gs>
                      </a:gsLst>
                      <a:lin ang="5400000" scaled="1"/>
                    </a:gra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15479320"/>
      </p:ext>
    </p:extLst>
  </p:cSld>
  <p:clrMapOvr>
    <a:masterClrMapping/>
  </p:clrMapOvr>
  <p:transition spd="med">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Solutioning lifecycle and process</a:t>
            </a:r>
          </a:p>
        </p:txBody>
      </p:sp>
      <p:graphicFrame>
        <p:nvGraphicFramePr>
          <p:cNvPr id="3" name="Diagram 2"/>
          <p:cNvGraphicFramePr/>
          <p:nvPr>
            <p:extLst>
              <p:ext uri="{D42A27DB-BD31-4B8C-83A1-F6EECF244321}">
                <p14:modId xmlns:p14="http://schemas.microsoft.com/office/powerpoint/2010/main" val="2020164751"/>
              </p:ext>
            </p:extLst>
          </p:nvPr>
        </p:nvGraphicFramePr>
        <p:xfrm>
          <a:off x="2031471" y="1275008"/>
          <a:ext cx="7704957" cy="4862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8361185" y="3017815"/>
            <a:ext cx="2768958"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5" name="Straight Connector 4"/>
          <p:cNvCxnSpPr/>
          <p:nvPr/>
        </p:nvCxnSpPr>
        <p:spPr>
          <a:xfrm>
            <a:off x="8600941" y="4634248"/>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7650050" y="5950039"/>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flipV="1">
            <a:off x="551646" y="2999343"/>
            <a:ext cx="2768958" cy="2796"/>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8" name="Straight Connector 7"/>
          <p:cNvCxnSpPr/>
          <p:nvPr/>
        </p:nvCxnSpPr>
        <p:spPr>
          <a:xfrm>
            <a:off x="551646" y="4689664"/>
            <a:ext cx="2768958"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1028164" y="5950039"/>
            <a:ext cx="2768958" cy="0"/>
          </a:xfrm>
          <a:prstGeom prst="line">
            <a:avLst/>
          </a:prstGeom>
          <a:ln/>
        </p:spPr>
        <p:style>
          <a:lnRef idx="2">
            <a:schemeClr val="accent3"/>
          </a:lnRef>
          <a:fillRef idx="0">
            <a:schemeClr val="accent3"/>
          </a:fillRef>
          <a:effectRef idx="1">
            <a:schemeClr val="accent3"/>
          </a:effectRef>
          <a:fontRef idx="minor">
            <a:schemeClr val="tx1"/>
          </a:fontRef>
        </p:style>
      </p:cxnSp>
      <p:sp>
        <p:nvSpPr>
          <p:cNvPr id="10" name="TextBox 9"/>
          <p:cNvSpPr txBox="1"/>
          <p:nvPr/>
        </p:nvSpPr>
        <p:spPr>
          <a:xfrm>
            <a:off x="8086714" y="2465130"/>
            <a:ext cx="4204997"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Forming Consortium/ Peer to peer members</a:t>
            </a:r>
            <a:endParaRPr lang="en-US" sz="1400" dirty="0">
              <a:solidFill>
                <a:schemeClr val="accent2">
                  <a:lumMod val="75000"/>
                </a:schemeClr>
              </a:solidFill>
            </a:endParaRPr>
          </a:p>
          <a:p>
            <a:pPr marL="285750" indent="-285750">
              <a:buFont typeface="Arial" panose="020B0604020202020204" pitchFamily="34" charset="0"/>
              <a:buChar char="•"/>
            </a:pPr>
            <a:r>
              <a:rPr lang="en-US" sz="1400" dirty="0">
                <a:solidFill>
                  <a:schemeClr val="accent2">
                    <a:lumMod val="75000"/>
                  </a:schemeClr>
                </a:solidFill>
              </a:rPr>
              <a:t>Analysis of the </a:t>
            </a:r>
            <a:r>
              <a:rPr lang="en-US" sz="1400" dirty="0" smtClean="0">
                <a:solidFill>
                  <a:schemeClr val="accent2">
                    <a:lumMod val="75000"/>
                  </a:schemeClr>
                </a:solidFill>
              </a:rPr>
              <a:t>Members Role and permissions</a:t>
            </a:r>
            <a:endParaRPr lang="en-US" sz="1400" dirty="0">
              <a:solidFill>
                <a:schemeClr val="accent2">
                  <a:lumMod val="75000"/>
                </a:schemeClr>
              </a:solidFill>
            </a:endParaRPr>
          </a:p>
        </p:txBody>
      </p:sp>
      <p:sp>
        <p:nvSpPr>
          <p:cNvPr id="11" name="TextBox 10"/>
          <p:cNvSpPr txBox="1"/>
          <p:nvPr/>
        </p:nvSpPr>
        <p:spPr>
          <a:xfrm>
            <a:off x="8439601" y="3907853"/>
            <a:ext cx="3416320"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Defining Consensus</a:t>
            </a:r>
            <a:endParaRPr lang="en-US" sz="1400" dirty="0">
              <a:solidFill>
                <a:schemeClr val="accent2">
                  <a:lumMod val="75000"/>
                </a:schemeClr>
              </a:solidFill>
            </a:endParaRPr>
          </a:p>
          <a:p>
            <a:pPr marL="285750" indent="-285750">
              <a:buFont typeface="Arial" panose="020B0604020202020204" pitchFamily="34" charset="0"/>
              <a:buChar char="•"/>
            </a:pPr>
            <a:r>
              <a:rPr lang="en-US" sz="1400" dirty="0">
                <a:solidFill>
                  <a:schemeClr val="accent2">
                    <a:lumMod val="75000"/>
                  </a:schemeClr>
                </a:solidFill>
              </a:rPr>
              <a:t>Privacy and Data protection </a:t>
            </a:r>
            <a:r>
              <a:rPr lang="en-US" sz="1400" dirty="0" smtClean="0">
                <a:solidFill>
                  <a:schemeClr val="accent2">
                    <a:lumMod val="75000"/>
                  </a:schemeClr>
                </a:solidFill>
              </a:rPr>
              <a:t>needs</a:t>
            </a:r>
          </a:p>
          <a:p>
            <a:pPr marL="285750" indent="-285750">
              <a:buFont typeface="Arial" panose="020B0604020202020204" pitchFamily="34" charset="0"/>
              <a:buChar char="•"/>
            </a:pPr>
            <a:r>
              <a:rPr lang="en-US" sz="1400" dirty="0" smtClean="0">
                <a:solidFill>
                  <a:schemeClr val="accent2">
                    <a:lumMod val="75000"/>
                  </a:schemeClr>
                </a:solidFill>
              </a:rPr>
              <a:t>Logical </a:t>
            </a:r>
            <a:r>
              <a:rPr lang="en-US" sz="1400" dirty="0">
                <a:solidFill>
                  <a:schemeClr val="accent2">
                    <a:lumMod val="75000"/>
                  </a:schemeClr>
                </a:solidFill>
              </a:rPr>
              <a:t>representation of architecture</a:t>
            </a:r>
          </a:p>
        </p:txBody>
      </p:sp>
      <p:sp>
        <p:nvSpPr>
          <p:cNvPr id="12" name="TextBox 11"/>
          <p:cNvSpPr txBox="1"/>
          <p:nvPr/>
        </p:nvSpPr>
        <p:spPr>
          <a:xfrm>
            <a:off x="7809757" y="5372912"/>
            <a:ext cx="3278462" cy="954107"/>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solidFill>
                  <a:schemeClr val="accent2">
                    <a:lumMod val="75000"/>
                  </a:schemeClr>
                </a:solidFill>
              </a:rPr>
              <a:t>Setup and Configurations needs of </a:t>
            </a:r>
          </a:p>
          <a:p>
            <a:pPr marL="285750" indent="-285750">
              <a:buFont typeface="Arial" panose="020B0604020202020204" pitchFamily="34" charset="0"/>
              <a:buChar char="•"/>
            </a:pPr>
            <a:r>
              <a:rPr lang="en-US" sz="1400" dirty="0" smtClean="0">
                <a:solidFill>
                  <a:schemeClr val="accent2">
                    <a:lumMod val="75000"/>
                  </a:schemeClr>
                </a:solidFill>
              </a:rPr>
              <a:t>the target infrastructure</a:t>
            </a:r>
            <a:endParaRPr lang="en-US" sz="1400" dirty="0">
              <a:solidFill>
                <a:schemeClr val="accent2">
                  <a:lumMod val="75000"/>
                </a:schemeClr>
              </a:solidFill>
            </a:endParaRPr>
          </a:p>
          <a:p>
            <a:endParaRPr lang="en-US" sz="1400" dirty="0">
              <a:solidFill>
                <a:schemeClr val="accent2">
                  <a:lumMod val="75000"/>
                </a:schemeClr>
              </a:solidFill>
            </a:endParaRPr>
          </a:p>
          <a:p>
            <a:endParaRPr lang="en-US" sz="1400" dirty="0" err="1">
              <a:solidFill>
                <a:schemeClr val="accent2">
                  <a:lumMod val="75000"/>
                </a:schemeClr>
              </a:solidFill>
            </a:endParaRPr>
          </a:p>
        </p:txBody>
      </p:sp>
      <p:cxnSp>
        <p:nvCxnSpPr>
          <p:cNvPr id="13" name="Straight Connector 12"/>
          <p:cNvCxnSpPr/>
          <p:nvPr/>
        </p:nvCxnSpPr>
        <p:spPr>
          <a:xfrm>
            <a:off x="6952641" y="1683160"/>
            <a:ext cx="3586050" cy="16331"/>
          </a:xfrm>
          <a:prstGeom prst="line">
            <a:avLst/>
          </a:prstGeom>
          <a:ln/>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7012588" y="1142247"/>
            <a:ext cx="4371710"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accent2">
                    <a:lumMod val="75000"/>
                  </a:schemeClr>
                </a:solidFill>
              </a:rPr>
              <a:t>Identify the business process getting transformed</a:t>
            </a:r>
          </a:p>
          <a:p>
            <a:pPr marL="285750" indent="-285750">
              <a:buFont typeface="Arial" panose="020B0604020202020204" pitchFamily="34" charset="0"/>
              <a:buChar char="•"/>
            </a:pPr>
            <a:r>
              <a:rPr lang="en-US" sz="1400" dirty="0">
                <a:solidFill>
                  <a:schemeClr val="accent2">
                    <a:lumMod val="75000"/>
                  </a:schemeClr>
                </a:solidFill>
              </a:rPr>
              <a:t>Design the transformed business flow</a:t>
            </a:r>
          </a:p>
        </p:txBody>
      </p:sp>
      <p:sp>
        <p:nvSpPr>
          <p:cNvPr id="16" name="TextBox 15"/>
          <p:cNvSpPr txBox="1"/>
          <p:nvPr/>
        </p:nvSpPr>
        <p:spPr>
          <a:xfrm>
            <a:off x="1028164" y="5299021"/>
            <a:ext cx="284356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Converting business rules to smart contracts</a:t>
            </a:r>
          </a:p>
          <a:p>
            <a:endParaRPr lang="en-US" sz="1400" dirty="0">
              <a:solidFill>
                <a:schemeClr val="accent2">
                  <a:lumMod val="75000"/>
                </a:schemeClr>
              </a:solidFill>
            </a:endParaRPr>
          </a:p>
          <a:p>
            <a:endParaRPr lang="en-US" sz="1400" dirty="0" err="1">
              <a:solidFill>
                <a:schemeClr val="accent2">
                  <a:lumMod val="75000"/>
                </a:schemeClr>
              </a:solidFill>
            </a:endParaRPr>
          </a:p>
        </p:txBody>
      </p:sp>
      <p:sp>
        <p:nvSpPr>
          <p:cNvPr id="17" name="TextBox 16"/>
          <p:cNvSpPr txBox="1"/>
          <p:nvPr/>
        </p:nvSpPr>
        <p:spPr>
          <a:xfrm>
            <a:off x="467358" y="3979573"/>
            <a:ext cx="284356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Defining Assets </a:t>
            </a:r>
          </a:p>
          <a:p>
            <a:pPr marL="285750" indent="-285750">
              <a:buFont typeface="Arial" panose="020B0604020202020204" pitchFamily="34" charset="0"/>
              <a:buChar char="•"/>
            </a:pPr>
            <a:r>
              <a:rPr lang="en-US" sz="1400" dirty="0">
                <a:solidFill>
                  <a:schemeClr val="accent2">
                    <a:lumMod val="75000"/>
                  </a:schemeClr>
                </a:solidFill>
              </a:rPr>
              <a:t>Asset management including registration and transfer</a:t>
            </a:r>
          </a:p>
        </p:txBody>
      </p:sp>
      <p:sp>
        <p:nvSpPr>
          <p:cNvPr id="18" name="TextBox 17"/>
          <p:cNvSpPr txBox="1"/>
          <p:nvPr/>
        </p:nvSpPr>
        <p:spPr>
          <a:xfrm>
            <a:off x="468188" y="2325215"/>
            <a:ext cx="328849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75000"/>
                  </a:schemeClr>
                </a:solidFill>
              </a:rPr>
              <a:t>Setup the blockchain platform</a:t>
            </a:r>
          </a:p>
          <a:p>
            <a:pPr marL="285750" indent="-285750">
              <a:buFont typeface="Arial" panose="020B0604020202020204" pitchFamily="34" charset="0"/>
              <a:buChar char="•"/>
            </a:pPr>
            <a:r>
              <a:rPr lang="en-US" sz="1400" dirty="0">
                <a:solidFill>
                  <a:schemeClr val="accent2">
                    <a:lumMod val="75000"/>
                  </a:schemeClr>
                </a:solidFill>
              </a:rPr>
              <a:t>Development Tools and frameworks </a:t>
            </a:r>
          </a:p>
          <a:p>
            <a:endParaRPr lang="en-US" sz="1400" dirty="0">
              <a:solidFill>
                <a:schemeClr val="accent2">
                  <a:lumMod val="75000"/>
                </a:schemeClr>
              </a:solidFill>
            </a:endParaRPr>
          </a:p>
          <a:p>
            <a:endParaRPr lang="en-US" sz="1400" dirty="0" err="1">
              <a:solidFill>
                <a:schemeClr val="accent2">
                  <a:lumMod val="75000"/>
                </a:schemeClr>
              </a:solidFill>
            </a:endParaRPr>
          </a:p>
        </p:txBody>
      </p:sp>
      <p:cxnSp>
        <p:nvCxnSpPr>
          <p:cNvPr id="20" name="Straight Connector 19"/>
          <p:cNvCxnSpPr/>
          <p:nvPr/>
        </p:nvCxnSpPr>
        <p:spPr>
          <a:xfrm flipV="1">
            <a:off x="157018" y="6075050"/>
            <a:ext cx="9079913" cy="79489"/>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505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Flow</a:t>
            </a:r>
          </a:p>
        </p:txBody>
      </p:sp>
      <p:grpSp>
        <p:nvGrpSpPr>
          <p:cNvPr id="3" name="Group 2"/>
          <p:cNvGrpSpPr/>
          <p:nvPr/>
        </p:nvGrpSpPr>
        <p:grpSpPr>
          <a:xfrm>
            <a:off x="3" y="1150374"/>
            <a:ext cx="12111484" cy="5216910"/>
            <a:chOff x="5867400" y="2108688"/>
            <a:chExt cx="4876800" cy="2730012"/>
          </a:xfrm>
        </p:grpSpPr>
        <p:sp>
          <p:nvSpPr>
            <p:cNvPr id="4" name="Rounded Rectangle 3"/>
            <p:cNvSpPr/>
            <p:nvPr/>
          </p:nvSpPr>
          <p:spPr>
            <a:xfrm>
              <a:off x="6393180" y="2186940"/>
              <a:ext cx="3886200" cy="2438400"/>
            </a:xfrm>
            <a:prstGeom prst="roundRect">
              <a:avLst>
                <a:gd name="adj" fmla="val 4792"/>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31"/>
            <p:cNvSpPr/>
            <p:nvPr/>
          </p:nvSpPr>
          <p:spPr>
            <a:xfrm>
              <a:off x="6417473" y="2190285"/>
              <a:ext cx="2708902" cy="2451100"/>
            </a:xfrm>
            <a:custGeom>
              <a:avLst/>
              <a:gdLst>
                <a:gd name="connsiteX0" fmla="*/ 0 w 3886200"/>
                <a:gd name="connsiteY0" fmla="*/ 116848 h 2438400"/>
                <a:gd name="connsiteX1" fmla="*/ 116848 w 3886200"/>
                <a:gd name="connsiteY1" fmla="*/ 0 h 2438400"/>
                <a:gd name="connsiteX2" fmla="*/ 3769352 w 3886200"/>
                <a:gd name="connsiteY2" fmla="*/ 0 h 2438400"/>
                <a:gd name="connsiteX3" fmla="*/ 3886200 w 3886200"/>
                <a:gd name="connsiteY3" fmla="*/ 116848 h 2438400"/>
                <a:gd name="connsiteX4" fmla="*/ 3886200 w 3886200"/>
                <a:gd name="connsiteY4" fmla="*/ 2321552 h 2438400"/>
                <a:gd name="connsiteX5" fmla="*/ 3769352 w 3886200"/>
                <a:gd name="connsiteY5" fmla="*/ 2438400 h 2438400"/>
                <a:gd name="connsiteX6" fmla="*/ 116848 w 3886200"/>
                <a:gd name="connsiteY6" fmla="*/ 2438400 h 2438400"/>
                <a:gd name="connsiteX7" fmla="*/ 0 w 3886200"/>
                <a:gd name="connsiteY7" fmla="*/ 2321552 h 2438400"/>
                <a:gd name="connsiteX8" fmla="*/ 0 w 3886200"/>
                <a:gd name="connsiteY8" fmla="*/ 116848 h 2438400"/>
                <a:gd name="connsiteX0" fmla="*/ 0 w 4082445"/>
                <a:gd name="connsiteY0" fmla="*/ 116848 h 2438400"/>
                <a:gd name="connsiteX1" fmla="*/ 116848 w 4082445"/>
                <a:gd name="connsiteY1" fmla="*/ 0 h 2438400"/>
                <a:gd name="connsiteX2" fmla="*/ 3769352 w 4082445"/>
                <a:gd name="connsiteY2" fmla="*/ 0 h 2438400"/>
                <a:gd name="connsiteX3" fmla="*/ 3886200 w 4082445"/>
                <a:gd name="connsiteY3" fmla="*/ 2321552 h 2438400"/>
                <a:gd name="connsiteX4" fmla="*/ 3769352 w 4082445"/>
                <a:gd name="connsiteY4" fmla="*/ 2438400 h 2438400"/>
                <a:gd name="connsiteX5" fmla="*/ 116848 w 4082445"/>
                <a:gd name="connsiteY5" fmla="*/ 2438400 h 2438400"/>
                <a:gd name="connsiteX6" fmla="*/ 0 w 4082445"/>
                <a:gd name="connsiteY6" fmla="*/ 2321552 h 2438400"/>
                <a:gd name="connsiteX7" fmla="*/ 0 w 4082445"/>
                <a:gd name="connsiteY7" fmla="*/ 116848 h 2438400"/>
                <a:gd name="connsiteX0" fmla="*/ 0 w 3769352"/>
                <a:gd name="connsiteY0" fmla="*/ 116848 h 2438400"/>
                <a:gd name="connsiteX1" fmla="*/ 116848 w 3769352"/>
                <a:gd name="connsiteY1" fmla="*/ 0 h 2438400"/>
                <a:gd name="connsiteX2" fmla="*/ 3769352 w 3769352"/>
                <a:gd name="connsiteY2" fmla="*/ 0 h 2438400"/>
                <a:gd name="connsiteX3" fmla="*/ 3769352 w 3769352"/>
                <a:gd name="connsiteY3" fmla="*/ 2438400 h 2438400"/>
                <a:gd name="connsiteX4" fmla="*/ 116848 w 3769352"/>
                <a:gd name="connsiteY4" fmla="*/ 2438400 h 2438400"/>
                <a:gd name="connsiteX5" fmla="*/ 0 w 3769352"/>
                <a:gd name="connsiteY5" fmla="*/ 2321552 h 2438400"/>
                <a:gd name="connsiteX6" fmla="*/ 0 w 3769352"/>
                <a:gd name="connsiteY6" fmla="*/ 116848 h 2438400"/>
                <a:gd name="connsiteX0" fmla="*/ 0 w 4051354"/>
                <a:gd name="connsiteY0" fmla="*/ 116848 h 2438400"/>
                <a:gd name="connsiteX1" fmla="*/ 116848 w 4051354"/>
                <a:gd name="connsiteY1" fmla="*/ 0 h 2438400"/>
                <a:gd name="connsiteX2" fmla="*/ 3769352 w 4051354"/>
                <a:gd name="connsiteY2" fmla="*/ 0 h 2438400"/>
                <a:gd name="connsiteX3" fmla="*/ 3769352 w 4051354"/>
                <a:gd name="connsiteY3" fmla="*/ 2438400 h 2438400"/>
                <a:gd name="connsiteX4" fmla="*/ 116848 w 4051354"/>
                <a:gd name="connsiteY4" fmla="*/ 2438400 h 2438400"/>
                <a:gd name="connsiteX5" fmla="*/ 0 w 4051354"/>
                <a:gd name="connsiteY5" fmla="*/ 2321552 h 2438400"/>
                <a:gd name="connsiteX6" fmla="*/ 0 w 4051354"/>
                <a:gd name="connsiteY6" fmla="*/ 116848 h 2438400"/>
                <a:gd name="connsiteX0" fmla="*/ 0 w 3786748"/>
                <a:gd name="connsiteY0" fmla="*/ 116848 h 2438400"/>
                <a:gd name="connsiteX1" fmla="*/ 116848 w 3786748"/>
                <a:gd name="connsiteY1" fmla="*/ 0 h 2438400"/>
                <a:gd name="connsiteX2" fmla="*/ 3769352 w 3786748"/>
                <a:gd name="connsiteY2" fmla="*/ 0 h 2438400"/>
                <a:gd name="connsiteX3" fmla="*/ 3769352 w 3786748"/>
                <a:gd name="connsiteY3" fmla="*/ 2438400 h 2438400"/>
                <a:gd name="connsiteX4" fmla="*/ 116848 w 3786748"/>
                <a:gd name="connsiteY4" fmla="*/ 2438400 h 2438400"/>
                <a:gd name="connsiteX5" fmla="*/ 0 w 3786748"/>
                <a:gd name="connsiteY5" fmla="*/ 2321552 h 2438400"/>
                <a:gd name="connsiteX6" fmla="*/ 0 w 3786748"/>
                <a:gd name="connsiteY6" fmla="*/ 116848 h 2438400"/>
                <a:gd name="connsiteX0" fmla="*/ 0 w 3769352"/>
                <a:gd name="connsiteY0" fmla="*/ 116848 h 2438400"/>
                <a:gd name="connsiteX1" fmla="*/ 116848 w 3769352"/>
                <a:gd name="connsiteY1" fmla="*/ 0 h 2438400"/>
                <a:gd name="connsiteX2" fmla="*/ 2708902 w 3769352"/>
                <a:gd name="connsiteY2" fmla="*/ 0 h 2438400"/>
                <a:gd name="connsiteX3" fmla="*/ 3769352 w 3769352"/>
                <a:gd name="connsiteY3" fmla="*/ 2438400 h 2438400"/>
                <a:gd name="connsiteX4" fmla="*/ 116848 w 3769352"/>
                <a:gd name="connsiteY4" fmla="*/ 2438400 h 2438400"/>
                <a:gd name="connsiteX5" fmla="*/ 0 w 3769352"/>
                <a:gd name="connsiteY5" fmla="*/ 2321552 h 2438400"/>
                <a:gd name="connsiteX6" fmla="*/ 0 w 3769352"/>
                <a:gd name="connsiteY6" fmla="*/ 116848 h 2438400"/>
                <a:gd name="connsiteX0" fmla="*/ 0 w 2711003"/>
                <a:gd name="connsiteY0" fmla="*/ 116848 h 2451100"/>
                <a:gd name="connsiteX1" fmla="*/ 116848 w 2711003"/>
                <a:gd name="connsiteY1" fmla="*/ 0 h 2451100"/>
                <a:gd name="connsiteX2" fmla="*/ 2708902 w 2711003"/>
                <a:gd name="connsiteY2" fmla="*/ 0 h 2451100"/>
                <a:gd name="connsiteX3" fmla="*/ 1927852 w 2711003"/>
                <a:gd name="connsiteY3" fmla="*/ 2451100 h 2451100"/>
                <a:gd name="connsiteX4" fmla="*/ 116848 w 2711003"/>
                <a:gd name="connsiteY4" fmla="*/ 2438400 h 2451100"/>
                <a:gd name="connsiteX5" fmla="*/ 0 w 2711003"/>
                <a:gd name="connsiteY5" fmla="*/ 2321552 h 2451100"/>
                <a:gd name="connsiteX6" fmla="*/ 0 w 2711003"/>
                <a:gd name="connsiteY6" fmla="*/ 116848 h 2451100"/>
                <a:gd name="connsiteX0" fmla="*/ 0 w 2708902"/>
                <a:gd name="connsiteY0" fmla="*/ 116848 h 2451100"/>
                <a:gd name="connsiteX1" fmla="*/ 116848 w 2708902"/>
                <a:gd name="connsiteY1" fmla="*/ 0 h 2451100"/>
                <a:gd name="connsiteX2" fmla="*/ 2708902 w 2708902"/>
                <a:gd name="connsiteY2" fmla="*/ 0 h 2451100"/>
                <a:gd name="connsiteX3" fmla="*/ 1927852 w 2708902"/>
                <a:gd name="connsiteY3" fmla="*/ 2451100 h 2451100"/>
                <a:gd name="connsiteX4" fmla="*/ 116848 w 2708902"/>
                <a:gd name="connsiteY4" fmla="*/ 2438400 h 2451100"/>
                <a:gd name="connsiteX5" fmla="*/ 0 w 2708902"/>
                <a:gd name="connsiteY5" fmla="*/ 2321552 h 2451100"/>
                <a:gd name="connsiteX6" fmla="*/ 0 w 2708902"/>
                <a:gd name="connsiteY6" fmla="*/ 116848 h 2451100"/>
                <a:gd name="connsiteX0" fmla="*/ 0 w 2708902"/>
                <a:gd name="connsiteY0" fmla="*/ 116848 h 2451100"/>
                <a:gd name="connsiteX1" fmla="*/ 116848 w 2708902"/>
                <a:gd name="connsiteY1" fmla="*/ 0 h 2451100"/>
                <a:gd name="connsiteX2" fmla="*/ 2708902 w 2708902"/>
                <a:gd name="connsiteY2" fmla="*/ 0 h 2451100"/>
                <a:gd name="connsiteX3" fmla="*/ 1927852 w 2708902"/>
                <a:gd name="connsiteY3" fmla="*/ 2451100 h 2451100"/>
                <a:gd name="connsiteX4" fmla="*/ 116848 w 2708902"/>
                <a:gd name="connsiteY4" fmla="*/ 2438400 h 2451100"/>
                <a:gd name="connsiteX5" fmla="*/ 0 w 2708902"/>
                <a:gd name="connsiteY5" fmla="*/ 2321552 h 2451100"/>
                <a:gd name="connsiteX6" fmla="*/ 0 w 2708902"/>
                <a:gd name="connsiteY6" fmla="*/ 116848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902" h="2451100">
                  <a:moveTo>
                    <a:pt x="0" y="116848"/>
                  </a:moveTo>
                  <a:cubicBezTo>
                    <a:pt x="0" y="52315"/>
                    <a:pt x="52315" y="0"/>
                    <a:pt x="116848" y="0"/>
                  </a:cubicBezTo>
                  <a:lnTo>
                    <a:pt x="2708902" y="0"/>
                  </a:lnTo>
                  <a:cubicBezTo>
                    <a:pt x="2149253" y="1511300"/>
                    <a:pt x="2269903" y="1320800"/>
                    <a:pt x="1927852" y="2451100"/>
                  </a:cubicBezTo>
                  <a:lnTo>
                    <a:pt x="116848" y="2438400"/>
                  </a:lnTo>
                  <a:cubicBezTo>
                    <a:pt x="52315" y="2438400"/>
                    <a:pt x="0" y="2386085"/>
                    <a:pt x="0" y="2321552"/>
                  </a:cubicBezTo>
                  <a:lnTo>
                    <a:pt x="0" y="116848"/>
                  </a:lnTo>
                  <a:close/>
                </a:path>
              </a:pathLst>
            </a:custGeom>
            <a:solidFill>
              <a:schemeClr val="bg1">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
            <p:cNvSpPr/>
            <p:nvPr/>
          </p:nvSpPr>
          <p:spPr>
            <a:xfrm>
              <a:off x="6362700" y="2108688"/>
              <a:ext cx="3962400" cy="2590800"/>
            </a:xfrm>
            <a:custGeom>
              <a:avLst/>
              <a:gdLst/>
              <a:ahLst/>
              <a:cxnLst/>
              <a:rect l="l" t="t" r="r" b="b"/>
              <a:pathLst>
                <a:path w="3962400" h="2590800">
                  <a:moveTo>
                    <a:pt x="187224" y="90708"/>
                  </a:moveTo>
                  <a:cubicBezTo>
                    <a:pt x="125907" y="90708"/>
                    <a:pt x="76200" y="140415"/>
                    <a:pt x="76200" y="201732"/>
                  </a:cubicBezTo>
                  <a:lnTo>
                    <a:pt x="76200" y="2389068"/>
                  </a:lnTo>
                  <a:cubicBezTo>
                    <a:pt x="76200" y="2450385"/>
                    <a:pt x="125907" y="2500092"/>
                    <a:pt x="187224" y="2500092"/>
                  </a:cubicBezTo>
                  <a:lnTo>
                    <a:pt x="3775176" y="2500092"/>
                  </a:lnTo>
                  <a:cubicBezTo>
                    <a:pt x="3836493" y="2500092"/>
                    <a:pt x="3886200" y="2450385"/>
                    <a:pt x="3886200" y="2389068"/>
                  </a:cubicBezTo>
                  <a:lnTo>
                    <a:pt x="3886200" y="201732"/>
                  </a:lnTo>
                  <a:cubicBezTo>
                    <a:pt x="3886200" y="140415"/>
                    <a:pt x="3836493" y="90708"/>
                    <a:pt x="3775176" y="90708"/>
                  </a:cubicBezTo>
                  <a:close/>
                  <a:moveTo>
                    <a:pt x="119384" y="0"/>
                  </a:moveTo>
                  <a:lnTo>
                    <a:pt x="3843016" y="0"/>
                  </a:lnTo>
                  <a:cubicBezTo>
                    <a:pt x="3908950" y="0"/>
                    <a:pt x="3962400" y="53450"/>
                    <a:pt x="3962400" y="119384"/>
                  </a:cubicBezTo>
                  <a:lnTo>
                    <a:pt x="3962400" y="2471416"/>
                  </a:lnTo>
                  <a:cubicBezTo>
                    <a:pt x="3962400" y="2537350"/>
                    <a:pt x="3908950" y="2590800"/>
                    <a:pt x="3843016" y="2590800"/>
                  </a:cubicBezTo>
                  <a:lnTo>
                    <a:pt x="119384" y="2590800"/>
                  </a:lnTo>
                  <a:cubicBezTo>
                    <a:pt x="53450" y="2590800"/>
                    <a:pt x="0" y="2537350"/>
                    <a:pt x="0" y="2471416"/>
                  </a:cubicBezTo>
                  <a:lnTo>
                    <a:pt x="0" y="119384"/>
                  </a:lnTo>
                  <a:cubicBezTo>
                    <a:pt x="0" y="53450"/>
                    <a:pt x="53450" y="0"/>
                    <a:pt x="119384" y="0"/>
                  </a:cubicBezTo>
                  <a:close/>
                </a:path>
              </a:pathLst>
            </a:custGeom>
            <a:gradFill flip="none" rotWithShape="1">
              <a:gsLst>
                <a:gs pos="39150">
                  <a:srgbClr val="303030"/>
                </a:gs>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67400" y="4699488"/>
              <a:ext cx="4876800" cy="139212"/>
            </a:xfrm>
            <a:prstGeom prst="roundRect">
              <a:avLst/>
            </a:prstGeom>
            <a:gradFill flip="none" rotWithShape="1">
              <a:gsLst>
                <a:gs pos="9000">
                  <a:schemeClr val="tx1">
                    <a:lumMod val="85000"/>
                    <a:lumOff val="15000"/>
                  </a:schemeClr>
                </a:gs>
                <a:gs pos="19184">
                  <a:schemeClr val="tx1">
                    <a:lumMod val="65000"/>
                    <a:lumOff val="35000"/>
                  </a:schemeClr>
                </a:gs>
                <a:gs pos="5000">
                  <a:schemeClr val="bg1"/>
                </a:gs>
                <a:gs pos="0">
                  <a:schemeClr val="bg1">
                    <a:lumMod val="65000"/>
                    <a:shade val="30000"/>
                    <a:satMod val="115000"/>
                  </a:schemeClr>
                </a:gs>
                <a:gs pos="92499">
                  <a:schemeClr val="bg1">
                    <a:lumMod val="95000"/>
                  </a:schemeClr>
                </a:gs>
                <a:gs pos="84175">
                  <a:schemeClr val="bg1">
                    <a:lumMod val="50000"/>
                  </a:schemeClr>
                </a:gs>
                <a:gs pos="67100">
                  <a:schemeClr val="tx1">
                    <a:lumMod val="85000"/>
                    <a:lumOff val="15000"/>
                  </a:schemeClr>
                </a:gs>
                <a:gs pos="40848">
                  <a:schemeClr val="bg1">
                    <a:lumMod val="85000"/>
                  </a:schemeClr>
                </a:gs>
                <a:gs pos="50000">
                  <a:schemeClr val="bg1">
                    <a:lumMod val="65000"/>
                    <a:shade val="67500"/>
                    <a:satMod val="115000"/>
                  </a:schemeClr>
                </a:gs>
                <a:gs pos="100000">
                  <a:schemeClr val="tx1">
                    <a:lumMod val="65000"/>
                    <a:lumOff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1364995" y="1290077"/>
            <a:ext cx="9652251" cy="4659655"/>
          </a:xfrm>
          <a:prstGeom prst="roundRect">
            <a:avLst>
              <a:gd name="adj" fmla="val 40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pic>
        <p:nvPicPr>
          <p:cNvPr id="9" name="Picture 2"/>
          <p:cNvPicPr>
            <a:picLocks noChangeAspect="1" noChangeArrowheads="1"/>
          </p:cNvPicPr>
          <p:nvPr/>
        </p:nvPicPr>
        <p:blipFill>
          <a:blip r:embed="rId2" cstate="print"/>
          <a:srcRect/>
          <a:stretch>
            <a:fillRect/>
          </a:stretch>
        </p:blipFill>
        <p:spPr bwMode="auto">
          <a:xfrm>
            <a:off x="1551227" y="1647490"/>
            <a:ext cx="9289265" cy="3817883"/>
          </a:xfrm>
          <a:prstGeom prst="rect">
            <a:avLst/>
          </a:prstGeom>
          <a:noFill/>
          <a:ln w="9525">
            <a:noFill/>
            <a:miter lim="800000"/>
            <a:headEnd/>
            <a:tailEnd/>
          </a:ln>
        </p:spPr>
      </p:pic>
    </p:spTree>
    <p:extLst>
      <p:ext uri="{BB962C8B-B14F-4D97-AF65-F5344CB8AC3E}">
        <p14:creationId xmlns:p14="http://schemas.microsoft.com/office/powerpoint/2010/main" val="30522828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16807</TotalTime>
  <Words>1715</Words>
  <Application>Microsoft Office PowerPoint</Application>
  <PresentationFormat>Custom</PresentationFormat>
  <Paragraphs>288</Paragraphs>
  <Slides>22</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3" baseType="lpstr">
      <vt:lpstr>맑은 고딕</vt:lpstr>
      <vt:lpstr>ＭＳ Ｐゴシック</vt:lpstr>
      <vt:lpstr>Arial</vt:lpstr>
      <vt:lpstr>Calibri</vt:lpstr>
      <vt:lpstr>Candara</vt:lpstr>
      <vt:lpstr>Helvetica Light</vt:lpstr>
      <vt:lpstr>Times New Roman</vt:lpstr>
      <vt:lpstr>Wingdings</vt:lpstr>
      <vt:lpstr>PPT Template</vt:lpstr>
      <vt:lpstr>1_Closing slides</vt:lpstr>
      <vt:lpstr>think-cell Slide</vt:lpstr>
      <vt:lpstr>Blockchain Center of excellence</vt:lpstr>
      <vt:lpstr>What Is Blockchain Technology?</vt:lpstr>
      <vt:lpstr>PowerPoint Presentation</vt:lpstr>
      <vt:lpstr>Blockchain Use Cases and POCs</vt:lpstr>
      <vt:lpstr>Trade Finance</vt:lpstr>
      <vt:lpstr>Trade Finance Overview and Challenges</vt:lpstr>
      <vt:lpstr>Blockchain Benefits</vt:lpstr>
      <vt:lpstr>Solutioning lifecycle and process</vt:lpstr>
      <vt:lpstr>Functional Flow</vt:lpstr>
      <vt:lpstr>Blockchain Solution Approach &amp; Logical Architecture</vt:lpstr>
      <vt:lpstr>Deployment Architecture (Hyperledger Fabric 1.0)</vt:lpstr>
      <vt:lpstr>Smart Contract</vt:lpstr>
      <vt:lpstr>Data Model</vt:lpstr>
      <vt:lpstr>Technology Stack</vt:lpstr>
      <vt:lpstr>Solution Features</vt:lpstr>
      <vt:lpstr>Functional Testing</vt:lpstr>
      <vt:lpstr>Non-Functional Testing</vt:lpstr>
      <vt:lpstr>Testing Tools</vt:lpstr>
      <vt:lpstr>Hyperledger Fabric Platform Features</vt:lpstr>
      <vt:lpstr>PowerPoint Presentation</vt:lpstr>
      <vt:lpstr>RBC Wealth Management Functional Flow</vt:lpstr>
      <vt:lpstr>RBC Wealth Management Pain Points</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Namazi, Parveezeh</dc:creator>
  <cp:lastModifiedBy>Patil, Sachin</cp:lastModifiedBy>
  <cp:revision>494</cp:revision>
  <cp:lastPrinted>2017-06-08T03:45:40Z</cp:lastPrinted>
  <dcterms:created xsi:type="dcterms:W3CDTF">2015-03-06T11:43:58Z</dcterms:created>
  <dcterms:modified xsi:type="dcterms:W3CDTF">2018-03-14T07:46:09Z</dcterms:modified>
</cp:coreProperties>
</file>