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notesSlides/notesSlide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Lst>
  <p:notesMasterIdLst>
    <p:notesMasterId r:id="rId21"/>
  </p:notesMasterIdLst>
  <p:handoutMasterIdLst>
    <p:handoutMasterId r:id="rId22"/>
  </p:handoutMasterIdLst>
  <p:sldIdLst>
    <p:sldId id="311" r:id="rId3"/>
    <p:sldId id="475" r:id="rId4"/>
    <p:sldId id="491" r:id="rId5"/>
    <p:sldId id="483" r:id="rId6"/>
    <p:sldId id="479" r:id="rId7"/>
    <p:sldId id="480" r:id="rId8"/>
    <p:sldId id="484" r:id="rId9"/>
    <p:sldId id="458" r:id="rId10"/>
    <p:sldId id="487" r:id="rId11"/>
    <p:sldId id="472" r:id="rId12"/>
    <p:sldId id="486" r:id="rId13"/>
    <p:sldId id="474" r:id="rId14"/>
    <p:sldId id="469" r:id="rId15"/>
    <p:sldId id="465" r:id="rId16"/>
    <p:sldId id="467" r:id="rId17"/>
    <p:sldId id="435" r:id="rId18"/>
    <p:sldId id="460" r:id="rId19"/>
    <p:sldId id="468" r:id="rId20"/>
  </p:sldIdLst>
  <p:sldSz cx="12188825" cy="6858000"/>
  <p:notesSz cx="7010400" cy="9296400"/>
  <p:custDataLst>
    <p:tags r:id="rId2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2784" userDrawn="1">
          <p15:clr>
            <a:srgbClr val="A4A3A4"/>
          </p15:clr>
        </p15:guide>
        <p15:guide id="3" orient="horz" pos="3960" userDrawn="1">
          <p15:clr>
            <a:srgbClr val="A4A3A4"/>
          </p15:clr>
        </p15:guide>
        <p15:guide id="4" orient="horz" pos="2496" userDrawn="1">
          <p15:clr>
            <a:srgbClr val="A4A3A4"/>
          </p15:clr>
        </p15:guide>
        <p15:guide id="5" orient="horz" pos="2904" userDrawn="1">
          <p15:clr>
            <a:srgbClr val="A4A3A4"/>
          </p15:clr>
        </p15:guide>
        <p15:guide id="6" orient="horz" pos="2376" userDrawn="1">
          <p15:clr>
            <a:srgbClr val="A4A3A4"/>
          </p15:clr>
        </p15:guide>
        <p15:guide id="7" pos="3841">
          <p15:clr>
            <a:srgbClr val="A4A3A4"/>
          </p15:clr>
        </p15:guide>
        <p15:guide id="8" pos="246">
          <p15:clr>
            <a:srgbClr val="A4A3A4"/>
          </p15:clr>
        </p15:guide>
        <p15:guide id="9" pos="3949">
          <p15:clr>
            <a:srgbClr val="A4A3A4"/>
          </p15:clr>
        </p15:guide>
        <p15:guide id="10" pos="3733">
          <p15:clr>
            <a:srgbClr val="A4A3A4"/>
          </p15:clr>
        </p15:guide>
        <p15:guide id="11" pos="7433">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7"/>
    <a:srgbClr val="333333"/>
    <a:srgbClr val="1D2535"/>
    <a:srgbClr val="B70132"/>
    <a:srgbClr val="043B74"/>
    <a:srgbClr val="691E7C"/>
    <a:srgbClr val="AF1C63"/>
    <a:srgbClr val="ED771A"/>
    <a:srgbClr val="000000"/>
    <a:srgbClr val="44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94095" autoAdjust="0"/>
  </p:normalViewPr>
  <p:slideViewPr>
    <p:cSldViewPr snapToGrid="0">
      <p:cViewPr varScale="1">
        <p:scale>
          <a:sx n="70" d="100"/>
          <a:sy n="70" d="100"/>
        </p:scale>
        <p:origin x="788" y="60"/>
      </p:cViewPr>
      <p:guideLst>
        <p:guide orient="horz"/>
        <p:guide orient="horz" pos="2784"/>
        <p:guide orient="horz" pos="3960"/>
        <p:guide orient="horz" pos="2496"/>
        <p:guide orient="horz" pos="2904"/>
        <p:guide orient="horz" pos="2376"/>
        <p:guide pos="3841"/>
        <p:guide pos="246"/>
        <p:guide pos="3949"/>
        <p:guide pos="3733"/>
        <p:guide pos="7433"/>
      </p:guideLst>
    </p:cSldViewPr>
  </p:slideViewPr>
  <p:notesTextViewPr>
    <p:cViewPr>
      <p:scale>
        <a:sx n="100" d="100"/>
        <a:sy n="100" d="100"/>
      </p:scale>
      <p:origin x="0" y="0"/>
    </p:cViewPr>
  </p:notesTextViewPr>
  <p:sorterViewPr>
    <p:cViewPr>
      <p:scale>
        <a:sx n="25" d="100"/>
        <a:sy n="25" d="100"/>
      </p:scale>
      <p:origin x="0" y="0"/>
    </p:cViewPr>
  </p:sorterViewPr>
  <p:notesViewPr>
    <p:cSldViewPr snapToGrid="0">
      <p:cViewPr>
        <p:scale>
          <a:sx n="100" d="100"/>
          <a:sy n="100" d="100"/>
        </p:scale>
        <p:origin x="-1554" y="301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9EC12-8AC1-48ED-9FC0-B9E79E4C1C2F}" type="doc">
      <dgm:prSet loTypeId="urn:microsoft.com/office/officeart/2005/8/layout/radial5" loCatId="cycle" qsTypeId="urn:microsoft.com/office/officeart/2005/8/quickstyle/3d1" qsCatId="3D" csTypeId="urn:microsoft.com/office/officeart/2005/8/colors/accent5_4" csCatId="accent5" phldr="1"/>
      <dgm:spPr/>
      <dgm:t>
        <a:bodyPr/>
        <a:lstStyle/>
        <a:p>
          <a:endParaRPr lang="en-US"/>
        </a:p>
      </dgm:t>
    </dgm:pt>
    <dgm:pt modelId="{90C29DCD-31A9-46E5-B9DD-95AC144A413B}">
      <dgm:prSet phldrT="[Text]"/>
      <dgm:spPr/>
      <dgm:t>
        <a:bodyPr/>
        <a:lstStyle/>
        <a:p>
          <a:r>
            <a:rPr lang="en-US" dirty="0" err="1"/>
            <a:t>Blockchain</a:t>
          </a:r>
          <a:r>
            <a:rPr lang="en-US" dirty="0"/>
            <a:t> </a:t>
          </a:r>
          <a:r>
            <a:rPr lang="en-US" dirty="0" err="1"/>
            <a:t>Solutioning</a:t>
          </a:r>
          <a:endParaRPr lang="en-US" dirty="0"/>
        </a:p>
      </dgm:t>
    </dgm:pt>
    <dgm:pt modelId="{BEC6C3B1-5906-4C68-A200-FE507A2BAEE4}" type="parTrans" cxnId="{CA67D872-B5FA-4642-B306-61CBC4DC082C}">
      <dgm:prSet/>
      <dgm:spPr/>
      <dgm:t>
        <a:bodyPr/>
        <a:lstStyle/>
        <a:p>
          <a:endParaRPr lang="en-US"/>
        </a:p>
      </dgm:t>
    </dgm:pt>
    <dgm:pt modelId="{A5F745B5-073F-4EDD-90D8-202CE7DE3BCB}" type="sibTrans" cxnId="{CA67D872-B5FA-4642-B306-61CBC4DC082C}">
      <dgm:prSet/>
      <dgm:spPr/>
      <dgm:t>
        <a:bodyPr/>
        <a:lstStyle/>
        <a:p>
          <a:endParaRPr lang="en-US"/>
        </a:p>
      </dgm:t>
    </dgm:pt>
    <dgm:pt modelId="{A15F0478-250A-44DC-8446-C215297F9547}">
      <dgm:prSet phldrT="[Text]"/>
      <dgm:spPr/>
      <dgm:t>
        <a:bodyPr/>
        <a:lstStyle/>
        <a:p>
          <a:r>
            <a:rPr lang="en-US" dirty="0"/>
            <a:t>Transformed Functional Flow</a:t>
          </a:r>
        </a:p>
      </dgm:t>
    </dgm:pt>
    <dgm:pt modelId="{0D1D4308-0D6F-49BF-94DB-415782F9F0E7}" type="parTrans" cxnId="{6718EA17-B4C8-4798-9A36-3D3395D4A11A}">
      <dgm:prSet/>
      <dgm:spPr/>
      <dgm:t>
        <a:bodyPr/>
        <a:lstStyle/>
        <a:p>
          <a:endParaRPr lang="en-US"/>
        </a:p>
      </dgm:t>
    </dgm:pt>
    <dgm:pt modelId="{56BCE6F0-07FF-4FB0-8CC6-5856D3314091}" type="sibTrans" cxnId="{6718EA17-B4C8-4798-9A36-3D3395D4A11A}">
      <dgm:prSet/>
      <dgm:spPr/>
      <dgm:t>
        <a:bodyPr/>
        <a:lstStyle/>
        <a:p>
          <a:endParaRPr lang="en-US"/>
        </a:p>
      </dgm:t>
    </dgm:pt>
    <dgm:pt modelId="{F3FDFD9E-6167-436C-B3B5-E0B087D82B05}">
      <dgm:prSet phldrT="[Text]"/>
      <dgm:spPr/>
      <dgm:t>
        <a:bodyPr/>
        <a:lstStyle/>
        <a:p>
          <a:r>
            <a:rPr lang="en-US" dirty="0"/>
            <a:t>Designing Solution</a:t>
          </a:r>
        </a:p>
      </dgm:t>
    </dgm:pt>
    <dgm:pt modelId="{16C1BC44-0FC1-4B01-AD34-A5F1C2A47CD3}" type="parTrans" cxnId="{CA271239-2B09-49C6-84A9-30CD8B586773}">
      <dgm:prSet/>
      <dgm:spPr/>
      <dgm:t>
        <a:bodyPr/>
        <a:lstStyle/>
        <a:p>
          <a:endParaRPr lang="en-US"/>
        </a:p>
      </dgm:t>
    </dgm:pt>
    <dgm:pt modelId="{3942609E-982D-4CB3-A1E6-6B6EDC4AEC9D}" type="sibTrans" cxnId="{CA271239-2B09-49C6-84A9-30CD8B586773}">
      <dgm:prSet/>
      <dgm:spPr/>
      <dgm:t>
        <a:bodyPr/>
        <a:lstStyle/>
        <a:p>
          <a:endParaRPr lang="en-US"/>
        </a:p>
      </dgm:t>
    </dgm:pt>
    <dgm:pt modelId="{6517D3E8-756E-4834-812F-D0082277276F}">
      <dgm:prSet phldrT="[Text]"/>
      <dgm:spPr/>
      <dgm:t>
        <a:bodyPr/>
        <a:lstStyle/>
        <a:p>
          <a:r>
            <a:rPr lang="en-US" dirty="0"/>
            <a:t>Logical Architecture</a:t>
          </a:r>
        </a:p>
      </dgm:t>
    </dgm:pt>
    <dgm:pt modelId="{1D370A6E-6ABB-438E-BD0F-A18BAD977625}" type="parTrans" cxnId="{0351F094-5BE7-4135-9A64-3A4308311049}">
      <dgm:prSet/>
      <dgm:spPr/>
      <dgm:t>
        <a:bodyPr/>
        <a:lstStyle/>
        <a:p>
          <a:endParaRPr lang="en-US"/>
        </a:p>
      </dgm:t>
    </dgm:pt>
    <dgm:pt modelId="{BC38E8A1-017D-428B-A010-FD81870CB64A}" type="sibTrans" cxnId="{0351F094-5BE7-4135-9A64-3A4308311049}">
      <dgm:prSet/>
      <dgm:spPr/>
      <dgm:t>
        <a:bodyPr/>
        <a:lstStyle/>
        <a:p>
          <a:endParaRPr lang="en-US"/>
        </a:p>
      </dgm:t>
    </dgm:pt>
    <dgm:pt modelId="{02CED1A1-3DAB-4F5C-B739-60C6425768E5}">
      <dgm:prSet phldrT="[Text]"/>
      <dgm:spPr/>
      <dgm:t>
        <a:bodyPr/>
        <a:lstStyle/>
        <a:p>
          <a:r>
            <a:rPr lang="en-US" dirty="0"/>
            <a:t>Deployment Architecture</a:t>
          </a:r>
        </a:p>
      </dgm:t>
    </dgm:pt>
    <dgm:pt modelId="{7986F2A4-B9A9-4EB3-9281-5C52B392B5BD}" type="parTrans" cxnId="{9742F8E5-0296-4584-B55D-58E5CC5D95BD}">
      <dgm:prSet/>
      <dgm:spPr/>
      <dgm:t>
        <a:bodyPr/>
        <a:lstStyle/>
        <a:p>
          <a:endParaRPr lang="en-US"/>
        </a:p>
      </dgm:t>
    </dgm:pt>
    <dgm:pt modelId="{DDED3A9C-7C31-426D-B6C0-3829372F70C5}" type="sibTrans" cxnId="{9742F8E5-0296-4584-B55D-58E5CC5D95BD}">
      <dgm:prSet/>
      <dgm:spPr/>
      <dgm:t>
        <a:bodyPr/>
        <a:lstStyle/>
        <a:p>
          <a:endParaRPr lang="en-US"/>
        </a:p>
      </dgm:t>
    </dgm:pt>
    <dgm:pt modelId="{FEE05889-2C56-4C3A-BF2E-93600F0B91E8}">
      <dgm:prSet phldrT="[Text]"/>
      <dgm:spPr/>
      <dgm:t>
        <a:bodyPr/>
        <a:lstStyle/>
        <a:p>
          <a:r>
            <a:rPr lang="en-US" dirty="0"/>
            <a:t>Smart Contract Identification</a:t>
          </a:r>
        </a:p>
      </dgm:t>
    </dgm:pt>
    <dgm:pt modelId="{63C5706F-C3E6-4011-953A-0CF93F307B32}" type="parTrans" cxnId="{48B4BD66-B62E-4ACA-B52E-71F8CDFD0A7F}">
      <dgm:prSet/>
      <dgm:spPr/>
      <dgm:t>
        <a:bodyPr/>
        <a:lstStyle/>
        <a:p>
          <a:endParaRPr lang="en-US"/>
        </a:p>
      </dgm:t>
    </dgm:pt>
    <dgm:pt modelId="{B32A6E5D-2DB5-4FB6-81F0-753796AF08C0}" type="sibTrans" cxnId="{48B4BD66-B62E-4ACA-B52E-71F8CDFD0A7F}">
      <dgm:prSet/>
      <dgm:spPr/>
      <dgm:t>
        <a:bodyPr/>
        <a:lstStyle/>
        <a:p>
          <a:endParaRPr lang="en-US"/>
        </a:p>
      </dgm:t>
    </dgm:pt>
    <dgm:pt modelId="{411AC8C7-7592-4B48-97E4-F68CEBC43893}">
      <dgm:prSet phldrT="[Text]"/>
      <dgm:spPr/>
      <dgm:t>
        <a:bodyPr/>
        <a:lstStyle/>
        <a:p>
          <a:r>
            <a:rPr lang="en-US" dirty="0"/>
            <a:t>Asset</a:t>
          </a:r>
        </a:p>
        <a:p>
          <a:r>
            <a:rPr lang="en-US" dirty="0"/>
            <a:t>Modelling</a:t>
          </a:r>
        </a:p>
      </dgm:t>
    </dgm:pt>
    <dgm:pt modelId="{6411B60C-4A55-411F-9A1A-633B993D27D1}" type="parTrans" cxnId="{464F598C-FF65-420A-A307-B22F895AC15F}">
      <dgm:prSet/>
      <dgm:spPr/>
      <dgm:t>
        <a:bodyPr/>
        <a:lstStyle/>
        <a:p>
          <a:endParaRPr lang="en-US"/>
        </a:p>
      </dgm:t>
    </dgm:pt>
    <dgm:pt modelId="{589A88A6-2418-4A67-BBCB-2B9228317E08}" type="sibTrans" cxnId="{464F598C-FF65-420A-A307-B22F895AC15F}">
      <dgm:prSet/>
      <dgm:spPr/>
      <dgm:t>
        <a:bodyPr/>
        <a:lstStyle/>
        <a:p>
          <a:endParaRPr lang="en-US"/>
        </a:p>
      </dgm:t>
    </dgm:pt>
    <dgm:pt modelId="{0B33485E-7EF4-4EA1-B0C0-0CBADDED4874}">
      <dgm:prSet phldrT="[Text]"/>
      <dgm:spPr/>
      <dgm:t>
        <a:bodyPr/>
        <a:lstStyle/>
        <a:p>
          <a:r>
            <a:rPr lang="en-US" dirty="0"/>
            <a:t>Technology Stack</a:t>
          </a:r>
        </a:p>
      </dgm:t>
    </dgm:pt>
    <dgm:pt modelId="{2F1AC8D5-F29C-4432-A595-F7972041D2E1}" type="parTrans" cxnId="{956AF295-CB34-42B8-9F94-A570432C19FA}">
      <dgm:prSet/>
      <dgm:spPr/>
      <dgm:t>
        <a:bodyPr/>
        <a:lstStyle/>
        <a:p>
          <a:endParaRPr lang="en-US"/>
        </a:p>
      </dgm:t>
    </dgm:pt>
    <dgm:pt modelId="{CA21EF3F-DF40-412C-A8D1-3816D05EA76C}" type="sibTrans" cxnId="{956AF295-CB34-42B8-9F94-A570432C19FA}">
      <dgm:prSet/>
      <dgm:spPr/>
      <dgm:t>
        <a:bodyPr/>
        <a:lstStyle/>
        <a:p>
          <a:endParaRPr lang="en-US"/>
        </a:p>
      </dgm:t>
    </dgm:pt>
    <dgm:pt modelId="{942D7A3B-0A8A-4F73-89EF-87347C6AE2A0}" type="pres">
      <dgm:prSet presAssocID="{2489EC12-8AC1-48ED-9FC0-B9E79E4C1C2F}" presName="Name0" presStyleCnt="0">
        <dgm:presLayoutVars>
          <dgm:chMax val="1"/>
          <dgm:dir/>
          <dgm:animLvl val="ctr"/>
          <dgm:resizeHandles val="exact"/>
        </dgm:presLayoutVars>
      </dgm:prSet>
      <dgm:spPr/>
      <dgm:t>
        <a:bodyPr/>
        <a:lstStyle/>
        <a:p>
          <a:endParaRPr lang="en-US"/>
        </a:p>
      </dgm:t>
    </dgm:pt>
    <dgm:pt modelId="{B5D827C3-7E5A-4E70-86DF-528071AE46AC}" type="pres">
      <dgm:prSet presAssocID="{90C29DCD-31A9-46E5-B9DD-95AC144A413B}" presName="centerShape" presStyleLbl="node0" presStyleIdx="0" presStyleCnt="1"/>
      <dgm:spPr/>
      <dgm:t>
        <a:bodyPr/>
        <a:lstStyle/>
        <a:p>
          <a:endParaRPr lang="en-US"/>
        </a:p>
      </dgm:t>
    </dgm:pt>
    <dgm:pt modelId="{B92B4A95-5631-4CC5-A6DB-A20416F857FD}" type="pres">
      <dgm:prSet presAssocID="{0D1D4308-0D6F-49BF-94DB-415782F9F0E7}" presName="parTrans" presStyleLbl="sibTrans2D1" presStyleIdx="0" presStyleCnt="7"/>
      <dgm:spPr/>
      <dgm:t>
        <a:bodyPr/>
        <a:lstStyle/>
        <a:p>
          <a:endParaRPr lang="en-US"/>
        </a:p>
      </dgm:t>
    </dgm:pt>
    <dgm:pt modelId="{9740DC59-D3F1-4E27-B4A7-9E57A468FEAC}" type="pres">
      <dgm:prSet presAssocID="{0D1D4308-0D6F-49BF-94DB-415782F9F0E7}" presName="connectorText" presStyleLbl="sibTrans2D1" presStyleIdx="0" presStyleCnt="7"/>
      <dgm:spPr/>
      <dgm:t>
        <a:bodyPr/>
        <a:lstStyle/>
        <a:p>
          <a:endParaRPr lang="en-US"/>
        </a:p>
      </dgm:t>
    </dgm:pt>
    <dgm:pt modelId="{474ABE8B-7D38-49F9-B141-D79821E69273}" type="pres">
      <dgm:prSet presAssocID="{A15F0478-250A-44DC-8446-C215297F9547}" presName="node" presStyleLbl="node1" presStyleIdx="0" presStyleCnt="7">
        <dgm:presLayoutVars>
          <dgm:bulletEnabled val="1"/>
        </dgm:presLayoutVars>
      </dgm:prSet>
      <dgm:spPr/>
      <dgm:t>
        <a:bodyPr/>
        <a:lstStyle/>
        <a:p>
          <a:endParaRPr lang="en-US"/>
        </a:p>
      </dgm:t>
    </dgm:pt>
    <dgm:pt modelId="{10AF53A8-478E-4AEA-BD37-6F02744D8E7A}" type="pres">
      <dgm:prSet presAssocID="{16C1BC44-0FC1-4B01-AD34-A5F1C2A47CD3}" presName="parTrans" presStyleLbl="sibTrans2D1" presStyleIdx="1" presStyleCnt="7"/>
      <dgm:spPr/>
      <dgm:t>
        <a:bodyPr/>
        <a:lstStyle/>
        <a:p>
          <a:endParaRPr lang="en-US"/>
        </a:p>
      </dgm:t>
    </dgm:pt>
    <dgm:pt modelId="{5B555BE4-233D-4339-B304-9C2D6DCCAEED}" type="pres">
      <dgm:prSet presAssocID="{16C1BC44-0FC1-4B01-AD34-A5F1C2A47CD3}" presName="connectorText" presStyleLbl="sibTrans2D1" presStyleIdx="1" presStyleCnt="7"/>
      <dgm:spPr/>
      <dgm:t>
        <a:bodyPr/>
        <a:lstStyle/>
        <a:p>
          <a:endParaRPr lang="en-US"/>
        </a:p>
      </dgm:t>
    </dgm:pt>
    <dgm:pt modelId="{C7FE2B26-F36E-4990-A80B-2AF13309CAF8}" type="pres">
      <dgm:prSet presAssocID="{F3FDFD9E-6167-436C-B3B5-E0B087D82B05}" presName="node" presStyleLbl="node1" presStyleIdx="1" presStyleCnt="7">
        <dgm:presLayoutVars>
          <dgm:bulletEnabled val="1"/>
        </dgm:presLayoutVars>
      </dgm:prSet>
      <dgm:spPr/>
      <dgm:t>
        <a:bodyPr/>
        <a:lstStyle/>
        <a:p>
          <a:endParaRPr lang="en-US"/>
        </a:p>
      </dgm:t>
    </dgm:pt>
    <dgm:pt modelId="{86EDD89F-3574-4DA4-ABB1-1E98963765E0}" type="pres">
      <dgm:prSet presAssocID="{1D370A6E-6ABB-438E-BD0F-A18BAD977625}" presName="parTrans" presStyleLbl="sibTrans2D1" presStyleIdx="2" presStyleCnt="7"/>
      <dgm:spPr/>
      <dgm:t>
        <a:bodyPr/>
        <a:lstStyle/>
        <a:p>
          <a:endParaRPr lang="en-US"/>
        </a:p>
      </dgm:t>
    </dgm:pt>
    <dgm:pt modelId="{F35FB846-DBDF-4494-A161-EB9F44787635}" type="pres">
      <dgm:prSet presAssocID="{1D370A6E-6ABB-438E-BD0F-A18BAD977625}" presName="connectorText" presStyleLbl="sibTrans2D1" presStyleIdx="2" presStyleCnt="7"/>
      <dgm:spPr/>
      <dgm:t>
        <a:bodyPr/>
        <a:lstStyle/>
        <a:p>
          <a:endParaRPr lang="en-US"/>
        </a:p>
      </dgm:t>
    </dgm:pt>
    <dgm:pt modelId="{C1698493-DE76-4BC2-8B84-1E3848960982}" type="pres">
      <dgm:prSet presAssocID="{6517D3E8-756E-4834-812F-D0082277276F}" presName="node" presStyleLbl="node1" presStyleIdx="2" presStyleCnt="7">
        <dgm:presLayoutVars>
          <dgm:bulletEnabled val="1"/>
        </dgm:presLayoutVars>
      </dgm:prSet>
      <dgm:spPr/>
      <dgm:t>
        <a:bodyPr/>
        <a:lstStyle/>
        <a:p>
          <a:endParaRPr lang="en-US"/>
        </a:p>
      </dgm:t>
    </dgm:pt>
    <dgm:pt modelId="{6BA65199-0DD3-46D8-BE60-C0988F5BDC57}" type="pres">
      <dgm:prSet presAssocID="{7986F2A4-B9A9-4EB3-9281-5C52B392B5BD}" presName="parTrans" presStyleLbl="sibTrans2D1" presStyleIdx="3" presStyleCnt="7"/>
      <dgm:spPr/>
      <dgm:t>
        <a:bodyPr/>
        <a:lstStyle/>
        <a:p>
          <a:endParaRPr lang="en-US"/>
        </a:p>
      </dgm:t>
    </dgm:pt>
    <dgm:pt modelId="{38C1CCFC-5BF4-452D-B075-95521CF2006C}" type="pres">
      <dgm:prSet presAssocID="{7986F2A4-B9A9-4EB3-9281-5C52B392B5BD}" presName="connectorText" presStyleLbl="sibTrans2D1" presStyleIdx="3" presStyleCnt="7"/>
      <dgm:spPr/>
      <dgm:t>
        <a:bodyPr/>
        <a:lstStyle/>
        <a:p>
          <a:endParaRPr lang="en-US"/>
        </a:p>
      </dgm:t>
    </dgm:pt>
    <dgm:pt modelId="{56A70A80-65A6-4BC4-AF9F-75500EFCF4F1}" type="pres">
      <dgm:prSet presAssocID="{02CED1A1-3DAB-4F5C-B739-60C6425768E5}" presName="node" presStyleLbl="node1" presStyleIdx="3" presStyleCnt="7">
        <dgm:presLayoutVars>
          <dgm:bulletEnabled val="1"/>
        </dgm:presLayoutVars>
      </dgm:prSet>
      <dgm:spPr/>
      <dgm:t>
        <a:bodyPr/>
        <a:lstStyle/>
        <a:p>
          <a:endParaRPr lang="en-US"/>
        </a:p>
      </dgm:t>
    </dgm:pt>
    <dgm:pt modelId="{158FFE47-003C-41FD-951D-14FF1194F8DE}" type="pres">
      <dgm:prSet presAssocID="{63C5706F-C3E6-4011-953A-0CF93F307B32}" presName="parTrans" presStyleLbl="sibTrans2D1" presStyleIdx="4" presStyleCnt="7"/>
      <dgm:spPr/>
      <dgm:t>
        <a:bodyPr/>
        <a:lstStyle/>
        <a:p>
          <a:endParaRPr lang="en-US"/>
        </a:p>
      </dgm:t>
    </dgm:pt>
    <dgm:pt modelId="{D833018A-6C21-4526-B193-7A9BEBC13B17}" type="pres">
      <dgm:prSet presAssocID="{63C5706F-C3E6-4011-953A-0CF93F307B32}" presName="connectorText" presStyleLbl="sibTrans2D1" presStyleIdx="4" presStyleCnt="7"/>
      <dgm:spPr/>
      <dgm:t>
        <a:bodyPr/>
        <a:lstStyle/>
        <a:p>
          <a:endParaRPr lang="en-US"/>
        </a:p>
      </dgm:t>
    </dgm:pt>
    <dgm:pt modelId="{F2851306-1259-4E75-A63C-C9AA4DB3730A}" type="pres">
      <dgm:prSet presAssocID="{FEE05889-2C56-4C3A-BF2E-93600F0B91E8}" presName="node" presStyleLbl="node1" presStyleIdx="4" presStyleCnt="7">
        <dgm:presLayoutVars>
          <dgm:bulletEnabled val="1"/>
        </dgm:presLayoutVars>
      </dgm:prSet>
      <dgm:spPr/>
      <dgm:t>
        <a:bodyPr/>
        <a:lstStyle/>
        <a:p>
          <a:endParaRPr lang="en-US"/>
        </a:p>
      </dgm:t>
    </dgm:pt>
    <dgm:pt modelId="{3E633787-D69A-4DBE-B8B4-B05905F42837}" type="pres">
      <dgm:prSet presAssocID="{6411B60C-4A55-411F-9A1A-633B993D27D1}" presName="parTrans" presStyleLbl="sibTrans2D1" presStyleIdx="5" presStyleCnt="7"/>
      <dgm:spPr/>
      <dgm:t>
        <a:bodyPr/>
        <a:lstStyle/>
        <a:p>
          <a:endParaRPr lang="en-US"/>
        </a:p>
      </dgm:t>
    </dgm:pt>
    <dgm:pt modelId="{CE89D5A2-216F-42F6-9013-187C4F91ACEF}" type="pres">
      <dgm:prSet presAssocID="{6411B60C-4A55-411F-9A1A-633B993D27D1}" presName="connectorText" presStyleLbl="sibTrans2D1" presStyleIdx="5" presStyleCnt="7"/>
      <dgm:spPr/>
      <dgm:t>
        <a:bodyPr/>
        <a:lstStyle/>
        <a:p>
          <a:endParaRPr lang="en-US"/>
        </a:p>
      </dgm:t>
    </dgm:pt>
    <dgm:pt modelId="{3FCD1845-CF0F-4E60-BF18-7ECC620A494E}" type="pres">
      <dgm:prSet presAssocID="{411AC8C7-7592-4B48-97E4-F68CEBC43893}" presName="node" presStyleLbl="node1" presStyleIdx="5" presStyleCnt="7">
        <dgm:presLayoutVars>
          <dgm:bulletEnabled val="1"/>
        </dgm:presLayoutVars>
      </dgm:prSet>
      <dgm:spPr/>
      <dgm:t>
        <a:bodyPr/>
        <a:lstStyle/>
        <a:p>
          <a:endParaRPr lang="en-US"/>
        </a:p>
      </dgm:t>
    </dgm:pt>
    <dgm:pt modelId="{EDB1F6FF-B1FE-4527-911A-81422C694659}" type="pres">
      <dgm:prSet presAssocID="{2F1AC8D5-F29C-4432-A595-F7972041D2E1}" presName="parTrans" presStyleLbl="sibTrans2D1" presStyleIdx="6" presStyleCnt="7"/>
      <dgm:spPr/>
      <dgm:t>
        <a:bodyPr/>
        <a:lstStyle/>
        <a:p>
          <a:endParaRPr lang="en-US"/>
        </a:p>
      </dgm:t>
    </dgm:pt>
    <dgm:pt modelId="{323135FE-AEF1-4E6C-8347-90742D5909CF}" type="pres">
      <dgm:prSet presAssocID="{2F1AC8D5-F29C-4432-A595-F7972041D2E1}" presName="connectorText" presStyleLbl="sibTrans2D1" presStyleIdx="6" presStyleCnt="7"/>
      <dgm:spPr/>
      <dgm:t>
        <a:bodyPr/>
        <a:lstStyle/>
        <a:p>
          <a:endParaRPr lang="en-US"/>
        </a:p>
      </dgm:t>
    </dgm:pt>
    <dgm:pt modelId="{C1FD8B1F-EC81-48EB-8C83-70355B735D14}" type="pres">
      <dgm:prSet presAssocID="{0B33485E-7EF4-4EA1-B0C0-0CBADDED4874}" presName="node" presStyleLbl="node1" presStyleIdx="6" presStyleCnt="7">
        <dgm:presLayoutVars>
          <dgm:bulletEnabled val="1"/>
        </dgm:presLayoutVars>
      </dgm:prSet>
      <dgm:spPr/>
      <dgm:t>
        <a:bodyPr/>
        <a:lstStyle/>
        <a:p>
          <a:endParaRPr lang="en-US"/>
        </a:p>
      </dgm:t>
    </dgm:pt>
  </dgm:ptLst>
  <dgm:cxnLst>
    <dgm:cxn modelId="{3D273402-5FFC-4545-9694-6C1AA0C2ECBC}" type="presOf" srcId="{6411B60C-4A55-411F-9A1A-633B993D27D1}" destId="{3E633787-D69A-4DBE-B8B4-B05905F42837}" srcOrd="0" destOrd="0" presId="urn:microsoft.com/office/officeart/2005/8/layout/radial5"/>
    <dgm:cxn modelId="{DF2617A6-6FBF-49DC-B052-AB336FE83B3C}" type="presOf" srcId="{1D370A6E-6ABB-438E-BD0F-A18BAD977625}" destId="{86EDD89F-3574-4DA4-ABB1-1E98963765E0}" srcOrd="0" destOrd="0" presId="urn:microsoft.com/office/officeart/2005/8/layout/radial5"/>
    <dgm:cxn modelId="{754C6E2F-C8B1-4B3F-B6F3-2E5BDC629664}" type="presOf" srcId="{A15F0478-250A-44DC-8446-C215297F9547}" destId="{474ABE8B-7D38-49F9-B141-D79821E69273}" srcOrd="0" destOrd="0" presId="urn:microsoft.com/office/officeart/2005/8/layout/radial5"/>
    <dgm:cxn modelId="{841AAF0D-9FFC-4E6E-8358-4771F31C1FB0}" type="presOf" srcId="{02CED1A1-3DAB-4F5C-B739-60C6425768E5}" destId="{56A70A80-65A6-4BC4-AF9F-75500EFCF4F1}" srcOrd="0" destOrd="0" presId="urn:microsoft.com/office/officeart/2005/8/layout/radial5"/>
    <dgm:cxn modelId="{16E598AB-1864-4EB5-A1E2-0F15E7EEA328}" type="presOf" srcId="{16C1BC44-0FC1-4B01-AD34-A5F1C2A47CD3}" destId="{10AF53A8-478E-4AEA-BD37-6F02744D8E7A}" srcOrd="0" destOrd="0" presId="urn:microsoft.com/office/officeart/2005/8/layout/radial5"/>
    <dgm:cxn modelId="{44AAAE49-2BF9-4535-84E0-B37E88636EC6}" type="presOf" srcId="{2489EC12-8AC1-48ED-9FC0-B9E79E4C1C2F}" destId="{942D7A3B-0A8A-4F73-89EF-87347C6AE2A0}" srcOrd="0" destOrd="0" presId="urn:microsoft.com/office/officeart/2005/8/layout/radial5"/>
    <dgm:cxn modelId="{78474B34-9D5E-47C8-8E0B-3C0AE3C5AB50}" type="presOf" srcId="{411AC8C7-7592-4B48-97E4-F68CEBC43893}" destId="{3FCD1845-CF0F-4E60-BF18-7ECC620A494E}" srcOrd="0" destOrd="0" presId="urn:microsoft.com/office/officeart/2005/8/layout/radial5"/>
    <dgm:cxn modelId="{61D59D84-0B73-42D0-A2EE-042E33B5171E}" type="presOf" srcId="{2F1AC8D5-F29C-4432-A595-F7972041D2E1}" destId="{323135FE-AEF1-4E6C-8347-90742D5909CF}" srcOrd="1" destOrd="0" presId="urn:microsoft.com/office/officeart/2005/8/layout/radial5"/>
    <dgm:cxn modelId="{6718EA17-B4C8-4798-9A36-3D3395D4A11A}" srcId="{90C29DCD-31A9-46E5-B9DD-95AC144A413B}" destId="{A15F0478-250A-44DC-8446-C215297F9547}" srcOrd="0" destOrd="0" parTransId="{0D1D4308-0D6F-49BF-94DB-415782F9F0E7}" sibTransId="{56BCE6F0-07FF-4FB0-8CC6-5856D3314091}"/>
    <dgm:cxn modelId="{D57F181B-93DD-444A-81E9-6DE1166424C0}" type="presOf" srcId="{90C29DCD-31A9-46E5-B9DD-95AC144A413B}" destId="{B5D827C3-7E5A-4E70-86DF-528071AE46AC}" srcOrd="0" destOrd="0" presId="urn:microsoft.com/office/officeart/2005/8/layout/radial5"/>
    <dgm:cxn modelId="{082086A0-2005-4CD0-BE6F-8A3161279A4A}" type="presOf" srcId="{7986F2A4-B9A9-4EB3-9281-5C52B392B5BD}" destId="{38C1CCFC-5BF4-452D-B075-95521CF2006C}" srcOrd="1" destOrd="0" presId="urn:microsoft.com/office/officeart/2005/8/layout/radial5"/>
    <dgm:cxn modelId="{0351F094-5BE7-4135-9A64-3A4308311049}" srcId="{90C29DCD-31A9-46E5-B9DD-95AC144A413B}" destId="{6517D3E8-756E-4834-812F-D0082277276F}" srcOrd="2" destOrd="0" parTransId="{1D370A6E-6ABB-438E-BD0F-A18BAD977625}" sibTransId="{BC38E8A1-017D-428B-A010-FD81870CB64A}"/>
    <dgm:cxn modelId="{48B4BD66-B62E-4ACA-B52E-71F8CDFD0A7F}" srcId="{90C29DCD-31A9-46E5-B9DD-95AC144A413B}" destId="{FEE05889-2C56-4C3A-BF2E-93600F0B91E8}" srcOrd="4" destOrd="0" parTransId="{63C5706F-C3E6-4011-953A-0CF93F307B32}" sibTransId="{B32A6E5D-2DB5-4FB6-81F0-753796AF08C0}"/>
    <dgm:cxn modelId="{1A4649D0-FF52-4F16-B86E-20D59F44B741}" type="presOf" srcId="{0D1D4308-0D6F-49BF-94DB-415782F9F0E7}" destId="{9740DC59-D3F1-4E27-B4A7-9E57A468FEAC}" srcOrd="1" destOrd="0" presId="urn:microsoft.com/office/officeart/2005/8/layout/radial5"/>
    <dgm:cxn modelId="{868FA65C-F445-481E-9E9E-0411B5FA2775}" type="presOf" srcId="{2F1AC8D5-F29C-4432-A595-F7972041D2E1}" destId="{EDB1F6FF-B1FE-4527-911A-81422C694659}" srcOrd="0" destOrd="0" presId="urn:microsoft.com/office/officeart/2005/8/layout/radial5"/>
    <dgm:cxn modelId="{E3A4F7A9-ED4B-46DD-934B-A94117EF8E1E}" type="presOf" srcId="{1D370A6E-6ABB-438E-BD0F-A18BAD977625}" destId="{F35FB846-DBDF-4494-A161-EB9F44787635}" srcOrd="1" destOrd="0" presId="urn:microsoft.com/office/officeart/2005/8/layout/radial5"/>
    <dgm:cxn modelId="{CA271239-2B09-49C6-84A9-30CD8B586773}" srcId="{90C29DCD-31A9-46E5-B9DD-95AC144A413B}" destId="{F3FDFD9E-6167-436C-B3B5-E0B087D82B05}" srcOrd="1" destOrd="0" parTransId="{16C1BC44-0FC1-4B01-AD34-A5F1C2A47CD3}" sibTransId="{3942609E-982D-4CB3-A1E6-6B6EDC4AEC9D}"/>
    <dgm:cxn modelId="{A918359E-3C08-4C0C-A5A6-0D14B51EB020}" type="presOf" srcId="{7986F2A4-B9A9-4EB3-9281-5C52B392B5BD}" destId="{6BA65199-0DD3-46D8-BE60-C0988F5BDC57}" srcOrd="0" destOrd="0" presId="urn:microsoft.com/office/officeart/2005/8/layout/radial5"/>
    <dgm:cxn modelId="{464F598C-FF65-420A-A307-B22F895AC15F}" srcId="{90C29DCD-31A9-46E5-B9DD-95AC144A413B}" destId="{411AC8C7-7592-4B48-97E4-F68CEBC43893}" srcOrd="5" destOrd="0" parTransId="{6411B60C-4A55-411F-9A1A-633B993D27D1}" sibTransId="{589A88A6-2418-4A67-BBCB-2B9228317E08}"/>
    <dgm:cxn modelId="{D52A4C73-959F-4891-9468-30722A8F51C8}" type="presOf" srcId="{FEE05889-2C56-4C3A-BF2E-93600F0B91E8}" destId="{F2851306-1259-4E75-A63C-C9AA4DB3730A}" srcOrd="0" destOrd="0" presId="urn:microsoft.com/office/officeart/2005/8/layout/radial5"/>
    <dgm:cxn modelId="{9742F8E5-0296-4584-B55D-58E5CC5D95BD}" srcId="{90C29DCD-31A9-46E5-B9DD-95AC144A413B}" destId="{02CED1A1-3DAB-4F5C-B739-60C6425768E5}" srcOrd="3" destOrd="0" parTransId="{7986F2A4-B9A9-4EB3-9281-5C52B392B5BD}" sibTransId="{DDED3A9C-7C31-426D-B6C0-3829372F70C5}"/>
    <dgm:cxn modelId="{61C13FD9-36E9-498C-94C3-436968BD1D15}" type="presOf" srcId="{0B33485E-7EF4-4EA1-B0C0-0CBADDED4874}" destId="{C1FD8B1F-EC81-48EB-8C83-70355B735D14}" srcOrd="0" destOrd="0" presId="urn:microsoft.com/office/officeart/2005/8/layout/radial5"/>
    <dgm:cxn modelId="{432E3896-0D42-4F1E-B670-E32AE01A6EB5}" type="presOf" srcId="{F3FDFD9E-6167-436C-B3B5-E0B087D82B05}" destId="{C7FE2B26-F36E-4990-A80B-2AF13309CAF8}" srcOrd="0" destOrd="0" presId="urn:microsoft.com/office/officeart/2005/8/layout/radial5"/>
    <dgm:cxn modelId="{C5813F9D-E77B-40A2-8BD7-16FD3B808A4D}" type="presOf" srcId="{63C5706F-C3E6-4011-953A-0CF93F307B32}" destId="{158FFE47-003C-41FD-951D-14FF1194F8DE}" srcOrd="0" destOrd="0" presId="urn:microsoft.com/office/officeart/2005/8/layout/radial5"/>
    <dgm:cxn modelId="{CA67D872-B5FA-4642-B306-61CBC4DC082C}" srcId="{2489EC12-8AC1-48ED-9FC0-B9E79E4C1C2F}" destId="{90C29DCD-31A9-46E5-B9DD-95AC144A413B}" srcOrd="0" destOrd="0" parTransId="{BEC6C3B1-5906-4C68-A200-FE507A2BAEE4}" sibTransId="{A5F745B5-073F-4EDD-90D8-202CE7DE3BCB}"/>
    <dgm:cxn modelId="{956AF295-CB34-42B8-9F94-A570432C19FA}" srcId="{90C29DCD-31A9-46E5-B9DD-95AC144A413B}" destId="{0B33485E-7EF4-4EA1-B0C0-0CBADDED4874}" srcOrd="6" destOrd="0" parTransId="{2F1AC8D5-F29C-4432-A595-F7972041D2E1}" sibTransId="{CA21EF3F-DF40-412C-A8D1-3816D05EA76C}"/>
    <dgm:cxn modelId="{C8138788-0967-49B7-99A2-98F483DD04F0}" type="presOf" srcId="{0D1D4308-0D6F-49BF-94DB-415782F9F0E7}" destId="{B92B4A95-5631-4CC5-A6DB-A20416F857FD}" srcOrd="0" destOrd="0" presId="urn:microsoft.com/office/officeart/2005/8/layout/radial5"/>
    <dgm:cxn modelId="{AF1322B4-B8F9-4DEE-A18C-F5E9D3928F1E}" type="presOf" srcId="{6517D3E8-756E-4834-812F-D0082277276F}" destId="{C1698493-DE76-4BC2-8B84-1E3848960982}" srcOrd="0" destOrd="0" presId="urn:microsoft.com/office/officeart/2005/8/layout/radial5"/>
    <dgm:cxn modelId="{736B464B-05CE-41A6-849F-D10E8F3930BA}" type="presOf" srcId="{16C1BC44-0FC1-4B01-AD34-A5F1C2A47CD3}" destId="{5B555BE4-233D-4339-B304-9C2D6DCCAEED}" srcOrd="1" destOrd="0" presId="urn:microsoft.com/office/officeart/2005/8/layout/radial5"/>
    <dgm:cxn modelId="{128BFBA8-E5B4-4D69-B200-D1A3EACEC03C}" type="presOf" srcId="{63C5706F-C3E6-4011-953A-0CF93F307B32}" destId="{D833018A-6C21-4526-B193-7A9BEBC13B17}" srcOrd="1" destOrd="0" presId="urn:microsoft.com/office/officeart/2005/8/layout/radial5"/>
    <dgm:cxn modelId="{1B7B46A5-59B4-4347-9185-0B56C4A9D1E0}" type="presOf" srcId="{6411B60C-4A55-411F-9A1A-633B993D27D1}" destId="{CE89D5A2-216F-42F6-9013-187C4F91ACEF}" srcOrd="1" destOrd="0" presId="urn:microsoft.com/office/officeart/2005/8/layout/radial5"/>
    <dgm:cxn modelId="{05087E6C-5FCE-4911-960F-926C3C48E3CD}" type="presParOf" srcId="{942D7A3B-0A8A-4F73-89EF-87347C6AE2A0}" destId="{B5D827C3-7E5A-4E70-86DF-528071AE46AC}" srcOrd="0" destOrd="0" presId="urn:microsoft.com/office/officeart/2005/8/layout/radial5"/>
    <dgm:cxn modelId="{D04007B8-04E3-41D5-A3E2-AF686273836E}" type="presParOf" srcId="{942D7A3B-0A8A-4F73-89EF-87347C6AE2A0}" destId="{B92B4A95-5631-4CC5-A6DB-A20416F857FD}" srcOrd="1" destOrd="0" presId="urn:microsoft.com/office/officeart/2005/8/layout/radial5"/>
    <dgm:cxn modelId="{FC1B078F-966F-4CEF-A217-0DB43C26E713}" type="presParOf" srcId="{B92B4A95-5631-4CC5-A6DB-A20416F857FD}" destId="{9740DC59-D3F1-4E27-B4A7-9E57A468FEAC}" srcOrd="0" destOrd="0" presId="urn:microsoft.com/office/officeart/2005/8/layout/radial5"/>
    <dgm:cxn modelId="{16977959-A63A-4932-AA22-E516A934C60D}" type="presParOf" srcId="{942D7A3B-0A8A-4F73-89EF-87347C6AE2A0}" destId="{474ABE8B-7D38-49F9-B141-D79821E69273}" srcOrd="2" destOrd="0" presId="urn:microsoft.com/office/officeart/2005/8/layout/radial5"/>
    <dgm:cxn modelId="{3EDB3439-1C82-437C-A8E7-C28F81F7B75A}" type="presParOf" srcId="{942D7A3B-0A8A-4F73-89EF-87347C6AE2A0}" destId="{10AF53A8-478E-4AEA-BD37-6F02744D8E7A}" srcOrd="3" destOrd="0" presId="urn:microsoft.com/office/officeart/2005/8/layout/radial5"/>
    <dgm:cxn modelId="{CC11E353-B947-4BDF-99FA-0413F09898FA}" type="presParOf" srcId="{10AF53A8-478E-4AEA-BD37-6F02744D8E7A}" destId="{5B555BE4-233D-4339-B304-9C2D6DCCAEED}" srcOrd="0" destOrd="0" presId="urn:microsoft.com/office/officeart/2005/8/layout/radial5"/>
    <dgm:cxn modelId="{529CA25D-EB0C-4F06-A40A-442F34C43B62}" type="presParOf" srcId="{942D7A3B-0A8A-4F73-89EF-87347C6AE2A0}" destId="{C7FE2B26-F36E-4990-A80B-2AF13309CAF8}" srcOrd="4" destOrd="0" presId="urn:microsoft.com/office/officeart/2005/8/layout/radial5"/>
    <dgm:cxn modelId="{94905302-2704-4E35-BA45-3CF09548B54C}" type="presParOf" srcId="{942D7A3B-0A8A-4F73-89EF-87347C6AE2A0}" destId="{86EDD89F-3574-4DA4-ABB1-1E98963765E0}" srcOrd="5" destOrd="0" presId="urn:microsoft.com/office/officeart/2005/8/layout/radial5"/>
    <dgm:cxn modelId="{2FD25F86-F18F-4A7E-9CA3-40BED427D651}" type="presParOf" srcId="{86EDD89F-3574-4DA4-ABB1-1E98963765E0}" destId="{F35FB846-DBDF-4494-A161-EB9F44787635}" srcOrd="0" destOrd="0" presId="urn:microsoft.com/office/officeart/2005/8/layout/radial5"/>
    <dgm:cxn modelId="{DED6845C-86F2-44CB-A8BE-28240E4DE039}" type="presParOf" srcId="{942D7A3B-0A8A-4F73-89EF-87347C6AE2A0}" destId="{C1698493-DE76-4BC2-8B84-1E3848960982}" srcOrd="6" destOrd="0" presId="urn:microsoft.com/office/officeart/2005/8/layout/radial5"/>
    <dgm:cxn modelId="{23BF2A59-F47E-4AE0-BF2C-976D9DD7E5B3}" type="presParOf" srcId="{942D7A3B-0A8A-4F73-89EF-87347C6AE2A0}" destId="{6BA65199-0DD3-46D8-BE60-C0988F5BDC57}" srcOrd="7" destOrd="0" presId="urn:microsoft.com/office/officeart/2005/8/layout/radial5"/>
    <dgm:cxn modelId="{B2CC4837-BF8E-4A4F-A475-668D0719C3E3}" type="presParOf" srcId="{6BA65199-0DD3-46D8-BE60-C0988F5BDC57}" destId="{38C1CCFC-5BF4-452D-B075-95521CF2006C}" srcOrd="0" destOrd="0" presId="urn:microsoft.com/office/officeart/2005/8/layout/radial5"/>
    <dgm:cxn modelId="{CC1565BA-DF73-4A08-9391-87463395D3B8}" type="presParOf" srcId="{942D7A3B-0A8A-4F73-89EF-87347C6AE2A0}" destId="{56A70A80-65A6-4BC4-AF9F-75500EFCF4F1}" srcOrd="8" destOrd="0" presId="urn:microsoft.com/office/officeart/2005/8/layout/radial5"/>
    <dgm:cxn modelId="{23978DAF-9D31-4449-91CE-21342CBF8E24}" type="presParOf" srcId="{942D7A3B-0A8A-4F73-89EF-87347C6AE2A0}" destId="{158FFE47-003C-41FD-951D-14FF1194F8DE}" srcOrd="9" destOrd="0" presId="urn:microsoft.com/office/officeart/2005/8/layout/radial5"/>
    <dgm:cxn modelId="{3E01A302-E644-4658-9FD7-7D526A4E9F47}" type="presParOf" srcId="{158FFE47-003C-41FD-951D-14FF1194F8DE}" destId="{D833018A-6C21-4526-B193-7A9BEBC13B17}" srcOrd="0" destOrd="0" presId="urn:microsoft.com/office/officeart/2005/8/layout/radial5"/>
    <dgm:cxn modelId="{0359BB4E-AF56-4D18-95EB-B9381441B069}" type="presParOf" srcId="{942D7A3B-0A8A-4F73-89EF-87347C6AE2A0}" destId="{F2851306-1259-4E75-A63C-C9AA4DB3730A}" srcOrd="10" destOrd="0" presId="urn:microsoft.com/office/officeart/2005/8/layout/radial5"/>
    <dgm:cxn modelId="{83390278-73A1-4125-8DC8-DC4D7413681E}" type="presParOf" srcId="{942D7A3B-0A8A-4F73-89EF-87347C6AE2A0}" destId="{3E633787-D69A-4DBE-B8B4-B05905F42837}" srcOrd="11" destOrd="0" presId="urn:microsoft.com/office/officeart/2005/8/layout/radial5"/>
    <dgm:cxn modelId="{827A6CF8-509E-4C57-AB3B-DCB6BC0827A0}" type="presParOf" srcId="{3E633787-D69A-4DBE-B8B4-B05905F42837}" destId="{CE89D5A2-216F-42F6-9013-187C4F91ACEF}" srcOrd="0" destOrd="0" presId="urn:microsoft.com/office/officeart/2005/8/layout/radial5"/>
    <dgm:cxn modelId="{F08FACE1-106D-4A9A-86D0-D44C90737E95}" type="presParOf" srcId="{942D7A3B-0A8A-4F73-89EF-87347C6AE2A0}" destId="{3FCD1845-CF0F-4E60-BF18-7ECC620A494E}" srcOrd="12" destOrd="0" presId="urn:microsoft.com/office/officeart/2005/8/layout/radial5"/>
    <dgm:cxn modelId="{D240BDCB-699C-4416-A13F-A85550AB225E}" type="presParOf" srcId="{942D7A3B-0A8A-4F73-89EF-87347C6AE2A0}" destId="{EDB1F6FF-B1FE-4527-911A-81422C694659}" srcOrd="13" destOrd="0" presId="urn:microsoft.com/office/officeart/2005/8/layout/radial5"/>
    <dgm:cxn modelId="{C1F88DE7-61DF-4785-A028-D956F510A6D3}" type="presParOf" srcId="{EDB1F6FF-B1FE-4527-911A-81422C694659}" destId="{323135FE-AEF1-4E6C-8347-90742D5909CF}" srcOrd="0" destOrd="0" presId="urn:microsoft.com/office/officeart/2005/8/layout/radial5"/>
    <dgm:cxn modelId="{EE7DF3DB-7248-4644-8601-1B7998ADB0B9}" type="presParOf" srcId="{942D7A3B-0A8A-4F73-89EF-87347C6AE2A0}" destId="{C1FD8B1F-EC81-48EB-8C83-70355B735D14}"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27C3-7E5A-4E70-86DF-528071AE46AC}">
      <dsp:nvSpPr>
        <dsp:cNvPr id="0" name=""/>
        <dsp:cNvSpPr/>
      </dsp:nvSpPr>
      <dsp:spPr>
        <a:xfrm>
          <a:off x="3151771" y="1824222"/>
          <a:ext cx="1401414" cy="1401414"/>
        </a:xfrm>
        <a:prstGeom prst="ellipse">
          <a:avLst/>
        </a:prstGeom>
        <a:gradFill rotWithShape="0">
          <a:gsLst>
            <a:gs pos="0">
              <a:schemeClr val="accent5">
                <a:shade val="60000"/>
                <a:hueOff val="0"/>
                <a:satOff val="0"/>
                <a:lumOff val="0"/>
                <a:alphaOff val="0"/>
                <a:shade val="51000"/>
                <a:satMod val="130000"/>
              </a:schemeClr>
            </a:gs>
            <a:gs pos="80000">
              <a:schemeClr val="accent5">
                <a:shade val="60000"/>
                <a:hueOff val="0"/>
                <a:satOff val="0"/>
                <a:lumOff val="0"/>
                <a:alphaOff val="0"/>
                <a:shade val="93000"/>
                <a:satMod val="130000"/>
              </a:schemeClr>
            </a:gs>
            <a:gs pos="100000">
              <a:schemeClr val="accent5">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err="1"/>
            <a:t>Blockchain</a:t>
          </a:r>
          <a:r>
            <a:rPr lang="en-US" sz="1500" kern="1200" dirty="0"/>
            <a:t> </a:t>
          </a:r>
          <a:r>
            <a:rPr lang="en-US" sz="1500" kern="1200" dirty="0" err="1"/>
            <a:t>Solutioning</a:t>
          </a:r>
          <a:endParaRPr lang="en-US" sz="1500" kern="1200" dirty="0"/>
        </a:p>
      </dsp:txBody>
      <dsp:txXfrm>
        <a:off x="3357003" y="2029454"/>
        <a:ext cx="990950" cy="990950"/>
      </dsp:txXfrm>
    </dsp:sp>
    <dsp:sp modelId="{B92B4A95-5631-4CC5-A6DB-A20416F857FD}">
      <dsp:nvSpPr>
        <dsp:cNvPr id="0" name=""/>
        <dsp:cNvSpPr/>
      </dsp:nvSpPr>
      <dsp:spPr>
        <a:xfrm rot="16200000">
          <a:off x="3704246" y="1314689"/>
          <a:ext cx="296464" cy="476480"/>
        </a:xfrm>
        <a:prstGeom prst="rightArrow">
          <a:avLst>
            <a:gd name="adj1" fmla="val 60000"/>
            <a:gd name="adj2" fmla="val 50000"/>
          </a:avLst>
        </a:prstGeom>
        <a:gradFill rotWithShape="0">
          <a:gsLst>
            <a:gs pos="0">
              <a:schemeClr val="accent5">
                <a:shade val="90000"/>
                <a:hueOff val="0"/>
                <a:satOff val="0"/>
                <a:lumOff val="0"/>
                <a:alphaOff val="0"/>
                <a:shade val="51000"/>
                <a:satMod val="130000"/>
              </a:schemeClr>
            </a:gs>
            <a:gs pos="80000">
              <a:schemeClr val="accent5">
                <a:shade val="90000"/>
                <a:hueOff val="0"/>
                <a:satOff val="0"/>
                <a:lumOff val="0"/>
                <a:alphaOff val="0"/>
                <a:shade val="93000"/>
                <a:satMod val="130000"/>
              </a:schemeClr>
            </a:gs>
            <a:gs pos="100000">
              <a:schemeClr val="accent5">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48716" y="1454455"/>
        <a:ext cx="207525" cy="285888"/>
      </dsp:txXfrm>
    </dsp:sp>
    <dsp:sp modelId="{474ABE8B-7D38-49F9-B141-D79821E69273}">
      <dsp:nvSpPr>
        <dsp:cNvPr id="0" name=""/>
        <dsp:cNvSpPr/>
      </dsp:nvSpPr>
      <dsp:spPr>
        <a:xfrm>
          <a:off x="3221842" y="3583"/>
          <a:ext cx="1261272" cy="1261272"/>
        </a:xfrm>
        <a:prstGeom prst="ellipse">
          <a:avLst/>
        </a:prstGeom>
        <a:gradFill rotWithShape="0">
          <a:gsLst>
            <a:gs pos="0">
              <a:schemeClr val="accent5">
                <a:shade val="50000"/>
                <a:hueOff val="0"/>
                <a:satOff val="0"/>
                <a:lumOff val="0"/>
                <a:alphaOff val="0"/>
                <a:shade val="51000"/>
                <a:satMod val="130000"/>
              </a:schemeClr>
            </a:gs>
            <a:gs pos="80000">
              <a:schemeClr val="accent5">
                <a:shade val="50000"/>
                <a:hueOff val="0"/>
                <a:satOff val="0"/>
                <a:lumOff val="0"/>
                <a:alphaOff val="0"/>
                <a:shade val="93000"/>
                <a:satMod val="130000"/>
              </a:schemeClr>
            </a:gs>
            <a:gs pos="100000">
              <a:schemeClr val="accent5">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Transformed Functional Flow</a:t>
          </a:r>
        </a:p>
      </dsp:txBody>
      <dsp:txXfrm>
        <a:off x="3406551" y="188292"/>
        <a:ext cx="891854" cy="891854"/>
      </dsp:txXfrm>
    </dsp:sp>
    <dsp:sp modelId="{10AF53A8-478E-4AEA-BD37-6F02744D8E7A}">
      <dsp:nvSpPr>
        <dsp:cNvPr id="0" name=""/>
        <dsp:cNvSpPr/>
      </dsp:nvSpPr>
      <dsp:spPr>
        <a:xfrm rot="19285714">
          <a:off x="4464186" y="1680657"/>
          <a:ext cx="296464" cy="476480"/>
        </a:xfrm>
        <a:prstGeom prst="rightArrow">
          <a:avLst>
            <a:gd name="adj1" fmla="val 60000"/>
            <a:gd name="adj2" fmla="val 50000"/>
          </a:avLst>
        </a:prstGeom>
        <a:gradFill rotWithShape="0">
          <a:gsLst>
            <a:gs pos="0">
              <a:schemeClr val="accent5">
                <a:shade val="90000"/>
                <a:hueOff val="186489"/>
                <a:satOff val="-15777"/>
                <a:lumOff val="12713"/>
                <a:alphaOff val="0"/>
                <a:shade val="51000"/>
                <a:satMod val="130000"/>
              </a:schemeClr>
            </a:gs>
            <a:gs pos="80000">
              <a:schemeClr val="accent5">
                <a:shade val="90000"/>
                <a:hueOff val="186489"/>
                <a:satOff val="-15777"/>
                <a:lumOff val="12713"/>
                <a:alphaOff val="0"/>
                <a:shade val="93000"/>
                <a:satMod val="130000"/>
              </a:schemeClr>
            </a:gs>
            <a:gs pos="100000">
              <a:schemeClr val="accent5">
                <a:shade val="90000"/>
                <a:hueOff val="186489"/>
                <a:satOff val="-15777"/>
                <a:lumOff val="1271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73888" y="1803679"/>
        <a:ext cx="207525" cy="285888"/>
      </dsp:txXfrm>
    </dsp:sp>
    <dsp:sp modelId="{C7FE2B26-F36E-4990-A80B-2AF13309CAF8}">
      <dsp:nvSpPr>
        <dsp:cNvPr id="0" name=""/>
        <dsp:cNvSpPr/>
      </dsp:nvSpPr>
      <dsp:spPr>
        <a:xfrm>
          <a:off x="4700058" y="715454"/>
          <a:ext cx="1261272" cy="1261272"/>
        </a:xfrm>
        <a:prstGeom prst="ellipse">
          <a:avLst/>
        </a:prstGeom>
        <a:gradFill rotWithShape="0">
          <a:gsLst>
            <a:gs pos="0">
              <a:schemeClr val="accent5">
                <a:shade val="50000"/>
                <a:hueOff val="175903"/>
                <a:satOff val="-15575"/>
                <a:lumOff val="14553"/>
                <a:alphaOff val="0"/>
                <a:shade val="51000"/>
                <a:satMod val="130000"/>
              </a:schemeClr>
            </a:gs>
            <a:gs pos="80000">
              <a:schemeClr val="accent5">
                <a:shade val="50000"/>
                <a:hueOff val="175903"/>
                <a:satOff val="-15575"/>
                <a:lumOff val="14553"/>
                <a:alphaOff val="0"/>
                <a:shade val="93000"/>
                <a:satMod val="130000"/>
              </a:schemeClr>
            </a:gs>
            <a:gs pos="100000">
              <a:schemeClr val="accent5">
                <a:shade val="50000"/>
                <a:hueOff val="175903"/>
                <a:satOff val="-15575"/>
                <a:lumOff val="14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Designing Solution</a:t>
          </a:r>
        </a:p>
      </dsp:txBody>
      <dsp:txXfrm>
        <a:off x="4884767" y="900163"/>
        <a:ext cx="891854" cy="891854"/>
      </dsp:txXfrm>
    </dsp:sp>
    <dsp:sp modelId="{86EDD89F-3574-4DA4-ABB1-1E98963765E0}">
      <dsp:nvSpPr>
        <dsp:cNvPr id="0" name=""/>
        <dsp:cNvSpPr/>
      </dsp:nvSpPr>
      <dsp:spPr>
        <a:xfrm rot="771429">
          <a:off x="4651876" y="2502979"/>
          <a:ext cx="296464" cy="476480"/>
        </a:xfrm>
        <a:prstGeom prst="rightArrow">
          <a:avLst>
            <a:gd name="adj1" fmla="val 60000"/>
            <a:gd name="adj2" fmla="val 50000"/>
          </a:avLst>
        </a:prstGeom>
        <a:gradFill rotWithShape="0">
          <a:gsLst>
            <a:gs pos="0">
              <a:schemeClr val="accent5">
                <a:shade val="90000"/>
                <a:hueOff val="372978"/>
                <a:satOff val="-31554"/>
                <a:lumOff val="25426"/>
                <a:alphaOff val="0"/>
                <a:shade val="51000"/>
                <a:satMod val="130000"/>
              </a:schemeClr>
            </a:gs>
            <a:gs pos="80000">
              <a:schemeClr val="accent5">
                <a:shade val="90000"/>
                <a:hueOff val="372978"/>
                <a:satOff val="-31554"/>
                <a:lumOff val="25426"/>
                <a:alphaOff val="0"/>
                <a:shade val="93000"/>
                <a:satMod val="130000"/>
              </a:schemeClr>
            </a:gs>
            <a:gs pos="100000">
              <a:schemeClr val="accent5">
                <a:shade val="90000"/>
                <a:hueOff val="372978"/>
                <a:satOff val="-31554"/>
                <a:lumOff val="254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652991" y="2588380"/>
        <a:ext cx="207525" cy="285888"/>
      </dsp:txXfrm>
    </dsp:sp>
    <dsp:sp modelId="{C1698493-DE76-4BC2-8B84-1E3848960982}">
      <dsp:nvSpPr>
        <dsp:cNvPr id="0" name=""/>
        <dsp:cNvSpPr/>
      </dsp:nvSpPr>
      <dsp:spPr>
        <a:xfrm>
          <a:off x="5065148" y="2315015"/>
          <a:ext cx="1261272" cy="1261272"/>
        </a:xfrm>
        <a:prstGeom prst="ellipse">
          <a:avLst/>
        </a:prstGeom>
        <a:gradFill rotWithShape="0">
          <a:gsLst>
            <a:gs pos="0">
              <a:schemeClr val="accent5">
                <a:shade val="50000"/>
                <a:hueOff val="351805"/>
                <a:satOff val="-31149"/>
                <a:lumOff val="29106"/>
                <a:alphaOff val="0"/>
                <a:shade val="51000"/>
                <a:satMod val="130000"/>
              </a:schemeClr>
            </a:gs>
            <a:gs pos="80000">
              <a:schemeClr val="accent5">
                <a:shade val="50000"/>
                <a:hueOff val="351805"/>
                <a:satOff val="-31149"/>
                <a:lumOff val="29106"/>
                <a:alphaOff val="0"/>
                <a:shade val="93000"/>
                <a:satMod val="130000"/>
              </a:schemeClr>
            </a:gs>
            <a:gs pos="100000">
              <a:schemeClr val="accent5">
                <a:shade val="50000"/>
                <a:hueOff val="351805"/>
                <a:satOff val="-31149"/>
                <a:lumOff val="291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Logical Architecture</a:t>
          </a:r>
        </a:p>
      </dsp:txBody>
      <dsp:txXfrm>
        <a:off x="5249857" y="2499724"/>
        <a:ext cx="891854" cy="891854"/>
      </dsp:txXfrm>
    </dsp:sp>
    <dsp:sp modelId="{6BA65199-0DD3-46D8-BE60-C0988F5BDC57}">
      <dsp:nvSpPr>
        <dsp:cNvPr id="0" name=""/>
        <dsp:cNvSpPr/>
      </dsp:nvSpPr>
      <dsp:spPr>
        <a:xfrm rot="3857143">
          <a:off x="4125981" y="3162430"/>
          <a:ext cx="296464" cy="476480"/>
        </a:xfrm>
        <a:prstGeom prst="rightArrow">
          <a:avLst>
            <a:gd name="adj1" fmla="val 60000"/>
            <a:gd name="adj2" fmla="val 50000"/>
          </a:avLst>
        </a:prstGeom>
        <a:gradFill rotWithShape="0">
          <a:gsLst>
            <a:gs pos="0">
              <a:schemeClr val="accent5">
                <a:shade val="90000"/>
                <a:hueOff val="559467"/>
                <a:satOff val="-47331"/>
                <a:lumOff val="38139"/>
                <a:alphaOff val="0"/>
                <a:shade val="51000"/>
                <a:satMod val="130000"/>
              </a:schemeClr>
            </a:gs>
            <a:gs pos="80000">
              <a:schemeClr val="accent5">
                <a:shade val="90000"/>
                <a:hueOff val="559467"/>
                <a:satOff val="-47331"/>
                <a:lumOff val="38139"/>
                <a:alphaOff val="0"/>
                <a:shade val="93000"/>
                <a:satMod val="130000"/>
              </a:schemeClr>
            </a:gs>
            <a:gs pos="100000">
              <a:schemeClr val="accent5">
                <a:shade val="90000"/>
                <a:hueOff val="559467"/>
                <a:satOff val="-47331"/>
                <a:lumOff val="38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151156" y="3217660"/>
        <a:ext cx="207525" cy="285888"/>
      </dsp:txXfrm>
    </dsp:sp>
    <dsp:sp modelId="{56A70A80-65A6-4BC4-AF9F-75500EFCF4F1}">
      <dsp:nvSpPr>
        <dsp:cNvPr id="0" name=""/>
        <dsp:cNvSpPr/>
      </dsp:nvSpPr>
      <dsp:spPr>
        <a:xfrm>
          <a:off x="4042190" y="3597764"/>
          <a:ext cx="1261272" cy="1261272"/>
        </a:xfrm>
        <a:prstGeom prst="ellipse">
          <a:avLst/>
        </a:prstGeom>
        <a:gradFill rotWithShape="0">
          <a:gsLst>
            <a:gs pos="0">
              <a:schemeClr val="accent5">
                <a:shade val="50000"/>
                <a:hueOff val="527708"/>
                <a:satOff val="-46724"/>
                <a:lumOff val="43659"/>
                <a:alphaOff val="0"/>
                <a:shade val="51000"/>
                <a:satMod val="130000"/>
              </a:schemeClr>
            </a:gs>
            <a:gs pos="80000">
              <a:schemeClr val="accent5">
                <a:shade val="50000"/>
                <a:hueOff val="527708"/>
                <a:satOff val="-46724"/>
                <a:lumOff val="43659"/>
                <a:alphaOff val="0"/>
                <a:shade val="93000"/>
                <a:satMod val="130000"/>
              </a:schemeClr>
            </a:gs>
            <a:gs pos="100000">
              <a:schemeClr val="accent5">
                <a:shade val="50000"/>
                <a:hueOff val="527708"/>
                <a:satOff val="-46724"/>
                <a:lumOff val="436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Deployment Architecture</a:t>
          </a:r>
        </a:p>
      </dsp:txBody>
      <dsp:txXfrm>
        <a:off x="4226899" y="3782473"/>
        <a:ext cx="891854" cy="891854"/>
      </dsp:txXfrm>
    </dsp:sp>
    <dsp:sp modelId="{158FFE47-003C-41FD-951D-14FF1194F8DE}">
      <dsp:nvSpPr>
        <dsp:cNvPr id="0" name=""/>
        <dsp:cNvSpPr/>
      </dsp:nvSpPr>
      <dsp:spPr>
        <a:xfrm rot="6942857">
          <a:off x="3282511" y="3162430"/>
          <a:ext cx="296464" cy="476480"/>
        </a:xfrm>
        <a:prstGeom prst="rightArrow">
          <a:avLst>
            <a:gd name="adj1" fmla="val 60000"/>
            <a:gd name="adj2" fmla="val 50000"/>
          </a:avLst>
        </a:prstGeom>
        <a:gradFill rotWithShape="0">
          <a:gsLst>
            <a:gs pos="0">
              <a:schemeClr val="accent5">
                <a:shade val="90000"/>
                <a:hueOff val="559467"/>
                <a:satOff val="-47331"/>
                <a:lumOff val="38139"/>
                <a:alphaOff val="0"/>
                <a:shade val="51000"/>
                <a:satMod val="130000"/>
              </a:schemeClr>
            </a:gs>
            <a:gs pos="80000">
              <a:schemeClr val="accent5">
                <a:shade val="90000"/>
                <a:hueOff val="559467"/>
                <a:satOff val="-47331"/>
                <a:lumOff val="38139"/>
                <a:alphaOff val="0"/>
                <a:shade val="93000"/>
                <a:satMod val="130000"/>
              </a:schemeClr>
            </a:gs>
            <a:gs pos="100000">
              <a:schemeClr val="accent5">
                <a:shade val="90000"/>
                <a:hueOff val="559467"/>
                <a:satOff val="-47331"/>
                <a:lumOff val="38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346275" y="3217660"/>
        <a:ext cx="207525" cy="285888"/>
      </dsp:txXfrm>
    </dsp:sp>
    <dsp:sp modelId="{F2851306-1259-4E75-A63C-C9AA4DB3730A}">
      <dsp:nvSpPr>
        <dsp:cNvPr id="0" name=""/>
        <dsp:cNvSpPr/>
      </dsp:nvSpPr>
      <dsp:spPr>
        <a:xfrm>
          <a:off x="2401493" y="3597764"/>
          <a:ext cx="1261272" cy="1261272"/>
        </a:xfrm>
        <a:prstGeom prst="ellipse">
          <a:avLst/>
        </a:prstGeom>
        <a:gradFill rotWithShape="0">
          <a:gsLst>
            <a:gs pos="0">
              <a:schemeClr val="accent5">
                <a:shade val="50000"/>
                <a:hueOff val="527708"/>
                <a:satOff val="-46724"/>
                <a:lumOff val="43659"/>
                <a:alphaOff val="0"/>
                <a:shade val="51000"/>
                <a:satMod val="130000"/>
              </a:schemeClr>
            </a:gs>
            <a:gs pos="80000">
              <a:schemeClr val="accent5">
                <a:shade val="50000"/>
                <a:hueOff val="527708"/>
                <a:satOff val="-46724"/>
                <a:lumOff val="43659"/>
                <a:alphaOff val="0"/>
                <a:shade val="93000"/>
                <a:satMod val="130000"/>
              </a:schemeClr>
            </a:gs>
            <a:gs pos="100000">
              <a:schemeClr val="accent5">
                <a:shade val="50000"/>
                <a:hueOff val="527708"/>
                <a:satOff val="-46724"/>
                <a:lumOff val="436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Smart Contract Identification</a:t>
          </a:r>
        </a:p>
      </dsp:txBody>
      <dsp:txXfrm>
        <a:off x="2586202" y="3782473"/>
        <a:ext cx="891854" cy="891854"/>
      </dsp:txXfrm>
    </dsp:sp>
    <dsp:sp modelId="{3E633787-D69A-4DBE-B8B4-B05905F42837}">
      <dsp:nvSpPr>
        <dsp:cNvPr id="0" name=""/>
        <dsp:cNvSpPr/>
      </dsp:nvSpPr>
      <dsp:spPr>
        <a:xfrm rot="10028571">
          <a:off x="2756616" y="2502979"/>
          <a:ext cx="296464" cy="476480"/>
        </a:xfrm>
        <a:prstGeom prst="rightArrow">
          <a:avLst>
            <a:gd name="adj1" fmla="val 60000"/>
            <a:gd name="adj2" fmla="val 50000"/>
          </a:avLst>
        </a:prstGeom>
        <a:gradFill rotWithShape="0">
          <a:gsLst>
            <a:gs pos="0">
              <a:schemeClr val="accent5">
                <a:shade val="90000"/>
                <a:hueOff val="372978"/>
                <a:satOff val="-31554"/>
                <a:lumOff val="25426"/>
                <a:alphaOff val="0"/>
                <a:shade val="51000"/>
                <a:satMod val="130000"/>
              </a:schemeClr>
            </a:gs>
            <a:gs pos="80000">
              <a:schemeClr val="accent5">
                <a:shade val="90000"/>
                <a:hueOff val="372978"/>
                <a:satOff val="-31554"/>
                <a:lumOff val="25426"/>
                <a:alphaOff val="0"/>
                <a:shade val="93000"/>
                <a:satMod val="130000"/>
              </a:schemeClr>
            </a:gs>
            <a:gs pos="100000">
              <a:schemeClr val="accent5">
                <a:shade val="90000"/>
                <a:hueOff val="372978"/>
                <a:satOff val="-31554"/>
                <a:lumOff val="254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844440" y="2588380"/>
        <a:ext cx="207525" cy="285888"/>
      </dsp:txXfrm>
    </dsp:sp>
    <dsp:sp modelId="{3FCD1845-CF0F-4E60-BF18-7ECC620A494E}">
      <dsp:nvSpPr>
        <dsp:cNvPr id="0" name=""/>
        <dsp:cNvSpPr/>
      </dsp:nvSpPr>
      <dsp:spPr>
        <a:xfrm>
          <a:off x="1378535" y="2315015"/>
          <a:ext cx="1261272" cy="1261272"/>
        </a:xfrm>
        <a:prstGeom prst="ellipse">
          <a:avLst/>
        </a:prstGeom>
        <a:gradFill rotWithShape="0">
          <a:gsLst>
            <a:gs pos="0">
              <a:schemeClr val="accent5">
                <a:shade val="50000"/>
                <a:hueOff val="351805"/>
                <a:satOff val="-31149"/>
                <a:lumOff val="29106"/>
                <a:alphaOff val="0"/>
                <a:shade val="51000"/>
                <a:satMod val="130000"/>
              </a:schemeClr>
            </a:gs>
            <a:gs pos="80000">
              <a:schemeClr val="accent5">
                <a:shade val="50000"/>
                <a:hueOff val="351805"/>
                <a:satOff val="-31149"/>
                <a:lumOff val="29106"/>
                <a:alphaOff val="0"/>
                <a:shade val="93000"/>
                <a:satMod val="130000"/>
              </a:schemeClr>
            </a:gs>
            <a:gs pos="100000">
              <a:schemeClr val="accent5">
                <a:shade val="50000"/>
                <a:hueOff val="351805"/>
                <a:satOff val="-31149"/>
                <a:lumOff val="291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Asset</a:t>
          </a:r>
        </a:p>
        <a:p>
          <a:pPr lvl="0" algn="ctr" defTabSz="533400">
            <a:lnSpc>
              <a:spcPct val="90000"/>
            </a:lnSpc>
            <a:spcBef>
              <a:spcPct val="0"/>
            </a:spcBef>
            <a:spcAft>
              <a:spcPct val="35000"/>
            </a:spcAft>
          </a:pPr>
          <a:r>
            <a:rPr lang="en-US" sz="1200" kern="1200" dirty="0"/>
            <a:t>Modelling</a:t>
          </a:r>
        </a:p>
      </dsp:txBody>
      <dsp:txXfrm>
        <a:off x="1563244" y="2499724"/>
        <a:ext cx="891854" cy="891854"/>
      </dsp:txXfrm>
    </dsp:sp>
    <dsp:sp modelId="{EDB1F6FF-B1FE-4527-911A-81422C694659}">
      <dsp:nvSpPr>
        <dsp:cNvPr id="0" name=""/>
        <dsp:cNvSpPr/>
      </dsp:nvSpPr>
      <dsp:spPr>
        <a:xfrm rot="13114286">
          <a:off x="2944306" y="1680657"/>
          <a:ext cx="296464" cy="476480"/>
        </a:xfrm>
        <a:prstGeom prst="rightArrow">
          <a:avLst>
            <a:gd name="adj1" fmla="val 60000"/>
            <a:gd name="adj2" fmla="val 50000"/>
          </a:avLst>
        </a:prstGeom>
        <a:gradFill rotWithShape="0">
          <a:gsLst>
            <a:gs pos="0">
              <a:schemeClr val="accent5">
                <a:shade val="90000"/>
                <a:hueOff val="186489"/>
                <a:satOff val="-15777"/>
                <a:lumOff val="12713"/>
                <a:alphaOff val="0"/>
                <a:shade val="51000"/>
                <a:satMod val="130000"/>
              </a:schemeClr>
            </a:gs>
            <a:gs pos="80000">
              <a:schemeClr val="accent5">
                <a:shade val="90000"/>
                <a:hueOff val="186489"/>
                <a:satOff val="-15777"/>
                <a:lumOff val="12713"/>
                <a:alphaOff val="0"/>
                <a:shade val="93000"/>
                <a:satMod val="130000"/>
              </a:schemeClr>
            </a:gs>
            <a:gs pos="100000">
              <a:schemeClr val="accent5">
                <a:shade val="90000"/>
                <a:hueOff val="186489"/>
                <a:satOff val="-15777"/>
                <a:lumOff val="1271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023543" y="1803679"/>
        <a:ext cx="207525" cy="285888"/>
      </dsp:txXfrm>
    </dsp:sp>
    <dsp:sp modelId="{C1FD8B1F-EC81-48EB-8C83-70355B735D14}">
      <dsp:nvSpPr>
        <dsp:cNvPr id="0" name=""/>
        <dsp:cNvSpPr/>
      </dsp:nvSpPr>
      <dsp:spPr>
        <a:xfrm>
          <a:off x="1743625" y="715454"/>
          <a:ext cx="1261272" cy="1261272"/>
        </a:xfrm>
        <a:prstGeom prst="ellipse">
          <a:avLst/>
        </a:prstGeom>
        <a:gradFill rotWithShape="0">
          <a:gsLst>
            <a:gs pos="0">
              <a:schemeClr val="accent5">
                <a:shade val="50000"/>
                <a:hueOff val="175903"/>
                <a:satOff val="-15575"/>
                <a:lumOff val="14553"/>
                <a:alphaOff val="0"/>
                <a:shade val="51000"/>
                <a:satMod val="130000"/>
              </a:schemeClr>
            </a:gs>
            <a:gs pos="80000">
              <a:schemeClr val="accent5">
                <a:shade val="50000"/>
                <a:hueOff val="175903"/>
                <a:satOff val="-15575"/>
                <a:lumOff val="14553"/>
                <a:alphaOff val="0"/>
                <a:shade val="93000"/>
                <a:satMod val="130000"/>
              </a:schemeClr>
            </a:gs>
            <a:gs pos="100000">
              <a:schemeClr val="accent5">
                <a:shade val="50000"/>
                <a:hueOff val="175903"/>
                <a:satOff val="-15575"/>
                <a:lumOff val="14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Technology Stack</a:t>
          </a:r>
        </a:p>
      </dsp:txBody>
      <dsp:txXfrm>
        <a:off x="1928334" y="900163"/>
        <a:ext cx="891854" cy="8918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4315"/>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830643"/>
            <a:ext cx="3038049" cy="464315"/>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2015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7/10/2018</a:t>
            </a:fld>
            <a:endParaRPr lang="en-US"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281700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20848470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emf"/><Relationship Id="rId18" Type="http://schemas.openxmlformats.org/officeDocument/2006/relationships/image" Target="../media/image8.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oleObject" Target="../embeddings/oleObject2.bin"/><Relationship Id="rId17" Type="http://schemas.openxmlformats.org/officeDocument/2006/relationships/image" Target="../media/image7.png"/><Relationship Id="rId2" Type="http://schemas.openxmlformats.org/officeDocument/2006/relationships/tags" Target="../tags/tag9.xml"/><Relationship Id="rId16" Type="http://schemas.openxmlformats.org/officeDocument/2006/relationships/image" Target="../media/image6.png"/><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3.jpg"/><Relationship Id="rId5" Type="http://schemas.openxmlformats.org/officeDocument/2006/relationships/tags" Target="../tags/tag12.xml"/><Relationship Id="rId15" Type="http://schemas.openxmlformats.org/officeDocument/2006/relationships/image" Target="../media/image5.emf"/><Relationship Id="rId10" Type="http://schemas.openxmlformats.org/officeDocument/2006/relationships/slideMaster" Target="../slideMasters/slideMaster1.xml"/><Relationship Id="rId19" Type="http://schemas.openxmlformats.org/officeDocument/2006/relationships/image" Target="../media/image9.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50.xml"/><Relationship Id="rId7" Type="http://schemas.openxmlformats.org/officeDocument/2006/relationships/hyperlink" Target="http://www.capgemini.com/" TargetMode="External"/><Relationship Id="rId2" Type="http://schemas.openxmlformats.org/officeDocument/2006/relationships/tags" Target="../tags/tag49.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emf"/><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image" Target="../media/image17.png"/><Relationship Id="rId5" Type="http://schemas.openxmlformats.org/officeDocument/2006/relationships/tags" Target="../tags/tag47.xml"/><Relationship Id="rId10" Type="http://schemas.openxmlformats.org/officeDocument/2006/relationships/hyperlink" Target="http://www.capgemini.com/" TargetMode="External"/><Relationship Id="rId4" Type="http://schemas.openxmlformats.org/officeDocument/2006/relationships/tags" Target="../tags/tag46.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17407"/>
          <a:stretch/>
        </p:blipFill>
        <p:spPr>
          <a:xfrm>
            <a:off x="0" y="1193800"/>
            <a:ext cx="12192000" cy="5664200"/>
          </a:xfrm>
          <a:prstGeom prst="rect">
            <a:avLst/>
          </a:prstGeom>
        </p:spPr>
      </p:pic>
      <p:sp>
        <p:nvSpPr>
          <p:cNvPr id="14" name="Rectangle 13"/>
          <p:cNvSpPr/>
          <p:nvPr userDrawn="1"/>
        </p:nvSpPr>
        <p:spPr>
          <a:xfrm>
            <a:off x="-2526" y="1179232"/>
            <a:ext cx="12193470" cy="5221568"/>
          </a:xfrm>
          <a:prstGeom prst="rect">
            <a:avLst/>
          </a:prstGeom>
          <a:gradFill flip="none" rotWithShape="1">
            <a:gsLst>
              <a:gs pos="0">
                <a:schemeClr val="accent1">
                  <a:lumMod val="5000"/>
                  <a:lumOff val="95000"/>
                </a:schemeClr>
              </a:gs>
              <a:gs pos="0">
                <a:schemeClr val="tx1">
                  <a:alpha val="88000"/>
                </a:schemeClr>
              </a:gs>
              <a:gs pos="65000">
                <a:schemeClr val="tx1">
                  <a:alpha val="5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30"/>
          <p:cNvSpPr/>
          <p:nvPr userDrawn="1"/>
        </p:nvSpPr>
        <p:spPr>
          <a:xfrm flipH="1">
            <a:off x="-3" y="3"/>
            <a:ext cx="11290436" cy="6400797"/>
          </a:xfrm>
          <a:custGeom>
            <a:avLst/>
            <a:gdLst>
              <a:gd name="connsiteX0" fmla="*/ 7628699 w 10752898"/>
              <a:gd name="connsiteY0" fmla="*/ 0 h 6857999"/>
              <a:gd name="connsiteX1" fmla="*/ 0 w 10752898"/>
              <a:gd name="connsiteY1" fmla="*/ 0 h 6857999"/>
              <a:gd name="connsiteX2" fmla="*/ 6857999 w 10752898"/>
              <a:gd name="connsiteY2" fmla="*/ 6857999 h 6857999"/>
              <a:gd name="connsiteX3" fmla="*/ 10752898 w 10752898"/>
              <a:gd name="connsiteY3" fmla="*/ 6857999 h 6857999"/>
              <a:gd name="connsiteX4" fmla="*/ 10752898 w 10752898"/>
              <a:gd name="connsiteY4" fmla="*/ 3124199 h 6857999"/>
              <a:gd name="connsiteX5" fmla="*/ 7628699 w 10752898"/>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2898" h="6857999">
                <a:moveTo>
                  <a:pt x="7628699" y="0"/>
                </a:moveTo>
                <a:lnTo>
                  <a:pt x="0" y="0"/>
                </a:lnTo>
                <a:lnTo>
                  <a:pt x="6857999" y="6857999"/>
                </a:lnTo>
                <a:lnTo>
                  <a:pt x="10752898" y="6857999"/>
                </a:lnTo>
                <a:lnTo>
                  <a:pt x="10752898" y="3124199"/>
                </a:lnTo>
                <a:lnTo>
                  <a:pt x="7628699" y="0"/>
                </a:lnTo>
                <a:close/>
              </a:path>
            </a:pathLst>
          </a:custGeom>
          <a:gradFill>
            <a:gsLst>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1539" name="think-cell Slide" r:id="rId12" imgW="360" imgH="360" progId="">
                  <p:embed/>
                </p:oleObj>
              </mc:Choice>
              <mc:Fallback>
                <p:oleObj name="think-cell Slide" r:id="rId12" imgW="360" imgH="360" progId="">
                  <p:embed/>
                  <p:pic>
                    <p:nvPicPr>
                      <p:cNvPr id="0" name="Picture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7"/>
          <p:cNvSpPr/>
          <p:nvPr userDrawn="1">
            <p:custDataLst>
              <p:tags r:id="rId3"/>
            </p:custDataLst>
          </p:nvPr>
        </p:nvSpPr>
        <p:spPr bwMode="auto">
          <a:xfrm>
            <a:off x="-2525" y="13"/>
            <a:ext cx="12195119"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781983">
                <a:moveTo>
                  <a:pt x="2187" y="0"/>
                </a:moveTo>
                <a:lnTo>
                  <a:pt x="10562072" y="0"/>
                </a:lnTo>
                <a:cubicBezTo>
                  <a:pt x="10562585" y="67600"/>
                  <a:pt x="10562411" y="1256738"/>
                  <a:pt x="10561157" y="1300153"/>
                </a:cubicBezTo>
                <a:cubicBezTo>
                  <a:pt x="10083761"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16" name="Rectangle 7"/>
          <p:cNvSpPr/>
          <p:nvPr userDrawn="1">
            <p:custDataLst>
              <p:tags r:id="rId4"/>
            </p:custDataLst>
          </p:nvPr>
        </p:nvSpPr>
        <p:spPr bwMode="auto">
          <a:xfrm>
            <a:off x="-2526" y="1179232"/>
            <a:ext cx="12193471" cy="1344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99663 w 10562585"/>
              <a:gd name="connsiteY7" fmla="*/ 10081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0" fmla="*/ 10562072 w 10562585"/>
              <a:gd name="connsiteY0" fmla="*/ 0 h 2781983"/>
              <a:gd name="connsiteX1" fmla="*/ 10561157 w 10562585"/>
              <a:gd name="connsiteY1" fmla="*/ 1300153 h 2781983"/>
              <a:gd name="connsiteX2" fmla="*/ 9288594 w 10562585"/>
              <a:gd name="connsiteY2" fmla="*/ 1976918 h 2781983"/>
              <a:gd name="connsiteX3" fmla="*/ 2317558 w 10562585"/>
              <a:gd name="connsiteY3" fmla="*/ 1983327 h 2781983"/>
              <a:gd name="connsiteX4" fmla="*/ 1180889 w 10562585"/>
              <a:gd name="connsiteY4" fmla="*/ 2781983 h 2781983"/>
              <a:gd name="connsiteX5" fmla="*/ 0 w 10562585"/>
              <a:gd name="connsiteY5" fmla="*/ 1997880 h 2781983"/>
              <a:gd name="connsiteX0" fmla="*/ 10561157 w 10561157"/>
              <a:gd name="connsiteY0" fmla="*/ 0 h 1481830"/>
              <a:gd name="connsiteX1" fmla="*/ 9288594 w 10561157"/>
              <a:gd name="connsiteY1" fmla="*/ 676765 h 1481830"/>
              <a:gd name="connsiteX2" fmla="*/ 2317558 w 10561157"/>
              <a:gd name="connsiteY2" fmla="*/ 683174 h 1481830"/>
              <a:gd name="connsiteX3" fmla="*/ 1180889 w 10561157"/>
              <a:gd name="connsiteY3" fmla="*/ 1481830 h 1481830"/>
              <a:gd name="connsiteX4" fmla="*/ 0 w 10561157"/>
              <a:gd name="connsiteY4" fmla="*/ 697727 h 148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157" h="1481830">
                <a:moveTo>
                  <a:pt x="10561157" y="0"/>
                </a:moveTo>
                <a:cubicBezTo>
                  <a:pt x="10083761" y="672009"/>
                  <a:pt x="9705180" y="682085"/>
                  <a:pt x="9288594" y="676765"/>
                </a:cubicBezTo>
                <a:lnTo>
                  <a:pt x="2317558" y="683174"/>
                </a:lnTo>
                <a:cubicBezTo>
                  <a:pt x="1740344" y="716316"/>
                  <a:pt x="1372498" y="1019008"/>
                  <a:pt x="1180889" y="1481830"/>
                </a:cubicBezTo>
                <a:cubicBezTo>
                  <a:pt x="882535" y="778053"/>
                  <a:pt x="278640" y="696849"/>
                  <a:pt x="0" y="697727"/>
                </a:cubicBezTo>
              </a:path>
            </a:pathLst>
          </a:custGeom>
          <a:noFill/>
          <a:ln w="12700" cmpd="sng" algn="ctr">
            <a:solidFill>
              <a:schemeClr val="bg1">
                <a:lumMod val="65000"/>
              </a:schemeClr>
            </a:solid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19" name="Title 1"/>
          <p:cNvSpPr>
            <a:spLocks noGrp="1"/>
          </p:cNvSpPr>
          <p:nvPr>
            <p:ph type="ctrTitle"/>
            <p:custDataLst>
              <p:tags r:id="rId5"/>
            </p:custDataLst>
          </p:nvPr>
        </p:nvSpPr>
        <p:spPr>
          <a:xfrm>
            <a:off x="1384005" y="2927384"/>
            <a:ext cx="4640267" cy="890905"/>
          </a:xfrm>
          <a:effectLst>
            <a:outerShdw blurRad="12700" dist="12700" dir="2700000" sx="133000" sy="133000" algn="tl" rotWithShape="0">
              <a:schemeClr val="bg1">
                <a:alpha val="80000"/>
              </a:schemeClr>
            </a:outerShdw>
          </a:effectLst>
        </p:spPr>
        <p:txBody>
          <a:bodyPr lIns="0" tIns="33059" rIns="33059" bIns="33059" anchor="ctr"/>
          <a:lstStyle>
            <a:lvl1pPr algn="l">
              <a:defRPr sz="3200" b="1">
                <a:solidFill>
                  <a:schemeClr val="bg1"/>
                </a:solidFill>
                <a:effectLst>
                  <a:outerShdw blurRad="38100" dist="38100" dir="2700000" algn="tl">
                    <a:srgbClr val="000000">
                      <a:alpha val="43137"/>
                    </a:srgbClr>
                  </a:outerShdw>
                </a:effectLst>
              </a:defRPr>
            </a:lvl1pPr>
          </a:lstStyle>
          <a:p>
            <a:endParaRPr lang="en-US" dirty="0"/>
          </a:p>
        </p:txBody>
      </p:sp>
      <p:sp>
        <p:nvSpPr>
          <p:cNvPr id="20" name="Subtitle 2"/>
          <p:cNvSpPr>
            <a:spLocks noGrp="1"/>
          </p:cNvSpPr>
          <p:nvPr>
            <p:ph type="subTitle" idx="1" hasCustomPrompt="1"/>
            <p:custDataLst>
              <p:tags r:id="rId6"/>
            </p:custDataLst>
          </p:nvPr>
        </p:nvSpPr>
        <p:spPr>
          <a:xfrm>
            <a:off x="1384005" y="4807242"/>
            <a:ext cx="3775247" cy="551527"/>
          </a:xfrm>
          <a:prstGeom prst="rect">
            <a:avLst/>
          </a:prstGeom>
          <a:effectLst>
            <a:outerShdw blurRad="12700" dist="12700" dir="2700000" sx="133000" sy="133000" algn="tl" rotWithShape="0">
              <a:schemeClr val="bg1">
                <a:alpha val="80000"/>
              </a:schemeClr>
            </a:outerShdw>
          </a:effectLst>
        </p:spPr>
        <p:txBody>
          <a:bodyPr lIns="0" tIns="33059" rIns="33059" bIns="33059" anchor="ctr"/>
          <a:lstStyle>
            <a:lvl1pPr marL="0" indent="0" algn="l">
              <a:buNone/>
              <a:defRPr sz="1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21" name="Picture 103" descr="C:\Users\UserSim\Desktop\Capgemini\Capgemini_logo_cmyk.png"/>
          <p:cNvPicPr>
            <a:picLocks noChangeAspect="1" noChangeArrowheads="1"/>
          </p:cNvPicPr>
          <p:nvPr userDrawn="1">
            <p:custDataLst>
              <p:tags r:id="rId7"/>
            </p:custDataLst>
          </p:nvPr>
        </p:nvPicPr>
        <p:blipFill>
          <a:blip r:embed="rId14" cstate="email"/>
          <a:srcRect/>
          <a:stretch>
            <a:fillRect/>
          </a:stretch>
        </p:blipFill>
        <p:spPr bwMode="auto">
          <a:xfrm>
            <a:off x="804988" y="548640"/>
            <a:ext cx="3151163" cy="656814"/>
          </a:xfrm>
          <a:prstGeom prst="rect">
            <a:avLst/>
          </a:prstGeom>
          <a:noFill/>
        </p:spPr>
      </p:pic>
      <p:sp>
        <p:nvSpPr>
          <p:cNvPr id="22" name="Rectangle 21"/>
          <p:cNvSpPr/>
          <p:nvPr userDrawn="1">
            <p:custDataLst>
              <p:tags r:id="rId8"/>
            </p:custDataLst>
          </p:nvPr>
        </p:nvSpPr>
        <p:spPr>
          <a:xfrm>
            <a:off x="0" y="6400800"/>
            <a:ext cx="12190944"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23" name="Picture 104" descr="C:\Users\UserSim\Desktop\Capgemini\moto.emf"/>
          <p:cNvPicPr>
            <a:picLocks noChangeAspect="1" noChangeArrowheads="1"/>
          </p:cNvPicPr>
          <p:nvPr userDrawn="1">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8941716" y="6500818"/>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userDrawn="1"/>
        </p:nvGrpSpPr>
        <p:grpSpPr>
          <a:xfrm>
            <a:off x="0" y="5612920"/>
            <a:ext cx="4356417" cy="946718"/>
            <a:chOff x="0" y="5435120"/>
            <a:chExt cx="4356417" cy="946718"/>
          </a:xfrm>
        </p:grpSpPr>
        <p:pic>
          <p:nvPicPr>
            <p:cNvPr id="25" name="Picture 24"/>
            <p:cNvPicPr>
              <a:picLocks noChangeAspect="1"/>
            </p:cNvPicPr>
            <p:nvPr userDrawn="1"/>
          </p:nvPicPr>
          <p:blipFill>
            <a:blip r:embed="rId16" cstate="print">
              <a:biLevel thresh="25000"/>
              <a:extLst>
                <a:ext uri="{28A0092B-C50C-407E-A947-70E740481C1C}">
                  <a14:useLocalDpi xmlns:a14="http://schemas.microsoft.com/office/drawing/2010/main" val="0"/>
                </a:ext>
              </a:extLst>
            </a:blip>
            <a:stretch>
              <a:fillRect/>
            </a:stretch>
          </p:blipFill>
          <p:spPr>
            <a:xfrm>
              <a:off x="1127219" y="5467438"/>
              <a:ext cx="1380226" cy="914400"/>
            </a:xfrm>
            <a:prstGeom prst="rect">
              <a:avLst/>
            </a:prstGeom>
          </p:spPr>
        </p:pic>
        <p:grpSp>
          <p:nvGrpSpPr>
            <p:cNvPr id="26" name="Group 25"/>
            <p:cNvGrpSpPr/>
            <p:nvPr userDrawn="1"/>
          </p:nvGrpSpPr>
          <p:grpSpPr>
            <a:xfrm>
              <a:off x="0" y="5435120"/>
              <a:ext cx="4356417" cy="914400"/>
              <a:chOff x="0" y="5435120"/>
              <a:chExt cx="4356417" cy="914400"/>
            </a:xfrm>
          </p:grpSpPr>
          <p:pic>
            <p:nvPicPr>
              <p:cNvPr id="27" name="Picture 26"/>
              <p:cNvPicPr>
                <a:picLocks noChangeAspect="1"/>
              </p:cNvPicPr>
              <p:nvPr userDrawn="1"/>
            </p:nvPicPr>
            <p:blipFill>
              <a:blip r:embed="rId17" cstate="print">
                <a:biLevel thresh="25000"/>
                <a:extLst>
                  <a:ext uri="{28A0092B-C50C-407E-A947-70E740481C1C}">
                    <a14:useLocalDpi xmlns:a14="http://schemas.microsoft.com/office/drawing/2010/main" val="0"/>
                  </a:ext>
                </a:extLst>
              </a:blip>
              <a:stretch>
                <a:fillRect/>
              </a:stretch>
            </p:blipFill>
            <p:spPr>
              <a:xfrm>
                <a:off x="2976191" y="5435120"/>
                <a:ext cx="1380226" cy="914400"/>
              </a:xfrm>
              <a:prstGeom prst="rect">
                <a:avLst/>
              </a:prstGeom>
            </p:spPr>
          </p:pic>
          <p:pic>
            <p:nvPicPr>
              <p:cNvPr id="28" name="Picture 27"/>
              <p:cNvPicPr>
                <a:picLocks noChangeAspect="1"/>
              </p:cNvPicPr>
              <p:nvPr userDrawn="1"/>
            </p:nvPicPr>
            <p:blipFill>
              <a:blip r:embed="rId18" cstate="print">
                <a:biLevel thresh="25000"/>
                <a:extLst>
                  <a:ext uri="{28A0092B-C50C-407E-A947-70E740481C1C}">
                    <a14:useLocalDpi xmlns:a14="http://schemas.microsoft.com/office/drawing/2010/main" val="0"/>
                  </a:ext>
                </a:extLst>
              </a:blip>
              <a:stretch>
                <a:fillRect/>
              </a:stretch>
            </p:blipFill>
            <p:spPr>
              <a:xfrm>
                <a:off x="2083455" y="5511900"/>
                <a:ext cx="1236302" cy="819050"/>
              </a:xfrm>
              <a:prstGeom prst="rect">
                <a:avLst/>
              </a:prstGeom>
            </p:spPr>
          </p:pic>
          <p:cxnSp>
            <p:nvCxnSpPr>
              <p:cNvPr id="29" name="Straight Connector 28"/>
              <p:cNvCxnSpPr/>
              <p:nvPr userDrawn="1"/>
            </p:nvCxnSpPr>
            <p:spPr>
              <a:xfrm>
                <a:off x="0" y="6149975"/>
                <a:ext cx="3797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19">
                <a:biLevel thresh="25000"/>
                <a:extLst>
                  <a:ext uri="{28A0092B-C50C-407E-A947-70E740481C1C}">
                    <a14:useLocalDpi xmlns:a14="http://schemas.microsoft.com/office/drawing/2010/main" val="0"/>
                  </a:ext>
                </a:extLst>
              </a:blip>
              <a:stretch>
                <a:fillRect/>
              </a:stretch>
            </p:blipFill>
            <p:spPr>
              <a:xfrm>
                <a:off x="437105" y="5505426"/>
                <a:ext cx="812823" cy="812823"/>
              </a:xfrm>
              <a:prstGeom prst="rect">
                <a:avLst/>
              </a:prstGeom>
            </p:spPr>
          </p:pic>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489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6504400" y="3119317"/>
            <a:ext cx="5241515" cy="2197606"/>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190,000 people,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is present in over 40 countries and celebrates its 50th Anniversary year in 2017. A global leader in consulting, technology and outsourcing services, the Group reported 2016 global revenues of EUR 12.5 billion. Together with its clients,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creates and delivers business, technology and digital solutions that fit their needs, enabling them to achieve innovation and competitiveness. A deeply multicultural organization,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has developed its own way of working, the Collaborative Business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Experience</a:t>
            </a:r>
            <a:r>
              <a:rPr kumimoji="0" lang="en-US" sz="1000" b="0" i="0" u="none" strike="noStrike" kern="1200" cap="none" spc="0" normalizeH="0" baseline="30000" noProof="0" dirty="0" err="1">
                <a:ln>
                  <a:noFill/>
                </a:ln>
                <a:solidFill>
                  <a:prstClr val="white"/>
                </a:solidFill>
                <a:effectLst/>
                <a:uLnTx/>
                <a:uFillTx/>
                <a:latin typeface="Arial" pitchFamily="34" charset="0"/>
                <a:ea typeface="+mn-ea"/>
                <a:cs typeface="Arial" pitchFamily="34" charset="0"/>
              </a:rPr>
              <a:t>TM</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and draws on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Rightshore</a:t>
            </a:r>
            <a:r>
              <a:rPr kumimoji="0" lang="en-US" sz="1000" b="0" i="0" u="none" strike="noStrike" kern="1200" cap="none" spc="0" normalizeH="0" baseline="30000" noProof="0" dirty="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its worldwide delivery model.</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00" u="sng" kern="1200" dirty="0">
                <a:solidFill>
                  <a:schemeClr val="tx1"/>
                </a:solidFill>
                <a:effectLst/>
                <a:latin typeface="Arial" panose="020B0604020202020204" pitchFamily="34" charset="0"/>
                <a:ea typeface="+mn-ea"/>
                <a:cs typeface="Arial" panose="020B0604020202020204" pitchFamily="34" charset="0"/>
                <a:hlinkClick r:id="rId7"/>
              </a:rPr>
              <a:t>www.capgemini.com</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Arial" panose="020B0604020202020204" pitchFamily="34" charset="0"/>
              <a:ea typeface="+mn-ea"/>
              <a:cs typeface="Arial" panose="020B0604020202020204" pitchFamily="34" charset="0"/>
            </a:endParaRPr>
          </a:p>
        </p:txBody>
      </p:sp>
      <p:pic>
        <p:nvPicPr>
          <p:cNvPr id="8" name="Image 337" descr="CBE_Label_ppt.png"/>
          <p:cNvPicPr>
            <a:picLocks noChangeAspect="1"/>
          </p:cNvPicPr>
          <p:nvPr userDrawn="1"/>
        </p:nvPicPr>
        <p:blipFill>
          <a:blip r:embed="rId8" cstate="print"/>
          <a:stretch>
            <a:fillRect/>
          </a:stretch>
        </p:blipFill>
        <p:spPr>
          <a:xfrm>
            <a:off x="6240010" y="3104803"/>
            <a:ext cx="519570" cy="523727"/>
          </a:xfrm>
          <a:prstGeom prst="rect">
            <a:avLst/>
          </a:prstGeom>
          <a:noFill/>
          <a:ln>
            <a:noFill/>
          </a:ln>
        </p:spPr>
      </p:pic>
    </p:spTree>
    <p:extLst>
      <p:ext uri="{BB962C8B-B14F-4D97-AF65-F5344CB8AC3E}">
        <p14:creationId xmlns:p14="http://schemas.microsoft.com/office/powerpoint/2010/main" val="307446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4997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1929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effectLst/>
        </p:spPr>
        <p:txBody>
          <a:bodyPr/>
          <a:lstStyle>
            <a:lvl1pPr>
              <a:defRPr/>
            </a:lvl1pPr>
          </a:lstStyle>
          <a:p>
            <a:r>
              <a:rPr lang="en-US" noProof="0"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24417"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1533439"/>
            <a:ext cx="5539650" cy="4715504"/>
          </a:xfrm>
          <a:prstGeom prst="rect">
            <a:avLst/>
          </a:prstGeo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1533440"/>
            <a:ext cx="5539650" cy="4725584"/>
          </a:xfrm>
          <a:prstGeom prst="rect">
            <a:avLst/>
          </a:prstGeo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4" name="Rectangle 23"/>
          <p:cNvSpPr/>
          <p:nvPr userDrawn="1"/>
        </p:nvSpPr>
        <p:spPr>
          <a:xfrm>
            <a:off x="0" y="1003878"/>
            <a:ext cx="10950498" cy="931333"/>
          </a:xfrm>
          <a:prstGeom prst="rect">
            <a:avLst/>
          </a:prstGeom>
          <a:solidFill>
            <a:srgbClr val="0098C7"/>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Arial"/>
            </a:endParaRPr>
          </a:p>
        </p:txBody>
      </p:sp>
      <p:sp>
        <p:nvSpPr>
          <p:cNvPr id="25" name="Oval 22"/>
          <p:cNvSpPr/>
          <p:nvPr userDrawn="1"/>
        </p:nvSpPr>
        <p:spPr>
          <a:xfrm rot="3396601">
            <a:off x="10407821" y="1235024"/>
            <a:ext cx="1794243" cy="934590"/>
          </a:xfrm>
          <a:custGeom>
            <a:avLst/>
            <a:gdLst>
              <a:gd name="connsiteX0" fmla="*/ 0 w 2155151"/>
              <a:gd name="connsiteY0" fmla="*/ 1077576 h 2155151"/>
              <a:gd name="connsiteX1" fmla="*/ 1077576 w 2155151"/>
              <a:gd name="connsiteY1" fmla="*/ 0 h 2155151"/>
              <a:gd name="connsiteX2" fmla="*/ 2155152 w 2155151"/>
              <a:gd name="connsiteY2" fmla="*/ 1077576 h 2155151"/>
              <a:gd name="connsiteX3" fmla="*/ 1077576 w 2155151"/>
              <a:gd name="connsiteY3" fmla="*/ 2155152 h 2155151"/>
              <a:gd name="connsiteX4" fmla="*/ 0 w 2155151"/>
              <a:gd name="connsiteY4" fmla="*/ 1077576 h 2155151"/>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4" fmla="*/ 1169016 w 2155152"/>
              <a:gd name="connsiteY4" fmla="*/ 91440 h 2155152"/>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0" fmla="*/ 2155152 w 2155152"/>
              <a:gd name="connsiteY0" fmla="*/ 0 h 1077576"/>
              <a:gd name="connsiteX1" fmla="*/ 1077576 w 2155152"/>
              <a:gd name="connsiteY1" fmla="*/ 1077576 h 1077576"/>
              <a:gd name="connsiteX2" fmla="*/ 0 w 2155152"/>
              <a:gd name="connsiteY2" fmla="*/ 0 h 1077576"/>
            </a:gdLst>
            <a:ahLst/>
            <a:cxnLst>
              <a:cxn ang="0">
                <a:pos x="connsiteX0" y="connsiteY0"/>
              </a:cxn>
              <a:cxn ang="0">
                <a:pos x="connsiteX1" y="connsiteY1"/>
              </a:cxn>
              <a:cxn ang="0">
                <a:pos x="connsiteX2" y="connsiteY2"/>
              </a:cxn>
            </a:cxnLst>
            <a:rect l="l" t="t" r="r" b="b"/>
            <a:pathLst>
              <a:path w="2155152" h="1077576">
                <a:moveTo>
                  <a:pt x="2155152" y="0"/>
                </a:moveTo>
                <a:cubicBezTo>
                  <a:pt x="2155152" y="595129"/>
                  <a:pt x="1672705" y="1077576"/>
                  <a:pt x="1077576" y="1077576"/>
                </a:cubicBezTo>
                <a:cubicBezTo>
                  <a:pt x="482447" y="1077576"/>
                  <a:pt x="0" y="595129"/>
                  <a:pt x="0" y="0"/>
                </a:cubicBezTo>
              </a:path>
            </a:pathLst>
          </a:custGeom>
          <a:solidFill>
            <a:sysClr val="window" lastClr="FFFFFF"/>
          </a:solidFill>
          <a:ln w="12700" cap="flat" cmpd="sng" algn="ctr">
            <a:solidFill>
              <a:srgbClr val="0098C7"/>
            </a:solidFill>
            <a:prstDash val="dash"/>
          </a:ln>
          <a:effectLst/>
        </p:spPr>
        <p:txBody>
          <a:bodyPr rtlCol="0" anchor="ctr"/>
          <a:lstStyle/>
          <a:p>
            <a:pPr algn="ctr" defTabSz="914400">
              <a:defRPr/>
            </a:pPr>
            <a:endParaRPr lang="en-US" sz="2400" kern="0" dirty="0">
              <a:solidFill>
                <a:srgbClr val="998C85">
                  <a:lumMod val="50000"/>
                </a:srgbClr>
              </a:solidFill>
              <a:latin typeface="Arial"/>
            </a:endParaRPr>
          </a:p>
        </p:txBody>
      </p:sp>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5709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grpSp>
        <p:nvGrpSpPr>
          <p:cNvPr id="30" name="Groupe 566"/>
          <p:cNvGrpSpPr/>
          <p:nvPr userDrawn="1"/>
        </p:nvGrpSpPr>
        <p:grpSpPr>
          <a:xfrm>
            <a:off x="11159004" y="1377942"/>
            <a:ext cx="739257" cy="512665"/>
            <a:chOff x="2613026" y="2713038"/>
            <a:chExt cx="414338" cy="287338"/>
          </a:xfrm>
        </p:grpSpPr>
        <p:sp>
          <p:nvSpPr>
            <p:cNvPr id="31" name="Freeform 302"/>
            <p:cNvSpPr>
              <a:spLocks/>
            </p:cNvSpPr>
            <p:nvPr/>
          </p:nvSpPr>
          <p:spPr bwMode="auto">
            <a:xfrm>
              <a:off x="2613026" y="2817813"/>
              <a:ext cx="414338" cy="182563"/>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2" name="Freeform 303"/>
            <p:cNvSpPr>
              <a:spLocks/>
            </p:cNvSpPr>
            <p:nvPr/>
          </p:nvSpPr>
          <p:spPr bwMode="auto">
            <a:xfrm>
              <a:off x="2613026" y="2784475"/>
              <a:ext cx="414338" cy="180975"/>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3" name="Freeform 304"/>
            <p:cNvSpPr>
              <a:spLocks/>
            </p:cNvSpPr>
            <p:nvPr/>
          </p:nvSpPr>
          <p:spPr bwMode="auto">
            <a:xfrm>
              <a:off x="2613026" y="2746375"/>
              <a:ext cx="414338" cy="184150"/>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4" name="Freeform 305"/>
            <p:cNvSpPr>
              <a:spLocks/>
            </p:cNvSpPr>
            <p:nvPr/>
          </p:nvSpPr>
          <p:spPr bwMode="auto">
            <a:xfrm>
              <a:off x="2613026" y="2713038"/>
              <a:ext cx="414338" cy="180975"/>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grpSp>
      <p:sp>
        <p:nvSpPr>
          <p:cNvPr id="28" name="Rectangle 9"/>
          <p:cNvSpPr>
            <a:spLocks/>
          </p:cNvSpPr>
          <p:nvPr/>
        </p:nvSpPr>
        <p:spPr>
          <a:xfrm>
            <a:off x="3" y="659118"/>
            <a:ext cx="12188824" cy="737260"/>
          </a:xfrm>
          <a:custGeom>
            <a:avLst/>
            <a:gdLst>
              <a:gd name="connsiteX0" fmla="*/ 0 w 9906000"/>
              <a:gd name="connsiteY0" fmla="*/ 0 h 742641"/>
              <a:gd name="connsiteX1" fmla="*/ 9906000 w 9906000"/>
              <a:gd name="connsiteY1" fmla="*/ 0 h 742641"/>
              <a:gd name="connsiteX2" fmla="*/ 9906000 w 9906000"/>
              <a:gd name="connsiteY2" fmla="*/ 742641 h 742641"/>
              <a:gd name="connsiteX3" fmla="*/ 0 w 9906000"/>
              <a:gd name="connsiteY3" fmla="*/ 742641 h 742641"/>
              <a:gd name="connsiteX4" fmla="*/ 0 w 9906000"/>
              <a:gd name="connsiteY4" fmla="*/ 0 h 742641"/>
              <a:gd name="connsiteX0" fmla="*/ 0 w 9906000"/>
              <a:gd name="connsiteY0" fmla="*/ 0 h 742641"/>
              <a:gd name="connsiteX1" fmla="*/ 9906000 w 9906000"/>
              <a:gd name="connsiteY1" fmla="*/ 0 h 742641"/>
              <a:gd name="connsiteX2" fmla="*/ 9906000 w 9906000"/>
              <a:gd name="connsiteY2" fmla="*/ 742641 h 742641"/>
              <a:gd name="connsiteX3" fmla="*/ 473572 w 9906000"/>
              <a:gd name="connsiteY3" fmla="*/ 737260 h 742641"/>
              <a:gd name="connsiteX4" fmla="*/ 0 w 9906000"/>
              <a:gd name="connsiteY4" fmla="*/ 742641 h 742641"/>
              <a:gd name="connsiteX5" fmla="*/ 0 w 9906000"/>
              <a:gd name="connsiteY5" fmla="*/ 0 h 742641"/>
              <a:gd name="connsiteX0" fmla="*/ 0 w 9906000"/>
              <a:gd name="connsiteY0" fmla="*/ 0 h 742641"/>
              <a:gd name="connsiteX1" fmla="*/ 9906000 w 9906000"/>
              <a:gd name="connsiteY1" fmla="*/ 0 h 742641"/>
              <a:gd name="connsiteX2" fmla="*/ 9906000 w 9906000"/>
              <a:gd name="connsiteY2" fmla="*/ 742641 h 742641"/>
              <a:gd name="connsiteX3" fmla="*/ 877185 w 9906000"/>
              <a:gd name="connsiteY3" fmla="*/ 737260 h 742641"/>
              <a:gd name="connsiteX4" fmla="*/ 473572 w 9906000"/>
              <a:gd name="connsiteY4" fmla="*/ 737260 h 742641"/>
              <a:gd name="connsiteX5" fmla="*/ 0 w 9906000"/>
              <a:gd name="connsiteY5" fmla="*/ 742641 h 742641"/>
              <a:gd name="connsiteX6" fmla="*/ 0 w 9906000"/>
              <a:gd name="connsiteY6"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10763 w 9916763"/>
              <a:gd name="connsiteY0" fmla="*/ 0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10763 w 9916763"/>
              <a:gd name="connsiteY7" fmla="*/ 0 h 737260"/>
              <a:gd name="connsiteX0" fmla="*/ 1238 w 9907238"/>
              <a:gd name="connsiteY0" fmla="*/ 0 h 737260"/>
              <a:gd name="connsiteX1" fmla="*/ 9907238 w 9907238"/>
              <a:gd name="connsiteY1" fmla="*/ 0 h 737260"/>
              <a:gd name="connsiteX2" fmla="*/ 9794226 w 9907238"/>
              <a:gd name="connsiteY2" fmla="*/ 247546 h 737260"/>
              <a:gd name="connsiteX3" fmla="*/ 9542641 w 9907238"/>
              <a:gd name="connsiteY3" fmla="*/ 365939 h 737260"/>
              <a:gd name="connsiteX4" fmla="*/ 867660 w 9907238"/>
              <a:gd name="connsiteY4" fmla="*/ 376703 h 737260"/>
              <a:gd name="connsiteX5" fmla="*/ 474810 w 9907238"/>
              <a:gd name="connsiteY5" fmla="*/ 737260 h 737260"/>
              <a:gd name="connsiteX6" fmla="*/ 0 w 9907238"/>
              <a:gd name="connsiteY6" fmla="*/ 387464 h 737260"/>
              <a:gd name="connsiteX7" fmla="*/ 1238 w 9907238"/>
              <a:gd name="connsiteY7" fmla="*/ 0 h 737260"/>
              <a:gd name="connsiteX0" fmla="*/ 20 w 9912370"/>
              <a:gd name="connsiteY0" fmla="*/ 28575 h 737260"/>
              <a:gd name="connsiteX1" fmla="*/ 9912370 w 9912370"/>
              <a:gd name="connsiteY1" fmla="*/ 0 h 737260"/>
              <a:gd name="connsiteX2" fmla="*/ 9799358 w 9912370"/>
              <a:gd name="connsiteY2" fmla="*/ 247546 h 737260"/>
              <a:gd name="connsiteX3" fmla="*/ 9547773 w 9912370"/>
              <a:gd name="connsiteY3" fmla="*/ 365939 h 737260"/>
              <a:gd name="connsiteX4" fmla="*/ 872792 w 9912370"/>
              <a:gd name="connsiteY4" fmla="*/ 376703 h 737260"/>
              <a:gd name="connsiteX5" fmla="*/ 479942 w 9912370"/>
              <a:gd name="connsiteY5" fmla="*/ 737260 h 737260"/>
              <a:gd name="connsiteX6" fmla="*/ 5132 w 9912370"/>
              <a:gd name="connsiteY6" fmla="*/ 387464 h 737260"/>
              <a:gd name="connsiteX7" fmla="*/ 20 w 9912370"/>
              <a:gd name="connsiteY7" fmla="*/ 28575 h 737260"/>
              <a:gd name="connsiteX0" fmla="*/ 4413 w 9916763"/>
              <a:gd name="connsiteY0" fmla="*/ 28575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4413 w 9916763"/>
              <a:gd name="connsiteY7" fmla="*/ 28575 h 737260"/>
              <a:gd name="connsiteX0" fmla="*/ 21 w 9912371"/>
              <a:gd name="connsiteY0" fmla="*/ 28575 h 737260"/>
              <a:gd name="connsiteX1" fmla="*/ 9912371 w 9912371"/>
              <a:gd name="connsiteY1" fmla="*/ 0 h 737260"/>
              <a:gd name="connsiteX2" fmla="*/ 9799359 w 9912371"/>
              <a:gd name="connsiteY2" fmla="*/ 247546 h 737260"/>
              <a:gd name="connsiteX3" fmla="*/ 9547774 w 9912371"/>
              <a:gd name="connsiteY3" fmla="*/ 365939 h 737260"/>
              <a:gd name="connsiteX4" fmla="*/ 872793 w 9912371"/>
              <a:gd name="connsiteY4" fmla="*/ 376703 h 737260"/>
              <a:gd name="connsiteX5" fmla="*/ 479943 w 9912371"/>
              <a:gd name="connsiteY5" fmla="*/ 737260 h 737260"/>
              <a:gd name="connsiteX6" fmla="*/ 5133 w 9912371"/>
              <a:gd name="connsiteY6" fmla="*/ 387464 h 737260"/>
              <a:gd name="connsiteX7" fmla="*/ 21 w 9912371"/>
              <a:gd name="connsiteY7" fmla="*/ 28575 h 737260"/>
              <a:gd name="connsiteX0" fmla="*/ 42 w 9912392"/>
              <a:gd name="connsiteY0" fmla="*/ 28575 h 737260"/>
              <a:gd name="connsiteX1" fmla="*/ 9912392 w 9912392"/>
              <a:gd name="connsiteY1" fmla="*/ 0 h 737260"/>
              <a:gd name="connsiteX2" fmla="*/ 9799380 w 9912392"/>
              <a:gd name="connsiteY2" fmla="*/ 247546 h 737260"/>
              <a:gd name="connsiteX3" fmla="*/ 9547795 w 9912392"/>
              <a:gd name="connsiteY3" fmla="*/ 365939 h 737260"/>
              <a:gd name="connsiteX4" fmla="*/ 872814 w 9912392"/>
              <a:gd name="connsiteY4" fmla="*/ 376703 h 737260"/>
              <a:gd name="connsiteX5" fmla="*/ 479964 w 9912392"/>
              <a:gd name="connsiteY5" fmla="*/ 737260 h 737260"/>
              <a:gd name="connsiteX6" fmla="*/ 1979 w 9912392"/>
              <a:gd name="connsiteY6" fmla="*/ 384289 h 737260"/>
              <a:gd name="connsiteX7" fmla="*/ 42 w 9912392"/>
              <a:gd name="connsiteY7" fmla="*/ 28575 h 7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2392" h="737260">
                <a:moveTo>
                  <a:pt x="42" y="28575"/>
                </a:moveTo>
                <a:lnTo>
                  <a:pt x="9912392" y="0"/>
                </a:lnTo>
                <a:cubicBezTo>
                  <a:pt x="9874721" y="82515"/>
                  <a:pt x="9912392" y="73546"/>
                  <a:pt x="9799380" y="247546"/>
                </a:cubicBezTo>
                <a:lnTo>
                  <a:pt x="9547795" y="365939"/>
                </a:lnTo>
                <a:lnTo>
                  <a:pt x="872814" y="376703"/>
                </a:lnTo>
                <a:cubicBezTo>
                  <a:pt x="494315" y="475363"/>
                  <a:pt x="514047" y="670889"/>
                  <a:pt x="479964" y="737260"/>
                </a:cubicBezTo>
                <a:cubicBezTo>
                  <a:pt x="392067" y="405403"/>
                  <a:pt x="159836" y="382495"/>
                  <a:pt x="1979" y="384289"/>
                </a:cubicBezTo>
                <a:cubicBezTo>
                  <a:pt x="2392" y="255134"/>
                  <a:pt x="-371" y="157730"/>
                  <a:pt x="42" y="28575"/>
                </a:cubicBezTo>
                <a:close/>
              </a:path>
            </a:pathLst>
          </a:custGeom>
          <a:solidFill>
            <a:sysClr val="window" lastClr="FFFFFF"/>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Candara" pitchFamily="34" charset="0"/>
            </a:endParaRPr>
          </a:p>
        </p:txBody>
      </p:sp>
      <p:sp>
        <p:nvSpPr>
          <p:cNvPr id="16"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9874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77313"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pic>
        <p:nvPicPr>
          <p:cNvPr id="5" name="Imagem 10"/>
          <p:cNvPicPr>
            <a:picLocks noChangeAspect="1"/>
          </p:cNvPicPr>
          <p:nvPr userDrawn="1"/>
        </p:nvPicPr>
        <p:blipFill rotWithShape="1">
          <a:blip r:embed="rId2" cstate="print">
            <a:extLst>
              <a:ext uri="{28A0092B-C50C-407E-A947-70E740481C1C}">
                <a14:useLocalDpi xmlns:a14="http://schemas.microsoft.com/office/drawing/2010/main" val="0"/>
              </a:ext>
            </a:extLst>
          </a:blip>
          <a:srcRect b="79030"/>
          <a:stretch/>
        </p:blipFill>
        <p:spPr>
          <a:xfrm>
            <a:off x="0" y="1"/>
            <a:ext cx="12187301" cy="1438275"/>
          </a:xfrm>
          <a:prstGeom prst="rect">
            <a:avLst/>
          </a:prstGeom>
        </p:spPr>
      </p:pic>
      <p:pic>
        <p:nvPicPr>
          <p:cNvPr id="4" name="Imagem 21"/>
          <p:cNvPicPr>
            <a:picLocks noChangeAspect="1"/>
          </p:cNvPicPr>
          <p:nvPr userDrawn="1"/>
        </p:nvPicPr>
        <p:blipFill rotWithShape="1">
          <a:blip r:embed="rId3" cstate="print">
            <a:extLst>
              <a:ext uri="{28A0092B-C50C-407E-A947-70E740481C1C}">
                <a14:useLocalDpi xmlns:a14="http://schemas.microsoft.com/office/drawing/2010/main" val="0"/>
              </a:ext>
            </a:extLst>
          </a:blip>
          <a:srcRect t="91806"/>
          <a:stretch/>
        </p:blipFill>
        <p:spPr>
          <a:xfrm>
            <a:off x="1523" y="6296026"/>
            <a:ext cx="12185780" cy="561975"/>
          </a:xfrm>
          <a:prstGeom prst="rect">
            <a:avLst/>
          </a:prstGeom>
        </p:spPr>
      </p:pic>
      <p:sp>
        <p:nvSpPr>
          <p:cNvPr id="2" name="Titre 1"/>
          <p:cNvSpPr>
            <a:spLocks noGrp="1"/>
          </p:cNvSpPr>
          <p:nvPr>
            <p:ph type="title"/>
          </p:nvPr>
        </p:nvSpPr>
        <p:spPr/>
        <p:txBody>
          <a:bodyPr lIns="360000" tIns="36000" rIns="72000" bIns="36000">
            <a:noAutofit/>
          </a:bodyPr>
          <a:lstStyle>
            <a:lvl1pPr>
              <a:defRPr>
                <a:solidFill>
                  <a:schemeClr val="bg1"/>
                </a:solidFill>
              </a:defRPr>
            </a:lvl1pPr>
          </a:lstStyle>
          <a:p>
            <a:r>
              <a:rPr lang="en-US" noProof="0" dirty="0" err="1"/>
              <a:t>Modifiez</a:t>
            </a:r>
            <a:r>
              <a:rPr lang="en-US" noProof="0" dirty="0"/>
              <a:t> le style du </a:t>
            </a:r>
            <a:r>
              <a:rPr lang="en-US" noProof="0" dirty="0" err="1"/>
              <a:t>titre</a:t>
            </a:r>
            <a:endParaRPr lang="en-US" noProof="0" dirty="0"/>
          </a:p>
        </p:txBody>
      </p:sp>
      <p:sp>
        <p:nvSpPr>
          <p:cNvPr id="3" name="Espace réservé du pied de page 2"/>
          <p:cNvSpPr>
            <a:spLocks noGrp="1"/>
          </p:cNvSpPr>
          <p:nvPr>
            <p:ph type="ftr" sz="quarter" idx="10"/>
          </p:nvPr>
        </p:nvSpPr>
        <p:spPr>
          <a:xfrm>
            <a:off x="8075097" y="6356351"/>
            <a:ext cx="4113728" cy="365125"/>
          </a:xfrm>
          <a:prstGeom prst="rect">
            <a:avLst/>
          </a:prstGeom>
        </p:spPr>
        <p:txBody>
          <a:bodyPr/>
          <a:lstStyle/>
          <a:p>
            <a:r>
              <a:rPr lang="en-US">
                <a:solidFill>
                  <a:prstClr val="black">
                    <a:lumMod val="50000"/>
                    <a:lumOff val="50000"/>
                  </a:prstClr>
                </a:solidFill>
              </a:rPr>
              <a:t>© 2017 Capgemini. All rights reserved.</a:t>
            </a:r>
            <a:endParaRPr lang="en-US" dirty="0">
              <a:solidFill>
                <a:prstClr val="black">
                  <a:lumMod val="50000"/>
                  <a:lumOff val="50000"/>
                </a:prstClr>
              </a:solidFill>
            </a:endParaRPr>
          </a:p>
        </p:txBody>
      </p:sp>
      <p:sp>
        <p:nvSpPr>
          <p:cNvPr id="8" name="Espace réservé du texte 7"/>
          <p:cNvSpPr>
            <a:spLocks noGrp="1"/>
          </p:cNvSpPr>
          <p:nvPr>
            <p:ph type="body" sz="quarter" idx="11"/>
          </p:nvPr>
        </p:nvSpPr>
        <p:spPr>
          <a:xfrm>
            <a:off x="0" y="1511999"/>
            <a:ext cx="11876906" cy="4428000"/>
          </a:xfrm>
          <a:prstGeom prst="rect">
            <a:avLst/>
          </a:prstGeom>
        </p:spPr>
        <p:txBody>
          <a:bodyPr vert="horz" lIns="468000" tIns="45720" rIns="72000" bIns="45720" rtlCol="0">
            <a:normAutofit/>
          </a:bodyPr>
          <a:lstStyle>
            <a:lvl1pPr>
              <a:defRPr lang="fr-FR" smtClean="0"/>
            </a:lvl1pPr>
            <a:lvl2pPr>
              <a:defRPr lang="fr-FR" smtClean="0"/>
            </a:lvl2pPr>
            <a:lvl3pPr>
              <a:defRPr lang="fr-FR" smtClean="0"/>
            </a:lvl3pPr>
            <a:lvl4pPr>
              <a:defRPr lang="fr-FR" smtClean="0"/>
            </a:lvl4pPr>
            <a:lvl5pPr>
              <a:defRPr lang="en-US"/>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Tree>
    <p:extLst>
      <p:ext uri="{BB962C8B-B14F-4D97-AF65-F5344CB8AC3E}">
        <p14:creationId xmlns:p14="http://schemas.microsoft.com/office/powerpoint/2010/main" val="68302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51" cy="143985"/>
        </p:xfrm>
        <a:graphic>
          <a:graphicData uri="http://schemas.openxmlformats.org/presentationml/2006/ole">
            <mc:AlternateContent xmlns:mc="http://schemas.openxmlformats.org/markup-compatibility/2006">
              <mc:Choice xmlns:v="urn:schemas-microsoft-com:vml" Requires="v">
                <p:oleObj spid="_x0000_s1587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421921" y="1382713"/>
            <a:ext cx="11339124" cy="4906962"/>
          </a:xfrm>
          <a:prstGeom prst="rect">
            <a:avLst/>
          </a:prstGeo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Footer Placeholder 4"/>
          <p:cNvSpPr>
            <a:spLocks noGrp="1"/>
          </p:cNvSpPr>
          <p:nvPr>
            <p:ph type="ftr" sz="quarter" idx="10"/>
          </p:nvPr>
        </p:nvSpPr>
        <p:spPr>
          <a:xfrm>
            <a:off x="4037549" y="6356351"/>
            <a:ext cx="4113728" cy="365125"/>
          </a:xfrm>
          <a:prstGeom prst="rect">
            <a:avLst/>
          </a:prstGeom>
        </p:spPr>
        <p:txBody>
          <a:bodyPr/>
          <a:lstStyle/>
          <a:p>
            <a:endParaRPr lang="en-US"/>
          </a:p>
        </p:txBody>
      </p:sp>
    </p:spTree>
    <p:extLst>
      <p:ext uri="{BB962C8B-B14F-4D97-AF65-F5344CB8AC3E}">
        <p14:creationId xmlns:p14="http://schemas.microsoft.com/office/powerpoint/2010/main" val="3226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51" cy="143985"/>
        </p:xfrm>
        <a:graphic>
          <a:graphicData uri="http://schemas.openxmlformats.org/presentationml/2006/ole">
            <mc:AlternateContent xmlns:mc="http://schemas.openxmlformats.org/markup-compatibility/2006">
              <mc:Choice xmlns:v="urn:schemas-microsoft-com:vml" Requires="v">
                <p:oleObj spid="_x0000_s15980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421921" y="1382713"/>
            <a:ext cx="11339124" cy="4906962"/>
          </a:xfrm>
          <a:prstGeom prst="rect">
            <a:avLst/>
          </a:prstGeo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Footer Placeholder 4"/>
          <p:cNvSpPr>
            <a:spLocks noGrp="1"/>
          </p:cNvSpPr>
          <p:nvPr>
            <p:ph type="ftr" sz="quarter" idx="10"/>
          </p:nvPr>
        </p:nvSpPr>
        <p:spPr>
          <a:xfrm>
            <a:off x="4037549" y="6356351"/>
            <a:ext cx="4113728" cy="365125"/>
          </a:xfrm>
          <a:prstGeom prst="rect">
            <a:avLst/>
          </a:prstGeom>
        </p:spPr>
        <p:txBody>
          <a:bodyPr/>
          <a:lstStyle/>
          <a:p>
            <a:endParaRPr lang="en-US"/>
          </a:p>
        </p:txBody>
      </p:sp>
    </p:spTree>
    <p:extLst>
      <p:ext uri="{BB962C8B-B14F-4D97-AF65-F5344CB8AC3E}">
        <p14:creationId xmlns:p14="http://schemas.microsoft.com/office/powerpoint/2010/main" val="40181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47927"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7114366" y="3258545"/>
            <a:ext cx="455457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375596" y="3795713"/>
            <a:ext cx="5259611" cy="2171462"/>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a:cs typeface="Arial"/>
              </a:rPr>
              <a:t>About Capgemini</a:t>
            </a:r>
            <a:endParaRPr lang="en-US" sz="105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190,000 people,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is present in over 40 countries and celebrates its 50th Anniversary year in 2017. A global leader in consulting, technology and outsourcing services, the Group reported 2016 global revenues of EUR 12.5 billion. Together with its clients,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creates and delivers business, technology and digital solutions that fit their needs, enabling them to achieve innovation and competitiveness. A deeply multicultural organization,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has developed its own way of working, the Collaborative Business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Experience</a:t>
            </a:r>
            <a:r>
              <a:rPr kumimoji="0" lang="en-US" sz="1050" b="0" i="0" u="none" strike="noStrike" kern="1200" cap="none" spc="0" normalizeH="0" baseline="30000" noProof="0" dirty="0" err="1">
                <a:ln>
                  <a:noFill/>
                </a:ln>
                <a:solidFill>
                  <a:prstClr val="white"/>
                </a:solidFill>
                <a:effectLst/>
                <a:uLnTx/>
                <a:uFillTx/>
                <a:latin typeface="Arial" pitchFamily="34" charset="0"/>
                <a:ea typeface="+mn-ea"/>
                <a:cs typeface="Arial" pitchFamily="34" charset="0"/>
              </a:rPr>
              <a:t>TM</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and draws on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Rightshore</a:t>
            </a:r>
            <a:r>
              <a:rPr kumimoji="0" lang="en-US" sz="1050" b="0" i="0" u="none" strike="noStrike" kern="1200" cap="none" spc="0" normalizeH="0" baseline="30000" noProof="0" dirty="0">
                <a:ln>
                  <a:noFill/>
                </a:ln>
                <a:solidFill>
                  <a:prstClr val="white"/>
                </a:solidFill>
                <a:effectLst/>
                <a:uLnTx/>
                <a:uFillTx/>
                <a:latin typeface="Arial" pitchFamily="34" charset="0"/>
                <a:ea typeface="+mn-ea"/>
                <a:cs typeface="Arial" pitchFamily="34" charset="0"/>
              </a:rPr>
              <a:t>®</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its worldwide delivery model.</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50" u="sng" kern="1200" dirty="0">
                <a:solidFill>
                  <a:schemeClr val="tx1"/>
                </a:solidFill>
                <a:effectLst/>
                <a:latin typeface="Arial" panose="020B0604020202020204" pitchFamily="34" charset="0"/>
                <a:ea typeface="+mn-ea"/>
                <a:cs typeface="Arial" panose="020B0604020202020204" pitchFamily="34" charset="0"/>
                <a:hlinkClick r:id="rId10"/>
              </a:rPr>
              <a:t>www.capgemini.com</a:t>
            </a:r>
            <a:r>
              <a:rPr lang="en-US" sz="1050" kern="1200" dirty="0">
                <a:solidFill>
                  <a:schemeClr val="tx1"/>
                </a:solidFill>
                <a:effectLst/>
                <a:latin typeface="Arial" panose="020B0604020202020204" pitchFamily="34" charset="0"/>
                <a:ea typeface="+mn-ea"/>
                <a:cs typeface="Arial" panose="020B0604020202020204" pitchFamily="34" charset="0"/>
              </a:rPr>
              <a:t>. </a:t>
            </a:r>
            <a:endPar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1112295" y="3635559"/>
            <a:ext cx="519570" cy="523727"/>
          </a:xfrm>
          <a:prstGeom prst="rect">
            <a:avLst/>
          </a:prstGeom>
          <a:noFill/>
          <a:ln>
            <a:noFill/>
          </a:ln>
        </p:spPr>
      </p:pic>
    </p:spTree>
    <p:extLst>
      <p:ext uri="{BB962C8B-B14F-4D97-AF65-F5344CB8AC3E}">
        <p14:creationId xmlns:p14="http://schemas.microsoft.com/office/powerpoint/2010/main" val="86442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tags" Target="../tags/tag6.xml"/><Relationship Id="rId10" Type="http://schemas.openxmlformats.org/officeDocument/2006/relationships/vmlDrawing" Target="../drawings/vmlDrawing1.v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11.xml"/><Relationship Id="rId21" Type="http://schemas.openxmlformats.org/officeDocument/2006/relationships/image" Target="../media/image12.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oleObject" Target="../embeddings/oleObject9.bin"/><Relationship Id="rId25" Type="http://schemas.openxmlformats.org/officeDocument/2006/relationships/image" Target="../media/image14.png"/><Relationship Id="rId2" Type="http://schemas.openxmlformats.org/officeDocument/2006/relationships/slideLayout" Target="../slideLayouts/slideLayout10.xml"/><Relationship Id="rId16" Type="http://schemas.openxmlformats.org/officeDocument/2006/relationships/tags" Target="../tags/tag43.xml"/><Relationship Id="rId20" Type="http://schemas.openxmlformats.org/officeDocument/2006/relationships/hyperlink" Target="http://www.facebook.com/Capgemini" TargetMode="External"/><Relationship Id="rId29" Type="http://schemas.openxmlformats.org/officeDocument/2006/relationships/image" Target="../media/image16.gif"/><Relationship Id="rId1" Type="http://schemas.openxmlformats.org/officeDocument/2006/relationships/slideLayout" Target="../slideLayouts/slideLayout9.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hyperlink" Target="http://www.twitter.com/capgemini" TargetMode="External"/><Relationship Id="rId5" Type="http://schemas.openxmlformats.org/officeDocument/2006/relationships/vmlDrawing" Target="../drawings/vmlDrawing9.vml"/><Relationship Id="rId15" Type="http://schemas.openxmlformats.org/officeDocument/2006/relationships/tags" Target="../tags/tag42.xml"/><Relationship Id="rId23" Type="http://schemas.openxmlformats.org/officeDocument/2006/relationships/image" Target="../media/image13.png"/><Relationship Id="rId28" Type="http://schemas.openxmlformats.org/officeDocument/2006/relationships/hyperlink" Target="http://www.slideshare.net/capgemini" TargetMode="External"/><Relationship Id="rId10" Type="http://schemas.openxmlformats.org/officeDocument/2006/relationships/tags" Target="../tags/tag37.xml"/><Relationship Id="rId19" Type="http://schemas.openxmlformats.org/officeDocument/2006/relationships/image" Target="../media/image5.emf"/><Relationship Id="rId4" Type="http://schemas.openxmlformats.org/officeDocument/2006/relationships/theme" Target="../theme/theme2.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hyperlink" Target="http://www.linkedin.com/company/capgemini" TargetMode="External"/><Relationship Id="rId27" Type="http://schemas.openxmlformats.org/officeDocument/2006/relationships/image" Target="../media/image15.pn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1"/>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565" name="think-cell Slide" r:id="rId18" imgW="360" imgH="360" progId="">
                  <p:embed/>
                </p:oleObj>
              </mc:Choice>
              <mc:Fallback>
                <p:oleObj name="think-cell Slide" r:id="rId18" imgW="360" imgH="360" progId="">
                  <p:embed/>
                  <p:pic>
                    <p:nvPicPr>
                      <p:cNvPr id="0" name="Picture 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2"/>
            </p:custDataLst>
          </p:nvPr>
        </p:nvSpPr>
        <p:spPr>
          <a:xfrm>
            <a:off x="2" y="0"/>
            <a:ext cx="12188824"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11" name="TextBox 10"/>
          <p:cNvSpPr txBox="1"/>
          <p:nvPr>
            <p:custDataLst>
              <p:tags r:id="rId13"/>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5"/>
            </p:custDataLst>
          </p:nvPr>
        </p:nvSpPr>
        <p:spPr bwMode="auto">
          <a:xfrm>
            <a:off x="8295476" y="6623404"/>
            <a:ext cx="3273786"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a:t>
            </a:r>
            <a:r>
              <a:rPr lang="en-US" altLang="en-US" sz="700" b="0" i="0" noProof="0" dirty="0" err="1">
                <a:solidFill>
                  <a:schemeClr val="tx2"/>
                </a:solidFill>
                <a:latin typeface="+mn-lt"/>
                <a:cs typeface="Helvetica Light"/>
              </a:rPr>
              <a:t>Capgemini</a:t>
            </a:r>
            <a:r>
              <a:rPr lang="en-US" altLang="en-US" sz="700" b="0" i="0" noProof="0" dirty="0">
                <a:solidFill>
                  <a:schemeClr val="tx2"/>
                </a:solidFill>
                <a:latin typeface="+mn-lt"/>
                <a:cs typeface="Helvetica Light"/>
              </a:rPr>
              <a:t> 2017. All Rights Reserved</a:t>
            </a:r>
          </a:p>
        </p:txBody>
      </p:sp>
      <p:pic>
        <p:nvPicPr>
          <p:cNvPr id="14" name="Picture 103" descr="C:\Users\UserSim\Desktop\Capgemini\Capgemini_logo_cmyk.png"/>
          <p:cNvPicPr>
            <a:picLocks noChangeAspect="1" noChangeArrowheads="1"/>
          </p:cNvPicPr>
          <p:nvPr>
            <p:custDataLst>
              <p:tags r:id="rId16"/>
            </p:custDataLst>
          </p:nvPr>
        </p:nvPicPr>
        <p:blipFill>
          <a:blip r:embed="rId20" cstate="email"/>
          <a:stretch>
            <a:fillRect/>
          </a:stretch>
        </p:blipFill>
        <p:spPr bwMode="auto">
          <a:xfrm>
            <a:off x="195604" y="6443187"/>
            <a:ext cx="1419225" cy="352425"/>
          </a:xfrm>
          <a:prstGeom prst="rect">
            <a:avLst/>
          </a:prstGeom>
          <a:noFill/>
          <a:ln>
            <a:noFill/>
          </a:ln>
        </p:spPr>
      </p:pic>
      <p:cxnSp>
        <p:nvCxnSpPr>
          <p:cNvPr id="15" name="Straight Connector 5"/>
          <p:cNvCxnSpPr/>
          <p:nvPr>
            <p:custDataLst>
              <p:tags r:id="rId17"/>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65" r:id="rId2"/>
    <p:sldLayoutId id="2147483962" r:id="rId3"/>
    <p:sldLayoutId id="2147483978" r:id="rId4"/>
    <p:sldLayoutId id="2147483934" r:id="rId5"/>
    <p:sldLayoutId id="2147483979" r:id="rId6"/>
    <p:sldLayoutId id="2147483981" r:id="rId7"/>
    <p:sldLayoutId id="2147483982" r:id="rId8"/>
  </p:sldLayoutIdLst>
  <p:txStyles>
    <p:titleStyle>
      <a:lvl1pPr marL="285750" indent="0"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46903"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038" y="1677994"/>
            <a:ext cx="12190864"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tretch>
            <a:fillRect/>
          </a:stretch>
        </p:blipFill>
        <p:spPr bwMode="auto">
          <a:xfrm>
            <a:off x="7448543" y="1170204"/>
            <a:ext cx="3889321" cy="322887"/>
          </a:xfrm>
          <a:prstGeom prst="rect">
            <a:avLst/>
          </a:prstGeom>
          <a:noFill/>
          <a:ln>
            <a:noFill/>
          </a:ln>
        </p:spPr>
      </p:pic>
      <p:sp>
        <p:nvSpPr>
          <p:cNvPr id="13" name="Rectangle 12"/>
          <p:cNvSpPr/>
          <p:nvPr>
            <p:custDataLst>
              <p:tags r:id="rId9"/>
            </p:custDataLst>
          </p:nvPr>
        </p:nvSpPr>
        <p:spPr>
          <a:xfrm>
            <a:off x="6796897" y="6379669"/>
            <a:ext cx="539192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2017 Capgemini. All rights reserved. 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15" name="Rectangle 14"/>
          <p:cNvSpPr/>
          <p:nvPr>
            <p:custDataLst>
              <p:tags r:id="rId10"/>
            </p:custDataLst>
          </p:nvPr>
        </p:nvSpPr>
        <p:spPr>
          <a:xfrm>
            <a:off x="9265703"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tretch>
            <a:fillRect/>
          </a:stretch>
        </p:blipFill>
        <p:spPr bwMode="auto">
          <a:xfrm>
            <a:off x="9768843" y="5932547"/>
            <a:ext cx="276225" cy="266700"/>
          </a:xfrm>
          <a:prstGeom prst="rect">
            <a:avLst/>
          </a:prstGeom>
          <a:noFill/>
          <a:ln>
            <a:noFill/>
          </a:ln>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tretch>
            <a:fillRect/>
          </a:stretch>
        </p:blipFill>
        <p:spPr bwMode="auto">
          <a:xfrm>
            <a:off x="10181552" y="5932547"/>
            <a:ext cx="285750" cy="266700"/>
          </a:xfrm>
          <a:prstGeom prst="rect">
            <a:avLst/>
          </a:prstGeom>
          <a:noFill/>
          <a:ln>
            <a:noFill/>
          </a:ln>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tretch>
            <a:fillRect/>
          </a:stretch>
        </p:blipFill>
        <p:spPr bwMode="auto">
          <a:xfrm>
            <a:off x="10955572" y="5932547"/>
            <a:ext cx="285750" cy="266700"/>
          </a:xfrm>
          <a:prstGeom prst="rect">
            <a:avLst/>
          </a:prstGeom>
          <a:noFill/>
          <a:ln>
            <a:noFill/>
          </a:ln>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tretch>
            <a:fillRect/>
          </a:stretch>
        </p:blipFill>
        <p:spPr bwMode="auto">
          <a:xfrm>
            <a:off x="11372082" y="5932547"/>
            <a:ext cx="285750" cy="266700"/>
          </a:xfrm>
          <a:prstGeom prst="rect">
            <a:avLst/>
          </a:prstGeom>
          <a:noFill/>
          <a:ln>
            <a:noFill/>
          </a:ln>
        </p:spPr>
      </p:pic>
      <p:pic>
        <p:nvPicPr>
          <p:cNvPr id="20" name="Image 22" descr="Picto_Slideshare.gif">
            <a:hlinkClick r:id="rId28"/>
          </p:cNvPr>
          <p:cNvPicPr preferRelativeResize="0">
            <a:picLocks/>
          </p:cNvPicPr>
          <p:nvPr>
            <p:custDataLst>
              <p:tags r:id="rId15"/>
            </p:custDataLst>
          </p:nvPr>
        </p:nvPicPr>
        <p:blipFill>
          <a:blip r:embed="rId29" cstate="email"/>
          <a:stretch>
            <a:fillRect/>
          </a:stretch>
        </p:blipFill>
        <p:spPr>
          <a:xfrm>
            <a:off x="10587105" y="5918110"/>
            <a:ext cx="228600" cy="228600"/>
          </a:xfrm>
          <a:prstGeom prst="rect">
            <a:avLst/>
          </a:prstGeom>
          <a:noFill/>
          <a:ln>
            <a:noFill/>
          </a:ln>
        </p:spPr>
      </p:pic>
      <p:pic>
        <p:nvPicPr>
          <p:cNvPr id="14" name="Picture 103" descr="C:\Users\UserSim\Desktop\Capgemini\Capgemini_logo_cmyk.png"/>
          <p:cNvPicPr>
            <a:picLocks noChangeAspect="1" noChangeArrowheads="1"/>
          </p:cNvPicPr>
          <p:nvPr userDrawn="1">
            <p:custDataLst>
              <p:tags r:id="rId16"/>
            </p:custDataLst>
          </p:nvPr>
        </p:nvPicPr>
        <p:blipFill>
          <a:blip r:embed="rId30" cstate="email"/>
          <a:stretch>
            <a:fillRect/>
          </a:stretch>
        </p:blipFill>
        <p:spPr bwMode="auto">
          <a:xfrm>
            <a:off x="959345" y="731091"/>
            <a:ext cx="3238500" cy="762000"/>
          </a:xfrm>
          <a:prstGeom prst="rect">
            <a:avLst/>
          </a:prstGeom>
          <a:noFill/>
          <a:ln>
            <a:noFill/>
          </a:ln>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1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5.xml"/><Relationship Id="rId7" Type="http://schemas.openxmlformats.org/officeDocument/2006/relationships/oleObject" Target="../embeddings/oleObject14.bin"/><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7629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221061" y="2632436"/>
            <a:ext cx="9163529" cy="752783"/>
          </a:xfrm>
        </p:spPr>
        <p:txBody>
          <a:bodyPr>
            <a:noAutofit/>
          </a:bodyPr>
          <a:lstStyle/>
          <a:p>
            <a:pPr marL="0"/>
            <a:r>
              <a:rPr lang="en-US" sz="3600" dirty="0"/>
              <a:t>Blockchain Center of excellence</a:t>
            </a:r>
          </a:p>
        </p:txBody>
      </p:sp>
      <p:sp>
        <p:nvSpPr>
          <p:cNvPr id="7" name="Subtitle 1"/>
          <p:cNvSpPr txBox="1">
            <a:spLocks/>
          </p:cNvSpPr>
          <p:nvPr/>
        </p:nvSpPr>
        <p:spPr>
          <a:xfrm>
            <a:off x="1220374" y="4958704"/>
            <a:ext cx="4762881" cy="874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Date: </a:t>
            </a:r>
            <a:fld id="{4B267769-E7CC-4703-8CE9-C8D3E650D443}" type="datetime4">
              <a:rPr lang="en-US" sz="1200" b="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pPr marL="0" indent="0">
                <a:lnSpc>
                  <a:spcPct val="100000"/>
                </a:lnSpc>
                <a:spcBef>
                  <a:spcPts val="0"/>
                </a:spcBef>
                <a:buNone/>
                <a:defRPr/>
              </a:pPr>
              <a:t>July 10, 2018</a:t>
            </a:fld>
            <a:endPar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1667"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Flow</a:t>
            </a:r>
          </a:p>
        </p:txBody>
      </p:sp>
      <p:grpSp>
        <p:nvGrpSpPr>
          <p:cNvPr id="3" name="Group 2"/>
          <p:cNvGrpSpPr/>
          <p:nvPr/>
        </p:nvGrpSpPr>
        <p:grpSpPr>
          <a:xfrm>
            <a:off x="3" y="1150374"/>
            <a:ext cx="12111484" cy="5216910"/>
            <a:chOff x="5867400" y="2108688"/>
            <a:chExt cx="4876800" cy="2730012"/>
          </a:xfrm>
        </p:grpSpPr>
        <p:sp>
          <p:nvSpPr>
            <p:cNvPr id="4" name="Rounded Rectangle 3"/>
            <p:cNvSpPr/>
            <p:nvPr/>
          </p:nvSpPr>
          <p:spPr>
            <a:xfrm>
              <a:off x="6393180" y="2186940"/>
              <a:ext cx="3886200" cy="2438400"/>
            </a:xfrm>
            <a:prstGeom prst="roundRect">
              <a:avLst>
                <a:gd name="adj" fmla="val 4792"/>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31"/>
            <p:cNvSpPr/>
            <p:nvPr/>
          </p:nvSpPr>
          <p:spPr>
            <a:xfrm>
              <a:off x="6417473" y="2190285"/>
              <a:ext cx="2708902" cy="2451100"/>
            </a:xfrm>
            <a:custGeom>
              <a:avLst/>
              <a:gdLst>
                <a:gd name="connsiteX0" fmla="*/ 0 w 3886200"/>
                <a:gd name="connsiteY0" fmla="*/ 116848 h 2438400"/>
                <a:gd name="connsiteX1" fmla="*/ 116848 w 3886200"/>
                <a:gd name="connsiteY1" fmla="*/ 0 h 2438400"/>
                <a:gd name="connsiteX2" fmla="*/ 3769352 w 3886200"/>
                <a:gd name="connsiteY2" fmla="*/ 0 h 2438400"/>
                <a:gd name="connsiteX3" fmla="*/ 3886200 w 3886200"/>
                <a:gd name="connsiteY3" fmla="*/ 116848 h 2438400"/>
                <a:gd name="connsiteX4" fmla="*/ 3886200 w 3886200"/>
                <a:gd name="connsiteY4" fmla="*/ 2321552 h 2438400"/>
                <a:gd name="connsiteX5" fmla="*/ 3769352 w 3886200"/>
                <a:gd name="connsiteY5" fmla="*/ 2438400 h 2438400"/>
                <a:gd name="connsiteX6" fmla="*/ 116848 w 3886200"/>
                <a:gd name="connsiteY6" fmla="*/ 2438400 h 2438400"/>
                <a:gd name="connsiteX7" fmla="*/ 0 w 3886200"/>
                <a:gd name="connsiteY7" fmla="*/ 2321552 h 2438400"/>
                <a:gd name="connsiteX8" fmla="*/ 0 w 3886200"/>
                <a:gd name="connsiteY8" fmla="*/ 116848 h 2438400"/>
                <a:gd name="connsiteX0" fmla="*/ 0 w 4082445"/>
                <a:gd name="connsiteY0" fmla="*/ 116848 h 2438400"/>
                <a:gd name="connsiteX1" fmla="*/ 116848 w 4082445"/>
                <a:gd name="connsiteY1" fmla="*/ 0 h 2438400"/>
                <a:gd name="connsiteX2" fmla="*/ 3769352 w 4082445"/>
                <a:gd name="connsiteY2" fmla="*/ 0 h 2438400"/>
                <a:gd name="connsiteX3" fmla="*/ 3886200 w 4082445"/>
                <a:gd name="connsiteY3" fmla="*/ 2321552 h 2438400"/>
                <a:gd name="connsiteX4" fmla="*/ 3769352 w 4082445"/>
                <a:gd name="connsiteY4" fmla="*/ 2438400 h 2438400"/>
                <a:gd name="connsiteX5" fmla="*/ 116848 w 4082445"/>
                <a:gd name="connsiteY5" fmla="*/ 2438400 h 2438400"/>
                <a:gd name="connsiteX6" fmla="*/ 0 w 4082445"/>
                <a:gd name="connsiteY6" fmla="*/ 2321552 h 2438400"/>
                <a:gd name="connsiteX7" fmla="*/ 0 w 4082445"/>
                <a:gd name="connsiteY7" fmla="*/ 116848 h 2438400"/>
                <a:gd name="connsiteX0" fmla="*/ 0 w 3769352"/>
                <a:gd name="connsiteY0" fmla="*/ 116848 h 2438400"/>
                <a:gd name="connsiteX1" fmla="*/ 116848 w 3769352"/>
                <a:gd name="connsiteY1" fmla="*/ 0 h 2438400"/>
                <a:gd name="connsiteX2" fmla="*/ 3769352 w 3769352"/>
                <a:gd name="connsiteY2" fmla="*/ 0 h 2438400"/>
                <a:gd name="connsiteX3" fmla="*/ 3769352 w 3769352"/>
                <a:gd name="connsiteY3" fmla="*/ 2438400 h 2438400"/>
                <a:gd name="connsiteX4" fmla="*/ 116848 w 3769352"/>
                <a:gd name="connsiteY4" fmla="*/ 2438400 h 2438400"/>
                <a:gd name="connsiteX5" fmla="*/ 0 w 3769352"/>
                <a:gd name="connsiteY5" fmla="*/ 2321552 h 2438400"/>
                <a:gd name="connsiteX6" fmla="*/ 0 w 3769352"/>
                <a:gd name="connsiteY6" fmla="*/ 116848 h 2438400"/>
                <a:gd name="connsiteX0" fmla="*/ 0 w 4051354"/>
                <a:gd name="connsiteY0" fmla="*/ 116848 h 2438400"/>
                <a:gd name="connsiteX1" fmla="*/ 116848 w 4051354"/>
                <a:gd name="connsiteY1" fmla="*/ 0 h 2438400"/>
                <a:gd name="connsiteX2" fmla="*/ 3769352 w 4051354"/>
                <a:gd name="connsiteY2" fmla="*/ 0 h 2438400"/>
                <a:gd name="connsiteX3" fmla="*/ 3769352 w 4051354"/>
                <a:gd name="connsiteY3" fmla="*/ 2438400 h 2438400"/>
                <a:gd name="connsiteX4" fmla="*/ 116848 w 4051354"/>
                <a:gd name="connsiteY4" fmla="*/ 2438400 h 2438400"/>
                <a:gd name="connsiteX5" fmla="*/ 0 w 4051354"/>
                <a:gd name="connsiteY5" fmla="*/ 2321552 h 2438400"/>
                <a:gd name="connsiteX6" fmla="*/ 0 w 4051354"/>
                <a:gd name="connsiteY6" fmla="*/ 116848 h 2438400"/>
                <a:gd name="connsiteX0" fmla="*/ 0 w 3786748"/>
                <a:gd name="connsiteY0" fmla="*/ 116848 h 2438400"/>
                <a:gd name="connsiteX1" fmla="*/ 116848 w 3786748"/>
                <a:gd name="connsiteY1" fmla="*/ 0 h 2438400"/>
                <a:gd name="connsiteX2" fmla="*/ 3769352 w 3786748"/>
                <a:gd name="connsiteY2" fmla="*/ 0 h 2438400"/>
                <a:gd name="connsiteX3" fmla="*/ 3769352 w 3786748"/>
                <a:gd name="connsiteY3" fmla="*/ 2438400 h 2438400"/>
                <a:gd name="connsiteX4" fmla="*/ 116848 w 3786748"/>
                <a:gd name="connsiteY4" fmla="*/ 2438400 h 2438400"/>
                <a:gd name="connsiteX5" fmla="*/ 0 w 3786748"/>
                <a:gd name="connsiteY5" fmla="*/ 2321552 h 2438400"/>
                <a:gd name="connsiteX6" fmla="*/ 0 w 3786748"/>
                <a:gd name="connsiteY6" fmla="*/ 116848 h 2438400"/>
                <a:gd name="connsiteX0" fmla="*/ 0 w 3769352"/>
                <a:gd name="connsiteY0" fmla="*/ 116848 h 2438400"/>
                <a:gd name="connsiteX1" fmla="*/ 116848 w 3769352"/>
                <a:gd name="connsiteY1" fmla="*/ 0 h 2438400"/>
                <a:gd name="connsiteX2" fmla="*/ 2708902 w 3769352"/>
                <a:gd name="connsiteY2" fmla="*/ 0 h 2438400"/>
                <a:gd name="connsiteX3" fmla="*/ 3769352 w 3769352"/>
                <a:gd name="connsiteY3" fmla="*/ 2438400 h 2438400"/>
                <a:gd name="connsiteX4" fmla="*/ 116848 w 3769352"/>
                <a:gd name="connsiteY4" fmla="*/ 2438400 h 2438400"/>
                <a:gd name="connsiteX5" fmla="*/ 0 w 3769352"/>
                <a:gd name="connsiteY5" fmla="*/ 2321552 h 2438400"/>
                <a:gd name="connsiteX6" fmla="*/ 0 w 3769352"/>
                <a:gd name="connsiteY6" fmla="*/ 116848 h 2438400"/>
                <a:gd name="connsiteX0" fmla="*/ 0 w 2711003"/>
                <a:gd name="connsiteY0" fmla="*/ 116848 h 2451100"/>
                <a:gd name="connsiteX1" fmla="*/ 116848 w 2711003"/>
                <a:gd name="connsiteY1" fmla="*/ 0 h 2451100"/>
                <a:gd name="connsiteX2" fmla="*/ 2708902 w 2711003"/>
                <a:gd name="connsiteY2" fmla="*/ 0 h 2451100"/>
                <a:gd name="connsiteX3" fmla="*/ 1927852 w 2711003"/>
                <a:gd name="connsiteY3" fmla="*/ 2451100 h 2451100"/>
                <a:gd name="connsiteX4" fmla="*/ 116848 w 2711003"/>
                <a:gd name="connsiteY4" fmla="*/ 2438400 h 2451100"/>
                <a:gd name="connsiteX5" fmla="*/ 0 w 2711003"/>
                <a:gd name="connsiteY5" fmla="*/ 2321552 h 2451100"/>
                <a:gd name="connsiteX6" fmla="*/ 0 w 2711003"/>
                <a:gd name="connsiteY6" fmla="*/ 116848 h 2451100"/>
                <a:gd name="connsiteX0" fmla="*/ 0 w 2708902"/>
                <a:gd name="connsiteY0" fmla="*/ 116848 h 2451100"/>
                <a:gd name="connsiteX1" fmla="*/ 116848 w 2708902"/>
                <a:gd name="connsiteY1" fmla="*/ 0 h 2451100"/>
                <a:gd name="connsiteX2" fmla="*/ 2708902 w 2708902"/>
                <a:gd name="connsiteY2" fmla="*/ 0 h 2451100"/>
                <a:gd name="connsiteX3" fmla="*/ 1927852 w 2708902"/>
                <a:gd name="connsiteY3" fmla="*/ 2451100 h 2451100"/>
                <a:gd name="connsiteX4" fmla="*/ 116848 w 2708902"/>
                <a:gd name="connsiteY4" fmla="*/ 2438400 h 2451100"/>
                <a:gd name="connsiteX5" fmla="*/ 0 w 2708902"/>
                <a:gd name="connsiteY5" fmla="*/ 2321552 h 2451100"/>
                <a:gd name="connsiteX6" fmla="*/ 0 w 2708902"/>
                <a:gd name="connsiteY6" fmla="*/ 116848 h 2451100"/>
                <a:gd name="connsiteX0" fmla="*/ 0 w 2708902"/>
                <a:gd name="connsiteY0" fmla="*/ 116848 h 2451100"/>
                <a:gd name="connsiteX1" fmla="*/ 116848 w 2708902"/>
                <a:gd name="connsiteY1" fmla="*/ 0 h 2451100"/>
                <a:gd name="connsiteX2" fmla="*/ 2708902 w 2708902"/>
                <a:gd name="connsiteY2" fmla="*/ 0 h 2451100"/>
                <a:gd name="connsiteX3" fmla="*/ 1927852 w 2708902"/>
                <a:gd name="connsiteY3" fmla="*/ 2451100 h 2451100"/>
                <a:gd name="connsiteX4" fmla="*/ 116848 w 2708902"/>
                <a:gd name="connsiteY4" fmla="*/ 2438400 h 2451100"/>
                <a:gd name="connsiteX5" fmla="*/ 0 w 2708902"/>
                <a:gd name="connsiteY5" fmla="*/ 2321552 h 2451100"/>
                <a:gd name="connsiteX6" fmla="*/ 0 w 2708902"/>
                <a:gd name="connsiteY6" fmla="*/ 116848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902" h="2451100">
                  <a:moveTo>
                    <a:pt x="0" y="116848"/>
                  </a:moveTo>
                  <a:cubicBezTo>
                    <a:pt x="0" y="52315"/>
                    <a:pt x="52315" y="0"/>
                    <a:pt x="116848" y="0"/>
                  </a:cubicBezTo>
                  <a:lnTo>
                    <a:pt x="2708902" y="0"/>
                  </a:lnTo>
                  <a:cubicBezTo>
                    <a:pt x="2149253" y="1511300"/>
                    <a:pt x="2269903" y="1320800"/>
                    <a:pt x="1927852" y="2451100"/>
                  </a:cubicBezTo>
                  <a:lnTo>
                    <a:pt x="116848" y="2438400"/>
                  </a:lnTo>
                  <a:cubicBezTo>
                    <a:pt x="52315" y="2438400"/>
                    <a:pt x="0" y="2386085"/>
                    <a:pt x="0" y="2321552"/>
                  </a:cubicBezTo>
                  <a:lnTo>
                    <a:pt x="0" y="116848"/>
                  </a:lnTo>
                  <a:close/>
                </a:path>
              </a:pathLst>
            </a:custGeom>
            <a:solidFill>
              <a:schemeClr val="bg1">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
            <p:cNvSpPr/>
            <p:nvPr/>
          </p:nvSpPr>
          <p:spPr>
            <a:xfrm>
              <a:off x="6362700" y="2108688"/>
              <a:ext cx="3962400" cy="2590800"/>
            </a:xfrm>
            <a:custGeom>
              <a:avLst/>
              <a:gdLst/>
              <a:ahLst/>
              <a:cxnLst/>
              <a:rect l="l" t="t" r="r" b="b"/>
              <a:pathLst>
                <a:path w="3962400" h="2590800">
                  <a:moveTo>
                    <a:pt x="187224" y="90708"/>
                  </a:moveTo>
                  <a:cubicBezTo>
                    <a:pt x="125907" y="90708"/>
                    <a:pt x="76200" y="140415"/>
                    <a:pt x="76200" y="201732"/>
                  </a:cubicBezTo>
                  <a:lnTo>
                    <a:pt x="76200" y="2389068"/>
                  </a:lnTo>
                  <a:cubicBezTo>
                    <a:pt x="76200" y="2450385"/>
                    <a:pt x="125907" y="2500092"/>
                    <a:pt x="187224" y="2500092"/>
                  </a:cubicBezTo>
                  <a:lnTo>
                    <a:pt x="3775176" y="2500092"/>
                  </a:lnTo>
                  <a:cubicBezTo>
                    <a:pt x="3836493" y="2500092"/>
                    <a:pt x="3886200" y="2450385"/>
                    <a:pt x="3886200" y="2389068"/>
                  </a:cubicBezTo>
                  <a:lnTo>
                    <a:pt x="3886200" y="201732"/>
                  </a:lnTo>
                  <a:cubicBezTo>
                    <a:pt x="3886200" y="140415"/>
                    <a:pt x="3836493" y="90708"/>
                    <a:pt x="3775176" y="90708"/>
                  </a:cubicBezTo>
                  <a:close/>
                  <a:moveTo>
                    <a:pt x="119384" y="0"/>
                  </a:moveTo>
                  <a:lnTo>
                    <a:pt x="3843016" y="0"/>
                  </a:lnTo>
                  <a:cubicBezTo>
                    <a:pt x="3908950" y="0"/>
                    <a:pt x="3962400" y="53450"/>
                    <a:pt x="3962400" y="119384"/>
                  </a:cubicBezTo>
                  <a:lnTo>
                    <a:pt x="3962400" y="2471416"/>
                  </a:lnTo>
                  <a:cubicBezTo>
                    <a:pt x="3962400" y="2537350"/>
                    <a:pt x="3908950" y="2590800"/>
                    <a:pt x="3843016" y="2590800"/>
                  </a:cubicBezTo>
                  <a:lnTo>
                    <a:pt x="119384" y="2590800"/>
                  </a:lnTo>
                  <a:cubicBezTo>
                    <a:pt x="53450" y="2590800"/>
                    <a:pt x="0" y="2537350"/>
                    <a:pt x="0" y="2471416"/>
                  </a:cubicBezTo>
                  <a:lnTo>
                    <a:pt x="0" y="119384"/>
                  </a:lnTo>
                  <a:cubicBezTo>
                    <a:pt x="0" y="53450"/>
                    <a:pt x="53450" y="0"/>
                    <a:pt x="119384" y="0"/>
                  </a:cubicBezTo>
                  <a:close/>
                </a:path>
              </a:pathLst>
            </a:custGeom>
            <a:gradFill flip="none" rotWithShape="1">
              <a:gsLst>
                <a:gs pos="39150">
                  <a:srgbClr val="303030"/>
                </a:gs>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67400" y="4699488"/>
              <a:ext cx="4876800" cy="139212"/>
            </a:xfrm>
            <a:prstGeom prst="roundRect">
              <a:avLst/>
            </a:prstGeom>
            <a:gradFill flip="none" rotWithShape="1">
              <a:gsLst>
                <a:gs pos="9000">
                  <a:schemeClr val="tx1">
                    <a:lumMod val="85000"/>
                    <a:lumOff val="15000"/>
                  </a:schemeClr>
                </a:gs>
                <a:gs pos="19184">
                  <a:schemeClr val="tx1">
                    <a:lumMod val="65000"/>
                    <a:lumOff val="35000"/>
                  </a:schemeClr>
                </a:gs>
                <a:gs pos="5000">
                  <a:schemeClr val="bg1"/>
                </a:gs>
                <a:gs pos="0">
                  <a:schemeClr val="bg1">
                    <a:lumMod val="65000"/>
                    <a:shade val="30000"/>
                    <a:satMod val="115000"/>
                  </a:schemeClr>
                </a:gs>
                <a:gs pos="92499">
                  <a:schemeClr val="bg1">
                    <a:lumMod val="95000"/>
                  </a:schemeClr>
                </a:gs>
                <a:gs pos="84175">
                  <a:schemeClr val="bg1">
                    <a:lumMod val="50000"/>
                  </a:schemeClr>
                </a:gs>
                <a:gs pos="67100">
                  <a:schemeClr val="tx1">
                    <a:lumMod val="85000"/>
                    <a:lumOff val="15000"/>
                  </a:schemeClr>
                </a:gs>
                <a:gs pos="40848">
                  <a:schemeClr val="bg1">
                    <a:lumMod val="85000"/>
                  </a:schemeClr>
                </a:gs>
                <a:gs pos="50000">
                  <a:schemeClr val="bg1">
                    <a:lumMod val="65000"/>
                    <a:shade val="67500"/>
                    <a:satMod val="115000"/>
                  </a:schemeClr>
                </a:gs>
                <a:gs pos="100000">
                  <a:schemeClr val="tx1">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1364995" y="1290077"/>
            <a:ext cx="9652251" cy="4659655"/>
          </a:xfrm>
          <a:prstGeom prst="roundRect">
            <a:avLst>
              <a:gd name="adj" fmla="val 40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pic>
        <p:nvPicPr>
          <p:cNvPr id="9" name="Picture 2"/>
          <p:cNvPicPr>
            <a:picLocks noChangeAspect="1" noChangeArrowheads="1"/>
          </p:cNvPicPr>
          <p:nvPr/>
        </p:nvPicPr>
        <p:blipFill>
          <a:blip r:embed="rId2" cstate="print"/>
          <a:srcRect/>
          <a:stretch>
            <a:fillRect/>
          </a:stretch>
        </p:blipFill>
        <p:spPr bwMode="auto">
          <a:xfrm>
            <a:off x="1551227" y="1647490"/>
            <a:ext cx="9289265" cy="3817883"/>
          </a:xfrm>
          <a:prstGeom prst="rect">
            <a:avLst/>
          </a:prstGeom>
          <a:noFill/>
          <a:ln w="9525">
            <a:noFill/>
            <a:miter lim="800000"/>
            <a:headEnd/>
            <a:tailEnd/>
          </a:ln>
        </p:spPr>
      </p:pic>
    </p:spTree>
    <p:extLst>
      <p:ext uri="{BB962C8B-B14F-4D97-AF65-F5344CB8AC3E}">
        <p14:creationId xmlns:p14="http://schemas.microsoft.com/office/powerpoint/2010/main" val="305228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Solution </a:t>
            </a:r>
            <a:r>
              <a:rPr lang="en-US" dirty="0" smtClean="0"/>
              <a:t>Approach &amp; Logical Architecture</a:t>
            </a:r>
            <a:endParaRPr lang="en-US" dirty="0"/>
          </a:p>
        </p:txBody>
      </p:sp>
      <p:sp>
        <p:nvSpPr>
          <p:cNvPr id="3" name="Rounded Rectangle 5"/>
          <p:cNvSpPr/>
          <p:nvPr/>
        </p:nvSpPr>
        <p:spPr>
          <a:xfrm>
            <a:off x="3351022" y="3506202"/>
            <a:ext cx="6043354" cy="2761517"/>
          </a:xfrm>
          <a:prstGeom prst="roundRect">
            <a:avLst>
              <a:gd name="adj" fmla="val 8651"/>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err="1">
                <a:solidFill>
                  <a:schemeClr val="tx1"/>
                </a:solidFill>
                <a:latin typeface="+mj-lt"/>
              </a:rPr>
              <a:t>Blockchain</a:t>
            </a:r>
            <a:r>
              <a:rPr lang="en-US" sz="800" dirty="0">
                <a:solidFill>
                  <a:schemeClr val="tx1"/>
                </a:solidFill>
                <a:latin typeface="+mj-lt"/>
              </a:rPr>
              <a:t> services </a:t>
            </a:r>
          </a:p>
        </p:txBody>
      </p:sp>
      <p:sp>
        <p:nvSpPr>
          <p:cNvPr id="4" name="Rounded Rectangle 8"/>
          <p:cNvSpPr/>
          <p:nvPr/>
        </p:nvSpPr>
        <p:spPr>
          <a:xfrm>
            <a:off x="3351023" y="2217675"/>
            <a:ext cx="6103830" cy="1033863"/>
          </a:xfrm>
          <a:prstGeom prst="roundRect">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p:txBody>
      </p:sp>
      <p:sp>
        <p:nvSpPr>
          <p:cNvPr id="5" name="Rounded Rectangle 12"/>
          <p:cNvSpPr/>
          <p:nvPr/>
        </p:nvSpPr>
        <p:spPr>
          <a:xfrm>
            <a:off x="6545799" y="2276113"/>
            <a:ext cx="2848577" cy="773718"/>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Infra Services </a:t>
            </a:r>
          </a:p>
        </p:txBody>
      </p:sp>
      <p:sp>
        <p:nvSpPr>
          <p:cNvPr id="6" name="Rounded Rectangle 24"/>
          <p:cNvSpPr/>
          <p:nvPr/>
        </p:nvSpPr>
        <p:spPr>
          <a:xfrm>
            <a:off x="6629482" y="2441414"/>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err="1">
                <a:solidFill>
                  <a:schemeClr val="bg1"/>
                </a:solidFill>
                <a:effectLst>
                  <a:outerShdw blurRad="38100" dist="38100" dir="2700000" algn="tl">
                    <a:srgbClr val="000000">
                      <a:alpha val="43137"/>
                    </a:srgbClr>
                  </a:outerShdw>
                </a:effectLst>
              </a:rPr>
              <a:t>Msg</a:t>
            </a:r>
            <a:r>
              <a:rPr lang="en-US" sz="800" b="1" dirty="0">
                <a:solidFill>
                  <a:schemeClr val="bg1"/>
                </a:solidFill>
                <a:effectLst>
                  <a:outerShdw blurRad="38100" dist="38100" dir="2700000" algn="tl">
                    <a:srgbClr val="000000">
                      <a:alpha val="43137"/>
                    </a:srgbClr>
                  </a:outerShdw>
                </a:effectLst>
              </a:rPr>
              <a:t> Transform </a:t>
            </a:r>
          </a:p>
        </p:txBody>
      </p:sp>
      <p:sp>
        <p:nvSpPr>
          <p:cNvPr id="7" name="Rounded Rectangle 25"/>
          <p:cNvSpPr/>
          <p:nvPr/>
        </p:nvSpPr>
        <p:spPr>
          <a:xfrm>
            <a:off x="6629482" y="2791087"/>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Audit / logging </a:t>
            </a:r>
          </a:p>
        </p:txBody>
      </p:sp>
      <p:sp>
        <p:nvSpPr>
          <p:cNvPr id="8" name="Rounded Rectangle 26"/>
          <p:cNvSpPr/>
          <p:nvPr/>
        </p:nvSpPr>
        <p:spPr>
          <a:xfrm>
            <a:off x="8109032" y="2441414"/>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Listeners/ </a:t>
            </a:r>
            <a:r>
              <a:rPr lang="en-US" sz="800" b="1" dirty="0" err="1">
                <a:solidFill>
                  <a:schemeClr val="bg1"/>
                </a:solidFill>
                <a:effectLst>
                  <a:outerShdw blurRad="38100" dist="38100" dir="2700000" algn="tl">
                    <a:srgbClr val="000000">
                      <a:alpha val="43137"/>
                    </a:srgbClr>
                  </a:outerShdw>
                </a:effectLst>
              </a:rPr>
              <a:t>notifiers</a:t>
            </a:r>
            <a:r>
              <a:rPr lang="en-US" sz="800" b="1" dirty="0">
                <a:solidFill>
                  <a:schemeClr val="bg1"/>
                </a:solidFill>
                <a:effectLst>
                  <a:outerShdw blurRad="38100" dist="38100" dir="2700000" algn="tl">
                    <a:srgbClr val="000000">
                      <a:alpha val="43137"/>
                    </a:srgbClr>
                  </a:outerShdw>
                </a:effectLst>
              </a:rPr>
              <a:t> </a:t>
            </a:r>
          </a:p>
        </p:txBody>
      </p:sp>
      <p:sp>
        <p:nvSpPr>
          <p:cNvPr id="9" name="Rounded Rectangle 27"/>
          <p:cNvSpPr/>
          <p:nvPr/>
        </p:nvSpPr>
        <p:spPr>
          <a:xfrm>
            <a:off x="8109032" y="2791087"/>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Error handlers </a:t>
            </a:r>
          </a:p>
        </p:txBody>
      </p:sp>
      <p:sp>
        <p:nvSpPr>
          <p:cNvPr id="10" name="Rounded Rectangle 28"/>
          <p:cNvSpPr/>
          <p:nvPr/>
        </p:nvSpPr>
        <p:spPr>
          <a:xfrm>
            <a:off x="4914660" y="5273928"/>
            <a:ext cx="2538413" cy="970396"/>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r>
              <a:rPr lang="en-US" sz="800" dirty="0" err="1">
                <a:solidFill>
                  <a:schemeClr val="tx2">
                    <a:lumMod val="50000"/>
                  </a:schemeClr>
                </a:solidFill>
              </a:rPr>
              <a:t>Blockchain</a:t>
            </a:r>
            <a:r>
              <a:rPr lang="en-US" sz="800" dirty="0">
                <a:solidFill>
                  <a:schemeClr val="tx2">
                    <a:lumMod val="50000"/>
                  </a:schemeClr>
                </a:solidFill>
              </a:rPr>
              <a:t> </a:t>
            </a:r>
          </a:p>
          <a:p>
            <a:r>
              <a:rPr lang="en-US" sz="800" dirty="0">
                <a:solidFill>
                  <a:schemeClr val="tx2">
                    <a:lumMod val="50000"/>
                  </a:schemeClr>
                </a:solidFill>
              </a:rPr>
              <a:t>Network / </a:t>
            </a:r>
          </a:p>
          <a:p>
            <a:r>
              <a:rPr lang="en-US" sz="800" dirty="0">
                <a:solidFill>
                  <a:schemeClr val="tx2">
                    <a:lumMod val="50000"/>
                  </a:schemeClr>
                </a:solidFill>
              </a:rPr>
              <a:t>Shared Ledger </a:t>
            </a:r>
          </a:p>
        </p:txBody>
      </p:sp>
      <p:sp>
        <p:nvSpPr>
          <p:cNvPr id="11" name="Rounded Rectangle 29"/>
          <p:cNvSpPr/>
          <p:nvPr/>
        </p:nvSpPr>
        <p:spPr>
          <a:xfrm>
            <a:off x="3802601" y="3890814"/>
            <a:ext cx="1457864"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Chaincode serv.</a:t>
            </a:r>
          </a:p>
        </p:txBody>
      </p:sp>
      <p:sp>
        <p:nvSpPr>
          <p:cNvPr id="12" name="Rounded Rectangle 30"/>
          <p:cNvSpPr/>
          <p:nvPr/>
        </p:nvSpPr>
        <p:spPr>
          <a:xfrm>
            <a:off x="5421762" y="3890814"/>
            <a:ext cx="1865239"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err="1">
                <a:solidFill>
                  <a:schemeClr val="tx2">
                    <a:lumMod val="50000"/>
                  </a:schemeClr>
                </a:solidFill>
              </a:rPr>
              <a:t>Blockchain</a:t>
            </a:r>
            <a:r>
              <a:rPr lang="en-US" sz="800" dirty="0">
                <a:solidFill>
                  <a:schemeClr val="tx2">
                    <a:lumMod val="50000"/>
                  </a:schemeClr>
                </a:solidFill>
              </a:rPr>
              <a:t> / Transaction Services </a:t>
            </a:r>
          </a:p>
        </p:txBody>
      </p:sp>
      <p:sp>
        <p:nvSpPr>
          <p:cNvPr id="13" name="Rounded Rectangle 31"/>
          <p:cNvSpPr/>
          <p:nvPr/>
        </p:nvSpPr>
        <p:spPr>
          <a:xfrm>
            <a:off x="7453073" y="3890814"/>
            <a:ext cx="1948070"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Membership services </a:t>
            </a:r>
          </a:p>
        </p:txBody>
      </p:sp>
      <p:sp>
        <p:nvSpPr>
          <p:cNvPr id="14" name="Rounded Rectangle 32"/>
          <p:cNvSpPr/>
          <p:nvPr/>
        </p:nvSpPr>
        <p:spPr>
          <a:xfrm>
            <a:off x="5516699" y="4174153"/>
            <a:ext cx="803476" cy="292667"/>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Consensus</a:t>
            </a:r>
          </a:p>
        </p:txBody>
      </p:sp>
      <p:sp>
        <p:nvSpPr>
          <p:cNvPr id="15" name="Rounded Rectangle 33"/>
          <p:cNvSpPr/>
          <p:nvPr/>
        </p:nvSpPr>
        <p:spPr>
          <a:xfrm>
            <a:off x="5541342" y="4515202"/>
            <a:ext cx="1664339" cy="248090"/>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Ledger / storage services </a:t>
            </a:r>
          </a:p>
        </p:txBody>
      </p:sp>
      <p:sp>
        <p:nvSpPr>
          <p:cNvPr id="16" name="Rounded Rectangle 34"/>
          <p:cNvSpPr/>
          <p:nvPr/>
        </p:nvSpPr>
        <p:spPr>
          <a:xfrm>
            <a:off x="6399740" y="4174153"/>
            <a:ext cx="794942" cy="292667"/>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P2p protocol</a:t>
            </a:r>
          </a:p>
        </p:txBody>
      </p:sp>
      <p:sp>
        <p:nvSpPr>
          <p:cNvPr id="17" name="Rounded Rectangle 35"/>
          <p:cNvSpPr/>
          <p:nvPr/>
        </p:nvSpPr>
        <p:spPr>
          <a:xfrm>
            <a:off x="7583068" y="4132953"/>
            <a:ext cx="810175" cy="311315"/>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Registration </a:t>
            </a:r>
          </a:p>
        </p:txBody>
      </p:sp>
      <p:sp>
        <p:nvSpPr>
          <p:cNvPr id="18" name="Rounded Rectangle 36"/>
          <p:cNvSpPr/>
          <p:nvPr/>
        </p:nvSpPr>
        <p:spPr>
          <a:xfrm>
            <a:off x="8472807" y="4126131"/>
            <a:ext cx="770641" cy="311315"/>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Identity mgmt.</a:t>
            </a:r>
          </a:p>
        </p:txBody>
      </p:sp>
      <p:sp>
        <p:nvSpPr>
          <p:cNvPr id="19" name="Rounded Rectangle 37"/>
          <p:cNvSpPr/>
          <p:nvPr/>
        </p:nvSpPr>
        <p:spPr>
          <a:xfrm>
            <a:off x="7575873" y="4492511"/>
            <a:ext cx="1666395" cy="267426"/>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Auditability </a:t>
            </a:r>
          </a:p>
        </p:txBody>
      </p:sp>
      <p:sp>
        <p:nvSpPr>
          <p:cNvPr id="20" name="Left-Right Arrow 38"/>
          <p:cNvSpPr/>
          <p:nvPr/>
        </p:nvSpPr>
        <p:spPr>
          <a:xfrm>
            <a:off x="3440290" y="4893479"/>
            <a:ext cx="5847923"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Event Streaming </a:t>
            </a:r>
          </a:p>
        </p:txBody>
      </p:sp>
      <p:sp>
        <p:nvSpPr>
          <p:cNvPr id="21" name="Rounded Rectangle 39"/>
          <p:cNvSpPr/>
          <p:nvPr/>
        </p:nvSpPr>
        <p:spPr>
          <a:xfrm>
            <a:off x="4139035" y="4176380"/>
            <a:ext cx="836762" cy="283343"/>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Secure container </a:t>
            </a:r>
          </a:p>
        </p:txBody>
      </p:sp>
      <p:sp>
        <p:nvSpPr>
          <p:cNvPr id="22" name="Rounded Rectangle 40"/>
          <p:cNvSpPr/>
          <p:nvPr/>
        </p:nvSpPr>
        <p:spPr>
          <a:xfrm>
            <a:off x="4130416" y="4492405"/>
            <a:ext cx="836762" cy="310770"/>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Secure registry</a:t>
            </a:r>
          </a:p>
        </p:txBody>
      </p:sp>
      <p:grpSp>
        <p:nvGrpSpPr>
          <p:cNvPr id="23" name="Group 22"/>
          <p:cNvGrpSpPr/>
          <p:nvPr/>
        </p:nvGrpSpPr>
        <p:grpSpPr>
          <a:xfrm>
            <a:off x="5776929" y="5273928"/>
            <a:ext cx="964123" cy="878584"/>
            <a:chOff x="-1381062" y="3116116"/>
            <a:chExt cx="1307043" cy="1191080"/>
          </a:xfrm>
        </p:grpSpPr>
        <p:grpSp>
          <p:nvGrpSpPr>
            <p:cNvPr id="24" name="Groupe 589"/>
            <p:cNvGrpSpPr/>
            <p:nvPr/>
          </p:nvGrpSpPr>
          <p:grpSpPr>
            <a:xfrm>
              <a:off x="-1381062" y="3660099"/>
              <a:ext cx="227013" cy="209551"/>
              <a:chOff x="331789" y="3817938"/>
              <a:chExt cx="433388" cy="400051"/>
            </a:xfrm>
          </p:grpSpPr>
          <p:sp>
            <p:nvSpPr>
              <p:cNvPr id="125"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6"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7"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8"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9"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30"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31"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5" name="Groupe 589"/>
            <p:cNvGrpSpPr/>
            <p:nvPr/>
          </p:nvGrpSpPr>
          <p:grpSpPr>
            <a:xfrm>
              <a:off x="-1279462" y="3351066"/>
              <a:ext cx="227013" cy="209551"/>
              <a:chOff x="331789" y="3817938"/>
              <a:chExt cx="433388" cy="400051"/>
            </a:xfrm>
          </p:grpSpPr>
          <p:sp>
            <p:nvSpPr>
              <p:cNvPr id="118"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9"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0"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1"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2"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3"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4"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6" name="Groupe 589"/>
            <p:cNvGrpSpPr/>
            <p:nvPr/>
          </p:nvGrpSpPr>
          <p:grpSpPr>
            <a:xfrm>
              <a:off x="-1010645" y="3116116"/>
              <a:ext cx="227013" cy="209551"/>
              <a:chOff x="331789" y="3817938"/>
              <a:chExt cx="433388" cy="400051"/>
            </a:xfrm>
          </p:grpSpPr>
          <p:sp>
            <p:nvSpPr>
              <p:cNvPr id="111"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2"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3"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4"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5"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6"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7"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7" name="Groupe 589"/>
            <p:cNvGrpSpPr/>
            <p:nvPr/>
          </p:nvGrpSpPr>
          <p:grpSpPr>
            <a:xfrm>
              <a:off x="-528045" y="3141515"/>
              <a:ext cx="227013" cy="209551"/>
              <a:chOff x="331789" y="3817938"/>
              <a:chExt cx="433388" cy="400051"/>
            </a:xfrm>
          </p:grpSpPr>
          <p:sp>
            <p:nvSpPr>
              <p:cNvPr id="104"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5"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6"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7"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8"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9"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0"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8" name="Groupe 589"/>
            <p:cNvGrpSpPr/>
            <p:nvPr/>
          </p:nvGrpSpPr>
          <p:grpSpPr>
            <a:xfrm>
              <a:off x="-352362" y="3401263"/>
              <a:ext cx="227013" cy="209551"/>
              <a:chOff x="331789" y="3817938"/>
              <a:chExt cx="433388" cy="400051"/>
            </a:xfrm>
          </p:grpSpPr>
          <p:sp>
            <p:nvSpPr>
              <p:cNvPr id="97"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8"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9"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0"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1"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2"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3"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9" name="Groupe 589"/>
            <p:cNvGrpSpPr/>
            <p:nvPr/>
          </p:nvGrpSpPr>
          <p:grpSpPr>
            <a:xfrm>
              <a:off x="-301032" y="3716645"/>
              <a:ext cx="227013" cy="209551"/>
              <a:chOff x="331789" y="3817938"/>
              <a:chExt cx="433388" cy="400051"/>
            </a:xfrm>
          </p:grpSpPr>
          <p:sp>
            <p:nvSpPr>
              <p:cNvPr id="90"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1"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2"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3"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4"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5"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6"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0" name="Groupe 589"/>
            <p:cNvGrpSpPr/>
            <p:nvPr/>
          </p:nvGrpSpPr>
          <p:grpSpPr>
            <a:xfrm>
              <a:off x="-425765" y="4062720"/>
              <a:ext cx="227013" cy="209551"/>
              <a:chOff x="331789" y="3817938"/>
              <a:chExt cx="433388" cy="400051"/>
            </a:xfrm>
          </p:grpSpPr>
          <p:sp>
            <p:nvSpPr>
              <p:cNvPr id="83"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4"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5"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6"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7"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8"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9"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1" name="Groupe 589"/>
            <p:cNvGrpSpPr/>
            <p:nvPr/>
          </p:nvGrpSpPr>
          <p:grpSpPr>
            <a:xfrm>
              <a:off x="-814888" y="4097645"/>
              <a:ext cx="227013" cy="209551"/>
              <a:chOff x="331789" y="3817938"/>
              <a:chExt cx="433388" cy="400051"/>
            </a:xfrm>
          </p:grpSpPr>
          <p:sp>
            <p:nvSpPr>
              <p:cNvPr id="76"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7"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8"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9"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0"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1"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2"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2" name="Groupe 589"/>
            <p:cNvGrpSpPr/>
            <p:nvPr/>
          </p:nvGrpSpPr>
          <p:grpSpPr>
            <a:xfrm>
              <a:off x="-1350976" y="4024468"/>
              <a:ext cx="227013" cy="209551"/>
              <a:chOff x="331789" y="3817938"/>
              <a:chExt cx="433388" cy="400051"/>
            </a:xfrm>
          </p:grpSpPr>
          <p:sp>
            <p:nvSpPr>
              <p:cNvPr id="69"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0"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1"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2"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3"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4"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5"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sp>
          <p:nvSpPr>
            <p:cNvPr id="33" name="Oval 32"/>
            <p:cNvSpPr/>
            <p:nvPr/>
          </p:nvSpPr>
          <p:spPr>
            <a:xfrm>
              <a:off x="-784382" y="3567425"/>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4" name="Oval 33"/>
            <p:cNvSpPr/>
            <p:nvPr/>
          </p:nvSpPr>
          <p:spPr>
            <a:xfrm>
              <a:off x="-628620" y="337329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5" name="Oval 34"/>
            <p:cNvSpPr/>
            <p:nvPr/>
          </p:nvSpPr>
          <p:spPr>
            <a:xfrm>
              <a:off x="-479815" y="3550945"/>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6" name="Oval 35"/>
            <p:cNvSpPr/>
            <p:nvPr/>
          </p:nvSpPr>
          <p:spPr>
            <a:xfrm>
              <a:off x="-425765" y="3818856"/>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7" name="Oval 36"/>
            <p:cNvSpPr/>
            <p:nvPr/>
          </p:nvSpPr>
          <p:spPr>
            <a:xfrm>
              <a:off x="-516819" y="407270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8" name="Oval 37"/>
            <p:cNvSpPr/>
            <p:nvPr/>
          </p:nvSpPr>
          <p:spPr>
            <a:xfrm>
              <a:off x="-590972" y="3805017"/>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9" name="Oval 38"/>
            <p:cNvSpPr/>
            <p:nvPr/>
          </p:nvSpPr>
          <p:spPr>
            <a:xfrm>
              <a:off x="-726742" y="398913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0" name="Oval 39"/>
            <p:cNvSpPr/>
            <p:nvPr/>
          </p:nvSpPr>
          <p:spPr>
            <a:xfrm>
              <a:off x="-910817" y="378732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1" name="Oval 40"/>
            <p:cNvSpPr/>
            <p:nvPr/>
          </p:nvSpPr>
          <p:spPr>
            <a:xfrm>
              <a:off x="-1115865" y="401533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2" name="Oval 41"/>
            <p:cNvSpPr/>
            <p:nvPr/>
          </p:nvSpPr>
          <p:spPr>
            <a:xfrm>
              <a:off x="-1107831" y="3769449"/>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3" name="Oval 42"/>
            <p:cNvSpPr/>
            <p:nvPr/>
          </p:nvSpPr>
          <p:spPr>
            <a:xfrm>
              <a:off x="-1011569" y="3514920"/>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4" name="Oval 43"/>
            <p:cNvSpPr/>
            <p:nvPr/>
          </p:nvSpPr>
          <p:spPr>
            <a:xfrm>
              <a:off x="-837903" y="333148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cxnSp>
          <p:nvCxnSpPr>
            <p:cNvPr id="45" name="Straight Connector 44"/>
            <p:cNvCxnSpPr>
              <a:stCxn id="44" idx="4"/>
              <a:endCxn id="33" idx="0"/>
            </p:cNvCxnSpPr>
            <p:nvPr/>
          </p:nvCxnSpPr>
          <p:spPr>
            <a:xfrm>
              <a:off x="-797158" y="3412978"/>
              <a:ext cx="53521" cy="154447"/>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6"/>
              <a:endCxn id="34" idx="2"/>
            </p:cNvCxnSpPr>
            <p:nvPr/>
          </p:nvCxnSpPr>
          <p:spPr>
            <a:xfrm>
              <a:off x="-756413" y="3372233"/>
              <a:ext cx="127793" cy="4181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4" idx="5"/>
              <a:endCxn id="35" idx="1"/>
            </p:cNvCxnSpPr>
            <p:nvPr/>
          </p:nvCxnSpPr>
          <p:spPr>
            <a:xfrm>
              <a:off x="-559064" y="3442854"/>
              <a:ext cx="91183" cy="12002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5"/>
              <a:endCxn id="36" idx="0"/>
            </p:cNvCxnSpPr>
            <p:nvPr/>
          </p:nvCxnSpPr>
          <p:spPr>
            <a:xfrm>
              <a:off x="-410259" y="3620501"/>
              <a:ext cx="25239" cy="19835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4"/>
              <a:endCxn id="37" idx="7"/>
            </p:cNvCxnSpPr>
            <p:nvPr/>
          </p:nvCxnSpPr>
          <p:spPr>
            <a:xfrm flipH="1">
              <a:off x="-447263" y="3900346"/>
              <a:ext cx="62243" cy="18428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7" idx="2"/>
              <a:endCxn id="39" idx="5"/>
            </p:cNvCxnSpPr>
            <p:nvPr/>
          </p:nvCxnSpPr>
          <p:spPr>
            <a:xfrm flipH="1" flipV="1">
              <a:off x="-657186" y="4058687"/>
              <a:ext cx="140367" cy="5475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9" idx="2"/>
              <a:endCxn id="41" idx="6"/>
            </p:cNvCxnSpPr>
            <p:nvPr/>
          </p:nvCxnSpPr>
          <p:spPr>
            <a:xfrm flipH="1">
              <a:off x="-1034375" y="4029876"/>
              <a:ext cx="307633" cy="2620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42" idx="4"/>
            </p:cNvCxnSpPr>
            <p:nvPr/>
          </p:nvCxnSpPr>
          <p:spPr>
            <a:xfrm flipV="1">
              <a:off x="-1075120" y="3850939"/>
              <a:ext cx="8034" cy="16439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0"/>
              <a:endCxn id="43" idx="3"/>
            </p:cNvCxnSpPr>
            <p:nvPr/>
          </p:nvCxnSpPr>
          <p:spPr>
            <a:xfrm flipV="1">
              <a:off x="-1067086" y="3584476"/>
              <a:ext cx="67451" cy="184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0"/>
              <a:endCxn id="44" idx="3"/>
            </p:cNvCxnSpPr>
            <p:nvPr/>
          </p:nvCxnSpPr>
          <p:spPr>
            <a:xfrm flipV="1">
              <a:off x="-970824" y="3401044"/>
              <a:ext cx="144855" cy="11387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7"/>
              <a:endCxn id="34" idx="3"/>
            </p:cNvCxnSpPr>
            <p:nvPr/>
          </p:nvCxnSpPr>
          <p:spPr>
            <a:xfrm flipV="1">
              <a:off x="-714826" y="3442854"/>
              <a:ext cx="98140" cy="13650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3" idx="6"/>
              <a:endCxn id="35" idx="2"/>
            </p:cNvCxnSpPr>
            <p:nvPr/>
          </p:nvCxnSpPr>
          <p:spPr>
            <a:xfrm flipV="1">
              <a:off x="-702892" y="3591690"/>
              <a:ext cx="223077" cy="1648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3" idx="5"/>
              <a:endCxn id="38" idx="1"/>
            </p:cNvCxnSpPr>
            <p:nvPr/>
          </p:nvCxnSpPr>
          <p:spPr>
            <a:xfrm>
              <a:off x="-714826" y="3636981"/>
              <a:ext cx="135788" cy="17997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5" idx="4"/>
              <a:endCxn id="38" idx="0"/>
            </p:cNvCxnSpPr>
            <p:nvPr/>
          </p:nvCxnSpPr>
          <p:spPr>
            <a:xfrm flipH="1">
              <a:off x="-550227" y="3632435"/>
              <a:ext cx="111157" cy="17258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8" idx="6"/>
              <a:endCxn id="36" idx="2"/>
            </p:cNvCxnSpPr>
            <p:nvPr/>
          </p:nvCxnSpPr>
          <p:spPr>
            <a:xfrm>
              <a:off x="-509482" y="3845762"/>
              <a:ext cx="83717" cy="1383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8" idx="4"/>
              <a:endCxn id="37" idx="0"/>
            </p:cNvCxnSpPr>
            <p:nvPr/>
          </p:nvCxnSpPr>
          <p:spPr>
            <a:xfrm>
              <a:off x="-550227" y="3886507"/>
              <a:ext cx="74153" cy="18619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8" idx="3"/>
              <a:endCxn id="39" idx="7"/>
            </p:cNvCxnSpPr>
            <p:nvPr/>
          </p:nvCxnSpPr>
          <p:spPr>
            <a:xfrm flipH="1">
              <a:off x="-657186" y="3874573"/>
              <a:ext cx="78148" cy="12649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3" idx="3"/>
              <a:endCxn id="40" idx="7"/>
            </p:cNvCxnSpPr>
            <p:nvPr/>
          </p:nvCxnSpPr>
          <p:spPr>
            <a:xfrm flipH="1">
              <a:off x="-841261" y="3636981"/>
              <a:ext cx="68813" cy="1622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3" idx="6"/>
              <a:endCxn id="33" idx="2"/>
            </p:cNvCxnSpPr>
            <p:nvPr/>
          </p:nvCxnSpPr>
          <p:spPr>
            <a:xfrm>
              <a:off x="-930079" y="3555665"/>
              <a:ext cx="145697" cy="5250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4"/>
              <a:endCxn id="40" idx="1"/>
            </p:cNvCxnSpPr>
            <p:nvPr/>
          </p:nvCxnSpPr>
          <p:spPr>
            <a:xfrm>
              <a:off x="-970824" y="3596410"/>
              <a:ext cx="71941" cy="20285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2" idx="6"/>
              <a:endCxn id="40" idx="2"/>
            </p:cNvCxnSpPr>
            <p:nvPr/>
          </p:nvCxnSpPr>
          <p:spPr>
            <a:xfrm>
              <a:off x="-1026341" y="3810194"/>
              <a:ext cx="115524" cy="1787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0" idx="3"/>
              <a:endCxn id="41" idx="7"/>
            </p:cNvCxnSpPr>
            <p:nvPr/>
          </p:nvCxnSpPr>
          <p:spPr>
            <a:xfrm flipH="1">
              <a:off x="-1046309" y="3856884"/>
              <a:ext cx="147426" cy="1703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0" idx="5"/>
              <a:endCxn id="39" idx="1"/>
            </p:cNvCxnSpPr>
            <p:nvPr/>
          </p:nvCxnSpPr>
          <p:spPr>
            <a:xfrm>
              <a:off x="-841261" y="3856884"/>
              <a:ext cx="126453" cy="1441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0" idx="6"/>
              <a:endCxn id="38" idx="2"/>
            </p:cNvCxnSpPr>
            <p:nvPr/>
          </p:nvCxnSpPr>
          <p:spPr>
            <a:xfrm>
              <a:off x="-829327" y="3828073"/>
              <a:ext cx="238355" cy="1768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32" name="Rounded Rectangle 150"/>
          <p:cNvSpPr/>
          <p:nvPr/>
        </p:nvSpPr>
        <p:spPr>
          <a:xfrm>
            <a:off x="3351023" y="1439273"/>
            <a:ext cx="6103830" cy="345271"/>
          </a:xfrm>
          <a:prstGeom prst="roundRect">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err="1">
                <a:solidFill>
                  <a:schemeClr val="tx1"/>
                </a:solidFill>
                <a:latin typeface="+mj-lt"/>
              </a:rPr>
              <a:t>DApp</a:t>
            </a:r>
            <a:r>
              <a:rPr lang="en-US" sz="800" dirty="0">
                <a:solidFill>
                  <a:schemeClr val="tx1"/>
                </a:solidFill>
                <a:latin typeface="+mj-lt"/>
              </a:rPr>
              <a:t> / Trade Portal UI</a:t>
            </a:r>
          </a:p>
        </p:txBody>
      </p:sp>
      <p:sp>
        <p:nvSpPr>
          <p:cNvPr id="133" name="Rounded Rectangle 151"/>
          <p:cNvSpPr/>
          <p:nvPr/>
        </p:nvSpPr>
        <p:spPr>
          <a:xfrm>
            <a:off x="3549311" y="2309832"/>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Registration Services </a:t>
            </a:r>
          </a:p>
        </p:txBody>
      </p:sp>
      <p:sp>
        <p:nvSpPr>
          <p:cNvPr id="134" name="Rounded Rectangle 152"/>
          <p:cNvSpPr/>
          <p:nvPr/>
        </p:nvSpPr>
        <p:spPr>
          <a:xfrm>
            <a:off x="4510253" y="2786830"/>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Contract Mgmt.</a:t>
            </a:r>
          </a:p>
        </p:txBody>
      </p:sp>
      <p:sp>
        <p:nvSpPr>
          <p:cNvPr id="135" name="Rounded Rectangle 153"/>
          <p:cNvSpPr/>
          <p:nvPr/>
        </p:nvSpPr>
        <p:spPr>
          <a:xfrm>
            <a:off x="4510254" y="2302371"/>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LC (Guarantee) Mgmt.</a:t>
            </a:r>
          </a:p>
        </p:txBody>
      </p:sp>
      <p:sp>
        <p:nvSpPr>
          <p:cNvPr id="136" name="Rounded Rectangle 154"/>
          <p:cNvSpPr/>
          <p:nvPr/>
        </p:nvSpPr>
        <p:spPr>
          <a:xfrm>
            <a:off x="3551848" y="2807288"/>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Shipping Mgmt.</a:t>
            </a:r>
          </a:p>
        </p:txBody>
      </p:sp>
      <p:sp>
        <p:nvSpPr>
          <p:cNvPr id="137" name="Rounded Rectangle 155"/>
          <p:cNvSpPr/>
          <p:nvPr/>
        </p:nvSpPr>
        <p:spPr>
          <a:xfrm>
            <a:off x="5571966" y="2279172"/>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Invoices &amp; Billings</a:t>
            </a:r>
          </a:p>
        </p:txBody>
      </p:sp>
      <p:sp>
        <p:nvSpPr>
          <p:cNvPr id="138" name="Rounded Rectangle 156"/>
          <p:cNvSpPr/>
          <p:nvPr/>
        </p:nvSpPr>
        <p:spPr>
          <a:xfrm>
            <a:off x="9929791" y="2217674"/>
            <a:ext cx="1737172" cy="3726287"/>
          </a:xfrm>
          <a:prstGeom prst="roundRect">
            <a:avLst/>
          </a:prstGeom>
          <a:solidFill>
            <a:srgbClr val="F2F3F4"/>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solidFill>
                <a:latin typeface="+mj-lt"/>
              </a:rPr>
              <a:t>Ext. Interfaces</a:t>
            </a:r>
          </a:p>
        </p:txBody>
      </p:sp>
      <p:sp>
        <p:nvSpPr>
          <p:cNvPr id="139" name="Rounded Rectangle 157"/>
          <p:cNvSpPr/>
          <p:nvPr/>
        </p:nvSpPr>
        <p:spPr>
          <a:xfrm>
            <a:off x="10285087" y="269971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Excise &amp; customs Mgmt.</a:t>
            </a:r>
          </a:p>
        </p:txBody>
      </p:sp>
      <p:sp>
        <p:nvSpPr>
          <p:cNvPr id="140" name="Rounded Rectangle 158"/>
          <p:cNvSpPr/>
          <p:nvPr/>
        </p:nvSpPr>
        <p:spPr>
          <a:xfrm>
            <a:off x="10285087" y="350620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Insurers Mgmt.</a:t>
            </a:r>
          </a:p>
        </p:txBody>
      </p:sp>
      <p:sp>
        <p:nvSpPr>
          <p:cNvPr id="141" name="Rounded Rectangle 159"/>
          <p:cNvSpPr/>
          <p:nvPr/>
        </p:nvSpPr>
        <p:spPr>
          <a:xfrm>
            <a:off x="10285086" y="4314034"/>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Payment Gateways</a:t>
            </a:r>
          </a:p>
        </p:txBody>
      </p:sp>
      <p:sp>
        <p:nvSpPr>
          <p:cNvPr id="142" name="Left-Right Arrow 160"/>
          <p:cNvSpPr/>
          <p:nvPr/>
        </p:nvSpPr>
        <p:spPr>
          <a:xfrm>
            <a:off x="9425668" y="2578968"/>
            <a:ext cx="498811"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3" name="Left-Right Arrow 163"/>
          <p:cNvSpPr/>
          <p:nvPr/>
        </p:nvSpPr>
        <p:spPr>
          <a:xfrm rot="16200000">
            <a:off x="5967422" y="3214053"/>
            <a:ext cx="383485" cy="294652"/>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4" name="Left-Right Arrow 164"/>
          <p:cNvSpPr/>
          <p:nvPr/>
        </p:nvSpPr>
        <p:spPr>
          <a:xfrm rot="16200000">
            <a:off x="5963856" y="1857138"/>
            <a:ext cx="383485" cy="294652"/>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5" name="Left-Right Arrow 161"/>
          <p:cNvSpPr/>
          <p:nvPr/>
        </p:nvSpPr>
        <p:spPr>
          <a:xfrm>
            <a:off x="9425667" y="3727090"/>
            <a:ext cx="514237"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6" name="Round Diagonal Corner Rectangle 162"/>
          <p:cNvSpPr/>
          <p:nvPr/>
        </p:nvSpPr>
        <p:spPr>
          <a:xfrm>
            <a:off x="451025" y="1330689"/>
            <a:ext cx="2823916" cy="79192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err="1">
                <a:solidFill>
                  <a:schemeClr val="accent2">
                    <a:lumMod val="75000"/>
                  </a:schemeClr>
                </a:solidFill>
              </a:rPr>
              <a:t>DApps</a:t>
            </a:r>
            <a:r>
              <a:rPr lang="en-US" sz="1000" b="1" dirty="0">
                <a:solidFill>
                  <a:schemeClr val="accent2">
                    <a:lumMod val="75000"/>
                  </a:schemeClr>
                </a:solidFill>
              </a:rPr>
              <a:t> (Decentralized Apps)</a:t>
            </a:r>
            <a:r>
              <a:rPr lang="en-US" sz="1000" dirty="0">
                <a:solidFill>
                  <a:schemeClr val="accent2">
                    <a:lumMod val="75000"/>
                  </a:schemeClr>
                </a:solidFill>
              </a:rPr>
              <a:t> - User Interface where Network participants can create or update sales contract as per roles and responsibilities. </a:t>
            </a:r>
          </a:p>
        </p:txBody>
      </p:sp>
      <p:sp>
        <p:nvSpPr>
          <p:cNvPr id="147" name="Round Diagonal Corner Rectangle 165"/>
          <p:cNvSpPr/>
          <p:nvPr/>
        </p:nvSpPr>
        <p:spPr>
          <a:xfrm>
            <a:off x="451024" y="2297703"/>
            <a:ext cx="2823917" cy="106279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a:solidFill>
                  <a:schemeClr val="accent2">
                    <a:lumMod val="75000"/>
                  </a:schemeClr>
                </a:solidFill>
              </a:rPr>
              <a:t>Blockchain API Layer</a:t>
            </a:r>
            <a:r>
              <a:rPr lang="en-US" sz="1000" dirty="0">
                <a:solidFill>
                  <a:schemeClr val="accent2">
                    <a:lumMod val="75000"/>
                  </a:schemeClr>
                </a:solidFill>
              </a:rPr>
              <a:t> - This is integration layer between decentralized application and blockchain network. This layer contains registration, contract management etc. services which will connect </a:t>
            </a:r>
            <a:r>
              <a:rPr lang="en-US" sz="1000" dirty="0" err="1">
                <a:solidFill>
                  <a:schemeClr val="accent2">
                    <a:lumMod val="75000"/>
                  </a:schemeClr>
                </a:solidFill>
              </a:rPr>
              <a:t>DApp</a:t>
            </a:r>
            <a:r>
              <a:rPr lang="en-US" sz="1000" dirty="0">
                <a:solidFill>
                  <a:schemeClr val="accent2">
                    <a:lumMod val="75000"/>
                  </a:schemeClr>
                </a:solidFill>
              </a:rPr>
              <a:t> with blockchain network.</a:t>
            </a:r>
          </a:p>
        </p:txBody>
      </p:sp>
      <p:sp>
        <p:nvSpPr>
          <p:cNvPr id="148" name="Round Diagonal Corner Rectangle 166"/>
          <p:cNvSpPr/>
          <p:nvPr/>
        </p:nvSpPr>
        <p:spPr>
          <a:xfrm>
            <a:off x="407514" y="3580092"/>
            <a:ext cx="2823917" cy="106279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err="1">
                <a:solidFill>
                  <a:schemeClr val="accent2">
                    <a:lumMod val="75000"/>
                  </a:schemeClr>
                </a:solidFill>
              </a:rPr>
              <a:t>Blockchain</a:t>
            </a:r>
            <a:r>
              <a:rPr lang="en-US" sz="1000" b="1" dirty="0">
                <a:solidFill>
                  <a:schemeClr val="accent2">
                    <a:lumMod val="75000"/>
                  </a:schemeClr>
                </a:solidFill>
              </a:rPr>
              <a:t> Network</a:t>
            </a:r>
            <a:r>
              <a:rPr lang="en-US" sz="1000" dirty="0">
                <a:solidFill>
                  <a:schemeClr val="accent2">
                    <a:lumMod val="75000"/>
                  </a:schemeClr>
                </a:solidFill>
              </a:rPr>
              <a:t> - This is consortium formed by all the participants in trade process who can take part in consensus and will update the contract details on shared ledger. </a:t>
            </a:r>
          </a:p>
        </p:txBody>
      </p:sp>
      <p:sp>
        <p:nvSpPr>
          <p:cNvPr id="149" name="Rounded Rectangle 167"/>
          <p:cNvSpPr/>
          <p:nvPr/>
        </p:nvSpPr>
        <p:spPr>
          <a:xfrm>
            <a:off x="10285086" y="507098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1000" b="1" dirty="0">
                <a:solidFill>
                  <a:schemeClr val="bg1"/>
                </a:solidFill>
                <a:effectLst>
                  <a:outerShdw blurRad="38100" dist="38100" dir="2700000" algn="tl">
                    <a:srgbClr val="000000">
                      <a:alpha val="43137"/>
                    </a:srgbClr>
                  </a:outerShdw>
                </a:effectLst>
              </a:rPr>
              <a:t>ICC</a:t>
            </a:r>
          </a:p>
        </p:txBody>
      </p:sp>
    </p:spTree>
    <p:extLst>
      <p:ext uri="{BB962C8B-B14F-4D97-AF65-F5344CB8AC3E}">
        <p14:creationId xmlns:p14="http://schemas.microsoft.com/office/powerpoint/2010/main" val="214621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Deployment Architecture (</a:t>
            </a:r>
            <a:r>
              <a:rPr lang="en-US" sz="1400" dirty="0"/>
              <a:t>Hyperledger Fabric 1.0</a:t>
            </a:r>
            <a:r>
              <a:rPr lang="en-US" dirty="0"/>
              <a:t>)</a:t>
            </a:r>
          </a:p>
        </p:txBody>
      </p:sp>
      <p:grpSp>
        <p:nvGrpSpPr>
          <p:cNvPr id="219" name="Group 758"/>
          <p:cNvGrpSpPr/>
          <p:nvPr/>
        </p:nvGrpSpPr>
        <p:grpSpPr>
          <a:xfrm>
            <a:off x="7019856" y="4546872"/>
            <a:ext cx="5168969" cy="837546"/>
            <a:chOff x="196112" y="-716647"/>
            <a:chExt cx="6403256" cy="1035737"/>
          </a:xfrm>
        </p:grpSpPr>
        <p:grpSp>
          <p:nvGrpSpPr>
            <p:cNvPr id="234" name="Group 738"/>
            <p:cNvGrpSpPr/>
            <p:nvPr/>
          </p:nvGrpSpPr>
          <p:grpSpPr>
            <a:xfrm>
              <a:off x="196112" y="-492126"/>
              <a:ext cx="6403256" cy="559537"/>
              <a:chOff x="196111" y="-492118"/>
              <a:chExt cx="6403158" cy="559531"/>
            </a:xfrm>
          </p:grpSpPr>
          <p:sp>
            <p:nvSpPr>
              <p:cNvPr id="240" name="Shape 735"/>
              <p:cNvSpPr/>
              <p:nvPr/>
            </p:nvSpPr>
            <p:spPr>
              <a:xfrm rot="10800000" flipH="1">
                <a:off x="6335744" y="-492118"/>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41" name="Shape 736"/>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221" name="Group 757"/>
            <p:cNvGrpSpPr/>
            <p:nvPr/>
          </p:nvGrpSpPr>
          <p:grpSpPr>
            <a:xfrm>
              <a:off x="296863" y="-716647"/>
              <a:ext cx="5304523" cy="1035737"/>
              <a:chOff x="0" y="-743631"/>
              <a:chExt cx="5304499" cy="1035733"/>
            </a:xfrm>
          </p:grpSpPr>
          <p:grpSp>
            <p:nvGrpSpPr>
              <p:cNvPr id="222" name="Group 748"/>
              <p:cNvGrpSpPr/>
              <p:nvPr/>
            </p:nvGrpSpPr>
            <p:grpSpPr>
              <a:xfrm>
                <a:off x="0" y="-743631"/>
                <a:ext cx="5304499" cy="970644"/>
                <a:chOff x="0" y="-743628"/>
                <a:chExt cx="5304499" cy="970640"/>
              </a:xfrm>
            </p:grpSpPr>
            <p:sp>
              <p:nvSpPr>
                <p:cNvPr id="231" name="Shape 745"/>
                <p:cNvSpPr/>
                <p:nvPr/>
              </p:nvSpPr>
              <p:spPr>
                <a:xfrm>
                  <a:off x="5079074" y="-743628"/>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32" name="Shape 74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sp>
            <p:nvSpPr>
              <p:cNvPr id="229" name="Shape 750"/>
              <p:cNvSpPr/>
              <p:nvPr/>
            </p:nvSpPr>
            <p:spPr>
              <a:xfrm>
                <a:off x="23811" y="42995"/>
                <a:ext cx="44986" cy="2173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26" name="Shape 754"/>
              <p:cNvSpPr/>
              <p:nvPr/>
            </p:nvSpPr>
            <p:spPr>
              <a:xfrm>
                <a:off x="47624" y="76332"/>
                <a:ext cx="44986" cy="2157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2" name="Group 1"/>
          <p:cNvGrpSpPr/>
          <p:nvPr/>
        </p:nvGrpSpPr>
        <p:grpSpPr>
          <a:xfrm>
            <a:off x="2092292" y="2004259"/>
            <a:ext cx="8287607" cy="4184456"/>
            <a:chOff x="2101170" y="1984461"/>
            <a:chExt cx="8287607" cy="4184456"/>
          </a:xfrm>
        </p:grpSpPr>
        <p:sp>
          <p:nvSpPr>
            <p:cNvPr id="8" name="Round Diagonal Corner Rectangle 7"/>
            <p:cNvSpPr/>
            <p:nvPr/>
          </p:nvSpPr>
          <p:spPr>
            <a:xfrm>
              <a:off x="2101170" y="1984461"/>
              <a:ext cx="8287607" cy="4184456"/>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err="1">
                <a:solidFill>
                  <a:schemeClr val="lt1"/>
                </a:solidFill>
              </a:endParaRPr>
            </a:p>
          </p:txBody>
        </p:sp>
        <p:sp>
          <p:nvSpPr>
            <p:cNvPr id="9" name="Shape 511"/>
            <p:cNvSpPr/>
            <p:nvPr/>
          </p:nvSpPr>
          <p:spPr>
            <a:xfrm>
              <a:off x="4656690" y="3158449"/>
              <a:ext cx="2657805" cy="1331216"/>
            </a:xfrm>
            <a:prstGeom prst="roundRect">
              <a:avLst>
                <a:gd name="adj" fmla="val 16280"/>
              </a:avLst>
            </a:prstGeom>
            <a:solidFill>
              <a:srgbClr val="D9E4F2"/>
            </a:solidFill>
            <a:ln>
              <a:solidFill>
                <a:srgbClr val="3C75BD"/>
              </a:solidFill>
            </a:ln>
            <a:effectLst>
              <a:outerShdw blurRad="38100" dist="23000" dir="5400000" rotWithShape="0">
                <a:srgbClr val="000000">
                  <a:alpha val="35000"/>
                </a:srgbClr>
              </a:outerShdw>
            </a:effectLst>
          </p:spPr>
          <p:txBody>
            <a:bodyPr lIns="45719" rIns="45719"/>
            <a:lstStyle/>
            <a:p>
              <a:pPr algn="ctr">
                <a:defRPr sz="1400"/>
              </a:pPr>
              <a:endParaRPr sz="1400">
                <a:latin typeface="+mj-lt"/>
              </a:endParaRPr>
            </a:p>
          </p:txBody>
        </p:sp>
        <p:sp>
          <p:nvSpPr>
            <p:cNvPr id="10" name="Shape 512"/>
            <p:cNvSpPr/>
            <p:nvPr/>
          </p:nvSpPr>
          <p:spPr>
            <a:xfrm>
              <a:off x="3992875" y="2493480"/>
              <a:ext cx="4132797" cy="2735606"/>
            </a:xfrm>
            <a:prstGeom prst="ellipse">
              <a:avLst/>
            </a:prstGeom>
            <a:ln w="38100">
              <a:solidFill>
                <a:schemeClr val="accent1"/>
              </a:solidFill>
            </a:ln>
          </p:spPr>
          <p:txBody>
            <a:bodyPr lIns="45719" rIns="45719" anchor="ctr"/>
            <a:lstStyle/>
            <a:p>
              <a:pPr algn="ctr">
                <a:defRPr>
                  <a:solidFill>
                    <a:srgbClr val="FFFFFF"/>
                  </a:solidFill>
                </a:defRPr>
              </a:pPr>
              <a:endParaRPr>
                <a:latin typeface="+mj-lt"/>
              </a:endParaRPr>
            </a:p>
          </p:txBody>
        </p:sp>
        <p:grpSp>
          <p:nvGrpSpPr>
            <p:cNvPr id="11" name="Group 515"/>
            <p:cNvGrpSpPr/>
            <p:nvPr/>
          </p:nvGrpSpPr>
          <p:grpSpPr>
            <a:xfrm>
              <a:off x="5437661" y="4918088"/>
              <a:ext cx="1107206" cy="739423"/>
              <a:chOff x="0" y="0"/>
              <a:chExt cx="1371600" cy="914400"/>
            </a:xfrm>
          </p:grpSpPr>
          <p:sp>
            <p:nvSpPr>
              <p:cNvPr id="12" name="Shape 513"/>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13" name="Shape 514"/>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14" name="Group 519"/>
            <p:cNvGrpSpPr/>
            <p:nvPr/>
          </p:nvGrpSpPr>
          <p:grpSpPr>
            <a:xfrm>
              <a:off x="5510705" y="5141457"/>
              <a:ext cx="308840" cy="482679"/>
              <a:chOff x="0" y="0"/>
              <a:chExt cx="382588" cy="596900"/>
            </a:xfrm>
          </p:grpSpPr>
          <p:sp>
            <p:nvSpPr>
              <p:cNvPr id="15" name="Shape 516"/>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16" name="Shape 517"/>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17" name="Shape 518"/>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grpSp>
          <p:nvGrpSpPr>
            <p:cNvPr id="18" name="Group 522"/>
            <p:cNvGrpSpPr/>
            <p:nvPr/>
          </p:nvGrpSpPr>
          <p:grpSpPr>
            <a:xfrm>
              <a:off x="7536193" y="2112386"/>
              <a:ext cx="1550600" cy="523218"/>
              <a:chOff x="0" y="-104565"/>
              <a:chExt cx="1920875" cy="647032"/>
            </a:xfrm>
          </p:grpSpPr>
          <p:sp>
            <p:nvSpPr>
              <p:cNvPr id="19" name="Shape 520"/>
              <p:cNvSpPr/>
              <p:nvPr/>
            </p:nvSpPr>
            <p:spPr>
              <a:xfrm>
                <a:off x="0" y="-43162"/>
                <a:ext cx="1920875" cy="495476"/>
              </a:xfrm>
              <a:prstGeom prst="roundRect">
                <a:avLst>
                  <a:gd name="adj" fmla="val 23491"/>
                </a:avLst>
              </a:prstGeom>
              <a:solidFill>
                <a:srgbClr val="2A584C"/>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defRPr sz="1100">
                    <a:solidFill>
                      <a:srgbClr val="FFFFFF"/>
                    </a:solidFill>
                  </a:defRPr>
                </a:pPr>
                <a:endParaRPr sz="1100">
                  <a:latin typeface="+mj-lt"/>
                </a:endParaRPr>
              </a:p>
            </p:txBody>
          </p:sp>
          <p:sp>
            <p:nvSpPr>
              <p:cNvPr id="20" name="Shape 521"/>
              <p:cNvSpPr/>
              <p:nvPr/>
            </p:nvSpPr>
            <p:spPr>
              <a:xfrm>
                <a:off x="37682" y="-104565"/>
                <a:ext cx="1845510" cy="6470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solidFill>
                      <a:srgbClr val="FFFFFF"/>
                    </a:solidFill>
                  </a:defRPr>
                </a:lvl1pPr>
              </a:lstStyle>
              <a:p>
                <a:r>
                  <a:rPr lang="en-US" dirty="0">
                    <a:latin typeface="+mj-lt"/>
                  </a:rPr>
                  <a:t>1. Trader (Buyer/Seller)</a:t>
                </a:r>
                <a:endParaRPr dirty="0">
                  <a:latin typeface="+mj-lt"/>
                </a:endParaRPr>
              </a:p>
            </p:txBody>
          </p:sp>
        </p:grpSp>
        <p:grpSp>
          <p:nvGrpSpPr>
            <p:cNvPr id="21" name="Group 525"/>
            <p:cNvGrpSpPr/>
            <p:nvPr/>
          </p:nvGrpSpPr>
          <p:grpSpPr>
            <a:xfrm>
              <a:off x="7830930" y="3232906"/>
              <a:ext cx="1623646" cy="365761"/>
              <a:chOff x="0" y="0"/>
              <a:chExt cx="2011362" cy="452314"/>
            </a:xfrm>
          </p:grpSpPr>
          <p:sp>
            <p:nvSpPr>
              <p:cNvPr id="22" name="Shape 523"/>
              <p:cNvSpPr/>
              <p:nvPr/>
            </p:nvSpPr>
            <p:spPr>
              <a:xfrm>
                <a:off x="0" y="0"/>
                <a:ext cx="2011362" cy="452314"/>
              </a:xfrm>
              <a:prstGeom prst="roundRect">
                <a:avLst>
                  <a:gd name="adj" fmla="val 28621"/>
                </a:avLst>
              </a:prstGeom>
              <a:solidFill>
                <a:srgbClr val="0D892D"/>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latin typeface="+mj-lt"/>
                </a:endParaRPr>
              </a:p>
            </p:txBody>
          </p:sp>
          <p:sp>
            <p:nvSpPr>
              <p:cNvPr id="23" name="Shape 524"/>
              <p:cNvSpPr/>
              <p:nvPr/>
            </p:nvSpPr>
            <p:spPr>
              <a:xfrm>
                <a:off x="45912" y="50603"/>
                <a:ext cx="1919539" cy="380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defRPr>
                </a:lvl1pPr>
              </a:lstStyle>
              <a:p>
                <a:r>
                  <a:rPr lang="en-US" sz="1400" dirty="0">
                    <a:latin typeface="+mj-lt"/>
                  </a:rPr>
                  <a:t>2. Seller’s Bank </a:t>
                </a:r>
              </a:p>
            </p:txBody>
          </p:sp>
        </p:grpSp>
        <p:grpSp>
          <p:nvGrpSpPr>
            <p:cNvPr id="27" name="Group 531"/>
            <p:cNvGrpSpPr/>
            <p:nvPr/>
          </p:nvGrpSpPr>
          <p:grpSpPr>
            <a:xfrm>
              <a:off x="5289012" y="5731968"/>
              <a:ext cx="1484910" cy="365760"/>
              <a:chOff x="-1" y="0"/>
              <a:chExt cx="1839498" cy="452313"/>
            </a:xfrm>
          </p:grpSpPr>
          <p:sp>
            <p:nvSpPr>
              <p:cNvPr id="28" name="Shape 529"/>
              <p:cNvSpPr/>
              <p:nvPr/>
            </p:nvSpPr>
            <p:spPr>
              <a:xfrm>
                <a:off x="-1" y="0"/>
                <a:ext cx="1839498" cy="452313"/>
              </a:xfrm>
              <a:prstGeom prst="roundRect">
                <a:avLst>
                  <a:gd name="adj" fmla="val 23522"/>
                </a:avLst>
              </a:prstGeom>
              <a:solidFill>
                <a:srgbClr val="CB2377"/>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80000"/>
                  </a:lnSpc>
                  <a:spcBef>
                    <a:spcPts val="700"/>
                  </a:spcBef>
                </a:pPr>
                <a:endParaRPr>
                  <a:latin typeface="+mj-lt"/>
                </a:endParaRPr>
              </a:p>
            </p:txBody>
          </p:sp>
          <p:sp>
            <p:nvSpPr>
              <p:cNvPr id="29" name="Shape 530"/>
              <p:cNvSpPr/>
              <p:nvPr/>
            </p:nvSpPr>
            <p:spPr>
              <a:xfrm>
                <a:off x="43528" y="83685"/>
                <a:ext cx="1719769" cy="327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80000"/>
                  </a:lnSpc>
                  <a:spcBef>
                    <a:spcPts val="600"/>
                  </a:spcBef>
                  <a:defRPr sz="1600">
                    <a:solidFill>
                      <a:srgbClr val="FFFFFF"/>
                    </a:solidFill>
                  </a:defRPr>
                </a:lvl1pPr>
              </a:lstStyle>
              <a:p>
                <a:r>
                  <a:rPr lang="en-US" sz="1400" dirty="0">
                    <a:latin typeface="+mj-lt"/>
                  </a:rPr>
                  <a:t>4. Buyer’s Bank </a:t>
                </a:r>
              </a:p>
            </p:txBody>
          </p:sp>
        </p:grpSp>
        <p:grpSp>
          <p:nvGrpSpPr>
            <p:cNvPr id="30" name="Group 534"/>
            <p:cNvGrpSpPr/>
            <p:nvPr/>
          </p:nvGrpSpPr>
          <p:grpSpPr>
            <a:xfrm>
              <a:off x="2811344" y="3232905"/>
              <a:ext cx="1476273" cy="365760"/>
              <a:chOff x="0" y="0"/>
              <a:chExt cx="1828800" cy="452313"/>
            </a:xfrm>
          </p:grpSpPr>
          <p:sp>
            <p:nvSpPr>
              <p:cNvPr id="31" name="Shape 532"/>
              <p:cNvSpPr/>
              <p:nvPr/>
            </p:nvSpPr>
            <p:spPr>
              <a:xfrm>
                <a:off x="0" y="0"/>
                <a:ext cx="1828800" cy="452313"/>
              </a:xfrm>
              <a:prstGeom prst="roundRect">
                <a:avLst>
                  <a:gd name="adj" fmla="val 22440"/>
                </a:avLst>
              </a:prstGeom>
              <a:solidFill>
                <a:srgbClr val="E98211"/>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90000"/>
                  </a:lnSpc>
                  <a:spcBef>
                    <a:spcPts val="700"/>
                  </a:spcBef>
                  <a:defRPr sz="1100">
                    <a:solidFill>
                      <a:srgbClr val="FFFFFF"/>
                    </a:solidFill>
                  </a:defRPr>
                </a:pPr>
                <a:endParaRPr sz="1100">
                  <a:latin typeface="+mj-lt"/>
                </a:endParaRPr>
              </a:p>
            </p:txBody>
          </p:sp>
          <p:sp>
            <p:nvSpPr>
              <p:cNvPr id="32" name="Shape 533"/>
              <p:cNvSpPr/>
              <p:nvPr/>
            </p:nvSpPr>
            <p:spPr>
              <a:xfrm>
                <a:off x="35995" y="52945"/>
                <a:ext cx="1756810" cy="3539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90000"/>
                  </a:lnSpc>
                  <a:spcBef>
                    <a:spcPts val="500"/>
                  </a:spcBef>
                  <a:defRPr sz="1400">
                    <a:solidFill>
                      <a:srgbClr val="FFFFFF"/>
                    </a:solidFill>
                  </a:defRPr>
                </a:lvl1pPr>
              </a:lstStyle>
              <a:p>
                <a:r>
                  <a:rPr dirty="0">
                    <a:latin typeface="+mj-lt"/>
                  </a:rPr>
                  <a:t>5. </a:t>
                </a:r>
                <a:r>
                  <a:rPr lang="en-US" dirty="0">
                    <a:latin typeface="+mj-lt"/>
                  </a:rPr>
                  <a:t>Transporter </a:t>
                </a:r>
                <a:endParaRPr dirty="0">
                  <a:latin typeface="+mj-lt"/>
                </a:endParaRPr>
              </a:p>
            </p:txBody>
          </p:sp>
        </p:grpSp>
        <p:sp>
          <p:nvSpPr>
            <p:cNvPr id="33" name="Shape 538"/>
            <p:cNvSpPr/>
            <p:nvPr/>
          </p:nvSpPr>
          <p:spPr>
            <a:xfrm>
              <a:off x="4729732" y="3147495"/>
              <a:ext cx="1255858" cy="223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200"/>
              </a:lvl1pPr>
            </a:lstStyle>
            <a:p>
              <a:r>
                <a:rPr>
                  <a:latin typeface="+mj-lt"/>
                </a:rPr>
                <a:t>Shared Ledger</a:t>
              </a:r>
            </a:p>
          </p:txBody>
        </p:sp>
        <p:sp>
          <p:nvSpPr>
            <p:cNvPr id="34" name="Shape 539"/>
            <p:cNvSpPr/>
            <p:nvPr/>
          </p:nvSpPr>
          <p:spPr>
            <a:xfrm>
              <a:off x="6059919" y="3147495"/>
              <a:ext cx="1032879" cy="223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1200"/>
              </a:pPr>
              <a:r>
                <a:rPr sz="1200">
                  <a:latin typeface="+mj-lt"/>
                </a:rPr>
                <a:t>Smart Contracts</a:t>
              </a:r>
            </a:p>
          </p:txBody>
        </p:sp>
        <p:sp>
          <p:nvSpPr>
            <p:cNvPr id="37" name="Shape 541"/>
            <p:cNvSpPr/>
            <p:nvPr/>
          </p:nvSpPr>
          <p:spPr>
            <a:xfrm>
              <a:off x="6721863" y="4808025"/>
              <a:ext cx="1107206"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endParaRPr dirty="0">
                <a:latin typeface="+mj-lt"/>
              </a:endParaRPr>
            </a:p>
          </p:txBody>
        </p:sp>
        <p:grpSp>
          <p:nvGrpSpPr>
            <p:cNvPr id="43" name="Group 550"/>
            <p:cNvGrpSpPr/>
            <p:nvPr/>
          </p:nvGrpSpPr>
          <p:grpSpPr>
            <a:xfrm>
              <a:off x="7830931" y="3750241"/>
              <a:ext cx="1107206" cy="739423"/>
              <a:chOff x="0" y="0"/>
              <a:chExt cx="1371600" cy="914400"/>
            </a:xfrm>
          </p:grpSpPr>
          <p:sp>
            <p:nvSpPr>
              <p:cNvPr id="44" name="Shape 548"/>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45" name="Shape 549"/>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46" name="Group 554"/>
            <p:cNvGrpSpPr/>
            <p:nvPr/>
          </p:nvGrpSpPr>
          <p:grpSpPr>
            <a:xfrm>
              <a:off x="8556256" y="3972326"/>
              <a:ext cx="308839" cy="482679"/>
              <a:chOff x="0" y="0"/>
              <a:chExt cx="382587" cy="596900"/>
            </a:xfrm>
          </p:grpSpPr>
          <p:sp>
            <p:nvSpPr>
              <p:cNvPr id="47" name="Shape 551"/>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48" name="Shape 552"/>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49" name="Shape 553"/>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50" name="Shape 555"/>
            <p:cNvSpPr/>
            <p:nvPr/>
          </p:nvSpPr>
          <p:spPr>
            <a:xfrm flipH="1" flipV="1">
              <a:off x="7314491" y="4194408"/>
              <a:ext cx="590767" cy="12838"/>
            </a:xfrm>
            <a:prstGeom prst="line">
              <a:avLst/>
            </a:prstGeom>
            <a:ln w="25400">
              <a:solidFill>
                <a:schemeClr val="accent1"/>
              </a:solidFill>
              <a:prstDash val="dash"/>
            </a:ln>
          </p:spPr>
          <p:txBody>
            <a:bodyPr lIns="45719" rIns="45719"/>
            <a:lstStyle/>
            <a:p>
              <a:endParaRPr>
                <a:latin typeface="+mj-lt"/>
              </a:endParaRPr>
            </a:p>
          </p:txBody>
        </p:sp>
        <p:sp>
          <p:nvSpPr>
            <p:cNvPr id="51" name="Shape 556"/>
            <p:cNvSpPr/>
            <p:nvPr/>
          </p:nvSpPr>
          <p:spPr>
            <a:xfrm flipH="1" flipV="1">
              <a:off x="5964939" y="4523036"/>
              <a:ext cx="20651" cy="395051"/>
            </a:xfrm>
            <a:prstGeom prst="line">
              <a:avLst/>
            </a:prstGeom>
            <a:ln w="25400">
              <a:solidFill>
                <a:schemeClr val="accent1"/>
              </a:solidFill>
              <a:prstDash val="dash"/>
            </a:ln>
          </p:spPr>
          <p:txBody>
            <a:bodyPr lIns="45719" rIns="45719"/>
            <a:lstStyle/>
            <a:p>
              <a:endParaRPr>
                <a:latin typeface="+mj-lt"/>
              </a:endParaRPr>
            </a:p>
          </p:txBody>
        </p:sp>
        <p:grpSp>
          <p:nvGrpSpPr>
            <p:cNvPr id="52" name="Group 559"/>
            <p:cNvGrpSpPr/>
            <p:nvPr/>
          </p:nvGrpSpPr>
          <p:grpSpPr>
            <a:xfrm>
              <a:off x="3180412" y="3750241"/>
              <a:ext cx="1107205" cy="739423"/>
              <a:chOff x="0" y="0"/>
              <a:chExt cx="1371600" cy="914400"/>
            </a:xfrm>
          </p:grpSpPr>
          <p:sp>
            <p:nvSpPr>
              <p:cNvPr id="53" name="Shape 557"/>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54" name="Shape 558"/>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55" name="Group 563"/>
            <p:cNvGrpSpPr/>
            <p:nvPr/>
          </p:nvGrpSpPr>
          <p:grpSpPr>
            <a:xfrm>
              <a:off x="3253460" y="3972326"/>
              <a:ext cx="308839" cy="482679"/>
              <a:chOff x="0" y="0"/>
              <a:chExt cx="382587" cy="596900"/>
            </a:xfrm>
          </p:grpSpPr>
          <p:sp>
            <p:nvSpPr>
              <p:cNvPr id="56" name="Shape 560"/>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57" name="Shape 561"/>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58" name="Shape 562"/>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59" name="Shape 564"/>
            <p:cNvSpPr/>
            <p:nvPr/>
          </p:nvSpPr>
          <p:spPr>
            <a:xfrm flipH="1">
              <a:off x="4213295" y="4194408"/>
              <a:ext cx="443395" cy="12838"/>
            </a:xfrm>
            <a:prstGeom prst="line">
              <a:avLst/>
            </a:prstGeom>
            <a:ln w="25400">
              <a:solidFill>
                <a:schemeClr val="accent1"/>
              </a:solidFill>
              <a:prstDash val="dash"/>
            </a:ln>
          </p:spPr>
          <p:txBody>
            <a:bodyPr lIns="45719" rIns="45719"/>
            <a:lstStyle/>
            <a:p>
              <a:endParaRPr>
                <a:latin typeface="+mj-lt"/>
              </a:endParaRPr>
            </a:p>
          </p:txBody>
        </p:sp>
        <p:grpSp>
          <p:nvGrpSpPr>
            <p:cNvPr id="60" name="Group 567"/>
            <p:cNvGrpSpPr/>
            <p:nvPr/>
          </p:nvGrpSpPr>
          <p:grpSpPr>
            <a:xfrm>
              <a:off x="4583642" y="2196941"/>
              <a:ext cx="1107206" cy="739423"/>
              <a:chOff x="0" y="0"/>
              <a:chExt cx="1371600" cy="914400"/>
            </a:xfrm>
          </p:grpSpPr>
          <p:sp>
            <p:nvSpPr>
              <p:cNvPr id="61" name="Shape 565"/>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62" name="Shape 566"/>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63" name="Group 571"/>
            <p:cNvGrpSpPr/>
            <p:nvPr/>
          </p:nvGrpSpPr>
          <p:grpSpPr>
            <a:xfrm>
              <a:off x="4656686" y="2420309"/>
              <a:ext cx="308840" cy="482679"/>
              <a:chOff x="0" y="0"/>
              <a:chExt cx="382588" cy="596900"/>
            </a:xfrm>
          </p:grpSpPr>
          <p:sp>
            <p:nvSpPr>
              <p:cNvPr id="64" name="Shape 568"/>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65" name="Shape 569"/>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66" name="Shape 570"/>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grpSp>
          <p:nvGrpSpPr>
            <p:cNvPr id="67" name="Group 574"/>
            <p:cNvGrpSpPr/>
            <p:nvPr/>
          </p:nvGrpSpPr>
          <p:grpSpPr>
            <a:xfrm>
              <a:off x="6354657" y="2196941"/>
              <a:ext cx="1107206" cy="739423"/>
              <a:chOff x="0" y="0"/>
              <a:chExt cx="1371600" cy="914400"/>
            </a:xfrm>
          </p:grpSpPr>
          <p:sp>
            <p:nvSpPr>
              <p:cNvPr id="68" name="Shape 572"/>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69" name="Shape 573"/>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70" name="Group 578"/>
            <p:cNvGrpSpPr/>
            <p:nvPr/>
          </p:nvGrpSpPr>
          <p:grpSpPr>
            <a:xfrm>
              <a:off x="7079983" y="2420309"/>
              <a:ext cx="308839" cy="482679"/>
              <a:chOff x="0" y="0"/>
              <a:chExt cx="382587" cy="596900"/>
            </a:xfrm>
          </p:grpSpPr>
          <p:sp>
            <p:nvSpPr>
              <p:cNvPr id="71" name="Shape 575"/>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72" name="Shape 576"/>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73" name="Shape 577"/>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74" name="Shape 579"/>
            <p:cNvSpPr/>
            <p:nvPr/>
          </p:nvSpPr>
          <p:spPr>
            <a:xfrm flipH="1" flipV="1">
              <a:off x="5321778" y="2816979"/>
              <a:ext cx="220417" cy="341470"/>
            </a:xfrm>
            <a:prstGeom prst="line">
              <a:avLst/>
            </a:prstGeom>
            <a:ln w="25400">
              <a:solidFill>
                <a:schemeClr val="accent1"/>
              </a:solidFill>
              <a:prstDash val="dash"/>
            </a:ln>
          </p:spPr>
          <p:txBody>
            <a:bodyPr lIns="45719" rIns="45719"/>
            <a:lstStyle/>
            <a:p>
              <a:endParaRPr>
                <a:latin typeface="+mj-lt"/>
              </a:endParaRPr>
            </a:p>
          </p:txBody>
        </p:sp>
        <p:sp>
          <p:nvSpPr>
            <p:cNvPr id="75" name="Shape 580"/>
            <p:cNvSpPr/>
            <p:nvPr/>
          </p:nvSpPr>
          <p:spPr>
            <a:xfrm flipV="1">
              <a:off x="6576359" y="2806027"/>
              <a:ext cx="147371" cy="341468"/>
            </a:xfrm>
            <a:prstGeom prst="line">
              <a:avLst/>
            </a:prstGeom>
            <a:ln w="25400">
              <a:solidFill>
                <a:schemeClr val="accent1"/>
              </a:solidFill>
              <a:prstDash val="dash"/>
            </a:ln>
          </p:spPr>
          <p:txBody>
            <a:bodyPr lIns="45719" rIns="45719"/>
            <a:lstStyle/>
            <a:p>
              <a:endParaRPr>
                <a:latin typeface="+mj-lt"/>
              </a:endParaRPr>
            </a:p>
          </p:txBody>
        </p:sp>
        <p:grpSp>
          <p:nvGrpSpPr>
            <p:cNvPr id="76" name="Group 590"/>
            <p:cNvGrpSpPr/>
            <p:nvPr/>
          </p:nvGrpSpPr>
          <p:grpSpPr>
            <a:xfrm>
              <a:off x="5075732" y="3383525"/>
              <a:ext cx="615115" cy="739424"/>
              <a:chOff x="0" y="0"/>
              <a:chExt cx="762000" cy="914400"/>
            </a:xfrm>
          </p:grpSpPr>
          <p:grpSp>
            <p:nvGrpSpPr>
              <p:cNvPr id="77" name="Group 584"/>
              <p:cNvGrpSpPr/>
              <p:nvPr/>
            </p:nvGrpSpPr>
            <p:grpSpPr>
              <a:xfrm>
                <a:off x="-1" y="-1"/>
                <a:ext cx="762002" cy="914402"/>
                <a:chOff x="0" y="0"/>
                <a:chExt cx="762000" cy="914400"/>
              </a:xfrm>
            </p:grpSpPr>
            <p:sp>
              <p:nvSpPr>
                <p:cNvPr id="83" name="Shape 581"/>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6995"/>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84" name="Shape 582"/>
                <p:cNvSpPr/>
                <p:nvPr/>
              </p:nvSpPr>
              <p:spPr>
                <a:xfrm rot="10800000" flipH="1">
                  <a:off x="567072" y="0"/>
                  <a:ext cx="194928" cy="1949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85" name="Shape 583"/>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7916"/>
                      </a:lnTo>
                      <a:lnTo>
                        <a:pt x="21600" y="16995"/>
                      </a:lnTo>
                      <a:lnTo>
                        <a:pt x="16075" y="21600"/>
                      </a:lnTo>
                      <a:lnTo>
                        <a:pt x="0" y="21600"/>
                      </a:lnTo>
                      <a:lnTo>
                        <a:pt x="0" y="0"/>
                      </a:lnTo>
                      <a:lnTo>
                        <a:pt x="21600" y="0"/>
                      </a:lnTo>
                      <a:lnTo>
                        <a:pt x="21600" y="16995"/>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78" name="Shape 585"/>
              <p:cNvSpPr/>
              <p:nvPr/>
            </p:nvSpPr>
            <p:spPr>
              <a:xfrm>
                <a:off x="76200" y="292100"/>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79" name="Shape 586"/>
              <p:cNvSpPr/>
              <p:nvPr/>
            </p:nvSpPr>
            <p:spPr>
              <a:xfrm>
                <a:off x="76200" y="449261"/>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0" name="Shape 587"/>
              <p:cNvSpPr/>
              <p:nvPr/>
            </p:nvSpPr>
            <p:spPr>
              <a:xfrm>
                <a:off x="76200" y="606424"/>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1" name="Shape 588"/>
              <p:cNvSpPr/>
              <p:nvPr/>
            </p:nvSpPr>
            <p:spPr>
              <a:xfrm>
                <a:off x="76200" y="761999"/>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2" name="Shape 589"/>
              <p:cNvSpPr/>
              <p:nvPr/>
            </p:nvSpPr>
            <p:spPr>
              <a:xfrm>
                <a:off x="68261" y="136524"/>
                <a:ext cx="409576"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grpSp>
        <p:grpSp>
          <p:nvGrpSpPr>
            <p:cNvPr id="86" name="Group 603"/>
            <p:cNvGrpSpPr/>
            <p:nvPr/>
          </p:nvGrpSpPr>
          <p:grpSpPr>
            <a:xfrm>
              <a:off x="6207285" y="3383530"/>
              <a:ext cx="765049" cy="812593"/>
              <a:chOff x="0" y="0"/>
              <a:chExt cx="947737" cy="1004886"/>
            </a:xfrm>
          </p:grpSpPr>
          <p:grpSp>
            <p:nvGrpSpPr>
              <p:cNvPr id="87" name="Group 594"/>
              <p:cNvGrpSpPr/>
              <p:nvPr/>
            </p:nvGrpSpPr>
            <p:grpSpPr>
              <a:xfrm>
                <a:off x="-1" y="0"/>
                <a:ext cx="779464" cy="781050"/>
                <a:chOff x="0" y="0"/>
                <a:chExt cx="779463" cy="781049"/>
              </a:xfrm>
            </p:grpSpPr>
            <p:sp>
              <p:nvSpPr>
                <p:cNvPr id="96" name="Shape 59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7" name="Shape 592"/>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8" name="Shape 593"/>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88" name="Group 598"/>
              <p:cNvGrpSpPr/>
              <p:nvPr/>
            </p:nvGrpSpPr>
            <p:grpSpPr>
              <a:xfrm>
                <a:off x="84138" y="111124"/>
                <a:ext cx="779463" cy="782637"/>
                <a:chOff x="0" y="0"/>
                <a:chExt cx="779462" cy="782636"/>
              </a:xfrm>
            </p:grpSpPr>
            <p:sp>
              <p:nvSpPr>
                <p:cNvPr id="93" name="Shape 595"/>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7"/>
                      </a:cubicBezTo>
                      <a:cubicBezTo>
                        <a:pt x="0" y="19934"/>
                        <a:pt x="482" y="19454"/>
                        <a:pt x="1078" y="19454"/>
                      </a:cubicBezTo>
                      <a:lnTo>
                        <a:pt x="2155" y="19453"/>
                      </a:ln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4" name="Shape 596"/>
                <p:cNvSpPr/>
                <p:nvPr/>
              </p:nvSpPr>
              <p:spPr>
                <a:xfrm>
                  <a:off x="0" y="38886"/>
                  <a:ext cx="155549" cy="743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4"/>
                        <a:pt x="19182" y="1129"/>
                        <a:pt x="16200" y="1129"/>
                      </a:cubicBezTo>
                      <a:cubicBezTo>
                        <a:pt x="14709" y="1129"/>
                        <a:pt x="13500" y="877"/>
                        <a:pt x="13500" y="565"/>
                      </a:cubicBezTo>
                      <a:cubicBezTo>
                        <a:pt x="13500" y="253"/>
                        <a:pt x="14709" y="0"/>
                        <a:pt x="16200" y="0"/>
                      </a:cubicBezTo>
                      <a:close/>
                      <a:moveTo>
                        <a:pt x="10800" y="20471"/>
                      </a:moveTo>
                      <a:cubicBezTo>
                        <a:pt x="10800" y="21094"/>
                        <a:pt x="8382" y="21600"/>
                        <a:pt x="5400" y="21600"/>
                      </a:cubicBezTo>
                      <a:cubicBezTo>
                        <a:pt x="2418" y="21600"/>
                        <a:pt x="0" y="21094"/>
                        <a:pt x="0" y="20471"/>
                      </a:cubicBezTo>
                      <a:cubicBezTo>
                        <a:pt x="0" y="19847"/>
                        <a:pt x="2418" y="19341"/>
                        <a:pt x="5400" y="19341"/>
                      </a:cubicBezTo>
                      <a:cubicBezTo>
                        <a:pt x="6891" y="19341"/>
                        <a:pt x="8100" y="19594"/>
                        <a:pt x="8100" y="19906"/>
                      </a:cubicBezTo>
                      <a:cubicBezTo>
                        <a:pt x="8100" y="20218"/>
                        <a:pt x="6891" y="20471"/>
                        <a:pt x="5400" y="20471"/>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5" name="Shape 597"/>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2155" y="19453"/>
                      </a:move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lnTo>
                        <a:pt x="1078" y="21600"/>
                      </a:lnTo>
                      <a:cubicBezTo>
                        <a:pt x="482" y="21600"/>
                        <a:pt x="0" y="21119"/>
                        <a:pt x="0" y="20527"/>
                      </a:cubicBezTo>
                      <a:cubicBezTo>
                        <a:pt x="0" y="19934"/>
                        <a:pt x="482" y="19454"/>
                        <a:pt x="1078" y="19454"/>
                      </a:cubicBezTo>
                      <a:close/>
                      <a:moveTo>
                        <a:pt x="3233" y="0"/>
                      </a:moveTo>
                      <a:cubicBezTo>
                        <a:pt x="3828" y="0"/>
                        <a:pt x="4310" y="481"/>
                        <a:pt x="4310" y="1073"/>
                      </a:cubicBezTo>
                      <a:cubicBezTo>
                        <a:pt x="4310" y="1666"/>
                        <a:pt x="3828" y="2146"/>
                        <a:pt x="3233" y="2146"/>
                      </a:cubicBezTo>
                      <a:cubicBezTo>
                        <a:pt x="2935" y="2146"/>
                        <a:pt x="2694" y="1906"/>
                        <a:pt x="2694" y="1610"/>
                      </a:cubicBezTo>
                      <a:cubicBezTo>
                        <a:pt x="2694" y="1313"/>
                        <a:pt x="2935" y="1073"/>
                        <a:pt x="3233" y="1073"/>
                      </a:cubicBezTo>
                      <a:lnTo>
                        <a:pt x="4310" y="1073"/>
                      </a:lnTo>
                      <a:moveTo>
                        <a:pt x="19445" y="2147"/>
                      </a:moveTo>
                      <a:lnTo>
                        <a:pt x="3233" y="2147"/>
                      </a:lnTo>
                      <a:moveTo>
                        <a:pt x="1078" y="19453"/>
                      </a:moveTo>
                      <a:cubicBezTo>
                        <a:pt x="1375" y="19453"/>
                        <a:pt x="1616" y="19694"/>
                        <a:pt x="1616" y="19990"/>
                      </a:cubicBezTo>
                      <a:cubicBezTo>
                        <a:pt x="1616" y="20286"/>
                        <a:pt x="1375" y="20527"/>
                        <a:pt x="1078" y="20527"/>
                      </a:cubicBezTo>
                      <a:lnTo>
                        <a:pt x="2155" y="20527"/>
                      </a:lnTo>
                      <a:moveTo>
                        <a:pt x="1078" y="21600"/>
                      </a:moveTo>
                      <a:cubicBezTo>
                        <a:pt x="1673" y="21600"/>
                        <a:pt x="2155" y="21119"/>
                        <a:pt x="2155" y="20527"/>
                      </a:cubicBezTo>
                      <a:lnTo>
                        <a:pt x="2155" y="19453"/>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89" name="Group 602"/>
              <p:cNvGrpSpPr/>
              <p:nvPr/>
            </p:nvGrpSpPr>
            <p:grpSpPr>
              <a:xfrm>
                <a:off x="168274" y="223836"/>
                <a:ext cx="779464" cy="781051"/>
                <a:chOff x="0" y="0"/>
                <a:chExt cx="779463" cy="781049"/>
              </a:xfrm>
            </p:grpSpPr>
            <p:sp>
              <p:nvSpPr>
                <p:cNvPr id="90" name="Shape 599"/>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1" name="Shape 600"/>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2" name="Shape 60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99" name="Group 629"/>
            <p:cNvGrpSpPr/>
            <p:nvPr/>
          </p:nvGrpSpPr>
          <p:grpSpPr>
            <a:xfrm>
              <a:off x="5025754" y="2493480"/>
              <a:ext cx="590766" cy="323499"/>
              <a:chOff x="0" y="0"/>
              <a:chExt cx="731837" cy="400051"/>
            </a:xfrm>
          </p:grpSpPr>
          <p:sp>
            <p:nvSpPr>
              <p:cNvPr id="100" name="Shape 604"/>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01" name="Group 628"/>
              <p:cNvGrpSpPr/>
              <p:nvPr/>
            </p:nvGrpSpPr>
            <p:grpSpPr>
              <a:xfrm>
                <a:off x="80963" y="26987"/>
                <a:ext cx="569912" cy="346076"/>
                <a:chOff x="0" y="0"/>
                <a:chExt cx="569911" cy="346075"/>
              </a:xfrm>
            </p:grpSpPr>
            <p:grpSp>
              <p:nvGrpSpPr>
                <p:cNvPr id="102" name="Group 614"/>
                <p:cNvGrpSpPr/>
                <p:nvPr/>
              </p:nvGrpSpPr>
              <p:grpSpPr>
                <a:xfrm>
                  <a:off x="-1" y="-1"/>
                  <a:ext cx="263527" cy="346077"/>
                  <a:chOff x="0" y="0"/>
                  <a:chExt cx="263525" cy="346075"/>
                </a:xfrm>
              </p:grpSpPr>
              <p:grpSp>
                <p:nvGrpSpPr>
                  <p:cNvPr id="116" name="Group 608"/>
                  <p:cNvGrpSpPr/>
                  <p:nvPr/>
                </p:nvGrpSpPr>
                <p:grpSpPr>
                  <a:xfrm>
                    <a:off x="-1" y="-1"/>
                    <a:ext cx="263527" cy="346077"/>
                    <a:chOff x="0" y="0"/>
                    <a:chExt cx="263525" cy="346075"/>
                  </a:xfrm>
                </p:grpSpPr>
                <p:sp>
                  <p:nvSpPr>
                    <p:cNvPr id="122" name="Shape 60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23" name="Shape 606"/>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24" name="Shape 60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17" name="Shape 609"/>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18" name="Shape 610"/>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19" name="Shape 611"/>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20" name="Shape 612"/>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21" name="Shape 613"/>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03" name="Group 627"/>
                <p:cNvGrpSpPr/>
                <p:nvPr/>
              </p:nvGrpSpPr>
              <p:grpSpPr>
                <a:xfrm>
                  <a:off x="296861" y="26987"/>
                  <a:ext cx="273051" cy="292101"/>
                  <a:chOff x="0" y="0"/>
                  <a:chExt cx="273050" cy="292100"/>
                </a:xfrm>
              </p:grpSpPr>
              <p:grpSp>
                <p:nvGrpSpPr>
                  <p:cNvPr id="104" name="Group 618"/>
                  <p:cNvGrpSpPr/>
                  <p:nvPr/>
                </p:nvGrpSpPr>
                <p:grpSpPr>
                  <a:xfrm>
                    <a:off x="0" y="0"/>
                    <a:ext cx="225425" cy="227012"/>
                    <a:chOff x="0" y="0"/>
                    <a:chExt cx="225425" cy="227011"/>
                  </a:xfrm>
                </p:grpSpPr>
                <p:sp>
                  <p:nvSpPr>
                    <p:cNvPr id="113" name="Shape 615"/>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4" name="Shape 61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5" name="Shape 617"/>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05" name="Group 622"/>
                  <p:cNvGrpSpPr/>
                  <p:nvPr/>
                </p:nvGrpSpPr>
                <p:grpSpPr>
                  <a:xfrm>
                    <a:off x="23812" y="31750"/>
                    <a:ext cx="225426" cy="228601"/>
                    <a:chOff x="0" y="0"/>
                    <a:chExt cx="225425" cy="228600"/>
                  </a:xfrm>
                </p:grpSpPr>
                <p:sp>
                  <p:nvSpPr>
                    <p:cNvPr id="110" name="Shape 619"/>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1" name="Shape 620"/>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2" name="Shape 621"/>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06" name="Group 626"/>
                  <p:cNvGrpSpPr/>
                  <p:nvPr/>
                </p:nvGrpSpPr>
                <p:grpSpPr>
                  <a:xfrm>
                    <a:off x="47625" y="65087"/>
                    <a:ext cx="225426" cy="227014"/>
                    <a:chOff x="0" y="0"/>
                    <a:chExt cx="225425" cy="227013"/>
                  </a:xfrm>
                </p:grpSpPr>
                <p:sp>
                  <p:nvSpPr>
                    <p:cNvPr id="107" name="Shape 623"/>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08" name="Shape 624"/>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09" name="Shape 625"/>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25" name="Group 655"/>
            <p:cNvGrpSpPr/>
            <p:nvPr/>
          </p:nvGrpSpPr>
          <p:grpSpPr>
            <a:xfrm>
              <a:off x="6428988" y="2493480"/>
              <a:ext cx="590766" cy="323499"/>
              <a:chOff x="0" y="0"/>
              <a:chExt cx="731837" cy="400051"/>
            </a:xfrm>
          </p:grpSpPr>
          <p:sp>
            <p:nvSpPr>
              <p:cNvPr id="126" name="Shape 630"/>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27" name="Group 654"/>
              <p:cNvGrpSpPr/>
              <p:nvPr/>
            </p:nvGrpSpPr>
            <p:grpSpPr>
              <a:xfrm>
                <a:off x="80962" y="26987"/>
                <a:ext cx="569914" cy="346076"/>
                <a:chOff x="0" y="0"/>
                <a:chExt cx="569912" cy="346075"/>
              </a:xfrm>
            </p:grpSpPr>
            <p:grpSp>
              <p:nvGrpSpPr>
                <p:cNvPr id="128" name="Group 640"/>
                <p:cNvGrpSpPr/>
                <p:nvPr/>
              </p:nvGrpSpPr>
              <p:grpSpPr>
                <a:xfrm>
                  <a:off x="-1" y="-1"/>
                  <a:ext cx="263526" cy="346077"/>
                  <a:chOff x="0" y="0"/>
                  <a:chExt cx="263524" cy="346075"/>
                </a:xfrm>
              </p:grpSpPr>
              <p:grpSp>
                <p:nvGrpSpPr>
                  <p:cNvPr id="142" name="Group 634"/>
                  <p:cNvGrpSpPr/>
                  <p:nvPr/>
                </p:nvGrpSpPr>
                <p:grpSpPr>
                  <a:xfrm>
                    <a:off x="-1" y="-1"/>
                    <a:ext cx="263526" cy="346077"/>
                    <a:chOff x="0" y="0"/>
                    <a:chExt cx="263524" cy="346075"/>
                  </a:xfrm>
                </p:grpSpPr>
                <p:sp>
                  <p:nvSpPr>
                    <p:cNvPr id="148" name="Shape 63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49" name="Shape 632"/>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50" name="Shape 63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43" name="Shape 635"/>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4" name="Shape 636"/>
                  <p:cNvSpPr/>
                  <p:nvPr/>
                </p:nvSpPr>
                <p:spPr>
                  <a:xfrm>
                    <a:off x="57149"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5" name="Shape 637"/>
                  <p:cNvSpPr/>
                  <p:nvPr/>
                </p:nvSpPr>
                <p:spPr>
                  <a:xfrm>
                    <a:off x="57149"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6" name="Shape 638"/>
                  <p:cNvSpPr/>
                  <p:nvPr/>
                </p:nvSpPr>
                <p:spPr>
                  <a:xfrm>
                    <a:off x="57149"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7" name="Shape 639"/>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29" name="Group 653"/>
                <p:cNvGrpSpPr/>
                <p:nvPr/>
              </p:nvGrpSpPr>
              <p:grpSpPr>
                <a:xfrm>
                  <a:off x="296863" y="26987"/>
                  <a:ext cx="273050" cy="292101"/>
                  <a:chOff x="0" y="0"/>
                  <a:chExt cx="273049" cy="292100"/>
                </a:xfrm>
              </p:grpSpPr>
              <p:grpSp>
                <p:nvGrpSpPr>
                  <p:cNvPr id="130" name="Group 644"/>
                  <p:cNvGrpSpPr/>
                  <p:nvPr/>
                </p:nvGrpSpPr>
                <p:grpSpPr>
                  <a:xfrm>
                    <a:off x="0" y="0"/>
                    <a:ext cx="225425" cy="227012"/>
                    <a:chOff x="0" y="0"/>
                    <a:chExt cx="225425" cy="227011"/>
                  </a:xfrm>
                </p:grpSpPr>
                <p:sp>
                  <p:nvSpPr>
                    <p:cNvPr id="139" name="Shape 641"/>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40" name="Shape 642"/>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41" name="Shape 643"/>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31" name="Group 648"/>
                  <p:cNvGrpSpPr/>
                  <p:nvPr/>
                </p:nvGrpSpPr>
                <p:grpSpPr>
                  <a:xfrm>
                    <a:off x="23811" y="31750"/>
                    <a:ext cx="225426" cy="228601"/>
                    <a:chOff x="0" y="0"/>
                    <a:chExt cx="225425" cy="228600"/>
                  </a:xfrm>
                </p:grpSpPr>
                <p:sp>
                  <p:nvSpPr>
                    <p:cNvPr id="136" name="Shape 645"/>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7" name="Shape 646"/>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8" name="Shape 647"/>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32" name="Group 652"/>
                  <p:cNvGrpSpPr/>
                  <p:nvPr/>
                </p:nvGrpSpPr>
                <p:grpSpPr>
                  <a:xfrm>
                    <a:off x="47624" y="65087"/>
                    <a:ext cx="225426" cy="227014"/>
                    <a:chOff x="0" y="0"/>
                    <a:chExt cx="225425" cy="227013"/>
                  </a:xfrm>
                </p:grpSpPr>
                <p:sp>
                  <p:nvSpPr>
                    <p:cNvPr id="133" name="Shape 64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4" name="Shape 650"/>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5" name="Shape 651"/>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51" name="Group 681"/>
            <p:cNvGrpSpPr/>
            <p:nvPr/>
          </p:nvGrpSpPr>
          <p:grpSpPr>
            <a:xfrm>
              <a:off x="7905257" y="4045496"/>
              <a:ext cx="590766" cy="323500"/>
              <a:chOff x="0" y="0"/>
              <a:chExt cx="731837" cy="400051"/>
            </a:xfrm>
          </p:grpSpPr>
          <p:sp>
            <p:nvSpPr>
              <p:cNvPr id="152" name="Shape 656"/>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53" name="Group 680"/>
              <p:cNvGrpSpPr/>
              <p:nvPr/>
            </p:nvGrpSpPr>
            <p:grpSpPr>
              <a:xfrm>
                <a:off x="80962" y="26989"/>
                <a:ext cx="569914" cy="346076"/>
                <a:chOff x="0" y="0"/>
                <a:chExt cx="569912" cy="346075"/>
              </a:xfrm>
            </p:grpSpPr>
            <p:grpSp>
              <p:nvGrpSpPr>
                <p:cNvPr id="154" name="Group 666"/>
                <p:cNvGrpSpPr/>
                <p:nvPr/>
              </p:nvGrpSpPr>
              <p:grpSpPr>
                <a:xfrm>
                  <a:off x="-1" y="-1"/>
                  <a:ext cx="263526" cy="346077"/>
                  <a:chOff x="0" y="0"/>
                  <a:chExt cx="263524" cy="346075"/>
                </a:xfrm>
              </p:grpSpPr>
              <p:grpSp>
                <p:nvGrpSpPr>
                  <p:cNvPr id="168" name="Group 660"/>
                  <p:cNvGrpSpPr/>
                  <p:nvPr/>
                </p:nvGrpSpPr>
                <p:grpSpPr>
                  <a:xfrm>
                    <a:off x="-1" y="-1"/>
                    <a:ext cx="263526" cy="346077"/>
                    <a:chOff x="0" y="0"/>
                    <a:chExt cx="263524" cy="346075"/>
                  </a:xfrm>
                </p:grpSpPr>
                <p:sp>
                  <p:nvSpPr>
                    <p:cNvPr id="174" name="Shape 65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75" name="Shape 658"/>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76" name="Shape 65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69" name="Shape 661"/>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0" name="Shape 662"/>
                  <p:cNvSpPr/>
                  <p:nvPr/>
                </p:nvSpPr>
                <p:spPr>
                  <a:xfrm>
                    <a:off x="57149"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1" name="Shape 663"/>
                  <p:cNvSpPr/>
                  <p:nvPr/>
                </p:nvSpPr>
                <p:spPr>
                  <a:xfrm>
                    <a:off x="57149"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2" name="Shape 664"/>
                  <p:cNvSpPr/>
                  <p:nvPr/>
                </p:nvSpPr>
                <p:spPr>
                  <a:xfrm>
                    <a:off x="57149"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3" name="Shape 665"/>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55" name="Group 679"/>
                <p:cNvGrpSpPr/>
                <p:nvPr/>
              </p:nvGrpSpPr>
              <p:grpSpPr>
                <a:xfrm>
                  <a:off x="296863" y="26986"/>
                  <a:ext cx="273050" cy="292101"/>
                  <a:chOff x="0" y="0"/>
                  <a:chExt cx="273049" cy="292100"/>
                </a:xfrm>
              </p:grpSpPr>
              <p:grpSp>
                <p:nvGrpSpPr>
                  <p:cNvPr id="156" name="Group 670"/>
                  <p:cNvGrpSpPr/>
                  <p:nvPr/>
                </p:nvGrpSpPr>
                <p:grpSpPr>
                  <a:xfrm>
                    <a:off x="0" y="0"/>
                    <a:ext cx="225425" cy="227014"/>
                    <a:chOff x="0" y="0"/>
                    <a:chExt cx="225425" cy="227013"/>
                  </a:xfrm>
                </p:grpSpPr>
                <p:sp>
                  <p:nvSpPr>
                    <p:cNvPr id="165" name="Shape 667"/>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6" name="Shape 66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7" name="Shape 66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57" name="Group 674"/>
                  <p:cNvGrpSpPr/>
                  <p:nvPr/>
                </p:nvGrpSpPr>
                <p:grpSpPr>
                  <a:xfrm>
                    <a:off x="23811" y="31750"/>
                    <a:ext cx="225426" cy="228601"/>
                    <a:chOff x="0" y="0"/>
                    <a:chExt cx="225425" cy="228600"/>
                  </a:xfrm>
                </p:grpSpPr>
                <p:sp>
                  <p:nvSpPr>
                    <p:cNvPr id="162" name="Shape 671"/>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3" name="Shape 672"/>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4" name="Shape 673"/>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58" name="Group 678"/>
                  <p:cNvGrpSpPr/>
                  <p:nvPr/>
                </p:nvGrpSpPr>
                <p:grpSpPr>
                  <a:xfrm>
                    <a:off x="47624" y="65088"/>
                    <a:ext cx="225426" cy="227013"/>
                    <a:chOff x="0" y="0"/>
                    <a:chExt cx="225425" cy="227011"/>
                  </a:xfrm>
                </p:grpSpPr>
                <p:sp>
                  <p:nvSpPr>
                    <p:cNvPr id="159" name="Shape 675"/>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0" name="Shape 67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1" name="Shape 677"/>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77" name="Group 707"/>
            <p:cNvGrpSpPr/>
            <p:nvPr/>
          </p:nvGrpSpPr>
          <p:grpSpPr>
            <a:xfrm>
              <a:off x="3617710" y="4045495"/>
              <a:ext cx="596865" cy="323501"/>
              <a:chOff x="0" y="-1"/>
              <a:chExt cx="731838" cy="400053"/>
            </a:xfrm>
          </p:grpSpPr>
          <p:sp>
            <p:nvSpPr>
              <p:cNvPr id="178" name="Shape 682"/>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79" name="Group 706"/>
              <p:cNvGrpSpPr/>
              <p:nvPr/>
            </p:nvGrpSpPr>
            <p:grpSpPr>
              <a:xfrm>
                <a:off x="80962" y="26988"/>
                <a:ext cx="522289" cy="346078"/>
                <a:chOff x="-1" y="-1"/>
                <a:chExt cx="522288" cy="346077"/>
              </a:xfrm>
            </p:grpSpPr>
            <p:grpSp>
              <p:nvGrpSpPr>
                <p:cNvPr id="180" name="Group 692"/>
                <p:cNvGrpSpPr/>
                <p:nvPr/>
              </p:nvGrpSpPr>
              <p:grpSpPr>
                <a:xfrm>
                  <a:off x="-1" y="-1"/>
                  <a:ext cx="263527" cy="346077"/>
                  <a:chOff x="0" y="0"/>
                  <a:chExt cx="263525" cy="346075"/>
                </a:xfrm>
              </p:grpSpPr>
              <p:grpSp>
                <p:nvGrpSpPr>
                  <p:cNvPr id="182" name="Group 686"/>
                  <p:cNvGrpSpPr/>
                  <p:nvPr/>
                </p:nvGrpSpPr>
                <p:grpSpPr>
                  <a:xfrm>
                    <a:off x="-1" y="-1"/>
                    <a:ext cx="263527" cy="346077"/>
                    <a:chOff x="0" y="0"/>
                    <a:chExt cx="263525" cy="346075"/>
                  </a:xfrm>
                </p:grpSpPr>
                <p:sp>
                  <p:nvSpPr>
                    <p:cNvPr id="188" name="Shape 68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89" name="Shape 684"/>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90" name="Shape 68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83" name="Shape 687"/>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4" name="Shape 688"/>
                  <p:cNvSpPr/>
                  <p:nvPr/>
                </p:nvSpPr>
                <p:spPr>
                  <a:xfrm>
                    <a:off x="57150"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5" name="Shape 689"/>
                  <p:cNvSpPr/>
                  <p:nvPr/>
                </p:nvSpPr>
                <p:spPr>
                  <a:xfrm>
                    <a:off x="57150"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6" name="Shape 690"/>
                  <p:cNvSpPr/>
                  <p:nvPr/>
                </p:nvSpPr>
                <p:spPr>
                  <a:xfrm>
                    <a:off x="57150"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7" name="Shape 691"/>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sp>
              <p:nvSpPr>
                <p:cNvPr id="181" name="Shape 693"/>
                <p:cNvSpPr/>
                <p:nvPr/>
              </p:nvSpPr>
              <p:spPr>
                <a:xfrm>
                  <a:off x="296860" y="26985"/>
                  <a:ext cx="225427" cy="227017"/>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191" name="Group 733"/>
            <p:cNvGrpSpPr/>
            <p:nvPr/>
          </p:nvGrpSpPr>
          <p:grpSpPr>
            <a:xfrm>
              <a:off x="5879772" y="5214627"/>
              <a:ext cx="590766" cy="323499"/>
              <a:chOff x="0" y="0"/>
              <a:chExt cx="731837" cy="400051"/>
            </a:xfrm>
          </p:grpSpPr>
          <p:sp>
            <p:nvSpPr>
              <p:cNvPr id="192" name="Shape 708"/>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93" name="Group 732"/>
              <p:cNvGrpSpPr/>
              <p:nvPr/>
            </p:nvGrpSpPr>
            <p:grpSpPr>
              <a:xfrm>
                <a:off x="80963" y="26987"/>
                <a:ext cx="569912" cy="346076"/>
                <a:chOff x="0" y="0"/>
                <a:chExt cx="569911" cy="346075"/>
              </a:xfrm>
            </p:grpSpPr>
            <p:grpSp>
              <p:nvGrpSpPr>
                <p:cNvPr id="194" name="Group 718"/>
                <p:cNvGrpSpPr/>
                <p:nvPr/>
              </p:nvGrpSpPr>
              <p:grpSpPr>
                <a:xfrm>
                  <a:off x="-1" y="-1"/>
                  <a:ext cx="263527" cy="346077"/>
                  <a:chOff x="0" y="0"/>
                  <a:chExt cx="263525" cy="346075"/>
                </a:xfrm>
              </p:grpSpPr>
              <p:grpSp>
                <p:nvGrpSpPr>
                  <p:cNvPr id="208" name="Group 712"/>
                  <p:cNvGrpSpPr/>
                  <p:nvPr/>
                </p:nvGrpSpPr>
                <p:grpSpPr>
                  <a:xfrm>
                    <a:off x="-1" y="-1"/>
                    <a:ext cx="263527" cy="346077"/>
                    <a:chOff x="0" y="0"/>
                    <a:chExt cx="263525" cy="346075"/>
                  </a:xfrm>
                </p:grpSpPr>
                <p:sp>
                  <p:nvSpPr>
                    <p:cNvPr id="214" name="Shape 70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15" name="Shape 710"/>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16" name="Shape 71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209" name="Shape 713"/>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0" name="Shape 714"/>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1" name="Shape 715"/>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2" name="Shape 716"/>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3" name="Shape 717"/>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95" name="Group 731"/>
                <p:cNvGrpSpPr/>
                <p:nvPr/>
              </p:nvGrpSpPr>
              <p:grpSpPr>
                <a:xfrm>
                  <a:off x="296861" y="26987"/>
                  <a:ext cx="273051" cy="292101"/>
                  <a:chOff x="0" y="0"/>
                  <a:chExt cx="273050" cy="292100"/>
                </a:xfrm>
              </p:grpSpPr>
              <p:grpSp>
                <p:nvGrpSpPr>
                  <p:cNvPr id="196" name="Group 722"/>
                  <p:cNvGrpSpPr/>
                  <p:nvPr/>
                </p:nvGrpSpPr>
                <p:grpSpPr>
                  <a:xfrm>
                    <a:off x="0" y="0"/>
                    <a:ext cx="225425" cy="227012"/>
                    <a:chOff x="0" y="0"/>
                    <a:chExt cx="225425" cy="227011"/>
                  </a:xfrm>
                </p:grpSpPr>
                <p:sp>
                  <p:nvSpPr>
                    <p:cNvPr id="205" name="Shape 719"/>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6" name="Shape 720"/>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7" name="Shape 721"/>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97" name="Group 726"/>
                  <p:cNvGrpSpPr/>
                  <p:nvPr/>
                </p:nvGrpSpPr>
                <p:grpSpPr>
                  <a:xfrm>
                    <a:off x="23812" y="31750"/>
                    <a:ext cx="225426" cy="228601"/>
                    <a:chOff x="0" y="0"/>
                    <a:chExt cx="225425" cy="228600"/>
                  </a:xfrm>
                </p:grpSpPr>
                <p:sp>
                  <p:nvSpPr>
                    <p:cNvPr id="202" name="Shape 723"/>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3" name="Shape 724"/>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4" name="Shape 725"/>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98" name="Group 730"/>
                  <p:cNvGrpSpPr/>
                  <p:nvPr/>
                </p:nvGrpSpPr>
                <p:grpSpPr>
                  <a:xfrm>
                    <a:off x="47625" y="65087"/>
                    <a:ext cx="225426" cy="227014"/>
                    <a:chOff x="0" y="0"/>
                    <a:chExt cx="225425" cy="227013"/>
                  </a:xfrm>
                </p:grpSpPr>
                <p:sp>
                  <p:nvSpPr>
                    <p:cNvPr id="199" name="Shape 727"/>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0" name="Shape 72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1" name="Shape 729"/>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243" name="Group 762"/>
            <p:cNvGrpSpPr/>
            <p:nvPr/>
          </p:nvGrpSpPr>
          <p:grpSpPr>
            <a:xfrm>
              <a:off x="6123513" y="4085212"/>
              <a:ext cx="1003076" cy="584773"/>
              <a:chOff x="-1" y="-41694"/>
              <a:chExt cx="1242604" cy="723154"/>
            </a:xfrm>
          </p:grpSpPr>
          <p:sp>
            <p:nvSpPr>
              <p:cNvPr id="244" name="Shape 760"/>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FFFFFF"/>
                    </a:solidFill>
                  </a:defRPr>
                </a:pPr>
                <a:endParaRPr sz="1100">
                  <a:latin typeface="+mj-lt"/>
                </a:endParaRPr>
              </a:p>
            </p:txBody>
          </p:sp>
          <p:sp>
            <p:nvSpPr>
              <p:cNvPr id="245" name="Shape 761"/>
              <p:cNvSpPr/>
              <p:nvPr/>
            </p:nvSpPr>
            <p:spPr>
              <a:xfrm>
                <a:off x="-1" y="-41694"/>
                <a:ext cx="1242604" cy="7231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100">
                    <a:solidFill>
                      <a:srgbClr val="0000FF"/>
                    </a:solidFill>
                  </a:defRPr>
                </a:lvl1pPr>
              </a:lstStyle>
              <a:p>
                <a:r>
                  <a:rPr lang="en-US" sz="800" dirty="0">
                    <a:latin typeface="+mj-lt"/>
                  </a:rPr>
                  <a:t>Business rules / Conditions for Sales contract and LC creation </a:t>
                </a:r>
                <a:endParaRPr sz="800" dirty="0">
                  <a:latin typeface="+mj-lt"/>
                </a:endParaRPr>
              </a:p>
            </p:txBody>
          </p:sp>
        </p:grpSp>
        <p:grpSp>
          <p:nvGrpSpPr>
            <p:cNvPr id="246" name="Group 765"/>
            <p:cNvGrpSpPr/>
            <p:nvPr/>
          </p:nvGrpSpPr>
          <p:grpSpPr>
            <a:xfrm>
              <a:off x="4867655" y="4118926"/>
              <a:ext cx="1003076" cy="517341"/>
              <a:chOff x="-1" y="-1"/>
              <a:chExt cx="1242604" cy="639765"/>
            </a:xfrm>
          </p:grpSpPr>
          <p:sp>
            <p:nvSpPr>
              <p:cNvPr id="247" name="Shape 763"/>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0000FF"/>
                    </a:solidFill>
                  </a:defRPr>
                </a:pPr>
                <a:endParaRPr sz="1100">
                  <a:latin typeface="+mj-lt"/>
                </a:endParaRPr>
              </a:p>
            </p:txBody>
          </p:sp>
          <p:sp>
            <p:nvSpPr>
              <p:cNvPr id="248" name="Shape 764"/>
              <p:cNvSpPr/>
              <p:nvPr/>
            </p:nvSpPr>
            <p:spPr>
              <a:xfrm>
                <a:off x="-1" y="110547"/>
                <a:ext cx="1242604" cy="4186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100">
                    <a:solidFill>
                      <a:srgbClr val="0000FF"/>
                    </a:solidFill>
                  </a:defRPr>
                </a:lvl1pPr>
              </a:lstStyle>
              <a:p>
                <a:r>
                  <a:rPr lang="en-US" sz="800" dirty="0">
                    <a:latin typeface="+mj-lt"/>
                  </a:rPr>
                  <a:t>Transaction records of sales contract </a:t>
                </a:r>
                <a:endParaRPr sz="800" dirty="0">
                  <a:latin typeface="+mj-lt"/>
                </a:endParaRPr>
              </a:p>
            </p:txBody>
          </p:sp>
        </p:grpSp>
        <p:grpSp>
          <p:nvGrpSpPr>
            <p:cNvPr id="249" name="Group 534"/>
            <p:cNvGrpSpPr/>
            <p:nvPr/>
          </p:nvGrpSpPr>
          <p:grpSpPr>
            <a:xfrm>
              <a:off x="3038843" y="2178002"/>
              <a:ext cx="1476273" cy="501953"/>
              <a:chOff x="0" y="-23030"/>
              <a:chExt cx="1828800" cy="620735"/>
            </a:xfrm>
          </p:grpSpPr>
          <p:sp>
            <p:nvSpPr>
              <p:cNvPr id="250" name="Shape 532"/>
              <p:cNvSpPr/>
              <p:nvPr/>
            </p:nvSpPr>
            <p:spPr>
              <a:xfrm>
                <a:off x="0" y="0"/>
                <a:ext cx="1828800" cy="597705"/>
              </a:xfrm>
              <a:prstGeom prst="roundRect">
                <a:avLst>
                  <a:gd name="adj" fmla="val 22440"/>
                </a:avLst>
              </a:prstGeom>
              <a:solidFill>
                <a:schemeClr val="accent2">
                  <a:lumMod val="75000"/>
                </a:schemeClr>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90000"/>
                  </a:lnSpc>
                  <a:spcBef>
                    <a:spcPts val="700"/>
                  </a:spcBef>
                  <a:defRPr sz="1100">
                    <a:solidFill>
                      <a:srgbClr val="FFFFFF"/>
                    </a:solidFill>
                  </a:defRPr>
                </a:pPr>
                <a:endParaRPr sz="1100">
                  <a:latin typeface="+mj-lt"/>
                </a:endParaRPr>
              </a:p>
            </p:txBody>
          </p:sp>
          <p:sp>
            <p:nvSpPr>
              <p:cNvPr id="251" name="Shape 533"/>
              <p:cNvSpPr/>
              <p:nvPr/>
            </p:nvSpPr>
            <p:spPr>
              <a:xfrm>
                <a:off x="35995" y="-23030"/>
                <a:ext cx="1756810" cy="5937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90000"/>
                  </a:lnSpc>
                  <a:spcBef>
                    <a:spcPts val="500"/>
                  </a:spcBef>
                  <a:defRPr sz="1400">
                    <a:solidFill>
                      <a:srgbClr val="FFFFFF"/>
                    </a:solidFill>
                  </a:defRPr>
                </a:lvl1pPr>
              </a:lstStyle>
              <a:p>
                <a:r>
                  <a:rPr lang="en-US" dirty="0">
                    <a:latin typeface="+mj-lt"/>
                  </a:rPr>
                  <a:t>6</a:t>
                </a:r>
                <a:r>
                  <a:rPr dirty="0">
                    <a:latin typeface="+mj-lt"/>
                  </a:rPr>
                  <a:t>. </a:t>
                </a:r>
                <a:r>
                  <a:rPr lang="en-US" dirty="0">
                    <a:latin typeface="+mj-lt"/>
                  </a:rPr>
                  <a:t>Insurer (Optional)</a:t>
                </a:r>
                <a:endParaRPr dirty="0">
                  <a:latin typeface="+mj-lt"/>
                </a:endParaRPr>
              </a:p>
            </p:txBody>
          </p:sp>
        </p:grpSp>
      </p:grpSp>
      <p:sp>
        <p:nvSpPr>
          <p:cNvPr id="252" name="Rectangle 251"/>
          <p:cNvSpPr/>
          <p:nvPr/>
        </p:nvSpPr>
        <p:spPr>
          <a:xfrm>
            <a:off x="1285336" y="1121349"/>
            <a:ext cx="10291313" cy="745551"/>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chemeClr val="accent5"/>
              </a:buClr>
            </a:pPr>
            <a:r>
              <a:rPr lang="en-US" sz="1400" b="1" dirty="0">
                <a:effectLst>
                  <a:outerShdw blurRad="38100" dist="38100" dir="2700000" algn="tl">
                    <a:srgbClr val="000000">
                      <a:alpha val="43137"/>
                    </a:srgbClr>
                  </a:outerShdw>
                </a:effectLst>
              </a:rPr>
              <a:t>The consortium contains Seller, Buyer, Seller’s Bank, Buyer’s Bank, Transporter and Insurer (optional) which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will form a </a:t>
            </a:r>
            <a:r>
              <a:rPr lang="en-US" sz="1400" b="1" dirty="0" err="1">
                <a:effectLst>
                  <a:outerShdw blurRad="38100" dist="38100" dir="2700000" algn="tl">
                    <a:srgbClr val="000000">
                      <a:alpha val="43137"/>
                    </a:srgbClr>
                  </a:outerShdw>
                </a:effectLst>
              </a:rPr>
              <a:t>blockchain</a:t>
            </a:r>
            <a:r>
              <a:rPr lang="en-US" sz="1400" b="1" dirty="0">
                <a:effectLst>
                  <a:outerShdw blurRad="38100" dist="38100" dir="2700000" algn="tl">
                    <a:srgbClr val="000000">
                      <a:alpha val="43137"/>
                    </a:srgbClr>
                  </a:outerShdw>
                </a:effectLst>
              </a:rPr>
              <a:t> network. Small scale buyers or sellers can be part of this solution without joining or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becoming integral part of </a:t>
            </a:r>
            <a:r>
              <a:rPr lang="en-US" sz="1400" b="1" dirty="0" err="1">
                <a:effectLst>
                  <a:outerShdw blurRad="38100" dist="38100" dir="2700000" algn="tl">
                    <a:srgbClr val="000000">
                      <a:alpha val="43137"/>
                    </a:srgbClr>
                  </a:outerShdw>
                </a:effectLst>
              </a:rPr>
              <a:t>blockchain</a:t>
            </a:r>
            <a:r>
              <a:rPr lang="en-US" sz="1400" b="1" dirty="0">
                <a:effectLst>
                  <a:outerShdw blurRad="38100" dist="38100" dir="2700000" algn="tl">
                    <a:srgbClr val="000000">
                      <a:alpha val="43137"/>
                    </a:srgbClr>
                  </a:outerShdw>
                </a:effectLst>
              </a:rPr>
              <a:t> network.</a:t>
            </a:r>
          </a:p>
        </p:txBody>
      </p:sp>
    </p:spTree>
    <p:extLst>
      <p:ext uri="{BB962C8B-B14F-4D97-AF65-F5344CB8AC3E}">
        <p14:creationId xmlns:p14="http://schemas.microsoft.com/office/powerpoint/2010/main" val="2612100112"/>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Smart Contract</a:t>
            </a:r>
          </a:p>
        </p:txBody>
      </p:sp>
      <p:sp>
        <p:nvSpPr>
          <p:cNvPr id="5" name="Rectangle 4"/>
          <p:cNvSpPr/>
          <p:nvPr/>
        </p:nvSpPr>
        <p:spPr>
          <a:xfrm>
            <a:off x="1290276" y="1113984"/>
            <a:ext cx="10292119" cy="752916"/>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rgbClr val="0098C7"/>
              </a:buClr>
            </a:pPr>
            <a:r>
              <a:rPr lang="en-US" sz="1400" b="1" dirty="0">
                <a:solidFill>
                  <a:prstClr val="white"/>
                </a:solidFill>
                <a:effectLst>
                  <a:outerShdw blurRad="38100" dist="38100" dir="2700000" algn="tl">
                    <a:srgbClr val="000000">
                      <a:alpha val="43137"/>
                    </a:srgbClr>
                  </a:outerShdw>
                </a:effectLst>
              </a:rPr>
              <a:t>A smart contract is business logic that directly controls and validates the transaction on DLT, including asset creation and transfer</a:t>
            </a:r>
          </a:p>
        </p:txBody>
      </p:sp>
      <p:grpSp>
        <p:nvGrpSpPr>
          <p:cNvPr id="6" name="Group 5"/>
          <p:cNvGrpSpPr/>
          <p:nvPr/>
        </p:nvGrpSpPr>
        <p:grpSpPr>
          <a:xfrm>
            <a:off x="516992" y="1942766"/>
            <a:ext cx="11065403" cy="4317870"/>
            <a:chOff x="7364469" y="889210"/>
            <a:chExt cx="3920388" cy="1516467"/>
          </a:xfrm>
        </p:grpSpPr>
        <p:sp>
          <p:nvSpPr>
            <p:cNvPr id="8" name="Rounded Rectangle 7"/>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63147"/>
                </a:solidFill>
              </a:endParaRPr>
            </a:p>
          </p:txBody>
        </p:sp>
        <p:cxnSp>
          <p:nvCxnSpPr>
            <p:cNvPr id="9" name="Straight Connector 8"/>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2" name="Round Diagonal Corner Rectangle 11"/>
          <p:cNvSpPr/>
          <p:nvPr/>
        </p:nvSpPr>
        <p:spPr>
          <a:xfrm>
            <a:off x="1290276" y="3717988"/>
            <a:ext cx="9608267" cy="75757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Duration limits for the business activities like Payment duration, transport durations, delivery durations to be validated by smart contracts and process and notify the stakeholders accordingly</a:t>
            </a:r>
          </a:p>
        </p:txBody>
      </p:sp>
      <p:sp>
        <p:nvSpPr>
          <p:cNvPr id="13" name="Round Diagonal Corner Rectangle 12"/>
          <p:cNvSpPr/>
          <p:nvPr/>
        </p:nvSpPr>
        <p:spPr>
          <a:xfrm>
            <a:off x="1290276" y="4587417"/>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Smart contract for “lack of conformity”, “non performance” of buyer and seller in association with ICC</a:t>
            </a:r>
          </a:p>
        </p:txBody>
      </p:sp>
      <p:sp>
        <p:nvSpPr>
          <p:cNvPr id="14" name="Round Diagonal Corner Rectangle 13"/>
          <p:cNvSpPr/>
          <p:nvPr/>
        </p:nvSpPr>
        <p:spPr>
          <a:xfrm>
            <a:off x="1290276" y="5430786"/>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Validating norms given in the UCP600 defined by ICC like Payment terms ( LoC, Advance payments, contract payments)</a:t>
            </a:r>
          </a:p>
        </p:txBody>
      </p:sp>
      <p:sp>
        <p:nvSpPr>
          <p:cNvPr id="15" name="Round Diagonal Corner Rectangle 14"/>
          <p:cNvSpPr/>
          <p:nvPr/>
        </p:nvSpPr>
        <p:spPr>
          <a:xfrm>
            <a:off x="1290276" y="2874618"/>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Smart contracts for validating business parameters like, incoterm, Payment Terms, Trade details etc. </a:t>
            </a:r>
          </a:p>
        </p:txBody>
      </p:sp>
      <p:sp>
        <p:nvSpPr>
          <p:cNvPr id="16" name="Round Diagonal Corner Rectangle 15"/>
          <p:cNvSpPr/>
          <p:nvPr/>
        </p:nvSpPr>
        <p:spPr>
          <a:xfrm>
            <a:off x="1290276" y="2031248"/>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Automatic execution of trade process and updating sales contract status is done through smart contracts.</a:t>
            </a:r>
          </a:p>
        </p:txBody>
      </p:sp>
    </p:spTree>
    <p:extLst>
      <p:ext uri="{BB962C8B-B14F-4D97-AF65-F5344CB8AC3E}">
        <p14:creationId xmlns:p14="http://schemas.microsoft.com/office/powerpoint/2010/main" val="2902789228"/>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 Stack</a:t>
            </a:r>
          </a:p>
        </p:txBody>
      </p:sp>
      <p:sp>
        <p:nvSpPr>
          <p:cNvPr id="6" name="Title 1"/>
          <p:cNvSpPr txBox="1">
            <a:spLocks/>
          </p:cNvSpPr>
          <p:nvPr/>
        </p:nvSpPr>
        <p:spPr>
          <a:xfrm>
            <a:off x="2" y="0"/>
            <a:ext cx="12188824" cy="1002135"/>
          </a:xfrm>
          <a:prstGeom prst="rect">
            <a:avLst/>
          </a:prstGeom>
          <a:effectLst/>
        </p:spPr>
        <p:txBody>
          <a:bodyPr vert="horz" lIns="297529" tIns="33059" rIns="165294" bIns="33059" rtlCol="0" anchor="ctr">
            <a:noAutofit/>
          </a:bodyPr>
          <a:lstStyle>
            <a:lvl1pPr marL="285750" indent="0" algn="l" defTabSz="914342" rtl="0" eaLnBrk="1" latinLnBrk="0" hangingPunct="1">
              <a:lnSpc>
                <a:spcPct val="100000"/>
              </a:lnSpc>
              <a:spcBef>
                <a:spcPct val="0"/>
              </a:spcBef>
              <a:buNone/>
              <a:defRPr sz="2800" b="0" kern="1200">
                <a:solidFill>
                  <a:schemeClr val="tx1"/>
                </a:solidFill>
                <a:latin typeface="+mj-lt"/>
                <a:ea typeface="+mj-ea"/>
                <a:cs typeface="+mj-cs"/>
              </a:defRPr>
            </a:lvl1p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618325"/>
              </p:ext>
            </p:extLst>
          </p:nvPr>
        </p:nvGraphicFramePr>
        <p:xfrm>
          <a:off x="1171575" y="1397000"/>
          <a:ext cx="9848850" cy="4841875"/>
        </p:xfrm>
        <a:graphic>
          <a:graphicData uri="http://schemas.openxmlformats.org/drawingml/2006/table">
            <a:tbl>
              <a:tblPr firstRow="1" bandRow="1">
                <a:tableStyleId>{5C22544A-7EE6-4342-B048-85BDC9FD1C3A}</a:tableStyleId>
              </a:tblPr>
              <a:tblGrid>
                <a:gridCol w="2030691">
                  <a:extLst>
                    <a:ext uri="{9D8B030D-6E8A-4147-A177-3AD203B41FA5}">
                      <a16:colId xmlns:a16="http://schemas.microsoft.com/office/drawing/2014/main" xmlns="" val="20000"/>
                    </a:ext>
                  </a:extLst>
                </a:gridCol>
                <a:gridCol w="1726087">
                  <a:extLst>
                    <a:ext uri="{9D8B030D-6E8A-4147-A177-3AD203B41FA5}">
                      <a16:colId xmlns:a16="http://schemas.microsoft.com/office/drawing/2014/main" xmlns="" val="20001"/>
                    </a:ext>
                  </a:extLst>
                </a:gridCol>
                <a:gridCol w="1929156">
                  <a:extLst>
                    <a:ext uri="{9D8B030D-6E8A-4147-A177-3AD203B41FA5}">
                      <a16:colId xmlns:a16="http://schemas.microsoft.com/office/drawing/2014/main" xmlns="" val="20002"/>
                    </a:ext>
                  </a:extLst>
                </a:gridCol>
                <a:gridCol w="1726087">
                  <a:extLst>
                    <a:ext uri="{9D8B030D-6E8A-4147-A177-3AD203B41FA5}">
                      <a16:colId xmlns:a16="http://schemas.microsoft.com/office/drawing/2014/main" xmlns="" val="20003"/>
                    </a:ext>
                  </a:extLst>
                </a:gridCol>
                <a:gridCol w="2436829">
                  <a:extLst>
                    <a:ext uri="{9D8B030D-6E8A-4147-A177-3AD203B41FA5}">
                      <a16:colId xmlns:a16="http://schemas.microsoft.com/office/drawing/2014/main" xmlns="" val="20004"/>
                    </a:ext>
                  </a:extLst>
                </a:gridCol>
              </a:tblGrid>
              <a:tr h="639163">
                <a:tc gridSpan="5">
                  <a:txBody>
                    <a:bodyPr/>
                    <a:lstStyle/>
                    <a:p>
                      <a:r>
                        <a:rPr lang="en-US" sz="1800" dirty="0"/>
                        <a:t>Technology</a:t>
                      </a:r>
                      <a:r>
                        <a:rPr lang="en-US" sz="1800" baseline="0" dirty="0"/>
                        <a:t> Stack</a:t>
                      </a:r>
                      <a:endParaRPr lang="en-US" sz="18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xmlns="" val="10000"/>
                  </a:ext>
                </a:extLst>
              </a:tr>
              <a:tr h="893076">
                <a:tc>
                  <a:txBody>
                    <a:bodyPr/>
                    <a:lstStyle/>
                    <a:p>
                      <a:pPr algn="ctr"/>
                      <a:r>
                        <a:rPr lang="en-US" sz="1400" b="1" dirty="0">
                          <a:solidFill>
                            <a:schemeClr val="accent6">
                              <a:lumMod val="50000"/>
                            </a:schemeClr>
                          </a:solidFill>
                        </a:rPr>
                        <a:t>User</a:t>
                      </a:r>
                      <a:r>
                        <a:rPr lang="en-US" sz="1400" b="1" baseline="0" dirty="0">
                          <a:solidFill>
                            <a:schemeClr val="accent6">
                              <a:lumMod val="50000"/>
                            </a:schemeClr>
                          </a:solidFill>
                        </a:rPr>
                        <a:t> Interface</a:t>
                      </a:r>
                      <a:endParaRPr lang="en-US" sz="1400" b="1" dirty="0">
                        <a:solidFill>
                          <a:schemeClr val="accent6">
                            <a:lumMod val="50000"/>
                          </a:schemeClr>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API</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Blockchain Network</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Smart</a:t>
                      </a:r>
                      <a:r>
                        <a:rPr lang="en-US" sz="1400" b="1" baseline="0" dirty="0">
                          <a:solidFill>
                            <a:schemeClr val="accent6">
                              <a:lumMod val="50000"/>
                            </a:schemeClr>
                          </a:solidFill>
                        </a:rPr>
                        <a:t> Contract</a:t>
                      </a:r>
                      <a:endParaRPr lang="en-US" sz="1400" b="1" dirty="0">
                        <a:solidFill>
                          <a:schemeClr val="accent6">
                            <a:lumMod val="50000"/>
                          </a:schemeClr>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Deployment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1"/>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2"/>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3"/>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4"/>
                  </a:ext>
                </a:extLst>
              </a:tr>
            </a:tbl>
          </a:graphicData>
        </a:graphic>
      </p:graphicFrame>
      <p:pic>
        <p:nvPicPr>
          <p:cNvPr id="9" name="Picture 8" descr="AngularJS_logo.svg_.png"/>
          <p:cNvPicPr>
            <a:picLocks noChangeAspect="1"/>
          </p:cNvPicPr>
          <p:nvPr/>
        </p:nvPicPr>
        <p:blipFill>
          <a:blip r:embed="rId2" cstate="print"/>
          <a:srcRect/>
          <a:stretch>
            <a:fillRect/>
          </a:stretch>
        </p:blipFill>
        <p:spPr bwMode="auto">
          <a:xfrm>
            <a:off x="1727994" y="3342481"/>
            <a:ext cx="1219200" cy="325437"/>
          </a:xfrm>
          <a:prstGeom prst="rect">
            <a:avLst/>
          </a:prstGeom>
          <a:noFill/>
          <a:ln w="9525">
            <a:noFill/>
            <a:miter lim="800000"/>
            <a:headEnd/>
            <a:tailEnd/>
          </a:ln>
        </p:spPr>
      </p:pic>
      <p:pic>
        <p:nvPicPr>
          <p:cNvPr id="10" name="Picture 9" descr="nodejs-new-pantone-black.png"/>
          <p:cNvPicPr>
            <a:picLocks noChangeAspect="1"/>
          </p:cNvPicPr>
          <p:nvPr/>
        </p:nvPicPr>
        <p:blipFill>
          <a:blip r:embed="rId3" cstate="print"/>
          <a:srcRect/>
          <a:stretch>
            <a:fillRect/>
          </a:stretch>
        </p:blipFill>
        <p:spPr bwMode="auto">
          <a:xfrm>
            <a:off x="3846512" y="4522788"/>
            <a:ext cx="533400" cy="327025"/>
          </a:xfrm>
          <a:prstGeom prst="rect">
            <a:avLst/>
          </a:prstGeom>
          <a:noFill/>
          <a:ln w="9525">
            <a:noFill/>
            <a:miter lim="800000"/>
            <a:headEnd/>
            <a:tailEnd/>
          </a:ln>
        </p:spPr>
      </p:pic>
      <p:pic>
        <p:nvPicPr>
          <p:cNvPr id="11" name="Picture 10" descr="spring-boot.png"/>
          <p:cNvPicPr>
            <a:picLocks noChangeAspect="1"/>
          </p:cNvPicPr>
          <p:nvPr/>
        </p:nvPicPr>
        <p:blipFill>
          <a:blip r:embed="rId4" cstate="print"/>
          <a:srcRect/>
          <a:stretch>
            <a:fillRect/>
          </a:stretch>
        </p:blipFill>
        <p:spPr bwMode="auto">
          <a:xfrm>
            <a:off x="3479006" y="3369468"/>
            <a:ext cx="1122363" cy="298450"/>
          </a:xfrm>
          <a:prstGeom prst="rect">
            <a:avLst/>
          </a:prstGeom>
          <a:noFill/>
          <a:ln w="9525">
            <a:noFill/>
            <a:miter lim="800000"/>
            <a:headEnd/>
            <a:tailEnd/>
          </a:ln>
        </p:spPr>
      </p:pic>
      <p:pic>
        <p:nvPicPr>
          <p:cNvPr id="12" name="Picture 11" descr="bootstrap.png"/>
          <p:cNvPicPr>
            <a:picLocks noChangeAspect="1"/>
          </p:cNvPicPr>
          <p:nvPr/>
        </p:nvPicPr>
        <p:blipFill>
          <a:blip r:embed="rId5" cstate="print"/>
          <a:srcRect/>
          <a:stretch>
            <a:fillRect/>
          </a:stretch>
        </p:blipFill>
        <p:spPr bwMode="auto">
          <a:xfrm>
            <a:off x="1792287" y="4326732"/>
            <a:ext cx="850900" cy="392113"/>
          </a:xfrm>
          <a:prstGeom prst="rect">
            <a:avLst/>
          </a:prstGeom>
          <a:noFill/>
          <a:ln w="9525">
            <a:noFill/>
            <a:miter lim="800000"/>
            <a:headEnd/>
            <a:tailEnd/>
          </a:ln>
        </p:spPr>
      </p:pic>
      <p:pic>
        <p:nvPicPr>
          <p:cNvPr id="13" name="Picture 12" descr="hyperledger_new.png"/>
          <p:cNvPicPr>
            <a:picLocks noChangeAspect="1"/>
          </p:cNvPicPr>
          <p:nvPr/>
        </p:nvPicPr>
        <p:blipFill>
          <a:blip r:embed="rId6" cstate="print"/>
          <a:srcRect/>
          <a:stretch>
            <a:fillRect/>
          </a:stretch>
        </p:blipFill>
        <p:spPr bwMode="auto">
          <a:xfrm>
            <a:off x="5133181" y="3330575"/>
            <a:ext cx="1382712" cy="296862"/>
          </a:xfrm>
          <a:prstGeom prst="rect">
            <a:avLst/>
          </a:prstGeom>
          <a:noFill/>
          <a:ln w="9525">
            <a:noFill/>
            <a:miter lim="800000"/>
            <a:headEnd/>
            <a:tailEnd/>
          </a:ln>
        </p:spPr>
      </p:pic>
      <p:pic>
        <p:nvPicPr>
          <p:cNvPr id="14" name="Picture 13" descr="Golang.png"/>
          <p:cNvPicPr>
            <a:picLocks noChangeAspect="1"/>
          </p:cNvPicPr>
          <p:nvPr/>
        </p:nvPicPr>
        <p:blipFill>
          <a:blip r:embed="rId7" cstate="print"/>
          <a:srcRect/>
          <a:stretch>
            <a:fillRect/>
          </a:stretch>
        </p:blipFill>
        <p:spPr bwMode="auto">
          <a:xfrm>
            <a:off x="7079255" y="3217818"/>
            <a:ext cx="1170385" cy="420187"/>
          </a:xfrm>
          <a:prstGeom prst="rect">
            <a:avLst/>
          </a:prstGeom>
          <a:noFill/>
          <a:ln w="9525">
            <a:noFill/>
            <a:miter lim="800000"/>
            <a:headEnd/>
            <a:tailEnd/>
          </a:ln>
        </p:spPr>
      </p:pic>
      <p:pic>
        <p:nvPicPr>
          <p:cNvPr id="15" name="Picture 14" descr="java-logo-vector.png"/>
          <p:cNvPicPr>
            <a:picLocks noChangeAspect="1"/>
          </p:cNvPicPr>
          <p:nvPr/>
        </p:nvPicPr>
        <p:blipFill>
          <a:blip r:embed="rId8" cstate="print"/>
          <a:srcRect/>
          <a:stretch>
            <a:fillRect/>
          </a:stretch>
        </p:blipFill>
        <p:spPr bwMode="auto">
          <a:xfrm>
            <a:off x="7367587" y="4127501"/>
            <a:ext cx="623887" cy="623887"/>
          </a:xfrm>
          <a:prstGeom prst="rect">
            <a:avLst/>
          </a:prstGeom>
          <a:noFill/>
          <a:ln w="9525">
            <a:noFill/>
            <a:miter lim="800000"/>
            <a:headEnd/>
            <a:tailEnd/>
          </a:ln>
        </p:spPr>
      </p:pic>
      <p:pic>
        <p:nvPicPr>
          <p:cNvPr id="16" name="Picture 19" descr="docker.png"/>
          <p:cNvPicPr>
            <a:picLocks noChangeAspect="1"/>
          </p:cNvPicPr>
          <p:nvPr/>
        </p:nvPicPr>
        <p:blipFill>
          <a:blip r:embed="rId9" cstate="print"/>
          <a:srcRect/>
          <a:stretch>
            <a:fillRect/>
          </a:stretch>
        </p:blipFill>
        <p:spPr bwMode="auto">
          <a:xfrm>
            <a:off x="9237663" y="3217818"/>
            <a:ext cx="1183289" cy="401682"/>
          </a:xfrm>
          <a:prstGeom prst="rect">
            <a:avLst/>
          </a:prstGeom>
          <a:noFill/>
          <a:ln w="9525">
            <a:noFill/>
            <a:miter lim="800000"/>
            <a:headEnd/>
            <a:tailEnd/>
          </a:ln>
        </p:spPr>
      </p:pic>
      <p:pic>
        <p:nvPicPr>
          <p:cNvPr id="17" name="Picture 21" descr="vagrant.png"/>
          <p:cNvPicPr>
            <a:picLocks noChangeAspect="1"/>
          </p:cNvPicPr>
          <p:nvPr/>
        </p:nvPicPr>
        <p:blipFill>
          <a:blip r:embed="rId10" cstate="print"/>
          <a:srcRect/>
          <a:stretch>
            <a:fillRect/>
          </a:stretch>
        </p:blipFill>
        <p:spPr bwMode="auto">
          <a:xfrm>
            <a:off x="9580562" y="4208463"/>
            <a:ext cx="635000" cy="635000"/>
          </a:xfrm>
          <a:prstGeom prst="rect">
            <a:avLst/>
          </a:prstGeom>
          <a:noFill/>
          <a:ln w="9525">
            <a:noFill/>
            <a:miter lim="800000"/>
            <a:headEnd/>
            <a:tailEnd/>
          </a:ln>
        </p:spPr>
      </p:pic>
      <p:pic>
        <p:nvPicPr>
          <p:cNvPr id="18" name="Picture 22" descr="htmlcss.png"/>
          <p:cNvPicPr>
            <a:picLocks noChangeAspect="1"/>
          </p:cNvPicPr>
          <p:nvPr/>
        </p:nvPicPr>
        <p:blipFill>
          <a:blip r:embed="rId11" cstate="print"/>
          <a:srcRect/>
          <a:stretch>
            <a:fillRect/>
          </a:stretch>
        </p:blipFill>
        <p:spPr bwMode="auto">
          <a:xfrm>
            <a:off x="1760537" y="5400676"/>
            <a:ext cx="914400" cy="430213"/>
          </a:xfrm>
          <a:prstGeom prst="rect">
            <a:avLst/>
          </a:prstGeom>
          <a:noFill/>
          <a:ln w="9525">
            <a:noFill/>
            <a:miter lim="800000"/>
            <a:headEnd/>
            <a:tailEnd/>
          </a:ln>
        </p:spPr>
      </p:pic>
      <p:pic>
        <p:nvPicPr>
          <p:cNvPr id="19" name="Picture 23" descr="couchdb-site-white.png"/>
          <p:cNvPicPr>
            <a:picLocks noChangeAspect="1"/>
          </p:cNvPicPr>
          <p:nvPr/>
        </p:nvPicPr>
        <p:blipFill>
          <a:blip r:embed="rId12" cstate="print"/>
          <a:srcRect/>
          <a:stretch>
            <a:fillRect/>
          </a:stretch>
        </p:blipFill>
        <p:spPr bwMode="auto">
          <a:xfrm>
            <a:off x="5257005" y="4440238"/>
            <a:ext cx="1296988" cy="381000"/>
          </a:xfrm>
          <a:prstGeom prst="rect">
            <a:avLst/>
          </a:prstGeom>
          <a:noFill/>
          <a:ln w="9525">
            <a:noFill/>
            <a:miter lim="800000"/>
            <a:headEnd/>
            <a:tailEnd/>
          </a:ln>
        </p:spPr>
      </p:pic>
      <p:pic>
        <p:nvPicPr>
          <p:cNvPr id="20" name="Picture 24" descr="leveldb.png"/>
          <p:cNvPicPr>
            <a:picLocks noChangeAspect="1"/>
          </p:cNvPicPr>
          <p:nvPr/>
        </p:nvPicPr>
        <p:blipFill>
          <a:blip r:embed="rId13" cstate="print"/>
          <a:srcRect/>
          <a:stretch>
            <a:fillRect/>
          </a:stretch>
        </p:blipFill>
        <p:spPr bwMode="auto">
          <a:xfrm>
            <a:off x="5484814" y="5257801"/>
            <a:ext cx="609600" cy="609600"/>
          </a:xfrm>
          <a:prstGeom prst="rect">
            <a:avLst/>
          </a:prstGeom>
          <a:noFill/>
          <a:ln w="9525">
            <a:noFill/>
            <a:miter lim="800000"/>
            <a:headEnd/>
            <a:tailEnd/>
          </a:ln>
        </p:spPr>
      </p:pic>
      <p:pic>
        <p:nvPicPr>
          <p:cNvPr id="21" name="Picture 10" descr="java-logo-vector.png"/>
          <p:cNvPicPr>
            <a:picLocks noChangeAspect="1"/>
          </p:cNvPicPr>
          <p:nvPr/>
        </p:nvPicPr>
        <p:blipFill>
          <a:blip r:embed="rId8" cstate="print"/>
          <a:srcRect/>
          <a:stretch>
            <a:fillRect/>
          </a:stretch>
        </p:blipFill>
        <p:spPr bwMode="auto">
          <a:xfrm>
            <a:off x="3710780" y="5303838"/>
            <a:ext cx="623887" cy="623887"/>
          </a:xfrm>
          <a:prstGeom prst="rect">
            <a:avLst/>
          </a:prstGeom>
          <a:noFill/>
          <a:ln w="9525">
            <a:noFill/>
            <a:miter lim="800000"/>
            <a:headEnd/>
            <a:tailEnd/>
          </a:ln>
        </p:spPr>
      </p:pic>
    </p:spTree>
    <p:extLst>
      <p:ext uri="{BB962C8B-B14F-4D97-AF65-F5344CB8AC3E}">
        <p14:creationId xmlns:p14="http://schemas.microsoft.com/office/powerpoint/2010/main" val="3413079578"/>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Features</a:t>
            </a:r>
          </a:p>
        </p:txBody>
      </p:sp>
      <p:grpSp>
        <p:nvGrpSpPr>
          <p:cNvPr id="5" name="Group 4"/>
          <p:cNvGrpSpPr/>
          <p:nvPr/>
        </p:nvGrpSpPr>
        <p:grpSpPr>
          <a:xfrm>
            <a:off x="516997" y="1397000"/>
            <a:ext cx="11065403" cy="4925140"/>
            <a:chOff x="7364469" y="889210"/>
            <a:chExt cx="3920388" cy="1516467"/>
          </a:xfrm>
        </p:grpSpPr>
        <p:sp>
          <p:nvSpPr>
            <p:cNvPr id="6" name="Rounded Rectangle 5"/>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8" name="Straight Connector 7"/>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9" name="Round Diagonal Corner Rectangle 8"/>
          <p:cNvSpPr/>
          <p:nvPr/>
        </p:nvSpPr>
        <p:spPr>
          <a:xfrm>
            <a:off x="954360" y="1513083"/>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Smart programmable contract to automate and optimize trade process</a:t>
            </a:r>
          </a:p>
        </p:txBody>
      </p:sp>
      <p:sp>
        <p:nvSpPr>
          <p:cNvPr id="10" name="Round Diagonal Corner Rectangle 9"/>
          <p:cNvSpPr/>
          <p:nvPr/>
        </p:nvSpPr>
        <p:spPr>
          <a:xfrm>
            <a:off x="954360" y="2730225"/>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accelerate the end to end trade finance process and reduce time required in manual processes</a:t>
            </a:r>
          </a:p>
        </p:txBody>
      </p:sp>
      <p:sp>
        <p:nvSpPr>
          <p:cNvPr id="11" name="Round Diagonal Corner Rectangle 10"/>
          <p:cNvSpPr/>
          <p:nvPr/>
        </p:nvSpPr>
        <p:spPr>
          <a:xfrm>
            <a:off x="954360" y="3947367"/>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add new participants for global trade across countries and various regions on solution platform</a:t>
            </a:r>
          </a:p>
        </p:txBody>
      </p:sp>
      <p:sp>
        <p:nvSpPr>
          <p:cNvPr id="12" name="Round Diagonal Corner Rectangle 11"/>
          <p:cNvSpPr/>
          <p:nvPr/>
        </p:nvSpPr>
        <p:spPr>
          <a:xfrm>
            <a:off x="954360" y="5164509"/>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change smart contract based on change in business rules defined by International Chamber of Commerce</a:t>
            </a:r>
          </a:p>
        </p:txBody>
      </p:sp>
      <p:sp>
        <p:nvSpPr>
          <p:cNvPr id="14" name="Round Diagonal Corner Rectangle 13"/>
          <p:cNvSpPr/>
          <p:nvPr/>
        </p:nvSpPr>
        <p:spPr>
          <a:xfrm>
            <a:off x="6364560" y="1513083"/>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interact with external systems like payment gateways, excise and customs </a:t>
            </a:r>
            <a:r>
              <a:rPr lang="en-US" sz="1400" dirty="0" err="1">
                <a:solidFill>
                  <a:schemeClr val="tx1"/>
                </a:solidFill>
              </a:rPr>
              <a:t>etc</a:t>
            </a:r>
            <a:endParaRPr lang="en-US" sz="1400" dirty="0">
              <a:solidFill>
                <a:schemeClr val="tx1"/>
              </a:solidFill>
            </a:endParaRPr>
          </a:p>
        </p:txBody>
      </p:sp>
      <p:sp>
        <p:nvSpPr>
          <p:cNvPr id="15" name="Round Diagonal Corner Rectangle 14"/>
          <p:cNvSpPr/>
          <p:nvPr/>
        </p:nvSpPr>
        <p:spPr>
          <a:xfrm>
            <a:off x="6364560" y="2730225"/>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Improves reliability and visibility in cross border trades where participants can track, settle and confirm trade process</a:t>
            </a:r>
          </a:p>
        </p:txBody>
      </p:sp>
      <p:sp>
        <p:nvSpPr>
          <p:cNvPr id="16" name="Round Diagonal Corner Rectangle 15"/>
          <p:cNvSpPr/>
          <p:nvPr/>
        </p:nvSpPr>
        <p:spPr>
          <a:xfrm>
            <a:off x="6364560" y="3947367"/>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Solution has ability to authenticate agents and financial institutions and reduce fraud</a:t>
            </a:r>
          </a:p>
        </p:txBody>
      </p:sp>
      <p:sp>
        <p:nvSpPr>
          <p:cNvPr id="17" name="Round Diagonal Corner Rectangle 16"/>
          <p:cNvSpPr/>
          <p:nvPr/>
        </p:nvSpPr>
        <p:spPr>
          <a:xfrm>
            <a:off x="6364560" y="5164509"/>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Provides transparency into the location and ownership of the goods</a:t>
            </a:r>
          </a:p>
        </p:txBody>
      </p:sp>
    </p:spTree>
    <p:extLst>
      <p:ext uri="{BB962C8B-B14F-4D97-AF65-F5344CB8AC3E}">
        <p14:creationId xmlns:p14="http://schemas.microsoft.com/office/powerpoint/2010/main" val="1696374305"/>
      </p:ext>
    </p:extLst>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626761"/>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Platform Evaluation Specs</a:t>
            </a:r>
          </a:p>
        </p:txBody>
      </p:sp>
      <p:grpSp>
        <p:nvGrpSpPr>
          <p:cNvPr id="8" name="Group 4"/>
          <p:cNvGrpSpPr>
            <a:grpSpLocks/>
          </p:cNvGrpSpPr>
          <p:nvPr/>
        </p:nvGrpSpPr>
        <p:grpSpPr bwMode="auto">
          <a:xfrm>
            <a:off x="1603077" y="5622436"/>
            <a:ext cx="3532310" cy="901867"/>
            <a:chOff x="2309" y="1872"/>
            <a:chExt cx="1915" cy="749"/>
          </a:xfrm>
        </p:grpSpPr>
        <p:pic>
          <p:nvPicPr>
            <p:cNvPr id="9" name="Picture 5" descr="shadow_1_m"/>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gray">
            <a:xfrm>
              <a:off x="2309" y="2352"/>
              <a:ext cx="1915" cy="26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6"/>
            <p:cNvGrpSpPr>
              <a:grpSpLocks/>
            </p:cNvGrpSpPr>
            <p:nvPr/>
          </p:nvGrpSpPr>
          <p:grpSpPr bwMode="auto">
            <a:xfrm>
              <a:off x="2310" y="1872"/>
              <a:ext cx="1901" cy="645"/>
              <a:chOff x="2310" y="1872"/>
              <a:chExt cx="1901" cy="645"/>
            </a:xfrm>
          </p:grpSpPr>
          <p:sp>
            <p:nvSpPr>
              <p:cNvPr id="11"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a:noFill/>
              </a:ln>
              <a:effectLst/>
              <a:extLst>
                <a:ext uri="{91240B29-F687-4F45-9708-019B960494DF}">
                  <a14:hiddenLine xmlns:a14="http://schemas.microsoft.com/office/drawing/2010/main" w="9525" algn="ctr">
                    <a:solidFill>
                      <a:srgbClr val="FFFFFF">
                        <a:alpha val="5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 name="Rounded Rectangle 12"/>
          <p:cNvSpPr/>
          <p:nvPr/>
        </p:nvSpPr>
        <p:spPr>
          <a:xfrm rot="2700000">
            <a:off x="1277791" y="1614106"/>
            <a:ext cx="4361907" cy="4361885"/>
          </a:xfrm>
          <a:prstGeom prst="roundRect">
            <a:avLst>
              <a:gd name="adj" fmla="val 34663"/>
            </a:avLst>
          </a:prstGeom>
          <a:solidFill>
            <a:schemeClr val="accent1">
              <a:lumMod val="20000"/>
              <a:lumOff val="80000"/>
              <a:alpha val="48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dirty="0">
              <a:ln>
                <a:noFill/>
              </a:ln>
              <a:solidFill>
                <a:srgbClr val="FFFFFF"/>
              </a:solidFill>
              <a:effectLst/>
              <a:uLnTx/>
              <a:uFillTx/>
              <a:latin typeface="+mj-lt"/>
              <a:ea typeface="linea-basic-10" charset="0"/>
              <a:cs typeface="linea-basic-10" charset="0"/>
            </a:endParaRPr>
          </a:p>
        </p:txBody>
      </p:sp>
      <p:sp>
        <p:nvSpPr>
          <p:cNvPr id="14" name="Rounded Rectangle 13"/>
          <p:cNvSpPr/>
          <p:nvPr/>
        </p:nvSpPr>
        <p:spPr>
          <a:xfrm rot="2700000">
            <a:off x="3962174" y="1202184"/>
            <a:ext cx="2626958" cy="2571754"/>
          </a:xfrm>
          <a:prstGeom prst="roundRect">
            <a:avLst>
              <a:gd name="adj" fmla="val 34663"/>
            </a:avLst>
          </a:prstGeom>
          <a:solidFill>
            <a:srgbClr val="92D050">
              <a:alpha val="48000"/>
            </a:srgb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dirty="0">
              <a:ln>
                <a:noFill/>
              </a:ln>
              <a:solidFill>
                <a:srgbClr val="FFFFFF"/>
              </a:solidFill>
              <a:effectLst/>
              <a:uLnTx/>
              <a:uFillTx/>
              <a:latin typeface="+mj-lt"/>
              <a:ea typeface="linea-basic-10" charset="0"/>
              <a:cs typeface="linea-basic-10" charset="0"/>
            </a:endParaRPr>
          </a:p>
        </p:txBody>
      </p:sp>
      <p:grpSp>
        <p:nvGrpSpPr>
          <p:cNvPr id="15" name="Group 4"/>
          <p:cNvGrpSpPr>
            <a:grpSpLocks/>
          </p:cNvGrpSpPr>
          <p:nvPr/>
        </p:nvGrpSpPr>
        <p:grpSpPr bwMode="auto">
          <a:xfrm>
            <a:off x="5160393" y="5622435"/>
            <a:ext cx="3532310" cy="901867"/>
            <a:chOff x="2309" y="1872"/>
            <a:chExt cx="1915" cy="749"/>
          </a:xfrm>
        </p:grpSpPr>
        <p:pic>
          <p:nvPicPr>
            <p:cNvPr id="16" name="Picture 5" descr="shadow_1_m"/>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gray">
            <a:xfrm>
              <a:off x="2309" y="2352"/>
              <a:ext cx="1915" cy="26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6"/>
            <p:cNvGrpSpPr>
              <a:grpSpLocks/>
            </p:cNvGrpSpPr>
            <p:nvPr/>
          </p:nvGrpSpPr>
          <p:grpSpPr bwMode="auto">
            <a:xfrm>
              <a:off x="2310" y="1872"/>
              <a:ext cx="1901" cy="645"/>
              <a:chOff x="2310" y="1872"/>
              <a:chExt cx="1901" cy="645"/>
            </a:xfrm>
          </p:grpSpPr>
          <p:sp>
            <p:nvSpPr>
              <p:cNvPr id="18"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a:noFill/>
              </a:ln>
              <a:effectLst/>
              <a:extLst>
                <a:ext uri="{91240B29-F687-4F45-9708-019B960494DF}">
                  <a14:hiddenLine xmlns:a14="http://schemas.microsoft.com/office/drawing/2010/main" w="9525" algn="ctr">
                    <a:solidFill>
                      <a:srgbClr val="FFFFFF">
                        <a:alpha val="5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0" name="Rounded Rectangle 19"/>
          <p:cNvSpPr/>
          <p:nvPr/>
        </p:nvSpPr>
        <p:spPr>
          <a:xfrm rot="2700000">
            <a:off x="4643084" y="1700730"/>
            <a:ext cx="4361907" cy="4361885"/>
          </a:xfrm>
          <a:prstGeom prst="roundRect">
            <a:avLst>
              <a:gd name="adj" fmla="val 34663"/>
            </a:avLst>
          </a:prstGeom>
          <a:solidFill>
            <a:srgbClr val="2196F3">
              <a:alpha val="25000"/>
            </a:srgb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dirty="0">
              <a:ln>
                <a:noFill/>
              </a:ln>
              <a:solidFill>
                <a:srgbClr val="FFFFFF"/>
              </a:solidFill>
              <a:effectLst/>
              <a:uLnTx/>
              <a:uFillTx/>
              <a:latin typeface="+mj-lt"/>
              <a:ea typeface="linea-basic-10" charset="0"/>
              <a:cs typeface="linea-basic-10" charset="0"/>
            </a:endParaRPr>
          </a:p>
        </p:txBody>
      </p:sp>
      <p:sp>
        <p:nvSpPr>
          <p:cNvPr id="22" name="TextBox 21"/>
          <p:cNvSpPr txBox="1"/>
          <p:nvPr/>
        </p:nvSpPr>
        <p:spPr>
          <a:xfrm>
            <a:off x="4684698" y="1376470"/>
            <a:ext cx="1139932" cy="307777"/>
          </a:xfrm>
          <a:prstGeom prst="rect">
            <a:avLst/>
          </a:prstGeom>
          <a:noFill/>
        </p:spPr>
        <p:txBody>
          <a:bodyPr wrap="square" rtlCol="0">
            <a:spAutoFit/>
          </a:bodyPr>
          <a:lstStyle/>
          <a:p>
            <a:pPr algn="ctr"/>
            <a:r>
              <a:rPr lang="en-US" sz="1400" b="1" dirty="0"/>
              <a:t>R3 - Corda</a:t>
            </a:r>
          </a:p>
        </p:txBody>
      </p:sp>
      <p:sp>
        <p:nvSpPr>
          <p:cNvPr id="23" name="TextBox 22"/>
          <p:cNvSpPr txBox="1"/>
          <p:nvPr/>
        </p:nvSpPr>
        <p:spPr>
          <a:xfrm>
            <a:off x="1599864" y="3977306"/>
            <a:ext cx="1758595" cy="307777"/>
          </a:xfrm>
          <a:prstGeom prst="rect">
            <a:avLst/>
          </a:prstGeom>
          <a:noFill/>
        </p:spPr>
        <p:txBody>
          <a:bodyPr wrap="square" rtlCol="0">
            <a:spAutoFit/>
          </a:bodyPr>
          <a:lstStyle/>
          <a:p>
            <a:pPr algn="ctr"/>
            <a:r>
              <a:rPr lang="en-US" sz="1400" b="1" dirty="0"/>
              <a:t>HYPERELEDGER</a:t>
            </a:r>
          </a:p>
        </p:txBody>
      </p:sp>
      <p:sp>
        <p:nvSpPr>
          <p:cNvPr id="24" name="TextBox 23"/>
          <p:cNvSpPr txBox="1"/>
          <p:nvPr/>
        </p:nvSpPr>
        <p:spPr>
          <a:xfrm>
            <a:off x="6074555" y="4242601"/>
            <a:ext cx="1758595" cy="307777"/>
          </a:xfrm>
          <a:prstGeom prst="rect">
            <a:avLst/>
          </a:prstGeom>
          <a:noFill/>
        </p:spPr>
        <p:txBody>
          <a:bodyPr wrap="square" rtlCol="0">
            <a:spAutoFit/>
          </a:bodyPr>
          <a:lstStyle/>
          <a:p>
            <a:pPr algn="ctr"/>
            <a:r>
              <a:rPr lang="en-US" sz="1400" b="1" dirty="0"/>
              <a:t>ETHERIUM</a:t>
            </a:r>
          </a:p>
        </p:txBody>
      </p:sp>
      <p:grpSp>
        <p:nvGrpSpPr>
          <p:cNvPr id="4" name="Group 3"/>
          <p:cNvGrpSpPr/>
          <p:nvPr/>
        </p:nvGrpSpPr>
        <p:grpSpPr>
          <a:xfrm>
            <a:off x="4507317" y="3143395"/>
            <a:ext cx="767102" cy="560619"/>
            <a:chOff x="5128343" y="2875961"/>
            <a:chExt cx="913296" cy="667462"/>
          </a:xfrm>
        </p:grpSpPr>
        <p:sp>
          <p:nvSpPr>
            <p:cNvPr id="21" name="Rounded Rectangle 20"/>
            <p:cNvSpPr/>
            <p:nvPr/>
          </p:nvSpPr>
          <p:spPr>
            <a:xfrm rot="2700000">
              <a:off x="5266579" y="2875962"/>
              <a:ext cx="667462" cy="667460"/>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25" name="TextBox 24"/>
            <p:cNvSpPr txBox="1"/>
            <p:nvPr/>
          </p:nvSpPr>
          <p:spPr>
            <a:xfrm>
              <a:off x="5128343" y="3086142"/>
              <a:ext cx="913296" cy="366433"/>
            </a:xfrm>
            <a:prstGeom prst="rect">
              <a:avLst/>
            </a:prstGeom>
            <a:noFill/>
          </p:spPr>
          <p:txBody>
            <a:bodyPr wrap="square" rtlCol="0">
              <a:spAutoFit/>
            </a:bodyPr>
            <a:lstStyle/>
            <a:p>
              <a:pPr algn="ctr"/>
              <a:r>
                <a:rPr lang="en-US" sz="700" b="1" dirty="0">
                  <a:solidFill>
                    <a:schemeClr val="bg1"/>
                  </a:solidFill>
                  <a:effectLst>
                    <a:outerShdw blurRad="38100" dist="38100" dir="2700000" algn="tl">
                      <a:srgbClr val="000000">
                        <a:alpha val="43137"/>
                      </a:srgbClr>
                    </a:outerShdw>
                  </a:effectLst>
                </a:rPr>
                <a:t>Smart Contracts</a:t>
              </a:r>
            </a:p>
          </p:txBody>
        </p:sp>
      </p:grpSp>
      <p:sp>
        <p:nvSpPr>
          <p:cNvPr id="27" name="Rounded Rectangle 26"/>
          <p:cNvSpPr/>
          <p:nvPr/>
        </p:nvSpPr>
        <p:spPr>
          <a:xfrm rot="2700000">
            <a:off x="7817225" y="4152460"/>
            <a:ext cx="744282" cy="744282"/>
          </a:xfrm>
          <a:prstGeom prst="roundRect">
            <a:avLst>
              <a:gd name="adj" fmla="val 34663"/>
            </a:avLst>
          </a:prstGeom>
          <a:solidFill>
            <a:srgbClr val="0070C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28" name="Rounded Rectangle 27"/>
          <p:cNvSpPr/>
          <p:nvPr/>
        </p:nvSpPr>
        <p:spPr>
          <a:xfrm rot="2700000">
            <a:off x="6121595" y="5178530"/>
            <a:ext cx="744282" cy="744282"/>
          </a:xfrm>
          <a:prstGeom prst="roundRect">
            <a:avLst>
              <a:gd name="adj" fmla="val 34663"/>
            </a:avLst>
          </a:prstGeom>
          <a:solidFill>
            <a:srgbClr val="0070C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29" name="TextBox 28"/>
          <p:cNvSpPr txBox="1"/>
          <p:nvPr/>
        </p:nvSpPr>
        <p:spPr>
          <a:xfrm>
            <a:off x="7731112" y="4338170"/>
            <a:ext cx="911135"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Open </a:t>
            </a:r>
            <a:br>
              <a:rPr lang="en-US" sz="800" b="1" dirty="0">
                <a:solidFill>
                  <a:schemeClr val="bg1"/>
                </a:solidFill>
                <a:effectLst>
                  <a:outerShdw blurRad="38100" dist="38100" dir="2700000" algn="tl">
                    <a:srgbClr val="000000">
                      <a:alpha val="43137"/>
                    </a:srgbClr>
                  </a:outerShdw>
                </a:effectLst>
              </a:rPr>
            </a:br>
            <a:r>
              <a:rPr lang="en-US" sz="800" b="1" dirty="0">
                <a:solidFill>
                  <a:schemeClr val="bg1"/>
                </a:solidFill>
                <a:effectLst>
                  <a:outerShdw blurRad="38100" dist="38100" dir="2700000" algn="tl">
                    <a:srgbClr val="000000">
                      <a:alpha val="43137"/>
                    </a:srgbClr>
                  </a:outerShdw>
                </a:effectLst>
              </a:rPr>
              <a:t>Ledger </a:t>
            </a:r>
          </a:p>
        </p:txBody>
      </p:sp>
      <p:sp>
        <p:nvSpPr>
          <p:cNvPr id="30" name="TextBox 29"/>
          <p:cNvSpPr txBox="1"/>
          <p:nvPr/>
        </p:nvSpPr>
        <p:spPr>
          <a:xfrm>
            <a:off x="6056053" y="5412583"/>
            <a:ext cx="911135"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Public Network</a:t>
            </a:r>
          </a:p>
        </p:txBody>
      </p:sp>
      <p:sp>
        <p:nvSpPr>
          <p:cNvPr id="42" name="Rounded Rectangle 41"/>
          <p:cNvSpPr/>
          <p:nvPr/>
        </p:nvSpPr>
        <p:spPr>
          <a:xfrm rot="2700000">
            <a:off x="4767360" y="4177260"/>
            <a:ext cx="652722" cy="652721"/>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43" name="TextBox 42"/>
          <p:cNvSpPr txBox="1"/>
          <p:nvPr/>
        </p:nvSpPr>
        <p:spPr>
          <a:xfrm>
            <a:off x="4691555" y="4388244"/>
            <a:ext cx="799048"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Consensus </a:t>
            </a:r>
            <a:r>
              <a:rPr lang="en-US" sz="800" b="1" dirty="0" err="1">
                <a:solidFill>
                  <a:schemeClr val="bg1"/>
                </a:solidFill>
                <a:effectLst>
                  <a:outerShdw blurRad="38100" dist="38100" dir="2700000" algn="tl">
                    <a:srgbClr val="000000">
                      <a:alpha val="43137"/>
                    </a:srgbClr>
                  </a:outerShdw>
                </a:effectLst>
              </a:rPr>
              <a:t>Mgmt</a:t>
            </a:r>
            <a:endParaRPr lang="en-US" sz="800" b="1" dirty="0">
              <a:solidFill>
                <a:schemeClr val="bg1"/>
              </a:solidFill>
              <a:effectLst>
                <a:outerShdw blurRad="38100" dist="38100" dir="2700000" algn="tl">
                  <a:srgbClr val="000000">
                    <a:alpha val="43137"/>
                  </a:srgbClr>
                </a:outerShdw>
              </a:effectLst>
            </a:endParaRPr>
          </a:p>
        </p:txBody>
      </p:sp>
      <p:sp>
        <p:nvSpPr>
          <p:cNvPr id="44" name="Rounded Rectangle 43"/>
          <p:cNvSpPr/>
          <p:nvPr/>
        </p:nvSpPr>
        <p:spPr>
          <a:xfrm rot="2700000">
            <a:off x="1879011" y="4498695"/>
            <a:ext cx="747551" cy="747550"/>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45" name="Rounded Rectangle 44"/>
          <p:cNvSpPr/>
          <p:nvPr/>
        </p:nvSpPr>
        <p:spPr>
          <a:xfrm rot="2700000">
            <a:off x="2100602" y="2091441"/>
            <a:ext cx="720530" cy="720529"/>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46" name="Rounded Rectangle 45"/>
          <p:cNvSpPr/>
          <p:nvPr/>
        </p:nvSpPr>
        <p:spPr>
          <a:xfrm rot="2700000">
            <a:off x="2810565" y="2707274"/>
            <a:ext cx="720530" cy="720529"/>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47" name="Rounded Rectangle 46"/>
          <p:cNvSpPr/>
          <p:nvPr/>
        </p:nvSpPr>
        <p:spPr>
          <a:xfrm rot="2700000">
            <a:off x="2588442" y="5203749"/>
            <a:ext cx="720530" cy="720529"/>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48" name="TextBox 47"/>
          <p:cNvSpPr txBox="1"/>
          <p:nvPr/>
        </p:nvSpPr>
        <p:spPr>
          <a:xfrm>
            <a:off x="2008947" y="2334949"/>
            <a:ext cx="882057"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Identity Management </a:t>
            </a:r>
          </a:p>
        </p:txBody>
      </p:sp>
      <p:sp>
        <p:nvSpPr>
          <p:cNvPr id="49" name="TextBox 48"/>
          <p:cNvSpPr txBox="1"/>
          <p:nvPr/>
        </p:nvSpPr>
        <p:spPr>
          <a:xfrm>
            <a:off x="2729329" y="2910210"/>
            <a:ext cx="882057"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Private Ledger</a:t>
            </a:r>
          </a:p>
        </p:txBody>
      </p:sp>
      <p:sp>
        <p:nvSpPr>
          <p:cNvPr id="50" name="TextBox 49"/>
          <p:cNvSpPr txBox="1"/>
          <p:nvPr/>
        </p:nvSpPr>
        <p:spPr>
          <a:xfrm>
            <a:off x="2394977" y="5392086"/>
            <a:ext cx="1107455" cy="461665"/>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Near </a:t>
            </a:r>
            <a:br>
              <a:rPr lang="en-US" sz="800" b="1" dirty="0">
                <a:solidFill>
                  <a:schemeClr val="bg1"/>
                </a:solidFill>
                <a:effectLst>
                  <a:outerShdw blurRad="38100" dist="38100" dir="2700000" algn="tl">
                    <a:srgbClr val="000000">
                      <a:alpha val="43137"/>
                    </a:srgbClr>
                  </a:outerShdw>
                </a:effectLst>
              </a:rPr>
            </a:br>
            <a:r>
              <a:rPr lang="en-US" sz="800" b="1" dirty="0">
                <a:solidFill>
                  <a:schemeClr val="bg1"/>
                </a:solidFill>
                <a:effectLst>
                  <a:outerShdw blurRad="38100" dist="38100" dir="2700000" algn="tl">
                    <a:srgbClr val="000000">
                      <a:alpha val="43137"/>
                    </a:srgbClr>
                  </a:outerShdw>
                </a:effectLst>
              </a:rPr>
              <a:t>production </a:t>
            </a:r>
            <a:br>
              <a:rPr lang="en-US" sz="800" b="1" dirty="0">
                <a:solidFill>
                  <a:schemeClr val="bg1"/>
                </a:solidFill>
                <a:effectLst>
                  <a:outerShdw blurRad="38100" dist="38100" dir="2700000" algn="tl">
                    <a:srgbClr val="000000">
                      <a:alpha val="43137"/>
                    </a:srgbClr>
                  </a:outerShdw>
                </a:effectLst>
              </a:rPr>
            </a:br>
            <a:r>
              <a:rPr lang="en-US" sz="800" b="1" dirty="0">
                <a:solidFill>
                  <a:schemeClr val="bg1"/>
                </a:solidFill>
                <a:effectLst>
                  <a:outerShdw blurRad="38100" dist="38100" dir="2700000" algn="tl">
                    <a:srgbClr val="000000">
                      <a:alpha val="43137"/>
                    </a:srgbClr>
                  </a:outerShdw>
                </a:effectLst>
              </a:rPr>
              <a:t>Ready</a:t>
            </a:r>
          </a:p>
        </p:txBody>
      </p:sp>
      <p:sp>
        <p:nvSpPr>
          <p:cNvPr id="53" name="TextBox 52"/>
          <p:cNvSpPr txBox="1"/>
          <p:nvPr/>
        </p:nvSpPr>
        <p:spPr>
          <a:xfrm>
            <a:off x="1721247" y="4673852"/>
            <a:ext cx="1107455"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Ease of Implementation</a:t>
            </a:r>
          </a:p>
        </p:txBody>
      </p:sp>
      <p:grpSp>
        <p:nvGrpSpPr>
          <p:cNvPr id="54" name="Group 53"/>
          <p:cNvGrpSpPr/>
          <p:nvPr/>
        </p:nvGrpSpPr>
        <p:grpSpPr>
          <a:xfrm>
            <a:off x="3910693" y="1799481"/>
            <a:ext cx="1084432" cy="1124212"/>
            <a:chOff x="8169260" y="2025614"/>
            <a:chExt cx="1133184" cy="1174752"/>
          </a:xfrm>
        </p:grpSpPr>
        <p:sp>
          <p:nvSpPr>
            <p:cNvPr id="55" name="Rounded Rectangle 54"/>
            <p:cNvSpPr/>
            <p:nvPr/>
          </p:nvSpPr>
          <p:spPr>
            <a:xfrm rot="2700000">
              <a:off x="8245245" y="2025614"/>
              <a:ext cx="596786" cy="596785"/>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56" name="TextBox 55"/>
            <p:cNvSpPr txBox="1"/>
            <p:nvPr/>
          </p:nvSpPr>
          <p:spPr>
            <a:xfrm>
              <a:off x="8169260" y="2199660"/>
              <a:ext cx="730572" cy="35377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Private Network</a:t>
              </a:r>
            </a:p>
          </p:txBody>
        </p:sp>
        <p:sp>
          <p:nvSpPr>
            <p:cNvPr id="57" name="Rounded Rectangle 56"/>
            <p:cNvSpPr/>
            <p:nvPr/>
          </p:nvSpPr>
          <p:spPr>
            <a:xfrm rot="2700000">
              <a:off x="8582058" y="2603580"/>
              <a:ext cx="596786" cy="596785"/>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58" name="TextBox 57"/>
            <p:cNvSpPr txBox="1"/>
            <p:nvPr/>
          </p:nvSpPr>
          <p:spPr>
            <a:xfrm>
              <a:off x="8440276" y="2777626"/>
              <a:ext cx="862168" cy="209049"/>
            </a:xfrm>
            <a:prstGeom prst="rect">
              <a:avLst/>
            </a:prstGeom>
            <a:noFill/>
          </p:spPr>
          <p:txBody>
            <a:bodyPr wrap="square" rtlCol="0">
              <a:spAutoFit/>
            </a:bodyPr>
            <a:lstStyle/>
            <a:p>
              <a:pPr algn="ctr"/>
              <a:r>
                <a:rPr lang="en-US" sz="700" b="1" dirty="0">
                  <a:solidFill>
                    <a:schemeClr val="bg1"/>
                  </a:solidFill>
                  <a:effectLst>
                    <a:outerShdw blurRad="38100" dist="38100" dir="2700000" algn="tl">
                      <a:srgbClr val="000000">
                        <a:alpha val="43137"/>
                      </a:srgbClr>
                    </a:outerShdw>
                  </a:effectLst>
                </a:rPr>
                <a:t>Permissions </a:t>
              </a:r>
            </a:p>
          </p:txBody>
        </p:sp>
      </p:grpSp>
      <p:grpSp>
        <p:nvGrpSpPr>
          <p:cNvPr id="59" name="Group 58"/>
          <p:cNvGrpSpPr/>
          <p:nvPr/>
        </p:nvGrpSpPr>
        <p:grpSpPr>
          <a:xfrm>
            <a:off x="4787083" y="2558857"/>
            <a:ext cx="767102" cy="560619"/>
            <a:chOff x="5128343" y="2875961"/>
            <a:chExt cx="913296" cy="667462"/>
          </a:xfrm>
        </p:grpSpPr>
        <p:sp>
          <p:nvSpPr>
            <p:cNvPr id="60" name="Rounded Rectangle 59"/>
            <p:cNvSpPr/>
            <p:nvPr/>
          </p:nvSpPr>
          <p:spPr>
            <a:xfrm rot="2700000">
              <a:off x="5266579" y="2875962"/>
              <a:ext cx="667462" cy="667460"/>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61" name="TextBox 60"/>
            <p:cNvSpPr txBox="1"/>
            <p:nvPr/>
          </p:nvSpPr>
          <p:spPr>
            <a:xfrm>
              <a:off x="5128343" y="3086142"/>
              <a:ext cx="913296" cy="366433"/>
            </a:xfrm>
            <a:prstGeom prst="rect">
              <a:avLst/>
            </a:prstGeom>
            <a:noFill/>
          </p:spPr>
          <p:txBody>
            <a:bodyPr wrap="square" rtlCol="0">
              <a:spAutoFit/>
            </a:bodyPr>
            <a:lstStyle/>
            <a:p>
              <a:pPr algn="ctr"/>
              <a:r>
                <a:rPr lang="en-US" sz="700" b="1" dirty="0">
                  <a:solidFill>
                    <a:schemeClr val="bg1"/>
                  </a:solidFill>
                  <a:effectLst>
                    <a:outerShdw blurRad="38100" dist="38100" dir="2700000" algn="tl">
                      <a:srgbClr val="000000">
                        <a:alpha val="43137"/>
                      </a:srgbClr>
                    </a:outerShdw>
                  </a:effectLst>
                </a:rPr>
                <a:t>Open </a:t>
              </a:r>
              <a:br>
                <a:rPr lang="en-US" sz="700" b="1" dirty="0">
                  <a:solidFill>
                    <a:schemeClr val="bg1"/>
                  </a:solidFill>
                  <a:effectLst>
                    <a:outerShdw blurRad="38100" dist="38100" dir="2700000" algn="tl">
                      <a:srgbClr val="000000">
                        <a:alpha val="43137"/>
                      </a:srgbClr>
                    </a:outerShdw>
                  </a:effectLst>
                </a:rPr>
              </a:br>
              <a:r>
                <a:rPr lang="en-US" sz="700" b="1" dirty="0">
                  <a:solidFill>
                    <a:schemeClr val="bg1"/>
                  </a:solidFill>
                  <a:effectLst>
                    <a:outerShdw blurRad="38100" dist="38100" dir="2700000" algn="tl">
                      <a:srgbClr val="000000">
                        <a:alpha val="43137"/>
                      </a:srgbClr>
                    </a:outerShdw>
                  </a:effectLst>
                </a:rPr>
                <a:t>Source </a:t>
              </a:r>
            </a:p>
          </p:txBody>
        </p:sp>
      </p:grpSp>
      <p:grpSp>
        <p:nvGrpSpPr>
          <p:cNvPr id="62" name="Group 61"/>
          <p:cNvGrpSpPr/>
          <p:nvPr/>
        </p:nvGrpSpPr>
        <p:grpSpPr>
          <a:xfrm>
            <a:off x="5137436" y="3157894"/>
            <a:ext cx="767102" cy="560619"/>
            <a:chOff x="5128343" y="2875961"/>
            <a:chExt cx="913296" cy="667462"/>
          </a:xfrm>
        </p:grpSpPr>
        <p:sp>
          <p:nvSpPr>
            <p:cNvPr id="63" name="Rounded Rectangle 62"/>
            <p:cNvSpPr/>
            <p:nvPr/>
          </p:nvSpPr>
          <p:spPr>
            <a:xfrm rot="2700000">
              <a:off x="5266579" y="2875962"/>
              <a:ext cx="667462" cy="667460"/>
            </a:xfrm>
            <a:prstGeom prst="roundRect">
              <a:avLst>
                <a:gd name="adj" fmla="val 34663"/>
              </a:avLst>
            </a:prstGeom>
            <a:solidFill>
              <a:srgbClr val="00B0F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64" name="TextBox 63"/>
            <p:cNvSpPr txBox="1"/>
            <p:nvPr/>
          </p:nvSpPr>
          <p:spPr>
            <a:xfrm>
              <a:off x="5128343" y="3086142"/>
              <a:ext cx="913296" cy="366433"/>
            </a:xfrm>
            <a:prstGeom prst="rect">
              <a:avLst/>
            </a:prstGeom>
            <a:noFill/>
          </p:spPr>
          <p:txBody>
            <a:bodyPr wrap="square" rtlCol="0">
              <a:spAutoFit/>
            </a:bodyPr>
            <a:lstStyle/>
            <a:p>
              <a:pPr algn="ctr"/>
              <a:r>
                <a:rPr lang="en-US" sz="700" b="1" dirty="0">
                  <a:solidFill>
                    <a:schemeClr val="bg1"/>
                  </a:solidFill>
                  <a:effectLst>
                    <a:outerShdw blurRad="38100" dist="38100" dir="2700000" algn="tl">
                      <a:srgbClr val="000000">
                        <a:alpha val="43137"/>
                      </a:srgbClr>
                    </a:outerShdw>
                  </a:effectLst>
                </a:rPr>
                <a:t>User </a:t>
              </a:r>
              <a:br>
                <a:rPr lang="en-US" sz="700" b="1" dirty="0">
                  <a:solidFill>
                    <a:schemeClr val="bg1"/>
                  </a:solidFill>
                  <a:effectLst>
                    <a:outerShdw blurRad="38100" dist="38100" dir="2700000" algn="tl">
                      <a:srgbClr val="000000">
                        <a:alpha val="43137"/>
                      </a:srgbClr>
                    </a:outerShdw>
                  </a:effectLst>
                </a:rPr>
              </a:br>
              <a:r>
                <a:rPr lang="en-US" sz="700" b="1" dirty="0">
                  <a:solidFill>
                    <a:schemeClr val="bg1"/>
                  </a:solidFill>
                  <a:effectLst>
                    <a:outerShdw blurRad="38100" dist="38100" dir="2700000" algn="tl">
                      <a:srgbClr val="000000">
                        <a:alpha val="43137"/>
                      </a:srgbClr>
                    </a:outerShdw>
                  </a:effectLst>
                </a:rPr>
                <a:t>Data</a:t>
              </a:r>
            </a:p>
          </p:txBody>
        </p:sp>
      </p:grpSp>
      <p:grpSp>
        <p:nvGrpSpPr>
          <p:cNvPr id="65" name="Group 64"/>
          <p:cNvGrpSpPr/>
          <p:nvPr/>
        </p:nvGrpSpPr>
        <p:grpSpPr>
          <a:xfrm>
            <a:off x="6527078" y="3148303"/>
            <a:ext cx="2089072" cy="961634"/>
            <a:chOff x="8907411" y="4960007"/>
            <a:chExt cx="1675073" cy="771065"/>
          </a:xfrm>
        </p:grpSpPr>
        <p:sp>
          <p:nvSpPr>
            <p:cNvPr id="66" name="Rounded Rectangle 65"/>
            <p:cNvSpPr/>
            <p:nvPr/>
          </p:nvSpPr>
          <p:spPr>
            <a:xfrm rot="2700000">
              <a:off x="9920959" y="4960007"/>
              <a:ext cx="596786" cy="596785"/>
            </a:xfrm>
            <a:prstGeom prst="roundRect">
              <a:avLst>
                <a:gd name="adj" fmla="val 34663"/>
              </a:avLst>
            </a:prstGeom>
            <a:solidFill>
              <a:srgbClr val="0070C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67" name="Rounded Rectangle 66"/>
            <p:cNvSpPr/>
            <p:nvPr/>
          </p:nvSpPr>
          <p:spPr>
            <a:xfrm rot="2700000">
              <a:off x="8959964" y="5134286"/>
              <a:ext cx="596786" cy="596785"/>
            </a:xfrm>
            <a:prstGeom prst="roundRect">
              <a:avLst>
                <a:gd name="adj" fmla="val 34663"/>
              </a:avLst>
            </a:prstGeom>
            <a:solidFill>
              <a:srgbClr val="0070C0"/>
            </a:solidFill>
            <a:ln w="12700" cap="flat" cmpd="sng" algn="ctr">
              <a:noFill/>
              <a:prstDash val="solid"/>
              <a:miter lim="800000"/>
            </a:ln>
            <a:effectLst>
              <a:outerShdw blurRad="101600" dist="38100" dir="5400000" algn="t" rotWithShape="0">
                <a:prstClr val="black">
                  <a:alpha val="10000"/>
                </a:prstClr>
              </a:outerShdw>
            </a:effectLst>
          </p:spPr>
          <p:txBody>
            <a:bodyPr rtlCol="0" anchor="ctr"/>
            <a:lstStyle/>
            <a:p>
              <a:pPr marL="0" marR="0" lvl="0" indent="0" algn="ctr" defTabSz="713231"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196F3"/>
                </a:solidFill>
                <a:effectLst/>
                <a:uLnTx/>
                <a:uFillTx/>
                <a:latin typeface="+mj-lt"/>
                <a:ea typeface="linea-basic-10" charset="0"/>
                <a:cs typeface="linea-basic-10" charset="0"/>
              </a:endParaRPr>
            </a:p>
          </p:txBody>
        </p:sp>
        <p:sp>
          <p:nvSpPr>
            <p:cNvPr id="68" name="TextBox 67"/>
            <p:cNvSpPr txBox="1"/>
            <p:nvPr/>
          </p:nvSpPr>
          <p:spPr>
            <a:xfrm>
              <a:off x="9851912" y="5108914"/>
              <a:ext cx="730572" cy="172749"/>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Mining </a:t>
              </a:r>
            </a:p>
          </p:txBody>
        </p:sp>
        <p:sp>
          <p:nvSpPr>
            <p:cNvPr id="69" name="TextBox 68"/>
            <p:cNvSpPr txBox="1"/>
            <p:nvPr/>
          </p:nvSpPr>
          <p:spPr>
            <a:xfrm>
              <a:off x="8907411" y="5321955"/>
              <a:ext cx="730572" cy="271462"/>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rPr>
                <a:t>Crypto currency</a:t>
              </a:r>
            </a:p>
          </p:txBody>
        </p:sp>
      </p:grpSp>
      <p:sp>
        <p:nvSpPr>
          <p:cNvPr id="71" name="Round Diagonal Corner Rectangle 60"/>
          <p:cNvSpPr/>
          <p:nvPr/>
        </p:nvSpPr>
        <p:spPr>
          <a:xfrm>
            <a:off x="9379845" y="1419875"/>
            <a:ext cx="2604986" cy="1538935"/>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accent5"/>
                </a:solidFill>
                <a:effectLst>
                  <a:outerShdw blurRad="38100" dist="38100" dir="2700000" algn="tl">
                    <a:srgbClr val="000000">
                      <a:alpha val="43137"/>
                    </a:srgbClr>
                  </a:outerShdw>
                </a:effectLst>
                <a:cs typeface="Calibri" pitchFamily="34" charset="0"/>
              </a:rPr>
              <a:t>Comprehensive framework to access the blockchain platforms </a:t>
            </a:r>
          </a:p>
          <a:p>
            <a:pPr marL="285750" indent="-285750">
              <a:buFont typeface="Arial" panose="020B0604020202020204" pitchFamily="34" charset="0"/>
              <a:buChar char="•"/>
            </a:pPr>
            <a:r>
              <a:rPr lang="en-US" sz="1400" dirty="0">
                <a:solidFill>
                  <a:schemeClr val="accent5"/>
                </a:solidFill>
                <a:effectLst>
                  <a:outerShdw blurRad="38100" dist="38100" dir="2700000" algn="tl">
                    <a:srgbClr val="000000">
                      <a:alpha val="43137"/>
                    </a:srgbClr>
                  </a:outerShdw>
                </a:effectLst>
                <a:cs typeface="Calibri" pitchFamily="34" charset="0"/>
              </a:rPr>
              <a:t>Checklist for platform features evaluation with and comparison</a:t>
            </a:r>
          </a:p>
        </p:txBody>
      </p:sp>
      <p:sp>
        <p:nvSpPr>
          <p:cNvPr id="72" name="Round Diagonal Corner Rectangle 60"/>
          <p:cNvSpPr/>
          <p:nvPr/>
        </p:nvSpPr>
        <p:spPr>
          <a:xfrm>
            <a:off x="9247761" y="5238387"/>
            <a:ext cx="2604986" cy="962014"/>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b="1" dirty="0">
                <a:solidFill>
                  <a:schemeClr val="accent5"/>
                </a:solidFill>
                <a:effectLst>
                  <a:outerShdw blurRad="38100" dist="38100" dir="2700000" algn="tl">
                    <a:srgbClr val="000000">
                      <a:alpha val="43137"/>
                    </a:srgbClr>
                  </a:outerShdw>
                </a:effectLst>
                <a:cs typeface="Calibri" pitchFamily="34" charset="0"/>
              </a:rPr>
              <a:t>Hyperledger  Fabric and R3-Corda are  the suggested platforms</a:t>
            </a:r>
          </a:p>
          <a:p>
            <a:pPr marL="285750" indent="-285750">
              <a:buFont typeface="Arial" panose="020B0604020202020204" pitchFamily="34" charset="0"/>
              <a:buChar char="•"/>
            </a:pPr>
            <a:endParaRPr lang="en-US" sz="1400" dirty="0">
              <a:solidFill>
                <a:schemeClr val="accent5"/>
              </a:solidFill>
              <a:effectLst>
                <a:outerShdw blurRad="38100" dist="38100" dir="2700000" algn="tl">
                  <a:srgbClr val="000000">
                    <a:alpha val="43137"/>
                  </a:srgbClr>
                </a:outerShdw>
              </a:effectLst>
              <a:cs typeface="Calibri" pitchFamily="34" charset="0"/>
            </a:endParaRPr>
          </a:p>
        </p:txBody>
      </p:sp>
    </p:spTree>
    <p:extLst>
      <p:ext uri="{BB962C8B-B14F-4D97-AF65-F5344CB8AC3E}">
        <p14:creationId xmlns:p14="http://schemas.microsoft.com/office/powerpoint/2010/main" val="3761677292"/>
      </p:ext>
    </p:extLst>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Hyperledger Fabric Platform Features</a:t>
            </a:r>
          </a:p>
        </p:txBody>
      </p:sp>
      <p:grpSp>
        <p:nvGrpSpPr>
          <p:cNvPr id="5" name="Group 4"/>
          <p:cNvGrpSpPr/>
          <p:nvPr/>
        </p:nvGrpSpPr>
        <p:grpSpPr>
          <a:xfrm>
            <a:off x="516997" y="1397000"/>
            <a:ext cx="11065403" cy="4925140"/>
            <a:chOff x="7364469" y="889210"/>
            <a:chExt cx="3920388" cy="1516467"/>
          </a:xfrm>
        </p:grpSpPr>
        <p:sp>
          <p:nvSpPr>
            <p:cNvPr id="6" name="Rounded Rectangle 5"/>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8" name="Straight Connector 7"/>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9" name="Round Diagonal Corner Rectangle 8"/>
          <p:cNvSpPr/>
          <p:nvPr/>
        </p:nvSpPr>
        <p:spPr>
          <a:xfrm>
            <a:off x="945711" y="1555980"/>
            <a:ext cx="4990136" cy="70414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General Purpose Blockchain</a:t>
            </a:r>
          </a:p>
        </p:txBody>
      </p:sp>
      <p:sp>
        <p:nvSpPr>
          <p:cNvPr id="10" name="Round Diagonal Corner Rectangle 9"/>
          <p:cNvSpPr/>
          <p:nvPr/>
        </p:nvSpPr>
        <p:spPr>
          <a:xfrm>
            <a:off x="945711" y="2520658"/>
            <a:ext cx="4990136" cy="99642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Identity Membership provider to manage members and permissions/ Separate Membership and Transaction certificates</a:t>
            </a:r>
          </a:p>
        </p:txBody>
      </p:sp>
      <p:sp>
        <p:nvSpPr>
          <p:cNvPr id="14" name="Round Diagonal Corner Rectangle 13"/>
          <p:cNvSpPr/>
          <p:nvPr/>
        </p:nvSpPr>
        <p:spPr>
          <a:xfrm>
            <a:off x="6361405" y="2520658"/>
            <a:ext cx="4990136" cy="99642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Chaincode (smart contracts) to endorse and validate the transactions on the shared ledger</a:t>
            </a:r>
          </a:p>
        </p:txBody>
      </p:sp>
      <p:sp>
        <p:nvSpPr>
          <p:cNvPr id="17" name="Round Diagonal Corner Rectangle 16"/>
          <p:cNvSpPr/>
          <p:nvPr/>
        </p:nvSpPr>
        <p:spPr>
          <a:xfrm>
            <a:off x="6361405" y="3777621"/>
            <a:ext cx="4990136" cy="91239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Enterprise grade and modern technology support like Rest / APIs with Docker containers </a:t>
            </a:r>
            <a:r>
              <a:rPr lang="en-US" sz="1800">
                <a:solidFill>
                  <a:schemeClr val="tx1"/>
                </a:solidFill>
              </a:rPr>
              <a:t>and Cloud </a:t>
            </a:r>
            <a:endParaRPr lang="en-US" sz="1800" dirty="0">
              <a:solidFill>
                <a:schemeClr val="tx1"/>
              </a:solidFill>
            </a:endParaRPr>
          </a:p>
        </p:txBody>
      </p:sp>
      <p:sp>
        <p:nvSpPr>
          <p:cNvPr id="12" name="Round Diagonal Corner Rectangle 11"/>
          <p:cNvSpPr/>
          <p:nvPr/>
        </p:nvSpPr>
        <p:spPr>
          <a:xfrm>
            <a:off x="6361405" y="1532222"/>
            <a:ext cx="4990136" cy="72789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Permissioned, Endorsement Policies, Channels for privacy</a:t>
            </a:r>
          </a:p>
        </p:txBody>
      </p:sp>
      <p:sp>
        <p:nvSpPr>
          <p:cNvPr id="15" name="Round Diagonal Corner Rectangle 14"/>
          <p:cNvSpPr/>
          <p:nvPr/>
        </p:nvSpPr>
        <p:spPr>
          <a:xfrm>
            <a:off x="6264055" y="4950548"/>
            <a:ext cx="4990136" cy="81072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Transaction replication on all node Ledgers</a:t>
            </a:r>
          </a:p>
        </p:txBody>
      </p:sp>
      <p:sp>
        <p:nvSpPr>
          <p:cNvPr id="16" name="Round Diagonal Corner Rectangle 15"/>
          <p:cNvSpPr/>
          <p:nvPr/>
        </p:nvSpPr>
        <p:spPr>
          <a:xfrm>
            <a:off x="945711" y="4950548"/>
            <a:ext cx="4990136" cy="829747"/>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Supported with Oracle services for external integration</a:t>
            </a:r>
          </a:p>
        </p:txBody>
      </p:sp>
      <p:sp>
        <p:nvSpPr>
          <p:cNvPr id="18" name="Round Diagonal Corner Rectangle 17"/>
          <p:cNvSpPr/>
          <p:nvPr/>
        </p:nvSpPr>
        <p:spPr>
          <a:xfrm>
            <a:off x="945711" y="3777621"/>
            <a:ext cx="4990136" cy="91239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All party consensus at Individual </a:t>
            </a:r>
            <a:r>
              <a:rPr lang="en-US" sz="1800" dirty="0" err="1">
                <a:solidFill>
                  <a:schemeClr val="tx1"/>
                </a:solidFill>
              </a:rPr>
              <a:t>Tranx</a:t>
            </a:r>
            <a:r>
              <a:rPr lang="en-US" sz="1800" dirty="0">
                <a:solidFill>
                  <a:schemeClr val="tx1"/>
                </a:solidFill>
              </a:rPr>
              <a:t>. level, pluggable (PBFT, Raft, </a:t>
            </a:r>
            <a:r>
              <a:rPr lang="en-US" sz="1800" dirty="0" err="1">
                <a:solidFill>
                  <a:schemeClr val="tx1"/>
                </a:solidFill>
              </a:rPr>
              <a:t>PoW</a:t>
            </a:r>
            <a:r>
              <a:rPr lang="en-US" sz="1800" dirty="0">
                <a:solidFill>
                  <a:schemeClr val="tx1"/>
                </a:solidFill>
              </a:rPr>
              <a:t>, </a:t>
            </a:r>
            <a:r>
              <a:rPr lang="en-US" sz="1800" dirty="0" err="1">
                <a:solidFill>
                  <a:schemeClr val="tx1"/>
                </a:solidFill>
              </a:rPr>
              <a:t>PoS</a:t>
            </a:r>
            <a:r>
              <a:rPr lang="en-US" sz="1800" dirty="0">
                <a:solidFill>
                  <a:schemeClr val="tx1"/>
                </a:solidFill>
              </a:rPr>
              <a:t>)</a:t>
            </a:r>
          </a:p>
        </p:txBody>
      </p:sp>
    </p:spTree>
    <p:extLst>
      <p:ext uri="{BB962C8B-B14F-4D97-AF65-F5344CB8AC3E}">
        <p14:creationId xmlns:p14="http://schemas.microsoft.com/office/powerpoint/2010/main" val="1425540874"/>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white"/>
                </a:solidFill>
                <a:ea typeface="Segoe UI" panose="020B0502040204020203" pitchFamily="34" charset="0"/>
              </a:rPr>
              <a:t>Blockchain</a:t>
            </a:r>
            <a:r>
              <a:rPr lang="en-US" dirty="0">
                <a:solidFill>
                  <a:prstClr val="white"/>
                </a:solidFill>
                <a:ea typeface="Segoe UI" panose="020B0502040204020203" pitchFamily="34" charset="0"/>
              </a:rPr>
              <a:t> Competency and Community Presence</a:t>
            </a:r>
            <a:endParaRPr lang="en-US" dirty="0"/>
          </a:p>
        </p:txBody>
      </p:sp>
      <p:sp>
        <p:nvSpPr>
          <p:cNvPr id="154" name="Round Diagonal Corner Rectangle 153"/>
          <p:cNvSpPr/>
          <p:nvPr/>
        </p:nvSpPr>
        <p:spPr>
          <a:xfrm>
            <a:off x="3380820" y="3116391"/>
            <a:ext cx="1324339" cy="486031"/>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r>
              <a:rPr lang="en-US" sz="1000" dirty="0">
                <a:solidFill>
                  <a:srgbClr val="831F79"/>
                </a:solidFill>
              </a:rPr>
              <a:t>Partnership with Startups</a:t>
            </a:r>
          </a:p>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1799"/>
              </a:spcAft>
              <a:buClr>
                <a:srgbClr val="4BACC6"/>
              </a:buClr>
            </a:pPr>
            <a:endParaRPr lang="en-US" sz="1000" dirty="0">
              <a:solidFill>
                <a:srgbClr val="831F79"/>
              </a:solidFill>
            </a:endParaRPr>
          </a:p>
        </p:txBody>
      </p:sp>
      <p:sp>
        <p:nvSpPr>
          <p:cNvPr id="155" name="Round Diagonal Corner Rectangle 154"/>
          <p:cNvSpPr/>
          <p:nvPr/>
        </p:nvSpPr>
        <p:spPr>
          <a:xfrm>
            <a:off x="3369936" y="1428071"/>
            <a:ext cx="3922343" cy="621004"/>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Dedicated technology practice for </a:t>
            </a:r>
            <a:r>
              <a:rPr lang="en-US" sz="1000" dirty="0" err="1">
                <a:solidFill>
                  <a:srgbClr val="831F79"/>
                </a:solidFill>
              </a:rPr>
              <a:t>blockchain</a:t>
            </a:r>
            <a:endParaRPr lang="en-US" sz="1000" dirty="0">
              <a:solidFill>
                <a:srgbClr val="831F79"/>
              </a:solidFill>
            </a:endParaRP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Group of 5 Architects and  45 Developers with average 12 man months experience in </a:t>
            </a:r>
            <a:r>
              <a:rPr lang="en-US" sz="1000" dirty="0" err="1">
                <a:solidFill>
                  <a:srgbClr val="831F79"/>
                </a:solidFill>
              </a:rPr>
              <a:t>Blockchain</a:t>
            </a:r>
            <a:endParaRPr lang="en-US" sz="1000" dirty="0">
              <a:solidFill>
                <a:srgbClr val="831F79"/>
              </a:solidFill>
            </a:endParaRPr>
          </a:p>
          <a:p>
            <a:pPr marL="342797" lvl="1" indent="-168225">
              <a:lnSpc>
                <a:spcPct val="90000"/>
              </a:lnSpc>
              <a:spcAft>
                <a:spcPts val="200"/>
              </a:spcAft>
              <a:buClr>
                <a:schemeClr val="accent5"/>
              </a:buClr>
              <a:buFont typeface="Arial" pitchFamily="34" charset="0"/>
              <a:buChar char="•"/>
              <a:defRPr/>
            </a:pPr>
            <a:r>
              <a:rPr lang="en-US" sz="1000" dirty="0" err="1">
                <a:solidFill>
                  <a:srgbClr val="831F79"/>
                </a:solidFill>
              </a:rPr>
              <a:t>Blockchain</a:t>
            </a:r>
            <a:r>
              <a:rPr lang="en-US" sz="1000" dirty="0">
                <a:solidFill>
                  <a:srgbClr val="831F79"/>
                </a:solidFill>
              </a:rPr>
              <a:t> industry trained trainers</a:t>
            </a:r>
          </a:p>
          <a:p>
            <a:pPr marL="342797" lvl="1" indent="-168225">
              <a:lnSpc>
                <a:spcPct val="90000"/>
              </a:lnSpc>
              <a:spcAft>
                <a:spcPts val="1799"/>
              </a:spcAft>
              <a:buClr>
                <a:srgbClr val="4BACC6"/>
              </a:buClr>
            </a:pPr>
            <a:endParaRPr lang="en-US" sz="1000" dirty="0">
              <a:solidFill>
                <a:srgbClr val="831F79"/>
              </a:solidFill>
            </a:endParaRPr>
          </a:p>
        </p:txBody>
      </p:sp>
      <p:sp>
        <p:nvSpPr>
          <p:cNvPr id="156" name="Round Diagonal Corner Rectangle 155"/>
          <p:cNvSpPr/>
          <p:nvPr/>
        </p:nvSpPr>
        <p:spPr>
          <a:xfrm>
            <a:off x="3369936" y="2202185"/>
            <a:ext cx="4417688" cy="767005"/>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50 resources involved in the active development</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5 POC developed on multiple platforms including Hyperledger and Corda, </a:t>
            </a:r>
            <a:r>
              <a:rPr lang="en-US" sz="1000">
                <a:solidFill>
                  <a:srgbClr val="831F79"/>
                </a:solidFill>
              </a:rPr>
              <a:t>BigchainDB</a:t>
            </a:r>
            <a:endParaRPr lang="en-US" sz="1000" dirty="0">
              <a:solidFill>
                <a:srgbClr val="831F79"/>
              </a:solidFill>
            </a:endParaRPr>
          </a:p>
        </p:txBody>
      </p:sp>
      <p:sp>
        <p:nvSpPr>
          <p:cNvPr id="157" name="Round Diagonal Corner Rectangle 156"/>
          <p:cNvSpPr/>
          <p:nvPr/>
        </p:nvSpPr>
        <p:spPr>
          <a:xfrm>
            <a:off x="8671990" y="3105885"/>
            <a:ext cx="3158208" cy="479800"/>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chemeClr val="accent5"/>
              </a:buClr>
              <a:buFont typeface="Arial" pitchFamily="34" charset="0"/>
              <a:buChar char="•"/>
              <a:defRPr/>
            </a:pPr>
            <a:r>
              <a:rPr lang="en-US" sz="1000" dirty="0" err="1">
                <a:solidFill>
                  <a:srgbClr val="831F79"/>
                </a:solidFill>
              </a:rPr>
              <a:t>Inhouse</a:t>
            </a:r>
            <a:r>
              <a:rPr lang="en-US" sz="1000" dirty="0">
                <a:solidFill>
                  <a:srgbClr val="831F79"/>
                </a:solidFill>
              </a:rPr>
              <a:t> white paper published on </a:t>
            </a:r>
            <a:r>
              <a:rPr lang="en-US" sz="1000" dirty="0" err="1">
                <a:solidFill>
                  <a:srgbClr val="831F79"/>
                </a:solidFill>
              </a:rPr>
              <a:t>blockchain</a:t>
            </a:r>
            <a:endParaRPr lang="en-US" sz="1000" dirty="0">
              <a:solidFill>
                <a:srgbClr val="831F79"/>
              </a:solidFill>
            </a:endParaRP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Technology blogger community </a:t>
            </a:r>
          </a:p>
        </p:txBody>
      </p:sp>
      <p:sp>
        <p:nvSpPr>
          <p:cNvPr id="158" name="Round Diagonal Corner Rectangle 157"/>
          <p:cNvSpPr/>
          <p:nvPr/>
        </p:nvSpPr>
        <p:spPr>
          <a:xfrm>
            <a:off x="3380821" y="3712858"/>
            <a:ext cx="2724099" cy="821144"/>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 In-house </a:t>
            </a:r>
            <a:r>
              <a:rPr lang="en-US" sz="1000" dirty="0" err="1">
                <a:solidFill>
                  <a:srgbClr val="831F79"/>
                </a:solidFill>
              </a:rPr>
              <a:t>blockchain</a:t>
            </a:r>
            <a:r>
              <a:rPr lang="en-US" sz="1000" dirty="0">
                <a:solidFill>
                  <a:srgbClr val="831F79"/>
                </a:solidFill>
              </a:rPr>
              <a:t> trainings # 1500</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SMEs for domain analysis</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POC development on various blockchain platforms</a:t>
            </a:r>
          </a:p>
        </p:txBody>
      </p:sp>
      <p:sp>
        <p:nvSpPr>
          <p:cNvPr id="159" name="Round Diagonal Corner Rectangle 158"/>
          <p:cNvSpPr/>
          <p:nvPr/>
        </p:nvSpPr>
        <p:spPr>
          <a:xfrm>
            <a:off x="3369936" y="4662718"/>
            <a:ext cx="8460262" cy="732906"/>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 </a:t>
            </a:r>
            <a:r>
              <a:rPr lang="en-US" sz="1000" dirty="0" err="1">
                <a:solidFill>
                  <a:srgbClr val="831F79"/>
                </a:solidFill>
              </a:rPr>
              <a:t>FinTech</a:t>
            </a:r>
            <a:r>
              <a:rPr lang="en-US" sz="1000" dirty="0">
                <a:solidFill>
                  <a:srgbClr val="831F79"/>
                </a:solidFill>
              </a:rPr>
              <a:t> SMEs guidance on aligning blockchain solutions</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Alliance with major global banks and investment houses</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Domain Competency groups on Banking and Finance and Payments </a:t>
            </a:r>
          </a:p>
        </p:txBody>
      </p:sp>
      <p:sp>
        <p:nvSpPr>
          <p:cNvPr id="160" name="Round Diagonal Corner Rectangle 159"/>
          <p:cNvSpPr/>
          <p:nvPr/>
        </p:nvSpPr>
        <p:spPr>
          <a:xfrm>
            <a:off x="3380819" y="5522537"/>
            <a:ext cx="8449379" cy="642770"/>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 Development lifecycle maturity on Agile and other lifecycles</a:t>
            </a: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Automation of the development </a:t>
            </a:r>
            <a:r>
              <a:rPr lang="en-US" sz="1000">
                <a:solidFill>
                  <a:srgbClr val="831F79"/>
                </a:solidFill>
              </a:rPr>
              <a:t>cycle </a:t>
            </a:r>
            <a:r>
              <a:rPr lang="en-US" sz="1000" smtClean="0">
                <a:solidFill>
                  <a:srgbClr val="831F79"/>
                </a:solidFill>
              </a:rPr>
              <a:t>through </a:t>
            </a:r>
            <a:r>
              <a:rPr lang="en-US" sz="1000" dirty="0">
                <a:solidFill>
                  <a:srgbClr val="831F79"/>
                </a:solidFill>
              </a:rPr>
              <a:t>automated process, tools and technologies</a:t>
            </a:r>
          </a:p>
          <a:p>
            <a:pPr marL="342797" lvl="1" indent="-168225">
              <a:lnSpc>
                <a:spcPct val="90000"/>
              </a:lnSpc>
              <a:spcAft>
                <a:spcPts val="200"/>
              </a:spcAft>
              <a:buClr>
                <a:schemeClr val="accent5"/>
              </a:buClr>
              <a:buFont typeface="Arial" pitchFamily="34" charset="0"/>
              <a:buChar char="•"/>
              <a:defRPr/>
            </a:pPr>
            <a:r>
              <a:rPr lang="en-US" sz="1000" dirty="0" err="1">
                <a:solidFill>
                  <a:srgbClr val="831F79"/>
                </a:solidFill>
              </a:rPr>
              <a:t>DevOps</a:t>
            </a:r>
            <a:r>
              <a:rPr lang="en-US" sz="1000" dirty="0">
                <a:solidFill>
                  <a:srgbClr val="831F79"/>
                </a:solidFill>
              </a:rPr>
              <a:t> end to end lifecycle management setups with Capgemini specific IPs for customer ODCs</a:t>
            </a:r>
          </a:p>
        </p:txBody>
      </p:sp>
      <p:sp>
        <p:nvSpPr>
          <p:cNvPr id="161" name="Round Diagonal Corner Rectangle 160"/>
          <p:cNvSpPr/>
          <p:nvPr/>
        </p:nvSpPr>
        <p:spPr>
          <a:xfrm>
            <a:off x="333612" y="1428070"/>
            <a:ext cx="2907100" cy="642770"/>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spcAft>
                <a:spcPts val="1799"/>
              </a:spcAft>
              <a:buClr>
                <a:schemeClr val="accent5"/>
              </a:buClr>
              <a:defRPr/>
            </a:pPr>
            <a:r>
              <a:rPr lang="en-US" sz="1200" b="1" dirty="0">
                <a:solidFill>
                  <a:schemeClr val="bg1"/>
                </a:solidFill>
                <a:effectLst>
                  <a:outerShdw blurRad="38100" dist="38100" dir="2700000" algn="tl">
                    <a:srgbClr val="000000">
                      <a:alpha val="43137"/>
                    </a:srgbClr>
                  </a:outerShdw>
                </a:effectLst>
              </a:rPr>
              <a:t>Technology Competency</a:t>
            </a:r>
          </a:p>
        </p:txBody>
      </p:sp>
      <p:sp>
        <p:nvSpPr>
          <p:cNvPr id="162" name="Round Diagonal Corner Rectangle 161"/>
          <p:cNvSpPr/>
          <p:nvPr/>
        </p:nvSpPr>
        <p:spPr>
          <a:xfrm>
            <a:off x="7407863" y="1417563"/>
            <a:ext cx="4422335" cy="642770"/>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r>
              <a:rPr lang="en-US" sz="1000" dirty="0">
                <a:solidFill>
                  <a:srgbClr val="831F79"/>
                </a:solidFill>
              </a:rPr>
              <a:t>Independent Research and Analysis groups</a:t>
            </a:r>
          </a:p>
        </p:txBody>
      </p:sp>
      <p:sp>
        <p:nvSpPr>
          <p:cNvPr id="163" name="Round Diagonal Corner Rectangle 162"/>
          <p:cNvSpPr/>
          <p:nvPr/>
        </p:nvSpPr>
        <p:spPr>
          <a:xfrm>
            <a:off x="333612" y="2202185"/>
            <a:ext cx="2903903" cy="642771"/>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spcAft>
                <a:spcPts val="1799"/>
              </a:spcAft>
              <a:buClr>
                <a:schemeClr val="accent5"/>
              </a:buClr>
              <a:defRPr/>
            </a:pPr>
            <a:r>
              <a:rPr lang="en-US" sz="1200" b="1" dirty="0">
                <a:solidFill>
                  <a:schemeClr val="bg1"/>
                </a:solidFill>
                <a:effectLst>
                  <a:outerShdw blurRad="38100" dist="38100" dir="2700000" algn="tl">
                    <a:srgbClr val="000000">
                      <a:alpha val="43137"/>
                    </a:srgbClr>
                  </a:outerShdw>
                </a:effectLst>
              </a:rPr>
              <a:t>Development Experience</a:t>
            </a:r>
          </a:p>
        </p:txBody>
      </p:sp>
      <p:sp>
        <p:nvSpPr>
          <p:cNvPr id="164" name="Round Diagonal Corner Rectangle 163"/>
          <p:cNvSpPr/>
          <p:nvPr/>
        </p:nvSpPr>
        <p:spPr>
          <a:xfrm>
            <a:off x="333612" y="3152251"/>
            <a:ext cx="2910296" cy="642771"/>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Blockchain Community </a:t>
            </a:r>
          </a:p>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Presence and Alliances</a:t>
            </a:r>
          </a:p>
        </p:txBody>
      </p:sp>
      <p:sp>
        <p:nvSpPr>
          <p:cNvPr id="165" name="Round Diagonal Corner Rectangle 164"/>
          <p:cNvSpPr/>
          <p:nvPr/>
        </p:nvSpPr>
        <p:spPr>
          <a:xfrm>
            <a:off x="333612" y="3891232"/>
            <a:ext cx="2927495" cy="642770"/>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spcAft>
                <a:spcPts val="1799"/>
              </a:spcAft>
              <a:buClr>
                <a:schemeClr val="accent5"/>
              </a:buClr>
              <a:defRPr/>
            </a:pPr>
            <a:r>
              <a:rPr lang="en-US" sz="1200" b="1" dirty="0">
                <a:solidFill>
                  <a:schemeClr val="bg1"/>
                </a:solidFill>
                <a:effectLst>
                  <a:outerShdw blurRad="38100" dist="38100" dir="2700000" algn="tl">
                    <a:srgbClr val="000000">
                      <a:alpha val="43137"/>
                    </a:srgbClr>
                  </a:outerShdw>
                </a:effectLst>
              </a:rPr>
              <a:t>Competency Building </a:t>
            </a:r>
          </a:p>
        </p:txBody>
      </p:sp>
      <p:sp>
        <p:nvSpPr>
          <p:cNvPr id="166" name="Round Diagonal Corner Rectangle 165"/>
          <p:cNvSpPr/>
          <p:nvPr/>
        </p:nvSpPr>
        <p:spPr>
          <a:xfrm>
            <a:off x="333612" y="4662718"/>
            <a:ext cx="2916689" cy="761802"/>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Domain Expertise on </a:t>
            </a:r>
          </a:p>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disruptive business models</a:t>
            </a:r>
          </a:p>
        </p:txBody>
      </p:sp>
      <p:sp>
        <p:nvSpPr>
          <p:cNvPr id="167" name="Round Diagonal Corner Rectangle 166"/>
          <p:cNvSpPr/>
          <p:nvPr/>
        </p:nvSpPr>
        <p:spPr>
          <a:xfrm>
            <a:off x="333611" y="5522537"/>
            <a:ext cx="2942260" cy="642770"/>
          </a:xfrm>
          <a:prstGeom prst="round2DiagRect">
            <a:avLst/>
          </a:prstGeom>
          <a:solidFill>
            <a:srgbClr val="681F7A"/>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Development lifecycle </a:t>
            </a:r>
          </a:p>
          <a:p>
            <a:pPr marL="57133" lvl="1" defTabSz="914068">
              <a:lnSpc>
                <a:spcPct val="90000"/>
              </a:lnSpc>
              <a:buClr>
                <a:schemeClr val="accent5"/>
              </a:buClr>
              <a:defRPr/>
            </a:pPr>
            <a:r>
              <a:rPr lang="en-US" sz="1200" b="1" dirty="0">
                <a:solidFill>
                  <a:schemeClr val="bg1"/>
                </a:solidFill>
                <a:effectLst>
                  <a:outerShdw blurRad="38100" dist="38100" dir="2700000" algn="tl">
                    <a:srgbClr val="000000">
                      <a:alpha val="43137"/>
                    </a:srgbClr>
                  </a:outerShdw>
                </a:effectLst>
              </a:rPr>
              <a:t>Maturity</a:t>
            </a:r>
          </a:p>
        </p:txBody>
      </p:sp>
      <p:grpSp>
        <p:nvGrpSpPr>
          <p:cNvPr id="168" name="Group 18"/>
          <p:cNvGrpSpPr/>
          <p:nvPr/>
        </p:nvGrpSpPr>
        <p:grpSpPr>
          <a:xfrm>
            <a:off x="3098280" y="1653694"/>
            <a:ext cx="364332" cy="206318"/>
            <a:chOff x="6224587" y="2730820"/>
            <a:chExt cx="404813" cy="176686"/>
          </a:xfrm>
          <a:effectLst>
            <a:outerShdw blurRad="76200" dir="18900000" sy="23000" kx="-1200000" algn="bl" rotWithShape="0">
              <a:prstClr val="black">
                <a:alpha val="20000"/>
              </a:prstClr>
            </a:outerShdw>
          </a:effectLst>
        </p:grpSpPr>
        <p:sp>
          <p:nvSpPr>
            <p:cNvPr id="169" name="Oval 168"/>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0" name="Oval 169"/>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1" name="Freeform 170"/>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grpSp>
        <p:nvGrpSpPr>
          <p:cNvPr id="172" name="Group 22"/>
          <p:cNvGrpSpPr/>
          <p:nvPr/>
        </p:nvGrpSpPr>
        <p:grpSpPr>
          <a:xfrm>
            <a:off x="3135193" y="2431992"/>
            <a:ext cx="364332" cy="206318"/>
            <a:chOff x="6224587" y="2730820"/>
            <a:chExt cx="404813" cy="176686"/>
          </a:xfrm>
          <a:effectLst>
            <a:outerShdw blurRad="76200" dir="18900000" sy="23000" kx="-1200000" algn="bl" rotWithShape="0">
              <a:prstClr val="black">
                <a:alpha val="20000"/>
              </a:prstClr>
            </a:outerShdw>
          </a:effectLst>
        </p:grpSpPr>
        <p:sp>
          <p:nvSpPr>
            <p:cNvPr id="173" name="Oval 172"/>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4" name="Oval 173"/>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5" name="Freeform 174"/>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grpSp>
        <p:nvGrpSpPr>
          <p:cNvPr id="176" name="Group 26"/>
          <p:cNvGrpSpPr/>
          <p:nvPr/>
        </p:nvGrpSpPr>
        <p:grpSpPr>
          <a:xfrm>
            <a:off x="3135193" y="3394789"/>
            <a:ext cx="364332" cy="206318"/>
            <a:chOff x="6224587" y="2730820"/>
            <a:chExt cx="404813" cy="176686"/>
          </a:xfrm>
          <a:effectLst>
            <a:outerShdw blurRad="76200" dir="18900000" sy="23000" kx="-1200000" algn="bl" rotWithShape="0">
              <a:prstClr val="black">
                <a:alpha val="20000"/>
              </a:prstClr>
            </a:outerShdw>
          </a:effectLst>
        </p:grpSpPr>
        <p:sp>
          <p:nvSpPr>
            <p:cNvPr id="177" name="Oval 176"/>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8" name="Oval 177"/>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79" name="Freeform 178"/>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grpSp>
        <p:nvGrpSpPr>
          <p:cNvPr id="180" name="Group 34"/>
          <p:cNvGrpSpPr/>
          <p:nvPr/>
        </p:nvGrpSpPr>
        <p:grpSpPr>
          <a:xfrm>
            <a:off x="3135193" y="4122603"/>
            <a:ext cx="364332" cy="206318"/>
            <a:chOff x="6224587" y="2730820"/>
            <a:chExt cx="404813" cy="176686"/>
          </a:xfrm>
          <a:effectLst>
            <a:outerShdw blurRad="76200" dir="18900000" sy="23000" kx="-1200000" algn="bl" rotWithShape="0">
              <a:prstClr val="black">
                <a:alpha val="20000"/>
              </a:prstClr>
            </a:outerShdw>
          </a:effectLst>
        </p:grpSpPr>
        <p:sp>
          <p:nvSpPr>
            <p:cNvPr id="181" name="Oval 180"/>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82" name="Oval 181"/>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83" name="Freeform 182"/>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grpSp>
        <p:nvGrpSpPr>
          <p:cNvPr id="184" name="Group 38"/>
          <p:cNvGrpSpPr/>
          <p:nvPr/>
        </p:nvGrpSpPr>
        <p:grpSpPr>
          <a:xfrm>
            <a:off x="3135193" y="4917205"/>
            <a:ext cx="364332" cy="206318"/>
            <a:chOff x="6224587" y="2730820"/>
            <a:chExt cx="404813" cy="176686"/>
          </a:xfrm>
          <a:effectLst>
            <a:outerShdw blurRad="76200" dir="18900000" sy="23000" kx="-1200000" algn="bl" rotWithShape="0">
              <a:prstClr val="black">
                <a:alpha val="20000"/>
              </a:prstClr>
            </a:outerShdw>
          </a:effectLst>
        </p:grpSpPr>
        <p:sp>
          <p:nvSpPr>
            <p:cNvPr id="185" name="Oval 184"/>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86" name="Oval 185"/>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87" name="Freeform 186"/>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grpSp>
        <p:nvGrpSpPr>
          <p:cNvPr id="188" name="Group 42"/>
          <p:cNvGrpSpPr/>
          <p:nvPr/>
        </p:nvGrpSpPr>
        <p:grpSpPr>
          <a:xfrm>
            <a:off x="3135193" y="5685527"/>
            <a:ext cx="364332" cy="206318"/>
            <a:chOff x="6224587" y="2730820"/>
            <a:chExt cx="404813" cy="176686"/>
          </a:xfrm>
          <a:effectLst>
            <a:outerShdw blurRad="76200" dir="18900000" sy="23000" kx="-1200000" algn="bl" rotWithShape="0">
              <a:prstClr val="black">
                <a:alpha val="20000"/>
              </a:prstClr>
            </a:outerShdw>
          </a:effectLst>
        </p:grpSpPr>
        <p:sp>
          <p:nvSpPr>
            <p:cNvPr id="189" name="Oval 188"/>
            <p:cNvSpPr/>
            <p:nvPr/>
          </p:nvSpPr>
          <p:spPr>
            <a:xfrm>
              <a:off x="6224587"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90" name="Oval 189"/>
            <p:cNvSpPr/>
            <p:nvPr/>
          </p:nvSpPr>
          <p:spPr>
            <a:xfrm>
              <a:off x="6519862" y="2826543"/>
              <a:ext cx="109538" cy="80963"/>
            </a:xfrm>
            <a:prstGeom prst="ellipse">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sp>
          <p:nvSpPr>
            <p:cNvPr id="191" name="Freeform 190"/>
            <p:cNvSpPr/>
            <p:nvPr/>
          </p:nvSpPr>
          <p:spPr>
            <a:xfrm>
              <a:off x="6231731" y="2730820"/>
              <a:ext cx="388144" cy="162696"/>
            </a:xfrm>
            <a:custGeom>
              <a:avLst/>
              <a:gdLst>
                <a:gd name="connsiteX0" fmla="*/ 288132 w 350044"/>
                <a:gd name="connsiteY0" fmla="*/ 133350 h 140494"/>
                <a:gd name="connsiteX1" fmla="*/ 76200 w 350044"/>
                <a:gd name="connsiteY1" fmla="*/ 140494 h 140494"/>
                <a:gd name="connsiteX2" fmla="*/ 0 w 350044"/>
                <a:gd name="connsiteY2" fmla="*/ 126206 h 140494"/>
                <a:gd name="connsiteX3" fmla="*/ 154782 w 350044"/>
                <a:gd name="connsiteY3" fmla="*/ 0 h 140494"/>
                <a:gd name="connsiteX4" fmla="*/ 350044 w 350044"/>
                <a:gd name="connsiteY4" fmla="*/ 114300 h 140494"/>
                <a:gd name="connsiteX5" fmla="*/ 288132 w 350044"/>
                <a:gd name="connsiteY5" fmla="*/ 133350 h 140494"/>
                <a:gd name="connsiteX0" fmla="*/ 288132 w 350044"/>
                <a:gd name="connsiteY0" fmla="*/ 19050 h 26194"/>
                <a:gd name="connsiteX1" fmla="*/ 76200 w 350044"/>
                <a:gd name="connsiteY1" fmla="*/ 26194 h 26194"/>
                <a:gd name="connsiteX2" fmla="*/ 0 w 350044"/>
                <a:gd name="connsiteY2" fmla="*/ 11906 h 26194"/>
                <a:gd name="connsiteX3" fmla="*/ 350044 w 350044"/>
                <a:gd name="connsiteY3" fmla="*/ 0 h 26194"/>
                <a:gd name="connsiteX4" fmla="*/ 288132 w 350044"/>
                <a:gd name="connsiteY4" fmla="*/ 19050 h 26194"/>
                <a:gd name="connsiteX0" fmla="*/ 288132 w 350044"/>
                <a:gd name="connsiteY0" fmla="*/ 99014 h 106158"/>
                <a:gd name="connsiteX1" fmla="*/ 76200 w 350044"/>
                <a:gd name="connsiteY1" fmla="*/ 106158 h 106158"/>
                <a:gd name="connsiteX2" fmla="*/ 0 w 350044"/>
                <a:gd name="connsiteY2" fmla="*/ 91870 h 106158"/>
                <a:gd name="connsiteX3" fmla="*/ 350044 w 350044"/>
                <a:gd name="connsiteY3" fmla="*/ 79964 h 106158"/>
                <a:gd name="connsiteX4" fmla="*/ 288132 w 350044"/>
                <a:gd name="connsiteY4" fmla="*/ 99014 h 10615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1608"/>
                <a:gd name="connsiteX1" fmla="*/ 76200 w 350044"/>
                <a:gd name="connsiteY1" fmla="*/ 131608 h 131608"/>
                <a:gd name="connsiteX2" fmla="*/ 0 w 350044"/>
                <a:gd name="connsiteY2" fmla="*/ 117320 h 131608"/>
                <a:gd name="connsiteX3" fmla="*/ 350044 w 350044"/>
                <a:gd name="connsiteY3" fmla="*/ 105414 h 131608"/>
                <a:gd name="connsiteX4" fmla="*/ 288132 w 350044"/>
                <a:gd name="connsiteY4" fmla="*/ 124464 h 131608"/>
                <a:gd name="connsiteX0" fmla="*/ 288132 w 350044"/>
                <a:gd name="connsiteY0" fmla="*/ 124464 h 139819"/>
                <a:gd name="connsiteX1" fmla="*/ 76200 w 350044"/>
                <a:gd name="connsiteY1" fmla="*/ 131608 h 139819"/>
                <a:gd name="connsiteX2" fmla="*/ 0 w 350044"/>
                <a:gd name="connsiteY2" fmla="*/ 117320 h 139819"/>
                <a:gd name="connsiteX3" fmla="*/ 350044 w 350044"/>
                <a:gd name="connsiteY3" fmla="*/ 105414 h 139819"/>
                <a:gd name="connsiteX4" fmla="*/ 288132 w 350044"/>
                <a:gd name="connsiteY4" fmla="*/ 124464 h 139819"/>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4464 h 142596"/>
                <a:gd name="connsiteX1" fmla="*/ 76200 w 350044"/>
                <a:gd name="connsiteY1" fmla="*/ 131608 h 142596"/>
                <a:gd name="connsiteX2" fmla="*/ 0 w 350044"/>
                <a:gd name="connsiteY2" fmla="*/ 117320 h 142596"/>
                <a:gd name="connsiteX3" fmla="*/ 350044 w 350044"/>
                <a:gd name="connsiteY3" fmla="*/ 105414 h 142596"/>
                <a:gd name="connsiteX4" fmla="*/ 288132 w 350044"/>
                <a:gd name="connsiteY4" fmla="*/ 124464 h 142596"/>
                <a:gd name="connsiteX0" fmla="*/ 288132 w 350044"/>
                <a:gd name="connsiteY0" fmla="*/ 128594 h 146726"/>
                <a:gd name="connsiteX1" fmla="*/ 76200 w 350044"/>
                <a:gd name="connsiteY1" fmla="*/ 135738 h 146726"/>
                <a:gd name="connsiteX2" fmla="*/ 0 w 350044"/>
                <a:gd name="connsiteY2" fmla="*/ 121450 h 146726"/>
                <a:gd name="connsiteX3" fmla="*/ 350044 w 350044"/>
                <a:gd name="connsiteY3" fmla="*/ 109544 h 146726"/>
                <a:gd name="connsiteX4" fmla="*/ 288132 w 350044"/>
                <a:gd name="connsiteY4" fmla="*/ 128594 h 14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44" h="146726">
                  <a:moveTo>
                    <a:pt x="288132" y="128594"/>
                  </a:moveTo>
                  <a:cubicBezTo>
                    <a:pt x="222251" y="66681"/>
                    <a:pt x="149225" y="14296"/>
                    <a:pt x="76200" y="135738"/>
                  </a:cubicBezTo>
                  <a:cubicBezTo>
                    <a:pt x="46504" y="158894"/>
                    <a:pt x="14662" y="141246"/>
                    <a:pt x="0" y="121450"/>
                  </a:cubicBezTo>
                  <a:cubicBezTo>
                    <a:pt x="114300" y="-80163"/>
                    <a:pt x="294574" y="7758"/>
                    <a:pt x="350044" y="109544"/>
                  </a:cubicBezTo>
                  <a:cubicBezTo>
                    <a:pt x="337997" y="137369"/>
                    <a:pt x="313063" y="148014"/>
                    <a:pt x="288132" y="128594"/>
                  </a:cubicBez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99"/>
            </a:p>
          </p:txBody>
        </p:sp>
      </p:grpSp>
      <p:sp>
        <p:nvSpPr>
          <p:cNvPr id="192" name="Round Diagonal Corner Rectangle 191"/>
          <p:cNvSpPr/>
          <p:nvPr/>
        </p:nvSpPr>
        <p:spPr>
          <a:xfrm>
            <a:off x="4808346" y="3119145"/>
            <a:ext cx="1793335" cy="483892"/>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r>
              <a:rPr lang="en-US" sz="1000" dirty="0">
                <a:solidFill>
                  <a:srgbClr val="831F79"/>
                </a:solidFill>
              </a:rPr>
              <a:t>Open Source Initiative participation</a:t>
            </a:r>
          </a:p>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1799"/>
              </a:spcAft>
              <a:buClr>
                <a:srgbClr val="4BACC6"/>
              </a:buClr>
            </a:pPr>
            <a:endParaRPr lang="en-US" sz="1000" dirty="0">
              <a:solidFill>
                <a:srgbClr val="831F79"/>
              </a:solidFill>
            </a:endParaRPr>
          </a:p>
        </p:txBody>
      </p:sp>
      <p:sp>
        <p:nvSpPr>
          <p:cNvPr id="193" name="Round Diagonal Corner Rectangle 192"/>
          <p:cNvSpPr/>
          <p:nvPr/>
        </p:nvSpPr>
        <p:spPr>
          <a:xfrm>
            <a:off x="6698751" y="3116392"/>
            <a:ext cx="1893044" cy="479800"/>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r>
              <a:rPr lang="en-US" sz="1000" dirty="0">
                <a:solidFill>
                  <a:srgbClr val="831F79"/>
                </a:solidFill>
              </a:rPr>
              <a:t>Active  Engagement s with Linux Foundation</a:t>
            </a:r>
          </a:p>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1799"/>
              </a:spcAft>
              <a:buClr>
                <a:srgbClr val="4BACC6"/>
              </a:buClr>
            </a:pPr>
            <a:endParaRPr lang="en-US" sz="1000" dirty="0">
              <a:solidFill>
                <a:srgbClr val="831F79"/>
              </a:solidFill>
            </a:endParaRPr>
          </a:p>
        </p:txBody>
      </p:sp>
      <p:sp>
        <p:nvSpPr>
          <p:cNvPr id="194" name="Round Diagonal Corner Rectangle 193"/>
          <p:cNvSpPr/>
          <p:nvPr/>
        </p:nvSpPr>
        <p:spPr>
          <a:xfrm>
            <a:off x="9152126" y="3715772"/>
            <a:ext cx="2678072" cy="807729"/>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200"/>
              </a:spcAft>
              <a:buClr>
                <a:srgbClr val="4BACC6"/>
              </a:buClr>
              <a:buFont typeface="Arial" charset="0"/>
              <a:buChar char="•"/>
            </a:pPr>
            <a:r>
              <a:rPr lang="en-US" sz="1000" dirty="0">
                <a:solidFill>
                  <a:srgbClr val="831F79"/>
                </a:solidFill>
              </a:rPr>
              <a:t>Resources  transformation on blockchain</a:t>
            </a:r>
          </a:p>
          <a:p>
            <a:pPr marL="342797" lvl="1" indent="-168225">
              <a:lnSpc>
                <a:spcPct val="90000"/>
              </a:lnSpc>
              <a:spcAft>
                <a:spcPts val="200"/>
              </a:spcAft>
              <a:buClr>
                <a:srgbClr val="4BACC6"/>
              </a:buClr>
              <a:buFont typeface="Arial" charset="0"/>
              <a:buChar char="•"/>
            </a:pPr>
            <a:r>
              <a:rPr lang="en-US" sz="1000" dirty="0">
                <a:solidFill>
                  <a:srgbClr val="831F79"/>
                </a:solidFill>
              </a:rPr>
              <a:t>Resources availability and ability to ramp up skillful resource on blockchain</a:t>
            </a:r>
          </a:p>
          <a:p>
            <a:pPr marL="342797" lvl="1" indent="-168225">
              <a:lnSpc>
                <a:spcPct val="90000"/>
              </a:lnSpc>
              <a:spcAft>
                <a:spcPts val="1799"/>
              </a:spcAft>
              <a:buClr>
                <a:srgbClr val="4BACC6"/>
              </a:buClr>
            </a:pPr>
            <a:endParaRPr lang="en-US" sz="1000" dirty="0">
              <a:solidFill>
                <a:srgbClr val="831F79"/>
              </a:solidFill>
            </a:endParaRPr>
          </a:p>
        </p:txBody>
      </p:sp>
      <p:grpSp>
        <p:nvGrpSpPr>
          <p:cNvPr id="195" name="Group 391"/>
          <p:cNvGrpSpPr/>
          <p:nvPr/>
        </p:nvGrpSpPr>
        <p:grpSpPr>
          <a:xfrm>
            <a:off x="2386368" y="3168468"/>
            <a:ext cx="634086" cy="614454"/>
            <a:chOff x="7007758" y="4418707"/>
            <a:chExt cx="634251" cy="614614"/>
          </a:xfrm>
        </p:grpSpPr>
        <p:sp>
          <p:nvSpPr>
            <p:cNvPr id="196" name="Retângulo 9"/>
            <p:cNvSpPr/>
            <p:nvPr/>
          </p:nvSpPr>
          <p:spPr>
            <a:xfrm>
              <a:off x="7007758" y="4418707"/>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197" name="Group 168"/>
            <p:cNvGrpSpPr>
              <a:grpSpLocks noChangeAspect="1"/>
            </p:cNvGrpSpPr>
            <p:nvPr/>
          </p:nvGrpSpPr>
          <p:grpSpPr bwMode="auto">
            <a:xfrm>
              <a:off x="7097658" y="4527768"/>
              <a:ext cx="454451" cy="396492"/>
              <a:chOff x="3875" y="3204"/>
              <a:chExt cx="345" cy="301"/>
            </a:xfrm>
            <a:solidFill>
              <a:schemeClr val="bg1"/>
            </a:solidFill>
          </p:grpSpPr>
          <p:sp>
            <p:nvSpPr>
              <p:cNvPr id="198" name="Rectangle 169"/>
              <p:cNvSpPr>
                <a:spLocks noChangeArrowheads="1"/>
              </p:cNvSpPr>
              <p:nvPr/>
            </p:nvSpPr>
            <p:spPr bwMode="auto">
              <a:xfrm>
                <a:off x="3994" y="3279"/>
                <a:ext cx="108"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199" name="Freeform 170"/>
              <p:cNvSpPr>
                <a:spLocks/>
              </p:cNvSpPr>
              <p:nvPr/>
            </p:nvSpPr>
            <p:spPr bwMode="auto">
              <a:xfrm>
                <a:off x="4127" y="3354"/>
                <a:ext cx="50" cy="59"/>
              </a:xfrm>
              <a:custGeom>
                <a:avLst/>
                <a:gdLst>
                  <a:gd name="T0" fmla="*/ 5 w 37"/>
                  <a:gd name="T1" fmla="*/ 44 h 44"/>
                  <a:gd name="T2" fmla="*/ 2 w 37"/>
                  <a:gd name="T3" fmla="*/ 43 h 44"/>
                  <a:gd name="T4" fmla="*/ 2 w 37"/>
                  <a:gd name="T5" fmla="*/ 37 h 44"/>
                  <a:gd name="T6" fmla="*/ 17 w 37"/>
                  <a:gd name="T7" fmla="*/ 22 h 44"/>
                  <a:gd name="T8" fmla="*/ 17 w 37"/>
                  <a:gd name="T9" fmla="*/ 14 h 44"/>
                  <a:gd name="T10" fmla="*/ 30 w 37"/>
                  <a:gd name="T11" fmla="*/ 1 h 44"/>
                  <a:gd name="T12" fmla="*/ 36 w 37"/>
                  <a:gd name="T13" fmla="*/ 1 h 44"/>
                  <a:gd name="T14" fmla="*/ 36 w 37"/>
                  <a:gd name="T15" fmla="*/ 7 h 44"/>
                  <a:gd name="T16" fmla="*/ 25 w 37"/>
                  <a:gd name="T17" fmla="*/ 18 h 44"/>
                  <a:gd name="T18" fmla="*/ 25 w 37"/>
                  <a:gd name="T19" fmla="*/ 26 h 44"/>
                  <a:gd name="T20" fmla="*/ 8 w 37"/>
                  <a:gd name="T21" fmla="*/ 43 h 44"/>
                  <a:gd name="T22" fmla="*/ 5 w 37"/>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44">
                    <a:moveTo>
                      <a:pt x="5" y="44"/>
                    </a:moveTo>
                    <a:cubicBezTo>
                      <a:pt x="4" y="44"/>
                      <a:pt x="3" y="44"/>
                      <a:pt x="2" y="43"/>
                    </a:cubicBezTo>
                    <a:cubicBezTo>
                      <a:pt x="0" y="41"/>
                      <a:pt x="0" y="39"/>
                      <a:pt x="2" y="37"/>
                    </a:cubicBezTo>
                    <a:cubicBezTo>
                      <a:pt x="17" y="22"/>
                      <a:pt x="17" y="22"/>
                      <a:pt x="17" y="22"/>
                    </a:cubicBezTo>
                    <a:cubicBezTo>
                      <a:pt x="17" y="14"/>
                      <a:pt x="17" y="14"/>
                      <a:pt x="17" y="14"/>
                    </a:cubicBezTo>
                    <a:cubicBezTo>
                      <a:pt x="30" y="1"/>
                      <a:pt x="30" y="1"/>
                      <a:pt x="30" y="1"/>
                    </a:cubicBezTo>
                    <a:cubicBezTo>
                      <a:pt x="31" y="0"/>
                      <a:pt x="34" y="0"/>
                      <a:pt x="36" y="1"/>
                    </a:cubicBezTo>
                    <a:cubicBezTo>
                      <a:pt x="37" y="3"/>
                      <a:pt x="37" y="5"/>
                      <a:pt x="36" y="7"/>
                    </a:cubicBezTo>
                    <a:cubicBezTo>
                      <a:pt x="25" y="18"/>
                      <a:pt x="25" y="18"/>
                      <a:pt x="25" y="18"/>
                    </a:cubicBezTo>
                    <a:cubicBezTo>
                      <a:pt x="25" y="26"/>
                      <a:pt x="25" y="26"/>
                      <a:pt x="25" y="26"/>
                    </a:cubicBezTo>
                    <a:cubicBezTo>
                      <a:pt x="8" y="43"/>
                      <a:pt x="8" y="43"/>
                      <a:pt x="8" y="43"/>
                    </a:cubicBezTo>
                    <a:cubicBezTo>
                      <a:pt x="7" y="44"/>
                      <a:pt x="6" y="44"/>
                      <a:pt x="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0" name="Freeform 171"/>
              <p:cNvSpPr>
                <a:spLocks/>
              </p:cNvSpPr>
              <p:nvPr/>
            </p:nvSpPr>
            <p:spPr bwMode="auto">
              <a:xfrm>
                <a:off x="4036" y="3381"/>
                <a:ext cx="98" cy="97"/>
              </a:xfrm>
              <a:custGeom>
                <a:avLst/>
                <a:gdLst>
                  <a:gd name="T0" fmla="*/ 57 w 73"/>
                  <a:gd name="T1" fmla="*/ 72 h 72"/>
                  <a:gd name="T2" fmla="*/ 46 w 73"/>
                  <a:gd name="T3" fmla="*/ 67 h 72"/>
                  <a:gd name="T4" fmla="*/ 2 w 73"/>
                  <a:gd name="T5" fmla="*/ 23 h 72"/>
                  <a:gd name="T6" fmla="*/ 2 w 73"/>
                  <a:gd name="T7" fmla="*/ 17 h 72"/>
                  <a:gd name="T8" fmla="*/ 8 w 73"/>
                  <a:gd name="T9" fmla="*/ 17 h 72"/>
                  <a:gd name="T10" fmla="*/ 52 w 73"/>
                  <a:gd name="T11" fmla="*/ 61 h 72"/>
                  <a:gd name="T12" fmla="*/ 57 w 73"/>
                  <a:gd name="T13" fmla="*/ 64 h 72"/>
                  <a:gd name="T14" fmla="*/ 65 w 73"/>
                  <a:gd name="T15" fmla="*/ 56 h 72"/>
                  <a:gd name="T16" fmla="*/ 62 w 73"/>
                  <a:gd name="T17" fmla="*/ 51 h 72"/>
                  <a:gd name="T18" fmla="*/ 18 w 73"/>
                  <a:gd name="T19" fmla="*/ 7 h 72"/>
                  <a:gd name="T20" fmla="*/ 18 w 73"/>
                  <a:gd name="T21" fmla="*/ 1 h 72"/>
                  <a:gd name="T22" fmla="*/ 24 w 73"/>
                  <a:gd name="T23" fmla="*/ 1 h 72"/>
                  <a:gd name="T24" fmla="*/ 68 w 73"/>
                  <a:gd name="T25" fmla="*/ 45 h 72"/>
                  <a:gd name="T26" fmla="*/ 73 w 73"/>
                  <a:gd name="T27" fmla="*/ 56 h 72"/>
                  <a:gd name="T28" fmla="*/ 57 w 73"/>
                  <a:gd name="T2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72">
                    <a:moveTo>
                      <a:pt x="57" y="72"/>
                    </a:moveTo>
                    <a:cubicBezTo>
                      <a:pt x="51" y="72"/>
                      <a:pt x="46" y="67"/>
                      <a:pt x="46" y="67"/>
                    </a:cubicBezTo>
                    <a:cubicBezTo>
                      <a:pt x="2" y="23"/>
                      <a:pt x="2" y="23"/>
                      <a:pt x="2" y="23"/>
                    </a:cubicBezTo>
                    <a:cubicBezTo>
                      <a:pt x="0" y="21"/>
                      <a:pt x="0" y="19"/>
                      <a:pt x="2" y="17"/>
                    </a:cubicBezTo>
                    <a:cubicBezTo>
                      <a:pt x="3" y="16"/>
                      <a:pt x="6" y="16"/>
                      <a:pt x="8" y="17"/>
                    </a:cubicBezTo>
                    <a:cubicBezTo>
                      <a:pt x="52" y="61"/>
                      <a:pt x="52" y="61"/>
                      <a:pt x="52" y="61"/>
                    </a:cubicBezTo>
                    <a:cubicBezTo>
                      <a:pt x="53" y="62"/>
                      <a:pt x="55" y="64"/>
                      <a:pt x="57" y="64"/>
                    </a:cubicBezTo>
                    <a:cubicBezTo>
                      <a:pt x="61" y="64"/>
                      <a:pt x="65" y="60"/>
                      <a:pt x="65" y="56"/>
                    </a:cubicBezTo>
                    <a:cubicBezTo>
                      <a:pt x="65" y="54"/>
                      <a:pt x="63" y="52"/>
                      <a:pt x="62" y="51"/>
                    </a:cubicBezTo>
                    <a:cubicBezTo>
                      <a:pt x="18" y="7"/>
                      <a:pt x="18" y="7"/>
                      <a:pt x="18" y="7"/>
                    </a:cubicBezTo>
                    <a:cubicBezTo>
                      <a:pt x="16" y="5"/>
                      <a:pt x="16" y="3"/>
                      <a:pt x="18" y="1"/>
                    </a:cubicBezTo>
                    <a:cubicBezTo>
                      <a:pt x="19" y="0"/>
                      <a:pt x="22" y="0"/>
                      <a:pt x="24" y="1"/>
                    </a:cubicBezTo>
                    <a:cubicBezTo>
                      <a:pt x="68" y="45"/>
                      <a:pt x="68" y="45"/>
                      <a:pt x="68" y="45"/>
                    </a:cubicBezTo>
                    <a:cubicBezTo>
                      <a:pt x="68" y="46"/>
                      <a:pt x="73" y="50"/>
                      <a:pt x="73" y="56"/>
                    </a:cubicBezTo>
                    <a:cubicBezTo>
                      <a:pt x="73" y="65"/>
                      <a:pt x="66" y="72"/>
                      <a:pt x="5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1" name="Freeform 172"/>
              <p:cNvSpPr>
                <a:spLocks/>
              </p:cNvSpPr>
              <p:nvPr/>
            </p:nvSpPr>
            <p:spPr bwMode="auto">
              <a:xfrm>
                <a:off x="4014" y="3424"/>
                <a:ext cx="93" cy="70"/>
              </a:xfrm>
              <a:custGeom>
                <a:avLst/>
                <a:gdLst>
                  <a:gd name="T0" fmla="*/ 53 w 69"/>
                  <a:gd name="T1" fmla="*/ 52 h 52"/>
                  <a:gd name="T2" fmla="*/ 42 w 69"/>
                  <a:gd name="T3" fmla="*/ 47 h 52"/>
                  <a:gd name="T4" fmla="*/ 2 w 69"/>
                  <a:gd name="T5" fmla="*/ 7 h 52"/>
                  <a:gd name="T6" fmla="*/ 2 w 69"/>
                  <a:gd name="T7" fmla="*/ 1 h 52"/>
                  <a:gd name="T8" fmla="*/ 8 w 69"/>
                  <a:gd name="T9" fmla="*/ 1 h 52"/>
                  <a:gd name="T10" fmla="*/ 48 w 69"/>
                  <a:gd name="T11" fmla="*/ 41 h 52"/>
                  <a:gd name="T12" fmla="*/ 53 w 69"/>
                  <a:gd name="T13" fmla="*/ 44 h 52"/>
                  <a:gd name="T14" fmla="*/ 61 w 69"/>
                  <a:gd name="T15" fmla="*/ 36 h 52"/>
                  <a:gd name="T16" fmla="*/ 58 w 69"/>
                  <a:gd name="T17" fmla="*/ 31 h 52"/>
                  <a:gd name="T18" fmla="*/ 58 w 69"/>
                  <a:gd name="T19" fmla="*/ 25 h 52"/>
                  <a:gd name="T20" fmla="*/ 64 w 69"/>
                  <a:gd name="T21" fmla="*/ 25 h 52"/>
                  <a:gd name="T22" fmla="*/ 69 w 69"/>
                  <a:gd name="T23" fmla="*/ 36 h 52"/>
                  <a:gd name="T24" fmla="*/ 53 w 69"/>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52">
                    <a:moveTo>
                      <a:pt x="53" y="52"/>
                    </a:moveTo>
                    <a:cubicBezTo>
                      <a:pt x="47" y="52"/>
                      <a:pt x="42" y="47"/>
                      <a:pt x="42" y="47"/>
                    </a:cubicBezTo>
                    <a:cubicBezTo>
                      <a:pt x="2" y="7"/>
                      <a:pt x="2" y="7"/>
                      <a:pt x="2" y="7"/>
                    </a:cubicBezTo>
                    <a:cubicBezTo>
                      <a:pt x="0" y="5"/>
                      <a:pt x="0" y="3"/>
                      <a:pt x="2" y="1"/>
                    </a:cubicBezTo>
                    <a:cubicBezTo>
                      <a:pt x="3" y="0"/>
                      <a:pt x="6" y="0"/>
                      <a:pt x="8" y="1"/>
                    </a:cubicBezTo>
                    <a:cubicBezTo>
                      <a:pt x="48" y="41"/>
                      <a:pt x="48" y="41"/>
                      <a:pt x="48" y="41"/>
                    </a:cubicBezTo>
                    <a:cubicBezTo>
                      <a:pt x="49" y="42"/>
                      <a:pt x="51" y="44"/>
                      <a:pt x="53" y="44"/>
                    </a:cubicBezTo>
                    <a:cubicBezTo>
                      <a:pt x="57" y="44"/>
                      <a:pt x="61" y="40"/>
                      <a:pt x="61" y="36"/>
                    </a:cubicBezTo>
                    <a:cubicBezTo>
                      <a:pt x="61" y="34"/>
                      <a:pt x="59" y="32"/>
                      <a:pt x="58" y="31"/>
                    </a:cubicBezTo>
                    <a:cubicBezTo>
                      <a:pt x="56" y="29"/>
                      <a:pt x="56" y="27"/>
                      <a:pt x="58" y="25"/>
                    </a:cubicBezTo>
                    <a:cubicBezTo>
                      <a:pt x="59" y="24"/>
                      <a:pt x="62" y="24"/>
                      <a:pt x="64" y="25"/>
                    </a:cubicBezTo>
                    <a:cubicBezTo>
                      <a:pt x="64" y="26"/>
                      <a:pt x="69" y="30"/>
                      <a:pt x="69" y="36"/>
                    </a:cubicBezTo>
                    <a:cubicBezTo>
                      <a:pt x="69" y="45"/>
                      <a:pt x="62" y="52"/>
                      <a:pt x="53"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2" name="Freeform 173"/>
              <p:cNvSpPr>
                <a:spLocks/>
              </p:cNvSpPr>
              <p:nvPr/>
            </p:nvSpPr>
            <p:spPr bwMode="auto">
              <a:xfrm>
                <a:off x="3918" y="3354"/>
                <a:ext cx="157" cy="151"/>
              </a:xfrm>
              <a:custGeom>
                <a:avLst/>
                <a:gdLst>
                  <a:gd name="T0" fmla="*/ 101 w 117"/>
                  <a:gd name="T1" fmla="*/ 112 h 112"/>
                  <a:gd name="T2" fmla="*/ 90 w 117"/>
                  <a:gd name="T3" fmla="*/ 107 h 112"/>
                  <a:gd name="T4" fmla="*/ 17 w 117"/>
                  <a:gd name="T5" fmla="*/ 34 h 112"/>
                  <a:gd name="T6" fmla="*/ 17 w 117"/>
                  <a:gd name="T7" fmla="*/ 22 h 112"/>
                  <a:gd name="T8" fmla="*/ 2 w 117"/>
                  <a:gd name="T9" fmla="*/ 7 h 112"/>
                  <a:gd name="T10" fmla="*/ 2 w 117"/>
                  <a:gd name="T11" fmla="*/ 1 h 112"/>
                  <a:gd name="T12" fmla="*/ 8 w 117"/>
                  <a:gd name="T13" fmla="*/ 1 h 112"/>
                  <a:gd name="T14" fmla="*/ 25 w 117"/>
                  <a:gd name="T15" fmla="*/ 18 h 112"/>
                  <a:gd name="T16" fmla="*/ 25 w 117"/>
                  <a:gd name="T17" fmla="*/ 30 h 112"/>
                  <a:gd name="T18" fmla="*/ 96 w 117"/>
                  <a:gd name="T19" fmla="*/ 101 h 112"/>
                  <a:gd name="T20" fmla="*/ 101 w 117"/>
                  <a:gd name="T21" fmla="*/ 104 h 112"/>
                  <a:gd name="T22" fmla="*/ 109 w 117"/>
                  <a:gd name="T23" fmla="*/ 96 h 112"/>
                  <a:gd name="T24" fmla="*/ 106 w 117"/>
                  <a:gd name="T25" fmla="*/ 91 h 112"/>
                  <a:gd name="T26" fmla="*/ 106 w 117"/>
                  <a:gd name="T27" fmla="*/ 85 h 112"/>
                  <a:gd name="T28" fmla="*/ 112 w 117"/>
                  <a:gd name="T29" fmla="*/ 85 h 112"/>
                  <a:gd name="T30" fmla="*/ 117 w 117"/>
                  <a:gd name="T31" fmla="*/ 96 h 112"/>
                  <a:gd name="T32" fmla="*/ 101 w 117"/>
                  <a:gd name="T33"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2">
                    <a:moveTo>
                      <a:pt x="101" y="112"/>
                    </a:moveTo>
                    <a:cubicBezTo>
                      <a:pt x="95" y="112"/>
                      <a:pt x="90" y="107"/>
                      <a:pt x="90" y="107"/>
                    </a:cubicBezTo>
                    <a:cubicBezTo>
                      <a:pt x="17" y="34"/>
                      <a:pt x="17" y="34"/>
                      <a:pt x="17" y="34"/>
                    </a:cubicBezTo>
                    <a:cubicBezTo>
                      <a:pt x="17" y="22"/>
                      <a:pt x="17" y="22"/>
                      <a:pt x="17" y="22"/>
                    </a:cubicBezTo>
                    <a:cubicBezTo>
                      <a:pt x="2" y="7"/>
                      <a:pt x="2" y="7"/>
                      <a:pt x="2" y="7"/>
                    </a:cubicBezTo>
                    <a:cubicBezTo>
                      <a:pt x="0" y="5"/>
                      <a:pt x="0" y="3"/>
                      <a:pt x="2" y="1"/>
                    </a:cubicBezTo>
                    <a:cubicBezTo>
                      <a:pt x="3" y="0"/>
                      <a:pt x="6" y="0"/>
                      <a:pt x="8" y="1"/>
                    </a:cubicBezTo>
                    <a:cubicBezTo>
                      <a:pt x="25" y="18"/>
                      <a:pt x="25" y="18"/>
                      <a:pt x="25" y="18"/>
                    </a:cubicBezTo>
                    <a:cubicBezTo>
                      <a:pt x="25" y="30"/>
                      <a:pt x="25" y="30"/>
                      <a:pt x="25" y="30"/>
                    </a:cubicBezTo>
                    <a:cubicBezTo>
                      <a:pt x="96" y="101"/>
                      <a:pt x="96" y="101"/>
                      <a:pt x="96" y="101"/>
                    </a:cubicBezTo>
                    <a:cubicBezTo>
                      <a:pt x="97" y="102"/>
                      <a:pt x="99" y="104"/>
                      <a:pt x="101" y="104"/>
                    </a:cubicBezTo>
                    <a:cubicBezTo>
                      <a:pt x="105" y="104"/>
                      <a:pt x="109" y="100"/>
                      <a:pt x="109" y="96"/>
                    </a:cubicBezTo>
                    <a:cubicBezTo>
                      <a:pt x="109" y="94"/>
                      <a:pt x="107" y="92"/>
                      <a:pt x="106" y="91"/>
                    </a:cubicBezTo>
                    <a:cubicBezTo>
                      <a:pt x="104" y="89"/>
                      <a:pt x="104" y="87"/>
                      <a:pt x="106" y="85"/>
                    </a:cubicBezTo>
                    <a:cubicBezTo>
                      <a:pt x="107" y="84"/>
                      <a:pt x="110" y="84"/>
                      <a:pt x="112" y="85"/>
                    </a:cubicBezTo>
                    <a:cubicBezTo>
                      <a:pt x="112" y="86"/>
                      <a:pt x="117" y="90"/>
                      <a:pt x="117" y="96"/>
                    </a:cubicBezTo>
                    <a:cubicBezTo>
                      <a:pt x="117" y="105"/>
                      <a:pt x="110" y="112"/>
                      <a:pt x="10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3" name="Freeform 174"/>
              <p:cNvSpPr>
                <a:spLocks/>
              </p:cNvSpPr>
              <p:nvPr/>
            </p:nvSpPr>
            <p:spPr bwMode="auto">
              <a:xfrm>
                <a:off x="3941" y="3403"/>
                <a:ext cx="37" cy="37"/>
              </a:xfrm>
              <a:custGeom>
                <a:avLst/>
                <a:gdLst>
                  <a:gd name="T0" fmla="*/ 16 w 28"/>
                  <a:gd name="T1" fmla="*/ 28 h 28"/>
                  <a:gd name="T2" fmla="*/ 0 w 28"/>
                  <a:gd name="T3" fmla="*/ 12 h 28"/>
                  <a:gd name="T4" fmla="*/ 5 w 28"/>
                  <a:gd name="T5" fmla="*/ 1 h 28"/>
                  <a:gd name="T6" fmla="*/ 11 w 28"/>
                  <a:gd name="T7" fmla="*/ 1 h 28"/>
                  <a:gd name="T8" fmla="*/ 11 w 28"/>
                  <a:gd name="T9" fmla="*/ 7 h 28"/>
                  <a:gd name="T10" fmla="*/ 8 w 28"/>
                  <a:gd name="T11" fmla="*/ 12 h 28"/>
                  <a:gd name="T12" fmla="*/ 16 w 28"/>
                  <a:gd name="T13" fmla="*/ 20 h 28"/>
                  <a:gd name="T14" fmla="*/ 21 w 28"/>
                  <a:gd name="T15" fmla="*/ 17 h 28"/>
                  <a:gd name="T16" fmla="*/ 27 w 28"/>
                  <a:gd name="T17" fmla="*/ 17 h 28"/>
                  <a:gd name="T18" fmla="*/ 27 w 28"/>
                  <a:gd name="T19" fmla="*/ 23 h 28"/>
                  <a:gd name="T20" fmla="*/ 16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16" y="28"/>
                    </a:moveTo>
                    <a:cubicBezTo>
                      <a:pt x="7" y="28"/>
                      <a:pt x="0" y="21"/>
                      <a:pt x="0" y="12"/>
                    </a:cubicBezTo>
                    <a:cubicBezTo>
                      <a:pt x="0" y="6"/>
                      <a:pt x="4" y="2"/>
                      <a:pt x="5" y="1"/>
                    </a:cubicBezTo>
                    <a:cubicBezTo>
                      <a:pt x="6" y="0"/>
                      <a:pt x="9" y="0"/>
                      <a:pt x="11" y="1"/>
                    </a:cubicBezTo>
                    <a:cubicBezTo>
                      <a:pt x="12" y="3"/>
                      <a:pt x="12" y="5"/>
                      <a:pt x="11" y="7"/>
                    </a:cubicBezTo>
                    <a:cubicBezTo>
                      <a:pt x="9" y="8"/>
                      <a:pt x="8" y="10"/>
                      <a:pt x="8" y="12"/>
                    </a:cubicBezTo>
                    <a:cubicBezTo>
                      <a:pt x="8" y="16"/>
                      <a:pt x="11" y="20"/>
                      <a:pt x="16" y="20"/>
                    </a:cubicBezTo>
                    <a:cubicBezTo>
                      <a:pt x="17" y="20"/>
                      <a:pt x="20" y="18"/>
                      <a:pt x="21" y="17"/>
                    </a:cubicBezTo>
                    <a:cubicBezTo>
                      <a:pt x="22" y="16"/>
                      <a:pt x="25" y="16"/>
                      <a:pt x="27" y="17"/>
                    </a:cubicBezTo>
                    <a:cubicBezTo>
                      <a:pt x="28" y="19"/>
                      <a:pt x="28" y="21"/>
                      <a:pt x="27" y="23"/>
                    </a:cubicBezTo>
                    <a:cubicBezTo>
                      <a:pt x="26" y="23"/>
                      <a:pt x="21"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4" name="Freeform 175"/>
              <p:cNvSpPr>
                <a:spLocks/>
              </p:cNvSpPr>
              <p:nvPr/>
            </p:nvSpPr>
            <p:spPr bwMode="auto">
              <a:xfrm>
                <a:off x="3962" y="3424"/>
                <a:ext cx="38" cy="38"/>
              </a:xfrm>
              <a:custGeom>
                <a:avLst/>
                <a:gdLst>
                  <a:gd name="T0" fmla="*/ 16 w 28"/>
                  <a:gd name="T1" fmla="*/ 28 h 28"/>
                  <a:gd name="T2" fmla="*/ 0 w 28"/>
                  <a:gd name="T3" fmla="*/ 12 h 28"/>
                  <a:gd name="T4" fmla="*/ 5 w 28"/>
                  <a:gd name="T5" fmla="*/ 1 h 28"/>
                  <a:gd name="T6" fmla="*/ 11 w 28"/>
                  <a:gd name="T7" fmla="*/ 1 h 28"/>
                  <a:gd name="T8" fmla="*/ 11 w 28"/>
                  <a:gd name="T9" fmla="*/ 7 h 28"/>
                  <a:gd name="T10" fmla="*/ 8 w 28"/>
                  <a:gd name="T11" fmla="*/ 12 h 28"/>
                  <a:gd name="T12" fmla="*/ 16 w 28"/>
                  <a:gd name="T13" fmla="*/ 20 h 28"/>
                  <a:gd name="T14" fmla="*/ 21 w 28"/>
                  <a:gd name="T15" fmla="*/ 17 h 28"/>
                  <a:gd name="T16" fmla="*/ 27 w 28"/>
                  <a:gd name="T17" fmla="*/ 17 h 28"/>
                  <a:gd name="T18" fmla="*/ 27 w 28"/>
                  <a:gd name="T19" fmla="*/ 23 h 28"/>
                  <a:gd name="T20" fmla="*/ 16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16" y="28"/>
                    </a:moveTo>
                    <a:cubicBezTo>
                      <a:pt x="7" y="28"/>
                      <a:pt x="0" y="21"/>
                      <a:pt x="0" y="12"/>
                    </a:cubicBezTo>
                    <a:cubicBezTo>
                      <a:pt x="0" y="6"/>
                      <a:pt x="4" y="2"/>
                      <a:pt x="5" y="1"/>
                    </a:cubicBezTo>
                    <a:cubicBezTo>
                      <a:pt x="6" y="0"/>
                      <a:pt x="9" y="0"/>
                      <a:pt x="11" y="1"/>
                    </a:cubicBezTo>
                    <a:cubicBezTo>
                      <a:pt x="12" y="3"/>
                      <a:pt x="12" y="5"/>
                      <a:pt x="11" y="7"/>
                    </a:cubicBezTo>
                    <a:cubicBezTo>
                      <a:pt x="9" y="8"/>
                      <a:pt x="8" y="10"/>
                      <a:pt x="8" y="12"/>
                    </a:cubicBezTo>
                    <a:cubicBezTo>
                      <a:pt x="8" y="16"/>
                      <a:pt x="11" y="20"/>
                      <a:pt x="16" y="20"/>
                    </a:cubicBezTo>
                    <a:cubicBezTo>
                      <a:pt x="17" y="20"/>
                      <a:pt x="20" y="18"/>
                      <a:pt x="21" y="17"/>
                    </a:cubicBezTo>
                    <a:cubicBezTo>
                      <a:pt x="22" y="16"/>
                      <a:pt x="25" y="16"/>
                      <a:pt x="27" y="17"/>
                    </a:cubicBezTo>
                    <a:cubicBezTo>
                      <a:pt x="28" y="19"/>
                      <a:pt x="28" y="21"/>
                      <a:pt x="27" y="23"/>
                    </a:cubicBezTo>
                    <a:cubicBezTo>
                      <a:pt x="26" y="23"/>
                      <a:pt x="21"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5" name="Freeform 176"/>
              <p:cNvSpPr>
                <a:spLocks/>
              </p:cNvSpPr>
              <p:nvPr/>
            </p:nvSpPr>
            <p:spPr bwMode="auto">
              <a:xfrm>
                <a:off x="3984" y="3446"/>
                <a:ext cx="37" cy="37"/>
              </a:xfrm>
              <a:custGeom>
                <a:avLst/>
                <a:gdLst>
                  <a:gd name="T0" fmla="*/ 16 w 28"/>
                  <a:gd name="T1" fmla="*/ 28 h 28"/>
                  <a:gd name="T2" fmla="*/ 0 w 28"/>
                  <a:gd name="T3" fmla="*/ 12 h 28"/>
                  <a:gd name="T4" fmla="*/ 5 w 28"/>
                  <a:gd name="T5" fmla="*/ 1 h 28"/>
                  <a:gd name="T6" fmla="*/ 11 w 28"/>
                  <a:gd name="T7" fmla="*/ 1 h 28"/>
                  <a:gd name="T8" fmla="*/ 11 w 28"/>
                  <a:gd name="T9" fmla="*/ 7 h 28"/>
                  <a:gd name="T10" fmla="*/ 8 w 28"/>
                  <a:gd name="T11" fmla="*/ 12 h 28"/>
                  <a:gd name="T12" fmla="*/ 16 w 28"/>
                  <a:gd name="T13" fmla="*/ 20 h 28"/>
                  <a:gd name="T14" fmla="*/ 21 w 28"/>
                  <a:gd name="T15" fmla="*/ 17 h 28"/>
                  <a:gd name="T16" fmla="*/ 27 w 28"/>
                  <a:gd name="T17" fmla="*/ 17 h 28"/>
                  <a:gd name="T18" fmla="*/ 27 w 28"/>
                  <a:gd name="T19" fmla="*/ 23 h 28"/>
                  <a:gd name="T20" fmla="*/ 16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16" y="28"/>
                    </a:moveTo>
                    <a:cubicBezTo>
                      <a:pt x="7" y="28"/>
                      <a:pt x="0" y="21"/>
                      <a:pt x="0" y="12"/>
                    </a:cubicBezTo>
                    <a:cubicBezTo>
                      <a:pt x="0" y="6"/>
                      <a:pt x="4" y="2"/>
                      <a:pt x="5" y="1"/>
                    </a:cubicBezTo>
                    <a:cubicBezTo>
                      <a:pt x="6" y="0"/>
                      <a:pt x="9" y="0"/>
                      <a:pt x="11" y="1"/>
                    </a:cubicBezTo>
                    <a:cubicBezTo>
                      <a:pt x="12" y="3"/>
                      <a:pt x="12" y="5"/>
                      <a:pt x="11" y="7"/>
                    </a:cubicBezTo>
                    <a:cubicBezTo>
                      <a:pt x="9" y="8"/>
                      <a:pt x="8" y="10"/>
                      <a:pt x="8" y="12"/>
                    </a:cubicBezTo>
                    <a:cubicBezTo>
                      <a:pt x="8" y="16"/>
                      <a:pt x="11" y="20"/>
                      <a:pt x="16" y="20"/>
                    </a:cubicBezTo>
                    <a:cubicBezTo>
                      <a:pt x="17" y="20"/>
                      <a:pt x="20" y="18"/>
                      <a:pt x="21" y="17"/>
                    </a:cubicBezTo>
                    <a:cubicBezTo>
                      <a:pt x="22" y="16"/>
                      <a:pt x="25" y="16"/>
                      <a:pt x="27" y="17"/>
                    </a:cubicBezTo>
                    <a:cubicBezTo>
                      <a:pt x="28" y="19"/>
                      <a:pt x="28" y="21"/>
                      <a:pt x="27" y="23"/>
                    </a:cubicBezTo>
                    <a:cubicBezTo>
                      <a:pt x="26" y="23"/>
                      <a:pt x="21"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6" name="Freeform 177"/>
              <p:cNvSpPr>
                <a:spLocks/>
              </p:cNvSpPr>
              <p:nvPr/>
            </p:nvSpPr>
            <p:spPr bwMode="auto">
              <a:xfrm>
                <a:off x="4005" y="3467"/>
                <a:ext cx="38" cy="38"/>
              </a:xfrm>
              <a:custGeom>
                <a:avLst/>
                <a:gdLst>
                  <a:gd name="T0" fmla="*/ 16 w 28"/>
                  <a:gd name="T1" fmla="*/ 28 h 28"/>
                  <a:gd name="T2" fmla="*/ 0 w 28"/>
                  <a:gd name="T3" fmla="*/ 12 h 28"/>
                  <a:gd name="T4" fmla="*/ 5 w 28"/>
                  <a:gd name="T5" fmla="*/ 1 h 28"/>
                  <a:gd name="T6" fmla="*/ 11 w 28"/>
                  <a:gd name="T7" fmla="*/ 1 h 28"/>
                  <a:gd name="T8" fmla="*/ 11 w 28"/>
                  <a:gd name="T9" fmla="*/ 7 h 28"/>
                  <a:gd name="T10" fmla="*/ 8 w 28"/>
                  <a:gd name="T11" fmla="*/ 12 h 28"/>
                  <a:gd name="T12" fmla="*/ 16 w 28"/>
                  <a:gd name="T13" fmla="*/ 20 h 28"/>
                  <a:gd name="T14" fmla="*/ 21 w 28"/>
                  <a:gd name="T15" fmla="*/ 17 h 28"/>
                  <a:gd name="T16" fmla="*/ 27 w 28"/>
                  <a:gd name="T17" fmla="*/ 17 h 28"/>
                  <a:gd name="T18" fmla="*/ 27 w 28"/>
                  <a:gd name="T19" fmla="*/ 23 h 28"/>
                  <a:gd name="T20" fmla="*/ 16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16" y="28"/>
                    </a:moveTo>
                    <a:cubicBezTo>
                      <a:pt x="7" y="28"/>
                      <a:pt x="0" y="21"/>
                      <a:pt x="0" y="12"/>
                    </a:cubicBezTo>
                    <a:cubicBezTo>
                      <a:pt x="0" y="6"/>
                      <a:pt x="4" y="2"/>
                      <a:pt x="5" y="1"/>
                    </a:cubicBezTo>
                    <a:cubicBezTo>
                      <a:pt x="6" y="0"/>
                      <a:pt x="9" y="0"/>
                      <a:pt x="11" y="1"/>
                    </a:cubicBezTo>
                    <a:cubicBezTo>
                      <a:pt x="12" y="3"/>
                      <a:pt x="12" y="5"/>
                      <a:pt x="11" y="7"/>
                    </a:cubicBezTo>
                    <a:cubicBezTo>
                      <a:pt x="9" y="8"/>
                      <a:pt x="8" y="10"/>
                      <a:pt x="8" y="12"/>
                    </a:cubicBezTo>
                    <a:cubicBezTo>
                      <a:pt x="8" y="16"/>
                      <a:pt x="11" y="20"/>
                      <a:pt x="16" y="20"/>
                    </a:cubicBezTo>
                    <a:cubicBezTo>
                      <a:pt x="17" y="20"/>
                      <a:pt x="20" y="18"/>
                      <a:pt x="21" y="17"/>
                    </a:cubicBezTo>
                    <a:cubicBezTo>
                      <a:pt x="22" y="16"/>
                      <a:pt x="25" y="16"/>
                      <a:pt x="27" y="17"/>
                    </a:cubicBezTo>
                    <a:cubicBezTo>
                      <a:pt x="28" y="19"/>
                      <a:pt x="28" y="21"/>
                      <a:pt x="27" y="23"/>
                    </a:cubicBezTo>
                    <a:cubicBezTo>
                      <a:pt x="26" y="23"/>
                      <a:pt x="21"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7" name="Freeform 178"/>
              <p:cNvSpPr>
                <a:spLocks/>
              </p:cNvSpPr>
              <p:nvPr/>
            </p:nvSpPr>
            <p:spPr bwMode="auto">
              <a:xfrm>
                <a:off x="3989" y="3279"/>
                <a:ext cx="156" cy="167"/>
              </a:xfrm>
              <a:custGeom>
                <a:avLst/>
                <a:gdLst>
                  <a:gd name="T0" fmla="*/ 100 w 116"/>
                  <a:gd name="T1" fmla="*/ 124 h 124"/>
                  <a:gd name="T2" fmla="*/ 89 w 116"/>
                  <a:gd name="T3" fmla="*/ 119 h 124"/>
                  <a:gd name="T4" fmla="*/ 89 w 116"/>
                  <a:gd name="T5" fmla="*/ 113 h 124"/>
                  <a:gd name="T6" fmla="*/ 95 w 116"/>
                  <a:gd name="T7" fmla="*/ 113 h 124"/>
                  <a:gd name="T8" fmla="*/ 100 w 116"/>
                  <a:gd name="T9" fmla="*/ 116 h 124"/>
                  <a:gd name="T10" fmla="*/ 108 w 116"/>
                  <a:gd name="T11" fmla="*/ 108 h 124"/>
                  <a:gd name="T12" fmla="*/ 105 w 116"/>
                  <a:gd name="T13" fmla="*/ 103 h 124"/>
                  <a:gd name="T14" fmla="*/ 52 w 116"/>
                  <a:gd name="T15" fmla="*/ 50 h 124"/>
                  <a:gd name="T16" fmla="*/ 52 w 116"/>
                  <a:gd name="T17" fmla="*/ 28 h 124"/>
                  <a:gd name="T18" fmla="*/ 45 w 116"/>
                  <a:gd name="T19" fmla="*/ 28 h 124"/>
                  <a:gd name="T20" fmla="*/ 27 w 116"/>
                  <a:gd name="T21" fmla="*/ 47 h 124"/>
                  <a:gd name="T22" fmla="*/ 16 w 116"/>
                  <a:gd name="T23" fmla="*/ 52 h 124"/>
                  <a:gd name="T24" fmla="*/ 0 w 116"/>
                  <a:gd name="T25" fmla="*/ 36 h 124"/>
                  <a:gd name="T26" fmla="*/ 5 w 116"/>
                  <a:gd name="T27" fmla="*/ 25 h 124"/>
                  <a:gd name="T28" fmla="*/ 29 w 116"/>
                  <a:gd name="T29" fmla="*/ 1 h 124"/>
                  <a:gd name="T30" fmla="*/ 35 w 116"/>
                  <a:gd name="T31" fmla="*/ 1 h 124"/>
                  <a:gd name="T32" fmla="*/ 35 w 116"/>
                  <a:gd name="T33" fmla="*/ 7 h 124"/>
                  <a:gd name="T34" fmla="*/ 11 w 116"/>
                  <a:gd name="T35" fmla="*/ 31 h 124"/>
                  <a:gd name="T36" fmla="*/ 8 w 116"/>
                  <a:gd name="T37" fmla="*/ 36 h 124"/>
                  <a:gd name="T38" fmla="*/ 16 w 116"/>
                  <a:gd name="T39" fmla="*/ 44 h 124"/>
                  <a:gd name="T40" fmla="*/ 21 w 116"/>
                  <a:gd name="T41" fmla="*/ 41 h 124"/>
                  <a:gd name="T42" fmla="*/ 42 w 116"/>
                  <a:gd name="T43" fmla="*/ 20 h 124"/>
                  <a:gd name="T44" fmla="*/ 60 w 116"/>
                  <a:gd name="T45" fmla="*/ 20 h 124"/>
                  <a:gd name="T46" fmla="*/ 60 w 116"/>
                  <a:gd name="T47" fmla="*/ 46 h 124"/>
                  <a:gd name="T48" fmla="*/ 111 w 116"/>
                  <a:gd name="T49" fmla="*/ 97 h 124"/>
                  <a:gd name="T50" fmla="*/ 116 w 116"/>
                  <a:gd name="T51" fmla="*/ 108 h 124"/>
                  <a:gd name="T52" fmla="*/ 100 w 116"/>
                  <a:gd name="T5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124">
                    <a:moveTo>
                      <a:pt x="100" y="124"/>
                    </a:moveTo>
                    <a:cubicBezTo>
                      <a:pt x="94" y="124"/>
                      <a:pt x="89" y="119"/>
                      <a:pt x="89" y="119"/>
                    </a:cubicBezTo>
                    <a:cubicBezTo>
                      <a:pt x="87" y="117"/>
                      <a:pt x="87" y="115"/>
                      <a:pt x="89" y="113"/>
                    </a:cubicBezTo>
                    <a:cubicBezTo>
                      <a:pt x="90" y="112"/>
                      <a:pt x="93" y="112"/>
                      <a:pt x="95" y="113"/>
                    </a:cubicBezTo>
                    <a:cubicBezTo>
                      <a:pt x="96" y="114"/>
                      <a:pt x="98" y="116"/>
                      <a:pt x="100" y="116"/>
                    </a:cubicBezTo>
                    <a:cubicBezTo>
                      <a:pt x="104" y="116"/>
                      <a:pt x="108" y="112"/>
                      <a:pt x="108" y="108"/>
                    </a:cubicBezTo>
                    <a:cubicBezTo>
                      <a:pt x="108" y="106"/>
                      <a:pt x="106" y="104"/>
                      <a:pt x="105" y="103"/>
                    </a:cubicBezTo>
                    <a:cubicBezTo>
                      <a:pt x="52" y="50"/>
                      <a:pt x="52" y="50"/>
                      <a:pt x="52" y="50"/>
                    </a:cubicBezTo>
                    <a:cubicBezTo>
                      <a:pt x="52" y="28"/>
                      <a:pt x="52" y="28"/>
                      <a:pt x="52" y="28"/>
                    </a:cubicBezTo>
                    <a:cubicBezTo>
                      <a:pt x="45" y="28"/>
                      <a:pt x="45" y="28"/>
                      <a:pt x="45" y="28"/>
                    </a:cubicBezTo>
                    <a:cubicBezTo>
                      <a:pt x="27" y="47"/>
                      <a:pt x="27" y="47"/>
                      <a:pt x="27" y="47"/>
                    </a:cubicBezTo>
                    <a:cubicBezTo>
                      <a:pt x="26" y="47"/>
                      <a:pt x="21" y="52"/>
                      <a:pt x="16" y="52"/>
                    </a:cubicBezTo>
                    <a:cubicBezTo>
                      <a:pt x="7" y="52"/>
                      <a:pt x="0" y="45"/>
                      <a:pt x="0" y="36"/>
                    </a:cubicBezTo>
                    <a:cubicBezTo>
                      <a:pt x="0" y="30"/>
                      <a:pt x="4" y="26"/>
                      <a:pt x="5" y="25"/>
                    </a:cubicBezTo>
                    <a:cubicBezTo>
                      <a:pt x="29" y="1"/>
                      <a:pt x="29" y="1"/>
                      <a:pt x="29" y="1"/>
                    </a:cubicBezTo>
                    <a:cubicBezTo>
                      <a:pt x="30" y="0"/>
                      <a:pt x="33" y="0"/>
                      <a:pt x="35" y="1"/>
                    </a:cubicBezTo>
                    <a:cubicBezTo>
                      <a:pt x="36" y="3"/>
                      <a:pt x="36" y="5"/>
                      <a:pt x="35" y="7"/>
                    </a:cubicBezTo>
                    <a:cubicBezTo>
                      <a:pt x="11" y="31"/>
                      <a:pt x="11" y="31"/>
                      <a:pt x="11" y="31"/>
                    </a:cubicBezTo>
                    <a:cubicBezTo>
                      <a:pt x="9" y="32"/>
                      <a:pt x="8" y="34"/>
                      <a:pt x="8" y="36"/>
                    </a:cubicBezTo>
                    <a:cubicBezTo>
                      <a:pt x="8" y="40"/>
                      <a:pt x="11" y="44"/>
                      <a:pt x="16" y="44"/>
                    </a:cubicBezTo>
                    <a:cubicBezTo>
                      <a:pt x="17" y="44"/>
                      <a:pt x="20" y="42"/>
                      <a:pt x="21" y="41"/>
                    </a:cubicBezTo>
                    <a:cubicBezTo>
                      <a:pt x="42" y="20"/>
                      <a:pt x="42" y="20"/>
                      <a:pt x="42" y="20"/>
                    </a:cubicBezTo>
                    <a:cubicBezTo>
                      <a:pt x="60" y="20"/>
                      <a:pt x="60" y="20"/>
                      <a:pt x="60" y="20"/>
                    </a:cubicBezTo>
                    <a:cubicBezTo>
                      <a:pt x="60" y="46"/>
                      <a:pt x="60" y="46"/>
                      <a:pt x="60" y="46"/>
                    </a:cubicBezTo>
                    <a:cubicBezTo>
                      <a:pt x="111" y="97"/>
                      <a:pt x="111" y="97"/>
                      <a:pt x="111" y="97"/>
                    </a:cubicBezTo>
                    <a:cubicBezTo>
                      <a:pt x="111" y="98"/>
                      <a:pt x="116" y="102"/>
                      <a:pt x="116" y="108"/>
                    </a:cubicBezTo>
                    <a:cubicBezTo>
                      <a:pt x="116" y="117"/>
                      <a:pt x="109" y="124"/>
                      <a:pt x="100"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8" name="Freeform 179"/>
              <p:cNvSpPr>
                <a:spLocks/>
              </p:cNvSpPr>
              <p:nvPr/>
            </p:nvSpPr>
            <p:spPr bwMode="auto">
              <a:xfrm>
                <a:off x="4075" y="3338"/>
                <a:ext cx="37" cy="22"/>
              </a:xfrm>
              <a:custGeom>
                <a:avLst/>
                <a:gdLst>
                  <a:gd name="T0" fmla="*/ 12 w 28"/>
                  <a:gd name="T1" fmla="*/ 16 h 16"/>
                  <a:gd name="T2" fmla="*/ 0 w 28"/>
                  <a:gd name="T3" fmla="*/ 16 h 16"/>
                  <a:gd name="T4" fmla="*/ 0 w 28"/>
                  <a:gd name="T5" fmla="*/ 8 h 16"/>
                  <a:gd name="T6" fmla="*/ 12 w 28"/>
                  <a:gd name="T7" fmla="*/ 8 h 16"/>
                  <a:gd name="T8" fmla="*/ 20 w 28"/>
                  <a:gd name="T9" fmla="*/ 0 h 16"/>
                  <a:gd name="T10" fmla="*/ 28 w 28"/>
                  <a:gd name="T11" fmla="*/ 0 h 16"/>
                  <a:gd name="T12" fmla="*/ 12 w 2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2" y="16"/>
                    </a:moveTo>
                    <a:cubicBezTo>
                      <a:pt x="0" y="16"/>
                      <a:pt x="0" y="16"/>
                      <a:pt x="0" y="16"/>
                    </a:cubicBezTo>
                    <a:cubicBezTo>
                      <a:pt x="0" y="8"/>
                      <a:pt x="0" y="8"/>
                      <a:pt x="0" y="8"/>
                    </a:cubicBezTo>
                    <a:cubicBezTo>
                      <a:pt x="12" y="8"/>
                      <a:pt x="12" y="8"/>
                      <a:pt x="12" y="8"/>
                    </a:cubicBezTo>
                    <a:cubicBezTo>
                      <a:pt x="16" y="8"/>
                      <a:pt x="20" y="4"/>
                      <a:pt x="20" y="0"/>
                    </a:cubicBezTo>
                    <a:cubicBezTo>
                      <a:pt x="28" y="0"/>
                      <a:pt x="28" y="0"/>
                      <a:pt x="28" y="0"/>
                    </a:cubicBezTo>
                    <a:cubicBezTo>
                      <a:pt x="28" y="9"/>
                      <a:pt x="21" y="16"/>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09" name="Freeform 180"/>
              <p:cNvSpPr>
                <a:spLocks/>
              </p:cNvSpPr>
              <p:nvPr/>
            </p:nvSpPr>
            <p:spPr bwMode="auto">
              <a:xfrm>
                <a:off x="4086" y="3204"/>
                <a:ext cx="134" cy="161"/>
              </a:xfrm>
              <a:custGeom>
                <a:avLst/>
                <a:gdLst>
                  <a:gd name="T0" fmla="*/ 76 w 100"/>
                  <a:gd name="T1" fmla="*/ 120 h 120"/>
                  <a:gd name="T2" fmla="*/ 68 w 100"/>
                  <a:gd name="T3" fmla="*/ 120 h 120"/>
                  <a:gd name="T4" fmla="*/ 65 w 100"/>
                  <a:gd name="T5" fmla="*/ 119 h 120"/>
                  <a:gd name="T6" fmla="*/ 1 w 100"/>
                  <a:gd name="T7" fmla="*/ 55 h 120"/>
                  <a:gd name="T8" fmla="*/ 0 w 100"/>
                  <a:gd name="T9" fmla="*/ 52 h 120"/>
                  <a:gd name="T10" fmla="*/ 0 w 100"/>
                  <a:gd name="T11" fmla="*/ 44 h 120"/>
                  <a:gd name="T12" fmla="*/ 1 w 100"/>
                  <a:gd name="T13" fmla="*/ 41 h 120"/>
                  <a:gd name="T14" fmla="*/ 41 w 100"/>
                  <a:gd name="T15" fmla="*/ 1 h 120"/>
                  <a:gd name="T16" fmla="*/ 47 w 100"/>
                  <a:gd name="T17" fmla="*/ 1 h 120"/>
                  <a:gd name="T18" fmla="*/ 47 w 100"/>
                  <a:gd name="T19" fmla="*/ 7 h 120"/>
                  <a:gd name="T20" fmla="*/ 8 w 100"/>
                  <a:gd name="T21" fmla="*/ 46 h 120"/>
                  <a:gd name="T22" fmla="*/ 8 w 100"/>
                  <a:gd name="T23" fmla="*/ 50 h 120"/>
                  <a:gd name="T24" fmla="*/ 69 w 100"/>
                  <a:gd name="T25" fmla="*/ 112 h 120"/>
                  <a:gd name="T26" fmla="*/ 74 w 100"/>
                  <a:gd name="T27" fmla="*/ 112 h 120"/>
                  <a:gd name="T28" fmla="*/ 93 w 100"/>
                  <a:gd name="T29" fmla="*/ 93 h 120"/>
                  <a:gd name="T30" fmla="*/ 99 w 100"/>
                  <a:gd name="T31" fmla="*/ 93 h 120"/>
                  <a:gd name="T32" fmla="*/ 99 w 100"/>
                  <a:gd name="T33" fmla="*/ 99 h 120"/>
                  <a:gd name="T34" fmla="*/ 79 w 100"/>
                  <a:gd name="T35" fmla="*/ 119 h 120"/>
                  <a:gd name="T36" fmla="*/ 76 w 100"/>
                  <a:gd name="T3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20">
                    <a:moveTo>
                      <a:pt x="76" y="120"/>
                    </a:moveTo>
                    <a:cubicBezTo>
                      <a:pt x="68" y="120"/>
                      <a:pt x="68" y="120"/>
                      <a:pt x="68" y="120"/>
                    </a:cubicBezTo>
                    <a:cubicBezTo>
                      <a:pt x="67" y="120"/>
                      <a:pt x="66" y="120"/>
                      <a:pt x="65" y="119"/>
                    </a:cubicBezTo>
                    <a:cubicBezTo>
                      <a:pt x="1" y="55"/>
                      <a:pt x="1" y="55"/>
                      <a:pt x="1" y="55"/>
                    </a:cubicBezTo>
                    <a:cubicBezTo>
                      <a:pt x="0" y="54"/>
                      <a:pt x="0" y="53"/>
                      <a:pt x="0" y="52"/>
                    </a:cubicBezTo>
                    <a:cubicBezTo>
                      <a:pt x="0" y="44"/>
                      <a:pt x="0" y="44"/>
                      <a:pt x="0" y="44"/>
                    </a:cubicBezTo>
                    <a:cubicBezTo>
                      <a:pt x="0" y="43"/>
                      <a:pt x="0" y="42"/>
                      <a:pt x="1" y="41"/>
                    </a:cubicBezTo>
                    <a:cubicBezTo>
                      <a:pt x="41" y="1"/>
                      <a:pt x="41" y="1"/>
                      <a:pt x="41" y="1"/>
                    </a:cubicBezTo>
                    <a:cubicBezTo>
                      <a:pt x="42" y="0"/>
                      <a:pt x="45" y="0"/>
                      <a:pt x="47" y="1"/>
                    </a:cubicBezTo>
                    <a:cubicBezTo>
                      <a:pt x="48" y="3"/>
                      <a:pt x="48" y="5"/>
                      <a:pt x="47" y="7"/>
                    </a:cubicBezTo>
                    <a:cubicBezTo>
                      <a:pt x="8" y="46"/>
                      <a:pt x="8" y="46"/>
                      <a:pt x="8" y="46"/>
                    </a:cubicBezTo>
                    <a:cubicBezTo>
                      <a:pt x="8" y="50"/>
                      <a:pt x="8" y="50"/>
                      <a:pt x="8" y="50"/>
                    </a:cubicBezTo>
                    <a:cubicBezTo>
                      <a:pt x="69" y="112"/>
                      <a:pt x="69" y="112"/>
                      <a:pt x="69" y="112"/>
                    </a:cubicBezTo>
                    <a:cubicBezTo>
                      <a:pt x="74" y="112"/>
                      <a:pt x="74" y="112"/>
                      <a:pt x="74" y="112"/>
                    </a:cubicBezTo>
                    <a:cubicBezTo>
                      <a:pt x="93" y="93"/>
                      <a:pt x="93" y="93"/>
                      <a:pt x="93" y="93"/>
                    </a:cubicBezTo>
                    <a:cubicBezTo>
                      <a:pt x="94" y="92"/>
                      <a:pt x="97" y="92"/>
                      <a:pt x="99" y="93"/>
                    </a:cubicBezTo>
                    <a:cubicBezTo>
                      <a:pt x="100" y="95"/>
                      <a:pt x="100" y="97"/>
                      <a:pt x="99" y="99"/>
                    </a:cubicBezTo>
                    <a:cubicBezTo>
                      <a:pt x="79" y="119"/>
                      <a:pt x="79" y="119"/>
                      <a:pt x="79" y="119"/>
                    </a:cubicBezTo>
                    <a:cubicBezTo>
                      <a:pt x="78" y="120"/>
                      <a:pt x="77" y="120"/>
                      <a:pt x="76"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10" name="Freeform 181"/>
              <p:cNvSpPr>
                <a:spLocks/>
              </p:cNvSpPr>
              <p:nvPr/>
            </p:nvSpPr>
            <p:spPr bwMode="auto">
              <a:xfrm>
                <a:off x="3875" y="3204"/>
                <a:ext cx="135" cy="161"/>
              </a:xfrm>
              <a:custGeom>
                <a:avLst/>
                <a:gdLst>
                  <a:gd name="T0" fmla="*/ 33 w 101"/>
                  <a:gd name="T1" fmla="*/ 120 h 120"/>
                  <a:gd name="T2" fmla="*/ 25 w 101"/>
                  <a:gd name="T3" fmla="*/ 120 h 120"/>
                  <a:gd name="T4" fmla="*/ 22 w 101"/>
                  <a:gd name="T5" fmla="*/ 119 h 120"/>
                  <a:gd name="T6" fmla="*/ 2 w 101"/>
                  <a:gd name="T7" fmla="*/ 99 h 120"/>
                  <a:gd name="T8" fmla="*/ 2 w 101"/>
                  <a:gd name="T9" fmla="*/ 93 h 120"/>
                  <a:gd name="T10" fmla="*/ 8 w 101"/>
                  <a:gd name="T11" fmla="*/ 93 h 120"/>
                  <a:gd name="T12" fmla="*/ 26 w 101"/>
                  <a:gd name="T13" fmla="*/ 112 h 120"/>
                  <a:gd name="T14" fmla="*/ 31 w 101"/>
                  <a:gd name="T15" fmla="*/ 112 h 120"/>
                  <a:gd name="T16" fmla="*/ 93 w 101"/>
                  <a:gd name="T17" fmla="*/ 50 h 120"/>
                  <a:gd name="T18" fmla="*/ 93 w 101"/>
                  <a:gd name="T19" fmla="*/ 46 h 120"/>
                  <a:gd name="T20" fmla="*/ 54 w 101"/>
                  <a:gd name="T21" fmla="*/ 7 h 120"/>
                  <a:gd name="T22" fmla="*/ 54 w 101"/>
                  <a:gd name="T23" fmla="*/ 1 h 120"/>
                  <a:gd name="T24" fmla="*/ 60 w 101"/>
                  <a:gd name="T25" fmla="*/ 1 h 120"/>
                  <a:gd name="T26" fmla="*/ 100 w 101"/>
                  <a:gd name="T27" fmla="*/ 41 h 120"/>
                  <a:gd name="T28" fmla="*/ 101 w 101"/>
                  <a:gd name="T29" fmla="*/ 44 h 120"/>
                  <a:gd name="T30" fmla="*/ 101 w 101"/>
                  <a:gd name="T31" fmla="*/ 52 h 120"/>
                  <a:gd name="T32" fmla="*/ 100 w 101"/>
                  <a:gd name="T33" fmla="*/ 55 h 120"/>
                  <a:gd name="T34" fmla="*/ 36 w 101"/>
                  <a:gd name="T35" fmla="*/ 119 h 120"/>
                  <a:gd name="T36" fmla="*/ 33 w 101"/>
                  <a:gd name="T3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120">
                    <a:moveTo>
                      <a:pt x="33" y="120"/>
                    </a:moveTo>
                    <a:cubicBezTo>
                      <a:pt x="25" y="120"/>
                      <a:pt x="25" y="120"/>
                      <a:pt x="25" y="120"/>
                    </a:cubicBezTo>
                    <a:cubicBezTo>
                      <a:pt x="24" y="120"/>
                      <a:pt x="23" y="120"/>
                      <a:pt x="22" y="119"/>
                    </a:cubicBezTo>
                    <a:cubicBezTo>
                      <a:pt x="2" y="99"/>
                      <a:pt x="2" y="99"/>
                      <a:pt x="2" y="99"/>
                    </a:cubicBezTo>
                    <a:cubicBezTo>
                      <a:pt x="0" y="97"/>
                      <a:pt x="0" y="95"/>
                      <a:pt x="2" y="93"/>
                    </a:cubicBezTo>
                    <a:cubicBezTo>
                      <a:pt x="3" y="92"/>
                      <a:pt x="6" y="92"/>
                      <a:pt x="8" y="93"/>
                    </a:cubicBezTo>
                    <a:cubicBezTo>
                      <a:pt x="26" y="112"/>
                      <a:pt x="26" y="112"/>
                      <a:pt x="26" y="112"/>
                    </a:cubicBezTo>
                    <a:cubicBezTo>
                      <a:pt x="31" y="112"/>
                      <a:pt x="31" y="112"/>
                      <a:pt x="31" y="112"/>
                    </a:cubicBezTo>
                    <a:cubicBezTo>
                      <a:pt x="93" y="50"/>
                      <a:pt x="93" y="50"/>
                      <a:pt x="93" y="50"/>
                    </a:cubicBezTo>
                    <a:cubicBezTo>
                      <a:pt x="93" y="46"/>
                      <a:pt x="93" y="46"/>
                      <a:pt x="93" y="46"/>
                    </a:cubicBezTo>
                    <a:cubicBezTo>
                      <a:pt x="54" y="7"/>
                      <a:pt x="54" y="7"/>
                      <a:pt x="54" y="7"/>
                    </a:cubicBezTo>
                    <a:cubicBezTo>
                      <a:pt x="52" y="5"/>
                      <a:pt x="52" y="3"/>
                      <a:pt x="54" y="1"/>
                    </a:cubicBezTo>
                    <a:cubicBezTo>
                      <a:pt x="55" y="0"/>
                      <a:pt x="58" y="0"/>
                      <a:pt x="60" y="1"/>
                    </a:cubicBezTo>
                    <a:cubicBezTo>
                      <a:pt x="100" y="41"/>
                      <a:pt x="100" y="41"/>
                      <a:pt x="100" y="41"/>
                    </a:cubicBezTo>
                    <a:cubicBezTo>
                      <a:pt x="100" y="42"/>
                      <a:pt x="101" y="43"/>
                      <a:pt x="101" y="44"/>
                    </a:cubicBezTo>
                    <a:cubicBezTo>
                      <a:pt x="101" y="52"/>
                      <a:pt x="101" y="52"/>
                      <a:pt x="101" y="52"/>
                    </a:cubicBezTo>
                    <a:cubicBezTo>
                      <a:pt x="101" y="53"/>
                      <a:pt x="100" y="54"/>
                      <a:pt x="100" y="55"/>
                    </a:cubicBezTo>
                    <a:cubicBezTo>
                      <a:pt x="36" y="119"/>
                      <a:pt x="36" y="119"/>
                      <a:pt x="36" y="119"/>
                    </a:cubicBezTo>
                    <a:cubicBezTo>
                      <a:pt x="35" y="120"/>
                      <a:pt x="34" y="120"/>
                      <a:pt x="33"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11" name="Freeform 182"/>
              <p:cNvSpPr>
                <a:spLocks/>
              </p:cNvSpPr>
              <p:nvPr/>
            </p:nvSpPr>
            <p:spPr bwMode="auto">
              <a:xfrm>
                <a:off x="4175" y="3306"/>
                <a:ext cx="23" cy="21"/>
              </a:xfrm>
              <a:custGeom>
                <a:avLst/>
                <a:gdLst>
                  <a:gd name="T0" fmla="*/ 5 w 17"/>
                  <a:gd name="T1" fmla="*/ 16 h 16"/>
                  <a:gd name="T2" fmla="*/ 2 w 17"/>
                  <a:gd name="T3" fmla="*/ 15 h 16"/>
                  <a:gd name="T4" fmla="*/ 2 w 17"/>
                  <a:gd name="T5" fmla="*/ 9 h 16"/>
                  <a:gd name="T6" fmla="*/ 10 w 17"/>
                  <a:gd name="T7" fmla="*/ 1 h 16"/>
                  <a:gd name="T8" fmla="*/ 16 w 17"/>
                  <a:gd name="T9" fmla="*/ 1 h 16"/>
                  <a:gd name="T10" fmla="*/ 16 w 17"/>
                  <a:gd name="T11" fmla="*/ 7 h 16"/>
                  <a:gd name="T12" fmla="*/ 8 w 17"/>
                  <a:gd name="T13" fmla="*/ 15 h 16"/>
                  <a:gd name="T14" fmla="*/ 5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5" y="16"/>
                    </a:moveTo>
                    <a:cubicBezTo>
                      <a:pt x="4" y="16"/>
                      <a:pt x="3" y="16"/>
                      <a:pt x="2" y="15"/>
                    </a:cubicBezTo>
                    <a:cubicBezTo>
                      <a:pt x="0" y="13"/>
                      <a:pt x="0" y="11"/>
                      <a:pt x="2" y="9"/>
                    </a:cubicBezTo>
                    <a:cubicBezTo>
                      <a:pt x="10" y="1"/>
                      <a:pt x="10" y="1"/>
                      <a:pt x="10" y="1"/>
                    </a:cubicBezTo>
                    <a:cubicBezTo>
                      <a:pt x="11" y="0"/>
                      <a:pt x="14" y="0"/>
                      <a:pt x="16" y="1"/>
                    </a:cubicBezTo>
                    <a:cubicBezTo>
                      <a:pt x="17" y="3"/>
                      <a:pt x="17" y="5"/>
                      <a:pt x="16" y="7"/>
                    </a:cubicBezTo>
                    <a:cubicBezTo>
                      <a:pt x="8" y="15"/>
                      <a:pt x="8" y="15"/>
                      <a:pt x="8" y="15"/>
                    </a:cubicBezTo>
                    <a:cubicBezTo>
                      <a:pt x="7" y="16"/>
                      <a:pt x="6" y="16"/>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12" name="Freeform 183"/>
              <p:cNvSpPr>
                <a:spLocks/>
              </p:cNvSpPr>
              <p:nvPr/>
            </p:nvSpPr>
            <p:spPr bwMode="auto">
              <a:xfrm>
                <a:off x="3896" y="3306"/>
                <a:ext cx="23" cy="21"/>
              </a:xfrm>
              <a:custGeom>
                <a:avLst/>
                <a:gdLst>
                  <a:gd name="T0" fmla="*/ 13 w 17"/>
                  <a:gd name="T1" fmla="*/ 16 h 16"/>
                  <a:gd name="T2" fmla="*/ 10 w 17"/>
                  <a:gd name="T3" fmla="*/ 15 h 16"/>
                  <a:gd name="T4" fmla="*/ 2 w 17"/>
                  <a:gd name="T5" fmla="*/ 7 h 16"/>
                  <a:gd name="T6" fmla="*/ 2 w 17"/>
                  <a:gd name="T7" fmla="*/ 1 h 16"/>
                  <a:gd name="T8" fmla="*/ 8 w 17"/>
                  <a:gd name="T9" fmla="*/ 1 h 16"/>
                  <a:gd name="T10" fmla="*/ 16 w 17"/>
                  <a:gd name="T11" fmla="*/ 9 h 16"/>
                  <a:gd name="T12" fmla="*/ 16 w 17"/>
                  <a:gd name="T13" fmla="*/ 15 h 16"/>
                  <a:gd name="T14" fmla="*/ 13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3" y="16"/>
                    </a:moveTo>
                    <a:cubicBezTo>
                      <a:pt x="12" y="16"/>
                      <a:pt x="11" y="16"/>
                      <a:pt x="10" y="15"/>
                    </a:cubicBezTo>
                    <a:cubicBezTo>
                      <a:pt x="2" y="7"/>
                      <a:pt x="2" y="7"/>
                      <a:pt x="2" y="7"/>
                    </a:cubicBezTo>
                    <a:cubicBezTo>
                      <a:pt x="0" y="5"/>
                      <a:pt x="0" y="3"/>
                      <a:pt x="2" y="1"/>
                    </a:cubicBezTo>
                    <a:cubicBezTo>
                      <a:pt x="3" y="0"/>
                      <a:pt x="6" y="0"/>
                      <a:pt x="8" y="1"/>
                    </a:cubicBezTo>
                    <a:cubicBezTo>
                      <a:pt x="16" y="9"/>
                      <a:pt x="16" y="9"/>
                      <a:pt x="16" y="9"/>
                    </a:cubicBezTo>
                    <a:cubicBezTo>
                      <a:pt x="17" y="11"/>
                      <a:pt x="17" y="13"/>
                      <a:pt x="16" y="15"/>
                    </a:cubicBezTo>
                    <a:cubicBezTo>
                      <a:pt x="15" y="16"/>
                      <a:pt x="14" y="16"/>
                      <a:pt x="1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13" name="Line 184"/>
              <p:cNvSpPr>
                <a:spLocks noChangeShapeType="1"/>
              </p:cNvSpPr>
              <p:nvPr/>
            </p:nvSpPr>
            <p:spPr bwMode="auto">
              <a:xfrm>
                <a:off x="4027" y="3424"/>
                <a:ext cx="0" cy="0"/>
              </a:xfrm>
              <a:prstGeom prst="line">
                <a:avLst/>
              </a:prstGeom>
              <a:grpFill/>
              <a:ln w="17463" cap="rnd">
                <a:solidFill>
                  <a:srgbClr val="363F40"/>
                </a:solidFill>
                <a:prstDash val="solid"/>
                <a:miter lim="800000"/>
                <a:headEnd/>
                <a:tailEnd/>
              </a:ln>
              <a:extLst/>
            </p:spPr>
            <p:txBody>
              <a:bodyPr vert="horz" wrap="square" lIns="91416" tIns="45708" rIns="91416" bIns="45708" numCol="1" anchor="t" anchorCtr="0" compatLnSpc="1">
                <a:prstTxWarp prst="textNoShape">
                  <a:avLst/>
                </a:prstTxWarp>
              </a:bodyPr>
              <a:lstStyle/>
              <a:p>
                <a:endParaRPr lang="en-US" sz="1899"/>
              </a:p>
            </p:txBody>
          </p:sp>
          <p:sp>
            <p:nvSpPr>
              <p:cNvPr id="214" name="Line 185"/>
              <p:cNvSpPr>
                <a:spLocks noChangeShapeType="1"/>
              </p:cNvSpPr>
              <p:nvPr/>
            </p:nvSpPr>
            <p:spPr bwMode="auto">
              <a:xfrm>
                <a:off x="4016" y="3435"/>
                <a:ext cx="0" cy="0"/>
              </a:xfrm>
              <a:prstGeom prst="line">
                <a:avLst/>
              </a:prstGeom>
              <a:grpFill/>
              <a:ln w="17463" cap="rnd">
                <a:solidFill>
                  <a:srgbClr val="363F40"/>
                </a:solidFill>
                <a:prstDash val="solid"/>
                <a:miter lim="800000"/>
                <a:headEnd/>
                <a:tailEnd/>
              </a:ln>
              <a:extLst/>
            </p:spPr>
            <p:txBody>
              <a:bodyPr vert="horz" wrap="square" lIns="91416" tIns="45708" rIns="91416" bIns="45708" numCol="1" anchor="t" anchorCtr="0" compatLnSpc="1">
                <a:prstTxWarp prst="textNoShape">
                  <a:avLst/>
                </a:prstTxWarp>
              </a:bodyPr>
              <a:lstStyle/>
              <a:p>
                <a:endParaRPr lang="en-US" sz="1899"/>
              </a:p>
            </p:txBody>
          </p:sp>
        </p:grpSp>
      </p:grpSp>
      <p:grpSp>
        <p:nvGrpSpPr>
          <p:cNvPr id="215" name="Group 351"/>
          <p:cNvGrpSpPr/>
          <p:nvPr/>
        </p:nvGrpSpPr>
        <p:grpSpPr>
          <a:xfrm>
            <a:off x="2392842" y="4739098"/>
            <a:ext cx="634086" cy="614454"/>
            <a:chOff x="6667127" y="3618736"/>
            <a:chExt cx="634251" cy="614614"/>
          </a:xfrm>
        </p:grpSpPr>
        <p:sp>
          <p:nvSpPr>
            <p:cNvPr id="216" name="Retângulo 9"/>
            <p:cNvSpPr/>
            <p:nvPr/>
          </p:nvSpPr>
          <p:spPr>
            <a:xfrm>
              <a:off x="6667127" y="3618736"/>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217" name="Group 148"/>
            <p:cNvGrpSpPr>
              <a:grpSpLocks noChangeAspect="1"/>
            </p:cNvGrpSpPr>
            <p:nvPr/>
          </p:nvGrpSpPr>
          <p:grpSpPr bwMode="auto">
            <a:xfrm>
              <a:off x="6778544" y="3706125"/>
              <a:ext cx="411417" cy="439837"/>
              <a:chOff x="4184" y="2303"/>
              <a:chExt cx="304" cy="325"/>
            </a:xfrm>
            <a:solidFill>
              <a:schemeClr val="bg1"/>
            </a:solidFill>
          </p:grpSpPr>
          <p:sp>
            <p:nvSpPr>
              <p:cNvPr id="218" name="Freeform 149"/>
              <p:cNvSpPr>
                <a:spLocks/>
              </p:cNvSpPr>
              <p:nvPr/>
            </p:nvSpPr>
            <p:spPr bwMode="auto">
              <a:xfrm>
                <a:off x="4295" y="2303"/>
                <a:ext cx="193" cy="161"/>
              </a:xfrm>
              <a:custGeom>
                <a:avLst/>
                <a:gdLst>
                  <a:gd name="T0" fmla="*/ 59 w 152"/>
                  <a:gd name="T1" fmla="*/ 127 h 127"/>
                  <a:gd name="T2" fmla="*/ 53 w 152"/>
                  <a:gd name="T3" fmla="*/ 121 h 127"/>
                  <a:gd name="T4" fmla="*/ 78 w 152"/>
                  <a:gd name="T5" fmla="*/ 96 h 127"/>
                  <a:gd name="T6" fmla="*/ 140 w 152"/>
                  <a:gd name="T7" fmla="*/ 96 h 127"/>
                  <a:gd name="T8" fmla="*/ 144 w 152"/>
                  <a:gd name="T9" fmla="*/ 92 h 127"/>
                  <a:gd name="T10" fmla="*/ 144 w 152"/>
                  <a:gd name="T11" fmla="*/ 12 h 127"/>
                  <a:gd name="T12" fmla="*/ 140 w 152"/>
                  <a:gd name="T13" fmla="*/ 8 h 127"/>
                  <a:gd name="T14" fmla="*/ 12 w 152"/>
                  <a:gd name="T15" fmla="*/ 8 h 127"/>
                  <a:gd name="T16" fmla="*/ 8 w 152"/>
                  <a:gd name="T17" fmla="*/ 12 h 127"/>
                  <a:gd name="T18" fmla="*/ 8 w 152"/>
                  <a:gd name="T19" fmla="*/ 48 h 127"/>
                  <a:gd name="T20" fmla="*/ 0 w 152"/>
                  <a:gd name="T21" fmla="*/ 48 h 127"/>
                  <a:gd name="T22" fmla="*/ 0 w 152"/>
                  <a:gd name="T23" fmla="*/ 12 h 127"/>
                  <a:gd name="T24" fmla="*/ 12 w 152"/>
                  <a:gd name="T25" fmla="*/ 0 h 127"/>
                  <a:gd name="T26" fmla="*/ 140 w 152"/>
                  <a:gd name="T27" fmla="*/ 0 h 127"/>
                  <a:gd name="T28" fmla="*/ 152 w 152"/>
                  <a:gd name="T29" fmla="*/ 12 h 127"/>
                  <a:gd name="T30" fmla="*/ 152 w 152"/>
                  <a:gd name="T31" fmla="*/ 92 h 127"/>
                  <a:gd name="T32" fmla="*/ 140 w 152"/>
                  <a:gd name="T33" fmla="*/ 104 h 127"/>
                  <a:gd name="T34" fmla="*/ 81 w 152"/>
                  <a:gd name="T35" fmla="*/ 104 h 127"/>
                  <a:gd name="T36" fmla="*/ 59 w 152"/>
                  <a:gd name="T3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127">
                    <a:moveTo>
                      <a:pt x="59" y="127"/>
                    </a:moveTo>
                    <a:cubicBezTo>
                      <a:pt x="53" y="121"/>
                      <a:pt x="53" y="121"/>
                      <a:pt x="53" y="121"/>
                    </a:cubicBezTo>
                    <a:cubicBezTo>
                      <a:pt x="78" y="96"/>
                      <a:pt x="78" y="96"/>
                      <a:pt x="78" y="96"/>
                    </a:cubicBezTo>
                    <a:cubicBezTo>
                      <a:pt x="140" y="96"/>
                      <a:pt x="140" y="96"/>
                      <a:pt x="140" y="96"/>
                    </a:cubicBezTo>
                    <a:cubicBezTo>
                      <a:pt x="142" y="96"/>
                      <a:pt x="144" y="94"/>
                      <a:pt x="144" y="92"/>
                    </a:cubicBezTo>
                    <a:cubicBezTo>
                      <a:pt x="144" y="12"/>
                      <a:pt x="144" y="12"/>
                      <a:pt x="144" y="12"/>
                    </a:cubicBezTo>
                    <a:cubicBezTo>
                      <a:pt x="144" y="10"/>
                      <a:pt x="142" y="8"/>
                      <a:pt x="140" y="8"/>
                    </a:cubicBezTo>
                    <a:cubicBezTo>
                      <a:pt x="12" y="8"/>
                      <a:pt x="12" y="8"/>
                      <a:pt x="12" y="8"/>
                    </a:cubicBezTo>
                    <a:cubicBezTo>
                      <a:pt x="10" y="8"/>
                      <a:pt x="8" y="10"/>
                      <a:pt x="8" y="12"/>
                    </a:cubicBezTo>
                    <a:cubicBezTo>
                      <a:pt x="8" y="48"/>
                      <a:pt x="8" y="48"/>
                      <a:pt x="8" y="48"/>
                    </a:cubicBezTo>
                    <a:cubicBezTo>
                      <a:pt x="0" y="48"/>
                      <a:pt x="0" y="48"/>
                      <a:pt x="0" y="48"/>
                    </a:cubicBezTo>
                    <a:cubicBezTo>
                      <a:pt x="0" y="12"/>
                      <a:pt x="0" y="12"/>
                      <a:pt x="0" y="12"/>
                    </a:cubicBezTo>
                    <a:cubicBezTo>
                      <a:pt x="0" y="5"/>
                      <a:pt x="5" y="0"/>
                      <a:pt x="12" y="0"/>
                    </a:cubicBezTo>
                    <a:cubicBezTo>
                      <a:pt x="140" y="0"/>
                      <a:pt x="140" y="0"/>
                      <a:pt x="140" y="0"/>
                    </a:cubicBezTo>
                    <a:cubicBezTo>
                      <a:pt x="146" y="0"/>
                      <a:pt x="152" y="5"/>
                      <a:pt x="152" y="12"/>
                    </a:cubicBezTo>
                    <a:cubicBezTo>
                      <a:pt x="152" y="92"/>
                      <a:pt x="152" y="92"/>
                      <a:pt x="152" y="92"/>
                    </a:cubicBezTo>
                    <a:cubicBezTo>
                      <a:pt x="152" y="99"/>
                      <a:pt x="146" y="104"/>
                      <a:pt x="140" y="104"/>
                    </a:cubicBezTo>
                    <a:cubicBezTo>
                      <a:pt x="81" y="104"/>
                      <a:pt x="81" y="104"/>
                      <a:pt x="81" y="104"/>
                    </a:cubicBezTo>
                    <a:lnTo>
                      <a:pt x="59"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19" name="Rectangle 150"/>
              <p:cNvSpPr>
                <a:spLocks noChangeArrowheads="1"/>
              </p:cNvSpPr>
              <p:nvPr/>
            </p:nvSpPr>
            <p:spPr bwMode="auto">
              <a:xfrm>
                <a:off x="4366" y="2364"/>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0" name="Rectangle 151"/>
              <p:cNvSpPr>
                <a:spLocks noChangeArrowheads="1"/>
              </p:cNvSpPr>
              <p:nvPr/>
            </p:nvSpPr>
            <p:spPr bwMode="auto">
              <a:xfrm>
                <a:off x="4387" y="2364"/>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1" name="Rectangle 152"/>
              <p:cNvSpPr>
                <a:spLocks noChangeArrowheads="1"/>
              </p:cNvSpPr>
              <p:nvPr/>
            </p:nvSpPr>
            <p:spPr bwMode="auto">
              <a:xfrm>
                <a:off x="4407" y="2364"/>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2" name="Line 153"/>
              <p:cNvSpPr>
                <a:spLocks noChangeShapeType="1"/>
              </p:cNvSpPr>
              <p:nvPr/>
            </p:nvSpPr>
            <p:spPr bwMode="auto">
              <a:xfrm>
                <a:off x="4336" y="2526"/>
                <a:ext cx="0" cy="0"/>
              </a:xfrm>
              <a:prstGeom prst="line">
                <a:avLst/>
              </a:prstGeom>
              <a:grpFill/>
              <a:ln w="15875" cap="flat">
                <a:solidFill>
                  <a:srgbClr val="363F40"/>
                </a:solidFill>
                <a:prstDash val="solid"/>
                <a:miter lim="800000"/>
                <a:headEnd/>
                <a:tailEnd/>
              </a:ln>
              <a:extLst/>
            </p:spPr>
            <p:txBody>
              <a:bodyPr vert="horz" wrap="square" lIns="91416" tIns="45708" rIns="91416" bIns="45708" numCol="1" anchor="t" anchorCtr="0" compatLnSpc="1">
                <a:prstTxWarp prst="textNoShape">
                  <a:avLst/>
                </a:prstTxWarp>
              </a:bodyPr>
              <a:lstStyle/>
              <a:p>
                <a:endParaRPr lang="en-US" sz="1899"/>
              </a:p>
            </p:txBody>
          </p:sp>
          <p:sp>
            <p:nvSpPr>
              <p:cNvPr id="223" name="Freeform 154"/>
              <p:cNvSpPr>
                <a:spLocks/>
              </p:cNvSpPr>
              <p:nvPr/>
            </p:nvSpPr>
            <p:spPr bwMode="auto">
              <a:xfrm>
                <a:off x="4184" y="2523"/>
                <a:ext cx="78" cy="105"/>
              </a:xfrm>
              <a:custGeom>
                <a:avLst/>
                <a:gdLst>
                  <a:gd name="T0" fmla="*/ 8 w 62"/>
                  <a:gd name="T1" fmla="*/ 83 h 83"/>
                  <a:gd name="T2" fmla="*/ 0 w 62"/>
                  <a:gd name="T3" fmla="*/ 83 h 83"/>
                  <a:gd name="T4" fmla="*/ 0 w 62"/>
                  <a:gd name="T5" fmla="*/ 55 h 83"/>
                  <a:gd name="T6" fmla="*/ 36 w 62"/>
                  <a:gd name="T7" fmla="*/ 9 h 83"/>
                  <a:gd name="T8" fmla="*/ 58 w 62"/>
                  <a:gd name="T9" fmla="*/ 0 h 83"/>
                  <a:gd name="T10" fmla="*/ 62 w 62"/>
                  <a:gd name="T11" fmla="*/ 6 h 83"/>
                  <a:gd name="T12" fmla="*/ 39 w 62"/>
                  <a:gd name="T13" fmla="*/ 17 h 83"/>
                  <a:gd name="T14" fmla="*/ 8 w 62"/>
                  <a:gd name="T15" fmla="*/ 55 h 83"/>
                  <a:gd name="T16" fmla="*/ 8 w 62"/>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83">
                    <a:moveTo>
                      <a:pt x="8" y="83"/>
                    </a:moveTo>
                    <a:cubicBezTo>
                      <a:pt x="0" y="83"/>
                      <a:pt x="0" y="83"/>
                      <a:pt x="0" y="83"/>
                    </a:cubicBezTo>
                    <a:cubicBezTo>
                      <a:pt x="0" y="55"/>
                      <a:pt x="0" y="55"/>
                      <a:pt x="0" y="55"/>
                    </a:cubicBezTo>
                    <a:cubicBezTo>
                      <a:pt x="0" y="23"/>
                      <a:pt x="18" y="16"/>
                      <a:pt x="36" y="9"/>
                    </a:cubicBezTo>
                    <a:cubicBezTo>
                      <a:pt x="43" y="6"/>
                      <a:pt x="51" y="4"/>
                      <a:pt x="58" y="0"/>
                    </a:cubicBezTo>
                    <a:cubicBezTo>
                      <a:pt x="62" y="6"/>
                      <a:pt x="62" y="6"/>
                      <a:pt x="62" y="6"/>
                    </a:cubicBezTo>
                    <a:cubicBezTo>
                      <a:pt x="54" y="11"/>
                      <a:pt x="46" y="14"/>
                      <a:pt x="39" y="17"/>
                    </a:cubicBezTo>
                    <a:cubicBezTo>
                      <a:pt x="20" y="24"/>
                      <a:pt x="8" y="28"/>
                      <a:pt x="8" y="55"/>
                    </a:cubicBezTo>
                    <a:lnTo>
                      <a:pt x="8"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4" name="Freeform 155"/>
              <p:cNvSpPr>
                <a:spLocks/>
              </p:cNvSpPr>
              <p:nvPr/>
            </p:nvSpPr>
            <p:spPr bwMode="auto">
              <a:xfrm>
                <a:off x="4338" y="2523"/>
                <a:ext cx="79" cy="105"/>
              </a:xfrm>
              <a:custGeom>
                <a:avLst/>
                <a:gdLst>
                  <a:gd name="T0" fmla="*/ 62 w 62"/>
                  <a:gd name="T1" fmla="*/ 83 h 83"/>
                  <a:gd name="T2" fmla="*/ 54 w 62"/>
                  <a:gd name="T3" fmla="*/ 83 h 83"/>
                  <a:gd name="T4" fmla="*/ 54 w 62"/>
                  <a:gd name="T5" fmla="*/ 55 h 83"/>
                  <a:gd name="T6" fmla="*/ 22 w 62"/>
                  <a:gd name="T7" fmla="*/ 17 h 83"/>
                  <a:gd name="T8" fmla="*/ 0 w 62"/>
                  <a:gd name="T9" fmla="*/ 6 h 83"/>
                  <a:gd name="T10" fmla="*/ 4 w 62"/>
                  <a:gd name="T11" fmla="*/ 0 h 83"/>
                  <a:gd name="T12" fmla="*/ 25 w 62"/>
                  <a:gd name="T13" fmla="*/ 9 h 83"/>
                  <a:gd name="T14" fmla="*/ 62 w 62"/>
                  <a:gd name="T15" fmla="*/ 55 h 83"/>
                  <a:gd name="T16" fmla="*/ 62 w 62"/>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83">
                    <a:moveTo>
                      <a:pt x="62" y="83"/>
                    </a:moveTo>
                    <a:cubicBezTo>
                      <a:pt x="54" y="83"/>
                      <a:pt x="54" y="83"/>
                      <a:pt x="54" y="83"/>
                    </a:cubicBezTo>
                    <a:cubicBezTo>
                      <a:pt x="54" y="55"/>
                      <a:pt x="54" y="55"/>
                      <a:pt x="54" y="55"/>
                    </a:cubicBezTo>
                    <a:cubicBezTo>
                      <a:pt x="54" y="28"/>
                      <a:pt x="41" y="24"/>
                      <a:pt x="22" y="17"/>
                    </a:cubicBezTo>
                    <a:cubicBezTo>
                      <a:pt x="15" y="14"/>
                      <a:pt x="8" y="11"/>
                      <a:pt x="0" y="6"/>
                    </a:cubicBezTo>
                    <a:cubicBezTo>
                      <a:pt x="4" y="0"/>
                      <a:pt x="4" y="0"/>
                      <a:pt x="4" y="0"/>
                    </a:cubicBezTo>
                    <a:cubicBezTo>
                      <a:pt x="11" y="4"/>
                      <a:pt x="18" y="6"/>
                      <a:pt x="25" y="9"/>
                    </a:cubicBezTo>
                    <a:cubicBezTo>
                      <a:pt x="44" y="16"/>
                      <a:pt x="62" y="23"/>
                      <a:pt x="62" y="55"/>
                    </a:cubicBezTo>
                    <a:lnTo>
                      <a:pt x="6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5" name="Freeform 156"/>
              <p:cNvSpPr>
                <a:spLocks noEditPoints="1"/>
              </p:cNvSpPr>
              <p:nvPr/>
            </p:nvSpPr>
            <p:spPr bwMode="auto">
              <a:xfrm>
                <a:off x="4254" y="2506"/>
                <a:ext cx="93" cy="47"/>
              </a:xfrm>
              <a:custGeom>
                <a:avLst/>
                <a:gdLst>
                  <a:gd name="T0" fmla="*/ 68 w 93"/>
                  <a:gd name="T1" fmla="*/ 47 h 47"/>
                  <a:gd name="T2" fmla="*/ 46 w 93"/>
                  <a:gd name="T3" fmla="*/ 36 h 47"/>
                  <a:gd name="T4" fmla="*/ 25 w 93"/>
                  <a:gd name="T5" fmla="*/ 47 h 47"/>
                  <a:gd name="T6" fmla="*/ 0 w 93"/>
                  <a:gd name="T7" fmla="*/ 20 h 47"/>
                  <a:gd name="T8" fmla="*/ 14 w 93"/>
                  <a:gd name="T9" fmla="*/ 0 h 47"/>
                  <a:gd name="T10" fmla="*/ 46 w 93"/>
                  <a:gd name="T11" fmla="*/ 5 h 47"/>
                  <a:gd name="T12" fmla="*/ 79 w 93"/>
                  <a:gd name="T13" fmla="*/ 0 h 47"/>
                  <a:gd name="T14" fmla="*/ 93 w 93"/>
                  <a:gd name="T15" fmla="*/ 20 h 47"/>
                  <a:gd name="T16" fmla="*/ 68 w 93"/>
                  <a:gd name="T17" fmla="*/ 47 h 47"/>
                  <a:gd name="T18" fmla="*/ 46 w 93"/>
                  <a:gd name="T19" fmla="*/ 25 h 47"/>
                  <a:gd name="T20" fmla="*/ 65 w 93"/>
                  <a:gd name="T21" fmla="*/ 34 h 47"/>
                  <a:gd name="T22" fmla="*/ 81 w 93"/>
                  <a:gd name="T23" fmla="*/ 19 h 47"/>
                  <a:gd name="T24" fmla="*/ 74 w 93"/>
                  <a:gd name="T25" fmla="*/ 10 h 47"/>
                  <a:gd name="T26" fmla="*/ 46 w 93"/>
                  <a:gd name="T27" fmla="*/ 15 h 47"/>
                  <a:gd name="T28" fmla="*/ 19 w 93"/>
                  <a:gd name="T29" fmla="*/ 10 h 47"/>
                  <a:gd name="T30" fmla="*/ 12 w 93"/>
                  <a:gd name="T31" fmla="*/ 19 h 47"/>
                  <a:gd name="T32" fmla="*/ 27 w 93"/>
                  <a:gd name="T33" fmla="*/ 34 h 47"/>
                  <a:gd name="T34" fmla="*/ 46 w 93"/>
                  <a:gd name="T3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47">
                    <a:moveTo>
                      <a:pt x="68" y="47"/>
                    </a:moveTo>
                    <a:lnTo>
                      <a:pt x="46" y="36"/>
                    </a:lnTo>
                    <a:lnTo>
                      <a:pt x="25" y="47"/>
                    </a:lnTo>
                    <a:lnTo>
                      <a:pt x="0" y="20"/>
                    </a:lnTo>
                    <a:lnTo>
                      <a:pt x="14" y="0"/>
                    </a:lnTo>
                    <a:lnTo>
                      <a:pt x="46" y="5"/>
                    </a:lnTo>
                    <a:lnTo>
                      <a:pt x="79" y="0"/>
                    </a:lnTo>
                    <a:lnTo>
                      <a:pt x="93" y="20"/>
                    </a:lnTo>
                    <a:lnTo>
                      <a:pt x="68" y="47"/>
                    </a:lnTo>
                    <a:close/>
                    <a:moveTo>
                      <a:pt x="46" y="25"/>
                    </a:moveTo>
                    <a:lnTo>
                      <a:pt x="65" y="34"/>
                    </a:lnTo>
                    <a:lnTo>
                      <a:pt x="81" y="19"/>
                    </a:lnTo>
                    <a:lnTo>
                      <a:pt x="74" y="10"/>
                    </a:lnTo>
                    <a:lnTo>
                      <a:pt x="46" y="15"/>
                    </a:lnTo>
                    <a:lnTo>
                      <a:pt x="19" y="10"/>
                    </a:lnTo>
                    <a:lnTo>
                      <a:pt x="12" y="19"/>
                    </a:lnTo>
                    <a:lnTo>
                      <a:pt x="27" y="34"/>
                    </a:lnTo>
                    <a:lnTo>
                      <a:pt x="4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6" name="Rectangle 157"/>
              <p:cNvSpPr>
                <a:spLocks noChangeArrowheads="1"/>
              </p:cNvSpPr>
              <p:nvPr/>
            </p:nvSpPr>
            <p:spPr bwMode="auto">
              <a:xfrm>
                <a:off x="4321" y="2491"/>
                <a:ext cx="10"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7" name="Rectangle 158"/>
              <p:cNvSpPr>
                <a:spLocks noChangeArrowheads="1"/>
              </p:cNvSpPr>
              <p:nvPr/>
            </p:nvSpPr>
            <p:spPr bwMode="auto">
              <a:xfrm>
                <a:off x="4270" y="2491"/>
                <a:ext cx="10"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8" name="Rectangle 159"/>
              <p:cNvSpPr>
                <a:spLocks noChangeArrowheads="1"/>
              </p:cNvSpPr>
              <p:nvPr/>
            </p:nvSpPr>
            <p:spPr bwMode="auto">
              <a:xfrm>
                <a:off x="4295" y="2577"/>
                <a:ext cx="1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29" name="Rectangle 160"/>
              <p:cNvSpPr>
                <a:spLocks noChangeArrowheads="1"/>
              </p:cNvSpPr>
              <p:nvPr/>
            </p:nvSpPr>
            <p:spPr bwMode="auto">
              <a:xfrm>
                <a:off x="4295" y="2557"/>
                <a:ext cx="1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0" name="Freeform 161"/>
              <p:cNvSpPr>
                <a:spLocks/>
              </p:cNvSpPr>
              <p:nvPr/>
            </p:nvSpPr>
            <p:spPr bwMode="auto">
              <a:xfrm>
                <a:off x="4250" y="2425"/>
                <a:ext cx="101" cy="76"/>
              </a:xfrm>
              <a:custGeom>
                <a:avLst/>
                <a:gdLst>
                  <a:gd name="T0" fmla="*/ 40 w 80"/>
                  <a:gd name="T1" fmla="*/ 60 h 60"/>
                  <a:gd name="T2" fmla="*/ 18 w 80"/>
                  <a:gd name="T3" fmla="*/ 56 h 60"/>
                  <a:gd name="T4" fmla="*/ 18 w 80"/>
                  <a:gd name="T5" fmla="*/ 55 h 60"/>
                  <a:gd name="T6" fmla="*/ 0 w 80"/>
                  <a:gd name="T7" fmla="*/ 17 h 60"/>
                  <a:gd name="T8" fmla="*/ 0 w 80"/>
                  <a:gd name="T9" fmla="*/ 16 h 60"/>
                  <a:gd name="T10" fmla="*/ 0 w 80"/>
                  <a:gd name="T11" fmla="*/ 0 h 60"/>
                  <a:gd name="T12" fmla="*/ 8 w 80"/>
                  <a:gd name="T13" fmla="*/ 0 h 60"/>
                  <a:gd name="T14" fmla="*/ 8 w 80"/>
                  <a:gd name="T15" fmla="*/ 16 h 60"/>
                  <a:gd name="T16" fmla="*/ 22 w 80"/>
                  <a:gd name="T17" fmla="*/ 49 h 60"/>
                  <a:gd name="T18" fmla="*/ 40 w 80"/>
                  <a:gd name="T19" fmla="*/ 52 h 60"/>
                  <a:gd name="T20" fmla="*/ 58 w 80"/>
                  <a:gd name="T21" fmla="*/ 49 h 60"/>
                  <a:gd name="T22" fmla="*/ 72 w 80"/>
                  <a:gd name="T23" fmla="*/ 16 h 60"/>
                  <a:gd name="T24" fmla="*/ 72 w 80"/>
                  <a:gd name="T25" fmla="*/ 0 h 60"/>
                  <a:gd name="T26" fmla="*/ 80 w 80"/>
                  <a:gd name="T27" fmla="*/ 0 h 60"/>
                  <a:gd name="T28" fmla="*/ 80 w 80"/>
                  <a:gd name="T29" fmla="*/ 17 h 60"/>
                  <a:gd name="T30" fmla="*/ 62 w 80"/>
                  <a:gd name="T31" fmla="*/ 55 h 60"/>
                  <a:gd name="T32" fmla="*/ 62 w 80"/>
                  <a:gd name="T33" fmla="*/ 56 h 60"/>
                  <a:gd name="T34" fmla="*/ 40 w 80"/>
                  <a:gd name="T3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60">
                    <a:moveTo>
                      <a:pt x="40" y="60"/>
                    </a:moveTo>
                    <a:cubicBezTo>
                      <a:pt x="39" y="60"/>
                      <a:pt x="27" y="60"/>
                      <a:pt x="18" y="56"/>
                    </a:cubicBezTo>
                    <a:cubicBezTo>
                      <a:pt x="18" y="55"/>
                      <a:pt x="18" y="55"/>
                      <a:pt x="18" y="55"/>
                    </a:cubicBezTo>
                    <a:cubicBezTo>
                      <a:pt x="17" y="55"/>
                      <a:pt x="4" y="46"/>
                      <a:pt x="0" y="17"/>
                    </a:cubicBezTo>
                    <a:cubicBezTo>
                      <a:pt x="0" y="16"/>
                      <a:pt x="0" y="16"/>
                      <a:pt x="0" y="16"/>
                    </a:cubicBezTo>
                    <a:cubicBezTo>
                      <a:pt x="0" y="0"/>
                      <a:pt x="0" y="0"/>
                      <a:pt x="0" y="0"/>
                    </a:cubicBezTo>
                    <a:cubicBezTo>
                      <a:pt x="8" y="0"/>
                      <a:pt x="8" y="0"/>
                      <a:pt x="8" y="0"/>
                    </a:cubicBezTo>
                    <a:cubicBezTo>
                      <a:pt x="8" y="16"/>
                      <a:pt x="8" y="16"/>
                      <a:pt x="8" y="16"/>
                    </a:cubicBezTo>
                    <a:cubicBezTo>
                      <a:pt x="11" y="39"/>
                      <a:pt x="21" y="48"/>
                      <a:pt x="22" y="49"/>
                    </a:cubicBezTo>
                    <a:cubicBezTo>
                      <a:pt x="29" y="52"/>
                      <a:pt x="40" y="52"/>
                      <a:pt x="40" y="52"/>
                    </a:cubicBezTo>
                    <a:cubicBezTo>
                      <a:pt x="40" y="52"/>
                      <a:pt x="51" y="52"/>
                      <a:pt x="58" y="49"/>
                    </a:cubicBezTo>
                    <a:cubicBezTo>
                      <a:pt x="59" y="48"/>
                      <a:pt x="68" y="39"/>
                      <a:pt x="72" y="16"/>
                    </a:cubicBezTo>
                    <a:cubicBezTo>
                      <a:pt x="72" y="0"/>
                      <a:pt x="72" y="0"/>
                      <a:pt x="72" y="0"/>
                    </a:cubicBezTo>
                    <a:cubicBezTo>
                      <a:pt x="80" y="0"/>
                      <a:pt x="80" y="0"/>
                      <a:pt x="80" y="0"/>
                    </a:cubicBezTo>
                    <a:cubicBezTo>
                      <a:pt x="80" y="17"/>
                      <a:pt x="80" y="17"/>
                      <a:pt x="80" y="17"/>
                    </a:cubicBezTo>
                    <a:cubicBezTo>
                      <a:pt x="75" y="46"/>
                      <a:pt x="62" y="55"/>
                      <a:pt x="62" y="55"/>
                    </a:cubicBezTo>
                    <a:cubicBezTo>
                      <a:pt x="62" y="56"/>
                      <a:pt x="62" y="56"/>
                      <a:pt x="62" y="56"/>
                    </a:cubicBezTo>
                    <a:cubicBezTo>
                      <a:pt x="53" y="60"/>
                      <a:pt x="40" y="60"/>
                      <a:pt x="4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1" name="Freeform 162"/>
              <p:cNvSpPr>
                <a:spLocks/>
              </p:cNvSpPr>
              <p:nvPr/>
            </p:nvSpPr>
            <p:spPr bwMode="auto">
              <a:xfrm>
                <a:off x="4250" y="2374"/>
                <a:ext cx="101" cy="51"/>
              </a:xfrm>
              <a:custGeom>
                <a:avLst/>
                <a:gdLst>
                  <a:gd name="T0" fmla="*/ 80 w 80"/>
                  <a:gd name="T1" fmla="*/ 40 h 40"/>
                  <a:gd name="T2" fmla="*/ 72 w 80"/>
                  <a:gd name="T3" fmla="*/ 40 h 40"/>
                  <a:gd name="T4" fmla="*/ 40 w 80"/>
                  <a:gd name="T5" fmla="*/ 8 h 40"/>
                  <a:gd name="T6" fmla="*/ 8 w 80"/>
                  <a:gd name="T7" fmla="*/ 40 h 40"/>
                  <a:gd name="T8" fmla="*/ 0 w 80"/>
                  <a:gd name="T9" fmla="*/ 40 h 40"/>
                  <a:gd name="T10" fmla="*/ 40 w 80"/>
                  <a:gd name="T11" fmla="*/ 0 h 40"/>
                  <a:gd name="T12" fmla="*/ 80 w 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0" h="40">
                    <a:moveTo>
                      <a:pt x="80" y="40"/>
                    </a:moveTo>
                    <a:cubicBezTo>
                      <a:pt x="72" y="40"/>
                      <a:pt x="72" y="40"/>
                      <a:pt x="72" y="40"/>
                    </a:cubicBezTo>
                    <a:cubicBezTo>
                      <a:pt x="72" y="18"/>
                      <a:pt x="62" y="8"/>
                      <a:pt x="40" y="8"/>
                    </a:cubicBezTo>
                    <a:cubicBezTo>
                      <a:pt x="18" y="8"/>
                      <a:pt x="8" y="18"/>
                      <a:pt x="8" y="40"/>
                    </a:cubicBezTo>
                    <a:cubicBezTo>
                      <a:pt x="0" y="40"/>
                      <a:pt x="0" y="40"/>
                      <a:pt x="0" y="40"/>
                    </a:cubicBezTo>
                    <a:cubicBezTo>
                      <a:pt x="0" y="13"/>
                      <a:pt x="13" y="0"/>
                      <a:pt x="40" y="0"/>
                    </a:cubicBezTo>
                    <a:cubicBezTo>
                      <a:pt x="66" y="0"/>
                      <a:pt x="80" y="13"/>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2" name="Freeform 163"/>
              <p:cNvSpPr>
                <a:spLocks/>
              </p:cNvSpPr>
              <p:nvPr/>
            </p:nvSpPr>
            <p:spPr bwMode="auto">
              <a:xfrm>
                <a:off x="4252" y="2410"/>
                <a:ext cx="97" cy="30"/>
              </a:xfrm>
              <a:custGeom>
                <a:avLst/>
                <a:gdLst>
                  <a:gd name="T0" fmla="*/ 74 w 97"/>
                  <a:gd name="T1" fmla="*/ 30 h 30"/>
                  <a:gd name="T2" fmla="*/ 23 w 97"/>
                  <a:gd name="T3" fmla="*/ 10 h 30"/>
                  <a:gd name="T4" fmla="*/ 5 w 97"/>
                  <a:gd name="T5" fmla="*/ 20 h 30"/>
                  <a:gd name="T6" fmla="*/ 0 w 97"/>
                  <a:gd name="T7" fmla="*/ 10 h 30"/>
                  <a:gd name="T8" fmla="*/ 23 w 97"/>
                  <a:gd name="T9" fmla="*/ 0 h 30"/>
                  <a:gd name="T10" fmla="*/ 74 w 97"/>
                  <a:gd name="T11" fmla="*/ 20 h 30"/>
                  <a:gd name="T12" fmla="*/ 92 w 97"/>
                  <a:gd name="T13" fmla="*/ 10 h 30"/>
                  <a:gd name="T14" fmla="*/ 97 w 97"/>
                  <a:gd name="T15" fmla="*/ 20 h 30"/>
                  <a:gd name="T16" fmla="*/ 74 w 9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0">
                    <a:moveTo>
                      <a:pt x="74" y="30"/>
                    </a:moveTo>
                    <a:lnTo>
                      <a:pt x="23" y="10"/>
                    </a:lnTo>
                    <a:lnTo>
                      <a:pt x="5" y="20"/>
                    </a:lnTo>
                    <a:lnTo>
                      <a:pt x="0" y="10"/>
                    </a:lnTo>
                    <a:lnTo>
                      <a:pt x="23" y="0"/>
                    </a:lnTo>
                    <a:lnTo>
                      <a:pt x="74" y="20"/>
                    </a:lnTo>
                    <a:lnTo>
                      <a:pt x="92" y="10"/>
                    </a:lnTo>
                    <a:lnTo>
                      <a:pt x="97" y="20"/>
                    </a:ln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3" name="Rectangle 164"/>
              <p:cNvSpPr>
                <a:spLocks noChangeArrowheads="1"/>
              </p:cNvSpPr>
              <p:nvPr/>
            </p:nvSpPr>
            <p:spPr bwMode="auto">
              <a:xfrm>
                <a:off x="4224" y="2597"/>
                <a:ext cx="11"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4" name="Rectangle 165"/>
              <p:cNvSpPr>
                <a:spLocks noChangeArrowheads="1"/>
              </p:cNvSpPr>
              <p:nvPr/>
            </p:nvSpPr>
            <p:spPr bwMode="auto">
              <a:xfrm>
                <a:off x="4366" y="2597"/>
                <a:ext cx="10"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grpSp>
      </p:grpSp>
      <p:grpSp>
        <p:nvGrpSpPr>
          <p:cNvPr id="235" name="Group 165"/>
          <p:cNvGrpSpPr/>
          <p:nvPr/>
        </p:nvGrpSpPr>
        <p:grpSpPr>
          <a:xfrm>
            <a:off x="2394225" y="3907093"/>
            <a:ext cx="634086" cy="614454"/>
            <a:chOff x="2977226" y="2657292"/>
            <a:chExt cx="634251" cy="614614"/>
          </a:xfrm>
        </p:grpSpPr>
        <p:sp>
          <p:nvSpPr>
            <p:cNvPr id="236" name="Retângulo 9"/>
            <p:cNvSpPr/>
            <p:nvPr/>
          </p:nvSpPr>
          <p:spPr>
            <a:xfrm>
              <a:off x="2977226" y="2657292"/>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237" name="Group 54"/>
            <p:cNvGrpSpPr>
              <a:grpSpLocks noChangeAspect="1"/>
            </p:cNvGrpSpPr>
            <p:nvPr/>
          </p:nvGrpSpPr>
          <p:grpSpPr bwMode="auto">
            <a:xfrm>
              <a:off x="3096373" y="2738874"/>
              <a:ext cx="395957" cy="451451"/>
              <a:chOff x="1972" y="1673"/>
              <a:chExt cx="264" cy="301"/>
            </a:xfrm>
            <a:solidFill>
              <a:schemeClr val="bg1"/>
            </a:solidFill>
          </p:grpSpPr>
          <p:sp>
            <p:nvSpPr>
              <p:cNvPr id="238" name="Rectangle 55"/>
              <p:cNvSpPr>
                <a:spLocks noChangeArrowheads="1"/>
              </p:cNvSpPr>
              <p:nvPr/>
            </p:nvSpPr>
            <p:spPr bwMode="auto">
              <a:xfrm>
                <a:off x="2132" y="1913"/>
                <a:ext cx="14"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39" name="Freeform 56"/>
              <p:cNvSpPr>
                <a:spLocks/>
              </p:cNvSpPr>
              <p:nvPr/>
            </p:nvSpPr>
            <p:spPr bwMode="auto">
              <a:xfrm>
                <a:off x="2019" y="1846"/>
                <a:ext cx="28" cy="128"/>
              </a:xfrm>
              <a:custGeom>
                <a:avLst/>
                <a:gdLst>
                  <a:gd name="T0" fmla="*/ 24 w 24"/>
                  <a:gd name="T1" fmla="*/ 109 h 109"/>
                  <a:gd name="T2" fmla="*/ 16 w 24"/>
                  <a:gd name="T3" fmla="*/ 109 h 109"/>
                  <a:gd name="T4" fmla="*/ 16 w 24"/>
                  <a:gd name="T5" fmla="*/ 61 h 109"/>
                  <a:gd name="T6" fmla="*/ 0 w 24"/>
                  <a:gd name="T7" fmla="*/ 3 h 109"/>
                  <a:gd name="T8" fmla="*/ 8 w 24"/>
                  <a:gd name="T9" fmla="*/ 0 h 109"/>
                  <a:gd name="T10" fmla="*/ 24 w 24"/>
                  <a:gd name="T11" fmla="*/ 61 h 109"/>
                  <a:gd name="T12" fmla="*/ 24 w 24"/>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24" h="109">
                    <a:moveTo>
                      <a:pt x="24" y="109"/>
                    </a:moveTo>
                    <a:cubicBezTo>
                      <a:pt x="16" y="109"/>
                      <a:pt x="16" y="109"/>
                      <a:pt x="16" y="109"/>
                    </a:cubicBezTo>
                    <a:cubicBezTo>
                      <a:pt x="16" y="61"/>
                      <a:pt x="16" y="61"/>
                      <a:pt x="16" y="61"/>
                    </a:cubicBezTo>
                    <a:cubicBezTo>
                      <a:pt x="16" y="42"/>
                      <a:pt x="8" y="21"/>
                      <a:pt x="0" y="3"/>
                    </a:cubicBezTo>
                    <a:cubicBezTo>
                      <a:pt x="8" y="0"/>
                      <a:pt x="8" y="0"/>
                      <a:pt x="8" y="0"/>
                    </a:cubicBezTo>
                    <a:cubicBezTo>
                      <a:pt x="15" y="19"/>
                      <a:pt x="24" y="40"/>
                      <a:pt x="24" y="61"/>
                    </a:cubicBezTo>
                    <a:lnTo>
                      <a:pt x="24"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0" name="Freeform 57"/>
              <p:cNvSpPr>
                <a:spLocks/>
              </p:cNvSpPr>
              <p:nvPr/>
            </p:nvSpPr>
            <p:spPr bwMode="auto">
              <a:xfrm>
                <a:off x="2104" y="1673"/>
                <a:ext cx="132" cy="301"/>
              </a:xfrm>
              <a:custGeom>
                <a:avLst/>
                <a:gdLst>
                  <a:gd name="T0" fmla="*/ 40 w 112"/>
                  <a:gd name="T1" fmla="*/ 256 h 256"/>
                  <a:gd name="T2" fmla="*/ 32 w 112"/>
                  <a:gd name="T3" fmla="*/ 256 h 256"/>
                  <a:gd name="T4" fmla="*/ 32 w 112"/>
                  <a:gd name="T5" fmla="*/ 208 h 256"/>
                  <a:gd name="T6" fmla="*/ 36 w 112"/>
                  <a:gd name="T7" fmla="*/ 204 h 256"/>
                  <a:gd name="T8" fmla="*/ 60 w 112"/>
                  <a:gd name="T9" fmla="*/ 204 h 256"/>
                  <a:gd name="T10" fmla="*/ 80 w 112"/>
                  <a:gd name="T11" fmla="*/ 184 h 256"/>
                  <a:gd name="T12" fmla="*/ 80 w 112"/>
                  <a:gd name="T13" fmla="*/ 148 h 256"/>
                  <a:gd name="T14" fmla="*/ 84 w 112"/>
                  <a:gd name="T15" fmla="*/ 144 h 256"/>
                  <a:gd name="T16" fmla="*/ 104 w 112"/>
                  <a:gd name="T17" fmla="*/ 144 h 256"/>
                  <a:gd name="T18" fmla="*/ 104 w 112"/>
                  <a:gd name="T19" fmla="*/ 141 h 256"/>
                  <a:gd name="T20" fmla="*/ 80 w 112"/>
                  <a:gd name="T21" fmla="*/ 90 h 256"/>
                  <a:gd name="T22" fmla="*/ 80 w 112"/>
                  <a:gd name="T23" fmla="*/ 88 h 256"/>
                  <a:gd name="T24" fmla="*/ 0 w 112"/>
                  <a:gd name="T25" fmla="*/ 8 h 256"/>
                  <a:gd name="T26" fmla="*/ 0 w 112"/>
                  <a:gd name="T27" fmla="*/ 0 h 256"/>
                  <a:gd name="T28" fmla="*/ 88 w 112"/>
                  <a:gd name="T29" fmla="*/ 87 h 256"/>
                  <a:gd name="T30" fmla="*/ 112 w 112"/>
                  <a:gd name="T31" fmla="*/ 138 h 256"/>
                  <a:gd name="T32" fmla="*/ 112 w 112"/>
                  <a:gd name="T33" fmla="*/ 140 h 256"/>
                  <a:gd name="T34" fmla="*/ 112 w 112"/>
                  <a:gd name="T35" fmla="*/ 148 h 256"/>
                  <a:gd name="T36" fmla="*/ 108 w 112"/>
                  <a:gd name="T37" fmla="*/ 152 h 256"/>
                  <a:gd name="T38" fmla="*/ 88 w 112"/>
                  <a:gd name="T39" fmla="*/ 152 h 256"/>
                  <a:gd name="T40" fmla="*/ 88 w 112"/>
                  <a:gd name="T41" fmla="*/ 184 h 256"/>
                  <a:gd name="T42" fmla="*/ 60 w 112"/>
                  <a:gd name="T43" fmla="*/ 212 h 256"/>
                  <a:gd name="T44" fmla="*/ 40 w 112"/>
                  <a:gd name="T45" fmla="*/ 212 h 256"/>
                  <a:gd name="T46" fmla="*/ 40 w 112"/>
                  <a:gd name="T47"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56">
                    <a:moveTo>
                      <a:pt x="40" y="256"/>
                    </a:moveTo>
                    <a:cubicBezTo>
                      <a:pt x="32" y="256"/>
                      <a:pt x="32" y="256"/>
                      <a:pt x="32" y="256"/>
                    </a:cubicBezTo>
                    <a:cubicBezTo>
                      <a:pt x="32" y="208"/>
                      <a:pt x="32" y="208"/>
                      <a:pt x="32" y="208"/>
                    </a:cubicBezTo>
                    <a:cubicBezTo>
                      <a:pt x="32" y="206"/>
                      <a:pt x="34" y="204"/>
                      <a:pt x="36" y="204"/>
                    </a:cubicBezTo>
                    <a:cubicBezTo>
                      <a:pt x="60" y="204"/>
                      <a:pt x="60" y="204"/>
                      <a:pt x="60" y="204"/>
                    </a:cubicBezTo>
                    <a:cubicBezTo>
                      <a:pt x="71" y="204"/>
                      <a:pt x="80" y="195"/>
                      <a:pt x="80" y="184"/>
                    </a:cubicBezTo>
                    <a:cubicBezTo>
                      <a:pt x="80" y="148"/>
                      <a:pt x="80" y="148"/>
                      <a:pt x="80" y="148"/>
                    </a:cubicBezTo>
                    <a:cubicBezTo>
                      <a:pt x="80" y="146"/>
                      <a:pt x="82" y="144"/>
                      <a:pt x="84" y="144"/>
                    </a:cubicBezTo>
                    <a:cubicBezTo>
                      <a:pt x="104" y="144"/>
                      <a:pt x="104" y="144"/>
                      <a:pt x="104" y="144"/>
                    </a:cubicBezTo>
                    <a:cubicBezTo>
                      <a:pt x="104" y="141"/>
                      <a:pt x="104" y="141"/>
                      <a:pt x="104" y="141"/>
                    </a:cubicBezTo>
                    <a:cubicBezTo>
                      <a:pt x="80" y="90"/>
                      <a:pt x="80" y="90"/>
                      <a:pt x="80" y="90"/>
                    </a:cubicBezTo>
                    <a:cubicBezTo>
                      <a:pt x="80" y="89"/>
                      <a:pt x="80" y="89"/>
                      <a:pt x="80" y="88"/>
                    </a:cubicBezTo>
                    <a:cubicBezTo>
                      <a:pt x="80" y="44"/>
                      <a:pt x="44" y="8"/>
                      <a:pt x="0" y="8"/>
                    </a:cubicBezTo>
                    <a:cubicBezTo>
                      <a:pt x="0" y="0"/>
                      <a:pt x="0" y="0"/>
                      <a:pt x="0" y="0"/>
                    </a:cubicBezTo>
                    <a:cubicBezTo>
                      <a:pt x="48" y="0"/>
                      <a:pt x="88" y="39"/>
                      <a:pt x="88" y="87"/>
                    </a:cubicBezTo>
                    <a:cubicBezTo>
                      <a:pt x="112" y="138"/>
                      <a:pt x="112" y="138"/>
                      <a:pt x="112" y="138"/>
                    </a:cubicBezTo>
                    <a:cubicBezTo>
                      <a:pt x="112" y="139"/>
                      <a:pt x="112" y="140"/>
                      <a:pt x="112" y="140"/>
                    </a:cubicBezTo>
                    <a:cubicBezTo>
                      <a:pt x="112" y="148"/>
                      <a:pt x="112" y="148"/>
                      <a:pt x="112" y="148"/>
                    </a:cubicBezTo>
                    <a:cubicBezTo>
                      <a:pt x="112" y="150"/>
                      <a:pt x="110" y="152"/>
                      <a:pt x="108" y="152"/>
                    </a:cubicBezTo>
                    <a:cubicBezTo>
                      <a:pt x="88" y="152"/>
                      <a:pt x="88" y="152"/>
                      <a:pt x="88" y="152"/>
                    </a:cubicBezTo>
                    <a:cubicBezTo>
                      <a:pt x="88" y="184"/>
                      <a:pt x="88" y="184"/>
                      <a:pt x="88" y="184"/>
                    </a:cubicBezTo>
                    <a:cubicBezTo>
                      <a:pt x="88" y="200"/>
                      <a:pt x="76" y="212"/>
                      <a:pt x="60" y="212"/>
                    </a:cubicBezTo>
                    <a:cubicBezTo>
                      <a:pt x="40" y="212"/>
                      <a:pt x="40" y="212"/>
                      <a:pt x="40" y="212"/>
                    </a:cubicBezTo>
                    <a:lnTo>
                      <a:pt x="40"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1" name="Rectangle 58"/>
              <p:cNvSpPr>
                <a:spLocks noChangeArrowheads="1"/>
              </p:cNvSpPr>
              <p:nvPr/>
            </p:nvSpPr>
            <p:spPr bwMode="auto">
              <a:xfrm>
                <a:off x="2052" y="1757"/>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2" name="Freeform 59"/>
              <p:cNvSpPr>
                <a:spLocks noEditPoints="1"/>
              </p:cNvSpPr>
              <p:nvPr/>
            </p:nvSpPr>
            <p:spPr bwMode="auto">
              <a:xfrm>
                <a:off x="2029" y="1720"/>
                <a:ext cx="113" cy="11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8 h 96"/>
                  <a:gd name="T12" fmla="*/ 8 w 96"/>
                  <a:gd name="T13" fmla="*/ 48 h 96"/>
                  <a:gd name="T14" fmla="*/ 48 w 96"/>
                  <a:gd name="T15" fmla="*/ 88 h 96"/>
                  <a:gd name="T16" fmla="*/ 88 w 96"/>
                  <a:gd name="T17" fmla="*/ 48 h 96"/>
                  <a:gd name="T18" fmla="*/ 48 w 96"/>
                  <a:gd name="T1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8"/>
                    </a:moveTo>
                    <a:cubicBezTo>
                      <a:pt x="26" y="8"/>
                      <a:pt x="8" y="26"/>
                      <a:pt x="8" y="48"/>
                    </a:cubicBezTo>
                    <a:cubicBezTo>
                      <a:pt x="8" y="70"/>
                      <a:pt x="26" y="88"/>
                      <a:pt x="48" y="88"/>
                    </a:cubicBezTo>
                    <a:cubicBezTo>
                      <a:pt x="70" y="88"/>
                      <a:pt x="88" y="70"/>
                      <a:pt x="88" y="48"/>
                    </a:cubicBezTo>
                    <a:cubicBezTo>
                      <a:pt x="88" y="26"/>
                      <a:pt x="70" y="8"/>
                      <a:pt x="4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3" name="Freeform 60"/>
              <p:cNvSpPr>
                <a:spLocks noEditPoints="1"/>
              </p:cNvSpPr>
              <p:nvPr/>
            </p:nvSpPr>
            <p:spPr bwMode="auto">
              <a:xfrm>
                <a:off x="2000" y="1673"/>
                <a:ext cx="113" cy="11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8 h 96"/>
                  <a:gd name="T12" fmla="*/ 8 w 96"/>
                  <a:gd name="T13" fmla="*/ 48 h 96"/>
                  <a:gd name="T14" fmla="*/ 48 w 96"/>
                  <a:gd name="T15" fmla="*/ 88 h 96"/>
                  <a:gd name="T16" fmla="*/ 88 w 96"/>
                  <a:gd name="T17" fmla="*/ 48 h 96"/>
                  <a:gd name="T18" fmla="*/ 48 w 96"/>
                  <a:gd name="T1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8"/>
                    </a:moveTo>
                    <a:cubicBezTo>
                      <a:pt x="26" y="8"/>
                      <a:pt x="8" y="26"/>
                      <a:pt x="8" y="48"/>
                    </a:cubicBezTo>
                    <a:cubicBezTo>
                      <a:pt x="8" y="70"/>
                      <a:pt x="26" y="88"/>
                      <a:pt x="48" y="88"/>
                    </a:cubicBezTo>
                    <a:cubicBezTo>
                      <a:pt x="70" y="88"/>
                      <a:pt x="88" y="70"/>
                      <a:pt x="88" y="48"/>
                    </a:cubicBezTo>
                    <a:cubicBezTo>
                      <a:pt x="88" y="26"/>
                      <a:pt x="70" y="8"/>
                      <a:pt x="4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4" name="Freeform 61"/>
              <p:cNvSpPr>
                <a:spLocks noEditPoints="1"/>
              </p:cNvSpPr>
              <p:nvPr/>
            </p:nvSpPr>
            <p:spPr bwMode="auto">
              <a:xfrm>
                <a:off x="1972" y="1720"/>
                <a:ext cx="113" cy="11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8 h 96"/>
                  <a:gd name="T12" fmla="*/ 8 w 96"/>
                  <a:gd name="T13" fmla="*/ 48 h 96"/>
                  <a:gd name="T14" fmla="*/ 48 w 96"/>
                  <a:gd name="T15" fmla="*/ 88 h 96"/>
                  <a:gd name="T16" fmla="*/ 88 w 96"/>
                  <a:gd name="T17" fmla="*/ 48 h 96"/>
                  <a:gd name="T18" fmla="*/ 48 w 96"/>
                  <a:gd name="T1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8"/>
                    </a:moveTo>
                    <a:cubicBezTo>
                      <a:pt x="26" y="8"/>
                      <a:pt x="8" y="26"/>
                      <a:pt x="8" y="48"/>
                    </a:cubicBezTo>
                    <a:cubicBezTo>
                      <a:pt x="8" y="70"/>
                      <a:pt x="26" y="88"/>
                      <a:pt x="48" y="88"/>
                    </a:cubicBezTo>
                    <a:cubicBezTo>
                      <a:pt x="70" y="88"/>
                      <a:pt x="88" y="70"/>
                      <a:pt x="88" y="48"/>
                    </a:cubicBezTo>
                    <a:cubicBezTo>
                      <a:pt x="88" y="26"/>
                      <a:pt x="70" y="8"/>
                      <a:pt x="4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grpSp>
      </p:grpSp>
      <p:grpSp>
        <p:nvGrpSpPr>
          <p:cNvPr id="245" name="Group 287"/>
          <p:cNvGrpSpPr/>
          <p:nvPr/>
        </p:nvGrpSpPr>
        <p:grpSpPr>
          <a:xfrm>
            <a:off x="2350361" y="1437945"/>
            <a:ext cx="634086" cy="614454"/>
            <a:chOff x="6763068" y="1607260"/>
            <a:chExt cx="634251" cy="614614"/>
          </a:xfrm>
        </p:grpSpPr>
        <p:sp>
          <p:nvSpPr>
            <p:cNvPr id="246" name="Retângulo 9"/>
            <p:cNvSpPr/>
            <p:nvPr/>
          </p:nvSpPr>
          <p:spPr>
            <a:xfrm>
              <a:off x="6763068" y="1607260"/>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247" name="Group 119"/>
            <p:cNvGrpSpPr>
              <a:grpSpLocks noChangeAspect="1"/>
            </p:cNvGrpSpPr>
            <p:nvPr/>
          </p:nvGrpSpPr>
          <p:grpSpPr bwMode="auto">
            <a:xfrm>
              <a:off x="6855426" y="1691592"/>
              <a:ext cx="449534" cy="445951"/>
              <a:chOff x="4352" y="1074"/>
              <a:chExt cx="251" cy="249"/>
            </a:xfrm>
            <a:solidFill>
              <a:schemeClr val="bg1"/>
            </a:solidFill>
          </p:grpSpPr>
          <p:sp>
            <p:nvSpPr>
              <p:cNvPr id="248" name="Freeform 120"/>
              <p:cNvSpPr>
                <a:spLocks/>
              </p:cNvSpPr>
              <p:nvPr/>
            </p:nvSpPr>
            <p:spPr bwMode="auto">
              <a:xfrm>
                <a:off x="4353" y="1074"/>
                <a:ext cx="250" cy="249"/>
              </a:xfrm>
              <a:custGeom>
                <a:avLst/>
                <a:gdLst>
                  <a:gd name="T0" fmla="*/ 128 w 256"/>
                  <a:gd name="T1" fmla="*/ 256 h 256"/>
                  <a:gd name="T2" fmla="*/ 0 w 256"/>
                  <a:gd name="T3" fmla="*/ 128 h 256"/>
                  <a:gd name="T4" fmla="*/ 128 w 256"/>
                  <a:gd name="T5" fmla="*/ 0 h 256"/>
                  <a:gd name="T6" fmla="*/ 173 w 256"/>
                  <a:gd name="T7" fmla="*/ 9 h 256"/>
                  <a:gd name="T8" fmla="*/ 170 w 256"/>
                  <a:gd name="T9" fmla="*/ 16 h 256"/>
                  <a:gd name="T10" fmla="*/ 128 w 256"/>
                  <a:gd name="T11" fmla="*/ 8 h 256"/>
                  <a:gd name="T12" fmla="*/ 8 w 256"/>
                  <a:gd name="T13" fmla="*/ 128 h 256"/>
                  <a:gd name="T14" fmla="*/ 128 w 256"/>
                  <a:gd name="T15" fmla="*/ 248 h 256"/>
                  <a:gd name="T16" fmla="*/ 248 w 256"/>
                  <a:gd name="T17" fmla="*/ 128 h 256"/>
                  <a:gd name="T18" fmla="*/ 240 w 256"/>
                  <a:gd name="T19" fmla="*/ 86 h 256"/>
                  <a:gd name="T20" fmla="*/ 247 w 256"/>
                  <a:gd name="T21" fmla="*/ 83 h 256"/>
                  <a:gd name="T22" fmla="*/ 256 w 256"/>
                  <a:gd name="T23" fmla="*/ 128 h 256"/>
                  <a:gd name="T24" fmla="*/ 128 w 256"/>
                  <a:gd name="T25"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56">
                    <a:moveTo>
                      <a:pt x="128" y="256"/>
                    </a:moveTo>
                    <a:cubicBezTo>
                      <a:pt x="57" y="256"/>
                      <a:pt x="0" y="199"/>
                      <a:pt x="0" y="128"/>
                    </a:cubicBezTo>
                    <a:cubicBezTo>
                      <a:pt x="0" y="58"/>
                      <a:pt x="57" y="0"/>
                      <a:pt x="128" y="0"/>
                    </a:cubicBezTo>
                    <a:cubicBezTo>
                      <a:pt x="143" y="0"/>
                      <a:pt x="158" y="3"/>
                      <a:pt x="173" y="9"/>
                    </a:cubicBezTo>
                    <a:cubicBezTo>
                      <a:pt x="170" y="16"/>
                      <a:pt x="170" y="16"/>
                      <a:pt x="170" y="16"/>
                    </a:cubicBezTo>
                    <a:cubicBezTo>
                      <a:pt x="157" y="11"/>
                      <a:pt x="142" y="8"/>
                      <a:pt x="128" y="8"/>
                    </a:cubicBezTo>
                    <a:cubicBezTo>
                      <a:pt x="61" y="8"/>
                      <a:pt x="8" y="62"/>
                      <a:pt x="8" y="128"/>
                    </a:cubicBezTo>
                    <a:cubicBezTo>
                      <a:pt x="8" y="194"/>
                      <a:pt x="61" y="248"/>
                      <a:pt x="128" y="248"/>
                    </a:cubicBezTo>
                    <a:cubicBezTo>
                      <a:pt x="194" y="248"/>
                      <a:pt x="248" y="194"/>
                      <a:pt x="248" y="128"/>
                    </a:cubicBezTo>
                    <a:cubicBezTo>
                      <a:pt x="248" y="114"/>
                      <a:pt x="245" y="99"/>
                      <a:pt x="240" y="86"/>
                    </a:cubicBezTo>
                    <a:cubicBezTo>
                      <a:pt x="247" y="83"/>
                      <a:pt x="247" y="83"/>
                      <a:pt x="247" y="83"/>
                    </a:cubicBezTo>
                    <a:cubicBezTo>
                      <a:pt x="253" y="97"/>
                      <a:pt x="256" y="113"/>
                      <a:pt x="256" y="128"/>
                    </a:cubicBezTo>
                    <a:cubicBezTo>
                      <a:pt x="256" y="199"/>
                      <a:pt x="198" y="256"/>
                      <a:pt x="128"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49" name="Freeform 121"/>
              <p:cNvSpPr>
                <a:spLocks/>
              </p:cNvSpPr>
              <p:nvPr/>
            </p:nvSpPr>
            <p:spPr bwMode="auto">
              <a:xfrm>
                <a:off x="4475" y="1075"/>
                <a:ext cx="126" cy="126"/>
              </a:xfrm>
              <a:custGeom>
                <a:avLst/>
                <a:gdLst>
                  <a:gd name="T0" fmla="*/ 5 w 126"/>
                  <a:gd name="T1" fmla="*/ 126 h 126"/>
                  <a:gd name="T2" fmla="*/ 0 w 126"/>
                  <a:gd name="T3" fmla="*/ 121 h 126"/>
                  <a:gd name="T4" fmla="*/ 121 w 126"/>
                  <a:gd name="T5" fmla="*/ 0 h 126"/>
                  <a:gd name="T6" fmla="*/ 126 w 126"/>
                  <a:gd name="T7" fmla="*/ 6 h 126"/>
                  <a:gd name="T8" fmla="*/ 5 w 126"/>
                  <a:gd name="T9" fmla="*/ 126 h 126"/>
                </a:gdLst>
                <a:ahLst/>
                <a:cxnLst>
                  <a:cxn ang="0">
                    <a:pos x="T0" y="T1"/>
                  </a:cxn>
                  <a:cxn ang="0">
                    <a:pos x="T2" y="T3"/>
                  </a:cxn>
                  <a:cxn ang="0">
                    <a:pos x="T4" y="T5"/>
                  </a:cxn>
                  <a:cxn ang="0">
                    <a:pos x="T6" y="T7"/>
                  </a:cxn>
                  <a:cxn ang="0">
                    <a:pos x="T8" y="T9"/>
                  </a:cxn>
                </a:cxnLst>
                <a:rect l="0" t="0" r="r" b="b"/>
                <a:pathLst>
                  <a:path w="126" h="126">
                    <a:moveTo>
                      <a:pt x="5" y="126"/>
                    </a:moveTo>
                    <a:lnTo>
                      <a:pt x="0" y="121"/>
                    </a:lnTo>
                    <a:lnTo>
                      <a:pt x="121" y="0"/>
                    </a:lnTo>
                    <a:lnTo>
                      <a:pt x="126" y="6"/>
                    </a:ln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0" name="Freeform 122"/>
              <p:cNvSpPr>
                <a:spLocks/>
              </p:cNvSpPr>
              <p:nvPr/>
            </p:nvSpPr>
            <p:spPr bwMode="auto">
              <a:xfrm>
                <a:off x="4572" y="1074"/>
                <a:ext cx="31" cy="31"/>
              </a:xfrm>
              <a:custGeom>
                <a:avLst/>
                <a:gdLst>
                  <a:gd name="T0" fmla="*/ 31 w 31"/>
                  <a:gd name="T1" fmla="*/ 31 h 31"/>
                  <a:gd name="T2" fmla="*/ 0 w 31"/>
                  <a:gd name="T3" fmla="*/ 31 h 31"/>
                  <a:gd name="T4" fmla="*/ 0 w 31"/>
                  <a:gd name="T5" fmla="*/ 0 h 31"/>
                  <a:gd name="T6" fmla="*/ 8 w 31"/>
                  <a:gd name="T7" fmla="*/ 0 h 31"/>
                  <a:gd name="T8" fmla="*/ 8 w 31"/>
                  <a:gd name="T9" fmla="*/ 23 h 31"/>
                  <a:gd name="T10" fmla="*/ 31 w 31"/>
                  <a:gd name="T11" fmla="*/ 23 h 31"/>
                  <a:gd name="T12" fmla="*/ 31 w 31"/>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31"/>
                    </a:moveTo>
                    <a:lnTo>
                      <a:pt x="0" y="31"/>
                    </a:lnTo>
                    <a:lnTo>
                      <a:pt x="0" y="0"/>
                    </a:lnTo>
                    <a:lnTo>
                      <a:pt x="8" y="0"/>
                    </a:lnTo>
                    <a:lnTo>
                      <a:pt x="8" y="23"/>
                    </a:lnTo>
                    <a:lnTo>
                      <a:pt x="31" y="23"/>
                    </a:lnTo>
                    <a:lnTo>
                      <a:pt x="3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1" name="Freeform 123"/>
              <p:cNvSpPr>
                <a:spLocks/>
              </p:cNvSpPr>
              <p:nvPr/>
            </p:nvSpPr>
            <p:spPr bwMode="auto">
              <a:xfrm>
                <a:off x="4556" y="1089"/>
                <a:ext cx="31" cy="32"/>
              </a:xfrm>
              <a:custGeom>
                <a:avLst/>
                <a:gdLst>
                  <a:gd name="T0" fmla="*/ 31 w 31"/>
                  <a:gd name="T1" fmla="*/ 32 h 32"/>
                  <a:gd name="T2" fmla="*/ 0 w 31"/>
                  <a:gd name="T3" fmla="*/ 32 h 32"/>
                  <a:gd name="T4" fmla="*/ 0 w 31"/>
                  <a:gd name="T5" fmla="*/ 0 h 32"/>
                  <a:gd name="T6" fmla="*/ 8 w 31"/>
                  <a:gd name="T7" fmla="*/ 0 h 32"/>
                  <a:gd name="T8" fmla="*/ 8 w 31"/>
                  <a:gd name="T9" fmla="*/ 24 h 32"/>
                  <a:gd name="T10" fmla="*/ 31 w 31"/>
                  <a:gd name="T11" fmla="*/ 24 h 32"/>
                  <a:gd name="T12" fmla="*/ 31 w 3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31" y="32"/>
                    </a:moveTo>
                    <a:lnTo>
                      <a:pt x="0" y="32"/>
                    </a:lnTo>
                    <a:lnTo>
                      <a:pt x="0" y="0"/>
                    </a:lnTo>
                    <a:lnTo>
                      <a:pt x="8" y="0"/>
                    </a:lnTo>
                    <a:lnTo>
                      <a:pt x="8" y="24"/>
                    </a:lnTo>
                    <a:lnTo>
                      <a:pt x="31" y="24"/>
                    </a:lnTo>
                    <a:lnTo>
                      <a:pt x="3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2" name="Freeform 124"/>
              <p:cNvSpPr>
                <a:spLocks noEditPoints="1"/>
              </p:cNvSpPr>
              <p:nvPr/>
            </p:nvSpPr>
            <p:spPr bwMode="auto">
              <a:xfrm>
                <a:off x="4376" y="1097"/>
                <a:ext cx="204" cy="203"/>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8 h 208"/>
                  <a:gd name="T12" fmla="*/ 8 w 208"/>
                  <a:gd name="T13" fmla="*/ 104 h 208"/>
                  <a:gd name="T14" fmla="*/ 104 w 208"/>
                  <a:gd name="T15" fmla="*/ 200 h 208"/>
                  <a:gd name="T16" fmla="*/ 200 w 208"/>
                  <a:gd name="T17" fmla="*/ 104 h 208"/>
                  <a:gd name="T18" fmla="*/ 104 w 208"/>
                  <a:gd name="T19"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6" y="208"/>
                      <a:pt x="0" y="162"/>
                      <a:pt x="0" y="104"/>
                    </a:cubicBezTo>
                    <a:cubicBezTo>
                      <a:pt x="0" y="47"/>
                      <a:pt x="46" y="0"/>
                      <a:pt x="104" y="0"/>
                    </a:cubicBezTo>
                    <a:cubicBezTo>
                      <a:pt x="161" y="0"/>
                      <a:pt x="208" y="47"/>
                      <a:pt x="208" y="104"/>
                    </a:cubicBezTo>
                    <a:cubicBezTo>
                      <a:pt x="208" y="162"/>
                      <a:pt x="161" y="208"/>
                      <a:pt x="104" y="208"/>
                    </a:cubicBezTo>
                    <a:close/>
                    <a:moveTo>
                      <a:pt x="104" y="8"/>
                    </a:moveTo>
                    <a:cubicBezTo>
                      <a:pt x="51" y="8"/>
                      <a:pt x="8" y="51"/>
                      <a:pt x="8" y="104"/>
                    </a:cubicBezTo>
                    <a:cubicBezTo>
                      <a:pt x="8" y="157"/>
                      <a:pt x="51" y="200"/>
                      <a:pt x="104" y="200"/>
                    </a:cubicBezTo>
                    <a:cubicBezTo>
                      <a:pt x="156" y="200"/>
                      <a:pt x="200" y="157"/>
                      <a:pt x="200" y="104"/>
                    </a:cubicBezTo>
                    <a:cubicBezTo>
                      <a:pt x="200" y="51"/>
                      <a:pt x="156" y="8"/>
                      <a:pt x="10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3" name="Freeform 125"/>
              <p:cNvSpPr>
                <a:spLocks noEditPoints="1"/>
              </p:cNvSpPr>
              <p:nvPr/>
            </p:nvSpPr>
            <p:spPr bwMode="auto">
              <a:xfrm>
                <a:off x="4400" y="1121"/>
                <a:ext cx="156" cy="155"/>
              </a:xfrm>
              <a:custGeom>
                <a:avLst/>
                <a:gdLst>
                  <a:gd name="T0" fmla="*/ 80 w 160"/>
                  <a:gd name="T1" fmla="*/ 160 h 160"/>
                  <a:gd name="T2" fmla="*/ 0 w 160"/>
                  <a:gd name="T3" fmla="*/ 80 h 160"/>
                  <a:gd name="T4" fmla="*/ 80 w 160"/>
                  <a:gd name="T5" fmla="*/ 0 h 160"/>
                  <a:gd name="T6" fmla="*/ 160 w 160"/>
                  <a:gd name="T7" fmla="*/ 80 h 160"/>
                  <a:gd name="T8" fmla="*/ 80 w 160"/>
                  <a:gd name="T9" fmla="*/ 160 h 160"/>
                  <a:gd name="T10" fmla="*/ 80 w 160"/>
                  <a:gd name="T11" fmla="*/ 8 h 160"/>
                  <a:gd name="T12" fmla="*/ 8 w 160"/>
                  <a:gd name="T13" fmla="*/ 80 h 160"/>
                  <a:gd name="T14" fmla="*/ 80 w 160"/>
                  <a:gd name="T15" fmla="*/ 152 h 160"/>
                  <a:gd name="T16" fmla="*/ 152 w 160"/>
                  <a:gd name="T17" fmla="*/ 80 h 160"/>
                  <a:gd name="T18" fmla="*/ 80 w 160"/>
                  <a:gd name="T19" fmla="*/ 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80" y="160"/>
                    </a:moveTo>
                    <a:cubicBezTo>
                      <a:pt x="35" y="160"/>
                      <a:pt x="0" y="124"/>
                      <a:pt x="0" y="80"/>
                    </a:cubicBezTo>
                    <a:cubicBezTo>
                      <a:pt x="0" y="36"/>
                      <a:pt x="35" y="0"/>
                      <a:pt x="80" y="0"/>
                    </a:cubicBezTo>
                    <a:cubicBezTo>
                      <a:pt x="124" y="0"/>
                      <a:pt x="160" y="36"/>
                      <a:pt x="160" y="80"/>
                    </a:cubicBezTo>
                    <a:cubicBezTo>
                      <a:pt x="160" y="124"/>
                      <a:pt x="124" y="160"/>
                      <a:pt x="80" y="160"/>
                    </a:cubicBezTo>
                    <a:close/>
                    <a:moveTo>
                      <a:pt x="80" y="8"/>
                    </a:moveTo>
                    <a:cubicBezTo>
                      <a:pt x="40" y="8"/>
                      <a:pt x="8" y="41"/>
                      <a:pt x="8" y="80"/>
                    </a:cubicBezTo>
                    <a:cubicBezTo>
                      <a:pt x="8" y="120"/>
                      <a:pt x="40" y="152"/>
                      <a:pt x="80" y="152"/>
                    </a:cubicBezTo>
                    <a:cubicBezTo>
                      <a:pt x="119" y="152"/>
                      <a:pt x="152" y="120"/>
                      <a:pt x="152" y="80"/>
                    </a:cubicBezTo>
                    <a:cubicBezTo>
                      <a:pt x="152" y="41"/>
                      <a:pt x="119" y="8"/>
                      <a:pt x="8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4" name="Freeform 126"/>
              <p:cNvSpPr>
                <a:spLocks noEditPoints="1"/>
              </p:cNvSpPr>
              <p:nvPr/>
            </p:nvSpPr>
            <p:spPr bwMode="auto">
              <a:xfrm>
                <a:off x="4423" y="1144"/>
                <a:ext cx="110" cy="109"/>
              </a:xfrm>
              <a:custGeom>
                <a:avLst/>
                <a:gdLst>
                  <a:gd name="T0" fmla="*/ 56 w 112"/>
                  <a:gd name="T1" fmla="*/ 112 h 112"/>
                  <a:gd name="T2" fmla="*/ 0 w 112"/>
                  <a:gd name="T3" fmla="*/ 56 h 112"/>
                  <a:gd name="T4" fmla="*/ 56 w 112"/>
                  <a:gd name="T5" fmla="*/ 0 h 112"/>
                  <a:gd name="T6" fmla="*/ 112 w 112"/>
                  <a:gd name="T7" fmla="*/ 56 h 112"/>
                  <a:gd name="T8" fmla="*/ 56 w 112"/>
                  <a:gd name="T9" fmla="*/ 112 h 112"/>
                  <a:gd name="T10" fmla="*/ 56 w 112"/>
                  <a:gd name="T11" fmla="*/ 8 h 112"/>
                  <a:gd name="T12" fmla="*/ 8 w 112"/>
                  <a:gd name="T13" fmla="*/ 56 h 112"/>
                  <a:gd name="T14" fmla="*/ 56 w 112"/>
                  <a:gd name="T15" fmla="*/ 104 h 112"/>
                  <a:gd name="T16" fmla="*/ 104 w 112"/>
                  <a:gd name="T17" fmla="*/ 56 h 112"/>
                  <a:gd name="T18" fmla="*/ 56 w 112"/>
                  <a:gd name="T19"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12">
                    <a:moveTo>
                      <a:pt x="56" y="112"/>
                    </a:moveTo>
                    <a:cubicBezTo>
                      <a:pt x="25" y="112"/>
                      <a:pt x="0" y="87"/>
                      <a:pt x="0" y="56"/>
                    </a:cubicBezTo>
                    <a:cubicBezTo>
                      <a:pt x="0" y="25"/>
                      <a:pt x="25" y="0"/>
                      <a:pt x="56" y="0"/>
                    </a:cubicBezTo>
                    <a:cubicBezTo>
                      <a:pt x="86" y="0"/>
                      <a:pt x="112" y="25"/>
                      <a:pt x="112" y="56"/>
                    </a:cubicBezTo>
                    <a:cubicBezTo>
                      <a:pt x="112" y="87"/>
                      <a:pt x="86" y="112"/>
                      <a:pt x="56" y="112"/>
                    </a:cubicBezTo>
                    <a:close/>
                    <a:moveTo>
                      <a:pt x="56" y="8"/>
                    </a:moveTo>
                    <a:cubicBezTo>
                      <a:pt x="29" y="8"/>
                      <a:pt x="8" y="30"/>
                      <a:pt x="8" y="56"/>
                    </a:cubicBezTo>
                    <a:cubicBezTo>
                      <a:pt x="8" y="83"/>
                      <a:pt x="29" y="104"/>
                      <a:pt x="56" y="104"/>
                    </a:cubicBezTo>
                    <a:cubicBezTo>
                      <a:pt x="82" y="104"/>
                      <a:pt x="104" y="83"/>
                      <a:pt x="104" y="56"/>
                    </a:cubicBezTo>
                    <a:cubicBezTo>
                      <a:pt x="104" y="30"/>
                      <a:pt x="82" y="8"/>
                      <a:pt x="5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5" name="Freeform 127"/>
              <p:cNvSpPr>
                <a:spLocks noEditPoints="1"/>
              </p:cNvSpPr>
              <p:nvPr/>
            </p:nvSpPr>
            <p:spPr bwMode="auto">
              <a:xfrm>
                <a:off x="4447" y="1167"/>
                <a:ext cx="62" cy="6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8 h 64"/>
                  <a:gd name="T12" fmla="*/ 8 w 64"/>
                  <a:gd name="T13" fmla="*/ 32 h 64"/>
                  <a:gd name="T14" fmla="*/ 32 w 64"/>
                  <a:gd name="T15" fmla="*/ 56 h 64"/>
                  <a:gd name="T16" fmla="*/ 56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5"/>
                      <a:pt x="14" y="0"/>
                      <a:pt x="32" y="0"/>
                    </a:cubicBezTo>
                    <a:cubicBezTo>
                      <a:pt x="49" y="0"/>
                      <a:pt x="64" y="15"/>
                      <a:pt x="64" y="32"/>
                    </a:cubicBezTo>
                    <a:cubicBezTo>
                      <a:pt x="64" y="50"/>
                      <a:pt x="49" y="64"/>
                      <a:pt x="32" y="64"/>
                    </a:cubicBezTo>
                    <a:close/>
                    <a:moveTo>
                      <a:pt x="32" y="8"/>
                    </a:moveTo>
                    <a:cubicBezTo>
                      <a:pt x="18" y="8"/>
                      <a:pt x="8" y="19"/>
                      <a:pt x="8" y="32"/>
                    </a:cubicBezTo>
                    <a:cubicBezTo>
                      <a:pt x="8" y="45"/>
                      <a:pt x="18" y="56"/>
                      <a:pt x="32" y="56"/>
                    </a:cubicBezTo>
                    <a:cubicBezTo>
                      <a:pt x="45" y="56"/>
                      <a:pt x="56" y="45"/>
                      <a:pt x="56" y="32"/>
                    </a:cubicBezTo>
                    <a:cubicBezTo>
                      <a:pt x="56" y="19"/>
                      <a:pt x="45" y="8"/>
                      <a:pt x="3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6" name="Oval 128"/>
              <p:cNvSpPr>
                <a:spLocks noChangeArrowheads="1"/>
              </p:cNvSpPr>
              <p:nvPr/>
            </p:nvSpPr>
            <p:spPr bwMode="auto">
              <a:xfrm>
                <a:off x="4470" y="1191"/>
                <a:ext cx="16" cy="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7" name="Freeform 129"/>
              <p:cNvSpPr>
                <a:spLocks/>
              </p:cNvSpPr>
              <p:nvPr/>
            </p:nvSpPr>
            <p:spPr bwMode="auto">
              <a:xfrm>
                <a:off x="4352" y="1270"/>
                <a:ext cx="50" cy="53"/>
              </a:xfrm>
              <a:custGeom>
                <a:avLst/>
                <a:gdLst>
                  <a:gd name="T0" fmla="*/ 21 w 51"/>
                  <a:gd name="T1" fmla="*/ 54 h 54"/>
                  <a:gd name="T2" fmla="*/ 5 w 51"/>
                  <a:gd name="T3" fmla="*/ 54 h 54"/>
                  <a:gd name="T4" fmla="*/ 1 w 51"/>
                  <a:gd name="T5" fmla="*/ 52 h 54"/>
                  <a:gd name="T6" fmla="*/ 1 w 51"/>
                  <a:gd name="T7" fmla="*/ 48 h 54"/>
                  <a:gd name="T8" fmla="*/ 25 w 51"/>
                  <a:gd name="T9" fmla="*/ 0 h 54"/>
                  <a:gd name="T10" fmla="*/ 32 w 51"/>
                  <a:gd name="T11" fmla="*/ 4 h 54"/>
                  <a:gd name="T12" fmla="*/ 11 w 51"/>
                  <a:gd name="T13" fmla="*/ 46 h 54"/>
                  <a:gd name="T14" fmla="*/ 19 w 51"/>
                  <a:gd name="T15" fmla="*/ 46 h 54"/>
                  <a:gd name="T16" fmla="*/ 46 w 51"/>
                  <a:gd name="T17" fmla="*/ 19 h 54"/>
                  <a:gd name="T18" fmla="*/ 51 w 51"/>
                  <a:gd name="T19" fmla="*/ 25 h 54"/>
                  <a:gd name="T20" fmla="*/ 23 w 51"/>
                  <a:gd name="T21" fmla="*/ 53 h 54"/>
                  <a:gd name="T22" fmla="*/ 21 w 51"/>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54">
                    <a:moveTo>
                      <a:pt x="21" y="54"/>
                    </a:moveTo>
                    <a:cubicBezTo>
                      <a:pt x="5" y="54"/>
                      <a:pt x="5" y="54"/>
                      <a:pt x="5" y="54"/>
                    </a:cubicBezTo>
                    <a:cubicBezTo>
                      <a:pt x="3" y="54"/>
                      <a:pt x="2" y="54"/>
                      <a:pt x="1" y="52"/>
                    </a:cubicBezTo>
                    <a:cubicBezTo>
                      <a:pt x="0" y="51"/>
                      <a:pt x="0" y="50"/>
                      <a:pt x="1" y="48"/>
                    </a:cubicBezTo>
                    <a:cubicBezTo>
                      <a:pt x="25" y="0"/>
                      <a:pt x="25" y="0"/>
                      <a:pt x="25" y="0"/>
                    </a:cubicBezTo>
                    <a:cubicBezTo>
                      <a:pt x="32" y="4"/>
                      <a:pt x="32" y="4"/>
                      <a:pt x="32" y="4"/>
                    </a:cubicBezTo>
                    <a:cubicBezTo>
                      <a:pt x="11" y="46"/>
                      <a:pt x="11" y="46"/>
                      <a:pt x="11" y="46"/>
                    </a:cubicBezTo>
                    <a:cubicBezTo>
                      <a:pt x="19" y="46"/>
                      <a:pt x="19" y="46"/>
                      <a:pt x="19" y="46"/>
                    </a:cubicBezTo>
                    <a:cubicBezTo>
                      <a:pt x="46" y="19"/>
                      <a:pt x="46" y="19"/>
                      <a:pt x="46" y="19"/>
                    </a:cubicBezTo>
                    <a:cubicBezTo>
                      <a:pt x="51" y="25"/>
                      <a:pt x="51" y="25"/>
                      <a:pt x="51" y="25"/>
                    </a:cubicBezTo>
                    <a:cubicBezTo>
                      <a:pt x="23" y="53"/>
                      <a:pt x="23" y="53"/>
                      <a:pt x="23" y="53"/>
                    </a:cubicBezTo>
                    <a:cubicBezTo>
                      <a:pt x="23" y="54"/>
                      <a:pt x="22" y="54"/>
                      <a:pt x="2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58" name="Freeform 130"/>
              <p:cNvSpPr>
                <a:spLocks/>
              </p:cNvSpPr>
              <p:nvPr/>
            </p:nvSpPr>
            <p:spPr bwMode="auto">
              <a:xfrm>
                <a:off x="4553" y="1270"/>
                <a:ext cx="50" cy="53"/>
              </a:xfrm>
              <a:custGeom>
                <a:avLst/>
                <a:gdLst>
                  <a:gd name="T0" fmla="*/ 47 w 51"/>
                  <a:gd name="T1" fmla="*/ 54 h 54"/>
                  <a:gd name="T2" fmla="*/ 31 w 51"/>
                  <a:gd name="T3" fmla="*/ 54 h 54"/>
                  <a:gd name="T4" fmla="*/ 28 w 51"/>
                  <a:gd name="T5" fmla="*/ 53 h 54"/>
                  <a:gd name="T6" fmla="*/ 0 w 51"/>
                  <a:gd name="T7" fmla="*/ 25 h 54"/>
                  <a:gd name="T8" fmla="*/ 5 w 51"/>
                  <a:gd name="T9" fmla="*/ 19 h 54"/>
                  <a:gd name="T10" fmla="*/ 32 w 51"/>
                  <a:gd name="T11" fmla="*/ 46 h 54"/>
                  <a:gd name="T12" fmla="*/ 40 w 51"/>
                  <a:gd name="T13" fmla="*/ 46 h 54"/>
                  <a:gd name="T14" fmla="*/ 19 w 51"/>
                  <a:gd name="T15" fmla="*/ 4 h 54"/>
                  <a:gd name="T16" fmla="*/ 26 w 51"/>
                  <a:gd name="T17" fmla="*/ 0 h 54"/>
                  <a:gd name="T18" fmla="*/ 50 w 51"/>
                  <a:gd name="T19" fmla="*/ 48 h 54"/>
                  <a:gd name="T20" fmla="*/ 50 w 51"/>
                  <a:gd name="T21" fmla="*/ 52 h 54"/>
                  <a:gd name="T22" fmla="*/ 47 w 51"/>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54">
                    <a:moveTo>
                      <a:pt x="47" y="54"/>
                    </a:moveTo>
                    <a:cubicBezTo>
                      <a:pt x="31" y="54"/>
                      <a:pt x="31" y="54"/>
                      <a:pt x="31" y="54"/>
                    </a:cubicBezTo>
                    <a:cubicBezTo>
                      <a:pt x="29" y="54"/>
                      <a:pt x="28" y="54"/>
                      <a:pt x="28" y="53"/>
                    </a:cubicBezTo>
                    <a:cubicBezTo>
                      <a:pt x="0" y="25"/>
                      <a:pt x="0" y="25"/>
                      <a:pt x="0" y="25"/>
                    </a:cubicBezTo>
                    <a:cubicBezTo>
                      <a:pt x="5" y="19"/>
                      <a:pt x="5" y="19"/>
                      <a:pt x="5" y="19"/>
                    </a:cubicBezTo>
                    <a:cubicBezTo>
                      <a:pt x="32" y="46"/>
                      <a:pt x="32" y="46"/>
                      <a:pt x="32" y="46"/>
                    </a:cubicBezTo>
                    <a:cubicBezTo>
                      <a:pt x="40" y="46"/>
                      <a:pt x="40" y="46"/>
                      <a:pt x="40" y="46"/>
                    </a:cubicBezTo>
                    <a:cubicBezTo>
                      <a:pt x="19" y="4"/>
                      <a:pt x="19" y="4"/>
                      <a:pt x="19" y="4"/>
                    </a:cubicBezTo>
                    <a:cubicBezTo>
                      <a:pt x="26" y="0"/>
                      <a:pt x="26" y="0"/>
                      <a:pt x="26" y="0"/>
                    </a:cubicBezTo>
                    <a:cubicBezTo>
                      <a:pt x="50" y="48"/>
                      <a:pt x="50" y="48"/>
                      <a:pt x="50" y="48"/>
                    </a:cubicBezTo>
                    <a:cubicBezTo>
                      <a:pt x="51" y="50"/>
                      <a:pt x="51" y="51"/>
                      <a:pt x="50" y="52"/>
                    </a:cubicBezTo>
                    <a:cubicBezTo>
                      <a:pt x="49" y="54"/>
                      <a:pt x="48" y="54"/>
                      <a:pt x="4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grpSp>
      </p:grpSp>
      <p:grpSp>
        <p:nvGrpSpPr>
          <p:cNvPr id="259" name="Group 262"/>
          <p:cNvGrpSpPr/>
          <p:nvPr/>
        </p:nvGrpSpPr>
        <p:grpSpPr>
          <a:xfrm>
            <a:off x="2396238" y="2208538"/>
            <a:ext cx="634086" cy="614454"/>
            <a:chOff x="4296310" y="4590318"/>
            <a:chExt cx="634251" cy="614614"/>
          </a:xfrm>
        </p:grpSpPr>
        <p:sp>
          <p:nvSpPr>
            <p:cNvPr id="260" name="Retângulo 9"/>
            <p:cNvSpPr/>
            <p:nvPr/>
          </p:nvSpPr>
          <p:spPr>
            <a:xfrm>
              <a:off x="4296310" y="4590318"/>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261" name="Group 84"/>
            <p:cNvGrpSpPr>
              <a:grpSpLocks noChangeAspect="1"/>
            </p:cNvGrpSpPr>
            <p:nvPr/>
          </p:nvGrpSpPr>
          <p:grpSpPr bwMode="auto">
            <a:xfrm>
              <a:off x="4371341" y="4655532"/>
              <a:ext cx="484188" cy="484187"/>
              <a:chOff x="1961" y="2908"/>
              <a:chExt cx="305" cy="305"/>
            </a:xfrm>
            <a:solidFill>
              <a:schemeClr val="bg1"/>
            </a:solidFill>
          </p:grpSpPr>
          <p:sp>
            <p:nvSpPr>
              <p:cNvPr id="262" name="Freeform 85"/>
              <p:cNvSpPr>
                <a:spLocks/>
              </p:cNvSpPr>
              <p:nvPr/>
            </p:nvSpPr>
            <p:spPr bwMode="auto">
              <a:xfrm>
                <a:off x="1999" y="2908"/>
                <a:ext cx="229" cy="87"/>
              </a:xfrm>
              <a:custGeom>
                <a:avLst/>
                <a:gdLst>
                  <a:gd name="T0" fmla="*/ 8 w 192"/>
                  <a:gd name="T1" fmla="*/ 73 h 73"/>
                  <a:gd name="T2" fmla="*/ 0 w 192"/>
                  <a:gd name="T3" fmla="*/ 72 h 73"/>
                  <a:gd name="T4" fmla="*/ 96 w 192"/>
                  <a:gd name="T5" fmla="*/ 0 h 73"/>
                  <a:gd name="T6" fmla="*/ 192 w 192"/>
                  <a:gd name="T7" fmla="*/ 72 h 73"/>
                  <a:gd name="T8" fmla="*/ 184 w 192"/>
                  <a:gd name="T9" fmla="*/ 73 h 73"/>
                  <a:gd name="T10" fmla="*/ 96 w 192"/>
                  <a:gd name="T11" fmla="*/ 8 h 73"/>
                  <a:gd name="T12" fmla="*/ 8 w 19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192" h="73">
                    <a:moveTo>
                      <a:pt x="8" y="73"/>
                    </a:moveTo>
                    <a:cubicBezTo>
                      <a:pt x="0" y="72"/>
                      <a:pt x="0" y="72"/>
                      <a:pt x="0" y="72"/>
                    </a:cubicBezTo>
                    <a:cubicBezTo>
                      <a:pt x="8" y="28"/>
                      <a:pt x="46" y="0"/>
                      <a:pt x="96" y="0"/>
                    </a:cubicBezTo>
                    <a:cubicBezTo>
                      <a:pt x="147" y="0"/>
                      <a:pt x="184" y="28"/>
                      <a:pt x="192" y="72"/>
                    </a:cubicBezTo>
                    <a:cubicBezTo>
                      <a:pt x="184" y="73"/>
                      <a:pt x="184" y="73"/>
                      <a:pt x="184" y="73"/>
                    </a:cubicBezTo>
                    <a:cubicBezTo>
                      <a:pt x="177" y="34"/>
                      <a:pt x="143" y="8"/>
                      <a:pt x="96" y="8"/>
                    </a:cubicBezTo>
                    <a:cubicBezTo>
                      <a:pt x="50" y="8"/>
                      <a:pt x="15" y="34"/>
                      <a:pt x="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3" name="Freeform 86"/>
              <p:cNvSpPr>
                <a:spLocks/>
              </p:cNvSpPr>
              <p:nvPr/>
            </p:nvSpPr>
            <p:spPr bwMode="auto">
              <a:xfrm>
                <a:off x="1999" y="3059"/>
                <a:ext cx="64" cy="78"/>
              </a:xfrm>
              <a:custGeom>
                <a:avLst/>
                <a:gdLst>
                  <a:gd name="T0" fmla="*/ 50 w 54"/>
                  <a:gd name="T1" fmla="*/ 65 h 65"/>
                  <a:gd name="T2" fmla="*/ 0 w 54"/>
                  <a:gd name="T3" fmla="*/ 3 h 65"/>
                  <a:gd name="T4" fmla="*/ 8 w 54"/>
                  <a:gd name="T5" fmla="*/ 0 h 65"/>
                  <a:gd name="T6" fmla="*/ 54 w 54"/>
                  <a:gd name="T7" fmla="*/ 58 h 65"/>
                  <a:gd name="T8" fmla="*/ 50 w 54"/>
                  <a:gd name="T9" fmla="*/ 65 h 65"/>
                </a:gdLst>
                <a:ahLst/>
                <a:cxnLst>
                  <a:cxn ang="0">
                    <a:pos x="T0" y="T1"/>
                  </a:cxn>
                  <a:cxn ang="0">
                    <a:pos x="T2" y="T3"/>
                  </a:cxn>
                  <a:cxn ang="0">
                    <a:pos x="T4" y="T5"/>
                  </a:cxn>
                  <a:cxn ang="0">
                    <a:pos x="T6" y="T7"/>
                  </a:cxn>
                  <a:cxn ang="0">
                    <a:pos x="T8" y="T9"/>
                  </a:cxn>
                </a:cxnLst>
                <a:rect l="0" t="0" r="r" b="b"/>
                <a:pathLst>
                  <a:path w="54" h="65">
                    <a:moveTo>
                      <a:pt x="50" y="65"/>
                    </a:moveTo>
                    <a:cubicBezTo>
                      <a:pt x="25" y="53"/>
                      <a:pt x="9" y="33"/>
                      <a:pt x="0" y="3"/>
                    </a:cubicBezTo>
                    <a:cubicBezTo>
                      <a:pt x="8" y="0"/>
                      <a:pt x="8" y="0"/>
                      <a:pt x="8" y="0"/>
                    </a:cubicBezTo>
                    <a:cubicBezTo>
                      <a:pt x="16" y="28"/>
                      <a:pt x="31" y="47"/>
                      <a:pt x="54" y="58"/>
                    </a:cubicBezTo>
                    <a:lnTo>
                      <a:pt x="5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4" name="Freeform 87"/>
              <p:cNvSpPr>
                <a:spLocks/>
              </p:cNvSpPr>
              <p:nvPr/>
            </p:nvSpPr>
            <p:spPr bwMode="auto">
              <a:xfrm>
                <a:off x="2163" y="3059"/>
                <a:ext cx="65" cy="78"/>
              </a:xfrm>
              <a:custGeom>
                <a:avLst/>
                <a:gdLst>
                  <a:gd name="T0" fmla="*/ 4 w 54"/>
                  <a:gd name="T1" fmla="*/ 65 h 65"/>
                  <a:gd name="T2" fmla="*/ 0 w 54"/>
                  <a:gd name="T3" fmla="*/ 58 h 65"/>
                  <a:gd name="T4" fmla="*/ 46 w 54"/>
                  <a:gd name="T5" fmla="*/ 0 h 65"/>
                  <a:gd name="T6" fmla="*/ 54 w 54"/>
                  <a:gd name="T7" fmla="*/ 3 h 65"/>
                  <a:gd name="T8" fmla="*/ 4 w 54"/>
                  <a:gd name="T9" fmla="*/ 65 h 65"/>
                </a:gdLst>
                <a:ahLst/>
                <a:cxnLst>
                  <a:cxn ang="0">
                    <a:pos x="T0" y="T1"/>
                  </a:cxn>
                  <a:cxn ang="0">
                    <a:pos x="T2" y="T3"/>
                  </a:cxn>
                  <a:cxn ang="0">
                    <a:pos x="T4" y="T5"/>
                  </a:cxn>
                  <a:cxn ang="0">
                    <a:pos x="T6" y="T7"/>
                  </a:cxn>
                  <a:cxn ang="0">
                    <a:pos x="T8" y="T9"/>
                  </a:cxn>
                </a:cxnLst>
                <a:rect l="0" t="0" r="r" b="b"/>
                <a:pathLst>
                  <a:path w="54" h="65">
                    <a:moveTo>
                      <a:pt x="4" y="65"/>
                    </a:moveTo>
                    <a:cubicBezTo>
                      <a:pt x="0" y="58"/>
                      <a:pt x="0" y="58"/>
                      <a:pt x="0" y="58"/>
                    </a:cubicBezTo>
                    <a:cubicBezTo>
                      <a:pt x="23" y="47"/>
                      <a:pt x="39" y="27"/>
                      <a:pt x="46" y="0"/>
                    </a:cubicBezTo>
                    <a:cubicBezTo>
                      <a:pt x="54" y="3"/>
                      <a:pt x="54" y="3"/>
                      <a:pt x="54" y="3"/>
                    </a:cubicBezTo>
                    <a:cubicBezTo>
                      <a:pt x="46" y="32"/>
                      <a:pt x="29" y="53"/>
                      <a:pt x="4"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5" name="Rectangle 88"/>
              <p:cNvSpPr>
                <a:spLocks noChangeArrowheads="1"/>
              </p:cNvSpPr>
              <p:nvPr/>
            </p:nvSpPr>
            <p:spPr bwMode="auto">
              <a:xfrm>
                <a:off x="2209" y="3013"/>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6" name="Freeform 89"/>
              <p:cNvSpPr>
                <a:spLocks/>
              </p:cNvSpPr>
              <p:nvPr/>
            </p:nvSpPr>
            <p:spPr bwMode="auto">
              <a:xfrm>
                <a:off x="1961" y="3008"/>
                <a:ext cx="119" cy="38"/>
              </a:xfrm>
              <a:custGeom>
                <a:avLst/>
                <a:gdLst>
                  <a:gd name="T0" fmla="*/ 84 w 100"/>
                  <a:gd name="T1" fmla="*/ 32 h 32"/>
                  <a:gd name="T2" fmla="*/ 16 w 100"/>
                  <a:gd name="T3" fmla="*/ 32 h 32"/>
                  <a:gd name="T4" fmla="*/ 0 w 100"/>
                  <a:gd name="T5" fmla="*/ 16 h 32"/>
                  <a:gd name="T6" fmla="*/ 16 w 100"/>
                  <a:gd name="T7" fmla="*/ 0 h 32"/>
                  <a:gd name="T8" fmla="*/ 100 w 100"/>
                  <a:gd name="T9" fmla="*/ 0 h 32"/>
                  <a:gd name="T10" fmla="*/ 100 w 100"/>
                  <a:gd name="T11" fmla="*/ 8 h 32"/>
                  <a:gd name="T12" fmla="*/ 16 w 100"/>
                  <a:gd name="T13" fmla="*/ 8 h 32"/>
                  <a:gd name="T14" fmla="*/ 8 w 100"/>
                  <a:gd name="T15" fmla="*/ 16 h 32"/>
                  <a:gd name="T16" fmla="*/ 16 w 100"/>
                  <a:gd name="T17" fmla="*/ 24 h 32"/>
                  <a:gd name="T18" fmla="*/ 84 w 100"/>
                  <a:gd name="T19" fmla="*/ 24 h 32"/>
                  <a:gd name="T20" fmla="*/ 84 w 10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32">
                    <a:moveTo>
                      <a:pt x="84" y="32"/>
                    </a:moveTo>
                    <a:cubicBezTo>
                      <a:pt x="16" y="32"/>
                      <a:pt x="16" y="32"/>
                      <a:pt x="16" y="32"/>
                    </a:cubicBezTo>
                    <a:cubicBezTo>
                      <a:pt x="7" y="32"/>
                      <a:pt x="0" y="25"/>
                      <a:pt x="0" y="16"/>
                    </a:cubicBezTo>
                    <a:cubicBezTo>
                      <a:pt x="0" y="8"/>
                      <a:pt x="7" y="0"/>
                      <a:pt x="16" y="0"/>
                    </a:cubicBezTo>
                    <a:cubicBezTo>
                      <a:pt x="100" y="0"/>
                      <a:pt x="100" y="0"/>
                      <a:pt x="100" y="0"/>
                    </a:cubicBezTo>
                    <a:cubicBezTo>
                      <a:pt x="100" y="8"/>
                      <a:pt x="100" y="8"/>
                      <a:pt x="100" y="8"/>
                    </a:cubicBezTo>
                    <a:cubicBezTo>
                      <a:pt x="16" y="8"/>
                      <a:pt x="16" y="8"/>
                      <a:pt x="16" y="8"/>
                    </a:cubicBezTo>
                    <a:cubicBezTo>
                      <a:pt x="12" y="8"/>
                      <a:pt x="8" y="12"/>
                      <a:pt x="8" y="16"/>
                    </a:cubicBezTo>
                    <a:cubicBezTo>
                      <a:pt x="8" y="21"/>
                      <a:pt x="12" y="24"/>
                      <a:pt x="16" y="24"/>
                    </a:cubicBezTo>
                    <a:cubicBezTo>
                      <a:pt x="84" y="24"/>
                      <a:pt x="84" y="24"/>
                      <a:pt x="84" y="24"/>
                    </a:cubicBezTo>
                    <a:lnTo>
                      <a:pt x="8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7" name="Freeform 90"/>
              <p:cNvSpPr>
                <a:spLocks/>
              </p:cNvSpPr>
              <p:nvPr/>
            </p:nvSpPr>
            <p:spPr bwMode="auto">
              <a:xfrm>
                <a:off x="2156" y="3008"/>
                <a:ext cx="110" cy="38"/>
              </a:xfrm>
              <a:custGeom>
                <a:avLst/>
                <a:gdLst>
                  <a:gd name="T0" fmla="*/ 68 w 92"/>
                  <a:gd name="T1" fmla="*/ 32 h 32"/>
                  <a:gd name="T2" fmla="*/ 0 w 92"/>
                  <a:gd name="T3" fmla="*/ 32 h 32"/>
                  <a:gd name="T4" fmla="*/ 0 w 92"/>
                  <a:gd name="T5" fmla="*/ 24 h 32"/>
                  <a:gd name="T6" fmla="*/ 67 w 92"/>
                  <a:gd name="T7" fmla="*/ 24 h 32"/>
                  <a:gd name="T8" fmla="*/ 80 w 92"/>
                  <a:gd name="T9" fmla="*/ 16 h 32"/>
                  <a:gd name="T10" fmla="*/ 67 w 92"/>
                  <a:gd name="T11" fmla="*/ 8 h 32"/>
                  <a:gd name="T12" fmla="*/ 0 w 92"/>
                  <a:gd name="T13" fmla="*/ 8 h 32"/>
                  <a:gd name="T14" fmla="*/ 0 w 92"/>
                  <a:gd name="T15" fmla="*/ 0 h 32"/>
                  <a:gd name="T16" fmla="*/ 68 w 92"/>
                  <a:gd name="T17" fmla="*/ 0 h 32"/>
                  <a:gd name="T18" fmla="*/ 70 w 92"/>
                  <a:gd name="T19" fmla="*/ 1 h 32"/>
                  <a:gd name="T20" fmla="*/ 90 w 92"/>
                  <a:gd name="T21" fmla="*/ 13 h 32"/>
                  <a:gd name="T22" fmla="*/ 92 w 92"/>
                  <a:gd name="T23" fmla="*/ 16 h 32"/>
                  <a:gd name="T24" fmla="*/ 90 w 92"/>
                  <a:gd name="T25" fmla="*/ 20 h 32"/>
                  <a:gd name="T26" fmla="*/ 70 w 92"/>
                  <a:gd name="T27" fmla="*/ 32 h 32"/>
                  <a:gd name="T28" fmla="*/ 68 w 92"/>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32">
                    <a:moveTo>
                      <a:pt x="68" y="32"/>
                    </a:moveTo>
                    <a:cubicBezTo>
                      <a:pt x="0" y="32"/>
                      <a:pt x="0" y="32"/>
                      <a:pt x="0" y="32"/>
                    </a:cubicBezTo>
                    <a:cubicBezTo>
                      <a:pt x="0" y="24"/>
                      <a:pt x="0" y="24"/>
                      <a:pt x="0" y="24"/>
                    </a:cubicBezTo>
                    <a:cubicBezTo>
                      <a:pt x="67" y="24"/>
                      <a:pt x="67" y="24"/>
                      <a:pt x="67" y="24"/>
                    </a:cubicBezTo>
                    <a:cubicBezTo>
                      <a:pt x="80" y="16"/>
                      <a:pt x="80" y="16"/>
                      <a:pt x="80" y="16"/>
                    </a:cubicBezTo>
                    <a:cubicBezTo>
                      <a:pt x="67" y="8"/>
                      <a:pt x="67" y="8"/>
                      <a:pt x="67" y="8"/>
                    </a:cubicBezTo>
                    <a:cubicBezTo>
                      <a:pt x="0" y="8"/>
                      <a:pt x="0" y="8"/>
                      <a:pt x="0" y="8"/>
                    </a:cubicBezTo>
                    <a:cubicBezTo>
                      <a:pt x="0" y="0"/>
                      <a:pt x="0" y="0"/>
                      <a:pt x="0" y="0"/>
                    </a:cubicBezTo>
                    <a:cubicBezTo>
                      <a:pt x="68" y="0"/>
                      <a:pt x="68" y="0"/>
                      <a:pt x="68" y="0"/>
                    </a:cubicBezTo>
                    <a:cubicBezTo>
                      <a:pt x="69" y="0"/>
                      <a:pt x="70" y="1"/>
                      <a:pt x="70" y="1"/>
                    </a:cubicBezTo>
                    <a:cubicBezTo>
                      <a:pt x="90" y="13"/>
                      <a:pt x="90" y="13"/>
                      <a:pt x="90" y="13"/>
                    </a:cubicBezTo>
                    <a:cubicBezTo>
                      <a:pt x="91" y="14"/>
                      <a:pt x="92" y="15"/>
                      <a:pt x="92" y="16"/>
                    </a:cubicBezTo>
                    <a:cubicBezTo>
                      <a:pt x="92" y="18"/>
                      <a:pt x="91" y="19"/>
                      <a:pt x="90" y="20"/>
                    </a:cubicBezTo>
                    <a:cubicBezTo>
                      <a:pt x="70" y="32"/>
                      <a:pt x="70" y="32"/>
                      <a:pt x="70" y="32"/>
                    </a:cubicBezTo>
                    <a:cubicBezTo>
                      <a:pt x="70" y="32"/>
                      <a:pt x="69" y="32"/>
                      <a:pt x="6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8" name="Rectangle 91"/>
              <p:cNvSpPr>
                <a:spLocks noChangeArrowheads="1"/>
              </p:cNvSpPr>
              <p:nvPr/>
            </p:nvSpPr>
            <p:spPr bwMode="auto">
              <a:xfrm>
                <a:off x="2009" y="3013"/>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69" name="Rectangle 92"/>
              <p:cNvSpPr>
                <a:spLocks noChangeArrowheads="1"/>
              </p:cNvSpPr>
              <p:nvPr/>
            </p:nvSpPr>
            <p:spPr bwMode="auto">
              <a:xfrm>
                <a:off x="1990" y="3013"/>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0" name="Freeform 93"/>
              <p:cNvSpPr>
                <a:spLocks/>
              </p:cNvSpPr>
              <p:nvPr/>
            </p:nvSpPr>
            <p:spPr bwMode="auto">
              <a:xfrm>
                <a:off x="2075" y="2984"/>
                <a:ext cx="86" cy="134"/>
              </a:xfrm>
              <a:custGeom>
                <a:avLst/>
                <a:gdLst>
                  <a:gd name="T0" fmla="*/ 60 w 72"/>
                  <a:gd name="T1" fmla="*/ 112 h 112"/>
                  <a:gd name="T2" fmla="*/ 52 w 72"/>
                  <a:gd name="T3" fmla="*/ 112 h 112"/>
                  <a:gd name="T4" fmla="*/ 52 w 72"/>
                  <a:gd name="T5" fmla="*/ 103 h 112"/>
                  <a:gd name="T6" fmla="*/ 64 w 72"/>
                  <a:gd name="T7" fmla="*/ 64 h 112"/>
                  <a:gd name="T8" fmla="*/ 64 w 72"/>
                  <a:gd name="T9" fmla="*/ 24 h 112"/>
                  <a:gd name="T10" fmla="*/ 60 w 72"/>
                  <a:gd name="T11" fmla="*/ 20 h 112"/>
                  <a:gd name="T12" fmla="*/ 56 w 72"/>
                  <a:gd name="T13" fmla="*/ 24 h 112"/>
                  <a:gd name="T14" fmla="*/ 48 w 72"/>
                  <a:gd name="T15" fmla="*/ 24 h 112"/>
                  <a:gd name="T16" fmla="*/ 48 w 72"/>
                  <a:gd name="T17" fmla="*/ 20 h 112"/>
                  <a:gd name="T18" fmla="*/ 44 w 72"/>
                  <a:gd name="T19" fmla="*/ 16 h 112"/>
                  <a:gd name="T20" fmla="*/ 40 w 72"/>
                  <a:gd name="T21" fmla="*/ 20 h 112"/>
                  <a:gd name="T22" fmla="*/ 32 w 72"/>
                  <a:gd name="T23" fmla="*/ 20 h 112"/>
                  <a:gd name="T24" fmla="*/ 32 w 72"/>
                  <a:gd name="T25" fmla="*/ 12 h 112"/>
                  <a:gd name="T26" fmla="*/ 28 w 72"/>
                  <a:gd name="T27" fmla="*/ 8 h 112"/>
                  <a:gd name="T28" fmla="*/ 24 w 72"/>
                  <a:gd name="T29" fmla="*/ 12 h 112"/>
                  <a:gd name="T30" fmla="*/ 24 w 72"/>
                  <a:gd name="T31" fmla="*/ 20 h 112"/>
                  <a:gd name="T32" fmla="*/ 16 w 72"/>
                  <a:gd name="T33" fmla="*/ 20 h 112"/>
                  <a:gd name="T34" fmla="*/ 12 w 72"/>
                  <a:gd name="T35" fmla="*/ 16 h 112"/>
                  <a:gd name="T36" fmla="*/ 8 w 72"/>
                  <a:gd name="T37" fmla="*/ 20 h 112"/>
                  <a:gd name="T38" fmla="*/ 8 w 72"/>
                  <a:gd name="T39" fmla="*/ 56 h 112"/>
                  <a:gd name="T40" fmla="*/ 0 w 72"/>
                  <a:gd name="T41" fmla="*/ 56 h 112"/>
                  <a:gd name="T42" fmla="*/ 0 w 72"/>
                  <a:gd name="T43" fmla="*/ 20 h 112"/>
                  <a:gd name="T44" fmla="*/ 12 w 72"/>
                  <a:gd name="T45" fmla="*/ 8 h 112"/>
                  <a:gd name="T46" fmla="*/ 17 w 72"/>
                  <a:gd name="T47" fmla="*/ 9 h 112"/>
                  <a:gd name="T48" fmla="*/ 28 w 72"/>
                  <a:gd name="T49" fmla="*/ 0 h 112"/>
                  <a:gd name="T50" fmla="*/ 40 w 72"/>
                  <a:gd name="T51" fmla="*/ 9 h 112"/>
                  <a:gd name="T52" fmla="*/ 44 w 72"/>
                  <a:gd name="T53" fmla="*/ 8 h 112"/>
                  <a:gd name="T54" fmla="*/ 54 w 72"/>
                  <a:gd name="T55" fmla="*/ 14 h 112"/>
                  <a:gd name="T56" fmla="*/ 60 w 72"/>
                  <a:gd name="T57" fmla="*/ 12 h 112"/>
                  <a:gd name="T58" fmla="*/ 72 w 72"/>
                  <a:gd name="T59" fmla="*/ 24 h 112"/>
                  <a:gd name="T60" fmla="*/ 72 w 72"/>
                  <a:gd name="T61" fmla="*/ 66 h 112"/>
                  <a:gd name="T62" fmla="*/ 60 w 72"/>
                  <a:gd name="T63" fmla="*/ 105 h 112"/>
                  <a:gd name="T64" fmla="*/ 60 w 72"/>
                  <a:gd name="T6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12">
                    <a:moveTo>
                      <a:pt x="60" y="112"/>
                    </a:moveTo>
                    <a:cubicBezTo>
                      <a:pt x="52" y="112"/>
                      <a:pt x="52" y="112"/>
                      <a:pt x="52" y="112"/>
                    </a:cubicBezTo>
                    <a:cubicBezTo>
                      <a:pt x="52" y="103"/>
                      <a:pt x="52" y="103"/>
                      <a:pt x="52" y="103"/>
                    </a:cubicBezTo>
                    <a:cubicBezTo>
                      <a:pt x="64" y="64"/>
                      <a:pt x="64" y="64"/>
                      <a:pt x="64" y="64"/>
                    </a:cubicBezTo>
                    <a:cubicBezTo>
                      <a:pt x="64" y="24"/>
                      <a:pt x="64" y="24"/>
                      <a:pt x="64" y="24"/>
                    </a:cubicBezTo>
                    <a:cubicBezTo>
                      <a:pt x="64" y="22"/>
                      <a:pt x="62" y="20"/>
                      <a:pt x="60" y="20"/>
                    </a:cubicBezTo>
                    <a:cubicBezTo>
                      <a:pt x="58" y="20"/>
                      <a:pt x="56" y="22"/>
                      <a:pt x="56" y="24"/>
                    </a:cubicBezTo>
                    <a:cubicBezTo>
                      <a:pt x="48" y="24"/>
                      <a:pt x="48" y="24"/>
                      <a:pt x="48" y="24"/>
                    </a:cubicBezTo>
                    <a:cubicBezTo>
                      <a:pt x="48" y="20"/>
                      <a:pt x="48" y="20"/>
                      <a:pt x="48" y="20"/>
                    </a:cubicBezTo>
                    <a:cubicBezTo>
                      <a:pt x="48" y="18"/>
                      <a:pt x="46" y="16"/>
                      <a:pt x="44" y="16"/>
                    </a:cubicBezTo>
                    <a:cubicBezTo>
                      <a:pt x="42" y="16"/>
                      <a:pt x="40" y="18"/>
                      <a:pt x="40" y="20"/>
                    </a:cubicBezTo>
                    <a:cubicBezTo>
                      <a:pt x="32" y="20"/>
                      <a:pt x="32" y="20"/>
                      <a:pt x="32" y="20"/>
                    </a:cubicBezTo>
                    <a:cubicBezTo>
                      <a:pt x="32" y="12"/>
                      <a:pt x="32" y="12"/>
                      <a:pt x="32" y="12"/>
                    </a:cubicBezTo>
                    <a:cubicBezTo>
                      <a:pt x="32" y="10"/>
                      <a:pt x="30" y="8"/>
                      <a:pt x="28" y="8"/>
                    </a:cubicBezTo>
                    <a:cubicBezTo>
                      <a:pt x="26" y="8"/>
                      <a:pt x="24" y="10"/>
                      <a:pt x="24" y="12"/>
                    </a:cubicBezTo>
                    <a:cubicBezTo>
                      <a:pt x="24" y="20"/>
                      <a:pt x="24" y="20"/>
                      <a:pt x="24" y="20"/>
                    </a:cubicBezTo>
                    <a:cubicBezTo>
                      <a:pt x="16" y="20"/>
                      <a:pt x="16" y="20"/>
                      <a:pt x="16" y="20"/>
                    </a:cubicBezTo>
                    <a:cubicBezTo>
                      <a:pt x="16" y="18"/>
                      <a:pt x="14" y="16"/>
                      <a:pt x="12" y="16"/>
                    </a:cubicBezTo>
                    <a:cubicBezTo>
                      <a:pt x="10" y="16"/>
                      <a:pt x="8" y="18"/>
                      <a:pt x="8" y="20"/>
                    </a:cubicBezTo>
                    <a:cubicBezTo>
                      <a:pt x="8" y="56"/>
                      <a:pt x="8" y="56"/>
                      <a:pt x="8" y="56"/>
                    </a:cubicBezTo>
                    <a:cubicBezTo>
                      <a:pt x="0" y="56"/>
                      <a:pt x="0" y="56"/>
                      <a:pt x="0" y="56"/>
                    </a:cubicBezTo>
                    <a:cubicBezTo>
                      <a:pt x="0" y="20"/>
                      <a:pt x="0" y="20"/>
                      <a:pt x="0" y="20"/>
                    </a:cubicBezTo>
                    <a:cubicBezTo>
                      <a:pt x="0" y="14"/>
                      <a:pt x="6" y="8"/>
                      <a:pt x="12" y="8"/>
                    </a:cubicBezTo>
                    <a:cubicBezTo>
                      <a:pt x="14" y="8"/>
                      <a:pt x="15" y="9"/>
                      <a:pt x="17" y="9"/>
                    </a:cubicBezTo>
                    <a:cubicBezTo>
                      <a:pt x="18" y="4"/>
                      <a:pt x="23" y="0"/>
                      <a:pt x="28" y="0"/>
                    </a:cubicBezTo>
                    <a:cubicBezTo>
                      <a:pt x="34" y="0"/>
                      <a:pt x="38" y="4"/>
                      <a:pt x="40" y="9"/>
                    </a:cubicBezTo>
                    <a:cubicBezTo>
                      <a:pt x="41" y="9"/>
                      <a:pt x="43" y="8"/>
                      <a:pt x="44" y="8"/>
                    </a:cubicBezTo>
                    <a:cubicBezTo>
                      <a:pt x="48" y="8"/>
                      <a:pt x="52" y="11"/>
                      <a:pt x="54" y="14"/>
                    </a:cubicBezTo>
                    <a:cubicBezTo>
                      <a:pt x="56" y="13"/>
                      <a:pt x="58" y="12"/>
                      <a:pt x="60" y="12"/>
                    </a:cubicBezTo>
                    <a:cubicBezTo>
                      <a:pt x="67" y="12"/>
                      <a:pt x="72" y="18"/>
                      <a:pt x="72" y="24"/>
                    </a:cubicBezTo>
                    <a:cubicBezTo>
                      <a:pt x="72" y="66"/>
                      <a:pt x="72" y="66"/>
                      <a:pt x="72" y="66"/>
                    </a:cubicBezTo>
                    <a:cubicBezTo>
                      <a:pt x="60" y="105"/>
                      <a:pt x="60" y="105"/>
                      <a:pt x="60" y="105"/>
                    </a:cubicBezTo>
                    <a:lnTo>
                      <a:pt x="6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1" name="Rectangle 94"/>
              <p:cNvSpPr>
                <a:spLocks noChangeArrowheads="1"/>
              </p:cNvSpPr>
              <p:nvPr/>
            </p:nvSpPr>
            <p:spPr bwMode="auto">
              <a:xfrm>
                <a:off x="2094" y="300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2" name="Rectangle 95"/>
              <p:cNvSpPr>
                <a:spLocks noChangeArrowheads="1"/>
              </p:cNvSpPr>
              <p:nvPr/>
            </p:nvSpPr>
            <p:spPr bwMode="auto">
              <a:xfrm>
                <a:off x="2113" y="300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3" name="Rectangle 96"/>
              <p:cNvSpPr>
                <a:spLocks noChangeArrowheads="1"/>
              </p:cNvSpPr>
              <p:nvPr/>
            </p:nvSpPr>
            <p:spPr bwMode="auto">
              <a:xfrm>
                <a:off x="2132" y="3013"/>
                <a:ext cx="10"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4" name="Freeform 97"/>
              <p:cNvSpPr>
                <a:spLocks/>
              </p:cNvSpPr>
              <p:nvPr/>
            </p:nvSpPr>
            <p:spPr bwMode="auto">
              <a:xfrm>
                <a:off x="2056" y="3037"/>
                <a:ext cx="34" cy="81"/>
              </a:xfrm>
              <a:custGeom>
                <a:avLst/>
                <a:gdLst>
                  <a:gd name="T0" fmla="*/ 34 w 34"/>
                  <a:gd name="T1" fmla="*/ 81 h 81"/>
                  <a:gd name="T2" fmla="*/ 24 w 34"/>
                  <a:gd name="T3" fmla="*/ 81 h 81"/>
                  <a:gd name="T4" fmla="*/ 24 w 34"/>
                  <a:gd name="T5" fmla="*/ 64 h 81"/>
                  <a:gd name="T6" fmla="*/ 11 w 34"/>
                  <a:gd name="T7" fmla="*/ 45 h 81"/>
                  <a:gd name="T8" fmla="*/ 0 w 34"/>
                  <a:gd name="T9" fmla="*/ 25 h 81"/>
                  <a:gd name="T10" fmla="*/ 0 w 34"/>
                  <a:gd name="T11" fmla="*/ 0 h 81"/>
                  <a:gd name="T12" fmla="*/ 24 w 34"/>
                  <a:gd name="T13" fmla="*/ 0 h 81"/>
                  <a:gd name="T14" fmla="*/ 24 w 34"/>
                  <a:gd name="T15" fmla="*/ 9 h 81"/>
                  <a:gd name="T16" fmla="*/ 10 w 34"/>
                  <a:gd name="T17" fmla="*/ 9 h 81"/>
                  <a:gd name="T18" fmla="*/ 10 w 34"/>
                  <a:gd name="T19" fmla="*/ 23 h 81"/>
                  <a:gd name="T20" fmla="*/ 19 w 34"/>
                  <a:gd name="T21" fmla="*/ 40 h 81"/>
                  <a:gd name="T22" fmla="*/ 34 w 34"/>
                  <a:gd name="T23" fmla="*/ 60 h 81"/>
                  <a:gd name="T24" fmla="*/ 34 w 34"/>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81">
                    <a:moveTo>
                      <a:pt x="34" y="81"/>
                    </a:moveTo>
                    <a:lnTo>
                      <a:pt x="24" y="81"/>
                    </a:lnTo>
                    <a:lnTo>
                      <a:pt x="24" y="64"/>
                    </a:lnTo>
                    <a:lnTo>
                      <a:pt x="11" y="45"/>
                    </a:lnTo>
                    <a:lnTo>
                      <a:pt x="0" y="25"/>
                    </a:lnTo>
                    <a:lnTo>
                      <a:pt x="0" y="0"/>
                    </a:lnTo>
                    <a:lnTo>
                      <a:pt x="24" y="0"/>
                    </a:lnTo>
                    <a:lnTo>
                      <a:pt x="24" y="9"/>
                    </a:lnTo>
                    <a:lnTo>
                      <a:pt x="10" y="9"/>
                    </a:lnTo>
                    <a:lnTo>
                      <a:pt x="10" y="23"/>
                    </a:lnTo>
                    <a:lnTo>
                      <a:pt x="19" y="40"/>
                    </a:lnTo>
                    <a:lnTo>
                      <a:pt x="34" y="60"/>
                    </a:lnTo>
                    <a:lnTo>
                      <a:pt x="3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5" name="Rectangle 98"/>
              <p:cNvSpPr>
                <a:spLocks noChangeArrowheads="1"/>
              </p:cNvSpPr>
              <p:nvPr/>
            </p:nvSpPr>
            <p:spPr bwMode="auto">
              <a:xfrm>
                <a:off x="2094" y="313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6" name="Freeform 99"/>
              <p:cNvSpPr>
                <a:spLocks/>
              </p:cNvSpPr>
              <p:nvPr/>
            </p:nvSpPr>
            <p:spPr bwMode="auto">
              <a:xfrm>
                <a:off x="2075" y="3113"/>
                <a:ext cx="77" cy="100"/>
              </a:xfrm>
              <a:custGeom>
                <a:avLst/>
                <a:gdLst>
                  <a:gd name="T0" fmla="*/ 64 w 64"/>
                  <a:gd name="T1" fmla="*/ 84 h 84"/>
                  <a:gd name="T2" fmla="*/ 56 w 64"/>
                  <a:gd name="T3" fmla="*/ 84 h 84"/>
                  <a:gd name="T4" fmla="*/ 56 w 64"/>
                  <a:gd name="T5" fmla="*/ 8 h 84"/>
                  <a:gd name="T6" fmla="*/ 8 w 64"/>
                  <a:gd name="T7" fmla="*/ 8 h 84"/>
                  <a:gd name="T8" fmla="*/ 8 w 64"/>
                  <a:gd name="T9" fmla="*/ 84 h 84"/>
                  <a:gd name="T10" fmla="*/ 0 w 64"/>
                  <a:gd name="T11" fmla="*/ 84 h 84"/>
                  <a:gd name="T12" fmla="*/ 0 w 64"/>
                  <a:gd name="T13" fmla="*/ 8 h 84"/>
                  <a:gd name="T14" fmla="*/ 8 w 64"/>
                  <a:gd name="T15" fmla="*/ 0 h 84"/>
                  <a:gd name="T16" fmla="*/ 56 w 64"/>
                  <a:gd name="T17" fmla="*/ 0 h 84"/>
                  <a:gd name="T18" fmla="*/ 64 w 64"/>
                  <a:gd name="T19" fmla="*/ 8 h 84"/>
                  <a:gd name="T20" fmla="*/ 64 w 64"/>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84">
                    <a:moveTo>
                      <a:pt x="64" y="84"/>
                    </a:moveTo>
                    <a:cubicBezTo>
                      <a:pt x="56" y="84"/>
                      <a:pt x="56" y="84"/>
                      <a:pt x="56" y="84"/>
                    </a:cubicBezTo>
                    <a:cubicBezTo>
                      <a:pt x="56" y="8"/>
                      <a:pt x="56" y="8"/>
                      <a:pt x="56" y="8"/>
                    </a:cubicBezTo>
                    <a:cubicBezTo>
                      <a:pt x="8" y="8"/>
                      <a:pt x="8" y="8"/>
                      <a:pt x="8" y="8"/>
                    </a:cubicBezTo>
                    <a:cubicBezTo>
                      <a:pt x="8" y="84"/>
                      <a:pt x="8" y="84"/>
                      <a:pt x="8" y="84"/>
                    </a:cubicBezTo>
                    <a:cubicBezTo>
                      <a:pt x="0" y="84"/>
                      <a:pt x="0" y="84"/>
                      <a:pt x="0" y="84"/>
                    </a:cubicBezTo>
                    <a:cubicBezTo>
                      <a:pt x="0" y="8"/>
                      <a:pt x="0" y="8"/>
                      <a:pt x="0" y="8"/>
                    </a:cubicBezTo>
                    <a:cubicBezTo>
                      <a:pt x="0" y="4"/>
                      <a:pt x="4" y="0"/>
                      <a:pt x="8" y="0"/>
                    </a:cubicBezTo>
                    <a:cubicBezTo>
                      <a:pt x="56" y="0"/>
                      <a:pt x="56" y="0"/>
                      <a:pt x="56" y="0"/>
                    </a:cubicBezTo>
                    <a:cubicBezTo>
                      <a:pt x="61" y="0"/>
                      <a:pt x="64" y="4"/>
                      <a:pt x="64" y="8"/>
                    </a:cubicBezTo>
                    <a:lnTo>
                      <a:pt x="64"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7" name="Rectangle 100"/>
              <p:cNvSpPr>
                <a:spLocks noChangeArrowheads="1"/>
              </p:cNvSpPr>
              <p:nvPr/>
            </p:nvSpPr>
            <p:spPr bwMode="auto">
              <a:xfrm>
                <a:off x="2161" y="3203"/>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8" name="Rectangle 101"/>
              <p:cNvSpPr>
                <a:spLocks noChangeArrowheads="1"/>
              </p:cNvSpPr>
              <p:nvPr/>
            </p:nvSpPr>
            <p:spPr bwMode="auto">
              <a:xfrm>
                <a:off x="2161" y="3184"/>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79" name="Rectangle 102"/>
              <p:cNvSpPr>
                <a:spLocks noChangeArrowheads="1"/>
              </p:cNvSpPr>
              <p:nvPr/>
            </p:nvSpPr>
            <p:spPr bwMode="auto">
              <a:xfrm>
                <a:off x="2161" y="3165"/>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0" name="Rectangle 103"/>
              <p:cNvSpPr>
                <a:spLocks noChangeArrowheads="1"/>
              </p:cNvSpPr>
              <p:nvPr/>
            </p:nvSpPr>
            <p:spPr bwMode="auto">
              <a:xfrm>
                <a:off x="2056" y="3203"/>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1" name="Rectangle 104"/>
              <p:cNvSpPr>
                <a:spLocks noChangeArrowheads="1"/>
              </p:cNvSpPr>
              <p:nvPr/>
            </p:nvSpPr>
            <p:spPr bwMode="auto">
              <a:xfrm>
                <a:off x="2056" y="3184"/>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2" name="Rectangle 105"/>
              <p:cNvSpPr>
                <a:spLocks noChangeArrowheads="1"/>
              </p:cNvSpPr>
              <p:nvPr/>
            </p:nvSpPr>
            <p:spPr bwMode="auto">
              <a:xfrm>
                <a:off x="2056" y="3165"/>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grpSp>
      </p:grpSp>
      <p:grpSp>
        <p:nvGrpSpPr>
          <p:cNvPr id="283" name="Group 316"/>
          <p:cNvGrpSpPr/>
          <p:nvPr/>
        </p:nvGrpSpPr>
        <p:grpSpPr>
          <a:xfrm>
            <a:off x="2434892" y="5530321"/>
            <a:ext cx="634086" cy="614454"/>
            <a:chOff x="7634926" y="2406072"/>
            <a:chExt cx="634251" cy="614614"/>
          </a:xfrm>
        </p:grpSpPr>
        <p:sp>
          <p:nvSpPr>
            <p:cNvPr id="284" name="Retângulo 9"/>
            <p:cNvSpPr/>
            <p:nvPr/>
          </p:nvSpPr>
          <p:spPr>
            <a:xfrm>
              <a:off x="7634926" y="2406072"/>
              <a:ext cx="634251" cy="614614"/>
            </a:xfrm>
            <a:prstGeom prst="rect">
              <a:avLst/>
            </a:prstGeom>
            <a:solidFill>
              <a:srgbClr val="691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dirty="0"/>
            </a:p>
          </p:txBody>
        </p:sp>
        <p:grpSp>
          <p:nvGrpSpPr>
            <p:cNvPr id="285" name="Group 133"/>
            <p:cNvGrpSpPr>
              <a:grpSpLocks noChangeAspect="1"/>
            </p:cNvGrpSpPr>
            <p:nvPr/>
          </p:nvGrpSpPr>
          <p:grpSpPr bwMode="auto">
            <a:xfrm>
              <a:off x="7744813" y="2483912"/>
              <a:ext cx="414476" cy="458935"/>
              <a:chOff x="4313" y="1735"/>
              <a:chExt cx="289" cy="320"/>
            </a:xfrm>
            <a:solidFill>
              <a:schemeClr val="bg1"/>
            </a:solidFill>
          </p:grpSpPr>
          <p:sp>
            <p:nvSpPr>
              <p:cNvPr id="286" name="Freeform 134"/>
              <p:cNvSpPr>
                <a:spLocks/>
              </p:cNvSpPr>
              <p:nvPr/>
            </p:nvSpPr>
            <p:spPr bwMode="auto">
              <a:xfrm>
                <a:off x="4359" y="1785"/>
                <a:ext cx="198" cy="66"/>
              </a:xfrm>
              <a:custGeom>
                <a:avLst/>
                <a:gdLst>
                  <a:gd name="T0" fmla="*/ 152 w 159"/>
                  <a:gd name="T1" fmla="*/ 53 h 53"/>
                  <a:gd name="T2" fmla="*/ 79 w 159"/>
                  <a:gd name="T3" fmla="*/ 8 h 53"/>
                  <a:gd name="T4" fmla="*/ 7 w 159"/>
                  <a:gd name="T5" fmla="*/ 53 h 53"/>
                  <a:gd name="T6" fmla="*/ 0 w 159"/>
                  <a:gd name="T7" fmla="*/ 50 h 53"/>
                  <a:gd name="T8" fmla="*/ 79 w 159"/>
                  <a:gd name="T9" fmla="*/ 0 h 53"/>
                  <a:gd name="T10" fmla="*/ 159 w 159"/>
                  <a:gd name="T11" fmla="*/ 50 h 53"/>
                  <a:gd name="T12" fmla="*/ 152 w 159"/>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59" h="53">
                    <a:moveTo>
                      <a:pt x="152" y="53"/>
                    </a:moveTo>
                    <a:cubicBezTo>
                      <a:pt x="138" y="26"/>
                      <a:pt x="110" y="8"/>
                      <a:pt x="79" y="8"/>
                    </a:cubicBezTo>
                    <a:cubicBezTo>
                      <a:pt x="49" y="8"/>
                      <a:pt x="20" y="26"/>
                      <a:pt x="7" y="53"/>
                    </a:cubicBezTo>
                    <a:cubicBezTo>
                      <a:pt x="0" y="50"/>
                      <a:pt x="0" y="50"/>
                      <a:pt x="0" y="50"/>
                    </a:cubicBezTo>
                    <a:cubicBezTo>
                      <a:pt x="14" y="19"/>
                      <a:pt x="45" y="0"/>
                      <a:pt x="79" y="0"/>
                    </a:cubicBezTo>
                    <a:cubicBezTo>
                      <a:pt x="113" y="0"/>
                      <a:pt x="144" y="19"/>
                      <a:pt x="159" y="50"/>
                    </a:cubicBezTo>
                    <a:lnTo>
                      <a:pt x="152"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7" name="Freeform 135"/>
              <p:cNvSpPr>
                <a:spLocks/>
              </p:cNvSpPr>
              <p:nvPr/>
            </p:nvSpPr>
            <p:spPr bwMode="auto">
              <a:xfrm>
                <a:off x="4359" y="1937"/>
                <a:ext cx="198" cy="68"/>
              </a:xfrm>
              <a:custGeom>
                <a:avLst/>
                <a:gdLst>
                  <a:gd name="T0" fmla="*/ 79 w 159"/>
                  <a:gd name="T1" fmla="*/ 54 h 54"/>
                  <a:gd name="T2" fmla="*/ 0 w 159"/>
                  <a:gd name="T3" fmla="*/ 3 h 54"/>
                  <a:gd name="T4" fmla="*/ 7 w 159"/>
                  <a:gd name="T5" fmla="*/ 0 h 54"/>
                  <a:gd name="T6" fmla="*/ 79 w 159"/>
                  <a:gd name="T7" fmla="*/ 46 h 54"/>
                  <a:gd name="T8" fmla="*/ 152 w 159"/>
                  <a:gd name="T9" fmla="*/ 0 h 54"/>
                  <a:gd name="T10" fmla="*/ 159 w 159"/>
                  <a:gd name="T11" fmla="*/ 3 h 54"/>
                  <a:gd name="T12" fmla="*/ 79 w 159"/>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159" h="54">
                    <a:moveTo>
                      <a:pt x="79" y="54"/>
                    </a:moveTo>
                    <a:cubicBezTo>
                      <a:pt x="45" y="54"/>
                      <a:pt x="14" y="34"/>
                      <a:pt x="0" y="3"/>
                    </a:cubicBezTo>
                    <a:cubicBezTo>
                      <a:pt x="7" y="0"/>
                      <a:pt x="7" y="0"/>
                      <a:pt x="7" y="0"/>
                    </a:cubicBezTo>
                    <a:cubicBezTo>
                      <a:pt x="20" y="28"/>
                      <a:pt x="49" y="46"/>
                      <a:pt x="79" y="46"/>
                    </a:cubicBezTo>
                    <a:cubicBezTo>
                      <a:pt x="110" y="46"/>
                      <a:pt x="138" y="28"/>
                      <a:pt x="152" y="0"/>
                    </a:cubicBezTo>
                    <a:cubicBezTo>
                      <a:pt x="159" y="3"/>
                      <a:pt x="159" y="3"/>
                      <a:pt x="159" y="3"/>
                    </a:cubicBezTo>
                    <a:cubicBezTo>
                      <a:pt x="144" y="34"/>
                      <a:pt x="113" y="54"/>
                      <a:pt x="79"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8" name="Freeform 136"/>
              <p:cNvSpPr>
                <a:spLocks/>
              </p:cNvSpPr>
              <p:nvPr/>
            </p:nvSpPr>
            <p:spPr bwMode="auto">
              <a:xfrm>
                <a:off x="4473" y="1750"/>
                <a:ext cx="129" cy="264"/>
              </a:xfrm>
              <a:custGeom>
                <a:avLst/>
                <a:gdLst>
                  <a:gd name="T0" fmla="*/ 55 w 104"/>
                  <a:gd name="T1" fmla="*/ 211 h 211"/>
                  <a:gd name="T2" fmla="*/ 50 w 104"/>
                  <a:gd name="T3" fmla="*/ 204 h 211"/>
                  <a:gd name="T4" fmla="*/ 96 w 104"/>
                  <a:gd name="T5" fmla="*/ 116 h 211"/>
                  <a:gd name="T6" fmla="*/ 0 w 104"/>
                  <a:gd name="T7" fmla="*/ 8 h 211"/>
                  <a:gd name="T8" fmla="*/ 1 w 104"/>
                  <a:gd name="T9" fmla="*/ 0 h 211"/>
                  <a:gd name="T10" fmla="*/ 104 w 104"/>
                  <a:gd name="T11" fmla="*/ 116 h 211"/>
                  <a:gd name="T12" fmla="*/ 55 w 104"/>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104" h="211">
                    <a:moveTo>
                      <a:pt x="55" y="211"/>
                    </a:moveTo>
                    <a:cubicBezTo>
                      <a:pt x="50" y="204"/>
                      <a:pt x="50" y="204"/>
                      <a:pt x="50" y="204"/>
                    </a:cubicBezTo>
                    <a:cubicBezTo>
                      <a:pt x="79" y="184"/>
                      <a:pt x="96" y="151"/>
                      <a:pt x="96" y="116"/>
                    </a:cubicBezTo>
                    <a:cubicBezTo>
                      <a:pt x="96" y="60"/>
                      <a:pt x="55" y="14"/>
                      <a:pt x="0" y="8"/>
                    </a:cubicBezTo>
                    <a:cubicBezTo>
                      <a:pt x="1" y="0"/>
                      <a:pt x="1" y="0"/>
                      <a:pt x="1" y="0"/>
                    </a:cubicBezTo>
                    <a:cubicBezTo>
                      <a:pt x="60" y="6"/>
                      <a:pt x="104" y="56"/>
                      <a:pt x="104" y="116"/>
                    </a:cubicBezTo>
                    <a:cubicBezTo>
                      <a:pt x="104" y="154"/>
                      <a:pt x="86" y="189"/>
                      <a:pt x="55"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89" name="Freeform 137"/>
              <p:cNvSpPr>
                <a:spLocks/>
              </p:cNvSpPr>
              <p:nvPr/>
            </p:nvSpPr>
            <p:spPr bwMode="auto">
              <a:xfrm>
                <a:off x="4313" y="1776"/>
                <a:ext cx="131" cy="264"/>
              </a:xfrm>
              <a:custGeom>
                <a:avLst/>
                <a:gdLst>
                  <a:gd name="T0" fmla="*/ 104 w 105"/>
                  <a:gd name="T1" fmla="*/ 211 h 211"/>
                  <a:gd name="T2" fmla="*/ 0 w 105"/>
                  <a:gd name="T3" fmla="*/ 95 h 211"/>
                  <a:gd name="T4" fmla="*/ 50 w 105"/>
                  <a:gd name="T5" fmla="*/ 0 h 211"/>
                  <a:gd name="T6" fmla="*/ 55 w 105"/>
                  <a:gd name="T7" fmla="*/ 6 h 211"/>
                  <a:gd name="T8" fmla="*/ 8 w 105"/>
                  <a:gd name="T9" fmla="*/ 95 h 211"/>
                  <a:gd name="T10" fmla="*/ 105 w 105"/>
                  <a:gd name="T11" fmla="*/ 203 h 211"/>
                  <a:gd name="T12" fmla="*/ 104 w 105"/>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105" h="211">
                    <a:moveTo>
                      <a:pt x="104" y="211"/>
                    </a:moveTo>
                    <a:cubicBezTo>
                      <a:pt x="45" y="204"/>
                      <a:pt x="0" y="155"/>
                      <a:pt x="0" y="95"/>
                    </a:cubicBezTo>
                    <a:cubicBezTo>
                      <a:pt x="0" y="57"/>
                      <a:pt x="19" y="21"/>
                      <a:pt x="50" y="0"/>
                    </a:cubicBezTo>
                    <a:cubicBezTo>
                      <a:pt x="55" y="6"/>
                      <a:pt x="55" y="6"/>
                      <a:pt x="55" y="6"/>
                    </a:cubicBezTo>
                    <a:cubicBezTo>
                      <a:pt x="26" y="26"/>
                      <a:pt x="8" y="59"/>
                      <a:pt x="8" y="95"/>
                    </a:cubicBezTo>
                    <a:cubicBezTo>
                      <a:pt x="8" y="150"/>
                      <a:pt x="50" y="197"/>
                      <a:pt x="105" y="203"/>
                    </a:cubicBezTo>
                    <a:lnTo>
                      <a:pt x="104"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0" name="Freeform 138"/>
              <p:cNvSpPr>
                <a:spLocks noEditPoints="1"/>
              </p:cNvSpPr>
              <p:nvPr/>
            </p:nvSpPr>
            <p:spPr bwMode="auto">
              <a:xfrm>
                <a:off x="4438" y="1735"/>
                <a:ext cx="40" cy="4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1"/>
                      <a:pt x="8" y="16"/>
                    </a:cubicBezTo>
                    <a:cubicBezTo>
                      <a:pt x="8" y="20"/>
                      <a:pt x="12" y="24"/>
                      <a:pt x="16" y="24"/>
                    </a:cubicBezTo>
                    <a:cubicBezTo>
                      <a:pt x="21" y="24"/>
                      <a:pt x="24" y="20"/>
                      <a:pt x="24" y="16"/>
                    </a:cubicBezTo>
                    <a:cubicBezTo>
                      <a:pt x="24" y="11"/>
                      <a:pt x="21" y="8"/>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1" name="Freeform 139"/>
              <p:cNvSpPr>
                <a:spLocks noEditPoints="1"/>
              </p:cNvSpPr>
              <p:nvPr/>
            </p:nvSpPr>
            <p:spPr bwMode="auto">
              <a:xfrm>
                <a:off x="4438" y="2015"/>
                <a:ext cx="40" cy="4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1"/>
                      <a:pt x="8" y="16"/>
                    </a:cubicBezTo>
                    <a:cubicBezTo>
                      <a:pt x="8" y="20"/>
                      <a:pt x="12" y="24"/>
                      <a:pt x="16" y="24"/>
                    </a:cubicBezTo>
                    <a:cubicBezTo>
                      <a:pt x="21" y="24"/>
                      <a:pt x="24" y="20"/>
                      <a:pt x="24" y="16"/>
                    </a:cubicBezTo>
                    <a:cubicBezTo>
                      <a:pt x="24" y="11"/>
                      <a:pt x="21" y="8"/>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2" name="Rectangle 140"/>
              <p:cNvSpPr>
                <a:spLocks noChangeArrowheads="1"/>
              </p:cNvSpPr>
              <p:nvPr/>
            </p:nvSpPr>
            <p:spPr bwMode="auto">
              <a:xfrm>
                <a:off x="4368" y="1890"/>
                <a:ext cx="17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3" name="Freeform 141"/>
              <p:cNvSpPr>
                <a:spLocks/>
              </p:cNvSpPr>
              <p:nvPr/>
            </p:nvSpPr>
            <p:spPr bwMode="auto">
              <a:xfrm>
                <a:off x="4380" y="1816"/>
                <a:ext cx="156" cy="29"/>
              </a:xfrm>
              <a:custGeom>
                <a:avLst/>
                <a:gdLst>
                  <a:gd name="T0" fmla="*/ 62 w 125"/>
                  <a:gd name="T1" fmla="*/ 23 h 23"/>
                  <a:gd name="T2" fmla="*/ 0 w 125"/>
                  <a:gd name="T3" fmla="*/ 7 h 23"/>
                  <a:gd name="T4" fmla="*/ 5 w 125"/>
                  <a:gd name="T5" fmla="*/ 0 h 23"/>
                  <a:gd name="T6" fmla="*/ 62 w 125"/>
                  <a:gd name="T7" fmla="*/ 15 h 23"/>
                  <a:gd name="T8" fmla="*/ 120 w 125"/>
                  <a:gd name="T9" fmla="*/ 0 h 23"/>
                  <a:gd name="T10" fmla="*/ 125 w 125"/>
                  <a:gd name="T11" fmla="*/ 7 h 23"/>
                  <a:gd name="T12" fmla="*/ 62 w 12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25" h="23">
                    <a:moveTo>
                      <a:pt x="62" y="23"/>
                    </a:moveTo>
                    <a:cubicBezTo>
                      <a:pt x="38" y="23"/>
                      <a:pt x="15" y="17"/>
                      <a:pt x="0" y="7"/>
                    </a:cubicBezTo>
                    <a:cubicBezTo>
                      <a:pt x="5" y="0"/>
                      <a:pt x="5" y="0"/>
                      <a:pt x="5" y="0"/>
                    </a:cubicBezTo>
                    <a:cubicBezTo>
                      <a:pt x="18" y="9"/>
                      <a:pt x="39" y="15"/>
                      <a:pt x="62" y="15"/>
                    </a:cubicBezTo>
                    <a:cubicBezTo>
                      <a:pt x="85" y="15"/>
                      <a:pt x="106" y="9"/>
                      <a:pt x="120" y="0"/>
                    </a:cubicBezTo>
                    <a:cubicBezTo>
                      <a:pt x="125" y="7"/>
                      <a:pt x="125" y="7"/>
                      <a:pt x="125" y="7"/>
                    </a:cubicBezTo>
                    <a:cubicBezTo>
                      <a:pt x="109" y="17"/>
                      <a:pt x="87" y="23"/>
                      <a:pt x="6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4" name="Freeform 142"/>
              <p:cNvSpPr>
                <a:spLocks/>
              </p:cNvSpPr>
              <p:nvPr/>
            </p:nvSpPr>
            <p:spPr bwMode="auto">
              <a:xfrm>
                <a:off x="4380" y="1945"/>
                <a:ext cx="156" cy="27"/>
              </a:xfrm>
              <a:custGeom>
                <a:avLst/>
                <a:gdLst>
                  <a:gd name="T0" fmla="*/ 120 w 125"/>
                  <a:gd name="T1" fmla="*/ 22 h 22"/>
                  <a:gd name="T2" fmla="*/ 62 w 125"/>
                  <a:gd name="T3" fmla="*/ 8 h 22"/>
                  <a:gd name="T4" fmla="*/ 5 w 125"/>
                  <a:gd name="T5" fmla="*/ 22 h 22"/>
                  <a:gd name="T6" fmla="*/ 0 w 125"/>
                  <a:gd name="T7" fmla="*/ 16 h 22"/>
                  <a:gd name="T8" fmla="*/ 62 w 125"/>
                  <a:gd name="T9" fmla="*/ 0 h 22"/>
                  <a:gd name="T10" fmla="*/ 125 w 125"/>
                  <a:gd name="T11" fmla="*/ 16 h 22"/>
                  <a:gd name="T12" fmla="*/ 120 w 12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20" y="22"/>
                    </a:moveTo>
                    <a:cubicBezTo>
                      <a:pt x="106" y="13"/>
                      <a:pt x="85" y="8"/>
                      <a:pt x="62" y="8"/>
                    </a:cubicBezTo>
                    <a:cubicBezTo>
                      <a:pt x="39" y="8"/>
                      <a:pt x="18" y="13"/>
                      <a:pt x="5" y="22"/>
                    </a:cubicBezTo>
                    <a:cubicBezTo>
                      <a:pt x="0" y="16"/>
                      <a:pt x="0" y="16"/>
                      <a:pt x="0" y="16"/>
                    </a:cubicBezTo>
                    <a:cubicBezTo>
                      <a:pt x="15" y="6"/>
                      <a:pt x="38" y="0"/>
                      <a:pt x="62" y="0"/>
                    </a:cubicBezTo>
                    <a:cubicBezTo>
                      <a:pt x="87" y="0"/>
                      <a:pt x="109" y="6"/>
                      <a:pt x="125" y="16"/>
                    </a:cubicBezTo>
                    <a:lnTo>
                      <a:pt x="12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5" name="Freeform 143"/>
              <p:cNvSpPr>
                <a:spLocks noEditPoints="1"/>
              </p:cNvSpPr>
              <p:nvPr/>
            </p:nvSpPr>
            <p:spPr bwMode="auto">
              <a:xfrm>
                <a:off x="4333" y="1875"/>
                <a:ext cx="40" cy="4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1"/>
                      <a:pt x="8" y="16"/>
                    </a:cubicBezTo>
                    <a:cubicBezTo>
                      <a:pt x="8" y="20"/>
                      <a:pt x="12" y="24"/>
                      <a:pt x="16" y="24"/>
                    </a:cubicBezTo>
                    <a:cubicBezTo>
                      <a:pt x="21" y="24"/>
                      <a:pt x="24" y="20"/>
                      <a:pt x="24" y="16"/>
                    </a:cubicBezTo>
                    <a:cubicBezTo>
                      <a:pt x="24" y="11"/>
                      <a:pt x="21" y="8"/>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6" name="Freeform 144"/>
              <p:cNvSpPr>
                <a:spLocks noEditPoints="1"/>
              </p:cNvSpPr>
              <p:nvPr/>
            </p:nvSpPr>
            <p:spPr bwMode="auto">
              <a:xfrm>
                <a:off x="4542" y="1875"/>
                <a:ext cx="40" cy="4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1"/>
                      <a:pt x="8" y="16"/>
                    </a:cubicBezTo>
                    <a:cubicBezTo>
                      <a:pt x="8" y="20"/>
                      <a:pt x="12" y="24"/>
                      <a:pt x="16" y="24"/>
                    </a:cubicBezTo>
                    <a:cubicBezTo>
                      <a:pt x="21" y="24"/>
                      <a:pt x="24" y="20"/>
                      <a:pt x="24" y="16"/>
                    </a:cubicBezTo>
                    <a:cubicBezTo>
                      <a:pt x="24" y="11"/>
                      <a:pt x="21" y="8"/>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sp>
            <p:nvSpPr>
              <p:cNvPr id="297" name="Freeform 145"/>
              <p:cNvSpPr>
                <a:spLocks noEditPoints="1"/>
              </p:cNvSpPr>
              <p:nvPr/>
            </p:nvSpPr>
            <p:spPr bwMode="auto">
              <a:xfrm>
                <a:off x="4418" y="1785"/>
                <a:ext cx="80" cy="220"/>
              </a:xfrm>
              <a:custGeom>
                <a:avLst/>
                <a:gdLst>
                  <a:gd name="T0" fmla="*/ 32 w 64"/>
                  <a:gd name="T1" fmla="*/ 176 h 176"/>
                  <a:gd name="T2" fmla="*/ 0 w 64"/>
                  <a:gd name="T3" fmla="*/ 88 h 176"/>
                  <a:gd name="T4" fmla="*/ 32 w 64"/>
                  <a:gd name="T5" fmla="*/ 0 h 176"/>
                  <a:gd name="T6" fmla="*/ 64 w 64"/>
                  <a:gd name="T7" fmla="*/ 88 h 176"/>
                  <a:gd name="T8" fmla="*/ 32 w 64"/>
                  <a:gd name="T9" fmla="*/ 176 h 176"/>
                  <a:gd name="T10" fmla="*/ 32 w 64"/>
                  <a:gd name="T11" fmla="*/ 8 h 176"/>
                  <a:gd name="T12" fmla="*/ 8 w 64"/>
                  <a:gd name="T13" fmla="*/ 88 h 176"/>
                  <a:gd name="T14" fmla="*/ 32 w 64"/>
                  <a:gd name="T15" fmla="*/ 168 h 176"/>
                  <a:gd name="T16" fmla="*/ 56 w 64"/>
                  <a:gd name="T17" fmla="*/ 88 h 176"/>
                  <a:gd name="T18" fmla="*/ 32 w 64"/>
                  <a:gd name="T1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76">
                    <a:moveTo>
                      <a:pt x="32" y="176"/>
                    </a:moveTo>
                    <a:cubicBezTo>
                      <a:pt x="11" y="176"/>
                      <a:pt x="0" y="130"/>
                      <a:pt x="0" y="88"/>
                    </a:cubicBezTo>
                    <a:cubicBezTo>
                      <a:pt x="0" y="45"/>
                      <a:pt x="11" y="0"/>
                      <a:pt x="32" y="0"/>
                    </a:cubicBezTo>
                    <a:cubicBezTo>
                      <a:pt x="53" y="0"/>
                      <a:pt x="64" y="45"/>
                      <a:pt x="64" y="88"/>
                    </a:cubicBezTo>
                    <a:cubicBezTo>
                      <a:pt x="64" y="130"/>
                      <a:pt x="53" y="176"/>
                      <a:pt x="32" y="176"/>
                    </a:cubicBezTo>
                    <a:close/>
                    <a:moveTo>
                      <a:pt x="32" y="8"/>
                    </a:moveTo>
                    <a:cubicBezTo>
                      <a:pt x="21" y="8"/>
                      <a:pt x="8" y="42"/>
                      <a:pt x="8" y="88"/>
                    </a:cubicBezTo>
                    <a:cubicBezTo>
                      <a:pt x="8" y="134"/>
                      <a:pt x="21" y="168"/>
                      <a:pt x="32" y="168"/>
                    </a:cubicBezTo>
                    <a:cubicBezTo>
                      <a:pt x="44" y="168"/>
                      <a:pt x="56" y="134"/>
                      <a:pt x="56" y="88"/>
                    </a:cubicBezTo>
                    <a:cubicBezTo>
                      <a:pt x="56" y="42"/>
                      <a:pt x="44" y="8"/>
                      <a:pt x="3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99"/>
              </a:p>
            </p:txBody>
          </p:sp>
        </p:grpSp>
      </p:grpSp>
      <p:sp>
        <p:nvSpPr>
          <p:cNvPr id="147" name="Round Diagonal Corner Rectangle 146"/>
          <p:cNvSpPr/>
          <p:nvPr/>
        </p:nvSpPr>
        <p:spPr>
          <a:xfrm>
            <a:off x="6223039" y="3729950"/>
            <a:ext cx="2824011" cy="799055"/>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797" lvl="1" indent="-168225">
              <a:lnSpc>
                <a:spcPct val="90000"/>
              </a:lnSpc>
              <a:spcAft>
                <a:spcPts val="200"/>
              </a:spcAft>
              <a:buClr>
                <a:srgbClr val="4BACC6"/>
              </a:buClr>
              <a:buFont typeface="Arial" charset="0"/>
              <a:buChar char="•"/>
            </a:pPr>
            <a:endParaRPr lang="en-US" sz="1000" dirty="0">
              <a:solidFill>
                <a:srgbClr val="831F79"/>
              </a:solidFill>
            </a:endParaRPr>
          </a:p>
          <a:p>
            <a:pPr marL="342797" lvl="1" indent="-168225">
              <a:lnSpc>
                <a:spcPct val="90000"/>
              </a:lnSpc>
              <a:spcAft>
                <a:spcPts val="1799"/>
              </a:spcAft>
              <a:buClr>
                <a:srgbClr val="4BACC6"/>
              </a:buClr>
            </a:pPr>
            <a:endParaRPr lang="en-US" sz="1000" dirty="0">
              <a:solidFill>
                <a:srgbClr val="831F79"/>
              </a:solidFill>
            </a:endParaRPr>
          </a:p>
        </p:txBody>
      </p:sp>
      <p:sp>
        <p:nvSpPr>
          <p:cNvPr id="148" name="Round Diagonal Corner Rectangle 147"/>
          <p:cNvSpPr/>
          <p:nvPr/>
        </p:nvSpPr>
        <p:spPr>
          <a:xfrm>
            <a:off x="7919220" y="2163309"/>
            <a:ext cx="3910978" cy="826170"/>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4573" lvl="1">
              <a:lnSpc>
                <a:spcPct val="90000"/>
              </a:lnSpc>
              <a:spcAft>
                <a:spcPts val="200"/>
              </a:spcAft>
              <a:buClr>
                <a:schemeClr val="accent5"/>
              </a:buClr>
              <a:defRPr/>
            </a:pPr>
            <a:r>
              <a:rPr lang="en-US" sz="1000" dirty="0">
                <a:solidFill>
                  <a:srgbClr val="831F79"/>
                </a:solidFill>
              </a:rPr>
              <a:t>POCs</a:t>
            </a:r>
          </a:p>
          <a:p>
            <a:pPr marL="346022" lvl="1" indent="-171450">
              <a:lnSpc>
                <a:spcPct val="90000"/>
              </a:lnSpc>
              <a:spcAft>
                <a:spcPts val="200"/>
              </a:spcAft>
              <a:buClr>
                <a:schemeClr val="accent5"/>
              </a:buClr>
              <a:buFont typeface="Arial" panose="020B0604020202020204" pitchFamily="34" charset="0"/>
              <a:buChar char="•"/>
              <a:defRPr/>
            </a:pPr>
            <a:r>
              <a:rPr lang="en-US" sz="1000" dirty="0" smtClean="0">
                <a:solidFill>
                  <a:srgbClr val="831F79"/>
                </a:solidFill>
              </a:rPr>
              <a:t>KYC	</a:t>
            </a:r>
            <a:r>
              <a:rPr lang="en-US" sz="1000" dirty="0">
                <a:solidFill>
                  <a:srgbClr val="831F79"/>
                </a:solidFill>
              </a:rPr>
              <a:t>	 </a:t>
            </a:r>
            <a:r>
              <a:rPr lang="en-US" sz="1000" dirty="0" smtClean="0">
                <a:solidFill>
                  <a:srgbClr val="831F79"/>
                </a:solidFill>
              </a:rPr>
              <a:t>Crop Insurance</a:t>
            </a:r>
            <a:endParaRPr lang="en-US" sz="1000" dirty="0">
              <a:solidFill>
                <a:srgbClr val="831F79"/>
              </a:solidFill>
            </a:endParaRPr>
          </a:p>
          <a:p>
            <a:pPr marL="342797" lvl="1" indent="-168225">
              <a:lnSpc>
                <a:spcPct val="90000"/>
              </a:lnSpc>
              <a:spcAft>
                <a:spcPts val="200"/>
              </a:spcAft>
              <a:buClr>
                <a:schemeClr val="accent5"/>
              </a:buClr>
              <a:buFont typeface="Arial" pitchFamily="34" charset="0"/>
              <a:buChar char="•"/>
              <a:defRPr/>
            </a:pPr>
            <a:r>
              <a:rPr lang="en-US" sz="1000" dirty="0">
                <a:solidFill>
                  <a:srgbClr val="831F79"/>
                </a:solidFill>
              </a:rPr>
              <a:t>Trade Finance	</a:t>
            </a:r>
          </a:p>
          <a:p>
            <a:pPr marL="342797" lvl="1" indent="-168225">
              <a:lnSpc>
                <a:spcPct val="90000"/>
              </a:lnSpc>
              <a:spcAft>
                <a:spcPts val="200"/>
              </a:spcAft>
              <a:buClr>
                <a:schemeClr val="accent5"/>
              </a:buClr>
              <a:buFont typeface="Arial" pitchFamily="34" charset="0"/>
              <a:buChar char="•"/>
              <a:defRPr/>
            </a:pPr>
            <a:r>
              <a:rPr lang="en-US" sz="1000" dirty="0" smtClean="0">
                <a:solidFill>
                  <a:srgbClr val="831F79"/>
                </a:solidFill>
              </a:rPr>
              <a:t>Loyalty points</a:t>
            </a:r>
          </a:p>
          <a:p>
            <a:pPr marL="342797" lvl="1" indent="-168225">
              <a:lnSpc>
                <a:spcPct val="90000"/>
              </a:lnSpc>
              <a:spcAft>
                <a:spcPts val="200"/>
              </a:spcAft>
              <a:buClr>
                <a:schemeClr val="accent5"/>
              </a:buClr>
              <a:buFont typeface="Arial" pitchFamily="34" charset="0"/>
              <a:buChar char="•"/>
              <a:defRPr/>
            </a:pPr>
            <a:r>
              <a:rPr lang="en-US" sz="1000" dirty="0" smtClean="0">
                <a:solidFill>
                  <a:srgbClr val="831F79"/>
                </a:solidFill>
              </a:rPr>
              <a:t>Invoice settlement process </a:t>
            </a:r>
            <a:endParaRPr lang="en-US" sz="1000" dirty="0">
              <a:solidFill>
                <a:srgbClr val="831F79"/>
              </a:solidFill>
            </a:endParaRPr>
          </a:p>
        </p:txBody>
      </p:sp>
      <p:sp>
        <p:nvSpPr>
          <p:cNvPr id="3" name="TextBox 2"/>
          <p:cNvSpPr txBox="1"/>
          <p:nvPr/>
        </p:nvSpPr>
        <p:spPr>
          <a:xfrm>
            <a:off x="5994716" y="3792242"/>
            <a:ext cx="1736978" cy="800219"/>
          </a:xfrm>
          <a:prstGeom prst="rect">
            <a:avLst/>
          </a:prstGeom>
          <a:noFill/>
        </p:spPr>
        <p:txBody>
          <a:bodyPr wrap="square" rtlCol="0">
            <a:spAutoFit/>
          </a:bodyPr>
          <a:lstStyle/>
          <a:p>
            <a:pPr marL="342797" lvl="1" indent="-168225">
              <a:lnSpc>
                <a:spcPct val="90000"/>
              </a:lnSpc>
              <a:spcAft>
                <a:spcPts val="200"/>
              </a:spcAft>
              <a:buClr>
                <a:srgbClr val="4BACC6"/>
              </a:buClr>
              <a:buFont typeface="Arial" charset="0"/>
              <a:buChar char="•"/>
            </a:pPr>
            <a:r>
              <a:rPr lang="en-US" sz="1000" dirty="0">
                <a:solidFill>
                  <a:srgbClr val="831F79"/>
                </a:solidFill>
              </a:rPr>
              <a:t>Expertise on</a:t>
            </a:r>
          </a:p>
          <a:p>
            <a:pPr marL="821531" lvl="2" indent="-168225">
              <a:lnSpc>
                <a:spcPct val="90000"/>
              </a:lnSpc>
              <a:spcAft>
                <a:spcPts val="200"/>
              </a:spcAft>
              <a:buClr>
                <a:srgbClr val="4BACC6"/>
              </a:buClr>
              <a:buFont typeface="Courier New" pitchFamily="49" charset="0"/>
              <a:buChar char="o"/>
            </a:pPr>
            <a:r>
              <a:rPr lang="en-US" sz="1000" dirty="0">
                <a:solidFill>
                  <a:srgbClr val="831F79"/>
                </a:solidFill>
              </a:rPr>
              <a:t>Fabric 1.0</a:t>
            </a:r>
          </a:p>
          <a:p>
            <a:pPr marL="821531" lvl="2" indent="-168225">
              <a:lnSpc>
                <a:spcPct val="90000"/>
              </a:lnSpc>
              <a:spcAft>
                <a:spcPts val="200"/>
              </a:spcAft>
              <a:buClr>
                <a:srgbClr val="4BACC6"/>
              </a:buClr>
              <a:buFont typeface="Courier New" pitchFamily="49" charset="0"/>
              <a:buChar char="o"/>
            </a:pPr>
            <a:r>
              <a:rPr lang="en-US" sz="1000" dirty="0">
                <a:solidFill>
                  <a:srgbClr val="831F79"/>
                </a:solidFill>
              </a:rPr>
              <a:t>R3-Corda</a:t>
            </a:r>
          </a:p>
          <a:p>
            <a:endParaRPr lang="en-US" sz="1400" dirty="0" err="1">
              <a:solidFill>
                <a:schemeClr val="tx2">
                  <a:lumMod val="50000"/>
                </a:schemeClr>
              </a:solidFill>
            </a:endParaRPr>
          </a:p>
        </p:txBody>
      </p:sp>
      <p:sp>
        <p:nvSpPr>
          <p:cNvPr id="150" name="TextBox 149"/>
          <p:cNvSpPr txBox="1"/>
          <p:nvPr/>
        </p:nvSpPr>
        <p:spPr>
          <a:xfrm>
            <a:off x="7362610" y="3792242"/>
            <a:ext cx="1736978" cy="723275"/>
          </a:xfrm>
          <a:prstGeom prst="rect">
            <a:avLst/>
          </a:prstGeom>
          <a:noFill/>
        </p:spPr>
        <p:txBody>
          <a:bodyPr wrap="square" rtlCol="0">
            <a:spAutoFit/>
          </a:bodyPr>
          <a:lstStyle/>
          <a:p>
            <a:pPr marL="342797" lvl="1" indent="-168225">
              <a:lnSpc>
                <a:spcPct val="90000"/>
              </a:lnSpc>
              <a:spcAft>
                <a:spcPts val="200"/>
              </a:spcAft>
              <a:buClr>
                <a:srgbClr val="4BACC6"/>
              </a:buClr>
              <a:buFont typeface="Arial" charset="0"/>
              <a:buChar char="•"/>
            </a:pPr>
            <a:r>
              <a:rPr lang="en-US" sz="1000" dirty="0">
                <a:solidFill>
                  <a:srgbClr val="831F79"/>
                </a:solidFill>
              </a:rPr>
              <a:t>Focus on</a:t>
            </a:r>
          </a:p>
          <a:p>
            <a:pPr marL="821531" lvl="2" indent="-168225">
              <a:lnSpc>
                <a:spcPct val="90000"/>
              </a:lnSpc>
              <a:spcAft>
                <a:spcPts val="200"/>
              </a:spcAft>
              <a:buClr>
                <a:srgbClr val="4BACC6"/>
              </a:buClr>
              <a:buFont typeface="Courier New" pitchFamily="49" charset="0"/>
              <a:buChar char="o"/>
            </a:pPr>
            <a:r>
              <a:rPr lang="en-US" sz="1000" dirty="0" err="1">
                <a:solidFill>
                  <a:srgbClr val="831F79"/>
                </a:solidFill>
              </a:rPr>
              <a:t>Etherium</a:t>
            </a:r>
            <a:endParaRPr lang="en-US" sz="1000" dirty="0">
              <a:solidFill>
                <a:srgbClr val="831F79"/>
              </a:solidFill>
            </a:endParaRPr>
          </a:p>
          <a:p>
            <a:pPr marL="821531" lvl="2" indent="-168225">
              <a:lnSpc>
                <a:spcPct val="90000"/>
              </a:lnSpc>
              <a:spcAft>
                <a:spcPts val="200"/>
              </a:spcAft>
              <a:buClr>
                <a:srgbClr val="4BACC6"/>
              </a:buClr>
              <a:buFont typeface="Courier New" pitchFamily="49" charset="0"/>
              <a:buChar char="o"/>
            </a:pPr>
            <a:r>
              <a:rPr lang="en-US" sz="1000" dirty="0" err="1">
                <a:solidFill>
                  <a:srgbClr val="831F79"/>
                </a:solidFill>
              </a:rPr>
              <a:t>BigChainDB</a:t>
            </a:r>
            <a:endParaRPr lang="en-US" sz="1000" dirty="0">
              <a:solidFill>
                <a:srgbClr val="831F79"/>
              </a:solidFill>
            </a:endParaRPr>
          </a:p>
          <a:p>
            <a:pPr marL="821531" lvl="2" indent="-168225">
              <a:lnSpc>
                <a:spcPct val="90000"/>
              </a:lnSpc>
              <a:spcAft>
                <a:spcPts val="200"/>
              </a:spcAft>
              <a:buClr>
                <a:srgbClr val="4BACC6"/>
              </a:buClr>
              <a:buFont typeface="Courier New" pitchFamily="49" charset="0"/>
              <a:buChar char="o"/>
            </a:pPr>
            <a:r>
              <a:rPr lang="en-US" sz="1000" dirty="0">
                <a:solidFill>
                  <a:srgbClr val="831F79"/>
                </a:solidFill>
              </a:rPr>
              <a:t>MS-COCO</a:t>
            </a:r>
          </a:p>
        </p:txBody>
      </p:sp>
    </p:spTree>
    <p:extLst>
      <p:ext uri="{BB962C8B-B14F-4D97-AF65-F5344CB8AC3E}">
        <p14:creationId xmlns:p14="http://schemas.microsoft.com/office/powerpoint/2010/main" val="390330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par>
                                <p:cTn id="8" presetID="10" presetClass="entr" presetSubtype="0" fill="hold" nodeType="withEffect">
                                  <p:stCondLst>
                                    <p:cond delay="250"/>
                                  </p:stCondLst>
                                  <p:childTnLst>
                                    <p:set>
                                      <p:cBhvr>
                                        <p:cTn id="9" dur="1" fill="hold">
                                          <p:stCondLst>
                                            <p:cond delay="0"/>
                                          </p:stCondLst>
                                        </p:cTn>
                                        <p:tgtEl>
                                          <p:spTgt spid="215"/>
                                        </p:tgtEl>
                                        <p:attrNameLst>
                                          <p:attrName>style.visibility</p:attrName>
                                        </p:attrNameLst>
                                      </p:cBhvr>
                                      <p:to>
                                        <p:strVal val="visible"/>
                                      </p:to>
                                    </p:set>
                                    <p:animEffect transition="in" filter="fade">
                                      <p:cBhvr>
                                        <p:cTn id="10" dur="500"/>
                                        <p:tgtEl>
                                          <p:spTgt spid="215"/>
                                        </p:tgtEl>
                                      </p:cBhvr>
                                    </p:animEffect>
                                  </p:childTnLst>
                                </p:cTn>
                              </p:par>
                              <p:par>
                                <p:cTn id="11" presetID="10" presetClass="entr" presetSubtype="0" fill="hold" nodeType="withEffect">
                                  <p:stCondLst>
                                    <p:cond delay="250"/>
                                  </p:stCondLst>
                                  <p:childTnLst>
                                    <p:set>
                                      <p:cBhvr>
                                        <p:cTn id="12" dur="1" fill="hold">
                                          <p:stCondLst>
                                            <p:cond delay="0"/>
                                          </p:stCondLst>
                                        </p:cTn>
                                        <p:tgtEl>
                                          <p:spTgt spid="235"/>
                                        </p:tgtEl>
                                        <p:attrNameLst>
                                          <p:attrName>style.visibility</p:attrName>
                                        </p:attrNameLst>
                                      </p:cBhvr>
                                      <p:to>
                                        <p:strVal val="visible"/>
                                      </p:to>
                                    </p:set>
                                    <p:animEffect transition="in" filter="fade">
                                      <p:cBhvr>
                                        <p:cTn id="13" dur="500"/>
                                        <p:tgtEl>
                                          <p:spTgt spid="235"/>
                                        </p:tgtEl>
                                      </p:cBhvr>
                                    </p:animEffect>
                                  </p:childTnLst>
                                </p:cTn>
                              </p:par>
                              <p:par>
                                <p:cTn id="14" presetID="10" presetClass="entr" presetSubtype="0" fill="hold" nodeType="withEffect">
                                  <p:stCondLst>
                                    <p:cond delay="250"/>
                                  </p:stCondLst>
                                  <p:childTnLst>
                                    <p:set>
                                      <p:cBhvr>
                                        <p:cTn id="15" dur="1" fill="hold">
                                          <p:stCondLst>
                                            <p:cond delay="0"/>
                                          </p:stCondLst>
                                        </p:cTn>
                                        <p:tgtEl>
                                          <p:spTgt spid="245"/>
                                        </p:tgtEl>
                                        <p:attrNameLst>
                                          <p:attrName>style.visibility</p:attrName>
                                        </p:attrNameLst>
                                      </p:cBhvr>
                                      <p:to>
                                        <p:strVal val="visible"/>
                                      </p:to>
                                    </p:set>
                                    <p:animEffect transition="in" filter="fade">
                                      <p:cBhvr>
                                        <p:cTn id="16" dur="500"/>
                                        <p:tgtEl>
                                          <p:spTgt spid="245"/>
                                        </p:tgtEl>
                                      </p:cBhvr>
                                    </p:animEffect>
                                  </p:childTnLst>
                                </p:cTn>
                              </p:par>
                              <p:par>
                                <p:cTn id="17" presetID="10" presetClass="entr" presetSubtype="0" fill="hold" nodeType="withEffect">
                                  <p:stCondLst>
                                    <p:cond delay="25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500"/>
                                        <p:tgtEl>
                                          <p:spTgt spid="259"/>
                                        </p:tgtEl>
                                      </p:cBhvr>
                                    </p:animEffect>
                                  </p:childTnLst>
                                </p:cTn>
                              </p:par>
                              <p:par>
                                <p:cTn id="20" presetID="10" presetClass="entr" presetSubtype="0" fill="hold" nodeType="withEffect">
                                  <p:stCondLst>
                                    <p:cond delay="250"/>
                                  </p:stCondLst>
                                  <p:childTnLst>
                                    <p:set>
                                      <p:cBhvr>
                                        <p:cTn id="21" dur="1" fill="hold">
                                          <p:stCondLst>
                                            <p:cond delay="0"/>
                                          </p:stCondLst>
                                        </p:cTn>
                                        <p:tgtEl>
                                          <p:spTgt spid="283"/>
                                        </p:tgtEl>
                                        <p:attrNameLst>
                                          <p:attrName>style.visibility</p:attrName>
                                        </p:attrNameLst>
                                      </p:cBhvr>
                                      <p:to>
                                        <p:strVal val="visible"/>
                                      </p:to>
                                    </p:set>
                                    <p:animEffect transition="in" filter="fade">
                                      <p:cBhvr>
                                        <p:cTn id="22"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Presence</a:t>
            </a:r>
          </a:p>
        </p:txBody>
      </p:sp>
      <p:sp>
        <p:nvSpPr>
          <p:cNvPr id="18" name="Content Placeholder 2"/>
          <p:cNvSpPr>
            <a:spLocks noGrp="1"/>
          </p:cNvSpPr>
          <p:nvPr>
            <p:ph idx="1"/>
          </p:nvPr>
        </p:nvSpPr>
        <p:spPr>
          <a:xfrm>
            <a:off x="421921" y="1532782"/>
            <a:ext cx="5183091" cy="4368610"/>
          </a:xfrm>
          <a:ln>
            <a:solidFill>
              <a:srgbClr val="CBD300"/>
            </a:solidFill>
          </a:ln>
        </p:spPr>
        <p:txBody>
          <a:bodyPr/>
          <a:lstStyle/>
          <a:p>
            <a:pPr marL="0" indent="0" algn="ctr">
              <a:buNone/>
            </a:pPr>
            <a:r>
              <a:rPr lang="en-US" dirty="0"/>
              <a:t>Our Partnership Agreements</a:t>
            </a:r>
          </a:p>
        </p:txBody>
      </p:sp>
      <p:sp>
        <p:nvSpPr>
          <p:cNvPr id="19" name="Content Placeholder 2"/>
          <p:cNvSpPr txBox="1">
            <a:spLocks/>
          </p:cNvSpPr>
          <p:nvPr/>
        </p:nvSpPr>
        <p:spPr>
          <a:xfrm>
            <a:off x="6186752" y="1532782"/>
            <a:ext cx="5448035" cy="4368611"/>
          </a:xfrm>
          <a:prstGeom prst="rect">
            <a:avLst/>
          </a:prstGeom>
          <a:ln>
            <a:solidFill>
              <a:srgbClr val="CBD300"/>
            </a:solidFill>
          </a:ln>
        </p:spPr>
        <p:txBody>
          <a:bodyPr vert="horz" lIns="107972" tIns="71981" rIns="71981" bIns="71981"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000" b="0" kern="1200">
                <a:solidFill>
                  <a:schemeClr val="tx2">
                    <a:lumMod val="50000"/>
                  </a:schemeClr>
                </a:solidFill>
                <a:latin typeface="Calibri" pitchFamily="34" charset="0"/>
                <a:ea typeface="+mn-ea"/>
                <a:cs typeface="Calibri" pitchFamily="34" charset="0"/>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600" kern="1200">
                <a:solidFill>
                  <a:schemeClr val="tx2">
                    <a:lumMod val="50000"/>
                  </a:schemeClr>
                </a:solidFill>
                <a:latin typeface="Calibri" pitchFamily="34" charset="0"/>
                <a:ea typeface="+mn-ea"/>
                <a:cs typeface="Calibri" pitchFamily="34" charset="0"/>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400" kern="1200">
                <a:solidFill>
                  <a:schemeClr val="tx2">
                    <a:lumMod val="50000"/>
                  </a:schemeClr>
                </a:solidFill>
                <a:latin typeface="Calibri" pitchFamily="34" charset="0"/>
                <a:ea typeface="+mn-ea"/>
                <a:cs typeface="Calibri" pitchFamily="34" charset="0"/>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200" kern="1200">
                <a:solidFill>
                  <a:schemeClr val="tx2">
                    <a:lumMod val="50000"/>
                  </a:schemeClr>
                </a:solidFill>
                <a:latin typeface="Calibri" pitchFamily="34" charset="0"/>
                <a:ea typeface="+mn-ea"/>
                <a:cs typeface="Calibri" pitchFamily="34" charset="0"/>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999" dirty="0"/>
              <a:t>Our Connection with Startups</a:t>
            </a:r>
          </a:p>
        </p:txBody>
      </p:sp>
      <p:pic>
        <p:nvPicPr>
          <p:cNvPr id="20" name="Picture 19"/>
          <p:cNvPicPr>
            <a:picLocks noChangeAspect="1"/>
          </p:cNvPicPr>
          <p:nvPr/>
        </p:nvPicPr>
        <p:blipFill>
          <a:blip r:embed="rId2"/>
          <a:stretch>
            <a:fillRect/>
          </a:stretch>
        </p:blipFill>
        <p:spPr>
          <a:xfrm>
            <a:off x="958389" y="3769196"/>
            <a:ext cx="1890266" cy="445008"/>
          </a:xfrm>
          <a:prstGeom prst="rect">
            <a:avLst/>
          </a:prstGeom>
        </p:spPr>
      </p:pic>
      <p:pic>
        <p:nvPicPr>
          <p:cNvPr id="21" name="Picture 20"/>
          <p:cNvPicPr>
            <a:picLocks noChangeAspect="1"/>
          </p:cNvPicPr>
          <p:nvPr/>
        </p:nvPicPr>
        <p:blipFill>
          <a:blip r:embed="rId3"/>
          <a:stretch>
            <a:fillRect/>
          </a:stretch>
        </p:blipFill>
        <p:spPr>
          <a:xfrm>
            <a:off x="6627995" y="2192909"/>
            <a:ext cx="2190906" cy="678137"/>
          </a:xfrm>
          <a:prstGeom prst="rect">
            <a:avLst/>
          </a:prstGeom>
        </p:spPr>
      </p:pic>
      <p:pic>
        <p:nvPicPr>
          <p:cNvPr id="22" name="Picture 21"/>
          <p:cNvPicPr>
            <a:picLocks noChangeAspect="1"/>
          </p:cNvPicPr>
          <p:nvPr/>
        </p:nvPicPr>
        <p:blipFill>
          <a:blip r:embed="rId4"/>
          <a:stretch>
            <a:fillRect/>
          </a:stretch>
        </p:blipFill>
        <p:spPr>
          <a:xfrm>
            <a:off x="9225399" y="3012652"/>
            <a:ext cx="1642613" cy="770765"/>
          </a:xfrm>
          <a:prstGeom prst="rect">
            <a:avLst/>
          </a:prstGeom>
        </p:spPr>
      </p:pic>
      <p:pic>
        <p:nvPicPr>
          <p:cNvPr id="23" name="Picture 22"/>
          <p:cNvPicPr>
            <a:picLocks noChangeAspect="1"/>
          </p:cNvPicPr>
          <p:nvPr/>
        </p:nvPicPr>
        <p:blipFill>
          <a:blip r:embed="rId5"/>
          <a:stretch>
            <a:fillRect/>
          </a:stretch>
        </p:blipFill>
        <p:spPr>
          <a:xfrm>
            <a:off x="9077398" y="4591904"/>
            <a:ext cx="2390042" cy="499412"/>
          </a:xfrm>
          <a:prstGeom prst="rect">
            <a:avLst/>
          </a:prstGeom>
        </p:spPr>
      </p:pic>
      <p:pic>
        <p:nvPicPr>
          <p:cNvPr id="24" name="Picture 23"/>
          <p:cNvPicPr>
            <a:picLocks noChangeAspect="1"/>
          </p:cNvPicPr>
          <p:nvPr/>
        </p:nvPicPr>
        <p:blipFill>
          <a:blip r:embed="rId6"/>
          <a:stretch>
            <a:fillRect/>
          </a:stretch>
        </p:blipFill>
        <p:spPr>
          <a:xfrm>
            <a:off x="6782328" y="4822486"/>
            <a:ext cx="1886082" cy="689290"/>
          </a:xfrm>
          <a:prstGeom prst="rect">
            <a:avLst/>
          </a:prstGeom>
        </p:spPr>
      </p:pic>
      <p:pic>
        <p:nvPicPr>
          <p:cNvPr id="25" name="Picture 24"/>
          <p:cNvPicPr>
            <a:picLocks noChangeAspect="1"/>
          </p:cNvPicPr>
          <p:nvPr/>
        </p:nvPicPr>
        <p:blipFill>
          <a:blip r:embed="rId7"/>
          <a:stretch>
            <a:fillRect/>
          </a:stretch>
        </p:blipFill>
        <p:spPr>
          <a:xfrm>
            <a:off x="6782328" y="3840305"/>
            <a:ext cx="2140736" cy="856294"/>
          </a:xfrm>
          <a:prstGeom prst="rect">
            <a:avLst/>
          </a:prstGeom>
        </p:spPr>
      </p:pic>
      <p:pic>
        <p:nvPicPr>
          <p:cNvPr id="26" name="Picture 25"/>
          <p:cNvPicPr>
            <a:picLocks noChangeAspect="1"/>
          </p:cNvPicPr>
          <p:nvPr/>
        </p:nvPicPr>
        <p:blipFill>
          <a:blip r:embed="rId8"/>
          <a:stretch>
            <a:fillRect/>
          </a:stretch>
        </p:blipFill>
        <p:spPr>
          <a:xfrm>
            <a:off x="2911392" y="4336275"/>
            <a:ext cx="2103503" cy="827885"/>
          </a:xfrm>
          <a:prstGeom prst="rect">
            <a:avLst/>
          </a:prstGeom>
        </p:spPr>
      </p:pic>
      <p:pic>
        <p:nvPicPr>
          <p:cNvPr id="27" name="Picture 26"/>
          <p:cNvPicPr>
            <a:picLocks noChangeAspect="1"/>
          </p:cNvPicPr>
          <p:nvPr/>
        </p:nvPicPr>
        <p:blipFill>
          <a:blip r:embed="rId9"/>
          <a:stretch>
            <a:fillRect/>
          </a:stretch>
        </p:blipFill>
        <p:spPr>
          <a:xfrm>
            <a:off x="832681" y="5164160"/>
            <a:ext cx="1669723" cy="615162"/>
          </a:xfrm>
          <a:prstGeom prst="rect">
            <a:avLst/>
          </a:prstGeom>
        </p:spPr>
      </p:pic>
      <p:pic>
        <p:nvPicPr>
          <p:cNvPr id="28" name="Picture 2" descr="Image result for hyperledge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 r="-4392" b="-5299"/>
          <a:stretch/>
        </p:blipFill>
        <p:spPr bwMode="auto">
          <a:xfrm>
            <a:off x="832680" y="2265973"/>
            <a:ext cx="3199864" cy="60923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1354" y="2871046"/>
            <a:ext cx="2047342" cy="62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24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Hyperledger Hackathon Journey and Outcomes</a:t>
            </a:r>
            <a:endParaRPr lang="en-US" dirty="0"/>
          </a:p>
        </p:txBody>
      </p:sp>
      <p:sp>
        <p:nvSpPr>
          <p:cNvPr id="4" name="CPTKSTEPV1f08t01l00s01m00j0ca0cb01i01u00z14"/>
          <p:cNvSpPr/>
          <p:nvPr/>
        </p:nvSpPr>
        <p:spPr>
          <a:xfrm>
            <a:off x="1300449" y="2078965"/>
            <a:ext cx="2889250" cy="854075"/>
          </a:xfrm>
          <a:prstGeom prst="homePlate">
            <a:avLst>
              <a:gd name="adj" fmla="val 32484"/>
            </a:avLst>
          </a:prstGeom>
          <a:solidFill>
            <a:schemeClr val="accent5"/>
          </a:solidFill>
          <a:ln w="6350">
            <a:solidFill>
              <a:schemeClr val="accent5"/>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0" rIns="0" bIns="0" anchor="ctr"/>
          <a:lstStyle/>
          <a:p>
            <a:pPr marL="0" lvl="1">
              <a:spcBef>
                <a:spcPct val="40000"/>
              </a:spcBef>
              <a:defRPr/>
            </a:pPr>
            <a:r>
              <a:rPr lang="en-GB" sz="1200" b="1" kern="0" dirty="0">
                <a:solidFill>
                  <a:schemeClr val="bg1"/>
                </a:solidFill>
                <a:cs typeface="Arial" pitchFamily="34" charset="0"/>
              </a:rPr>
              <a:t>Training Workshops</a:t>
            </a:r>
          </a:p>
          <a:p>
            <a:pPr marL="0" lvl="1">
              <a:spcBef>
                <a:spcPct val="40000"/>
              </a:spcBef>
              <a:defRPr/>
            </a:pPr>
            <a:r>
              <a:rPr lang="en-GB" sz="1000" kern="0" dirty="0">
                <a:solidFill>
                  <a:schemeClr val="bg1"/>
                </a:solidFill>
                <a:cs typeface="Arial" pitchFamily="34" charset="0"/>
              </a:rPr>
              <a:t>5-Days comprehensive hands-on training on Hyperledger provided by ADM Training and IBM team to all participants</a:t>
            </a:r>
          </a:p>
        </p:txBody>
      </p:sp>
      <p:sp>
        <p:nvSpPr>
          <p:cNvPr id="5" name="Freeform 718"/>
          <p:cNvSpPr>
            <a:spLocks noChangeAspect="1" noEditPoints="1"/>
          </p:cNvSpPr>
          <p:nvPr/>
        </p:nvSpPr>
        <p:spPr bwMode="auto">
          <a:xfrm>
            <a:off x="1003588" y="3729965"/>
            <a:ext cx="320675" cy="295275"/>
          </a:xfrm>
          <a:custGeom>
            <a:avLst/>
            <a:gdLst>
              <a:gd name="T0" fmla="*/ 2147483646 w 170"/>
              <a:gd name="T1" fmla="*/ 2147483646 h 216"/>
              <a:gd name="T2" fmla="*/ 2147483646 w 170"/>
              <a:gd name="T3" fmla="*/ 2147483646 h 216"/>
              <a:gd name="T4" fmla="*/ 2147483646 w 170"/>
              <a:gd name="T5" fmla="*/ 2147483646 h 216"/>
              <a:gd name="T6" fmla="*/ 2147483646 w 170"/>
              <a:gd name="T7" fmla="*/ 2147483646 h 216"/>
              <a:gd name="T8" fmla="*/ 2147483646 w 170"/>
              <a:gd name="T9" fmla="*/ 2147483646 h 216"/>
              <a:gd name="T10" fmla="*/ 2147483646 w 170"/>
              <a:gd name="T11" fmla="*/ 2147483646 h 216"/>
              <a:gd name="T12" fmla="*/ 2147483646 w 170"/>
              <a:gd name="T13" fmla="*/ 2147483646 h 216"/>
              <a:gd name="T14" fmla="*/ 2147483646 w 170"/>
              <a:gd name="T15" fmla="*/ 2147483646 h 216"/>
              <a:gd name="T16" fmla="*/ 2147483646 w 170"/>
              <a:gd name="T17" fmla="*/ 2147483646 h 216"/>
              <a:gd name="T18" fmla="*/ 2147483646 w 170"/>
              <a:gd name="T19" fmla="*/ 2147483646 h 216"/>
              <a:gd name="T20" fmla="*/ 2147483646 w 170"/>
              <a:gd name="T21" fmla="*/ 2147483646 h 216"/>
              <a:gd name="T22" fmla="*/ 2147483646 w 170"/>
              <a:gd name="T23" fmla="*/ 2147483646 h 216"/>
              <a:gd name="T24" fmla="*/ 2147483646 w 170"/>
              <a:gd name="T25" fmla="*/ 2147483646 h 216"/>
              <a:gd name="T26" fmla="*/ 2147483646 w 170"/>
              <a:gd name="T27" fmla="*/ 2147483646 h 216"/>
              <a:gd name="T28" fmla="*/ 2147483646 w 170"/>
              <a:gd name="T29" fmla="*/ 2147483646 h 216"/>
              <a:gd name="T30" fmla="*/ 2147483646 w 170"/>
              <a:gd name="T31" fmla="*/ 2147483646 h 216"/>
              <a:gd name="T32" fmla="*/ 2147483646 w 170"/>
              <a:gd name="T33" fmla="*/ 2147483646 h 216"/>
              <a:gd name="T34" fmla="*/ 2147483646 w 170"/>
              <a:gd name="T35" fmla="*/ 2147483646 h 216"/>
              <a:gd name="T36" fmla="*/ 2147483646 w 170"/>
              <a:gd name="T37" fmla="*/ 2147483646 h 216"/>
              <a:gd name="T38" fmla="*/ 2147483646 w 170"/>
              <a:gd name="T39" fmla="*/ 2147483646 h 216"/>
              <a:gd name="T40" fmla="*/ 2147483646 w 170"/>
              <a:gd name="T41" fmla="*/ 2147483646 h 216"/>
              <a:gd name="T42" fmla="*/ 2147483646 w 170"/>
              <a:gd name="T43" fmla="*/ 2147483646 h 216"/>
              <a:gd name="T44" fmla="*/ 2147483646 w 170"/>
              <a:gd name="T45" fmla="*/ 2147483646 h 216"/>
              <a:gd name="T46" fmla="*/ 2147483646 w 170"/>
              <a:gd name="T47" fmla="*/ 2147483646 h 216"/>
              <a:gd name="T48" fmla="*/ 2147483646 w 170"/>
              <a:gd name="T49" fmla="*/ 2147483646 h 216"/>
              <a:gd name="T50" fmla="*/ 2147483646 w 170"/>
              <a:gd name="T51" fmla="*/ 2147483646 h 216"/>
              <a:gd name="T52" fmla="*/ 2147483646 w 170"/>
              <a:gd name="T53" fmla="*/ 2147483646 h 216"/>
              <a:gd name="T54" fmla="*/ 2147483646 w 170"/>
              <a:gd name="T55" fmla="*/ 2147483646 h 216"/>
              <a:gd name="T56" fmla="*/ 2147483646 w 170"/>
              <a:gd name="T57" fmla="*/ 2147483646 h 216"/>
              <a:gd name="T58" fmla="*/ 2147483646 w 170"/>
              <a:gd name="T59" fmla="*/ 0 h 216"/>
              <a:gd name="T60" fmla="*/ 2147483646 w 170"/>
              <a:gd name="T61" fmla="*/ 2147483646 h 216"/>
              <a:gd name="T62" fmla="*/ 2147483646 w 170"/>
              <a:gd name="T63" fmla="*/ 2147483646 h 216"/>
              <a:gd name="T64" fmla="*/ 0 w 170"/>
              <a:gd name="T65" fmla="*/ 2147483646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0" h="216">
                <a:moveTo>
                  <a:pt x="99" y="87"/>
                </a:moveTo>
                <a:cubicBezTo>
                  <a:pt x="101" y="92"/>
                  <a:pt x="102" y="97"/>
                  <a:pt x="102" y="103"/>
                </a:cubicBezTo>
                <a:cubicBezTo>
                  <a:pt x="102" y="113"/>
                  <a:pt x="95" y="125"/>
                  <a:pt x="89" y="130"/>
                </a:cubicBezTo>
                <a:cubicBezTo>
                  <a:pt x="97" y="133"/>
                  <a:pt x="103" y="137"/>
                  <a:pt x="109" y="143"/>
                </a:cubicBezTo>
                <a:moveTo>
                  <a:pt x="69" y="74"/>
                </a:moveTo>
                <a:cubicBezTo>
                  <a:pt x="72" y="73"/>
                  <a:pt x="75" y="72"/>
                  <a:pt x="77" y="72"/>
                </a:cubicBezTo>
                <a:cubicBezTo>
                  <a:pt x="87" y="72"/>
                  <a:pt x="95" y="78"/>
                  <a:pt x="99" y="87"/>
                </a:cubicBezTo>
                <a:moveTo>
                  <a:pt x="109" y="143"/>
                </a:moveTo>
                <a:cubicBezTo>
                  <a:pt x="123" y="157"/>
                  <a:pt x="128" y="182"/>
                  <a:pt x="128" y="210"/>
                </a:cubicBezTo>
                <a:cubicBezTo>
                  <a:pt x="128" y="214"/>
                  <a:pt x="87" y="216"/>
                  <a:pt x="57" y="215"/>
                </a:cubicBezTo>
                <a:moveTo>
                  <a:pt x="52" y="100"/>
                </a:moveTo>
                <a:cubicBezTo>
                  <a:pt x="52" y="101"/>
                  <a:pt x="52" y="102"/>
                  <a:pt x="52" y="103"/>
                </a:cubicBezTo>
                <a:cubicBezTo>
                  <a:pt x="52" y="113"/>
                  <a:pt x="60" y="125"/>
                  <a:pt x="66" y="130"/>
                </a:cubicBezTo>
                <a:cubicBezTo>
                  <a:pt x="36" y="139"/>
                  <a:pt x="26" y="171"/>
                  <a:pt x="26" y="210"/>
                </a:cubicBezTo>
                <a:moveTo>
                  <a:pt x="52" y="100"/>
                </a:moveTo>
                <a:cubicBezTo>
                  <a:pt x="53" y="87"/>
                  <a:pt x="60" y="77"/>
                  <a:pt x="69" y="74"/>
                </a:cubicBezTo>
                <a:moveTo>
                  <a:pt x="99" y="87"/>
                </a:moveTo>
                <a:cubicBezTo>
                  <a:pt x="104" y="80"/>
                  <a:pt x="110" y="76"/>
                  <a:pt x="119" y="73"/>
                </a:cubicBezTo>
                <a:cubicBezTo>
                  <a:pt x="114" y="68"/>
                  <a:pt x="108" y="59"/>
                  <a:pt x="108" y="50"/>
                </a:cubicBezTo>
                <a:cubicBezTo>
                  <a:pt x="108" y="35"/>
                  <a:pt x="117" y="25"/>
                  <a:pt x="128" y="25"/>
                </a:cubicBezTo>
                <a:cubicBezTo>
                  <a:pt x="140" y="25"/>
                  <a:pt x="149" y="35"/>
                  <a:pt x="149" y="50"/>
                </a:cubicBezTo>
                <a:cubicBezTo>
                  <a:pt x="149" y="59"/>
                  <a:pt x="143" y="68"/>
                  <a:pt x="138" y="73"/>
                </a:cubicBezTo>
                <a:cubicBezTo>
                  <a:pt x="162" y="80"/>
                  <a:pt x="170" y="107"/>
                  <a:pt x="170" y="139"/>
                </a:cubicBezTo>
                <a:cubicBezTo>
                  <a:pt x="170" y="143"/>
                  <a:pt x="134" y="144"/>
                  <a:pt x="109" y="143"/>
                </a:cubicBezTo>
                <a:moveTo>
                  <a:pt x="52" y="100"/>
                </a:moveTo>
                <a:cubicBezTo>
                  <a:pt x="43" y="101"/>
                  <a:pt x="31" y="101"/>
                  <a:pt x="21" y="100"/>
                </a:cubicBezTo>
                <a:moveTo>
                  <a:pt x="69" y="74"/>
                </a:moveTo>
                <a:cubicBezTo>
                  <a:pt x="66" y="57"/>
                  <a:pt x="58" y="45"/>
                  <a:pt x="44" y="41"/>
                </a:cubicBezTo>
                <a:cubicBezTo>
                  <a:pt x="48" y="37"/>
                  <a:pt x="53" y="29"/>
                  <a:pt x="53" y="22"/>
                </a:cubicBezTo>
                <a:cubicBezTo>
                  <a:pt x="53" y="9"/>
                  <a:pt x="46" y="0"/>
                  <a:pt x="36" y="0"/>
                </a:cubicBezTo>
                <a:cubicBezTo>
                  <a:pt x="26" y="0"/>
                  <a:pt x="18" y="9"/>
                  <a:pt x="18" y="22"/>
                </a:cubicBezTo>
                <a:cubicBezTo>
                  <a:pt x="18" y="29"/>
                  <a:pt x="24" y="37"/>
                  <a:pt x="28" y="41"/>
                </a:cubicBezTo>
                <a:cubicBezTo>
                  <a:pt x="7" y="47"/>
                  <a:pt x="0" y="70"/>
                  <a:pt x="0" y="97"/>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754"/>
          <p:cNvSpPr>
            <a:spLocks noChangeAspect="1" noEditPoints="1"/>
          </p:cNvSpPr>
          <p:nvPr/>
        </p:nvSpPr>
        <p:spPr bwMode="auto">
          <a:xfrm>
            <a:off x="1003588" y="4892014"/>
            <a:ext cx="320675" cy="207962"/>
          </a:xfrm>
          <a:custGeom>
            <a:avLst/>
            <a:gdLst>
              <a:gd name="T0" fmla="*/ 2147483646 w 193"/>
              <a:gd name="T1" fmla="*/ 2147483646 h 122"/>
              <a:gd name="T2" fmla="*/ 0 w 193"/>
              <a:gd name="T3" fmla="*/ 2147483646 h 122"/>
              <a:gd name="T4" fmla="*/ 2147483646 w 193"/>
              <a:gd name="T5" fmla="*/ 0 h 122"/>
              <a:gd name="T6" fmla="*/ 2147483646 w 193"/>
              <a:gd name="T7" fmla="*/ 2147483646 h 122"/>
              <a:gd name="T8" fmla="*/ 2147483646 w 193"/>
              <a:gd name="T9" fmla="*/ 2147483646 h 122"/>
              <a:gd name="T10" fmla="*/ 2147483646 w 193"/>
              <a:gd name="T11" fmla="*/ 2147483646 h 122"/>
              <a:gd name="T12" fmla="*/ 2147483646 w 193"/>
              <a:gd name="T13" fmla="*/ 2147483646 h 122"/>
              <a:gd name="T14" fmla="*/ 2147483646 w 193"/>
              <a:gd name="T15" fmla="*/ 2147483646 h 122"/>
              <a:gd name="T16" fmla="*/ 2147483646 w 193"/>
              <a:gd name="T17" fmla="*/ 2147483646 h 122"/>
              <a:gd name="T18" fmla="*/ 2147483646 w 193"/>
              <a:gd name="T19" fmla="*/ 2147483646 h 122"/>
              <a:gd name="T20" fmla="*/ 2147483646 w 193"/>
              <a:gd name="T21" fmla="*/ 2147483646 h 122"/>
              <a:gd name="T22" fmla="*/ 2147483646 w 193"/>
              <a:gd name="T23" fmla="*/ 2147483646 h 122"/>
              <a:gd name="T24" fmla="*/ 2147483646 w 193"/>
              <a:gd name="T25" fmla="*/ 2147483646 h 122"/>
              <a:gd name="T26" fmla="*/ 2147483646 w 193"/>
              <a:gd name="T27" fmla="*/ 2147483646 h 122"/>
              <a:gd name="T28" fmla="*/ 2147483646 w 193"/>
              <a:gd name="T29" fmla="*/ 2147483646 h 122"/>
              <a:gd name="T30" fmla="*/ 2147483646 w 193"/>
              <a:gd name="T31" fmla="*/ 2147483646 h 122"/>
              <a:gd name="T32" fmla="*/ 2147483646 w 193"/>
              <a:gd name="T33" fmla="*/ 2147483646 h 122"/>
              <a:gd name="T34" fmla="*/ 2147483646 w 193"/>
              <a:gd name="T35" fmla="*/ 2147483646 h 122"/>
              <a:gd name="T36" fmla="*/ 2147483646 w 193"/>
              <a:gd name="T37" fmla="*/ 2147483646 h 122"/>
              <a:gd name="T38" fmla="*/ 2147483646 w 193"/>
              <a:gd name="T39" fmla="*/ 2147483646 h 122"/>
              <a:gd name="T40" fmla="*/ 2147483646 w 193"/>
              <a:gd name="T41" fmla="*/ 2147483646 h 122"/>
              <a:gd name="T42" fmla="*/ 2147483646 w 193"/>
              <a:gd name="T43" fmla="*/ 2147483646 h 122"/>
              <a:gd name="T44" fmla="*/ 2147483646 w 193"/>
              <a:gd name="T45" fmla="*/ 2147483646 h 122"/>
              <a:gd name="T46" fmla="*/ 2147483646 w 193"/>
              <a:gd name="T47" fmla="*/ 2147483646 h 122"/>
              <a:gd name="T48" fmla="*/ 2147483646 w 193"/>
              <a:gd name="T49" fmla="*/ 2147483646 h 122"/>
              <a:gd name="T50" fmla="*/ 2147483646 w 193"/>
              <a:gd name="T51" fmla="*/ 2147483646 h 122"/>
              <a:gd name="T52" fmla="*/ 2147483646 w 193"/>
              <a:gd name="T53" fmla="*/ 2147483646 h 122"/>
              <a:gd name="T54" fmla="*/ 2147483646 w 193"/>
              <a:gd name="T55" fmla="*/ 2147483646 h 122"/>
              <a:gd name="T56" fmla="*/ 2147483646 w 193"/>
              <a:gd name="T57" fmla="*/ 2147483646 h 122"/>
              <a:gd name="T58" fmla="*/ 2147483646 w 193"/>
              <a:gd name="T59" fmla="*/ 2147483646 h 122"/>
              <a:gd name="T60" fmla="*/ 2147483646 w 193"/>
              <a:gd name="T61" fmla="*/ 2147483646 h 122"/>
              <a:gd name="T62" fmla="*/ 2147483646 w 193"/>
              <a:gd name="T63" fmla="*/ 2147483646 h 122"/>
              <a:gd name="T64" fmla="*/ 2147483646 w 193"/>
              <a:gd name="T65" fmla="*/ 2147483646 h 122"/>
              <a:gd name="T66" fmla="*/ 2147483646 w 193"/>
              <a:gd name="T67" fmla="*/ 2147483646 h 122"/>
              <a:gd name="T68" fmla="*/ 2147483646 w 193"/>
              <a:gd name="T69" fmla="*/ 2147483646 h 122"/>
              <a:gd name="T70" fmla="*/ 2147483646 w 193"/>
              <a:gd name="T71" fmla="*/ 2147483646 h 122"/>
              <a:gd name="T72" fmla="*/ 2147483646 w 193"/>
              <a:gd name="T73" fmla="*/ 2147483646 h 122"/>
              <a:gd name="T74" fmla="*/ 2147483646 w 193"/>
              <a:gd name="T75" fmla="*/ 2147483646 h 122"/>
              <a:gd name="T76" fmla="*/ 2147483646 w 193"/>
              <a:gd name="T77" fmla="*/ 2147483646 h 122"/>
              <a:gd name="T78" fmla="*/ 2147483646 w 193"/>
              <a:gd name="T79" fmla="*/ 2147483646 h 122"/>
              <a:gd name="T80" fmla="*/ 2147483646 w 193"/>
              <a:gd name="T81" fmla="*/ 2147483646 h 122"/>
              <a:gd name="T82" fmla="*/ 2147483646 w 193"/>
              <a:gd name="T83" fmla="*/ 2147483646 h 122"/>
              <a:gd name="T84" fmla="*/ 2147483646 w 193"/>
              <a:gd name="T85" fmla="*/ 2147483646 h 122"/>
              <a:gd name="T86" fmla="*/ 2147483646 w 193"/>
              <a:gd name="T87" fmla="*/ 2147483646 h 122"/>
              <a:gd name="T88" fmla="*/ 2147483646 w 193"/>
              <a:gd name="T89" fmla="*/ 2147483646 h 122"/>
              <a:gd name="T90" fmla="*/ 2147483646 w 193"/>
              <a:gd name="T91" fmla="*/ 2147483646 h 122"/>
              <a:gd name="T92" fmla="*/ 2147483646 w 193"/>
              <a:gd name="T93" fmla="*/ 2147483646 h 122"/>
              <a:gd name="T94" fmla="*/ 2147483646 w 193"/>
              <a:gd name="T95" fmla="*/ 2147483646 h 12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 h="122">
                <a:moveTo>
                  <a:pt x="193" y="109"/>
                </a:moveTo>
                <a:cubicBezTo>
                  <a:pt x="193" y="116"/>
                  <a:pt x="187" y="122"/>
                  <a:pt x="179" y="122"/>
                </a:cubicBezTo>
                <a:cubicBezTo>
                  <a:pt x="13" y="122"/>
                  <a:pt x="13" y="122"/>
                  <a:pt x="13" y="122"/>
                </a:cubicBezTo>
                <a:cubicBezTo>
                  <a:pt x="6" y="122"/>
                  <a:pt x="0" y="116"/>
                  <a:pt x="0" y="109"/>
                </a:cubicBezTo>
                <a:cubicBezTo>
                  <a:pt x="175" y="109"/>
                  <a:pt x="175" y="109"/>
                  <a:pt x="175" y="109"/>
                </a:cubicBezTo>
                <a:cubicBezTo>
                  <a:pt x="175" y="0"/>
                  <a:pt x="175" y="0"/>
                  <a:pt x="175" y="0"/>
                </a:cubicBezTo>
                <a:cubicBezTo>
                  <a:pt x="17" y="0"/>
                  <a:pt x="17" y="0"/>
                  <a:pt x="17" y="0"/>
                </a:cubicBezTo>
                <a:cubicBezTo>
                  <a:pt x="17" y="94"/>
                  <a:pt x="17" y="94"/>
                  <a:pt x="17" y="94"/>
                </a:cubicBezTo>
                <a:moveTo>
                  <a:pt x="126" y="32"/>
                </a:moveTo>
                <a:cubicBezTo>
                  <a:pt x="126" y="37"/>
                  <a:pt x="122" y="41"/>
                  <a:pt x="117" y="41"/>
                </a:cubicBezTo>
                <a:cubicBezTo>
                  <a:pt x="112" y="41"/>
                  <a:pt x="108" y="37"/>
                  <a:pt x="108" y="32"/>
                </a:cubicBezTo>
                <a:cubicBezTo>
                  <a:pt x="108" y="28"/>
                  <a:pt x="112" y="24"/>
                  <a:pt x="117" y="24"/>
                </a:cubicBezTo>
                <a:cubicBezTo>
                  <a:pt x="122" y="24"/>
                  <a:pt x="126" y="28"/>
                  <a:pt x="126" y="32"/>
                </a:cubicBezTo>
                <a:close/>
                <a:moveTo>
                  <a:pt x="90" y="68"/>
                </a:moveTo>
                <a:cubicBezTo>
                  <a:pt x="90" y="74"/>
                  <a:pt x="85" y="78"/>
                  <a:pt x="80" y="78"/>
                </a:cubicBezTo>
                <a:cubicBezTo>
                  <a:pt x="75" y="78"/>
                  <a:pt x="70" y="74"/>
                  <a:pt x="70" y="68"/>
                </a:cubicBezTo>
                <a:cubicBezTo>
                  <a:pt x="70" y="63"/>
                  <a:pt x="75" y="59"/>
                  <a:pt x="80" y="59"/>
                </a:cubicBezTo>
                <a:cubicBezTo>
                  <a:pt x="85" y="59"/>
                  <a:pt x="90" y="63"/>
                  <a:pt x="90" y="68"/>
                </a:cubicBezTo>
                <a:close/>
                <a:moveTo>
                  <a:pt x="116" y="60"/>
                </a:moveTo>
                <a:cubicBezTo>
                  <a:pt x="120" y="50"/>
                  <a:pt x="120" y="50"/>
                  <a:pt x="120" y="50"/>
                </a:cubicBezTo>
                <a:cubicBezTo>
                  <a:pt x="120" y="50"/>
                  <a:pt x="121" y="50"/>
                  <a:pt x="121" y="50"/>
                </a:cubicBezTo>
                <a:cubicBezTo>
                  <a:pt x="122" y="50"/>
                  <a:pt x="122" y="50"/>
                  <a:pt x="123" y="49"/>
                </a:cubicBezTo>
                <a:cubicBezTo>
                  <a:pt x="129" y="57"/>
                  <a:pt x="129" y="57"/>
                  <a:pt x="129" y="57"/>
                </a:cubicBezTo>
                <a:cubicBezTo>
                  <a:pt x="134" y="54"/>
                  <a:pt x="134" y="54"/>
                  <a:pt x="134" y="54"/>
                </a:cubicBezTo>
                <a:cubicBezTo>
                  <a:pt x="130" y="45"/>
                  <a:pt x="130" y="45"/>
                  <a:pt x="130" y="45"/>
                </a:cubicBezTo>
                <a:cubicBezTo>
                  <a:pt x="131" y="44"/>
                  <a:pt x="132" y="43"/>
                  <a:pt x="132" y="42"/>
                </a:cubicBezTo>
                <a:cubicBezTo>
                  <a:pt x="142" y="43"/>
                  <a:pt x="142" y="43"/>
                  <a:pt x="142" y="43"/>
                </a:cubicBezTo>
                <a:cubicBezTo>
                  <a:pt x="144" y="38"/>
                  <a:pt x="144" y="38"/>
                  <a:pt x="144" y="38"/>
                </a:cubicBezTo>
                <a:cubicBezTo>
                  <a:pt x="135" y="33"/>
                  <a:pt x="135" y="33"/>
                  <a:pt x="135" y="33"/>
                </a:cubicBezTo>
                <a:cubicBezTo>
                  <a:pt x="135" y="32"/>
                  <a:pt x="135" y="31"/>
                  <a:pt x="135" y="30"/>
                </a:cubicBezTo>
                <a:cubicBezTo>
                  <a:pt x="143" y="25"/>
                  <a:pt x="143" y="25"/>
                  <a:pt x="143" y="25"/>
                </a:cubicBezTo>
                <a:cubicBezTo>
                  <a:pt x="141" y="20"/>
                  <a:pt x="141" y="20"/>
                  <a:pt x="141" y="20"/>
                </a:cubicBezTo>
                <a:cubicBezTo>
                  <a:pt x="132" y="22"/>
                  <a:pt x="132" y="22"/>
                  <a:pt x="132" y="22"/>
                </a:cubicBezTo>
                <a:cubicBezTo>
                  <a:pt x="131" y="21"/>
                  <a:pt x="130" y="20"/>
                  <a:pt x="129" y="19"/>
                </a:cubicBezTo>
                <a:cubicBezTo>
                  <a:pt x="132" y="10"/>
                  <a:pt x="132" y="10"/>
                  <a:pt x="132" y="10"/>
                </a:cubicBezTo>
                <a:cubicBezTo>
                  <a:pt x="128" y="7"/>
                  <a:pt x="128" y="7"/>
                  <a:pt x="128" y="7"/>
                </a:cubicBezTo>
                <a:cubicBezTo>
                  <a:pt x="121" y="15"/>
                  <a:pt x="121" y="15"/>
                  <a:pt x="121" y="15"/>
                </a:cubicBezTo>
                <a:cubicBezTo>
                  <a:pt x="120" y="15"/>
                  <a:pt x="119" y="15"/>
                  <a:pt x="118" y="15"/>
                </a:cubicBezTo>
                <a:cubicBezTo>
                  <a:pt x="114" y="5"/>
                  <a:pt x="114" y="5"/>
                  <a:pt x="114" y="5"/>
                </a:cubicBezTo>
                <a:cubicBezTo>
                  <a:pt x="109" y="6"/>
                  <a:pt x="109" y="6"/>
                  <a:pt x="109" y="6"/>
                </a:cubicBezTo>
                <a:cubicBezTo>
                  <a:pt x="109" y="16"/>
                  <a:pt x="109" y="16"/>
                  <a:pt x="109" y="16"/>
                </a:cubicBezTo>
                <a:cubicBezTo>
                  <a:pt x="108" y="17"/>
                  <a:pt x="108" y="18"/>
                  <a:pt x="107" y="18"/>
                </a:cubicBezTo>
                <a:cubicBezTo>
                  <a:pt x="98" y="13"/>
                  <a:pt x="98" y="13"/>
                  <a:pt x="98" y="13"/>
                </a:cubicBezTo>
                <a:cubicBezTo>
                  <a:pt x="94" y="18"/>
                  <a:pt x="94" y="18"/>
                  <a:pt x="94" y="18"/>
                </a:cubicBezTo>
                <a:cubicBezTo>
                  <a:pt x="101" y="25"/>
                  <a:pt x="101" y="25"/>
                  <a:pt x="101" y="25"/>
                </a:cubicBezTo>
                <a:cubicBezTo>
                  <a:pt x="101" y="26"/>
                  <a:pt x="100" y="27"/>
                  <a:pt x="100" y="28"/>
                </a:cubicBezTo>
                <a:cubicBezTo>
                  <a:pt x="90" y="31"/>
                  <a:pt x="90" y="31"/>
                  <a:pt x="90" y="31"/>
                </a:cubicBezTo>
                <a:cubicBezTo>
                  <a:pt x="91" y="36"/>
                  <a:pt x="91" y="36"/>
                  <a:pt x="91" y="36"/>
                </a:cubicBezTo>
                <a:cubicBezTo>
                  <a:pt x="101" y="38"/>
                  <a:pt x="101" y="38"/>
                  <a:pt x="101" y="38"/>
                </a:cubicBezTo>
                <a:cubicBezTo>
                  <a:pt x="101" y="39"/>
                  <a:pt x="101" y="40"/>
                  <a:pt x="102" y="41"/>
                </a:cubicBezTo>
                <a:cubicBezTo>
                  <a:pt x="96" y="49"/>
                  <a:pt x="96" y="49"/>
                  <a:pt x="96" y="49"/>
                </a:cubicBezTo>
                <a:cubicBezTo>
                  <a:pt x="99" y="52"/>
                  <a:pt x="99" y="52"/>
                  <a:pt x="99" y="52"/>
                </a:cubicBezTo>
                <a:cubicBezTo>
                  <a:pt x="108" y="49"/>
                  <a:pt x="108" y="49"/>
                  <a:pt x="108" y="49"/>
                </a:cubicBezTo>
                <a:cubicBezTo>
                  <a:pt x="110" y="54"/>
                  <a:pt x="110" y="54"/>
                  <a:pt x="110" y="54"/>
                </a:cubicBezTo>
                <a:cubicBezTo>
                  <a:pt x="103" y="60"/>
                  <a:pt x="103" y="60"/>
                  <a:pt x="103" y="60"/>
                </a:cubicBezTo>
                <a:cubicBezTo>
                  <a:pt x="103" y="61"/>
                  <a:pt x="104" y="63"/>
                  <a:pt x="104" y="64"/>
                </a:cubicBezTo>
                <a:cubicBezTo>
                  <a:pt x="113" y="66"/>
                  <a:pt x="113" y="66"/>
                  <a:pt x="113" y="66"/>
                </a:cubicBezTo>
                <a:cubicBezTo>
                  <a:pt x="113" y="71"/>
                  <a:pt x="113" y="71"/>
                  <a:pt x="113" y="71"/>
                </a:cubicBezTo>
                <a:cubicBezTo>
                  <a:pt x="104" y="73"/>
                  <a:pt x="104" y="73"/>
                  <a:pt x="104" y="73"/>
                </a:cubicBezTo>
                <a:cubicBezTo>
                  <a:pt x="104" y="74"/>
                  <a:pt x="103" y="75"/>
                  <a:pt x="103" y="77"/>
                </a:cubicBezTo>
                <a:cubicBezTo>
                  <a:pt x="110" y="83"/>
                  <a:pt x="110" y="83"/>
                  <a:pt x="110" y="83"/>
                </a:cubicBezTo>
                <a:cubicBezTo>
                  <a:pt x="108" y="88"/>
                  <a:pt x="108" y="88"/>
                  <a:pt x="108" y="88"/>
                </a:cubicBezTo>
                <a:cubicBezTo>
                  <a:pt x="99" y="84"/>
                  <a:pt x="99" y="84"/>
                  <a:pt x="99" y="84"/>
                </a:cubicBezTo>
                <a:cubicBezTo>
                  <a:pt x="98" y="85"/>
                  <a:pt x="97" y="86"/>
                  <a:pt x="96" y="87"/>
                </a:cubicBezTo>
                <a:cubicBezTo>
                  <a:pt x="99" y="96"/>
                  <a:pt x="99" y="96"/>
                  <a:pt x="99" y="96"/>
                </a:cubicBezTo>
                <a:cubicBezTo>
                  <a:pt x="94" y="99"/>
                  <a:pt x="94" y="99"/>
                  <a:pt x="94" y="99"/>
                </a:cubicBezTo>
                <a:cubicBezTo>
                  <a:pt x="88" y="91"/>
                  <a:pt x="88" y="91"/>
                  <a:pt x="88" y="91"/>
                </a:cubicBezTo>
                <a:cubicBezTo>
                  <a:pt x="87" y="92"/>
                  <a:pt x="86" y="92"/>
                  <a:pt x="84" y="92"/>
                </a:cubicBezTo>
                <a:cubicBezTo>
                  <a:pt x="83" y="102"/>
                  <a:pt x="83" y="102"/>
                  <a:pt x="83" y="102"/>
                </a:cubicBezTo>
                <a:cubicBezTo>
                  <a:pt x="77" y="102"/>
                  <a:pt x="77" y="102"/>
                  <a:pt x="77" y="102"/>
                </a:cubicBezTo>
                <a:cubicBezTo>
                  <a:pt x="76" y="92"/>
                  <a:pt x="76" y="92"/>
                  <a:pt x="76" y="92"/>
                </a:cubicBezTo>
                <a:cubicBezTo>
                  <a:pt x="74" y="92"/>
                  <a:pt x="73" y="92"/>
                  <a:pt x="72" y="91"/>
                </a:cubicBezTo>
                <a:cubicBezTo>
                  <a:pt x="66" y="99"/>
                  <a:pt x="66" y="99"/>
                  <a:pt x="66" y="99"/>
                </a:cubicBezTo>
                <a:cubicBezTo>
                  <a:pt x="61" y="96"/>
                  <a:pt x="61" y="96"/>
                  <a:pt x="61" y="96"/>
                </a:cubicBezTo>
                <a:cubicBezTo>
                  <a:pt x="64" y="87"/>
                  <a:pt x="64" y="87"/>
                  <a:pt x="64" y="87"/>
                </a:cubicBezTo>
                <a:cubicBezTo>
                  <a:pt x="63" y="86"/>
                  <a:pt x="62" y="85"/>
                  <a:pt x="62" y="84"/>
                </a:cubicBezTo>
                <a:cubicBezTo>
                  <a:pt x="52" y="88"/>
                  <a:pt x="52" y="88"/>
                  <a:pt x="52" y="88"/>
                </a:cubicBezTo>
                <a:cubicBezTo>
                  <a:pt x="50" y="83"/>
                  <a:pt x="50" y="83"/>
                  <a:pt x="50" y="83"/>
                </a:cubicBezTo>
                <a:cubicBezTo>
                  <a:pt x="57" y="77"/>
                  <a:pt x="57" y="77"/>
                  <a:pt x="57" y="77"/>
                </a:cubicBezTo>
                <a:cubicBezTo>
                  <a:pt x="57" y="75"/>
                  <a:pt x="56" y="74"/>
                  <a:pt x="56" y="73"/>
                </a:cubicBezTo>
                <a:cubicBezTo>
                  <a:pt x="47" y="71"/>
                  <a:pt x="47" y="71"/>
                  <a:pt x="47" y="71"/>
                </a:cubicBezTo>
                <a:cubicBezTo>
                  <a:pt x="47" y="66"/>
                  <a:pt x="47" y="66"/>
                  <a:pt x="47" y="66"/>
                </a:cubicBezTo>
                <a:cubicBezTo>
                  <a:pt x="56" y="64"/>
                  <a:pt x="56" y="64"/>
                  <a:pt x="56" y="64"/>
                </a:cubicBezTo>
                <a:cubicBezTo>
                  <a:pt x="56" y="63"/>
                  <a:pt x="57" y="61"/>
                  <a:pt x="57" y="60"/>
                </a:cubicBezTo>
                <a:cubicBezTo>
                  <a:pt x="50" y="54"/>
                  <a:pt x="50" y="54"/>
                  <a:pt x="50" y="54"/>
                </a:cubicBezTo>
                <a:cubicBezTo>
                  <a:pt x="52" y="49"/>
                  <a:pt x="52" y="49"/>
                  <a:pt x="52" y="49"/>
                </a:cubicBezTo>
                <a:cubicBezTo>
                  <a:pt x="62" y="52"/>
                  <a:pt x="62" y="52"/>
                  <a:pt x="62" y="52"/>
                </a:cubicBezTo>
                <a:cubicBezTo>
                  <a:pt x="62" y="51"/>
                  <a:pt x="63" y="50"/>
                  <a:pt x="64" y="50"/>
                </a:cubicBezTo>
                <a:cubicBezTo>
                  <a:pt x="61" y="40"/>
                  <a:pt x="61" y="40"/>
                  <a:pt x="61" y="40"/>
                </a:cubicBezTo>
                <a:cubicBezTo>
                  <a:pt x="66" y="38"/>
                  <a:pt x="66" y="38"/>
                  <a:pt x="66" y="38"/>
                </a:cubicBezTo>
                <a:cubicBezTo>
                  <a:pt x="72" y="45"/>
                  <a:pt x="72" y="45"/>
                  <a:pt x="72" y="45"/>
                </a:cubicBezTo>
                <a:cubicBezTo>
                  <a:pt x="73" y="45"/>
                  <a:pt x="74" y="44"/>
                  <a:pt x="76" y="44"/>
                </a:cubicBezTo>
                <a:cubicBezTo>
                  <a:pt x="77" y="35"/>
                  <a:pt x="77" y="35"/>
                  <a:pt x="77" y="35"/>
                </a:cubicBezTo>
                <a:cubicBezTo>
                  <a:pt x="83" y="35"/>
                  <a:pt x="83" y="35"/>
                  <a:pt x="83" y="35"/>
                </a:cubicBezTo>
                <a:cubicBezTo>
                  <a:pt x="84" y="44"/>
                  <a:pt x="84" y="44"/>
                  <a:pt x="84" y="44"/>
                </a:cubicBezTo>
                <a:cubicBezTo>
                  <a:pt x="86" y="44"/>
                  <a:pt x="87" y="45"/>
                  <a:pt x="88" y="45"/>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Oval 6"/>
          <p:cNvSpPr/>
          <p:nvPr/>
        </p:nvSpPr>
        <p:spPr>
          <a:xfrm>
            <a:off x="8384672" y="5832608"/>
            <a:ext cx="261938" cy="255587"/>
          </a:xfrm>
          <a:prstGeom prst="ellipse">
            <a:avLst/>
          </a:prstGeom>
          <a:solidFill>
            <a:schemeClr val="bg1">
              <a:lumMod val="95000"/>
            </a:schemeClr>
          </a:solidFill>
          <a:ln w="9525" cap="flat" cmpd="sng" algn="ctr">
            <a:solidFill>
              <a:schemeClr val="accent5"/>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8" name="Rectangle 8"/>
          <p:cNvSpPr/>
          <p:nvPr/>
        </p:nvSpPr>
        <p:spPr>
          <a:xfrm rot="10800000" flipH="1" flipV="1">
            <a:off x="5170774" y="1763052"/>
            <a:ext cx="1949450" cy="587375"/>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anchor="ctr"/>
          <a:lstStyle/>
          <a:p>
            <a:pPr algn="ctr">
              <a:spcAft>
                <a:spcPts val="1200"/>
              </a:spcAft>
              <a:defRPr/>
            </a:pPr>
            <a:r>
              <a:rPr lang="en-US" sz="900" b="1" i="1" dirty="0">
                <a:solidFill>
                  <a:schemeClr val="tx2">
                    <a:lumMod val="50000"/>
                  </a:schemeClr>
                </a:solidFill>
              </a:rPr>
              <a:t>3000 Hours of Training and Hands-on lab sessions </a:t>
            </a:r>
            <a:r>
              <a:rPr lang="en-US" sz="900" i="1" dirty="0">
                <a:solidFill>
                  <a:schemeClr val="tx2">
                    <a:lumMod val="50000"/>
                  </a:schemeClr>
                </a:solidFill>
              </a:rPr>
              <a:t>delivered on niche emerging skills</a:t>
            </a:r>
          </a:p>
        </p:txBody>
      </p:sp>
      <p:cxnSp>
        <p:nvCxnSpPr>
          <p:cNvPr id="9" name="Straight Connector 8"/>
          <p:cNvCxnSpPr>
            <a:stCxn id="15" idx="0"/>
            <a:endCxn id="14" idx="2"/>
          </p:cNvCxnSpPr>
          <p:nvPr/>
        </p:nvCxnSpPr>
        <p:spPr>
          <a:xfrm flipV="1">
            <a:off x="1687007" y="4226852"/>
            <a:ext cx="6820985" cy="19050"/>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flipV="1">
            <a:off x="3875667" y="2498065"/>
            <a:ext cx="4632325" cy="7937"/>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483017" y="5947702"/>
            <a:ext cx="6889745" cy="25401"/>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8058730" y="2498065"/>
            <a:ext cx="898525" cy="854075"/>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3" name="Straight Connector 12"/>
          <p:cNvCxnSpPr/>
          <p:nvPr/>
        </p:nvCxnSpPr>
        <p:spPr>
          <a:xfrm>
            <a:off x="8957254" y="2925101"/>
            <a:ext cx="0" cy="863600"/>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5400000">
            <a:off x="8080955" y="3350552"/>
            <a:ext cx="854075" cy="898525"/>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5" name="Arc 14"/>
          <p:cNvSpPr/>
          <p:nvPr/>
        </p:nvSpPr>
        <p:spPr>
          <a:xfrm flipH="1">
            <a:off x="1236950" y="4245902"/>
            <a:ext cx="900113" cy="854075"/>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6" name="Straight Connector 15"/>
          <p:cNvCxnSpPr/>
          <p:nvPr/>
        </p:nvCxnSpPr>
        <p:spPr>
          <a:xfrm flipH="1">
            <a:off x="1236949" y="4668176"/>
            <a:ext cx="0" cy="863600"/>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rot="16200000" flipH="1">
            <a:off x="1260763" y="5096802"/>
            <a:ext cx="852487" cy="900113"/>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8" name="CPTKSTEPV2f08t01l00s01m00j0ca0cb01i01u00z14"/>
          <p:cNvSpPr/>
          <p:nvPr/>
        </p:nvSpPr>
        <p:spPr>
          <a:xfrm flipH="1">
            <a:off x="5624803" y="3801402"/>
            <a:ext cx="2890838" cy="854075"/>
          </a:xfrm>
          <a:prstGeom prst="homePlate">
            <a:avLst>
              <a:gd name="adj" fmla="val 33919"/>
            </a:avLst>
          </a:prstGeom>
          <a:solidFill>
            <a:schemeClr val="accent4"/>
          </a:solidFill>
          <a:ln w="6350">
            <a:solidFill>
              <a:schemeClr val="accent4"/>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bIns="0" anchor="ctr"/>
          <a:lstStyle/>
          <a:p>
            <a:pPr marL="0" lvl="1">
              <a:spcBef>
                <a:spcPct val="40000"/>
              </a:spcBef>
              <a:defRPr/>
            </a:pPr>
            <a:r>
              <a:rPr lang="en-GB" sz="1200" b="1" kern="0" dirty="0">
                <a:solidFill>
                  <a:schemeClr val="bg1"/>
                </a:solidFill>
                <a:cs typeface="Arial" pitchFamily="34" charset="0"/>
              </a:rPr>
              <a:t>Level 1 – Technical Assessment</a:t>
            </a:r>
          </a:p>
          <a:p>
            <a:pPr marL="0" lvl="1">
              <a:spcBef>
                <a:spcPct val="40000"/>
              </a:spcBef>
              <a:defRPr/>
            </a:pPr>
            <a:r>
              <a:rPr lang="en-GB" sz="1000" kern="0" dirty="0">
                <a:solidFill>
                  <a:schemeClr val="bg1"/>
                </a:solidFill>
                <a:cs typeface="Arial" pitchFamily="34" charset="0"/>
              </a:rPr>
              <a:t>Technical competency assessment of all participants. Successful participants qualify for Hackathon Finale</a:t>
            </a:r>
          </a:p>
        </p:txBody>
      </p:sp>
      <p:sp>
        <p:nvSpPr>
          <p:cNvPr id="19" name="CPTKSTEPV3f08t01l00s01m00j0ca0cb01i01u00z14"/>
          <p:cNvSpPr/>
          <p:nvPr/>
        </p:nvSpPr>
        <p:spPr>
          <a:xfrm>
            <a:off x="1656845" y="5539788"/>
            <a:ext cx="2890837" cy="852488"/>
          </a:xfrm>
          <a:prstGeom prst="homePlate">
            <a:avLst>
              <a:gd name="adj" fmla="val 33919"/>
            </a:avLst>
          </a:prstGeom>
          <a:solidFill>
            <a:schemeClr val="accent2"/>
          </a:solidFill>
          <a:ln w="6350">
            <a:solidFill>
              <a:schemeClr val="accent2"/>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lvl="1">
              <a:spcBef>
                <a:spcPct val="40000"/>
              </a:spcBef>
              <a:defRPr/>
            </a:pPr>
            <a:r>
              <a:rPr lang="en-GB" sz="1200" b="1" kern="0" dirty="0">
                <a:solidFill>
                  <a:schemeClr val="bg1"/>
                </a:solidFill>
                <a:cs typeface="Arial" pitchFamily="34" charset="0"/>
              </a:rPr>
              <a:t>Level 2 – Hackathon Code Challenge</a:t>
            </a:r>
          </a:p>
          <a:p>
            <a:pPr marL="0" lvl="1">
              <a:spcBef>
                <a:spcPct val="40000"/>
              </a:spcBef>
              <a:defRPr/>
            </a:pPr>
            <a:r>
              <a:rPr lang="en-GB" sz="1000" kern="0" dirty="0">
                <a:solidFill>
                  <a:schemeClr val="bg1"/>
                </a:solidFill>
                <a:cs typeface="Arial" pitchFamily="34" charset="0"/>
              </a:rPr>
              <a:t>Code challenges with 3 business scenarios in to solve in 1.5 Days</a:t>
            </a:r>
          </a:p>
        </p:txBody>
      </p:sp>
      <p:sp>
        <p:nvSpPr>
          <p:cNvPr id="20" name="Rectangle 8"/>
          <p:cNvSpPr/>
          <p:nvPr/>
        </p:nvSpPr>
        <p:spPr>
          <a:xfrm rot="10800000" flipH="1" flipV="1">
            <a:off x="6470937" y="2666339"/>
            <a:ext cx="2095500" cy="679450"/>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anchor="ctr"/>
          <a:lstStyle/>
          <a:p>
            <a:pPr algn="ctr">
              <a:spcAft>
                <a:spcPts val="1200"/>
              </a:spcAft>
              <a:defRPr/>
            </a:pPr>
            <a:r>
              <a:rPr lang="en-US" sz="900" b="1" i="1" dirty="0">
                <a:solidFill>
                  <a:schemeClr val="tx2">
                    <a:lumMod val="50000"/>
                  </a:schemeClr>
                </a:solidFill>
              </a:rPr>
              <a:t>1200 Participants across ADM and other practices up-skilled </a:t>
            </a:r>
            <a:r>
              <a:rPr lang="en-US" sz="900" i="1" dirty="0">
                <a:solidFill>
                  <a:schemeClr val="tx2">
                    <a:lumMod val="50000"/>
                  </a:schemeClr>
                </a:solidFill>
              </a:rPr>
              <a:t>during Hackathon week</a:t>
            </a:r>
          </a:p>
        </p:txBody>
      </p:sp>
      <p:cxnSp>
        <p:nvCxnSpPr>
          <p:cNvPr id="21" name="Curved Connector 20"/>
          <p:cNvCxnSpPr>
            <a:stCxn id="22" idx="6"/>
          </p:cNvCxnSpPr>
          <p:nvPr/>
        </p:nvCxnSpPr>
        <p:spPr>
          <a:xfrm flipV="1">
            <a:off x="4675474" y="2096427"/>
            <a:ext cx="495300" cy="398463"/>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88162" y="2452027"/>
            <a:ext cx="87312" cy="85725"/>
          </a:xfrm>
          <a:prstGeom prst="ellipse">
            <a:avLst/>
          </a:prstGeom>
          <a:solidFill>
            <a:schemeClr val="bg1">
              <a:lumMod val="95000"/>
            </a:schemeClr>
          </a:solidFill>
          <a:ln w="3175" cap="flat" cmpd="sng" algn="ctr">
            <a:solidFill>
              <a:schemeClr val="accent5">
                <a:lumMod val="75000"/>
              </a:schemeClr>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cxnSp>
        <p:nvCxnSpPr>
          <p:cNvPr id="23" name="Curved Connector 22"/>
          <p:cNvCxnSpPr>
            <a:stCxn id="24" idx="6"/>
          </p:cNvCxnSpPr>
          <p:nvPr/>
        </p:nvCxnSpPr>
        <p:spPr>
          <a:xfrm>
            <a:off x="5893087" y="2518702"/>
            <a:ext cx="577850" cy="487363"/>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805775" y="2477426"/>
            <a:ext cx="87313" cy="84138"/>
          </a:xfrm>
          <a:prstGeom prst="ellipse">
            <a:avLst/>
          </a:prstGeom>
          <a:solidFill>
            <a:schemeClr val="bg1">
              <a:lumMod val="95000"/>
            </a:schemeClr>
          </a:solidFill>
          <a:ln w="3175" cap="flat" cmpd="sng" algn="ctr">
            <a:solidFill>
              <a:schemeClr val="accent5">
                <a:lumMod val="75000"/>
              </a:schemeClr>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25" name="Rectangle 8"/>
          <p:cNvSpPr/>
          <p:nvPr/>
        </p:nvSpPr>
        <p:spPr>
          <a:xfrm rot="10800000" flipH="1" flipV="1">
            <a:off x="2016416" y="3404526"/>
            <a:ext cx="2279650" cy="611188"/>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anchor="ctr"/>
          <a:lstStyle/>
          <a:p>
            <a:pPr algn="ctr">
              <a:spcAft>
                <a:spcPts val="1200"/>
              </a:spcAft>
              <a:defRPr/>
            </a:pPr>
            <a:r>
              <a:rPr lang="en-US" sz="900" b="1" i="1" dirty="0">
                <a:solidFill>
                  <a:schemeClr val="tx2">
                    <a:lumMod val="50000"/>
                  </a:schemeClr>
                </a:solidFill>
              </a:rPr>
              <a:t>100 Finalists (10 Architects, 20 UI Developers &amp; 70 Developers) across 20 teams </a:t>
            </a:r>
            <a:r>
              <a:rPr lang="en-US" sz="900" i="1" dirty="0">
                <a:solidFill>
                  <a:schemeClr val="tx2">
                    <a:lumMod val="50000"/>
                  </a:schemeClr>
                </a:solidFill>
              </a:rPr>
              <a:t>selected for Hackathon Finale through Technical Assessments</a:t>
            </a:r>
          </a:p>
        </p:txBody>
      </p:sp>
      <p:cxnSp>
        <p:nvCxnSpPr>
          <p:cNvPr id="26" name="Curved Connector 25"/>
          <p:cNvCxnSpPr/>
          <p:nvPr/>
        </p:nvCxnSpPr>
        <p:spPr>
          <a:xfrm rot="10800000">
            <a:off x="4296066" y="3868076"/>
            <a:ext cx="633412" cy="350838"/>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132675" y="4177640"/>
            <a:ext cx="87313" cy="84137"/>
          </a:xfrm>
          <a:prstGeom prst="ellipse">
            <a:avLst/>
          </a:prstGeom>
          <a:solidFill>
            <a:schemeClr val="bg1">
              <a:lumMod val="95000"/>
            </a:schemeClr>
          </a:solidFill>
          <a:ln w="3175" cap="flat" cmpd="sng" algn="ctr">
            <a:solidFill>
              <a:schemeClr val="accent5">
                <a:lumMod val="75000"/>
              </a:schemeClr>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28" name="Rectangle 8"/>
          <p:cNvSpPr/>
          <p:nvPr/>
        </p:nvSpPr>
        <p:spPr>
          <a:xfrm rot="10800000" flipH="1" flipV="1">
            <a:off x="5351754" y="5130140"/>
            <a:ext cx="2151063" cy="587375"/>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anchor="ctr"/>
          <a:lstStyle/>
          <a:p>
            <a:pPr algn="ctr">
              <a:spcAft>
                <a:spcPts val="1200"/>
              </a:spcAft>
              <a:defRPr/>
            </a:pPr>
            <a:r>
              <a:rPr lang="en-US" sz="900" b="1" i="1" dirty="0">
                <a:solidFill>
                  <a:srgbClr val="000000"/>
                </a:solidFill>
              </a:rPr>
              <a:t>4 solutions - Blockchain published</a:t>
            </a:r>
            <a:endParaRPr lang="en-US" sz="900" i="1" dirty="0">
              <a:solidFill>
                <a:srgbClr val="000000"/>
              </a:solidFill>
            </a:endParaRPr>
          </a:p>
        </p:txBody>
      </p:sp>
      <p:cxnSp>
        <p:nvCxnSpPr>
          <p:cNvPr id="29" name="Curved Connector 28"/>
          <p:cNvCxnSpPr>
            <a:stCxn id="30" idx="6"/>
          </p:cNvCxnSpPr>
          <p:nvPr/>
        </p:nvCxnSpPr>
        <p:spPr>
          <a:xfrm flipV="1">
            <a:off x="4992975" y="5423827"/>
            <a:ext cx="561975" cy="544513"/>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905662" y="5925477"/>
            <a:ext cx="87312" cy="85725"/>
          </a:xfrm>
          <a:prstGeom prst="ellipse">
            <a:avLst/>
          </a:prstGeom>
          <a:solidFill>
            <a:schemeClr val="bg1">
              <a:lumMod val="95000"/>
            </a:schemeClr>
          </a:solidFill>
          <a:ln w="3175" cap="flat" cmpd="sng" algn="ctr">
            <a:solidFill>
              <a:schemeClr val="accent5">
                <a:lumMod val="75000"/>
              </a:schemeClr>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31" name="Rectangle 8"/>
          <p:cNvSpPr/>
          <p:nvPr/>
        </p:nvSpPr>
        <p:spPr>
          <a:xfrm rot="10800000" flipH="1" flipV="1">
            <a:off x="6372517" y="6155664"/>
            <a:ext cx="1635125" cy="361950"/>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anchor="ctr"/>
          <a:lstStyle/>
          <a:p>
            <a:pPr algn="ctr">
              <a:spcAft>
                <a:spcPts val="1200"/>
              </a:spcAft>
              <a:defRPr/>
            </a:pPr>
            <a:r>
              <a:rPr lang="en-US" sz="900" b="1" i="1" dirty="0">
                <a:solidFill>
                  <a:srgbClr val="000000"/>
                </a:solidFill>
              </a:rPr>
              <a:t>4+ proposals</a:t>
            </a:r>
          </a:p>
        </p:txBody>
      </p:sp>
      <p:cxnSp>
        <p:nvCxnSpPr>
          <p:cNvPr id="32" name="Curved Connector 31"/>
          <p:cNvCxnSpPr>
            <a:stCxn id="33" idx="6"/>
          </p:cNvCxnSpPr>
          <p:nvPr/>
        </p:nvCxnSpPr>
        <p:spPr>
          <a:xfrm>
            <a:off x="6045488" y="5965164"/>
            <a:ext cx="530225" cy="368300"/>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58175" y="5922302"/>
            <a:ext cx="87313" cy="85725"/>
          </a:xfrm>
          <a:prstGeom prst="ellipse">
            <a:avLst/>
          </a:prstGeom>
          <a:solidFill>
            <a:schemeClr val="bg1">
              <a:lumMod val="95000"/>
            </a:schemeClr>
          </a:solidFill>
          <a:ln w="3175" cap="flat" cmpd="sng" algn="ctr">
            <a:solidFill>
              <a:schemeClr val="accent5">
                <a:lumMod val="75000"/>
              </a:schemeClr>
            </a:solidFill>
            <a:prstDash val="solid"/>
          </a:ln>
          <a:effectLst/>
        </p:spPr>
        <p:txBody>
          <a:bodyPr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34" name="Ellipse 35"/>
          <p:cNvSpPr/>
          <p:nvPr/>
        </p:nvSpPr>
        <p:spPr bwMode="auto">
          <a:xfrm>
            <a:off x="636875" y="2210727"/>
            <a:ext cx="650875" cy="608013"/>
          </a:xfrm>
          <a:prstGeom prst="ellipse">
            <a:avLst/>
          </a:prstGeom>
          <a:solidFill>
            <a:schemeClr val="bg1"/>
          </a:solidFill>
          <a:ln w="6350" cap="flat" cmpd="sng" algn="ctr">
            <a:solidFill>
              <a:schemeClr val="accent1"/>
            </a:solidFill>
            <a:prstDash val="solid"/>
            <a:round/>
            <a:headEnd type="none" w="med" len="med"/>
            <a:tailEnd type="none" w="med" len="med"/>
          </a:ln>
          <a:effectLst/>
        </p:spPr>
        <p:txBody>
          <a:bodyPr wrap="none" anchor="ctr"/>
          <a:lstStyle/>
          <a:p>
            <a:pPr algn="ctr" defTabSz="914400">
              <a:lnSpc>
                <a:spcPct val="85000"/>
              </a:lnSpc>
              <a:defRPr/>
            </a:pPr>
            <a:r>
              <a:rPr lang="fr-FR" sz="1600" b="1" dirty="0">
                <a:solidFill>
                  <a:schemeClr val="tx2">
                    <a:lumMod val="50000"/>
                  </a:schemeClr>
                </a:solidFill>
                <a:cs typeface="Arial" charset="0"/>
              </a:rPr>
              <a:t>+1000</a:t>
            </a:r>
          </a:p>
        </p:txBody>
      </p:sp>
      <p:sp>
        <p:nvSpPr>
          <p:cNvPr id="35" name="Ellipse 36"/>
          <p:cNvSpPr/>
          <p:nvPr/>
        </p:nvSpPr>
        <p:spPr bwMode="auto">
          <a:xfrm>
            <a:off x="4853279" y="3904589"/>
            <a:ext cx="650875" cy="608012"/>
          </a:xfrm>
          <a:prstGeom prst="ellipse">
            <a:avLst/>
          </a:prstGeom>
          <a:solidFill>
            <a:schemeClr val="bg1"/>
          </a:solidFill>
          <a:ln w="6350" cap="flat" cmpd="sng" algn="ctr">
            <a:solidFill>
              <a:schemeClr val="accent1"/>
            </a:solidFill>
            <a:prstDash val="solid"/>
            <a:round/>
            <a:headEnd type="none" w="med" len="med"/>
            <a:tailEnd type="none" w="med" len="med"/>
          </a:ln>
          <a:effectLst/>
        </p:spPr>
        <p:txBody>
          <a:bodyPr wrap="none" anchor="ctr"/>
          <a:lstStyle/>
          <a:p>
            <a:pPr algn="ctr" defTabSz="914400">
              <a:lnSpc>
                <a:spcPct val="85000"/>
              </a:lnSpc>
              <a:defRPr/>
            </a:pPr>
            <a:r>
              <a:rPr lang="fr-FR" sz="1600" b="1" dirty="0">
                <a:solidFill>
                  <a:schemeClr val="tx2">
                    <a:lumMod val="50000"/>
                  </a:schemeClr>
                </a:solidFill>
                <a:cs typeface="Arial" charset="0"/>
              </a:rPr>
              <a:t>+100</a:t>
            </a:r>
          </a:p>
        </p:txBody>
      </p:sp>
      <p:sp>
        <p:nvSpPr>
          <p:cNvPr id="36" name="Ellipse 40"/>
          <p:cNvSpPr/>
          <p:nvPr/>
        </p:nvSpPr>
        <p:spPr bwMode="auto">
          <a:xfrm>
            <a:off x="8550566" y="5618295"/>
            <a:ext cx="649288" cy="608013"/>
          </a:xfrm>
          <a:prstGeom prst="ellipse">
            <a:avLst/>
          </a:prstGeom>
          <a:solidFill>
            <a:schemeClr val="bg1"/>
          </a:solidFill>
          <a:ln w="6350" cap="flat" cmpd="sng" algn="ctr">
            <a:solidFill>
              <a:schemeClr val="accent1"/>
            </a:solidFill>
            <a:prstDash val="solid"/>
            <a:round/>
            <a:headEnd type="none" w="med" len="med"/>
            <a:tailEnd type="none" w="med" len="med"/>
          </a:ln>
          <a:effectLst/>
        </p:spPr>
        <p:txBody>
          <a:bodyPr wrap="none" anchor="ctr"/>
          <a:lstStyle/>
          <a:p>
            <a:pPr algn="ctr" defTabSz="914400">
              <a:lnSpc>
                <a:spcPct val="85000"/>
              </a:lnSpc>
              <a:defRPr/>
            </a:pPr>
            <a:r>
              <a:rPr lang="fr-FR" sz="1600" b="1" dirty="0">
                <a:solidFill>
                  <a:schemeClr val="tx2">
                    <a:lumMod val="50000"/>
                  </a:schemeClr>
                </a:solidFill>
                <a:cs typeface="Arial" charset="0"/>
              </a:rPr>
              <a:t>+15</a:t>
            </a:r>
          </a:p>
        </p:txBody>
      </p:sp>
      <p:pic>
        <p:nvPicPr>
          <p:cNvPr id="37" name="Picture 9"/>
          <p:cNvPicPr>
            <a:picLocks noChangeAspect="1"/>
          </p:cNvPicPr>
          <p:nvPr/>
        </p:nvPicPr>
        <p:blipFill>
          <a:blip r:embed="rId2">
            <a:extLst>
              <a:ext uri="{28A0092B-C50C-407E-A947-70E740481C1C}">
                <a14:useLocalDpi xmlns:a14="http://schemas.microsoft.com/office/drawing/2010/main" val="0"/>
              </a:ext>
            </a:extLst>
          </a:blip>
          <a:srcRect l="2937" t="27312" r="7117" b="23763"/>
          <a:stretch>
            <a:fillRect/>
          </a:stretch>
        </p:blipFill>
        <p:spPr bwMode="auto">
          <a:xfrm>
            <a:off x="1030574" y="1115926"/>
            <a:ext cx="3543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483" y="1090525"/>
            <a:ext cx="20478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408" y="1266739"/>
            <a:ext cx="523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ound Diagonal Corner Rectangle 60"/>
          <p:cNvSpPr/>
          <p:nvPr/>
        </p:nvSpPr>
        <p:spPr>
          <a:xfrm>
            <a:off x="9464961" y="2503141"/>
            <a:ext cx="2604986" cy="2152336"/>
          </a:xfrm>
          <a:prstGeom prst="round2Diag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914400" fontAlgn="base">
              <a:spcBef>
                <a:spcPct val="0"/>
              </a:spcBef>
              <a:spcAft>
                <a:spcPct val="0"/>
              </a:spcAft>
              <a:buFont typeface="Arial" panose="020B0604020202020204" pitchFamily="34" charset="0"/>
              <a:buChar char="•"/>
            </a:pPr>
            <a:r>
              <a:rPr lang="en-US" sz="1400" dirty="0">
                <a:solidFill>
                  <a:schemeClr val="accent5"/>
                </a:solidFill>
              </a:rPr>
              <a:t>Rapid resource ramp-up program on blockchain</a:t>
            </a:r>
          </a:p>
          <a:p>
            <a:pPr marL="171450" indent="-171450" defTabSz="914400" fontAlgn="base">
              <a:spcBef>
                <a:spcPct val="0"/>
              </a:spcBef>
              <a:spcAft>
                <a:spcPct val="0"/>
              </a:spcAft>
              <a:buFont typeface="Arial" panose="020B0604020202020204" pitchFamily="34" charset="0"/>
              <a:buChar char="•"/>
            </a:pPr>
            <a:r>
              <a:rPr lang="en-US" sz="1400" dirty="0">
                <a:solidFill>
                  <a:schemeClr val="accent5"/>
                </a:solidFill>
              </a:rPr>
              <a:t>Blockchain Triaging program for development teams</a:t>
            </a:r>
          </a:p>
          <a:p>
            <a:pPr marL="171450" indent="-171450" defTabSz="914400" fontAlgn="base">
              <a:spcBef>
                <a:spcPct val="0"/>
              </a:spcBef>
              <a:spcAft>
                <a:spcPct val="0"/>
              </a:spcAft>
              <a:buFont typeface="Arial" panose="020B0604020202020204" pitchFamily="34" charset="0"/>
              <a:buChar char="•"/>
            </a:pPr>
            <a:r>
              <a:rPr lang="en-US" sz="1400" dirty="0">
                <a:solidFill>
                  <a:schemeClr val="accent5"/>
                </a:solidFill>
              </a:rPr>
              <a:t>Multiple platforms trainings</a:t>
            </a:r>
          </a:p>
          <a:p>
            <a:pPr marL="171450" indent="-171450" defTabSz="914400" fontAlgn="base">
              <a:spcBef>
                <a:spcPct val="0"/>
              </a:spcBef>
              <a:spcAft>
                <a:spcPct val="0"/>
              </a:spcAft>
              <a:buFont typeface="Arial" panose="020B0604020202020204" pitchFamily="34" charset="0"/>
              <a:buChar char="•"/>
            </a:pPr>
            <a:r>
              <a:rPr lang="en-US" sz="1400" dirty="0">
                <a:solidFill>
                  <a:schemeClr val="accent5"/>
                </a:solidFill>
              </a:rPr>
              <a:t>Assessment framework</a:t>
            </a:r>
          </a:p>
          <a:p>
            <a:pPr marL="171450" indent="-171450" defTabSz="914400" fontAlgn="base">
              <a:spcBef>
                <a:spcPct val="0"/>
              </a:spcBef>
              <a:spcAft>
                <a:spcPct val="0"/>
              </a:spcAft>
              <a:buFont typeface="Arial" panose="020B0604020202020204" pitchFamily="34" charset="0"/>
              <a:buChar char="•"/>
            </a:pPr>
            <a:r>
              <a:rPr lang="en-US" sz="1400" dirty="0">
                <a:solidFill>
                  <a:schemeClr val="accent5"/>
                </a:solidFill>
              </a:rPr>
              <a:t>Internal Certifications</a:t>
            </a:r>
          </a:p>
        </p:txBody>
      </p:sp>
    </p:spTree>
    <p:extLst>
      <p:ext uri="{BB962C8B-B14F-4D97-AF65-F5344CB8AC3E}">
        <p14:creationId xmlns:p14="http://schemas.microsoft.com/office/powerpoint/2010/main" val="213265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Use Cases and POCs</a:t>
            </a:r>
          </a:p>
        </p:txBody>
      </p:sp>
      <p:sp>
        <p:nvSpPr>
          <p:cNvPr id="4" name="Title 1"/>
          <p:cNvSpPr txBox="1">
            <a:spLocks/>
          </p:cNvSpPr>
          <p:nvPr/>
        </p:nvSpPr>
        <p:spPr>
          <a:xfrm>
            <a:off x="1" y="893"/>
            <a:ext cx="9903419" cy="1001874"/>
          </a:xfrm>
          <a:prstGeom prst="rect">
            <a:avLst/>
          </a:prstGeom>
        </p:spPr>
        <p:txBody>
          <a:bodyPr vert="horz" lIns="0" tIns="0" rIns="0" bIns="0" rtlCol="0" anchor="ctr">
            <a:noAutofit/>
          </a:bodyPr>
          <a:lstStyle>
            <a:lvl1pPr algn="l" defTabSz="914342" rtl="0" eaLnBrk="1" latinLnBrk="0" hangingPunct="1">
              <a:lnSpc>
                <a:spcPct val="100000"/>
              </a:lnSpc>
              <a:spcBef>
                <a:spcPct val="0"/>
              </a:spcBef>
              <a:buNone/>
              <a:defRPr sz="2400" b="0" kern="1200">
                <a:solidFill>
                  <a:schemeClr val="tx2"/>
                </a:solidFill>
                <a:latin typeface="+mj-lt"/>
                <a:ea typeface="+mj-ea"/>
                <a:cs typeface="+mj-cs"/>
              </a:defRPr>
            </a:lvl1pPr>
          </a:lstStyle>
          <a:p>
            <a:endParaRPr lang="en-US" sz="2399" dirty="0"/>
          </a:p>
        </p:txBody>
      </p:sp>
      <p:sp>
        <p:nvSpPr>
          <p:cNvPr id="5" name="TextBox 4"/>
          <p:cNvSpPr txBox="1"/>
          <p:nvPr/>
        </p:nvSpPr>
        <p:spPr>
          <a:xfrm>
            <a:off x="2929125" y="2838046"/>
            <a:ext cx="1579957" cy="307697"/>
          </a:xfrm>
          <a:prstGeom prst="rect">
            <a:avLst/>
          </a:prstGeom>
          <a:noFill/>
        </p:spPr>
        <p:txBody>
          <a:bodyPr wrap="none" rtlCol="0">
            <a:spAutoFit/>
          </a:bodyPr>
          <a:lstStyle/>
          <a:p>
            <a:r>
              <a:rPr lang="en-US" sz="1400" b="1" dirty="0">
                <a:solidFill>
                  <a:schemeClr val="tx2">
                    <a:lumMod val="50000"/>
                  </a:schemeClr>
                </a:solidFill>
              </a:rPr>
              <a:t>Loyalty - Tokens</a:t>
            </a:r>
          </a:p>
        </p:txBody>
      </p:sp>
      <p:sp>
        <p:nvSpPr>
          <p:cNvPr id="6" name="TextBox 5"/>
          <p:cNvSpPr txBox="1"/>
          <p:nvPr/>
        </p:nvSpPr>
        <p:spPr>
          <a:xfrm>
            <a:off x="2916031" y="3362439"/>
            <a:ext cx="1687843" cy="307697"/>
          </a:xfrm>
          <a:prstGeom prst="rect">
            <a:avLst/>
          </a:prstGeom>
          <a:noFill/>
        </p:spPr>
        <p:txBody>
          <a:bodyPr wrap="none" rtlCol="0">
            <a:spAutoFit/>
          </a:bodyPr>
          <a:lstStyle/>
          <a:p>
            <a:r>
              <a:rPr lang="en-US" sz="1400" b="1" dirty="0">
                <a:solidFill>
                  <a:schemeClr val="tx2">
                    <a:lumMod val="50000"/>
                  </a:schemeClr>
                </a:solidFill>
              </a:rPr>
              <a:t>Private Securities</a:t>
            </a:r>
          </a:p>
        </p:txBody>
      </p:sp>
      <p:sp>
        <p:nvSpPr>
          <p:cNvPr id="7" name="TextBox 6"/>
          <p:cNvSpPr txBox="1"/>
          <p:nvPr/>
        </p:nvSpPr>
        <p:spPr>
          <a:xfrm>
            <a:off x="2916031" y="3893421"/>
            <a:ext cx="1713485" cy="307697"/>
          </a:xfrm>
          <a:prstGeom prst="rect">
            <a:avLst/>
          </a:prstGeom>
          <a:noFill/>
        </p:spPr>
        <p:txBody>
          <a:bodyPr wrap="none" rtlCol="0">
            <a:spAutoFit/>
          </a:bodyPr>
          <a:lstStyle/>
          <a:p>
            <a:r>
              <a:rPr lang="en-US" sz="1400" b="1" dirty="0">
                <a:solidFill>
                  <a:schemeClr val="tx2">
                    <a:lumMod val="50000"/>
                  </a:schemeClr>
                </a:solidFill>
              </a:rPr>
              <a:t>Syndicated Loans</a:t>
            </a:r>
          </a:p>
        </p:txBody>
      </p:sp>
      <p:sp>
        <p:nvSpPr>
          <p:cNvPr id="8" name="TextBox 7"/>
          <p:cNvSpPr txBox="1"/>
          <p:nvPr/>
        </p:nvSpPr>
        <p:spPr>
          <a:xfrm>
            <a:off x="2916031" y="4508643"/>
            <a:ext cx="2946993" cy="523084"/>
          </a:xfrm>
          <a:prstGeom prst="rect">
            <a:avLst/>
          </a:prstGeom>
          <a:noFill/>
        </p:spPr>
        <p:txBody>
          <a:bodyPr wrap="square" rtlCol="0">
            <a:spAutoFit/>
          </a:bodyPr>
          <a:lstStyle/>
          <a:p>
            <a:r>
              <a:rPr lang="en-US" sz="1400" b="1" dirty="0">
                <a:solidFill>
                  <a:schemeClr val="tx2">
                    <a:lumMod val="50000"/>
                  </a:schemeClr>
                </a:solidFill>
              </a:rPr>
              <a:t>Connected Bank – Ripple Integration</a:t>
            </a:r>
          </a:p>
        </p:txBody>
      </p:sp>
      <p:pic>
        <p:nvPicPr>
          <p:cNvPr id="10" name="Picture 9"/>
          <p:cNvPicPr>
            <a:picLocks noChangeAspect="1"/>
          </p:cNvPicPr>
          <p:nvPr/>
        </p:nvPicPr>
        <p:blipFill>
          <a:blip r:embed="rId2">
            <a:clrChange>
              <a:clrFrom>
                <a:srgbClr val="FFFFFF"/>
              </a:clrFrom>
              <a:clrTo>
                <a:srgbClr val="FFFFFF">
                  <a:alpha val="0"/>
                </a:srgbClr>
              </a:clrTo>
            </a:clrChange>
          </a:blip>
          <a:stretch>
            <a:fillRect/>
          </a:stretch>
        </p:blipFill>
        <p:spPr>
          <a:xfrm>
            <a:off x="1308809" y="2786022"/>
            <a:ext cx="1463594" cy="411744"/>
          </a:xfrm>
          <a:prstGeom prst="rect">
            <a:avLst/>
          </a:prstGeom>
        </p:spPr>
      </p:pic>
      <p:pic>
        <p:nvPicPr>
          <p:cNvPr id="11" name="Picture 10"/>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blip>
          <a:stretch>
            <a:fillRect/>
          </a:stretch>
        </p:blipFill>
        <p:spPr>
          <a:xfrm>
            <a:off x="1295716" y="3258392"/>
            <a:ext cx="1463594" cy="411744"/>
          </a:xfrm>
          <a:prstGeom prst="rect">
            <a:avLst/>
          </a:prstGeom>
        </p:spPr>
      </p:pic>
      <p:pic>
        <p:nvPicPr>
          <p:cNvPr id="12" name="Picture 11"/>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1270074" y="3823109"/>
            <a:ext cx="1463594" cy="411744"/>
          </a:xfrm>
          <a:prstGeom prst="rect">
            <a:avLst/>
          </a:prstGeom>
        </p:spPr>
      </p:pic>
      <p:pic>
        <p:nvPicPr>
          <p:cNvPr id="13" name="Picture 12"/>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66064" y="4479798"/>
            <a:ext cx="1463594" cy="411744"/>
          </a:xfrm>
          <a:prstGeom prst="rect">
            <a:avLst/>
          </a:prstGeom>
        </p:spPr>
      </p:pic>
      <p:sp>
        <p:nvSpPr>
          <p:cNvPr id="15" name="TextBox 14"/>
          <p:cNvSpPr txBox="1"/>
          <p:nvPr/>
        </p:nvSpPr>
        <p:spPr>
          <a:xfrm>
            <a:off x="2902937" y="5165611"/>
            <a:ext cx="3218838" cy="307697"/>
          </a:xfrm>
          <a:prstGeom prst="rect">
            <a:avLst/>
          </a:prstGeom>
          <a:noFill/>
        </p:spPr>
        <p:txBody>
          <a:bodyPr wrap="square" rtlCol="0">
            <a:spAutoFit/>
          </a:bodyPr>
          <a:lstStyle/>
          <a:p>
            <a:r>
              <a:rPr lang="en-US" sz="1400" b="1" dirty="0">
                <a:solidFill>
                  <a:schemeClr val="tx2">
                    <a:lumMod val="50000"/>
                  </a:schemeClr>
                </a:solidFill>
              </a:rPr>
              <a:t>Fiat Relay</a:t>
            </a:r>
          </a:p>
        </p:txBody>
      </p:sp>
      <p:pic>
        <p:nvPicPr>
          <p:cNvPr id="16" name="Picture 15"/>
          <p:cNvPicPr>
            <a:picLocks noChangeAspect="1"/>
          </p:cNvPicPr>
          <p:nvPr/>
        </p:nvPicPr>
        <p:blipFill>
          <a:blip r:embed="rId2">
            <a:clrChange>
              <a:clrFrom>
                <a:srgbClr val="FFFFFF"/>
              </a:clrFrom>
              <a:clrTo>
                <a:srgbClr val="FFFFFF">
                  <a:alpha val="0"/>
                </a:srgbClr>
              </a:clrTo>
            </a:clrChange>
            <a:duotone>
              <a:schemeClr val="accent4">
                <a:shade val="45000"/>
                <a:satMod val="135000"/>
              </a:schemeClr>
              <a:prstClr val="white"/>
            </a:duotone>
          </a:blip>
          <a:stretch>
            <a:fillRect/>
          </a:stretch>
        </p:blipFill>
        <p:spPr>
          <a:xfrm>
            <a:off x="1295715" y="5169800"/>
            <a:ext cx="1463594" cy="411744"/>
          </a:xfrm>
          <a:prstGeom prst="rect">
            <a:avLst/>
          </a:prstGeom>
        </p:spPr>
      </p:pic>
      <p:sp>
        <p:nvSpPr>
          <p:cNvPr id="17" name="TextBox 16"/>
          <p:cNvSpPr txBox="1"/>
          <p:nvPr/>
        </p:nvSpPr>
        <p:spPr>
          <a:xfrm>
            <a:off x="9004536" y="3595374"/>
            <a:ext cx="3218838" cy="307697"/>
          </a:xfrm>
          <a:prstGeom prst="rect">
            <a:avLst/>
          </a:prstGeom>
          <a:noFill/>
        </p:spPr>
        <p:txBody>
          <a:bodyPr wrap="square" rtlCol="0">
            <a:spAutoFit/>
          </a:bodyPr>
          <a:lstStyle/>
          <a:p>
            <a:r>
              <a:rPr lang="en-US" sz="1400" b="1" dirty="0">
                <a:solidFill>
                  <a:schemeClr val="tx2">
                    <a:lumMod val="50000"/>
                  </a:schemeClr>
                </a:solidFill>
              </a:rPr>
              <a:t>Records Management</a:t>
            </a:r>
          </a:p>
        </p:txBody>
      </p:sp>
      <p:pic>
        <p:nvPicPr>
          <p:cNvPr id="18" name="Picture 17"/>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243563" y="3543352"/>
            <a:ext cx="1463594" cy="411744"/>
          </a:xfrm>
          <a:prstGeom prst="rect">
            <a:avLst/>
          </a:prstGeom>
        </p:spPr>
      </p:pic>
      <p:sp>
        <p:nvSpPr>
          <p:cNvPr id="19" name="TextBox 18"/>
          <p:cNvSpPr txBox="1"/>
          <p:nvPr/>
        </p:nvSpPr>
        <p:spPr>
          <a:xfrm>
            <a:off x="2396296" y="1179748"/>
            <a:ext cx="1858166" cy="369236"/>
          </a:xfrm>
          <a:prstGeom prst="rect">
            <a:avLst/>
          </a:prstGeom>
          <a:noFill/>
        </p:spPr>
        <p:txBody>
          <a:bodyPr wrap="none" rtlCol="0">
            <a:spAutoFit/>
          </a:bodyPr>
          <a:lstStyle/>
          <a:p>
            <a:r>
              <a:rPr lang="en-US" sz="1799" b="1" dirty="0">
                <a:solidFill>
                  <a:schemeClr val="tx2">
                    <a:lumMod val="50000"/>
                  </a:schemeClr>
                </a:solidFill>
                <a:latin typeface="Calibri" pitchFamily="34" charset="0"/>
                <a:cs typeface="Calibri" pitchFamily="34" charset="0"/>
              </a:rPr>
              <a:t>Financial Services</a:t>
            </a:r>
          </a:p>
        </p:txBody>
      </p:sp>
      <p:sp>
        <p:nvSpPr>
          <p:cNvPr id="20" name="TextBox 19"/>
          <p:cNvSpPr txBox="1"/>
          <p:nvPr/>
        </p:nvSpPr>
        <p:spPr>
          <a:xfrm>
            <a:off x="7975360" y="1339796"/>
            <a:ext cx="2327724" cy="369236"/>
          </a:xfrm>
          <a:prstGeom prst="rect">
            <a:avLst/>
          </a:prstGeom>
          <a:noFill/>
        </p:spPr>
        <p:txBody>
          <a:bodyPr wrap="none" rtlCol="0">
            <a:spAutoFit/>
          </a:bodyPr>
          <a:lstStyle/>
          <a:p>
            <a:r>
              <a:rPr lang="en-US" sz="1799" b="1" dirty="0">
                <a:solidFill>
                  <a:schemeClr val="tx2">
                    <a:lumMod val="50000"/>
                  </a:schemeClr>
                </a:solidFill>
                <a:latin typeface="Calibri" pitchFamily="34" charset="0"/>
                <a:cs typeface="Calibri" pitchFamily="34" charset="0"/>
              </a:rPr>
              <a:t>Non-Financial Services</a:t>
            </a:r>
          </a:p>
        </p:txBody>
      </p:sp>
      <p:sp>
        <p:nvSpPr>
          <p:cNvPr id="21" name="TextBox 20"/>
          <p:cNvSpPr txBox="1"/>
          <p:nvPr/>
        </p:nvSpPr>
        <p:spPr>
          <a:xfrm>
            <a:off x="2929125" y="1888939"/>
            <a:ext cx="3218838" cy="307697"/>
          </a:xfrm>
          <a:prstGeom prst="rect">
            <a:avLst/>
          </a:prstGeom>
          <a:noFill/>
        </p:spPr>
        <p:txBody>
          <a:bodyPr wrap="square" rtlCol="0">
            <a:spAutoFit/>
          </a:bodyPr>
          <a:lstStyle/>
          <a:p>
            <a:r>
              <a:rPr lang="en-US" sz="1400" b="1" dirty="0">
                <a:solidFill>
                  <a:schemeClr val="tx2">
                    <a:lumMod val="50000"/>
                  </a:schemeClr>
                </a:solidFill>
              </a:rPr>
              <a:t>KYC</a:t>
            </a:r>
          </a:p>
        </p:txBody>
      </p:sp>
      <p:sp>
        <p:nvSpPr>
          <p:cNvPr id="23" name="TextBox 22"/>
          <p:cNvSpPr txBox="1"/>
          <p:nvPr/>
        </p:nvSpPr>
        <p:spPr>
          <a:xfrm>
            <a:off x="9027249" y="2478324"/>
            <a:ext cx="3218838" cy="523084"/>
          </a:xfrm>
          <a:prstGeom prst="rect">
            <a:avLst/>
          </a:prstGeom>
          <a:noFill/>
        </p:spPr>
        <p:txBody>
          <a:bodyPr wrap="square" rtlCol="0">
            <a:spAutoFit/>
          </a:bodyPr>
          <a:lstStyle/>
          <a:p>
            <a:r>
              <a:rPr lang="en-US" sz="1400" b="1" dirty="0">
                <a:solidFill>
                  <a:schemeClr val="tx2">
                    <a:lumMod val="50000"/>
                  </a:schemeClr>
                </a:solidFill>
              </a:rPr>
              <a:t>Business Identity and Authorizations</a:t>
            </a:r>
          </a:p>
        </p:txBody>
      </p:sp>
      <p:pic>
        <p:nvPicPr>
          <p:cNvPr id="24" name="Picture 23"/>
          <p:cNvPicPr>
            <a:picLocks noChangeAspect="1"/>
          </p:cNvPicPr>
          <p:nvPr/>
        </p:nvPicPr>
        <p:blipFill>
          <a:blip r:embed="rId2">
            <a:clrChange>
              <a:clrFrom>
                <a:srgbClr val="FFFFFF"/>
              </a:clrFrom>
              <a:clrTo>
                <a:srgbClr val="FFFFFF">
                  <a:alpha val="0"/>
                </a:srgbClr>
              </a:clrTo>
            </a:clrChange>
          </a:blip>
          <a:stretch>
            <a:fillRect/>
          </a:stretch>
        </p:blipFill>
        <p:spPr>
          <a:xfrm>
            <a:off x="7243563" y="2426302"/>
            <a:ext cx="1463594" cy="411744"/>
          </a:xfrm>
          <a:prstGeom prst="rect">
            <a:avLst/>
          </a:prstGeom>
        </p:spPr>
      </p:pic>
      <p:sp>
        <p:nvSpPr>
          <p:cNvPr id="25" name="TextBox 24"/>
          <p:cNvSpPr txBox="1"/>
          <p:nvPr/>
        </p:nvSpPr>
        <p:spPr>
          <a:xfrm>
            <a:off x="9027249" y="3037291"/>
            <a:ext cx="3218838" cy="307697"/>
          </a:xfrm>
          <a:prstGeom prst="rect">
            <a:avLst/>
          </a:prstGeom>
          <a:noFill/>
        </p:spPr>
        <p:txBody>
          <a:bodyPr wrap="square" rtlCol="0">
            <a:spAutoFit/>
          </a:bodyPr>
          <a:lstStyle/>
          <a:p>
            <a:r>
              <a:rPr lang="en-US" sz="1400" b="1" dirty="0">
                <a:solidFill>
                  <a:schemeClr val="tx2">
                    <a:lumMod val="50000"/>
                  </a:schemeClr>
                </a:solidFill>
              </a:rPr>
              <a:t>Supply Chain </a:t>
            </a:r>
          </a:p>
        </p:txBody>
      </p:sp>
      <p:pic>
        <p:nvPicPr>
          <p:cNvPr id="26" name="Picture 25"/>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blip>
          <a:stretch>
            <a:fillRect/>
          </a:stretch>
        </p:blipFill>
        <p:spPr>
          <a:xfrm>
            <a:off x="7243563" y="2985268"/>
            <a:ext cx="1463594" cy="411744"/>
          </a:xfrm>
          <a:prstGeom prst="rect">
            <a:avLst/>
          </a:prstGeom>
        </p:spPr>
      </p:pic>
      <p:sp>
        <p:nvSpPr>
          <p:cNvPr id="27" name="TextBox 26"/>
          <p:cNvSpPr txBox="1"/>
          <p:nvPr/>
        </p:nvSpPr>
        <p:spPr>
          <a:xfrm>
            <a:off x="2902937" y="1480642"/>
            <a:ext cx="3218838" cy="307697"/>
          </a:xfrm>
          <a:prstGeom prst="rect">
            <a:avLst/>
          </a:prstGeom>
          <a:noFill/>
        </p:spPr>
        <p:txBody>
          <a:bodyPr wrap="square" rtlCol="0">
            <a:spAutoFit/>
          </a:bodyPr>
          <a:lstStyle/>
          <a:p>
            <a:r>
              <a:rPr lang="en-US" sz="1400" b="1" dirty="0">
                <a:solidFill>
                  <a:schemeClr val="tx2">
                    <a:lumMod val="50000"/>
                  </a:schemeClr>
                </a:solidFill>
              </a:rPr>
              <a:t>Trade Finance</a:t>
            </a:r>
          </a:p>
        </p:txBody>
      </p:sp>
      <p:pic>
        <p:nvPicPr>
          <p:cNvPr id="28" name="Picture 27"/>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95715" y="1435692"/>
            <a:ext cx="1463594" cy="411744"/>
          </a:xfrm>
          <a:prstGeom prst="rect">
            <a:avLst/>
          </a:prstGeom>
        </p:spPr>
      </p:pic>
      <p:pic>
        <p:nvPicPr>
          <p:cNvPr id="29" name="Picture 9"/>
          <p:cNvPicPr>
            <a:picLocks noChangeAspect="1"/>
          </p:cNvPicPr>
          <p:nvPr/>
        </p:nvPicPr>
        <p:blipFill>
          <a:blip r:embed="rId3">
            <a:extLst>
              <a:ext uri="{28A0092B-C50C-407E-A947-70E740481C1C}">
                <a14:useLocalDpi xmlns:a14="http://schemas.microsoft.com/office/drawing/2010/main" val="0"/>
              </a:ext>
            </a:extLst>
          </a:blip>
          <a:srcRect l="2937" t="27312" r="7117" b="23763"/>
          <a:stretch>
            <a:fillRect/>
          </a:stretch>
        </p:blipFill>
        <p:spPr bwMode="auto">
          <a:xfrm>
            <a:off x="7149994" y="4770185"/>
            <a:ext cx="2445154" cy="51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214" y="4822892"/>
            <a:ext cx="1040912" cy="31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p:cNvPicPr>
          <p:nvPr/>
        </p:nvPicPr>
        <p:blipFill>
          <a:blip r:embed="rId5"/>
          <a:stretch>
            <a:fillRect/>
          </a:stretch>
        </p:blipFill>
        <p:spPr>
          <a:xfrm>
            <a:off x="10492977" y="5602552"/>
            <a:ext cx="1147183" cy="270071"/>
          </a:xfrm>
          <a:prstGeom prst="rect">
            <a:avLst/>
          </a:prstGeom>
        </p:spPr>
      </p:pic>
      <p:pic>
        <p:nvPicPr>
          <p:cNvPr id="32" name="Picture 2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6382" y="5595258"/>
            <a:ext cx="988646" cy="3089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7">
            <a:clrChange>
              <a:clrFrom>
                <a:srgbClr val="000000"/>
              </a:clrFrom>
              <a:clrTo>
                <a:srgbClr val="000000">
                  <a:alpha val="0"/>
                </a:srgbClr>
              </a:clrTo>
            </a:clrChange>
          </a:blip>
          <a:stretch>
            <a:fillRect/>
          </a:stretch>
        </p:blipFill>
        <p:spPr>
          <a:xfrm>
            <a:off x="7581933" y="5557985"/>
            <a:ext cx="1511707" cy="330775"/>
          </a:xfrm>
          <a:prstGeom prst="rect">
            <a:avLst/>
          </a:prstGeom>
        </p:spPr>
      </p:pic>
      <p:sp>
        <p:nvSpPr>
          <p:cNvPr id="34" name="TextBox 33"/>
          <p:cNvSpPr txBox="1"/>
          <p:nvPr/>
        </p:nvSpPr>
        <p:spPr>
          <a:xfrm>
            <a:off x="7322257" y="4234853"/>
            <a:ext cx="4145108" cy="307697"/>
          </a:xfrm>
          <a:prstGeom prst="rect">
            <a:avLst/>
          </a:prstGeom>
          <a:noFill/>
        </p:spPr>
        <p:txBody>
          <a:bodyPr wrap="square" rtlCol="0">
            <a:spAutoFit/>
          </a:bodyPr>
          <a:lstStyle/>
          <a:p>
            <a:pPr algn="ctr"/>
            <a:r>
              <a:rPr lang="en-US" sz="1400" b="1" dirty="0">
                <a:solidFill>
                  <a:schemeClr val="tx2">
                    <a:lumMod val="50000"/>
                  </a:schemeClr>
                </a:solidFill>
              </a:rPr>
              <a:t>Development Platforms</a:t>
            </a:r>
          </a:p>
        </p:txBody>
      </p:sp>
      <p:sp>
        <p:nvSpPr>
          <p:cNvPr id="35" name="Rectangle 34"/>
          <p:cNvSpPr/>
          <p:nvPr/>
        </p:nvSpPr>
        <p:spPr>
          <a:xfrm>
            <a:off x="7149994" y="4096698"/>
            <a:ext cx="4796847" cy="2142006"/>
          </a:xfrm>
          <a:prstGeom prst="rect">
            <a:avLst/>
          </a:prstGeom>
          <a:noFill/>
          <a:ln>
            <a:solidFill>
              <a:srgbClr val="CBD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err="1">
              <a:solidFill>
                <a:schemeClr val="tx2">
                  <a:lumMod val="50000"/>
                </a:schemeClr>
              </a:solidFill>
            </a:endParaRPr>
          </a:p>
        </p:txBody>
      </p:sp>
      <p:sp>
        <p:nvSpPr>
          <p:cNvPr id="44" name="TextBox 43"/>
          <p:cNvSpPr txBox="1"/>
          <p:nvPr/>
        </p:nvSpPr>
        <p:spPr>
          <a:xfrm>
            <a:off x="2916031" y="2333733"/>
            <a:ext cx="3218838" cy="307697"/>
          </a:xfrm>
          <a:prstGeom prst="rect">
            <a:avLst/>
          </a:prstGeom>
          <a:noFill/>
        </p:spPr>
        <p:txBody>
          <a:bodyPr wrap="square" rtlCol="0">
            <a:spAutoFit/>
          </a:bodyPr>
          <a:lstStyle/>
          <a:p>
            <a:r>
              <a:rPr lang="en-US" sz="1400" b="1" dirty="0" smtClean="0">
                <a:solidFill>
                  <a:schemeClr val="tx2">
                    <a:lumMod val="50000"/>
                  </a:schemeClr>
                </a:solidFill>
              </a:rPr>
              <a:t>Invoicing Settlement Process</a:t>
            </a:r>
            <a:endParaRPr lang="en-US" sz="1400" b="1" dirty="0">
              <a:solidFill>
                <a:schemeClr val="tx2">
                  <a:lumMod val="50000"/>
                </a:schemeClr>
              </a:solidFill>
            </a:endParaRPr>
          </a:p>
        </p:txBody>
      </p:sp>
      <p:pic>
        <p:nvPicPr>
          <p:cNvPr id="45" name="Picture 44"/>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95715" y="2309184"/>
            <a:ext cx="1463594" cy="411744"/>
          </a:xfrm>
          <a:prstGeom prst="rect">
            <a:avLst/>
          </a:prstGeom>
        </p:spPr>
      </p:pic>
      <p:pic>
        <p:nvPicPr>
          <p:cNvPr id="46" name="Picture 45"/>
          <p:cNvPicPr>
            <a:picLocks noChangeAspect="1"/>
          </p:cNvPicPr>
          <p:nvPr/>
        </p:nvPicPr>
        <p:blipFill>
          <a:blip r:embed="rId2">
            <a:clrChange>
              <a:clrFrom>
                <a:srgbClr val="FFFFFF"/>
              </a:clrFrom>
              <a:clrTo>
                <a:srgbClr val="FFFFFF">
                  <a:alpha val="0"/>
                </a:srgbClr>
              </a:clrTo>
            </a:clrChange>
          </a:blip>
          <a:stretch>
            <a:fillRect/>
          </a:stretch>
        </p:blipFill>
        <p:spPr>
          <a:xfrm>
            <a:off x="1305485" y="1882954"/>
            <a:ext cx="1463594" cy="411744"/>
          </a:xfrm>
          <a:prstGeom prst="rect">
            <a:avLst/>
          </a:prstGeom>
        </p:spPr>
      </p:pic>
      <p:sp>
        <p:nvSpPr>
          <p:cNvPr id="37" name="TextBox 36"/>
          <p:cNvSpPr txBox="1"/>
          <p:nvPr/>
        </p:nvSpPr>
        <p:spPr>
          <a:xfrm>
            <a:off x="9004536" y="1974631"/>
            <a:ext cx="3218838" cy="307697"/>
          </a:xfrm>
          <a:prstGeom prst="rect">
            <a:avLst/>
          </a:prstGeom>
          <a:noFill/>
        </p:spPr>
        <p:txBody>
          <a:bodyPr wrap="square" rtlCol="0">
            <a:spAutoFit/>
          </a:bodyPr>
          <a:lstStyle/>
          <a:p>
            <a:r>
              <a:rPr lang="en-US" sz="1400" b="1" dirty="0" smtClean="0">
                <a:solidFill>
                  <a:schemeClr val="tx2">
                    <a:lumMod val="50000"/>
                  </a:schemeClr>
                </a:solidFill>
              </a:rPr>
              <a:t>Crop Insurance</a:t>
            </a:r>
            <a:endParaRPr lang="en-US" sz="1400" b="1" dirty="0">
              <a:solidFill>
                <a:schemeClr val="tx2">
                  <a:lumMod val="50000"/>
                </a:schemeClr>
              </a:solidFill>
            </a:endParaRPr>
          </a:p>
        </p:txBody>
      </p:sp>
      <p:pic>
        <p:nvPicPr>
          <p:cNvPr id="38" name="Picture 37"/>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243563" y="1922609"/>
            <a:ext cx="1463594" cy="411744"/>
          </a:xfrm>
          <a:prstGeom prst="rect">
            <a:avLst/>
          </a:prstGeom>
        </p:spPr>
      </p:pic>
    </p:spTree>
    <p:extLst>
      <p:ext uri="{BB962C8B-B14F-4D97-AF65-F5344CB8AC3E}">
        <p14:creationId xmlns:p14="http://schemas.microsoft.com/office/powerpoint/2010/main" val="251978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1608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221061" y="2606367"/>
            <a:ext cx="9163529" cy="752783"/>
          </a:xfrm>
        </p:spPr>
        <p:txBody>
          <a:bodyPr>
            <a:noAutofit/>
          </a:bodyPr>
          <a:lstStyle/>
          <a:p>
            <a:pPr marL="0"/>
            <a:r>
              <a:rPr lang="en-US" sz="4800" dirty="0"/>
              <a:t>Trade Finance</a:t>
            </a:r>
          </a:p>
        </p:txBody>
      </p:sp>
      <p:sp>
        <p:nvSpPr>
          <p:cNvPr id="7" name="Subtitle 1"/>
          <p:cNvSpPr txBox="1">
            <a:spLocks/>
          </p:cNvSpPr>
          <p:nvPr/>
        </p:nvSpPr>
        <p:spPr>
          <a:xfrm>
            <a:off x="1220374" y="4958704"/>
            <a:ext cx="4762881" cy="874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Date: </a:t>
            </a:r>
            <a:fld id="{4B267769-E7CC-4703-8CE9-C8D3E650D443}" type="datetime4">
              <a:rPr lang="en-US" sz="1200" b="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pPr marL="0" indent="0">
                <a:lnSpc>
                  <a:spcPct val="100000"/>
                </a:lnSpc>
                <a:spcBef>
                  <a:spcPts val="0"/>
                </a:spcBef>
                <a:buNone/>
                <a:defRPr/>
              </a:pPr>
              <a:t>July 10, 2018</a:t>
            </a:fld>
            <a:endPar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itle 9"/>
          <p:cNvSpPr txBox="1">
            <a:spLocks/>
          </p:cNvSpPr>
          <p:nvPr>
            <p:custDataLst>
              <p:tags r:id="rId4"/>
            </p:custDataLst>
          </p:nvPr>
        </p:nvSpPr>
        <p:spPr>
          <a:xfrm>
            <a:off x="1221061" y="3385219"/>
            <a:ext cx="9163529" cy="47752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algn="l" defTabSz="914342" rtl="0" eaLnBrk="1" latinLnBrk="0" hangingPunct="1">
              <a:lnSpc>
                <a:spcPct val="100000"/>
              </a:lnSpc>
              <a:spcBef>
                <a:spcPct val="0"/>
              </a:spcBef>
              <a:buNone/>
              <a:defRPr sz="3200" b="1"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4800" dirty="0"/>
              <a:t>DLT Case Study</a:t>
            </a:r>
          </a:p>
        </p:txBody>
      </p:sp>
    </p:spTree>
    <p:extLst>
      <p:ext uri="{BB962C8B-B14F-4D97-AF65-F5344CB8AC3E}">
        <p14:creationId xmlns:p14="http://schemas.microsoft.com/office/powerpoint/2010/main" val="20650616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1667"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41667"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Finance Overview and Challenges</a:t>
            </a:r>
          </a:p>
        </p:txBody>
      </p:sp>
      <p:grpSp>
        <p:nvGrpSpPr>
          <p:cNvPr id="3" name="Group 2"/>
          <p:cNvGrpSpPr/>
          <p:nvPr/>
        </p:nvGrpSpPr>
        <p:grpSpPr>
          <a:xfrm>
            <a:off x="733246" y="1210216"/>
            <a:ext cx="3441941" cy="3232390"/>
            <a:chOff x="7364469" y="889210"/>
            <a:chExt cx="3920388" cy="1729872"/>
          </a:xfrm>
        </p:grpSpPr>
        <p:sp>
          <p:nvSpPr>
            <p:cNvPr id="4" name="Rounded Rectangle 40"/>
            <p:cNvSpPr/>
            <p:nvPr/>
          </p:nvSpPr>
          <p:spPr>
            <a:xfrm>
              <a:off x="7364469" y="889211"/>
              <a:ext cx="3920388" cy="1729871"/>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5" name="Straight Connector 4"/>
            <p:cNvCxnSpPr/>
            <p:nvPr/>
          </p:nvCxnSpPr>
          <p:spPr>
            <a:xfrm>
              <a:off x="762642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913130" y="1358106"/>
            <a:ext cx="2528224" cy="258532"/>
          </a:xfrm>
          <a:prstGeom prst="rect">
            <a:avLst/>
          </a:prstGeom>
          <a:noFill/>
        </p:spPr>
        <p:txBody>
          <a:bodyPr wrap="square" rtlCol="0">
            <a:spAutoFit/>
          </a:bodyPr>
          <a:lstStyle/>
          <a:p>
            <a:pPr marL="365760" indent="-365760" defTabSz="914342">
              <a:lnSpc>
                <a:spcPct val="90000"/>
              </a:lnSpc>
              <a:spcAft>
                <a:spcPts val="1800"/>
              </a:spcAft>
              <a:buClr>
                <a:schemeClr val="accent5"/>
              </a:buClr>
              <a:buFont typeface="Wingdings" panose="05000000000000000000" pitchFamily="2" charset="2"/>
              <a:buChar char="§"/>
            </a:pPr>
            <a:r>
              <a:rPr lang="en-US" sz="1200" b="1" dirty="0">
                <a:solidFill>
                  <a:schemeClr val="accent5">
                    <a:lumMod val="75000"/>
                  </a:schemeClr>
                </a:solidFill>
              </a:rPr>
              <a:t>Business Context:</a:t>
            </a:r>
          </a:p>
        </p:txBody>
      </p:sp>
      <p:sp>
        <p:nvSpPr>
          <p:cNvPr id="7" name="Round Diagonal Corner Rectangle 53"/>
          <p:cNvSpPr/>
          <p:nvPr/>
        </p:nvSpPr>
        <p:spPr>
          <a:xfrm>
            <a:off x="837636" y="1662365"/>
            <a:ext cx="3216781" cy="254733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0"/>
              </a:spcBef>
              <a:spcAft>
                <a:spcPct val="0"/>
              </a:spcAft>
            </a:pPr>
            <a:r>
              <a:rPr lang="en-US" sz="1200" dirty="0">
                <a:solidFill>
                  <a:srgbClr val="1D2535"/>
                </a:solidFill>
              </a:rPr>
              <a:t>Trade finance signifies financing for trade, and it concerns both domestic and international trade transactions. A trade transaction requires a seller of goods and services as well as a buyer. Various intermediaries such as banks and financial institutions can facilitate these transactions by financing the trade.</a:t>
            </a:r>
          </a:p>
          <a:p>
            <a:pPr defTabSz="914400" fontAlgn="base">
              <a:spcBef>
                <a:spcPct val="0"/>
              </a:spcBef>
              <a:spcAft>
                <a:spcPct val="0"/>
              </a:spcAft>
            </a:pPr>
            <a:endParaRPr lang="en-US" sz="1200" dirty="0">
              <a:solidFill>
                <a:srgbClr val="1D2535"/>
              </a:solidFill>
            </a:endParaRPr>
          </a:p>
          <a:p>
            <a:pPr defTabSz="914400" fontAlgn="base">
              <a:spcBef>
                <a:spcPct val="0"/>
              </a:spcBef>
              <a:spcAft>
                <a:spcPct val="0"/>
              </a:spcAft>
            </a:pPr>
            <a:r>
              <a:rPr lang="en-US" sz="1200" dirty="0">
                <a:solidFill>
                  <a:srgbClr val="1D2535"/>
                </a:solidFill>
              </a:rPr>
              <a:t>Trade finance is the process by which sellers (exporters) and buyers (importers) mitigate trade risk through the use of trusted intermediaries.</a:t>
            </a:r>
          </a:p>
          <a:p>
            <a:pPr defTabSz="914400" fontAlgn="base">
              <a:spcBef>
                <a:spcPct val="0"/>
              </a:spcBef>
              <a:spcAft>
                <a:spcPct val="0"/>
              </a:spcAft>
            </a:pPr>
            <a:r>
              <a:rPr lang="en-US" sz="1200" dirty="0">
                <a:solidFill>
                  <a:srgbClr val="1D2535"/>
                </a:solidFill>
              </a:rPr>
              <a:t> </a:t>
            </a:r>
          </a:p>
        </p:txBody>
      </p:sp>
      <p:sp>
        <p:nvSpPr>
          <p:cNvPr id="8" name="Pentagon 3"/>
          <p:cNvSpPr/>
          <p:nvPr/>
        </p:nvSpPr>
        <p:spPr>
          <a:xfrm>
            <a:off x="4297436" y="1187407"/>
            <a:ext cx="7796312" cy="556694"/>
          </a:xfrm>
          <a:prstGeom prst="roundRect">
            <a:avLst>
              <a:gd name="adj" fmla="val 21316"/>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lgn="just"/>
            <a:r>
              <a:rPr lang="en-US" sz="1050" dirty="0">
                <a:solidFill>
                  <a:schemeClr val="tx1"/>
                </a:solidFill>
              </a:rPr>
              <a:t>Contract creation and verifications is manual process across all the parties. Exchange of trade data operations still uses traditional methods such as fax and emails. This process is tedious and prone to human error</a:t>
            </a:r>
          </a:p>
        </p:txBody>
      </p:sp>
      <p:grpSp>
        <p:nvGrpSpPr>
          <p:cNvPr id="9" name="Group 8"/>
          <p:cNvGrpSpPr/>
          <p:nvPr/>
        </p:nvGrpSpPr>
        <p:grpSpPr>
          <a:xfrm>
            <a:off x="4744393" y="1108583"/>
            <a:ext cx="1517396" cy="726658"/>
            <a:chOff x="1276486" y="1108583"/>
            <a:chExt cx="1093470" cy="1117498"/>
          </a:xfrm>
        </p:grpSpPr>
        <p:sp>
          <p:nvSpPr>
            <p:cNvPr id="10" name="Freeform 11"/>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TextBox 10"/>
            <p:cNvSpPr txBox="1"/>
            <p:nvPr/>
          </p:nvSpPr>
          <p:spPr>
            <a:xfrm>
              <a:off x="1435500" y="1265316"/>
              <a:ext cx="813842" cy="615313"/>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EXCHANGE OF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TRADE DATA</a:t>
              </a:r>
            </a:p>
          </p:txBody>
        </p:sp>
      </p:grpSp>
      <p:sp>
        <p:nvSpPr>
          <p:cNvPr id="12" name="Pentagon 3"/>
          <p:cNvSpPr/>
          <p:nvPr/>
        </p:nvSpPr>
        <p:spPr>
          <a:xfrm>
            <a:off x="4279577" y="1948231"/>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Each party across countries operates on different platforms, miscommunication is common and inclination towards fraud is high </a:t>
            </a:r>
          </a:p>
        </p:txBody>
      </p:sp>
      <p:grpSp>
        <p:nvGrpSpPr>
          <p:cNvPr id="13" name="Group 12"/>
          <p:cNvGrpSpPr/>
          <p:nvPr/>
        </p:nvGrpSpPr>
        <p:grpSpPr>
          <a:xfrm>
            <a:off x="4796149" y="1869407"/>
            <a:ext cx="1585475" cy="726659"/>
            <a:chOff x="1276486" y="1108583"/>
            <a:chExt cx="1093470" cy="1117498"/>
          </a:xfrm>
        </p:grpSpPr>
        <p:sp>
          <p:nvSpPr>
            <p:cNvPr id="14" name="Freeform 20"/>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TextBox 14"/>
            <p:cNvSpPr txBox="1"/>
            <p:nvPr/>
          </p:nvSpPr>
          <p:spPr>
            <a:xfrm>
              <a:off x="1410248" y="1277886"/>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MULTIPLE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PLATFORMS </a:t>
              </a:r>
            </a:p>
          </p:txBody>
        </p:sp>
      </p:grpSp>
      <p:sp>
        <p:nvSpPr>
          <p:cNvPr id="16" name="Pentagon 3"/>
          <p:cNvSpPr/>
          <p:nvPr/>
        </p:nvSpPr>
        <p:spPr>
          <a:xfrm>
            <a:off x="4279577" y="2709054"/>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Difficult to track the process since it is centralized process for most of the parties involved </a:t>
            </a:r>
          </a:p>
        </p:txBody>
      </p:sp>
      <p:grpSp>
        <p:nvGrpSpPr>
          <p:cNvPr id="17" name="Group 16"/>
          <p:cNvGrpSpPr/>
          <p:nvPr/>
        </p:nvGrpSpPr>
        <p:grpSpPr>
          <a:xfrm>
            <a:off x="4804776" y="2630230"/>
            <a:ext cx="1585475" cy="726659"/>
            <a:chOff x="1276486" y="1108583"/>
            <a:chExt cx="1093470" cy="1117498"/>
          </a:xfrm>
        </p:grpSpPr>
        <p:sp>
          <p:nvSpPr>
            <p:cNvPr id="18" name="Freeform 27"/>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TextBox 18"/>
            <p:cNvSpPr txBox="1"/>
            <p:nvPr/>
          </p:nvSpPr>
          <p:spPr>
            <a:xfrm>
              <a:off x="1410248" y="1291151"/>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STATUS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TRACKING </a:t>
              </a:r>
            </a:p>
          </p:txBody>
        </p:sp>
      </p:grpSp>
      <p:sp>
        <p:nvSpPr>
          <p:cNvPr id="20" name="Pentagon 3"/>
          <p:cNvSpPr/>
          <p:nvPr/>
        </p:nvSpPr>
        <p:spPr>
          <a:xfrm>
            <a:off x="4279577" y="3469878"/>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Lack of trust between the parties since it is non transparent process </a:t>
            </a:r>
          </a:p>
        </p:txBody>
      </p:sp>
      <p:grpSp>
        <p:nvGrpSpPr>
          <p:cNvPr id="21" name="Group 20"/>
          <p:cNvGrpSpPr/>
          <p:nvPr/>
        </p:nvGrpSpPr>
        <p:grpSpPr>
          <a:xfrm>
            <a:off x="4744393" y="3391054"/>
            <a:ext cx="1585475" cy="726659"/>
            <a:chOff x="1276486" y="1108583"/>
            <a:chExt cx="1093470" cy="1117498"/>
          </a:xfrm>
        </p:grpSpPr>
        <p:sp>
          <p:nvSpPr>
            <p:cNvPr id="22" name="Freeform 34"/>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p:cNvSpPr txBox="1"/>
            <p:nvPr/>
          </p:nvSpPr>
          <p:spPr>
            <a:xfrm>
              <a:off x="1334697" y="1277886"/>
              <a:ext cx="949364"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TRUST &amp; TRANSPARENCY</a:t>
              </a:r>
            </a:p>
          </p:txBody>
        </p:sp>
      </p:grpSp>
      <p:sp>
        <p:nvSpPr>
          <p:cNvPr id="24" name="Pentagon 3"/>
          <p:cNvSpPr/>
          <p:nvPr/>
        </p:nvSpPr>
        <p:spPr>
          <a:xfrm>
            <a:off x="4279577" y="4230702"/>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Uncertainty of delivery of goods to buyer or payment settlement to seller </a:t>
            </a:r>
          </a:p>
        </p:txBody>
      </p:sp>
      <p:grpSp>
        <p:nvGrpSpPr>
          <p:cNvPr id="25" name="Group 24"/>
          <p:cNvGrpSpPr/>
          <p:nvPr/>
        </p:nvGrpSpPr>
        <p:grpSpPr>
          <a:xfrm>
            <a:off x="4744393" y="4151878"/>
            <a:ext cx="1585475" cy="726659"/>
            <a:chOff x="1276486" y="1108583"/>
            <a:chExt cx="1093470" cy="1117498"/>
          </a:xfrm>
        </p:grpSpPr>
        <p:sp>
          <p:nvSpPr>
            <p:cNvPr id="26" name="Freeform 41"/>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7" name="TextBox 26"/>
            <p:cNvSpPr txBox="1"/>
            <p:nvPr/>
          </p:nvSpPr>
          <p:spPr>
            <a:xfrm>
              <a:off x="1445942" y="1168938"/>
              <a:ext cx="813842" cy="851970"/>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UNCERTAINTY OF OPERATIONS</a:t>
              </a:r>
            </a:p>
          </p:txBody>
        </p:sp>
      </p:grpSp>
      <p:sp>
        <p:nvSpPr>
          <p:cNvPr id="28" name="Pentagon 3"/>
          <p:cNvSpPr/>
          <p:nvPr/>
        </p:nvSpPr>
        <p:spPr>
          <a:xfrm>
            <a:off x="4279577" y="4991525"/>
            <a:ext cx="7814657" cy="669684"/>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No readily available data covering the global blank-intermediated trade finance market. To gauge its size, structure and recent developments, the group therefore relies on a range of sources, drawn in particular from national statistics, SWIFT and ICC trade register </a:t>
            </a:r>
          </a:p>
        </p:txBody>
      </p:sp>
      <p:grpSp>
        <p:nvGrpSpPr>
          <p:cNvPr id="29" name="Group 28"/>
          <p:cNvGrpSpPr/>
          <p:nvPr/>
        </p:nvGrpSpPr>
        <p:grpSpPr>
          <a:xfrm>
            <a:off x="4727141" y="4912701"/>
            <a:ext cx="1585475" cy="726659"/>
            <a:chOff x="1276486" y="1108583"/>
            <a:chExt cx="1093470" cy="1117498"/>
          </a:xfrm>
        </p:grpSpPr>
        <p:sp>
          <p:nvSpPr>
            <p:cNvPr id="30" name="Freeform 48"/>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1" name="TextBox 30"/>
            <p:cNvSpPr txBox="1"/>
            <p:nvPr/>
          </p:nvSpPr>
          <p:spPr>
            <a:xfrm>
              <a:off x="1410248" y="1317682"/>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TRADE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STATISTICS </a:t>
              </a:r>
            </a:p>
          </p:txBody>
        </p:sp>
      </p:grpSp>
      <p:sp>
        <p:nvSpPr>
          <p:cNvPr id="32" name="Pentagon 3"/>
          <p:cNvSpPr/>
          <p:nvPr/>
        </p:nvSpPr>
        <p:spPr>
          <a:xfrm>
            <a:off x="4279577" y="5752349"/>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endParaRPr lang="en-US" sz="1050" dirty="0">
              <a:solidFill>
                <a:schemeClr val="tx1"/>
              </a:solidFill>
            </a:endParaRPr>
          </a:p>
          <a:p>
            <a:pPr marL="2971800"/>
            <a:r>
              <a:rPr lang="en-US" sz="1050" dirty="0">
                <a:solidFill>
                  <a:schemeClr val="tx1"/>
                </a:solidFill>
              </a:rPr>
              <a:t>Huge efforts and high cost required in consuming paperwork and administrative processes. Shipment of goods is delayed due to multiple checks by intermediaries and numerous communication points</a:t>
            </a:r>
          </a:p>
          <a:p>
            <a:pPr marL="2971800"/>
            <a:endParaRPr lang="en-US" sz="1050" dirty="0">
              <a:solidFill>
                <a:schemeClr val="tx1"/>
              </a:solidFill>
            </a:endParaRPr>
          </a:p>
        </p:txBody>
      </p:sp>
      <p:grpSp>
        <p:nvGrpSpPr>
          <p:cNvPr id="33" name="Group 32"/>
          <p:cNvGrpSpPr/>
          <p:nvPr/>
        </p:nvGrpSpPr>
        <p:grpSpPr>
          <a:xfrm>
            <a:off x="4744393" y="5673525"/>
            <a:ext cx="1585475" cy="726659"/>
            <a:chOff x="1276486" y="1108583"/>
            <a:chExt cx="1093470" cy="1117498"/>
          </a:xfrm>
        </p:grpSpPr>
        <p:sp>
          <p:nvSpPr>
            <p:cNvPr id="34" name="Freeform 55"/>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5" name="TextBox 34"/>
            <p:cNvSpPr txBox="1"/>
            <p:nvPr/>
          </p:nvSpPr>
          <p:spPr>
            <a:xfrm>
              <a:off x="1439993" y="1291151"/>
              <a:ext cx="813842" cy="851970"/>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DELAYED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TIMELINES</a:t>
              </a:r>
            </a:p>
            <a:p>
              <a:pPr algn="ctr"/>
              <a:endParaRPr lang="en-US" sz="1000" b="1" dirty="0">
                <a:solidFill>
                  <a:schemeClr val="bg1"/>
                </a:solidFill>
                <a:effectLst>
                  <a:outerShdw blurRad="38100" dist="38100" dir="2700000" algn="tl">
                    <a:srgbClr val="000000">
                      <a:alpha val="43137"/>
                    </a:srgbClr>
                  </a:outerShdw>
                </a:effectLst>
              </a:endParaRPr>
            </a:p>
          </p:txBody>
        </p:sp>
      </p:grpSp>
      <p:grpSp>
        <p:nvGrpSpPr>
          <p:cNvPr id="36" name="Group 35"/>
          <p:cNvGrpSpPr/>
          <p:nvPr/>
        </p:nvGrpSpPr>
        <p:grpSpPr>
          <a:xfrm>
            <a:off x="724620" y="4321917"/>
            <a:ext cx="3441941" cy="1992620"/>
            <a:chOff x="7364469" y="889210"/>
            <a:chExt cx="3920388" cy="2757869"/>
          </a:xfrm>
        </p:grpSpPr>
        <p:sp>
          <p:nvSpPr>
            <p:cNvPr id="37" name="Rounded Rectangle 57"/>
            <p:cNvSpPr/>
            <p:nvPr/>
          </p:nvSpPr>
          <p:spPr>
            <a:xfrm>
              <a:off x="7364469" y="889211"/>
              <a:ext cx="3920388" cy="2757868"/>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38" name="Straight Connector 37"/>
            <p:cNvCxnSpPr/>
            <p:nvPr/>
          </p:nvCxnSpPr>
          <p:spPr>
            <a:xfrm>
              <a:off x="762642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831013" y="4286010"/>
            <a:ext cx="3466423" cy="258532"/>
          </a:xfrm>
          <a:prstGeom prst="rect">
            <a:avLst/>
          </a:prstGeom>
          <a:noFill/>
        </p:spPr>
        <p:txBody>
          <a:bodyPr wrap="square" rtlCol="0">
            <a:spAutoFit/>
          </a:bodyPr>
          <a:lstStyle/>
          <a:p>
            <a:pPr marL="365760" indent="-365760" defTabSz="914342">
              <a:lnSpc>
                <a:spcPct val="90000"/>
              </a:lnSpc>
              <a:spcAft>
                <a:spcPts val="1800"/>
              </a:spcAft>
              <a:buClr>
                <a:schemeClr val="accent5"/>
              </a:buClr>
              <a:buFont typeface="Wingdings" panose="05000000000000000000" pitchFamily="2" charset="2"/>
              <a:buChar char="§"/>
            </a:pPr>
            <a:r>
              <a:rPr lang="en-US" sz="1200" b="1" dirty="0">
                <a:solidFill>
                  <a:schemeClr val="accent5">
                    <a:lumMod val="75000"/>
                  </a:schemeClr>
                </a:solidFill>
              </a:rPr>
              <a:t>Problem Definition:</a:t>
            </a:r>
          </a:p>
        </p:txBody>
      </p:sp>
      <p:sp>
        <p:nvSpPr>
          <p:cNvPr id="40" name="Round Diagonal Corner Rectangle 60"/>
          <p:cNvSpPr/>
          <p:nvPr/>
        </p:nvSpPr>
        <p:spPr>
          <a:xfrm>
            <a:off x="863721" y="4583041"/>
            <a:ext cx="3203937" cy="166106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400" fontAlgn="base">
              <a:spcBef>
                <a:spcPct val="0"/>
              </a:spcBef>
              <a:spcAft>
                <a:spcPct val="0"/>
              </a:spcAft>
            </a:pPr>
            <a:r>
              <a:rPr lang="en-US" sz="1200" dirty="0">
                <a:solidFill>
                  <a:srgbClr val="1D2535"/>
                </a:solidFill>
              </a:rPr>
              <a:t>Can we have a global trade platform which eliminates application/community silos in current trade process and provides trust and transparency. </a:t>
            </a:r>
          </a:p>
          <a:p>
            <a:pPr defTabSz="914400" fontAlgn="base">
              <a:spcBef>
                <a:spcPct val="0"/>
              </a:spcBef>
              <a:spcAft>
                <a:spcPct val="0"/>
              </a:spcAft>
            </a:pPr>
            <a:r>
              <a:rPr lang="en-US" sz="1200" dirty="0">
                <a:solidFill>
                  <a:srgbClr val="1D2535"/>
                </a:solidFill>
              </a:rPr>
              <a:t>Platform should be able to reduce delayed timelines and payments process optimizations in current international trade.</a:t>
            </a:r>
          </a:p>
        </p:txBody>
      </p:sp>
    </p:spTree>
    <p:extLst>
      <p:ext uri="{BB962C8B-B14F-4D97-AF65-F5344CB8AC3E}">
        <p14:creationId xmlns:p14="http://schemas.microsoft.com/office/powerpoint/2010/main" val="352426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Blockchain</a:t>
            </a:r>
            <a:r>
              <a:rPr lang="en-US" dirty="0"/>
              <a:t> Benefits</a:t>
            </a:r>
          </a:p>
        </p:txBody>
      </p:sp>
      <p:sp>
        <p:nvSpPr>
          <p:cNvPr id="5" name="Rectangle 4"/>
          <p:cNvSpPr/>
          <p:nvPr/>
        </p:nvSpPr>
        <p:spPr>
          <a:xfrm>
            <a:off x="1279358" y="1233577"/>
            <a:ext cx="9817767" cy="633323"/>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chemeClr val="accent5"/>
              </a:buClr>
            </a:pPr>
            <a:r>
              <a:rPr lang="en-US" sz="1200" b="1" dirty="0" err="1">
                <a:effectLst>
                  <a:outerShdw blurRad="38100" dist="38100" dir="2700000" algn="tl">
                    <a:srgbClr val="000000">
                      <a:alpha val="43137"/>
                    </a:srgbClr>
                  </a:outerShdw>
                </a:effectLst>
              </a:rPr>
              <a:t>Blockchain</a:t>
            </a:r>
            <a:r>
              <a:rPr lang="en-US" sz="1200" b="1" dirty="0">
                <a:effectLst>
                  <a:outerShdw blurRad="38100" dist="38100" dir="2700000" algn="tl">
                    <a:srgbClr val="000000">
                      <a:alpha val="43137"/>
                    </a:srgbClr>
                  </a:outerShdw>
                </a:effectLst>
              </a:rPr>
              <a:t> has characteristics and solution abilities that can provide solution to eliminate already mentioned challenges above, </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how </a:t>
            </a:r>
            <a:r>
              <a:rPr lang="en-US" sz="1200" b="1" dirty="0" err="1">
                <a:effectLst>
                  <a:outerShdw blurRad="38100" dist="38100" dir="2700000" algn="tl">
                    <a:srgbClr val="000000">
                      <a:alpha val="43137"/>
                    </a:srgbClr>
                  </a:outerShdw>
                </a:effectLst>
              </a:rPr>
              <a:t>blockchain</a:t>
            </a:r>
            <a:r>
              <a:rPr lang="en-US" sz="1200" b="1" dirty="0">
                <a:effectLst>
                  <a:outerShdw blurRad="38100" dist="38100" dir="2700000" algn="tl">
                    <a:srgbClr val="000000">
                      <a:alpha val="43137"/>
                    </a:srgbClr>
                  </a:outerShdw>
                </a:effectLst>
              </a:rPr>
              <a:t> characteristic are impacting each of the existing concerns and provides the value addition to the business </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problem is detailed below</a:t>
            </a:r>
            <a:endParaRPr lang="en-US" sz="1200" b="1" dirty="0">
              <a:solidFill>
                <a:schemeClr val="tx2">
                  <a:lumMod val="50000"/>
                </a:schemeClr>
              </a:solidFill>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652345928"/>
              </p:ext>
            </p:extLst>
          </p:nvPr>
        </p:nvGraphicFramePr>
        <p:xfrm>
          <a:off x="1279358" y="2004269"/>
          <a:ext cx="9817767" cy="4314238"/>
        </p:xfrm>
        <a:graphic>
          <a:graphicData uri="http://schemas.openxmlformats.org/drawingml/2006/table">
            <a:tbl>
              <a:tblPr/>
              <a:tblGrid>
                <a:gridCol w="1911517">
                  <a:extLst>
                    <a:ext uri="{9D8B030D-6E8A-4147-A177-3AD203B41FA5}">
                      <a16:colId xmlns:a16="http://schemas.microsoft.com/office/drawing/2014/main" xmlns="" val="20000"/>
                    </a:ext>
                  </a:extLst>
                </a:gridCol>
                <a:gridCol w="2112645">
                  <a:extLst>
                    <a:ext uri="{9D8B030D-6E8A-4147-A177-3AD203B41FA5}">
                      <a16:colId xmlns:a16="http://schemas.microsoft.com/office/drawing/2014/main" xmlns="" val="20001"/>
                    </a:ext>
                  </a:extLst>
                </a:gridCol>
                <a:gridCol w="5793605">
                  <a:extLst>
                    <a:ext uri="{9D8B030D-6E8A-4147-A177-3AD203B41FA5}">
                      <a16:colId xmlns:a16="http://schemas.microsoft.com/office/drawing/2014/main" xmlns="" val="20002"/>
                    </a:ext>
                  </a:extLst>
                </a:gridCol>
              </a:tblGrid>
              <a:tr h="498533">
                <a:tc>
                  <a:txBody>
                    <a:bodyPr/>
                    <a:lstStyle/>
                    <a:p>
                      <a:pPr marL="0" marR="0" algn="ctr">
                        <a:lnSpc>
                          <a:spcPct val="100000"/>
                        </a:lnSpc>
                        <a:spcBef>
                          <a:spcPts val="0"/>
                        </a:spcBef>
                        <a:spcAft>
                          <a:spcPts val="0"/>
                        </a:spcAft>
                      </a:pPr>
                      <a:r>
                        <a:rPr lang="en-US" sz="1400" b="1" dirty="0">
                          <a:solidFill>
                            <a:schemeClr val="bg1"/>
                          </a:solidFill>
                          <a:effectLst>
                            <a:outerShdw blurRad="38100" dist="38100" dir="2700000" algn="tl">
                              <a:srgbClr val="000000">
                                <a:alpha val="43137"/>
                              </a:srgbClr>
                            </a:outerShdw>
                          </a:effectLst>
                          <a:latin typeface="Arial"/>
                          <a:ea typeface="Calibri"/>
                          <a:cs typeface="Times New Roman"/>
                        </a:rPr>
                        <a:t>Value </a:t>
                      </a:r>
                      <a:br>
                        <a:rPr lang="en-US" sz="1400" b="1" dirty="0">
                          <a:solidFill>
                            <a:schemeClr val="bg1"/>
                          </a:solidFill>
                          <a:effectLst>
                            <a:outerShdw blurRad="38100" dist="38100" dir="2700000" algn="tl">
                              <a:srgbClr val="000000">
                                <a:alpha val="43137"/>
                              </a:srgbClr>
                            </a:outerShdw>
                          </a:effectLst>
                          <a:latin typeface="Arial"/>
                          <a:ea typeface="Calibri"/>
                          <a:cs typeface="Times New Roman"/>
                        </a:rPr>
                      </a:br>
                      <a:r>
                        <a:rPr lang="en-US" sz="1400" b="1" dirty="0">
                          <a:solidFill>
                            <a:schemeClr val="bg1"/>
                          </a:solidFill>
                          <a:effectLst>
                            <a:outerShdw blurRad="38100" dist="38100" dir="2700000" algn="tl">
                              <a:srgbClr val="000000">
                                <a:alpha val="43137"/>
                              </a:srgbClr>
                            </a:outerShdw>
                          </a:effectLst>
                          <a:latin typeface="Arial"/>
                          <a:ea typeface="Calibri"/>
                          <a:cs typeface="Times New Roman"/>
                        </a:rPr>
                        <a:t>Drivers</a:t>
                      </a:r>
                      <a:endParaRPr lang="en-US" sz="1400" dirty="0">
                        <a:solidFill>
                          <a:schemeClr val="bg1"/>
                        </a:solidFill>
                        <a:effectLst>
                          <a:outerShdw blurRad="38100" dist="38100" dir="2700000" algn="tl">
                            <a:srgbClr val="000000">
                              <a:alpha val="43137"/>
                            </a:srgbClr>
                          </a:outerShdw>
                        </a:effectLst>
                        <a:latin typeface="Arial"/>
                        <a:ea typeface="Calibri"/>
                        <a:cs typeface="Times New Roman"/>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tc>
                  <a:txBody>
                    <a:bodyPr/>
                    <a:lstStyle/>
                    <a:p>
                      <a:pPr marL="0" marR="0" algn="ctr" defTabSz="914342" rtl="0" eaLnBrk="1" latinLnBrk="0" hangingPunct="1">
                        <a:lnSpc>
                          <a:spcPct val="100000"/>
                        </a:lnSpc>
                        <a:spcBef>
                          <a:spcPts val="0"/>
                        </a:spcBef>
                        <a:spcAft>
                          <a:spcPts val="0"/>
                        </a:spcAft>
                      </a:pPr>
                      <a:r>
                        <a:rPr lang="en-US" sz="1400" b="1" kern="1200" dirty="0" err="1">
                          <a:solidFill>
                            <a:schemeClr val="bg1"/>
                          </a:solidFill>
                          <a:effectLst>
                            <a:outerShdw blurRad="38100" dist="38100" dir="2700000" algn="tl">
                              <a:srgbClr val="000000">
                                <a:alpha val="43137"/>
                              </a:srgbClr>
                            </a:outerShdw>
                          </a:effectLst>
                          <a:latin typeface="Arial"/>
                          <a:ea typeface="Calibri"/>
                          <a:cs typeface="Times New Roman"/>
                        </a:rPr>
                        <a:t>Blockchain</a:t>
                      </a:r>
                      <a:r>
                        <a:rPr lang="en-US" sz="1400" b="1" kern="1200" dirty="0">
                          <a:solidFill>
                            <a:schemeClr val="bg1"/>
                          </a:solidFill>
                          <a:effectLst>
                            <a:outerShdw blurRad="38100" dist="38100" dir="2700000" algn="tl">
                              <a:srgbClr val="000000">
                                <a:alpha val="43137"/>
                              </a:srgbClr>
                            </a:outerShdw>
                          </a:effectLst>
                          <a:latin typeface="Arial"/>
                          <a:ea typeface="Calibri"/>
                          <a:cs typeface="Times New Roman"/>
                        </a:rPr>
                        <a:t> Characteristic</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tc>
                  <a:txBody>
                    <a:bodyPr/>
                    <a:lstStyle/>
                    <a:p>
                      <a:pPr marL="0" marR="0" algn="ctr" defTabSz="914342" rtl="0" eaLnBrk="1" latinLnBrk="0" hangingPunct="1">
                        <a:lnSpc>
                          <a:spcPct val="100000"/>
                        </a:lnSpc>
                        <a:spcBef>
                          <a:spcPts val="0"/>
                        </a:spcBef>
                        <a:spcAft>
                          <a:spcPts val="0"/>
                        </a:spcAft>
                      </a:pPr>
                      <a:r>
                        <a:rPr lang="en-US" sz="1400" b="1" kern="1200" dirty="0">
                          <a:solidFill>
                            <a:schemeClr val="bg1"/>
                          </a:solidFill>
                          <a:effectLst>
                            <a:outerShdw blurRad="38100" dist="38100" dir="2700000" algn="tl">
                              <a:srgbClr val="000000">
                                <a:alpha val="43137"/>
                              </a:srgbClr>
                            </a:outerShdw>
                          </a:effectLst>
                          <a:latin typeface="Arial"/>
                          <a:ea typeface="Calibri"/>
                          <a:cs typeface="Times New Roman"/>
                        </a:rPr>
                        <a:t>Benefits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Global Trade Platform</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Shared Ledger</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a:effectLst/>
                          <a:latin typeface="Arial" panose="020B0604020202020204" pitchFamily="34" charset="0"/>
                          <a:ea typeface="Calibri" panose="020F0502020204030204" pitchFamily="34" charset="0"/>
                          <a:cs typeface="Times New Roman" panose="02020603050405020304" pitchFamily="18" charset="0"/>
                        </a:rPr>
                        <a:t>DLT provides a single source of truth / system of records for all the trade participants and eliminates the need to develop individual solutions </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1"/>
                  </a:ext>
                </a:extLst>
              </a:tr>
              <a:tr h="682866">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Trade Consortium</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Private Peer to Peer Network of nodes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Each trade consortium can join the common network owning a node on it, which will encourage large number of trade participants to join this network to have global trade across countries and regions.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2"/>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Trust and Transparency</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DLT based Trust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challenges the need to trust counterparties to fulfill obligations as agreements are codified and executed in a shared, immutable environment.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3"/>
                  </a:ext>
                </a:extLst>
              </a:tr>
              <a:tr h="1075432">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Automation of Trade Process</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Single DLT Platform/ Smart contract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helps to automate the trade process by reducing administrative paperwork and eliminating manual contract creation with tracking and monitoring</a:t>
                      </a:r>
                    </a:p>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enables real time status update on DLT reduces time and headcount required to monitor delivery of goods and accelerates end to end trade process</a:t>
                      </a:r>
                    </a:p>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Ability</a:t>
                      </a:r>
                      <a:r>
                        <a:rPr lang="en-US" sz="1050" baseline="0" dirty="0">
                          <a:effectLst/>
                          <a:latin typeface="Arial" panose="020B0604020202020204" pitchFamily="34" charset="0"/>
                          <a:ea typeface="Calibri" panose="020F0502020204030204" pitchFamily="34" charset="0"/>
                          <a:cs typeface="Times New Roman" panose="02020603050405020304" pitchFamily="18" charset="0"/>
                        </a:rPr>
                        <a:t> to onboard Auditors and Regulators on the platform with other </a:t>
                      </a:r>
                      <a:r>
                        <a:rPr lang="en-US" sz="1050" baseline="0" dirty="0" smtClean="0">
                          <a:effectLst/>
                          <a:latin typeface="Arial" panose="020B0604020202020204" pitchFamily="34" charset="0"/>
                          <a:ea typeface="Calibri" panose="020F0502020204030204" pitchFamily="34" charset="0"/>
                          <a:cs typeface="Times New Roman" panose="02020603050405020304" pitchFamily="18" charset="0"/>
                        </a:rPr>
                        <a:t>members</a:t>
                      </a:r>
                      <a:endParaRPr lang="en-US" sz="10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4"/>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Payments Processing</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spcBef>
                          <a:spcPts val="0"/>
                        </a:spcBef>
                        <a:spcAft>
                          <a:spcPts val="0"/>
                        </a:spcAft>
                      </a:pPr>
                      <a:r>
                        <a:rPr lang="en-US" sz="10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Fiat/</a:t>
                      </a:r>
                      <a:r>
                        <a:rPr lang="en-US" sz="105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0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Crypto-Currency </a:t>
                      </a:r>
                      <a:endParaRPr lang="en-US" sz="1400" dirty="0">
                        <a:solidFill>
                          <a:srgbClr val="000000"/>
                        </a:solidFill>
                        <a:effectLst/>
                        <a:latin typeface="Arial" panose="020B0604020202020204" pitchFamily="34" charset="0"/>
                        <a:ea typeface="Calibri" panose="020F0502020204030204" pitchFamily="34" charset="0"/>
                      </a:endParaRPr>
                    </a:p>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Futuristic ability of this solution uses crypto -currency for trade finance payment settlements which eliminates the need for correspondent banks and additional transaction fees</a:t>
                      </a:r>
                      <a:r>
                        <a:rPr lang="en-US" sz="12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15479320"/>
      </p:ext>
    </p:extLst>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Solutioning lifecycle and process</a:t>
            </a:r>
          </a:p>
        </p:txBody>
      </p:sp>
      <p:graphicFrame>
        <p:nvGraphicFramePr>
          <p:cNvPr id="3" name="Diagram 2"/>
          <p:cNvGraphicFramePr/>
          <p:nvPr>
            <p:extLst>
              <p:ext uri="{D42A27DB-BD31-4B8C-83A1-F6EECF244321}">
                <p14:modId xmlns:p14="http://schemas.microsoft.com/office/powerpoint/2010/main" val="2020164751"/>
              </p:ext>
            </p:extLst>
          </p:nvPr>
        </p:nvGraphicFramePr>
        <p:xfrm>
          <a:off x="2031471" y="1275008"/>
          <a:ext cx="7704957" cy="4862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8361185" y="3017815"/>
            <a:ext cx="2768958"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 name="Straight Connector 4"/>
          <p:cNvCxnSpPr/>
          <p:nvPr/>
        </p:nvCxnSpPr>
        <p:spPr>
          <a:xfrm>
            <a:off x="8600941" y="4634248"/>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7650050" y="5950039"/>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flipV="1">
            <a:off x="551646" y="2999343"/>
            <a:ext cx="2768958" cy="2796"/>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8" name="Straight Connector 7"/>
          <p:cNvCxnSpPr/>
          <p:nvPr/>
        </p:nvCxnSpPr>
        <p:spPr>
          <a:xfrm>
            <a:off x="551646" y="4689664"/>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1028164" y="5950039"/>
            <a:ext cx="2768958" cy="0"/>
          </a:xfrm>
          <a:prstGeom prst="line">
            <a:avLst/>
          </a:prstGeom>
          <a:ln/>
        </p:spPr>
        <p:style>
          <a:lnRef idx="2">
            <a:schemeClr val="accent3"/>
          </a:lnRef>
          <a:fillRef idx="0">
            <a:schemeClr val="accent3"/>
          </a:fillRef>
          <a:effectRef idx="1">
            <a:schemeClr val="accent3"/>
          </a:effectRef>
          <a:fontRef idx="minor">
            <a:schemeClr val="tx1"/>
          </a:fontRef>
        </p:style>
      </p:cxnSp>
      <p:sp>
        <p:nvSpPr>
          <p:cNvPr id="10" name="TextBox 9"/>
          <p:cNvSpPr txBox="1"/>
          <p:nvPr/>
        </p:nvSpPr>
        <p:spPr>
          <a:xfrm>
            <a:off x="8086714" y="2465130"/>
            <a:ext cx="4204997"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Forming Consortium/ Peer to peer members</a:t>
            </a:r>
            <a:endParaRPr lang="en-US" sz="1400" dirty="0">
              <a:solidFill>
                <a:schemeClr val="accent2">
                  <a:lumMod val="75000"/>
                </a:schemeClr>
              </a:solidFill>
            </a:endParaRPr>
          </a:p>
          <a:p>
            <a:pPr marL="285750" indent="-285750">
              <a:buFont typeface="Arial" panose="020B0604020202020204" pitchFamily="34" charset="0"/>
              <a:buChar char="•"/>
            </a:pPr>
            <a:r>
              <a:rPr lang="en-US" sz="1400" dirty="0">
                <a:solidFill>
                  <a:schemeClr val="accent2">
                    <a:lumMod val="75000"/>
                  </a:schemeClr>
                </a:solidFill>
              </a:rPr>
              <a:t>Analysis of the </a:t>
            </a:r>
            <a:r>
              <a:rPr lang="en-US" sz="1400" dirty="0" smtClean="0">
                <a:solidFill>
                  <a:schemeClr val="accent2">
                    <a:lumMod val="75000"/>
                  </a:schemeClr>
                </a:solidFill>
              </a:rPr>
              <a:t>Members Role and permissions</a:t>
            </a:r>
            <a:endParaRPr lang="en-US" sz="1400" dirty="0">
              <a:solidFill>
                <a:schemeClr val="accent2">
                  <a:lumMod val="75000"/>
                </a:schemeClr>
              </a:solidFill>
            </a:endParaRPr>
          </a:p>
        </p:txBody>
      </p:sp>
      <p:sp>
        <p:nvSpPr>
          <p:cNvPr id="11" name="TextBox 10"/>
          <p:cNvSpPr txBox="1"/>
          <p:nvPr/>
        </p:nvSpPr>
        <p:spPr>
          <a:xfrm>
            <a:off x="8439601" y="3907853"/>
            <a:ext cx="3416320"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Defining Consensus</a:t>
            </a:r>
            <a:endParaRPr lang="en-US" sz="1400" dirty="0">
              <a:solidFill>
                <a:schemeClr val="accent2">
                  <a:lumMod val="75000"/>
                </a:schemeClr>
              </a:solidFill>
            </a:endParaRPr>
          </a:p>
          <a:p>
            <a:pPr marL="285750" indent="-285750">
              <a:buFont typeface="Arial" panose="020B0604020202020204" pitchFamily="34" charset="0"/>
              <a:buChar char="•"/>
            </a:pPr>
            <a:r>
              <a:rPr lang="en-US" sz="1400" dirty="0">
                <a:solidFill>
                  <a:schemeClr val="accent2">
                    <a:lumMod val="75000"/>
                  </a:schemeClr>
                </a:solidFill>
              </a:rPr>
              <a:t>Privacy and Data protection </a:t>
            </a:r>
            <a:r>
              <a:rPr lang="en-US" sz="1400" dirty="0" smtClean="0">
                <a:solidFill>
                  <a:schemeClr val="accent2">
                    <a:lumMod val="75000"/>
                  </a:schemeClr>
                </a:solidFill>
              </a:rPr>
              <a:t>needs</a:t>
            </a:r>
          </a:p>
          <a:p>
            <a:pPr marL="285750" indent="-285750">
              <a:buFont typeface="Arial" panose="020B0604020202020204" pitchFamily="34" charset="0"/>
              <a:buChar char="•"/>
            </a:pPr>
            <a:r>
              <a:rPr lang="en-US" sz="1400" dirty="0" smtClean="0">
                <a:solidFill>
                  <a:schemeClr val="accent2">
                    <a:lumMod val="75000"/>
                  </a:schemeClr>
                </a:solidFill>
              </a:rPr>
              <a:t>Logical </a:t>
            </a:r>
            <a:r>
              <a:rPr lang="en-US" sz="1400" dirty="0">
                <a:solidFill>
                  <a:schemeClr val="accent2">
                    <a:lumMod val="75000"/>
                  </a:schemeClr>
                </a:solidFill>
              </a:rPr>
              <a:t>representation of architecture</a:t>
            </a:r>
          </a:p>
        </p:txBody>
      </p:sp>
      <p:sp>
        <p:nvSpPr>
          <p:cNvPr id="12" name="TextBox 11"/>
          <p:cNvSpPr txBox="1"/>
          <p:nvPr/>
        </p:nvSpPr>
        <p:spPr>
          <a:xfrm>
            <a:off x="7809757" y="5372912"/>
            <a:ext cx="3278462"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Setup and Configurations needs of </a:t>
            </a:r>
          </a:p>
          <a:p>
            <a:pPr marL="285750" indent="-285750">
              <a:buFont typeface="Arial" panose="020B0604020202020204" pitchFamily="34" charset="0"/>
              <a:buChar char="•"/>
            </a:pPr>
            <a:r>
              <a:rPr lang="en-US" sz="1400" dirty="0" smtClean="0">
                <a:solidFill>
                  <a:schemeClr val="accent2">
                    <a:lumMod val="75000"/>
                  </a:schemeClr>
                </a:solidFill>
              </a:rPr>
              <a:t>the target infrastructure</a:t>
            </a:r>
            <a:endParaRPr lang="en-US" sz="1400" dirty="0">
              <a:solidFill>
                <a:schemeClr val="accent2">
                  <a:lumMod val="75000"/>
                </a:schemeClr>
              </a:solidFill>
            </a:endParaRPr>
          </a:p>
          <a:p>
            <a:endParaRPr lang="en-US" sz="1400" dirty="0">
              <a:solidFill>
                <a:schemeClr val="accent2">
                  <a:lumMod val="75000"/>
                </a:schemeClr>
              </a:solidFill>
            </a:endParaRPr>
          </a:p>
          <a:p>
            <a:endParaRPr lang="en-US" sz="1400" dirty="0" err="1">
              <a:solidFill>
                <a:schemeClr val="accent2">
                  <a:lumMod val="75000"/>
                </a:schemeClr>
              </a:solidFill>
            </a:endParaRPr>
          </a:p>
        </p:txBody>
      </p:sp>
      <p:cxnSp>
        <p:nvCxnSpPr>
          <p:cNvPr id="13" name="Straight Connector 12"/>
          <p:cNvCxnSpPr/>
          <p:nvPr/>
        </p:nvCxnSpPr>
        <p:spPr>
          <a:xfrm>
            <a:off x="6952641" y="1683160"/>
            <a:ext cx="3586050" cy="16331"/>
          </a:xfrm>
          <a:prstGeom prst="line">
            <a:avLst/>
          </a:prstGeom>
          <a:ln/>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7012588" y="1142247"/>
            <a:ext cx="4371710"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accent2">
                    <a:lumMod val="75000"/>
                  </a:schemeClr>
                </a:solidFill>
              </a:rPr>
              <a:t>Identify the business process getting transformed</a:t>
            </a:r>
          </a:p>
          <a:p>
            <a:pPr marL="285750" indent="-285750">
              <a:buFont typeface="Arial" panose="020B0604020202020204" pitchFamily="34" charset="0"/>
              <a:buChar char="•"/>
            </a:pPr>
            <a:r>
              <a:rPr lang="en-US" sz="1400" dirty="0">
                <a:solidFill>
                  <a:schemeClr val="accent2">
                    <a:lumMod val="75000"/>
                  </a:schemeClr>
                </a:solidFill>
              </a:rPr>
              <a:t>Design the transformed business flow</a:t>
            </a:r>
          </a:p>
        </p:txBody>
      </p:sp>
      <p:sp>
        <p:nvSpPr>
          <p:cNvPr id="16" name="TextBox 15"/>
          <p:cNvSpPr txBox="1"/>
          <p:nvPr/>
        </p:nvSpPr>
        <p:spPr>
          <a:xfrm>
            <a:off x="1028164" y="5299021"/>
            <a:ext cx="284356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Converting business rules to smart contracts</a:t>
            </a:r>
          </a:p>
          <a:p>
            <a:endParaRPr lang="en-US" sz="1400" dirty="0">
              <a:solidFill>
                <a:schemeClr val="accent2">
                  <a:lumMod val="75000"/>
                </a:schemeClr>
              </a:solidFill>
            </a:endParaRPr>
          </a:p>
          <a:p>
            <a:endParaRPr lang="en-US" sz="1400" dirty="0" err="1">
              <a:solidFill>
                <a:schemeClr val="accent2">
                  <a:lumMod val="75000"/>
                </a:schemeClr>
              </a:solidFill>
            </a:endParaRPr>
          </a:p>
        </p:txBody>
      </p:sp>
      <p:sp>
        <p:nvSpPr>
          <p:cNvPr id="17" name="TextBox 16"/>
          <p:cNvSpPr txBox="1"/>
          <p:nvPr/>
        </p:nvSpPr>
        <p:spPr>
          <a:xfrm>
            <a:off x="467358" y="3979573"/>
            <a:ext cx="284356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Defining Assets </a:t>
            </a:r>
          </a:p>
          <a:p>
            <a:pPr marL="285750" indent="-285750">
              <a:buFont typeface="Arial" panose="020B0604020202020204" pitchFamily="34" charset="0"/>
              <a:buChar char="•"/>
            </a:pPr>
            <a:r>
              <a:rPr lang="en-US" sz="1400" dirty="0">
                <a:solidFill>
                  <a:schemeClr val="accent2">
                    <a:lumMod val="75000"/>
                  </a:schemeClr>
                </a:solidFill>
              </a:rPr>
              <a:t>Asset management including registration and transfer</a:t>
            </a:r>
          </a:p>
        </p:txBody>
      </p:sp>
      <p:sp>
        <p:nvSpPr>
          <p:cNvPr id="18" name="TextBox 17"/>
          <p:cNvSpPr txBox="1"/>
          <p:nvPr/>
        </p:nvSpPr>
        <p:spPr>
          <a:xfrm>
            <a:off x="468188" y="2325215"/>
            <a:ext cx="328849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Setup the blockchain platform</a:t>
            </a:r>
          </a:p>
          <a:p>
            <a:pPr marL="285750" indent="-285750">
              <a:buFont typeface="Arial" panose="020B0604020202020204" pitchFamily="34" charset="0"/>
              <a:buChar char="•"/>
            </a:pPr>
            <a:r>
              <a:rPr lang="en-US" sz="1400" dirty="0">
                <a:solidFill>
                  <a:schemeClr val="accent2">
                    <a:lumMod val="75000"/>
                  </a:schemeClr>
                </a:solidFill>
              </a:rPr>
              <a:t>Development Tools and frameworks </a:t>
            </a:r>
          </a:p>
          <a:p>
            <a:endParaRPr lang="en-US" sz="1400" dirty="0">
              <a:solidFill>
                <a:schemeClr val="accent2">
                  <a:lumMod val="75000"/>
                </a:schemeClr>
              </a:solidFill>
            </a:endParaRPr>
          </a:p>
          <a:p>
            <a:endParaRPr lang="en-US" sz="1400" dirty="0" err="1">
              <a:solidFill>
                <a:schemeClr val="accent2">
                  <a:lumMod val="75000"/>
                </a:schemeClr>
              </a:solidFill>
            </a:endParaRPr>
          </a:p>
        </p:txBody>
      </p:sp>
      <p:cxnSp>
        <p:nvCxnSpPr>
          <p:cNvPr id="20" name="Straight Connector 19"/>
          <p:cNvCxnSpPr/>
          <p:nvPr/>
        </p:nvCxnSpPr>
        <p:spPr>
          <a:xfrm flipV="1">
            <a:off x="157018" y="6075050"/>
            <a:ext cx="9079913" cy="7948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5051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14961</TotalTime>
  <Words>1638</Words>
  <Application>Microsoft Office PowerPoint</Application>
  <PresentationFormat>Custom</PresentationFormat>
  <Paragraphs>285</Paragraphs>
  <Slides>18</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1" baseType="lpstr">
      <vt:lpstr>ＭＳ Ｐゴシック</vt:lpstr>
      <vt:lpstr>Arial</vt:lpstr>
      <vt:lpstr>Calibri</vt:lpstr>
      <vt:lpstr>Candara</vt:lpstr>
      <vt:lpstr>Courier New</vt:lpstr>
      <vt:lpstr>Helvetica Light</vt:lpstr>
      <vt:lpstr>linea-basic-10</vt:lpstr>
      <vt:lpstr>Segoe UI</vt:lpstr>
      <vt:lpstr>Times New Roman</vt:lpstr>
      <vt:lpstr>Wingdings</vt:lpstr>
      <vt:lpstr>PPT Template</vt:lpstr>
      <vt:lpstr>1_Closing slides</vt:lpstr>
      <vt:lpstr>think-cell Slide</vt:lpstr>
      <vt:lpstr>Blockchain Center of excellence</vt:lpstr>
      <vt:lpstr>Blockchain Competency and Community Presence</vt:lpstr>
      <vt:lpstr>Community Presence</vt:lpstr>
      <vt:lpstr>Hyperledger Hackathon Journey and Outcomes</vt:lpstr>
      <vt:lpstr>Blockchain Use Cases and POCs</vt:lpstr>
      <vt:lpstr>Trade Finance</vt:lpstr>
      <vt:lpstr>Trade Finance Overview and Challenges</vt:lpstr>
      <vt:lpstr>Blockchain Benefits</vt:lpstr>
      <vt:lpstr>Solutioning lifecycle and process</vt:lpstr>
      <vt:lpstr>Functional Flow</vt:lpstr>
      <vt:lpstr>Blockchain Solution Approach &amp; Logical Architecture</vt:lpstr>
      <vt:lpstr>Deployment Architecture (Hyperledger Fabric 1.0)</vt:lpstr>
      <vt:lpstr>Smart Contract</vt:lpstr>
      <vt:lpstr>Technology Stack</vt:lpstr>
      <vt:lpstr>Solution Features</vt:lpstr>
      <vt:lpstr>PowerPoint Presentation</vt:lpstr>
      <vt:lpstr>Platform Evaluation Specs</vt:lpstr>
      <vt:lpstr>Hyperledger Fabric Platform Features</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Namazi, Parveezeh</dc:creator>
  <cp:lastModifiedBy>Patil, Sachin</cp:lastModifiedBy>
  <cp:revision>439</cp:revision>
  <cp:lastPrinted>2017-06-08T03:45:40Z</cp:lastPrinted>
  <dcterms:created xsi:type="dcterms:W3CDTF">2015-03-06T11:43:58Z</dcterms:created>
  <dcterms:modified xsi:type="dcterms:W3CDTF">2018-07-10T07:22:24Z</dcterms:modified>
</cp:coreProperties>
</file>