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58" r:id="rId4"/>
    <p:sldId id="261" r:id="rId5"/>
    <p:sldId id="264" r:id="rId6"/>
    <p:sldId id="265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3D4C1-C916-46A2-89E9-D8289E5D9D6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97F6E-E166-42C3-AEE0-7A86025C4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26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68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39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970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5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8FE9-4934-4B66-B5E1-EDEC9BA4ED5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93E7-89A3-4871-A686-D82D2996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2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8FE9-4934-4B66-B5E1-EDEC9BA4ED5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93E7-89A3-4871-A686-D82D2996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2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8FE9-4934-4B66-B5E1-EDEC9BA4ED5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93E7-89A3-4871-A686-D82D2996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7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2"/>
          <a:ext cx="180998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2"/>
                        <a:ext cx="180998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effectLst/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55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8FE9-4934-4B66-B5E1-EDEC9BA4ED5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93E7-89A3-4871-A686-D82D2996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0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8FE9-4934-4B66-B5E1-EDEC9BA4ED5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93E7-89A3-4871-A686-D82D2996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8FE9-4934-4B66-B5E1-EDEC9BA4ED5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93E7-89A3-4871-A686-D82D2996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8FE9-4934-4B66-B5E1-EDEC9BA4ED5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93E7-89A3-4871-A686-D82D2996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6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8FE9-4934-4B66-B5E1-EDEC9BA4ED5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93E7-89A3-4871-A686-D82D2996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0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8FE9-4934-4B66-B5E1-EDEC9BA4ED5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93E7-89A3-4871-A686-D82D2996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5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8FE9-4934-4B66-B5E1-EDEC9BA4ED5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93E7-89A3-4871-A686-D82D2996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8FE9-4934-4B66-B5E1-EDEC9BA4ED5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93E7-89A3-4871-A686-D82D2996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0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58FE9-4934-4B66-B5E1-EDEC9BA4ED5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93E7-89A3-4871-A686-D82D2996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9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568" y="147780"/>
            <a:ext cx="11615928" cy="49612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FCCR High Level Architecture Diagram</a:t>
            </a:r>
            <a:endParaRPr lang="en-US" sz="24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1408094" y="1000371"/>
            <a:ext cx="6709746" cy="4042738"/>
            <a:chOff x="2435219" y="738125"/>
            <a:chExt cx="6955803" cy="5147721"/>
          </a:xfrm>
        </p:grpSpPr>
        <p:sp>
          <p:nvSpPr>
            <p:cNvPr id="3" name="Isosceles Triangle 2"/>
            <p:cNvSpPr/>
            <p:nvPr/>
          </p:nvSpPr>
          <p:spPr>
            <a:xfrm>
              <a:off x="3190240" y="1645920"/>
              <a:ext cx="5445760" cy="34442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435219" y="3478942"/>
              <a:ext cx="2665101" cy="2406904"/>
              <a:chOff x="2404739" y="3478942"/>
              <a:chExt cx="2665101" cy="2406904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404739" y="3478942"/>
                <a:ext cx="2665101" cy="240690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CG FCCR</a:t>
                </a: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16" name="Flowchart: Multidocument 15"/>
              <p:cNvSpPr/>
              <p:nvPr/>
            </p:nvSpPr>
            <p:spPr>
              <a:xfrm>
                <a:off x="3601720" y="4572508"/>
                <a:ext cx="920496" cy="441452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Smart Contracts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Flowchart: Magnetic Disk 16"/>
              <p:cNvSpPr/>
              <p:nvPr/>
            </p:nvSpPr>
            <p:spPr>
              <a:xfrm>
                <a:off x="4061968" y="4040473"/>
                <a:ext cx="701040" cy="408004"/>
              </a:xfrm>
              <a:prstGeom prst="flowChartMagneticDisk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Ledger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714555" y="738125"/>
              <a:ext cx="2424878" cy="2406904"/>
              <a:chOff x="2287331" y="3478942"/>
              <a:chExt cx="2424878" cy="240690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287331" y="3478942"/>
                <a:ext cx="2424878" cy="240690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Unilever</a:t>
                </a: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28" name="Flowchart: Multidocument 27"/>
              <p:cNvSpPr/>
              <p:nvPr/>
            </p:nvSpPr>
            <p:spPr>
              <a:xfrm>
                <a:off x="3044952" y="5257365"/>
                <a:ext cx="920496" cy="441452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Smart Contracts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lowchart: Magnetic Disk 28"/>
              <p:cNvSpPr/>
              <p:nvPr/>
            </p:nvSpPr>
            <p:spPr>
              <a:xfrm>
                <a:off x="3154680" y="4781201"/>
                <a:ext cx="701040" cy="408004"/>
              </a:xfrm>
              <a:prstGeom prst="flowChartMagneticDisk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Ledger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939280" y="3478942"/>
              <a:ext cx="2451742" cy="2406904"/>
              <a:chOff x="1905000" y="3478942"/>
              <a:chExt cx="2451742" cy="2406904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905000" y="3478942"/>
                <a:ext cx="2451742" cy="240690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CG MDM</a:t>
                </a: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36" name="Flowchart: Multidocument 35"/>
              <p:cNvSpPr/>
              <p:nvPr/>
            </p:nvSpPr>
            <p:spPr>
              <a:xfrm>
                <a:off x="2105152" y="4572508"/>
                <a:ext cx="920496" cy="441452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Smart Contracts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Flowchart: Magnetic Disk 36"/>
              <p:cNvSpPr/>
              <p:nvPr/>
            </p:nvSpPr>
            <p:spPr>
              <a:xfrm>
                <a:off x="2105152" y="4068573"/>
                <a:ext cx="701040" cy="408004"/>
              </a:xfrm>
              <a:prstGeom prst="flowChartMagneticDisk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Ledger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4" name="Rounded Rectangle 63"/>
          <p:cNvSpPr/>
          <p:nvPr/>
        </p:nvSpPr>
        <p:spPr>
          <a:xfrm>
            <a:off x="9493301" y="4486288"/>
            <a:ext cx="1261152" cy="46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SAP</a:t>
            </a:r>
            <a:endParaRPr lang="en-US" sz="1600" b="1" dirty="0"/>
          </a:p>
        </p:txBody>
      </p:sp>
      <p:sp>
        <p:nvSpPr>
          <p:cNvPr id="65" name="Rounded Rectangle 64"/>
          <p:cNvSpPr/>
          <p:nvPr/>
        </p:nvSpPr>
        <p:spPr>
          <a:xfrm>
            <a:off x="10930848" y="4492016"/>
            <a:ext cx="1261152" cy="46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Unilever Controller</a:t>
            </a:r>
            <a:endParaRPr lang="en-US" sz="1600" b="1" dirty="0"/>
          </a:p>
        </p:txBody>
      </p:sp>
      <p:sp>
        <p:nvSpPr>
          <p:cNvPr id="72" name="Rounded Rectangle 71"/>
          <p:cNvSpPr/>
          <p:nvPr/>
        </p:nvSpPr>
        <p:spPr>
          <a:xfrm>
            <a:off x="1215270" y="881362"/>
            <a:ext cx="7122160" cy="436880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Internal Storage 82"/>
          <p:cNvSpPr/>
          <p:nvPr/>
        </p:nvSpPr>
        <p:spPr>
          <a:xfrm>
            <a:off x="3965407" y="5933906"/>
            <a:ext cx="1595120" cy="68054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File System or Shared Drive</a:t>
            </a:r>
            <a:endParaRPr lang="en-US" sz="1600" dirty="0"/>
          </a:p>
        </p:txBody>
      </p:sp>
      <p:sp>
        <p:nvSpPr>
          <p:cNvPr id="90" name="Up-Down Arrow 89"/>
          <p:cNvSpPr/>
          <p:nvPr/>
        </p:nvSpPr>
        <p:spPr>
          <a:xfrm>
            <a:off x="4652668" y="5250161"/>
            <a:ext cx="220597" cy="6837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Left-Right Arrow 91"/>
          <p:cNvSpPr/>
          <p:nvPr/>
        </p:nvSpPr>
        <p:spPr>
          <a:xfrm>
            <a:off x="5560527" y="6175310"/>
            <a:ext cx="4990907" cy="2051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 descr="A picture containing text&#10;&#10;Description generated with high confidence">
            <a:extLst>
              <a:ext uri="{FF2B5EF4-FFF2-40B4-BE49-F238E27FC236}">
                <a16:creationId xmlns:a16="http://schemas.microsoft.com/office/drawing/2014/main" xmlns="" id="{8B3CDEFB-06CB-4424-9CD0-4130EBE61D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434" y="5978126"/>
            <a:ext cx="592107" cy="592107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10508815" y="6577664"/>
            <a:ext cx="743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Robot</a:t>
            </a:r>
            <a:endParaRPr lang="en-US" sz="1600" b="1" dirty="0"/>
          </a:p>
        </p:txBody>
      </p:sp>
      <p:cxnSp>
        <p:nvCxnSpPr>
          <p:cNvPr id="104" name="Elbow Connector 103"/>
          <p:cNvCxnSpPr>
            <a:stCxn id="93" idx="0"/>
            <a:endCxn id="64" idx="2"/>
          </p:cNvCxnSpPr>
          <p:nvPr/>
        </p:nvCxnSpPr>
        <p:spPr>
          <a:xfrm rot="16200000" flipV="1">
            <a:off x="9973444" y="5104081"/>
            <a:ext cx="1024478" cy="72361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93" idx="0"/>
            <a:endCxn id="65" idx="2"/>
          </p:cNvCxnSpPr>
          <p:nvPr/>
        </p:nvCxnSpPr>
        <p:spPr>
          <a:xfrm rot="5400000" flipH="1" flipV="1">
            <a:off x="10695081" y="5111783"/>
            <a:ext cx="1018750" cy="71393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492655" y="4028433"/>
            <a:ext cx="784550" cy="22117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Web App</a:t>
            </a:r>
            <a:endParaRPr lang="en-US" sz="900" dirty="0"/>
          </a:p>
        </p:txBody>
      </p:sp>
      <p:sp>
        <p:nvSpPr>
          <p:cNvPr id="123" name="Flowchart: Predefined Process 122"/>
          <p:cNvSpPr/>
          <p:nvPr/>
        </p:nvSpPr>
        <p:spPr>
          <a:xfrm>
            <a:off x="1745445" y="3535117"/>
            <a:ext cx="965277" cy="269515"/>
          </a:xfrm>
          <a:prstGeom prst="flowChartPredefined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Master Templates</a:t>
            </a:r>
            <a:endParaRPr lang="en-US" sz="800" dirty="0"/>
          </a:p>
        </p:txBody>
      </p:sp>
      <p:sp>
        <p:nvSpPr>
          <p:cNvPr id="124" name="Rectangle 123"/>
          <p:cNvSpPr/>
          <p:nvPr/>
        </p:nvSpPr>
        <p:spPr>
          <a:xfrm>
            <a:off x="1878355" y="4532991"/>
            <a:ext cx="784550" cy="22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Interfaces</a:t>
            </a:r>
            <a:endParaRPr lang="en-US" sz="900" dirty="0"/>
          </a:p>
        </p:txBody>
      </p:sp>
      <p:sp>
        <p:nvSpPr>
          <p:cNvPr id="125" name="Rectangle 124"/>
          <p:cNvSpPr/>
          <p:nvPr/>
        </p:nvSpPr>
        <p:spPr>
          <a:xfrm>
            <a:off x="3658917" y="1766592"/>
            <a:ext cx="784550" cy="22117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Web App</a:t>
            </a:r>
            <a:endParaRPr lang="en-US" sz="900" dirty="0"/>
          </a:p>
        </p:txBody>
      </p:sp>
      <p:sp>
        <p:nvSpPr>
          <p:cNvPr id="126" name="Flowchart: Predefined Process 125"/>
          <p:cNvSpPr/>
          <p:nvPr/>
        </p:nvSpPr>
        <p:spPr>
          <a:xfrm>
            <a:off x="4231709" y="1412871"/>
            <a:ext cx="965277" cy="269515"/>
          </a:xfrm>
          <a:prstGeom prst="flowChartPredefined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Master Templates</a:t>
            </a:r>
            <a:endParaRPr lang="en-US" sz="800" dirty="0"/>
          </a:p>
        </p:txBody>
      </p:sp>
      <p:sp>
        <p:nvSpPr>
          <p:cNvPr id="127" name="Rectangle 126"/>
          <p:cNvSpPr/>
          <p:nvPr/>
        </p:nvSpPr>
        <p:spPr>
          <a:xfrm>
            <a:off x="5119708" y="1773654"/>
            <a:ext cx="784550" cy="22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Interfaces</a:t>
            </a:r>
            <a:endParaRPr lang="en-US" sz="900" dirty="0"/>
          </a:p>
        </p:txBody>
      </p:sp>
      <p:sp>
        <p:nvSpPr>
          <p:cNvPr id="128" name="Rectangle 127"/>
          <p:cNvSpPr/>
          <p:nvPr/>
        </p:nvSpPr>
        <p:spPr>
          <a:xfrm>
            <a:off x="6877704" y="4548877"/>
            <a:ext cx="784550" cy="22117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Web App</a:t>
            </a:r>
            <a:endParaRPr lang="en-US" sz="900" dirty="0"/>
          </a:p>
        </p:txBody>
      </p:sp>
      <p:sp>
        <p:nvSpPr>
          <p:cNvPr id="129" name="Flowchart: Predefined Process 128"/>
          <p:cNvSpPr/>
          <p:nvPr/>
        </p:nvSpPr>
        <p:spPr>
          <a:xfrm>
            <a:off x="6890289" y="3596566"/>
            <a:ext cx="965277" cy="269515"/>
          </a:xfrm>
          <a:prstGeom prst="flowChartPredefined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Master Templates</a:t>
            </a:r>
            <a:endParaRPr lang="en-US" sz="800" dirty="0"/>
          </a:p>
        </p:txBody>
      </p:sp>
      <p:sp>
        <p:nvSpPr>
          <p:cNvPr id="130" name="Rectangle 129"/>
          <p:cNvSpPr/>
          <p:nvPr/>
        </p:nvSpPr>
        <p:spPr>
          <a:xfrm>
            <a:off x="7269979" y="4054646"/>
            <a:ext cx="784550" cy="22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Interfaces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1842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288" y="226251"/>
            <a:ext cx="11615928" cy="49612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FCCR Functional Flow Diagram</a:t>
            </a:r>
            <a:endParaRPr lang="en-US" sz="24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595120" y="1148080"/>
            <a:ext cx="1066800" cy="9042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Unilever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357360" y="1148080"/>
            <a:ext cx="1066800" cy="9042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CG FCCR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608320" y="1148080"/>
            <a:ext cx="1249680" cy="64008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Validation using Smart Contracts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315597" y="3172910"/>
            <a:ext cx="1066800" cy="904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Unilever</a:t>
            </a:r>
          </a:p>
          <a:p>
            <a:pPr algn="ctr"/>
            <a:r>
              <a:rPr lang="en-US" sz="1400" dirty="0" smtClean="0"/>
              <a:t>Controller or </a:t>
            </a:r>
          </a:p>
          <a:p>
            <a:pPr algn="ctr"/>
            <a:r>
              <a:rPr lang="en-US" sz="1400" dirty="0" smtClean="0"/>
              <a:t>SAP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5608320" y="3291840"/>
            <a:ext cx="124968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Shared Drive / File System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588406" y="3384288"/>
            <a:ext cx="2019914" cy="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46201" y="3365659"/>
            <a:ext cx="128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1.1 Pull Master Data 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3641089" y="3168729"/>
            <a:ext cx="1927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1.2 Feed data into template files</a:t>
            </a:r>
            <a:endParaRPr lang="en-US" sz="1000" dirty="0"/>
          </a:p>
        </p:txBody>
      </p:sp>
      <p:cxnSp>
        <p:nvCxnSpPr>
          <p:cNvPr id="30" name="Straight Arrow Connector 29"/>
          <p:cNvCxnSpPr>
            <a:endCxn id="11" idx="1"/>
          </p:cNvCxnSpPr>
          <p:nvPr/>
        </p:nvCxnSpPr>
        <p:spPr>
          <a:xfrm>
            <a:off x="2661920" y="1468120"/>
            <a:ext cx="294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66110" y="1221899"/>
            <a:ext cx="2059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2.1 Cost Center Creation request </a:t>
            </a:r>
            <a:endParaRPr lang="en-US" sz="1000" dirty="0"/>
          </a:p>
        </p:txBody>
      </p:sp>
      <p:cxnSp>
        <p:nvCxnSpPr>
          <p:cNvPr id="45" name="Straight Arrow Connector 44"/>
          <p:cNvCxnSpPr>
            <a:stCxn id="11" idx="3"/>
          </p:cNvCxnSpPr>
          <p:nvPr/>
        </p:nvCxnSpPr>
        <p:spPr>
          <a:xfrm>
            <a:off x="6858000" y="1468120"/>
            <a:ext cx="2499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077710" y="1221899"/>
            <a:ext cx="2059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2.2 </a:t>
            </a:r>
            <a:r>
              <a:rPr lang="en-US" sz="1000" dirty="0" smtClean="0"/>
              <a:t>Request created Successfully </a:t>
            </a:r>
            <a:endParaRPr lang="en-US" sz="10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661920" y="1944608"/>
            <a:ext cx="66954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726179" y="1710913"/>
            <a:ext cx="2059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  <a:r>
              <a:rPr lang="en-US" sz="1000" dirty="0" smtClean="0"/>
              <a:t> Query Resolution 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9357360" y="3016504"/>
            <a:ext cx="1066800" cy="9042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CG MDM</a:t>
            </a:r>
            <a:endParaRPr lang="en-US" dirty="0"/>
          </a:p>
        </p:txBody>
      </p:sp>
      <p:cxnSp>
        <p:nvCxnSpPr>
          <p:cNvPr id="57" name="Straight Connector 56"/>
          <p:cNvCxnSpPr>
            <a:stCxn id="10" idx="2"/>
            <a:endCxn id="51" idx="0"/>
          </p:cNvCxnSpPr>
          <p:nvPr/>
        </p:nvCxnSpPr>
        <p:spPr>
          <a:xfrm>
            <a:off x="9890760" y="2052320"/>
            <a:ext cx="0" cy="964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64400" y="3961966"/>
            <a:ext cx="2062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4.2  Cost Center Pre-Validation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9265920" y="4424300"/>
            <a:ext cx="1249680" cy="64008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Validation using Smart Contracts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stCxn id="51" idx="2"/>
            <a:endCxn id="62" idx="0"/>
          </p:cNvCxnSpPr>
          <p:nvPr/>
        </p:nvCxnSpPr>
        <p:spPr>
          <a:xfrm>
            <a:off x="9890760" y="3920744"/>
            <a:ext cx="0" cy="50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851389" y="4013746"/>
            <a:ext cx="2059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4.1 Process and Submit CC Request </a:t>
            </a:r>
            <a:endParaRPr lang="en-US" sz="1000" dirty="0"/>
          </a:p>
        </p:txBody>
      </p:sp>
      <p:cxnSp>
        <p:nvCxnSpPr>
          <p:cNvPr id="68" name="Straight Arrow Connector 67"/>
          <p:cNvCxnSpPr>
            <a:stCxn id="62" idx="2"/>
          </p:cNvCxnSpPr>
          <p:nvPr/>
        </p:nvCxnSpPr>
        <p:spPr>
          <a:xfrm>
            <a:off x="9890760" y="5064380"/>
            <a:ext cx="0" cy="55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Connector 68"/>
          <p:cNvSpPr/>
          <p:nvPr/>
        </p:nvSpPr>
        <p:spPr>
          <a:xfrm>
            <a:off x="9326880" y="5618480"/>
            <a:ext cx="1120140" cy="6608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Cost Center Created</a:t>
            </a:r>
            <a:endParaRPr lang="en-US" sz="1400" dirty="0"/>
          </a:p>
        </p:txBody>
      </p:sp>
      <p:cxnSp>
        <p:nvCxnSpPr>
          <p:cNvPr id="83" name="Elbow Connector 82"/>
          <p:cNvCxnSpPr>
            <a:stCxn id="15" idx="3"/>
            <a:endCxn id="62" idx="1"/>
          </p:cNvCxnSpPr>
          <p:nvPr/>
        </p:nvCxnSpPr>
        <p:spPr>
          <a:xfrm>
            <a:off x="6858000" y="3611880"/>
            <a:ext cx="2407920" cy="1132460"/>
          </a:xfrm>
          <a:prstGeom prst="bentConnector3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endCxn id="15" idx="2"/>
          </p:cNvCxnSpPr>
          <p:nvPr/>
        </p:nvCxnSpPr>
        <p:spPr>
          <a:xfrm rot="10800000">
            <a:off x="6233160" y="3931920"/>
            <a:ext cx="3160396" cy="2007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851389" y="5245795"/>
            <a:ext cx="2059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4.3 CC create Request Successful</a:t>
            </a:r>
            <a:endParaRPr 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6399212" y="5673010"/>
            <a:ext cx="2862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4.4  Generate files based on Cost Center Creation</a:t>
            </a:r>
            <a:endParaRPr lang="en-US" sz="1000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3517899" y="3779521"/>
            <a:ext cx="2090421" cy="1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435985" y="3815330"/>
            <a:ext cx="2268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5.1 Refer master files and CC creation files and generate master data files for Sundry IC System</a:t>
            </a:r>
            <a:endParaRPr lang="en-US" sz="1000" dirty="0"/>
          </a:p>
        </p:txBody>
      </p:sp>
      <p:sp>
        <p:nvSpPr>
          <p:cNvPr id="102" name="Bevel 101"/>
          <p:cNvSpPr/>
          <p:nvPr/>
        </p:nvSpPr>
        <p:spPr>
          <a:xfrm>
            <a:off x="2141221" y="4810372"/>
            <a:ext cx="1432560" cy="1026540"/>
          </a:xfrm>
          <a:prstGeom prst="bevel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Sundry IC System</a:t>
            </a:r>
            <a:endParaRPr lang="en-US" dirty="0"/>
          </a:p>
        </p:txBody>
      </p:sp>
      <p:cxnSp>
        <p:nvCxnSpPr>
          <p:cNvPr id="109" name="Straight Connector 108"/>
          <p:cNvCxnSpPr>
            <a:stCxn id="102" idx="0"/>
          </p:cNvCxnSpPr>
          <p:nvPr/>
        </p:nvCxnSpPr>
        <p:spPr>
          <a:xfrm>
            <a:off x="3573781" y="5323642"/>
            <a:ext cx="2212338" cy="8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5786119" y="3920744"/>
            <a:ext cx="0" cy="141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858260" y="5323642"/>
            <a:ext cx="19278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  <a:r>
              <a:rPr lang="en-US" sz="1000" dirty="0" smtClean="0"/>
              <a:t> Refer MDM files generated by FCCR system to create Sundry request</a:t>
            </a:r>
            <a:endParaRPr lang="en-US" sz="1000" dirty="0"/>
          </a:p>
        </p:txBody>
      </p:sp>
      <p:pic>
        <p:nvPicPr>
          <p:cNvPr id="114" name="Picture 113" descr="A picture containing text&#10;&#10;Description generated with high confidence">
            <a:extLst>
              <a:ext uri="{FF2B5EF4-FFF2-40B4-BE49-F238E27FC236}">
                <a16:creationId xmlns:a16="http://schemas.microsoft.com/office/drawing/2014/main" xmlns="" id="{8B3CDEFB-06CB-4424-9CD0-4130EBE61D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868" y="3140935"/>
            <a:ext cx="821031" cy="821031"/>
          </a:xfrm>
          <a:prstGeom prst="rect">
            <a:avLst/>
          </a:prstGeom>
        </p:spPr>
      </p:pic>
      <p:cxnSp>
        <p:nvCxnSpPr>
          <p:cNvPr id="121" name="Straight Arrow Connector 120"/>
          <p:cNvCxnSpPr/>
          <p:nvPr/>
        </p:nvCxnSpPr>
        <p:spPr>
          <a:xfrm>
            <a:off x="1382397" y="3611880"/>
            <a:ext cx="1314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1382397" y="3815330"/>
            <a:ext cx="1279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422717" y="3804629"/>
            <a:ext cx="128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5.2 Update CC details in SAP </a:t>
            </a:r>
            <a:endParaRPr lang="en-US" sz="1000" dirty="0"/>
          </a:p>
        </p:txBody>
      </p:sp>
      <p:cxnSp>
        <p:nvCxnSpPr>
          <p:cNvPr id="5" name="Elbow Connector 4"/>
          <p:cNvCxnSpPr>
            <a:stCxn id="3" idx="1"/>
            <a:endCxn id="15" idx="0"/>
          </p:cNvCxnSpPr>
          <p:nvPr/>
        </p:nvCxnSpPr>
        <p:spPr>
          <a:xfrm rot="10800000" flipH="1" flipV="1">
            <a:off x="1595120" y="1600200"/>
            <a:ext cx="4638040" cy="1691640"/>
          </a:xfrm>
          <a:prstGeom prst="bentConnector4">
            <a:avLst>
              <a:gd name="adj1" fmla="val -4929"/>
              <a:gd name="adj2" fmla="val 63363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979337" y="2457397"/>
            <a:ext cx="26244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Pull Master </a:t>
            </a:r>
            <a:r>
              <a:rPr lang="en-US" sz="100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Data </a:t>
            </a:r>
            <a:r>
              <a:rPr lang="en-US" sz="10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(frequency based integration)</a:t>
            </a:r>
            <a:endParaRPr lang="en-US" sz="10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64400" y="2703618"/>
            <a:ext cx="4750816" cy="4044654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10643870" y="2052320"/>
            <a:ext cx="1267458" cy="55033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</a:rPr>
              <a:t>Need more details from MDG team on this</a:t>
            </a:r>
            <a:endParaRPr lang="en-US" sz="1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50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288" y="226251"/>
            <a:ext cx="11615928" cy="49612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Sundry Invoicing High Level Architecture Diagram</a:t>
            </a:r>
            <a:endParaRPr lang="en-US" sz="2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2161497" y="955041"/>
            <a:ext cx="6423705" cy="4492610"/>
            <a:chOff x="2161496" y="955040"/>
            <a:chExt cx="7491774" cy="5533057"/>
          </a:xfrm>
        </p:grpSpPr>
        <p:sp>
          <p:nvSpPr>
            <p:cNvPr id="4" name="Hexagon 3"/>
            <p:cNvSpPr/>
            <p:nvPr/>
          </p:nvSpPr>
          <p:spPr>
            <a:xfrm>
              <a:off x="3434080" y="1554480"/>
              <a:ext cx="5110480" cy="4175760"/>
            </a:xfrm>
            <a:prstGeom prst="hexagon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161496" y="2723892"/>
              <a:ext cx="2288624" cy="1850042"/>
              <a:chOff x="3202734" y="802656"/>
              <a:chExt cx="2288624" cy="1850042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3202734" y="802656"/>
                <a:ext cx="2288624" cy="18500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U2K2</a:t>
                </a: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32" name="Flowchart: Multidocument 31"/>
              <p:cNvSpPr/>
              <p:nvPr/>
            </p:nvSpPr>
            <p:spPr>
              <a:xfrm>
                <a:off x="4618243" y="1726204"/>
                <a:ext cx="790729" cy="370603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Smart Contracts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Flowchart: Magnetic Disk 32"/>
              <p:cNvSpPr/>
              <p:nvPr/>
            </p:nvSpPr>
            <p:spPr>
              <a:xfrm>
                <a:off x="4682977" y="1280510"/>
                <a:ext cx="602211" cy="342523"/>
              </a:xfrm>
              <a:prstGeom prst="flowChartMagneticDisk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Ledger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431415" y="1623017"/>
                <a:ext cx="784550" cy="22117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Web App</a:t>
                </a:r>
                <a:endParaRPr lang="en-US" sz="900" dirty="0"/>
              </a:p>
            </p:txBody>
          </p:sp>
          <p:sp>
            <p:nvSpPr>
              <p:cNvPr id="40" name="Flowchart: Predefined Process 39"/>
              <p:cNvSpPr/>
              <p:nvPr/>
            </p:nvSpPr>
            <p:spPr>
              <a:xfrm>
                <a:off x="3443220" y="1200759"/>
                <a:ext cx="965277" cy="269515"/>
              </a:xfrm>
              <a:prstGeom prst="flowChartPredefinedProcess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Master Templates</a:t>
                </a:r>
                <a:endParaRPr lang="en-US" sz="8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562496" y="2003508"/>
                <a:ext cx="784550" cy="221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Interfaces</a:t>
                </a:r>
                <a:endParaRPr lang="en-US" sz="900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281680" y="955040"/>
              <a:ext cx="2288624" cy="1850042"/>
              <a:chOff x="3129280" y="802640"/>
              <a:chExt cx="2288624" cy="1850042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129280" y="802640"/>
                <a:ext cx="2288624" cy="18500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Cordillera</a:t>
                </a: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46" name="Flowchart: Multidocument 45"/>
              <p:cNvSpPr/>
              <p:nvPr/>
            </p:nvSpPr>
            <p:spPr>
              <a:xfrm>
                <a:off x="4156752" y="2072791"/>
                <a:ext cx="790729" cy="370603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Smart Contracts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Flowchart: Magnetic Disk 46"/>
              <p:cNvSpPr/>
              <p:nvPr/>
            </p:nvSpPr>
            <p:spPr>
              <a:xfrm>
                <a:off x="4552117" y="1642374"/>
                <a:ext cx="602211" cy="342523"/>
              </a:xfrm>
              <a:prstGeom prst="flowChartMagneticDisk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Ledger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244534" y="1592459"/>
                <a:ext cx="784550" cy="22117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Web App</a:t>
                </a:r>
                <a:endParaRPr lang="en-US" sz="900" dirty="0"/>
              </a:p>
            </p:txBody>
          </p:sp>
          <p:sp>
            <p:nvSpPr>
              <p:cNvPr id="50" name="Flowchart: Predefined Process 49"/>
              <p:cNvSpPr/>
              <p:nvPr/>
            </p:nvSpPr>
            <p:spPr>
              <a:xfrm>
                <a:off x="3443220" y="1200759"/>
                <a:ext cx="965277" cy="269515"/>
              </a:xfrm>
              <a:prstGeom prst="flowChartPredefinedProcess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Master Templates</a:t>
                </a:r>
                <a:endParaRPr lang="en-US" sz="800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311435" y="1929391"/>
                <a:ext cx="784550" cy="221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Interfaces</a:t>
                </a:r>
                <a:endParaRPr lang="en-US" sz="900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933946" y="4638055"/>
              <a:ext cx="2288624" cy="1850042"/>
              <a:chOff x="3147853" y="714018"/>
              <a:chExt cx="2288624" cy="1850042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3147853" y="714018"/>
                <a:ext cx="2288624" cy="18500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Sirius</a:t>
                </a: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56" name="Flowchart: Multidocument 55"/>
              <p:cNvSpPr/>
              <p:nvPr/>
            </p:nvSpPr>
            <p:spPr>
              <a:xfrm>
                <a:off x="4623464" y="1477466"/>
                <a:ext cx="790729" cy="336169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Smart Contracts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Flowchart: Magnetic Disk 56"/>
              <p:cNvSpPr/>
              <p:nvPr/>
            </p:nvSpPr>
            <p:spPr>
              <a:xfrm>
                <a:off x="4602118" y="1070822"/>
                <a:ext cx="602211" cy="342523"/>
              </a:xfrm>
              <a:prstGeom prst="flowChartMagneticDisk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Ledger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244534" y="1592459"/>
                <a:ext cx="784550" cy="22117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Web App</a:t>
                </a:r>
                <a:endParaRPr lang="en-US" sz="900" dirty="0"/>
              </a:p>
            </p:txBody>
          </p:sp>
          <p:sp>
            <p:nvSpPr>
              <p:cNvPr id="59" name="Flowchart: Predefined Process 58"/>
              <p:cNvSpPr/>
              <p:nvPr/>
            </p:nvSpPr>
            <p:spPr>
              <a:xfrm>
                <a:off x="3443220" y="1200759"/>
                <a:ext cx="965277" cy="269515"/>
              </a:xfrm>
              <a:prstGeom prst="flowChartPredefinedProcess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Master Templates</a:t>
                </a:r>
                <a:endParaRPr lang="en-US" sz="800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463371" y="1939816"/>
                <a:ext cx="784550" cy="221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Interfaces</a:t>
                </a:r>
                <a:endParaRPr lang="en-US" sz="900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659389" y="955040"/>
              <a:ext cx="2288624" cy="1850042"/>
              <a:chOff x="3129280" y="802640"/>
              <a:chExt cx="2288624" cy="185004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3129280" y="802640"/>
                <a:ext cx="2288624" cy="18500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CODA</a:t>
                </a: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63" name="Flowchart: Multidocument 62"/>
              <p:cNvSpPr/>
              <p:nvPr/>
            </p:nvSpPr>
            <p:spPr>
              <a:xfrm>
                <a:off x="3439172" y="1974392"/>
                <a:ext cx="790729" cy="370603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Smart Contracts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Flowchart: Magnetic Disk 65"/>
              <p:cNvSpPr/>
              <p:nvPr/>
            </p:nvSpPr>
            <p:spPr>
              <a:xfrm>
                <a:off x="3382516" y="1524132"/>
                <a:ext cx="602211" cy="342523"/>
              </a:xfrm>
              <a:prstGeom prst="flowChartMagneticDisk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Ledger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400520" y="1695394"/>
                <a:ext cx="784550" cy="22117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Web App</a:t>
                </a:r>
                <a:endParaRPr lang="en-US" sz="900" dirty="0"/>
              </a:p>
            </p:txBody>
          </p:sp>
          <p:sp>
            <p:nvSpPr>
              <p:cNvPr id="70" name="Flowchart: Predefined Process 69"/>
              <p:cNvSpPr/>
              <p:nvPr/>
            </p:nvSpPr>
            <p:spPr>
              <a:xfrm>
                <a:off x="4234794" y="1294343"/>
                <a:ext cx="965277" cy="269515"/>
              </a:xfrm>
              <a:prstGeom prst="flowChartPredefinedProcess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Master Templates</a:t>
                </a:r>
                <a:endParaRPr lang="en-US" sz="800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415521" y="2007303"/>
                <a:ext cx="784550" cy="221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Interfaces</a:t>
                </a:r>
                <a:endParaRPr lang="en-US" sz="900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7364646" y="2908093"/>
              <a:ext cx="2288624" cy="1850042"/>
              <a:chOff x="3129281" y="802640"/>
              <a:chExt cx="2288624" cy="1850042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3129281" y="802640"/>
                <a:ext cx="2288624" cy="18500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Fusion</a:t>
                </a: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75" name="Flowchart: Multidocument 74"/>
              <p:cNvSpPr/>
              <p:nvPr/>
            </p:nvSpPr>
            <p:spPr>
              <a:xfrm>
                <a:off x="3258536" y="1703593"/>
                <a:ext cx="790729" cy="370603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Smart Contracts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Flowchart: Magnetic Disk 75"/>
              <p:cNvSpPr/>
              <p:nvPr/>
            </p:nvSpPr>
            <p:spPr>
              <a:xfrm>
                <a:off x="3392506" y="1199370"/>
                <a:ext cx="602211" cy="342523"/>
              </a:xfrm>
              <a:prstGeom prst="flowChartMagneticDisk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Ledger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400520" y="1695394"/>
                <a:ext cx="784550" cy="22117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Web App</a:t>
                </a:r>
                <a:endParaRPr lang="en-US" sz="900" dirty="0"/>
              </a:p>
            </p:txBody>
          </p:sp>
          <p:sp>
            <p:nvSpPr>
              <p:cNvPr id="78" name="Flowchart: Predefined Process 77"/>
              <p:cNvSpPr/>
              <p:nvPr/>
            </p:nvSpPr>
            <p:spPr>
              <a:xfrm>
                <a:off x="4325157" y="1313585"/>
                <a:ext cx="965277" cy="269515"/>
              </a:xfrm>
              <a:prstGeom prst="flowChartPredefinedProcess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Master Templates</a:t>
                </a:r>
                <a:endParaRPr lang="en-US" sz="800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415521" y="2007303"/>
                <a:ext cx="784550" cy="221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Interfaces</a:t>
                </a:r>
                <a:endParaRPr lang="en-US" sz="900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6393541" y="4620479"/>
              <a:ext cx="2288624" cy="1850042"/>
              <a:chOff x="2863432" y="689052"/>
              <a:chExt cx="2288624" cy="1850042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2863432" y="689052"/>
                <a:ext cx="2288624" cy="18500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   CG AR/AP</a:t>
                </a: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82" name="Flowchart: Multidocument 81"/>
              <p:cNvSpPr/>
              <p:nvPr/>
            </p:nvSpPr>
            <p:spPr>
              <a:xfrm>
                <a:off x="3109247" y="1425163"/>
                <a:ext cx="790729" cy="370603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Smart Contracts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Flowchart: Magnetic Disk 82"/>
              <p:cNvSpPr/>
              <p:nvPr/>
            </p:nvSpPr>
            <p:spPr>
              <a:xfrm>
                <a:off x="3138066" y="1047452"/>
                <a:ext cx="602210" cy="342523"/>
              </a:xfrm>
              <a:prstGeom prst="flowChartMagneticDisk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Ledger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239706" y="1410473"/>
                <a:ext cx="784550" cy="22117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Web App</a:t>
                </a:r>
                <a:endParaRPr lang="en-US" sz="900" dirty="0"/>
              </a:p>
            </p:txBody>
          </p:sp>
          <p:sp>
            <p:nvSpPr>
              <p:cNvPr id="85" name="Flowchart: Predefined Process 84"/>
              <p:cNvSpPr/>
              <p:nvPr/>
            </p:nvSpPr>
            <p:spPr>
              <a:xfrm>
                <a:off x="3525105" y="2042983"/>
                <a:ext cx="965277" cy="269515"/>
              </a:xfrm>
              <a:prstGeom prst="flowChartPredefinedProcess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Master Templates</a:t>
                </a:r>
                <a:endParaRPr lang="en-US" sz="800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222219" y="1731479"/>
                <a:ext cx="784550" cy="2211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Interfaces</a:t>
                </a:r>
                <a:endParaRPr lang="en-US" sz="900" dirty="0"/>
              </a:p>
            </p:txBody>
          </p:sp>
        </p:grpSp>
      </p:grpSp>
      <p:sp>
        <p:nvSpPr>
          <p:cNvPr id="87" name="Rounded Rectangle 86"/>
          <p:cNvSpPr/>
          <p:nvPr/>
        </p:nvSpPr>
        <p:spPr>
          <a:xfrm>
            <a:off x="10331715" y="4582095"/>
            <a:ext cx="1261152" cy="423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SAP</a:t>
            </a:r>
            <a:endParaRPr lang="en-US" sz="1600" b="1" dirty="0"/>
          </a:p>
        </p:txBody>
      </p:sp>
      <p:sp>
        <p:nvSpPr>
          <p:cNvPr id="89" name="Flowchart: Internal Storage 88"/>
          <p:cNvSpPr/>
          <p:nvPr/>
        </p:nvSpPr>
        <p:spPr>
          <a:xfrm>
            <a:off x="4080211" y="6155999"/>
            <a:ext cx="1595120" cy="61642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Share Point</a:t>
            </a:r>
            <a:endParaRPr lang="en-US" sz="1600" dirty="0"/>
          </a:p>
        </p:txBody>
      </p:sp>
      <p:sp>
        <p:nvSpPr>
          <p:cNvPr id="90" name="Up-Down Arrow 89"/>
          <p:cNvSpPr/>
          <p:nvPr/>
        </p:nvSpPr>
        <p:spPr>
          <a:xfrm>
            <a:off x="4767060" y="5669279"/>
            <a:ext cx="211557" cy="49131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-Right Arrow 90"/>
          <p:cNvSpPr/>
          <p:nvPr/>
        </p:nvSpPr>
        <p:spPr>
          <a:xfrm>
            <a:off x="5675331" y="6352613"/>
            <a:ext cx="4990907" cy="1858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 descr="A picture containing text&#10;&#10;Description generated with high confidence">
            <a:extLst>
              <a:ext uri="{FF2B5EF4-FFF2-40B4-BE49-F238E27FC236}">
                <a16:creationId xmlns:a16="http://schemas.microsoft.com/office/drawing/2014/main" xmlns="" id="{8B3CDEFB-06CB-4424-9CD0-4130EBE61D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238" y="6191886"/>
            <a:ext cx="592107" cy="53632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677744" y="722376"/>
            <a:ext cx="7101840" cy="4946903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2" idx="0"/>
            <a:endCxn id="87" idx="2"/>
          </p:cNvCxnSpPr>
          <p:nvPr/>
        </p:nvCxnSpPr>
        <p:spPr>
          <a:xfrm flipH="1" flipV="1">
            <a:off x="10962291" y="5005421"/>
            <a:ext cx="1" cy="11864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0666238" y="6639058"/>
            <a:ext cx="743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Robot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8759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2356"/>
            <a:ext cx="10515600" cy="369282"/>
          </a:xfrm>
        </p:spPr>
        <p:txBody>
          <a:bodyPr>
            <a:normAutofit fontScale="90000"/>
          </a:bodyPr>
          <a:lstStyle/>
          <a:p>
            <a:r>
              <a:rPr lang="en-US" sz="2400" b="1" smtClean="0"/>
              <a:t>Sundry Manual Approval Functional Flow Diagram </a:t>
            </a:r>
            <a:endParaRPr lang="en-US" sz="24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313656" y="765420"/>
            <a:ext cx="8296688" cy="5146558"/>
            <a:chOff x="1683773" y="1494503"/>
            <a:chExt cx="9946314" cy="6314930"/>
          </a:xfrm>
        </p:grpSpPr>
        <p:sp>
          <p:nvSpPr>
            <p:cNvPr id="4" name="TextBox 3"/>
            <p:cNvSpPr txBox="1"/>
            <p:nvPr/>
          </p:nvSpPr>
          <p:spPr>
            <a:xfrm>
              <a:off x="2303207" y="3592016"/>
              <a:ext cx="9326880" cy="2077492"/>
            </a:xfrm>
            <a:prstGeom prst="rect">
              <a:avLst/>
            </a:prstGeom>
            <a:noFill/>
          </p:spPr>
          <p:txBody>
            <a:bodyPr wrap="square" tIns="91440" rIns="91440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83773" y="1622322"/>
              <a:ext cx="1966452" cy="7079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rPr>
                <a:t>AR Country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443451" y="1622322"/>
              <a:ext cx="1966452" cy="7079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rPr>
                <a:t>AP Country</a:t>
              </a:r>
            </a:p>
          </p:txBody>
        </p:sp>
        <p:cxnSp>
          <p:nvCxnSpPr>
            <p:cNvPr id="13" name="Straight Arrow Connector 12"/>
            <p:cNvCxnSpPr>
              <a:stCxn id="6" idx="3"/>
              <a:endCxn id="2" idx="1"/>
            </p:cNvCxnSpPr>
            <p:nvPr/>
          </p:nvCxnSpPr>
          <p:spPr>
            <a:xfrm>
              <a:off x="3650225" y="1976284"/>
              <a:ext cx="1818968" cy="1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5469193" y="1494503"/>
              <a:ext cx="1042220" cy="9635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rPr>
                <a:t>Automation through Smart Contracts</a:t>
              </a:r>
            </a:p>
          </p:txBody>
        </p:sp>
        <p:cxnSp>
          <p:nvCxnSpPr>
            <p:cNvPr id="10" name="Straight Arrow Connector 9"/>
            <p:cNvCxnSpPr>
              <a:stCxn id="2" idx="3"/>
              <a:endCxn id="8" idx="1"/>
            </p:cNvCxnSpPr>
            <p:nvPr/>
          </p:nvCxnSpPr>
          <p:spPr>
            <a:xfrm flipV="1">
              <a:off x="6511413" y="1976284"/>
              <a:ext cx="1932038" cy="1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719053" y="1710814"/>
              <a:ext cx="1750141" cy="312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1.1 </a:t>
              </a:r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- Request Initiated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26161" y="1710812"/>
              <a:ext cx="1750141" cy="312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1.2 </a:t>
              </a:r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- Request </a:t>
              </a:r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Created</a:t>
              </a:r>
              <a:endParaRPr lang="en-US" sz="1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28725" y="2617453"/>
              <a:ext cx="2548053" cy="312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2</a:t>
              </a:r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- Request </a:t>
              </a:r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Approved by AP Country</a:t>
              </a:r>
              <a:endParaRPr lang="en-US" sz="1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96882" y="4624266"/>
              <a:ext cx="1718527" cy="302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5 </a:t>
              </a:r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- Post Request </a:t>
              </a:r>
              <a:r>
                <a:rPr lang="en-US" sz="100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to </a:t>
              </a:r>
              <a:r>
                <a:rPr lang="en-US" sz="100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SAP</a:t>
              </a:r>
              <a:endParaRPr lang="en-US" sz="1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683773" y="4166190"/>
              <a:ext cx="9103978" cy="3643243"/>
              <a:chOff x="1584427" y="3736513"/>
              <a:chExt cx="9103978" cy="3643243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303207" y="3736513"/>
                <a:ext cx="7669162" cy="26554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smtClean="0">
                    <a:solidFill>
                      <a:schemeClr val="tx2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CG Admin</a:t>
                </a:r>
                <a:endParaRPr lang="en-US" sz="1400" b="1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584427" y="3997339"/>
                <a:ext cx="2776609" cy="3381173"/>
                <a:chOff x="1225121" y="4021225"/>
                <a:chExt cx="2776609" cy="3381173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1225121" y="6694475"/>
                  <a:ext cx="1966452" cy="707923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tx2">
                          <a:lumMod val="50000"/>
                        </a:schemeClr>
                      </a:solidFill>
                      <a:latin typeface="Calibri" panose="020F0502020204030204" pitchFamily="34" charset="0"/>
                    </a:rPr>
                    <a:t>SAP (AR Country)</a:t>
                  </a:r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 flipH="1">
                  <a:off x="2719659" y="4021225"/>
                  <a:ext cx="3877" cy="976589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flipH="1" flipV="1">
                  <a:off x="3993953" y="4021225"/>
                  <a:ext cx="7777" cy="1227432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7862857" y="4001825"/>
                <a:ext cx="2447701" cy="3377931"/>
                <a:chOff x="5894438" y="4021225"/>
                <a:chExt cx="2447701" cy="3377931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6375687" y="6691233"/>
                  <a:ext cx="1966452" cy="707923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tx2">
                          <a:lumMod val="50000"/>
                        </a:schemeClr>
                      </a:solidFill>
                      <a:latin typeface="Calibri" panose="020F0502020204030204" pitchFamily="34" charset="0"/>
                    </a:rPr>
                    <a:t>SAP (AP Country)</a:t>
                  </a:r>
                </a:p>
              </p:txBody>
            </p:sp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5894438" y="4021225"/>
                  <a:ext cx="4282" cy="1222944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 flipH="1" flipV="1">
                  <a:off x="7123471" y="4021225"/>
                  <a:ext cx="9830" cy="1222945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/>
              <p:cNvSpPr txBox="1"/>
              <p:nvPr/>
            </p:nvSpPr>
            <p:spPr>
              <a:xfrm>
                <a:off x="3555068" y="4385776"/>
                <a:ext cx="2676907" cy="490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6 </a:t>
                </a:r>
                <a:r>
                  <a:rPr lang="en-US" sz="10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- Download </a:t>
                </a:r>
                <a:r>
                  <a:rPr lang="en-US" sz="1000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 Invoice Number from SAP </a:t>
                </a:r>
                <a:r>
                  <a:rPr lang="en-US" sz="10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and upload to Blockchain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030166" y="4148333"/>
                <a:ext cx="1707737" cy="302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7</a:t>
                </a:r>
                <a:r>
                  <a:rPr lang="en-US" sz="100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10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- Post Request </a:t>
                </a:r>
                <a:r>
                  <a:rPr lang="en-US" sz="100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to </a:t>
                </a:r>
                <a:r>
                  <a:rPr lang="en-US" sz="100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SAP</a:t>
                </a:r>
                <a:endParaRPr lang="en-US" sz="1000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132968" y="4401688"/>
                <a:ext cx="2555437" cy="490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8</a:t>
                </a:r>
                <a:r>
                  <a:rPr lang="en-US" sz="1000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10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- Download SAP </a:t>
                </a:r>
                <a:r>
                  <a:rPr lang="en-US" sz="1000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Number doc </a:t>
                </a:r>
                <a:r>
                  <a:rPr lang="en-US" sz="10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from SAP </a:t>
                </a:r>
                <a:r>
                  <a:rPr lang="en-US" sz="1000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and </a:t>
                </a:r>
                <a:r>
                  <a:rPr lang="en-US" sz="10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upload to Blockchain</a:t>
                </a:r>
              </a:p>
            </p:txBody>
          </p:sp>
        </p:grpSp>
        <p:sp>
          <p:nvSpPr>
            <p:cNvPr id="26" name="Rounded Rectangle 25"/>
            <p:cNvSpPr/>
            <p:nvPr/>
          </p:nvSpPr>
          <p:spPr>
            <a:xfrm>
              <a:off x="1683773" y="3005800"/>
              <a:ext cx="1966451" cy="7079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rPr>
                <a:t>AR Tax </a:t>
              </a:r>
              <a:r>
                <a:rPr lang="en-US" sz="1400" b="1" dirty="0" smtClean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rPr>
                <a:t>Approver</a:t>
              </a:r>
              <a:endParaRPr lang="en-US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2" name="Elbow Connector 11"/>
            <p:cNvCxnSpPr/>
            <p:nvPr/>
          </p:nvCxnSpPr>
          <p:spPr>
            <a:xfrm rot="5400000">
              <a:off x="5564265" y="-711817"/>
              <a:ext cx="675556" cy="675967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endCxn id="9" idx="0"/>
            </p:cNvCxnSpPr>
            <p:nvPr/>
          </p:nvCxnSpPr>
          <p:spPr>
            <a:xfrm>
              <a:off x="3650224" y="3603148"/>
              <a:ext cx="2586910" cy="56304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762179" y="3543322"/>
              <a:ext cx="2754255" cy="312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3</a:t>
              </a:r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- Request </a:t>
              </a:r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Approved </a:t>
              </a:r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by Tax </a:t>
              </a:r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Approver</a:t>
              </a:r>
              <a:endParaRPr lang="en-US" sz="1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1864620" y="3978702"/>
            <a:ext cx="6397208" cy="2164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Shared Drive / File System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45" name="Picture 44" descr="A picture containing text&#10;&#10;Description generated with high confidence">
            <a:extLst>
              <a:ext uri="{FF2B5EF4-FFF2-40B4-BE49-F238E27FC236}">
                <a16:creationId xmlns:a16="http://schemas.microsoft.com/office/drawing/2014/main" xmlns="" id="{8B3CDEFB-06CB-4424-9CD0-4130EBE61D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894" y="4645105"/>
            <a:ext cx="630715" cy="630715"/>
          </a:xfrm>
          <a:prstGeom prst="rect">
            <a:avLst/>
          </a:prstGeom>
        </p:spPr>
      </p:pic>
      <p:sp>
        <p:nvSpPr>
          <p:cNvPr id="77" name="Up-Down Arrow 76"/>
          <p:cNvSpPr/>
          <p:nvPr/>
        </p:nvSpPr>
        <p:spPr>
          <a:xfrm>
            <a:off x="4901181" y="4186667"/>
            <a:ext cx="135912" cy="441347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-Up Arrow 78"/>
          <p:cNvSpPr/>
          <p:nvPr/>
        </p:nvSpPr>
        <p:spPr>
          <a:xfrm>
            <a:off x="2953965" y="5339452"/>
            <a:ext cx="1947216" cy="390751"/>
          </a:xfrm>
          <a:prstGeom prst="leftUpArrow">
            <a:avLst>
              <a:gd name="adj1" fmla="val 14398"/>
              <a:gd name="adj2" fmla="val 22349"/>
              <a:gd name="adj3" fmla="val 25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-Up Arrow 79"/>
          <p:cNvSpPr/>
          <p:nvPr/>
        </p:nvSpPr>
        <p:spPr>
          <a:xfrm rot="10800000" flipV="1">
            <a:off x="5102552" y="5339451"/>
            <a:ext cx="1849668" cy="390751"/>
          </a:xfrm>
          <a:prstGeom prst="leftUpArrow">
            <a:avLst>
              <a:gd name="adj1" fmla="val 14398"/>
              <a:gd name="adj2" fmla="val 22349"/>
              <a:gd name="adj3" fmla="val 34679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Predefined Process 81"/>
          <p:cNvSpPr/>
          <p:nvPr/>
        </p:nvSpPr>
        <p:spPr>
          <a:xfrm>
            <a:off x="7916882" y="2029441"/>
            <a:ext cx="1419142" cy="571365"/>
          </a:xfrm>
          <a:prstGeom prst="flowChartPredefinedProcess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County specific Exception / Query Handling</a:t>
            </a:r>
            <a:endParaRPr lang="en-US" sz="1000"/>
          </a:p>
        </p:txBody>
      </p:sp>
      <p:cxnSp>
        <p:nvCxnSpPr>
          <p:cNvPr id="87" name="Elbow Connector 86"/>
          <p:cNvCxnSpPr>
            <a:stCxn id="9" idx="3"/>
            <a:endCxn id="82" idx="2"/>
          </p:cNvCxnSpPr>
          <p:nvPr/>
        </p:nvCxnSpPr>
        <p:spPr>
          <a:xfrm flipV="1">
            <a:off x="8310433" y="2600806"/>
            <a:ext cx="316020" cy="450200"/>
          </a:xfrm>
          <a:prstGeom prst="bentConnector2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8" idx="2"/>
            <a:endCxn id="82" idx="0"/>
          </p:cNvCxnSpPr>
          <p:nvPr/>
        </p:nvCxnSpPr>
        <p:spPr>
          <a:xfrm rot="16200000" flipH="1">
            <a:off x="7907961" y="1310949"/>
            <a:ext cx="582906" cy="854077"/>
          </a:xfrm>
          <a:prstGeom prst="bentConnector3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6" idx="3"/>
            <a:endCxn id="82" idx="1"/>
          </p:cNvCxnSpPr>
          <p:nvPr/>
        </p:nvCxnSpPr>
        <p:spPr>
          <a:xfrm>
            <a:off x="2953965" y="2285574"/>
            <a:ext cx="4962917" cy="2955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6" idx="1"/>
            <a:endCxn id="41" idx="1"/>
          </p:cNvCxnSpPr>
          <p:nvPr/>
        </p:nvCxnSpPr>
        <p:spPr>
          <a:xfrm rot="10800000" flipH="1" flipV="1">
            <a:off x="1313656" y="1158062"/>
            <a:ext cx="550964" cy="2928847"/>
          </a:xfrm>
          <a:prstGeom prst="bentConnector3">
            <a:avLst>
              <a:gd name="adj1" fmla="val -41491"/>
            </a:avLst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28601" y="2760920"/>
            <a:ext cx="1741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Pull Master Data (frequency based integration)</a:t>
            </a:r>
            <a:endParaRPr lang="en-US" sz="10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20656" y="4279392"/>
            <a:ext cx="22402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 smtClean="0"/>
              <a:t>Created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Tax Approval In-Process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AR Posting On-Hold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AR Posting In-Process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AP </a:t>
            </a:r>
            <a:r>
              <a:rPr lang="en-US" sz="1200" dirty="0"/>
              <a:t>Posting On-Hold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AP </a:t>
            </a:r>
            <a:r>
              <a:rPr lang="en-US" sz="1200" dirty="0"/>
              <a:t>Posting </a:t>
            </a:r>
            <a:r>
              <a:rPr lang="en-US" sz="1200" dirty="0" smtClean="0"/>
              <a:t>In-Process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Rejected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Closed</a:t>
            </a:r>
            <a:endParaRPr lang="en-US" sz="1200" dirty="0"/>
          </a:p>
          <a:p>
            <a:pPr marL="342900" indent="-342900">
              <a:buAutoNum type="arabicPeriod"/>
            </a:pPr>
            <a:endParaRPr lang="en-US" sz="1200" dirty="0" smtClean="0"/>
          </a:p>
          <a:p>
            <a:pPr marL="342900" indent="-342900">
              <a:buAutoNum type="arabicPeriod"/>
            </a:pPr>
            <a:endParaRPr lang="en-US" sz="1200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7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2356"/>
            <a:ext cx="10515600" cy="369282"/>
          </a:xfrm>
        </p:spPr>
        <p:txBody>
          <a:bodyPr>
            <a:normAutofit fontScale="90000"/>
          </a:bodyPr>
          <a:lstStyle/>
          <a:p>
            <a:r>
              <a:rPr lang="en-US" sz="2400" b="1" smtClean="0"/>
              <a:t>Sundry Manual Approval Functional Flow Diagram </a:t>
            </a:r>
            <a:endParaRPr lang="en-US" sz="24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736822" y="728844"/>
            <a:ext cx="8890037" cy="5146558"/>
            <a:chOff x="992247" y="1494503"/>
            <a:chExt cx="10657639" cy="6314930"/>
          </a:xfrm>
        </p:grpSpPr>
        <p:sp>
          <p:nvSpPr>
            <p:cNvPr id="4" name="TextBox 3"/>
            <p:cNvSpPr txBox="1"/>
            <p:nvPr/>
          </p:nvSpPr>
          <p:spPr>
            <a:xfrm>
              <a:off x="2323006" y="3602722"/>
              <a:ext cx="9326880" cy="2077492"/>
            </a:xfrm>
            <a:prstGeom prst="rect">
              <a:avLst/>
            </a:prstGeom>
            <a:noFill/>
          </p:spPr>
          <p:txBody>
            <a:bodyPr wrap="square" tIns="91440" rIns="91440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83773" y="1622322"/>
              <a:ext cx="1966452" cy="7079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rPr>
                <a:t>AR Country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443451" y="1622322"/>
              <a:ext cx="1966452" cy="7079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rPr>
                <a:t>AP Country</a:t>
              </a:r>
            </a:p>
          </p:txBody>
        </p:sp>
        <p:cxnSp>
          <p:nvCxnSpPr>
            <p:cNvPr id="13" name="Straight Arrow Connector 12"/>
            <p:cNvCxnSpPr>
              <a:stCxn id="6" idx="3"/>
              <a:endCxn id="2" idx="1"/>
            </p:cNvCxnSpPr>
            <p:nvPr/>
          </p:nvCxnSpPr>
          <p:spPr>
            <a:xfrm>
              <a:off x="3650225" y="1976284"/>
              <a:ext cx="1818968" cy="1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5469193" y="1494503"/>
              <a:ext cx="1042220" cy="9635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rPr>
                <a:t>Automation through Smart Contracts</a:t>
              </a:r>
            </a:p>
          </p:txBody>
        </p:sp>
        <p:cxnSp>
          <p:nvCxnSpPr>
            <p:cNvPr id="10" name="Straight Arrow Connector 9"/>
            <p:cNvCxnSpPr>
              <a:stCxn id="2" idx="3"/>
              <a:endCxn id="8" idx="1"/>
            </p:cNvCxnSpPr>
            <p:nvPr/>
          </p:nvCxnSpPr>
          <p:spPr>
            <a:xfrm flipV="1">
              <a:off x="6511413" y="1976284"/>
              <a:ext cx="1932038" cy="1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719053" y="1710814"/>
              <a:ext cx="1750141" cy="312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1.1 </a:t>
              </a:r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- Request Initiated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26161" y="1710812"/>
              <a:ext cx="1750141" cy="312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1.2 </a:t>
              </a:r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- Request </a:t>
              </a:r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Created</a:t>
              </a:r>
              <a:endParaRPr lang="en-US" sz="1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31454" y="2940393"/>
              <a:ext cx="2738499" cy="302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2.1</a:t>
              </a:r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- Request </a:t>
              </a:r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Approved by AP Country</a:t>
              </a:r>
              <a:endParaRPr lang="en-US" sz="1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09596" y="4876202"/>
              <a:ext cx="1837562" cy="302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2.2 </a:t>
              </a:r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- Post Request </a:t>
              </a:r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to SAP</a:t>
              </a:r>
              <a:endParaRPr lang="en-US" sz="1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992247" y="3956032"/>
              <a:ext cx="10348513" cy="3853401"/>
              <a:chOff x="892901" y="3526355"/>
              <a:chExt cx="10348513" cy="3853401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892901" y="3526355"/>
                <a:ext cx="2212587" cy="65009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2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CG Admin</a:t>
                </a:r>
                <a:endParaRPr lang="en-US" sz="1400" b="1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584427" y="4024257"/>
                <a:ext cx="3778572" cy="3354255"/>
                <a:chOff x="1225121" y="4048143"/>
                <a:chExt cx="3778572" cy="3354255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1225121" y="6694475"/>
                  <a:ext cx="1966452" cy="707923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tx2">
                          <a:lumMod val="50000"/>
                        </a:schemeClr>
                      </a:solidFill>
                      <a:latin typeface="Calibri" panose="020F0502020204030204" pitchFamily="34" charset="0"/>
                    </a:rPr>
                    <a:t>SAP (AR Country)</a:t>
                  </a:r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 flipH="1">
                  <a:off x="3433738" y="4048143"/>
                  <a:ext cx="10740" cy="1107376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flipV="1">
                  <a:off x="5003693" y="4069826"/>
                  <a:ext cx="0" cy="1032367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7896704" y="3999219"/>
                <a:ext cx="2413854" cy="3380537"/>
                <a:chOff x="5928285" y="4018619"/>
                <a:chExt cx="2413854" cy="3380537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6375687" y="6691233"/>
                  <a:ext cx="1966452" cy="707923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tx2">
                          <a:lumMod val="50000"/>
                        </a:schemeClr>
                      </a:solidFill>
                      <a:latin typeface="Calibri" panose="020F0502020204030204" pitchFamily="34" charset="0"/>
                    </a:rPr>
                    <a:t>SAP (AP Country)</a:t>
                  </a:r>
                </a:p>
              </p:txBody>
            </p:sp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5928285" y="4067126"/>
                  <a:ext cx="3714" cy="1032755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 flipH="1" flipV="1">
                  <a:off x="7654235" y="4018619"/>
                  <a:ext cx="1500" cy="1092194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/>
              <p:cNvSpPr txBox="1"/>
              <p:nvPr/>
            </p:nvSpPr>
            <p:spPr>
              <a:xfrm>
                <a:off x="4627509" y="4333438"/>
                <a:ext cx="2676907" cy="490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3- Get Invoice </a:t>
                </a:r>
                <a:r>
                  <a:rPr lang="en-US" sz="1000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Number </a:t>
                </a:r>
                <a:r>
                  <a:rPr lang="en-US" sz="1000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from Invoice Document and Update Blockchain</a:t>
                </a:r>
                <a:endParaRPr lang="en-US" sz="1000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981764" y="4413088"/>
                <a:ext cx="1707738" cy="302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4</a:t>
                </a:r>
                <a:r>
                  <a:rPr lang="en-US" sz="1000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10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- Post Request to </a:t>
                </a:r>
                <a:r>
                  <a:rPr lang="en-US" sz="1000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SAP</a:t>
                </a:r>
                <a:endParaRPr lang="en-US" sz="1000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685977" y="4285825"/>
                <a:ext cx="2555437" cy="490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5</a:t>
                </a:r>
                <a:r>
                  <a:rPr lang="en-US" sz="1000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10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- </a:t>
                </a:r>
                <a:r>
                  <a:rPr lang="en-US" sz="10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Get </a:t>
                </a:r>
                <a:r>
                  <a:rPr lang="en-US" sz="1000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SAP Doc Number </a:t>
                </a:r>
                <a:r>
                  <a:rPr lang="en-US" sz="10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from </a:t>
                </a:r>
                <a:r>
                  <a:rPr lang="en-US" sz="1000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SAP Document </a:t>
                </a:r>
                <a:r>
                  <a:rPr lang="en-US" sz="10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and Update Blockchain</a:t>
                </a:r>
                <a:endParaRPr lang="en-US" sz="1000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cxnSp>
          <p:nvCxnSpPr>
            <p:cNvPr id="12" name="Elbow Connector 11"/>
            <p:cNvCxnSpPr/>
            <p:nvPr/>
          </p:nvCxnSpPr>
          <p:spPr>
            <a:xfrm rot="5400000">
              <a:off x="7346303" y="2478584"/>
              <a:ext cx="1704451" cy="140777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/>
          <p:cNvSpPr/>
          <p:nvPr/>
        </p:nvSpPr>
        <p:spPr>
          <a:xfrm>
            <a:off x="1903947" y="4014827"/>
            <a:ext cx="6397208" cy="2164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Shared Drive /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Share Point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45" name="Picture 44" descr="A picture containing text&#10;&#10;Description generated with high confidence">
            <a:extLst>
              <a:ext uri="{FF2B5EF4-FFF2-40B4-BE49-F238E27FC236}">
                <a16:creationId xmlns:a16="http://schemas.microsoft.com/office/drawing/2014/main" xmlns="" id="{8B3CDEFB-06CB-4424-9CD0-4130EBE61D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894" y="4645105"/>
            <a:ext cx="630715" cy="630715"/>
          </a:xfrm>
          <a:prstGeom prst="rect">
            <a:avLst/>
          </a:prstGeom>
        </p:spPr>
      </p:pic>
      <p:sp>
        <p:nvSpPr>
          <p:cNvPr id="77" name="Up-Down Arrow 76"/>
          <p:cNvSpPr/>
          <p:nvPr/>
        </p:nvSpPr>
        <p:spPr>
          <a:xfrm>
            <a:off x="4901181" y="4186667"/>
            <a:ext cx="135912" cy="441347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-Up Arrow 78"/>
          <p:cNvSpPr/>
          <p:nvPr/>
        </p:nvSpPr>
        <p:spPr>
          <a:xfrm>
            <a:off x="2953965" y="5339452"/>
            <a:ext cx="1947216" cy="390751"/>
          </a:xfrm>
          <a:prstGeom prst="leftUpArrow">
            <a:avLst>
              <a:gd name="adj1" fmla="val 14398"/>
              <a:gd name="adj2" fmla="val 22349"/>
              <a:gd name="adj3" fmla="val 25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-Up Arrow 79"/>
          <p:cNvSpPr/>
          <p:nvPr/>
        </p:nvSpPr>
        <p:spPr>
          <a:xfrm rot="10800000" flipV="1">
            <a:off x="5102552" y="5339451"/>
            <a:ext cx="1849668" cy="390751"/>
          </a:xfrm>
          <a:prstGeom prst="leftUpArrow">
            <a:avLst>
              <a:gd name="adj1" fmla="val 14398"/>
              <a:gd name="adj2" fmla="val 22349"/>
              <a:gd name="adj3" fmla="val 34679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Predefined Process 81"/>
          <p:cNvSpPr/>
          <p:nvPr/>
        </p:nvSpPr>
        <p:spPr>
          <a:xfrm>
            <a:off x="8900773" y="1804927"/>
            <a:ext cx="1419142" cy="571365"/>
          </a:xfrm>
          <a:prstGeom prst="flowChartPredefinedProcess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County specific Exception / Query Handling</a:t>
            </a:r>
            <a:endParaRPr lang="en-US" sz="1000" dirty="0"/>
          </a:p>
        </p:txBody>
      </p:sp>
      <p:cxnSp>
        <p:nvCxnSpPr>
          <p:cNvPr id="90" name="Elbow Connector 89"/>
          <p:cNvCxnSpPr>
            <a:stCxn id="8" idx="2"/>
            <a:endCxn id="82" idx="0"/>
          </p:cNvCxnSpPr>
          <p:nvPr/>
        </p:nvCxnSpPr>
        <p:spPr>
          <a:xfrm rot="16200000" flipH="1">
            <a:off x="8493876" y="688459"/>
            <a:ext cx="394968" cy="1837968"/>
          </a:xfrm>
          <a:prstGeom prst="bentConnector3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6" idx="1"/>
            <a:endCxn id="41" idx="1"/>
          </p:cNvCxnSpPr>
          <p:nvPr/>
        </p:nvCxnSpPr>
        <p:spPr>
          <a:xfrm rot="10800000" flipH="1" flipV="1">
            <a:off x="1313655" y="1121487"/>
            <a:ext cx="590291" cy="3001548"/>
          </a:xfrm>
          <a:prstGeom prst="bentConnector3">
            <a:avLst>
              <a:gd name="adj1" fmla="val -144064"/>
            </a:avLst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-35706" y="2200410"/>
            <a:ext cx="1888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Pull Master Data (frequency based integration)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28716" y="4443227"/>
            <a:ext cx="2724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Status:-</a:t>
            </a:r>
          </a:p>
          <a:p>
            <a:r>
              <a:rPr lang="en-US" sz="1000" dirty="0" smtClean="0"/>
              <a:t>1.       Created</a:t>
            </a:r>
          </a:p>
          <a:p>
            <a:r>
              <a:rPr lang="en-US" sz="1000" dirty="0" smtClean="0"/>
              <a:t>2.       AR Posting Completed</a:t>
            </a:r>
          </a:p>
          <a:p>
            <a:r>
              <a:rPr lang="en-US" sz="1000" dirty="0" smtClean="0"/>
              <a:t>3.       AR Pulling Completed</a:t>
            </a:r>
          </a:p>
          <a:p>
            <a:r>
              <a:rPr lang="en-US" sz="1000" dirty="0" smtClean="0"/>
              <a:t>4.       AP </a:t>
            </a:r>
            <a:r>
              <a:rPr lang="en-US" sz="1000" dirty="0"/>
              <a:t>Posting </a:t>
            </a:r>
            <a:r>
              <a:rPr lang="en-US" sz="1000" dirty="0" smtClean="0"/>
              <a:t>Completed</a:t>
            </a:r>
            <a:endParaRPr lang="en-US" sz="1000" dirty="0"/>
          </a:p>
          <a:p>
            <a:r>
              <a:rPr lang="en-US" sz="1000" dirty="0" smtClean="0"/>
              <a:t>5.       AP Pulling Completed</a:t>
            </a:r>
          </a:p>
          <a:p>
            <a:r>
              <a:rPr lang="en-US" sz="1000" dirty="0" smtClean="0"/>
              <a:t>6.       AP Posting – Error Occurred </a:t>
            </a:r>
          </a:p>
          <a:p>
            <a:r>
              <a:rPr lang="en-US" sz="1000" dirty="0" smtClean="0"/>
              <a:t>7.       Rejected</a:t>
            </a:r>
          </a:p>
          <a:p>
            <a:r>
              <a:rPr lang="en-US" sz="1000" dirty="0" smtClean="0"/>
              <a:t>8.       Closed</a:t>
            </a:r>
          </a:p>
          <a:p>
            <a:pPr marL="228600" indent="-228600">
              <a:buAutoNum type="arabicPeriod" startAt="9"/>
            </a:pPr>
            <a:endParaRPr lang="en-US" sz="1000" dirty="0"/>
          </a:p>
          <a:p>
            <a:r>
              <a:rPr lang="en-US" sz="1000" b="1" dirty="0" smtClean="0"/>
              <a:t>Exception Status:-</a:t>
            </a:r>
          </a:p>
          <a:p>
            <a:r>
              <a:rPr lang="en-US" sz="1000" dirty="0"/>
              <a:t>9</a:t>
            </a:r>
            <a:r>
              <a:rPr lang="en-US" sz="1000" dirty="0" smtClean="0"/>
              <a:t>.     AR Tax </a:t>
            </a:r>
            <a:r>
              <a:rPr lang="en-US" sz="1000" dirty="0"/>
              <a:t>Approval </a:t>
            </a:r>
            <a:r>
              <a:rPr lang="en-US" sz="1000" dirty="0" smtClean="0"/>
              <a:t>In-Process</a:t>
            </a:r>
          </a:p>
          <a:p>
            <a:r>
              <a:rPr lang="en-US" sz="1000" dirty="0" smtClean="0"/>
              <a:t>10.     AP </a:t>
            </a:r>
            <a:r>
              <a:rPr lang="en-US" sz="1000" dirty="0"/>
              <a:t>Tax Approval In-Process</a:t>
            </a:r>
          </a:p>
          <a:p>
            <a:pPr marL="228600" indent="-228600">
              <a:buAutoNum type="arabicPeriod" startAt="10"/>
            </a:pPr>
            <a:endParaRPr lang="en-US" sz="1000" dirty="0" smtClean="0"/>
          </a:p>
          <a:p>
            <a:pPr marL="342900" indent="-342900">
              <a:buAutoNum type="arabicPeriod"/>
            </a:pPr>
            <a:endParaRPr lang="en-US" sz="1000" dirty="0"/>
          </a:p>
          <a:p>
            <a:pPr marL="342900" indent="-342900">
              <a:buAutoNum type="arabicPeriod"/>
            </a:pPr>
            <a:endParaRPr lang="en-US" sz="1000" dirty="0" smtClean="0"/>
          </a:p>
          <a:p>
            <a:pPr marL="342900" indent="-342900">
              <a:buAutoNum type="arabicPeriod"/>
            </a:pPr>
            <a:endParaRPr lang="en-US" sz="1000" dirty="0" smtClean="0"/>
          </a:p>
          <a:p>
            <a:pPr marL="342900" indent="-342900">
              <a:buAutoNum type="arabicPeriod"/>
            </a:pPr>
            <a:endParaRPr lang="en-US" sz="10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057975" y="3235456"/>
            <a:ext cx="678" cy="77498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84533" y="3631251"/>
            <a:ext cx="1222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6 – Errors/Queries</a:t>
            </a:r>
            <a:endParaRPr lang="en-US" sz="10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413338" y="1736713"/>
            <a:ext cx="1788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en-US" sz="10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– Assign request back to AR Requestor for editing</a:t>
            </a:r>
            <a:endParaRPr lang="en-US" sz="10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2" name="Flowchart: Predefined Process 61"/>
          <p:cNvSpPr/>
          <p:nvPr/>
        </p:nvSpPr>
        <p:spPr>
          <a:xfrm>
            <a:off x="2864242" y="2798448"/>
            <a:ext cx="5436913" cy="346657"/>
          </a:xfrm>
          <a:prstGeom prst="flowChartPredefinedProcess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Share Point Integration</a:t>
            </a:r>
            <a:endParaRPr lang="en-US" sz="1000" dirty="0"/>
          </a:p>
        </p:txBody>
      </p:sp>
      <p:cxnSp>
        <p:nvCxnSpPr>
          <p:cNvPr id="143" name="Elbow Connector 142"/>
          <p:cNvCxnSpPr>
            <a:stCxn id="62" idx="3"/>
            <a:endCxn id="82" idx="2"/>
          </p:cNvCxnSpPr>
          <p:nvPr/>
        </p:nvCxnSpPr>
        <p:spPr>
          <a:xfrm flipV="1">
            <a:off x="8301155" y="2376292"/>
            <a:ext cx="1309189" cy="595485"/>
          </a:xfrm>
          <a:prstGeom prst="bentConnector2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1822235" y="1396754"/>
            <a:ext cx="0" cy="13289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97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2356"/>
            <a:ext cx="10515600" cy="369282"/>
          </a:xfrm>
        </p:spPr>
        <p:txBody>
          <a:bodyPr>
            <a:normAutofit fontScale="90000"/>
          </a:bodyPr>
          <a:lstStyle/>
          <a:p>
            <a:r>
              <a:rPr lang="en-US" sz="2400" b="1" smtClean="0"/>
              <a:t>Sundry Manual Approval Functional Flow Diagram </a:t>
            </a:r>
            <a:endParaRPr lang="en-US" sz="24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736822" y="728844"/>
            <a:ext cx="8890037" cy="5146558"/>
            <a:chOff x="992247" y="1494503"/>
            <a:chExt cx="10657639" cy="6314930"/>
          </a:xfrm>
        </p:grpSpPr>
        <p:sp>
          <p:nvSpPr>
            <p:cNvPr id="4" name="TextBox 3"/>
            <p:cNvSpPr txBox="1"/>
            <p:nvPr/>
          </p:nvSpPr>
          <p:spPr>
            <a:xfrm>
              <a:off x="2323006" y="3602722"/>
              <a:ext cx="9326880" cy="2077492"/>
            </a:xfrm>
            <a:prstGeom prst="rect">
              <a:avLst/>
            </a:prstGeom>
            <a:noFill/>
          </p:spPr>
          <p:txBody>
            <a:bodyPr wrap="square" tIns="91440" rIns="91440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83773" y="1622322"/>
              <a:ext cx="1966452" cy="7079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rPr>
                <a:t>AR Country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443451" y="1622322"/>
              <a:ext cx="1966452" cy="7079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rPr>
                <a:t>AP Country</a:t>
              </a:r>
            </a:p>
          </p:txBody>
        </p:sp>
        <p:cxnSp>
          <p:nvCxnSpPr>
            <p:cNvPr id="13" name="Straight Arrow Connector 12"/>
            <p:cNvCxnSpPr>
              <a:stCxn id="6" idx="3"/>
              <a:endCxn id="2" idx="1"/>
            </p:cNvCxnSpPr>
            <p:nvPr/>
          </p:nvCxnSpPr>
          <p:spPr>
            <a:xfrm>
              <a:off x="3650225" y="1976284"/>
              <a:ext cx="1818968" cy="1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5469193" y="1494503"/>
              <a:ext cx="1042220" cy="9635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rPr>
                <a:t>Automation through Smart Contracts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19053" y="1710814"/>
              <a:ext cx="1750141" cy="312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1.1 </a:t>
              </a:r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- Request Initiated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26555" y="2968149"/>
              <a:ext cx="1750141" cy="31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1.2 </a:t>
              </a:r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- Request </a:t>
              </a:r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Created</a:t>
              </a:r>
              <a:endParaRPr lang="en-US" sz="1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09596" y="4876202"/>
              <a:ext cx="1837562" cy="302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1.3</a:t>
              </a:r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- Post Request </a:t>
              </a:r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to SAP</a:t>
              </a:r>
              <a:endParaRPr lang="en-US" sz="1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992247" y="3956032"/>
              <a:ext cx="10348513" cy="3853401"/>
              <a:chOff x="892901" y="3526355"/>
              <a:chExt cx="10348513" cy="3853401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892901" y="3526355"/>
                <a:ext cx="2212587" cy="65009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2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CG Admin</a:t>
                </a:r>
                <a:endParaRPr lang="en-US" sz="1400" b="1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584427" y="4024257"/>
                <a:ext cx="3778572" cy="3354255"/>
                <a:chOff x="1225121" y="4048143"/>
                <a:chExt cx="3778572" cy="3354255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1225121" y="6694475"/>
                  <a:ext cx="1966452" cy="707923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tx2">
                          <a:lumMod val="50000"/>
                        </a:schemeClr>
                      </a:solidFill>
                      <a:latin typeface="Calibri" panose="020F0502020204030204" pitchFamily="34" charset="0"/>
                    </a:rPr>
                    <a:t>SAP (AR Country)</a:t>
                  </a:r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 flipH="1">
                  <a:off x="3433738" y="4048143"/>
                  <a:ext cx="10740" cy="1107376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flipV="1">
                  <a:off x="5003693" y="4069826"/>
                  <a:ext cx="0" cy="1032367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7896704" y="3999219"/>
                <a:ext cx="2413854" cy="3380537"/>
                <a:chOff x="5928285" y="4018619"/>
                <a:chExt cx="2413854" cy="3380537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6375687" y="6691233"/>
                  <a:ext cx="1966452" cy="707923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tx2">
                          <a:lumMod val="50000"/>
                        </a:schemeClr>
                      </a:solidFill>
                      <a:latin typeface="Calibri" panose="020F0502020204030204" pitchFamily="34" charset="0"/>
                    </a:rPr>
                    <a:t>SAP (AP Country)</a:t>
                  </a:r>
                </a:p>
              </p:txBody>
            </p:sp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5928285" y="4067126"/>
                  <a:ext cx="3714" cy="1032755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 flipH="1" flipV="1">
                  <a:off x="7654235" y="4018619"/>
                  <a:ext cx="1500" cy="1092194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/>
              <p:cNvSpPr txBox="1"/>
              <p:nvPr/>
            </p:nvSpPr>
            <p:spPr>
              <a:xfrm>
                <a:off x="4627509" y="4333438"/>
                <a:ext cx="2676907" cy="490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r>
                  <a:rPr lang="en-US" sz="1000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- Get Invoice </a:t>
                </a:r>
                <a:r>
                  <a:rPr lang="en-US" sz="1000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Number </a:t>
                </a:r>
                <a:r>
                  <a:rPr lang="en-US" sz="1000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from Invoice Document and Update Blockchain</a:t>
                </a:r>
                <a:endParaRPr lang="en-US" sz="1000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981764" y="4413088"/>
                <a:ext cx="1707738" cy="302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3 </a:t>
                </a:r>
                <a:r>
                  <a:rPr lang="en-US" sz="10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- Post Request to </a:t>
                </a:r>
                <a:r>
                  <a:rPr lang="en-US" sz="1000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SAP</a:t>
                </a:r>
                <a:endParaRPr lang="en-US" sz="1000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685977" y="4285825"/>
                <a:ext cx="2555437" cy="490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4 </a:t>
                </a:r>
                <a:r>
                  <a:rPr lang="en-US" sz="10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- </a:t>
                </a:r>
                <a:r>
                  <a:rPr lang="en-US" sz="10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Get </a:t>
                </a:r>
                <a:r>
                  <a:rPr lang="en-US" sz="1000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SAP Doc Number </a:t>
                </a:r>
                <a:r>
                  <a:rPr lang="en-US" sz="10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from </a:t>
                </a:r>
                <a:r>
                  <a:rPr lang="en-US" sz="1000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SAP Document </a:t>
                </a:r>
                <a:r>
                  <a:rPr lang="en-US" sz="10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and Update Blockchain</a:t>
                </a:r>
                <a:endParaRPr lang="en-US" sz="1000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cxnSp>
          <p:nvCxnSpPr>
            <p:cNvPr id="12" name="Elbow Connector 11"/>
            <p:cNvCxnSpPr>
              <a:stCxn id="2" idx="2"/>
            </p:cNvCxnSpPr>
            <p:nvPr/>
          </p:nvCxnSpPr>
          <p:spPr>
            <a:xfrm rot="16200000" flipH="1">
              <a:off x="5954156" y="2494212"/>
              <a:ext cx="1576634" cy="150433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/>
          <p:cNvSpPr/>
          <p:nvPr/>
        </p:nvSpPr>
        <p:spPr>
          <a:xfrm>
            <a:off x="1903947" y="4014827"/>
            <a:ext cx="6397208" cy="2164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Shared Drive /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Share Point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45" name="Picture 44" descr="A picture containing text&#10;&#10;Description generated with high confidence">
            <a:extLst>
              <a:ext uri="{FF2B5EF4-FFF2-40B4-BE49-F238E27FC236}">
                <a16:creationId xmlns:a16="http://schemas.microsoft.com/office/drawing/2014/main" xmlns="" id="{8B3CDEFB-06CB-4424-9CD0-4130EBE61D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894" y="4645105"/>
            <a:ext cx="630715" cy="630715"/>
          </a:xfrm>
          <a:prstGeom prst="rect">
            <a:avLst/>
          </a:prstGeom>
        </p:spPr>
      </p:pic>
      <p:sp>
        <p:nvSpPr>
          <p:cNvPr id="77" name="Up-Down Arrow 76"/>
          <p:cNvSpPr/>
          <p:nvPr/>
        </p:nvSpPr>
        <p:spPr>
          <a:xfrm>
            <a:off x="4901181" y="4186667"/>
            <a:ext cx="135912" cy="441347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-Up Arrow 78"/>
          <p:cNvSpPr/>
          <p:nvPr/>
        </p:nvSpPr>
        <p:spPr>
          <a:xfrm>
            <a:off x="2953965" y="5339452"/>
            <a:ext cx="1947216" cy="390751"/>
          </a:xfrm>
          <a:prstGeom prst="leftUpArrow">
            <a:avLst>
              <a:gd name="adj1" fmla="val 14398"/>
              <a:gd name="adj2" fmla="val 22349"/>
              <a:gd name="adj3" fmla="val 25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-Up Arrow 79"/>
          <p:cNvSpPr/>
          <p:nvPr/>
        </p:nvSpPr>
        <p:spPr>
          <a:xfrm rot="10800000" flipV="1">
            <a:off x="5102552" y="5339451"/>
            <a:ext cx="1849668" cy="390751"/>
          </a:xfrm>
          <a:prstGeom prst="leftUpArrow">
            <a:avLst>
              <a:gd name="adj1" fmla="val 14398"/>
              <a:gd name="adj2" fmla="val 22349"/>
              <a:gd name="adj3" fmla="val 34679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Predefined Process 81"/>
          <p:cNvSpPr/>
          <p:nvPr/>
        </p:nvSpPr>
        <p:spPr>
          <a:xfrm>
            <a:off x="8900773" y="1804927"/>
            <a:ext cx="1419142" cy="571365"/>
          </a:xfrm>
          <a:prstGeom prst="flowChartPredefinedProcess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County specific Exception / Query Handling</a:t>
            </a:r>
            <a:endParaRPr lang="en-US" sz="1000" dirty="0"/>
          </a:p>
        </p:txBody>
      </p:sp>
      <p:cxnSp>
        <p:nvCxnSpPr>
          <p:cNvPr id="90" name="Elbow Connector 89"/>
          <p:cNvCxnSpPr>
            <a:stCxn id="8" idx="2"/>
            <a:endCxn id="82" idx="0"/>
          </p:cNvCxnSpPr>
          <p:nvPr/>
        </p:nvCxnSpPr>
        <p:spPr>
          <a:xfrm rot="16200000" flipH="1">
            <a:off x="8493876" y="688459"/>
            <a:ext cx="394968" cy="1837968"/>
          </a:xfrm>
          <a:prstGeom prst="bentConnector3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6" idx="1"/>
            <a:endCxn id="41" idx="1"/>
          </p:cNvCxnSpPr>
          <p:nvPr/>
        </p:nvCxnSpPr>
        <p:spPr>
          <a:xfrm rot="10800000" flipH="1" flipV="1">
            <a:off x="1313655" y="1121487"/>
            <a:ext cx="590291" cy="3001548"/>
          </a:xfrm>
          <a:prstGeom prst="bentConnector3">
            <a:avLst>
              <a:gd name="adj1" fmla="val -144064"/>
            </a:avLst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-35706" y="2200410"/>
            <a:ext cx="1888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Pull Master Data (frequency based integration)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28716" y="4443227"/>
            <a:ext cx="272491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Status:-</a:t>
            </a:r>
          </a:p>
          <a:p>
            <a:r>
              <a:rPr lang="en-US" sz="1000" dirty="0" smtClean="0"/>
              <a:t>1.       AR Posting Completed</a:t>
            </a:r>
          </a:p>
          <a:p>
            <a:r>
              <a:rPr lang="en-US" sz="1000" dirty="0" smtClean="0"/>
              <a:t>2.       AR Pulling Completed</a:t>
            </a:r>
          </a:p>
          <a:p>
            <a:r>
              <a:rPr lang="en-US" sz="1000" dirty="0" smtClean="0"/>
              <a:t>3.       AP </a:t>
            </a:r>
            <a:r>
              <a:rPr lang="en-US" sz="1000" dirty="0"/>
              <a:t>Posting </a:t>
            </a:r>
            <a:r>
              <a:rPr lang="en-US" sz="1000" dirty="0" smtClean="0"/>
              <a:t>Completed</a:t>
            </a:r>
            <a:endParaRPr lang="en-US" sz="1000" dirty="0"/>
          </a:p>
          <a:p>
            <a:r>
              <a:rPr lang="en-US" sz="1000" dirty="0"/>
              <a:t>4</a:t>
            </a:r>
            <a:r>
              <a:rPr lang="en-US" sz="1000" dirty="0" smtClean="0"/>
              <a:t>.       AP Pulling Completed</a:t>
            </a:r>
          </a:p>
          <a:p>
            <a:r>
              <a:rPr lang="en-US" sz="1000" dirty="0"/>
              <a:t>5</a:t>
            </a:r>
            <a:r>
              <a:rPr lang="en-US" sz="1000" dirty="0" smtClean="0"/>
              <a:t>.       AP Posting – Error Occurred </a:t>
            </a:r>
          </a:p>
          <a:p>
            <a:r>
              <a:rPr lang="en-US" sz="1000" dirty="0"/>
              <a:t>6</a:t>
            </a:r>
            <a:r>
              <a:rPr lang="en-US" sz="1000" dirty="0" smtClean="0"/>
              <a:t>.       Rejected</a:t>
            </a:r>
          </a:p>
          <a:p>
            <a:r>
              <a:rPr lang="en-US" sz="1000" dirty="0"/>
              <a:t>7</a:t>
            </a:r>
            <a:r>
              <a:rPr lang="en-US" sz="1000" smtClean="0"/>
              <a:t>.       </a:t>
            </a:r>
            <a:r>
              <a:rPr lang="en-US" sz="1000" dirty="0" smtClean="0"/>
              <a:t>Closed</a:t>
            </a:r>
          </a:p>
          <a:p>
            <a:pPr marL="228600" indent="-228600">
              <a:buAutoNum type="arabicPeriod" startAt="9"/>
            </a:pPr>
            <a:endParaRPr lang="en-US" sz="1000" dirty="0"/>
          </a:p>
          <a:p>
            <a:r>
              <a:rPr lang="en-US" sz="1000" b="1" dirty="0" smtClean="0"/>
              <a:t>Exception Status:-</a:t>
            </a:r>
          </a:p>
          <a:p>
            <a:r>
              <a:rPr lang="en-US" sz="1000" dirty="0"/>
              <a:t>9</a:t>
            </a:r>
            <a:r>
              <a:rPr lang="en-US" sz="1000" dirty="0" smtClean="0"/>
              <a:t>.     AR Tax </a:t>
            </a:r>
            <a:r>
              <a:rPr lang="en-US" sz="1000" dirty="0"/>
              <a:t>Approval </a:t>
            </a:r>
            <a:r>
              <a:rPr lang="en-US" sz="1000" dirty="0" smtClean="0"/>
              <a:t>In-Process</a:t>
            </a:r>
          </a:p>
          <a:p>
            <a:r>
              <a:rPr lang="en-US" sz="1000" dirty="0" smtClean="0"/>
              <a:t>10.     AP </a:t>
            </a:r>
            <a:r>
              <a:rPr lang="en-US" sz="1000" dirty="0"/>
              <a:t>Tax Approval In-Process</a:t>
            </a:r>
          </a:p>
          <a:p>
            <a:pPr marL="228600" indent="-228600">
              <a:buAutoNum type="arabicPeriod" startAt="10"/>
            </a:pPr>
            <a:endParaRPr lang="en-US" sz="1000" dirty="0" smtClean="0"/>
          </a:p>
          <a:p>
            <a:pPr marL="342900" indent="-342900">
              <a:buAutoNum type="arabicPeriod"/>
            </a:pPr>
            <a:endParaRPr lang="en-US" sz="1000" dirty="0"/>
          </a:p>
          <a:p>
            <a:pPr marL="342900" indent="-342900">
              <a:buAutoNum type="arabicPeriod"/>
            </a:pPr>
            <a:endParaRPr lang="en-US" sz="1000" dirty="0" smtClean="0"/>
          </a:p>
          <a:p>
            <a:pPr marL="342900" indent="-342900">
              <a:buAutoNum type="arabicPeriod"/>
            </a:pPr>
            <a:endParaRPr lang="en-US" sz="1000" dirty="0" smtClean="0"/>
          </a:p>
          <a:p>
            <a:pPr marL="342900" indent="-342900">
              <a:buAutoNum type="arabicPeriod"/>
            </a:pPr>
            <a:endParaRPr lang="en-US" sz="10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057975" y="3235456"/>
            <a:ext cx="678" cy="77498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84533" y="3631251"/>
            <a:ext cx="1222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5 – Errors/Queries</a:t>
            </a:r>
            <a:endParaRPr lang="en-US" sz="10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413338" y="1736713"/>
            <a:ext cx="1788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6 – Assign request back to AR Requestor for editing</a:t>
            </a:r>
            <a:endParaRPr lang="en-US" sz="10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2" name="Flowchart: Predefined Process 61"/>
          <p:cNvSpPr/>
          <p:nvPr/>
        </p:nvSpPr>
        <p:spPr>
          <a:xfrm>
            <a:off x="2864242" y="2798448"/>
            <a:ext cx="5436913" cy="346657"/>
          </a:xfrm>
          <a:prstGeom prst="flowChartPredefinedProcess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Share Point Integration</a:t>
            </a:r>
            <a:endParaRPr lang="en-US" sz="1000" dirty="0"/>
          </a:p>
        </p:txBody>
      </p:sp>
      <p:cxnSp>
        <p:nvCxnSpPr>
          <p:cNvPr id="143" name="Elbow Connector 142"/>
          <p:cNvCxnSpPr>
            <a:stCxn id="62" idx="3"/>
            <a:endCxn id="82" idx="2"/>
          </p:cNvCxnSpPr>
          <p:nvPr/>
        </p:nvCxnSpPr>
        <p:spPr>
          <a:xfrm flipV="1">
            <a:off x="8301155" y="2376292"/>
            <a:ext cx="1309189" cy="595485"/>
          </a:xfrm>
          <a:prstGeom prst="bentConnector2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1822235" y="1396754"/>
            <a:ext cx="0" cy="13289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2356"/>
            <a:ext cx="10515600" cy="369282"/>
          </a:xfrm>
        </p:spPr>
        <p:txBody>
          <a:bodyPr>
            <a:normAutofit fontScale="90000"/>
          </a:bodyPr>
          <a:lstStyle/>
          <a:p>
            <a:r>
              <a:rPr lang="en-US" sz="2400" b="1" smtClean="0"/>
              <a:t>Sundry Auto-Approval Functional Flow Diagram </a:t>
            </a:r>
            <a:endParaRPr lang="en-US" sz="24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49648" y="820284"/>
            <a:ext cx="8296688" cy="5146558"/>
            <a:chOff x="1683773" y="1494503"/>
            <a:chExt cx="9946314" cy="6314930"/>
          </a:xfrm>
        </p:grpSpPr>
        <p:sp>
          <p:nvSpPr>
            <p:cNvPr id="4" name="TextBox 3"/>
            <p:cNvSpPr txBox="1"/>
            <p:nvPr/>
          </p:nvSpPr>
          <p:spPr>
            <a:xfrm>
              <a:off x="2303207" y="3592016"/>
              <a:ext cx="9326880" cy="2077492"/>
            </a:xfrm>
            <a:prstGeom prst="rect">
              <a:avLst/>
            </a:prstGeom>
            <a:noFill/>
          </p:spPr>
          <p:txBody>
            <a:bodyPr wrap="square" tIns="91440" rIns="91440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83773" y="1622322"/>
              <a:ext cx="1966452" cy="7079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rPr>
                <a:t>AR Country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443451" y="1622322"/>
              <a:ext cx="1966452" cy="7079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rPr>
                <a:t>AP Country</a:t>
              </a:r>
            </a:p>
          </p:txBody>
        </p:sp>
        <p:cxnSp>
          <p:nvCxnSpPr>
            <p:cNvPr id="13" name="Straight Arrow Connector 12"/>
            <p:cNvCxnSpPr>
              <a:stCxn id="6" idx="3"/>
              <a:endCxn id="2" idx="1"/>
            </p:cNvCxnSpPr>
            <p:nvPr/>
          </p:nvCxnSpPr>
          <p:spPr>
            <a:xfrm>
              <a:off x="3650225" y="1976284"/>
              <a:ext cx="1818968" cy="1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5469193" y="1494503"/>
              <a:ext cx="1042220" cy="9635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rPr>
                <a:t>Automation through Smart Contracts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19053" y="1710814"/>
              <a:ext cx="1750141" cy="312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1 - Request Initiated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94599" y="2788786"/>
              <a:ext cx="2933478" cy="302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2</a:t>
              </a:r>
              <a:r>
                <a:rPr lang="en-US" sz="100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- </a:t>
              </a:r>
              <a:r>
                <a:rPr lang="en-US" sz="100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Request </a:t>
              </a:r>
              <a:r>
                <a:rPr lang="en-US" sz="100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Created and Auto-Approved</a:t>
              </a:r>
              <a:endParaRPr lang="en-US" sz="1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96882" y="4624266"/>
              <a:ext cx="1718527" cy="302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3</a:t>
              </a:r>
              <a:r>
                <a:rPr lang="en-US" sz="100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- Post Request </a:t>
              </a:r>
              <a:r>
                <a:rPr lang="en-US" sz="100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to </a:t>
              </a:r>
              <a:r>
                <a:rPr lang="en-US" sz="100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SAP</a:t>
              </a:r>
              <a:endParaRPr lang="en-US" sz="1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683773" y="4166190"/>
              <a:ext cx="9103978" cy="3643243"/>
              <a:chOff x="1584427" y="3736513"/>
              <a:chExt cx="9103978" cy="3643243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303207" y="3736513"/>
                <a:ext cx="7669162" cy="26554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smtClean="0">
                    <a:solidFill>
                      <a:schemeClr val="tx2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CG Admin</a:t>
                </a:r>
                <a:endParaRPr lang="en-US" sz="1400" b="1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584427" y="3997339"/>
                <a:ext cx="2776609" cy="3381173"/>
                <a:chOff x="1225121" y="4021225"/>
                <a:chExt cx="2776609" cy="3381173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1225121" y="6694475"/>
                  <a:ext cx="1966452" cy="707923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tx2">
                          <a:lumMod val="50000"/>
                        </a:schemeClr>
                      </a:solidFill>
                      <a:latin typeface="Calibri" panose="020F0502020204030204" pitchFamily="34" charset="0"/>
                    </a:rPr>
                    <a:t>SAP (AR Country)</a:t>
                  </a:r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 flipH="1">
                  <a:off x="2719659" y="4021225"/>
                  <a:ext cx="3877" cy="976589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flipH="1" flipV="1">
                  <a:off x="3993953" y="4021225"/>
                  <a:ext cx="7777" cy="1227432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7862857" y="4001825"/>
                <a:ext cx="2447701" cy="3377931"/>
                <a:chOff x="5894438" y="4021225"/>
                <a:chExt cx="2447701" cy="3377931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6375687" y="6691233"/>
                  <a:ext cx="1966452" cy="707923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tx2">
                          <a:lumMod val="50000"/>
                        </a:schemeClr>
                      </a:solidFill>
                      <a:latin typeface="Calibri" panose="020F0502020204030204" pitchFamily="34" charset="0"/>
                    </a:rPr>
                    <a:t>SAP (AP Country)</a:t>
                  </a:r>
                </a:p>
              </p:txBody>
            </p:sp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5894438" y="4021225"/>
                  <a:ext cx="4282" cy="1222944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 flipH="1" flipV="1">
                  <a:off x="7123471" y="4021225"/>
                  <a:ext cx="9830" cy="1222945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/>
              <p:cNvSpPr txBox="1"/>
              <p:nvPr/>
            </p:nvSpPr>
            <p:spPr>
              <a:xfrm>
                <a:off x="3555068" y="4385776"/>
                <a:ext cx="2676907" cy="490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4</a:t>
                </a:r>
                <a:r>
                  <a:rPr lang="en-US" sz="1000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10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- Download </a:t>
                </a:r>
                <a:r>
                  <a:rPr lang="en-US" sz="1000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 Invoice Number from SAP </a:t>
                </a:r>
                <a:r>
                  <a:rPr lang="en-US" sz="10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and upload to Blockchain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030166" y="4148333"/>
                <a:ext cx="1707737" cy="302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5 </a:t>
                </a:r>
                <a:r>
                  <a:rPr lang="en-US" sz="10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- Post Request </a:t>
                </a:r>
                <a:r>
                  <a:rPr lang="en-US" sz="100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to </a:t>
                </a:r>
                <a:r>
                  <a:rPr lang="en-US" sz="100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SAP</a:t>
                </a:r>
                <a:endParaRPr lang="en-US" sz="1000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132968" y="4401688"/>
                <a:ext cx="2555437" cy="490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6 </a:t>
                </a:r>
                <a:r>
                  <a:rPr lang="en-US" sz="10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- Download SAP </a:t>
                </a:r>
                <a:r>
                  <a:rPr lang="en-US" sz="1000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Number doc </a:t>
                </a:r>
                <a:r>
                  <a:rPr lang="en-US" sz="10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from SAP </a:t>
                </a:r>
                <a:r>
                  <a:rPr lang="en-US" sz="1000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and </a:t>
                </a:r>
                <a:r>
                  <a:rPr lang="en-US" sz="10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upload to Blockchain</a:t>
                </a:r>
              </a:p>
            </p:txBody>
          </p:sp>
        </p:grpSp>
        <p:cxnSp>
          <p:nvCxnSpPr>
            <p:cNvPr id="12" name="Elbow Connector 11"/>
            <p:cNvCxnSpPr>
              <a:stCxn id="2" idx="2"/>
            </p:cNvCxnSpPr>
            <p:nvPr/>
          </p:nvCxnSpPr>
          <p:spPr>
            <a:xfrm rot="16200000" flipH="1">
              <a:off x="5306750" y="3141619"/>
              <a:ext cx="1708125" cy="34101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/>
          <p:cNvSpPr/>
          <p:nvPr/>
        </p:nvSpPr>
        <p:spPr>
          <a:xfrm>
            <a:off x="1864620" y="3978702"/>
            <a:ext cx="6397208" cy="2164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Shared Drive /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Share Point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45" name="Picture 44" descr="A picture containing text&#10;&#10;Description generated with high confidence">
            <a:extLst>
              <a:ext uri="{FF2B5EF4-FFF2-40B4-BE49-F238E27FC236}">
                <a16:creationId xmlns:a16="http://schemas.microsoft.com/office/drawing/2014/main" xmlns="" id="{8B3CDEFB-06CB-4424-9CD0-4130EBE61D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894" y="4645105"/>
            <a:ext cx="630715" cy="630715"/>
          </a:xfrm>
          <a:prstGeom prst="rect">
            <a:avLst/>
          </a:prstGeom>
        </p:spPr>
      </p:pic>
      <p:sp>
        <p:nvSpPr>
          <p:cNvPr id="77" name="Up-Down Arrow 76"/>
          <p:cNvSpPr/>
          <p:nvPr/>
        </p:nvSpPr>
        <p:spPr>
          <a:xfrm>
            <a:off x="4901181" y="4186667"/>
            <a:ext cx="135912" cy="441347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-Up Arrow 78"/>
          <p:cNvSpPr/>
          <p:nvPr/>
        </p:nvSpPr>
        <p:spPr>
          <a:xfrm>
            <a:off x="2889957" y="5339452"/>
            <a:ext cx="2011224" cy="390751"/>
          </a:xfrm>
          <a:prstGeom prst="leftUpArrow">
            <a:avLst>
              <a:gd name="adj1" fmla="val 14398"/>
              <a:gd name="adj2" fmla="val 22349"/>
              <a:gd name="adj3" fmla="val 25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-Up Arrow 79"/>
          <p:cNvSpPr/>
          <p:nvPr/>
        </p:nvSpPr>
        <p:spPr>
          <a:xfrm rot="10800000" flipV="1">
            <a:off x="5102553" y="5339451"/>
            <a:ext cx="1785659" cy="390751"/>
          </a:xfrm>
          <a:prstGeom prst="leftUpArrow">
            <a:avLst>
              <a:gd name="adj1" fmla="val 14398"/>
              <a:gd name="adj2" fmla="val 22349"/>
              <a:gd name="adj3" fmla="val 34679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Predefined Process 81"/>
          <p:cNvSpPr/>
          <p:nvPr/>
        </p:nvSpPr>
        <p:spPr>
          <a:xfrm>
            <a:off x="7916882" y="2029441"/>
            <a:ext cx="1419142" cy="571365"/>
          </a:xfrm>
          <a:prstGeom prst="flowChartPredefinedProcess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County specific Exception / Query Handling</a:t>
            </a:r>
            <a:endParaRPr lang="en-US" sz="1000"/>
          </a:p>
        </p:txBody>
      </p:sp>
      <p:cxnSp>
        <p:nvCxnSpPr>
          <p:cNvPr id="87" name="Elbow Connector 86"/>
          <p:cNvCxnSpPr>
            <a:stCxn id="9" idx="3"/>
            <a:endCxn id="82" idx="2"/>
          </p:cNvCxnSpPr>
          <p:nvPr/>
        </p:nvCxnSpPr>
        <p:spPr>
          <a:xfrm flipV="1">
            <a:off x="8246425" y="2600806"/>
            <a:ext cx="380028" cy="505064"/>
          </a:xfrm>
          <a:prstGeom prst="bentConnector2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8" idx="2"/>
            <a:endCxn id="82" idx="0"/>
          </p:cNvCxnSpPr>
          <p:nvPr/>
        </p:nvCxnSpPr>
        <p:spPr>
          <a:xfrm rot="16200000" flipH="1">
            <a:off x="7903389" y="1306377"/>
            <a:ext cx="528042" cy="918085"/>
          </a:xfrm>
          <a:prstGeom prst="bentConnector3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6" idx="1"/>
            <a:endCxn id="41" idx="1"/>
          </p:cNvCxnSpPr>
          <p:nvPr/>
        </p:nvCxnSpPr>
        <p:spPr>
          <a:xfrm rot="10800000" flipH="1" flipV="1">
            <a:off x="1249648" y="1212926"/>
            <a:ext cx="614972" cy="2873983"/>
          </a:xfrm>
          <a:prstGeom prst="bentConnector3">
            <a:avLst>
              <a:gd name="adj1" fmla="val -37172"/>
            </a:avLst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90625" y="2760920"/>
            <a:ext cx="1679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Pull Master Data (frequency based integration)</a:t>
            </a:r>
            <a:endParaRPr lang="en-US" sz="10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68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395" y="-89"/>
            <a:ext cx="10515600" cy="976401"/>
          </a:xfrm>
        </p:spPr>
        <p:txBody>
          <a:bodyPr>
            <a:normAutofit/>
          </a:bodyPr>
          <a:lstStyle/>
          <a:p>
            <a:r>
              <a:rPr lang="en-US" sz="2200" b="1" smtClean="0"/>
              <a:t>Sundry Invoicing - Logical </a:t>
            </a:r>
            <a:r>
              <a:rPr lang="en-US" sz="2200" b="1" dirty="0"/>
              <a:t>Architecture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8318" y="976312"/>
            <a:ext cx="11706086" cy="4828176"/>
            <a:chOff x="258902" y="1439274"/>
            <a:chExt cx="11706086" cy="4828176"/>
          </a:xfrm>
        </p:grpSpPr>
        <p:sp>
          <p:nvSpPr>
            <p:cNvPr id="6" name="Rounded Rectangle 5"/>
            <p:cNvSpPr/>
            <p:nvPr/>
          </p:nvSpPr>
          <p:spPr>
            <a:xfrm>
              <a:off x="258902" y="3505933"/>
              <a:ext cx="9483860" cy="2761517"/>
            </a:xfrm>
            <a:prstGeom prst="roundRect">
              <a:avLst>
                <a:gd name="adj" fmla="val 8651"/>
              </a:avLst>
            </a:prstGeom>
            <a:solidFill>
              <a:srgbClr val="F2F3F4"/>
            </a:solidFill>
            <a:ln w="12700">
              <a:solidFill>
                <a:schemeClr val="bg1">
                  <a:lumMod val="8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+mj-lt"/>
                </a:rPr>
                <a:t>Blockchain services 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58902" y="2007727"/>
              <a:ext cx="9483860" cy="1286233"/>
            </a:xfrm>
            <a:prstGeom prst="roundRect">
              <a:avLst/>
            </a:prstGeom>
            <a:solidFill>
              <a:srgbClr val="F2F3F4"/>
            </a:solidFill>
            <a:ln w="12700">
              <a:solidFill>
                <a:schemeClr val="bg1">
                  <a:lumMod val="8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+mj-lt"/>
                </a:rPr>
                <a:t>Business </a:t>
              </a:r>
              <a:r>
                <a:rPr lang="en-US" sz="1050" dirty="0" err="1">
                  <a:solidFill>
                    <a:schemeClr val="tx1"/>
                  </a:solidFill>
                  <a:latin typeface="+mj-lt"/>
                </a:rPr>
                <a:t>Api</a:t>
              </a:r>
              <a:r>
                <a:rPr lang="en-US" sz="1050" dirty="0">
                  <a:solidFill>
                    <a:schemeClr val="tx1"/>
                  </a:solidFill>
                  <a:latin typeface="+mj-lt"/>
                </a:rPr>
                <a:t> layer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470857" y="2320659"/>
              <a:ext cx="3049589" cy="90027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Infra Services 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591507" y="2571851"/>
              <a:ext cx="1344613" cy="243051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Msg</a:t>
              </a:r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Transform 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591507" y="2921524"/>
              <a:ext cx="1344613" cy="243051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Audit / logging 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071057" y="2571851"/>
              <a:ext cx="1344613" cy="243051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Listeners/ </a:t>
              </a:r>
              <a:r>
                <a:rPr lang="en-US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notifiers</a:t>
              </a:r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071057" y="2921524"/>
              <a:ext cx="1344613" cy="243051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Error handlers 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457783" y="5198929"/>
              <a:ext cx="2538413" cy="97039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Blockchain </a:t>
              </a:r>
            </a:p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Network / </a:t>
              </a:r>
            </a:p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Shared Ledger 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74871" y="3890815"/>
              <a:ext cx="2127952" cy="99134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Chaincode serv.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827420" y="3890815"/>
              <a:ext cx="3271870" cy="99134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Blockchain / Transaction Services 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248575" y="3890815"/>
              <a:ext cx="3271870" cy="99134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Membership services 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955897" y="4131024"/>
              <a:ext cx="1384692" cy="243051"/>
            </a:xfrm>
            <a:prstGeom prst="roundRect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Consensus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955898" y="4480697"/>
              <a:ext cx="2968285" cy="243051"/>
            </a:xfrm>
            <a:prstGeom prst="roundRect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Ledger / storage services 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607059" y="4131024"/>
              <a:ext cx="1317124" cy="243051"/>
            </a:xfrm>
            <a:prstGeom prst="roundRect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P2p protocol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499818" y="4131024"/>
              <a:ext cx="1384692" cy="243051"/>
            </a:xfrm>
            <a:prstGeom prst="roundRect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Registration 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8150981" y="4131024"/>
              <a:ext cx="1317124" cy="243051"/>
            </a:xfrm>
            <a:prstGeom prst="roundRect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Identity mgmt.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499819" y="4480697"/>
              <a:ext cx="2968285" cy="243051"/>
            </a:xfrm>
            <a:prstGeom prst="roundRect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Auditability </a:t>
              </a:r>
            </a:p>
          </p:txBody>
        </p:sp>
        <p:sp>
          <p:nvSpPr>
            <p:cNvPr id="39" name="Left-Right Arrow 38"/>
            <p:cNvSpPr/>
            <p:nvPr/>
          </p:nvSpPr>
          <p:spPr>
            <a:xfrm>
              <a:off x="1150232" y="4893480"/>
              <a:ext cx="7623638" cy="342555"/>
            </a:xfrm>
            <a:prstGeom prst="leftRightArrow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Event Streaming 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80436" y="4245389"/>
              <a:ext cx="1612143" cy="243051"/>
            </a:xfrm>
            <a:prstGeom prst="roundRect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Secure container 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680436" y="4576448"/>
              <a:ext cx="1612143" cy="243051"/>
            </a:xfrm>
            <a:prstGeom prst="roundRect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Secure registry</a:t>
              </a: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4680698" y="5273928"/>
              <a:ext cx="964123" cy="878584"/>
              <a:chOff x="-1381062" y="3116116"/>
              <a:chExt cx="1307043" cy="1191080"/>
            </a:xfrm>
          </p:grpSpPr>
          <p:grpSp>
            <p:nvGrpSpPr>
              <p:cNvPr id="43" name="Groupe 589"/>
              <p:cNvGrpSpPr/>
              <p:nvPr/>
            </p:nvGrpSpPr>
            <p:grpSpPr>
              <a:xfrm>
                <a:off x="-1381062" y="3660099"/>
                <a:ext cx="227013" cy="209551"/>
                <a:chOff x="331789" y="3817938"/>
                <a:chExt cx="433388" cy="400051"/>
              </a:xfrm>
            </p:grpSpPr>
            <p:sp>
              <p:nvSpPr>
                <p:cNvPr id="144" name="Line 321"/>
                <p:cNvSpPr>
                  <a:spLocks noChangeShapeType="1"/>
                </p:cNvSpPr>
                <p:nvPr/>
              </p:nvSpPr>
              <p:spPr bwMode="auto">
                <a:xfrm flipH="1">
                  <a:off x="341314" y="4216401"/>
                  <a:ext cx="423863" cy="1588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5" name="Oval 322"/>
                <p:cNvSpPr>
                  <a:spLocks noChangeArrowheads="1"/>
                </p:cNvSpPr>
                <p:nvPr/>
              </p:nvSpPr>
              <p:spPr bwMode="auto">
                <a:xfrm>
                  <a:off x="501651" y="3871913"/>
                  <a:ext cx="50800" cy="53975"/>
                </a:xfrm>
                <a:prstGeom prst="ellips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6" name="Freeform 323"/>
                <p:cNvSpPr>
                  <a:spLocks/>
                </p:cNvSpPr>
                <p:nvPr/>
              </p:nvSpPr>
              <p:spPr bwMode="auto">
                <a:xfrm>
                  <a:off x="601664" y="3960813"/>
                  <a:ext cx="53975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4" y="0"/>
                    </a:cxn>
                    <a:cxn ang="0">
                      <a:pos x="34" y="116"/>
                    </a:cxn>
                  </a:cxnLst>
                  <a:rect l="0" t="0" r="r" b="b"/>
                  <a:pathLst>
                    <a:path w="34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4" y="0"/>
                      </a:lnTo>
                      <a:lnTo>
                        <a:pt x="34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7" name="Freeform 324"/>
                <p:cNvSpPr>
                  <a:spLocks/>
                </p:cNvSpPr>
                <p:nvPr/>
              </p:nvSpPr>
              <p:spPr bwMode="auto">
                <a:xfrm>
                  <a:off x="511176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8" name="Freeform 325"/>
                <p:cNvSpPr>
                  <a:spLocks/>
                </p:cNvSpPr>
                <p:nvPr/>
              </p:nvSpPr>
              <p:spPr bwMode="auto">
                <a:xfrm>
                  <a:off x="423864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9" name="Freeform 326"/>
                <p:cNvSpPr>
                  <a:spLocks/>
                </p:cNvSpPr>
                <p:nvPr/>
              </p:nvSpPr>
              <p:spPr bwMode="auto">
                <a:xfrm>
                  <a:off x="357189" y="3817938"/>
                  <a:ext cx="354013" cy="342900"/>
                </a:xfrm>
                <a:custGeom>
                  <a:avLst/>
                  <a:gdLst/>
                  <a:ahLst/>
                  <a:cxnLst>
                    <a:cxn ang="0">
                      <a:pos x="17" y="168"/>
                    </a:cxn>
                    <a:cxn ang="0">
                      <a:pos x="17" y="78"/>
                    </a:cxn>
                    <a:cxn ang="0">
                      <a:pos x="12" y="75"/>
                    </a:cxn>
                    <a:cxn ang="0">
                      <a:pos x="0" y="75"/>
                    </a:cxn>
                    <a:cxn ang="0">
                      <a:pos x="0" y="62"/>
                    </a:cxn>
                    <a:cxn ang="0">
                      <a:pos x="84" y="4"/>
                    </a:cxn>
                    <a:cxn ang="0">
                      <a:pos x="95" y="4"/>
                    </a:cxn>
                    <a:cxn ang="0">
                      <a:pos x="183" y="59"/>
                    </a:cxn>
                    <a:cxn ang="0">
                      <a:pos x="183" y="72"/>
                    </a:cxn>
                    <a:cxn ang="0">
                      <a:pos x="177" y="76"/>
                    </a:cxn>
                    <a:cxn ang="0">
                      <a:pos x="171" y="76"/>
                    </a:cxn>
                    <a:cxn ang="0">
                      <a:pos x="171" y="177"/>
                    </a:cxn>
                    <a:cxn ang="0">
                      <a:pos x="183" y="177"/>
                    </a:cxn>
                  </a:cxnLst>
                  <a:rect l="0" t="0" r="r" b="b"/>
                  <a:pathLst>
                    <a:path w="183" h="177">
                      <a:moveTo>
                        <a:pt x="17" y="168"/>
                      </a:moveTo>
                      <a:cubicBezTo>
                        <a:pt x="17" y="78"/>
                        <a:pt x="17" y="78"/>
                        <a:pt x="17" y="78"/>
                      </a:cubicBezTo>
                      <a:cubicBezTo>
                        <a:pt x="17" y="78"/>
                        <a:pt x="19" y="75"/>
                        <a:pt x="12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2"/>
                        <a:pt x="64" y="20"/>
                        <a:pt x="84" y="4"/>
                      </a:cubicBezTo>
                      <a:cubicBezTo>
                        <a:pt x="86" y="3"/>
                        <a:pt x="89" y="0"/>
                        <a:pt x="95" y="4"/>
                      </a:cubicBezTo>
                      <a:cubicBezTo>
                        <a:pt x="100" y="9"/>
                        <a:pt x="183" y="59"/>
                        <a:pt x="183" y="59"/>
                      </a:cubicBezTo>
                      <a:cubicBezTo>
                        <a:pt x="183" y="72"/>
                        <a:pt x="183" y="72"/>
                        <a:pt x="183" y="72"/>
                      </a:cubicBezTo>
                      <a:cubicBezTo>
                        <a:pt x="183" y="72"/>
                        <a:pt x="183" y="76"/>
                        <a:pt x="177" y="76"/>
                      </a:cubicBezTo>
                      <a:cubicBezTo>
                        <a:pt x="171" y="76"/>
                        <a:pt x="171" y="76"/>
                        <a:pt x="171" y="76"/>
                      </a:cubicBezTo>
                      <a:cubicBezTo>
                        <a:pt x="171" y="177"/>
                        <a:pt x="171" y="177"/>
                        <a:pt x="171" y="177"/>
                      </a:cubicBezTo>
                      <a:cubicBezTo>
                        <a:pt x="183" y="177"/>
                        <a:pt x="183" y="177"/>
                        <a:pt x="183" y="177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0" name="Freeform 327"/>
                <p:cNvSpPr>
                  <a:spLocks/>
                </p:cNvSpPr>
                <p:nvPr/>
              </p:nvSpPr>
              <p:spPr bwMode="auto">
                <a:xfrm>
                  <a:off x="331789" y="4148138"/>
                  <a:ext cx="42863" cy="68263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2" h="35">
                      <a:moveTo>
                        <a:pt x="22" y="0"/>
                      </a:moveTo>
                      <a:cubicBezTo>
                        <a:pt x="0" y="12"/>
                        <a:pt x="4" y="35"/>
                        <a:pt x="4" y="35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4" name="Groupe 589"/>
              <p:cNvGrpSpPr/>
              <p:nvPr/>
            </p:nvGrpSpPr>
            <p:grpSpPr>
              <a:xfrm>
                <a:off x="-1279462" y="3351066"/>
                <a:ext cx="227013" cy="209551"/>
                <a:chOff x="331789" y="3817938"/>
                <a:chExt cx="433388" cy="400051"/>
              </a:xfrm>
            </p:grpSpPr>
            <p:sp>
              <p:nvSpPr>
                <p:cNvPr id="137" name="Line 321"/>
                <p:cNvSpPr>
                  <a:spLocks noChangeShapeType="1"/>
                </p:cNvSpPr>
                <p:nvPr/>
              </p:nvSpPr>
              <p:spPr bwMode="auto">
                <a:xfrm flipH="1">
                  <a:off x="341314" y="4216401"/>
                  <a:ext cx="423863" cy="1588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8" name="Oval 322"/>
                <p:cNvSpPr>
                  <a:spLocks noChangeArrowheads="1"/>
                </p:cNvSpPr>
                <p:nvPr/>
              </p:nvSpPr>
              <p:spPr bwMode="auto">
                <a:xfrm>
                  <a:off x="501651" y="3871913"/>
                  <a:ext cx="50800" cy="53975"/>
                </a:xfrm>
                <a:prstGeom prst="ellips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9" name="Freeform 323"/>
                <p:cNvSpPr>
                  <a:spLocks/>
                </p:cNvSpPr>
                <p:nvPr/>
              </p:nvSpPr>
              <p:spPr bwMode="auto">
                <a:xfrm>
                  <a:off x="601664" y="3960813"/>
                  <a:ext cx="53975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4" y="0"/>
                    </a:cxn>
                    <a:cxn ang="0">
                      <a:pos x="34" y="116"/>
                    </a:cxn>
                  </a:cxnLst>
                  <a:rect l="0" t="0" r="r" b="b"/>
                  <a:pathLst>
                    <a:path w="34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4" y="0"/>
                      </a:lnTo>
                      <a:lnTo>
                        <a:pt x="34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0" name="Freeform 324"/>
                <p:cNvSpPr>
                  <a:spLocks/>
                </p:cNvSpPr>
                <p:nvPr/>
              </p:nvSpPr>
              <p:spPr bwMode="auto">
                <a:xfrm>
                  <a:off x="511176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1" name="Freeform 325"/>
                <p:cNvSpPr>
                  <a:spLocks/>
                </p:cNvSpPr>
                <p:nvPr/>
              </p:nvSpPr>
              <p:spPr bwMode="auto">
                <a:xfrm>
                  <a:off x="423864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2" name="Freeform 326"/>
                <p:cNvSpPr>
                  <a:spLocks/>
                </p:cNvSpPr>
                <p:nvPr/>
              </p:nvSpPr>
              <p:spPr bwMode="auto">
                <a:xfrm>
                  <a:off x="357189" y="3817938"/>
                  <a:ext cx="354013" cy="342900"/>
                </a:xfrm>
                <a:custGeom>
                  <a:avLst/>
                  <a:gdLst/>
                  <a:ahLst/>
                  <a:cxnLst>
                    <a:cxn ang="0">
                      <a:pos x="17" y="168"/>
                    </a:cxn>
                    <a:cxn ang="0">
                      <a:pos x="17" y="78"/>
                    </a:cxn>
                    <a:cxn ang="0">
                      <a:pos x="12" y="75"/>
                    </a:cxn>
                    <a:cxn ang="0">
                      <a:pos x="0" y="75"/>
                    </a:cxn>
                    <a:cxn ang="0">
                      <a:pos x="0" y="62"/>
                    </a:cxn>
                    <a:cxn ang="0">
                      <a:pos x="84" y="4"/>
                    </a:cxn>
                    <a:cxn ang="0">
                      <a:pos x="95" y="4"/>
                    </a:cxn>
                    <a:cxn ang="0">
                      <a:pos x="183" y="59"/>
                    </a:cxn>
                    <a:cxn ang="0">
                      <a:pos x="183" y="72"/>
                    </a:cxn>
                    <a:cxn ang="0">
                      <a:pos x="177" y="76"/>
                    </a:cxn>
                    <a:cxn ang="0">
                      <a:pos x="171" y="76"/>
                    </a:cxn>
                    <a:cxn ang="0">
                      <a:pos x="171" y="177"/>
                    </a:cxn>
                    <a:cxn ang="0">
                      <a:pos x="183" y="177"/>
                    </a:cxn>
                  </a:cxnLst>
                  <a:rect l="0" t="0" r="r" b="b"/>
                  <a:pathLst>
                    <a:path w="183" h="177">
                      <a:moveTo>
                        <a:pt x="17" y="168"/>
                      </a:moveTo>
                      <a:cubicBezTo>
                        <a:pt x="17" y="78"/>
                        <a:pt x="17" y="78"/>
                        <a:pt x="17" y="78"/>
                      </a:cubicBezTo>
                      <a:cubicBezTo>
                        <a:pt x="17" y="78"/>
                        <a:pt x="19" y="75"/>
                        <a:pt x="12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2"/>
                        <a:pt x="64" y="20"/>
                        <a:pt x="84" y="4"/>
                      </a:cubicBezTo>
                      <a:cubicBezTo>
                        <a:pt x="86" y="3"/>
                        <a:pt x="89" y="0"/>
                        <a:pt x="95" y="4"/>
                      </a:cubicBezTo>
                      <a:cubicBezTo>
                        <a:pt x="100" y="9"/>
                        <a:pt x="183" y="59"/>
                        <a:pt x="183" y="59"/>
                      </a:cubicBezTo>
                      <a:cubicBezTo>
                        <a:pt x="183" y="72"/>
                        <a:pt x="183" y="72"/>
                        <a:pt x="183" y="72"/>
                      </a:cubicBezTo>
                      <a:cubicBezTo>
                        <a:pt x="183" y="72"/>
                        <a:pt x="183" y="76"/>
                        <a:pt x="177" y="76"/>
                      </a:cubicBezTo>
                      <a:cubicBezTo>
                        <a:pt x="171" y="76"/>
                        <a:pt x="171" y="76"/>
                        <a:pt x="171" y="76"/>
                      </a:cubicBezTo>
                      <a:cubicBezTo>
                        <a:pt x="171" y="177"/>
                        <a:pt x="171" y="177"/>
                        <a:pt x="171" y="177"/>
                      </a:cubicBezTo>
                      <a:cubicBezTo>
                        <a:pt x="183" y="177"/>
                        <a:pt x="183" y="177"/>
                        <a:pt x="183" y="177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3" name="Freeform 327"/>
                <p:cNvSpPr>
                  <a:spLocks/>
                </p:cNvSpPr>
                <p:nvPr/>
              </p:nvSpPr>
              <p:spPr bwMode="auto">
                <a:xfrm>
                  <a:off x="331789" y="4148138"/>
                  <a:ext cx="42863" cy="68263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2" h="35">
                      <a:moveTo>
                        <a:pt x="22" y="0"/>
                      </a:moveTo>
                      <a:cubicBezTo>
                        <a:pt x="0" y="12"/>
                        <a:pt x="4" y="35"/>
                        <a:pt x="4" y="35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5" name="Groupe 589"/>
              <p:cNvGrpSpPr/>
              <p:nvPr/>
            </p:nvGrpSpPr>
            <p:grpSpPr>
              <a:xfrm>
                <a:off x="-1010645" y="3116116"/>
                <a:ext cx="227013" cy="209551"/>
                <a:chOff x="331789" y="3817938"/>
                <a:chExt cx="433388" cy="400051"/>
              </a:xfrm>
            </p:grpSpPr>
            <p:sp>
              <p:nvSpPr>
                <p:cNvPr id="130" name="Line 321"/>
                <p:cNvSpPr>
                  <a:spLocks noChangeShapeType="1"/>
                </p:cNvSpPr>
                <p:nvPr/>
              </p:nvSpPr>
              <p:spPr bwMode="auto">
                <a:xfrm flipH="1">
                  <a:off x="341314" y="4216401"/>
                  <a:ext cx="423863" cy="1588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1" name="Oval 322"/>
                <p:cNvSpPr>
                  <a:spLocks noChangeArrowheads="1"/>
                </p:cNvSpPr>
                <p:nvPr/>
              </p:nvSpPr>
              <p:spPr bwMode="auto">
                <a:xfrm>
                  <a:off x="501651" y="3871913"/>
                  <a:ext cx="50800" cy="53975"/>
                </a:xfrm>
                <a:prstGeom prst="ellips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2" name="Freeform 323"/>
                <p:cNvSpPr>
                  <a:spLocks/>
                </p:cNvSpPr>
                <p:nvPr/>
              </p:nvSpPr>
              <p:spPr bwMode="auto">
                <a:xfrm>
                  <a:off x="601664" y="3960813"/>
                  <a:ext cx="53975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4" y="0"/>
                    </a:cxn>
                    <a:cxn ang="0">
                      <a:pos x="34" y="116"/>
                    </a:cxn>
                  </a:cxnLst>
                  <a:rect l="0" t="0" r="r" b="b"/>
                  <a:pathLst>
                    <a:path w="34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4" y="0"/>
                      </a:lnTo>
                      <a:lnTo>
                        <a:pt x="34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3" name="Freeform 324"/>
                <p:cNvSpPr>
                  <a:spLocks/>
                </p:cNvSpPr>
                <p:nvPr/>
              </p:nvSpPr>
              <p:spPr bwMode="auto">
                <a:xfrm>
                  <a:off x="511176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4" name="Freeform 325"/>
                <p:cNvSpPr>
                  <a:spLocks/>
                </p:cNvSpPr>
                <p:nvPr/>
              </p:nvSpPr>
              <p:spPr bwMode="auto">
                <a:xfrm>
                  <a:off x="423864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5" name="Freeform 326"/>
                <p:cNvSpPr>
                  <a:spLocks/>
                </p:cNvSpPr>
                <p:nvPr/>
              </p:nvSpPr>
              <p:spPr bwMode="auto">
                <a:xfrm>
                  <a:off x="357189" y="3817938"/>
                  <a:ext cx="354013" cy="342900"/>
                </a:xfrm>
                <a:custGeom>
                  <a:avLst/>
                  <a:gdLst/>
                  <a:ahLst/>
                  <a:cxnLst>
                    <a:cxn ang="0">
                      <a:pos x="17" y="168"/>
                    </a:cxn>
                    <a:cxn ang="0">
                      <a:pos x="17" y="78"/>
                    </a:cxn>
                    <a:cxn ang="0">
                      <a:pos x="12" y="75"/>
                    </a:cxn>
                    <a:cxn ang="0">
                      <a:pos x="0" y="75"/>
                    </a:cxn>
                    <a:cxn ang="0">
                      <a:pos x="0" y="62"/>
                    </a:cxn>
                    <a:cxn ang="0">
                      <a:pos x="84" y="4"/>
                    </a:cxn>
                    <a:cxn ang="0">
                      <a:pos x="95" y="4"/>
                    </a:cxn>
                    <a:cxn ang="0">
                      <a:pos x="183" y="59"/>
                    </a:cxn>
                    <a:cxn ang="0">
                      <a:pos x="183" y="72"/>
                    </a:cxn>
                    <a:cxn ang="0">
                      <a:pos x="177" y="76"/>
                    </a:cxn>
                    <a:cxn ang="0">
                      <a:pos x="171" y="76"/>
                    </a:cxn>
                    <a:cxn ang="0">
                      <a:pos x="171" y="177"/>
                    </a:cxn>
                    <a:cxn ang="0">
                      <a:pos x="183" y="177"/>
                    </a:cxn>
                  </a:cxnLst>
                  <a:rect l="0" t="0" r="r" b="b"/>
                  <a:pathLst>
                    <a:path w="183" h="177">
                      <a:moveTo>
                        <a:pt x="17" y="168"/>
                      </a:moveTo>
                      <a:cubicBezTo>
                        <a:pt x="17" y="78"/>
                        <a:pt x="17" y="78"/>
                        <a:pt x="17" y="78"/>
                      </a:cubicBezTo>
                      <a:cubicBezTo>
                        <a:pt x="17" y="78"/>
                        <a:pt x="19" y="75"/>
                        <a:pt x="12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2"/>
                        <a:pt x="64" y="20"/>
                        <a:pt x="84" y="4"/>
                      </a:cubicBezTo>
                      <a:cubicBezTo>
                        <a:pt x="86" y="3"/>
                        <a:pt x="89" y="0"/>
                        <a:pt x="95" y="4"/>
                      </a:cubicBezTo>
                      <a:cubicBezTo>
                        <a:pt x="100" y="9"/>
                        <a:pt x="183" y="59"/>
                        <a:pt x="183" y="59"/>
                      </a:cubicBezTo>
                      <a:cubicBezTo>
                        <a:pt x="183" y="72"/>
                        <a:pt x="183" y="72"/>
                        <a:pt x="183" y="72"/>
                      </a:cubicBezTo>
                      <a:cubicBezTo>
                        <a:pt x="183" y="72"/>
                        <a:pt x="183" y="76"/>
                        <a:pt x="177" y="76"/>
                      </a:cubicBezTo>
                      <a:cubicBezTo>
                        <a:pt x="171" y="76"/>
                        <a:pt x="171" y="76"/>
                        <a:pt x="171" y="76"/>
                      </a:cubicBezTo>
                      <a:cubicBezTo>
                        <a:pt x="171" y="177"/>
                        <a:pt x="171" y="177"/>
                        <a:pt x="171" y="177"/>
                      </a:cubicBezTo>
                      <a:cubicBezTo>
                        <a:pt x="183" y="177"/>
                        <a:pt x="183" y="177"/>
                        <a:pt x="183" y="177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6" name="Freeform 327"/>
                <p:cNvSpPr>
                  <a:spLocks/>
                </p:cNvSpPr>
                <p:nvPr/>
              </p:nvSpPr>
              <p:spPr bwMode="auto">
                <a:xfrm>
                  <a:off x="331789" y="4148138"/>
                  <a:ext cx="42863" cy="68263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2" h="35">
                      <a:moveTo>
                        <a:pt x="22" y="0"/>
                      </a:moveTo>
                      <a:cubicBezTo>
                        <a:pt x="0" y="12"/>
                        <a:pt x="4" y="35"/>
                        <a:pt x="4" y="35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6" name="Groupe 589"/>
              <p:cNvGrpSpPr/>
              <p:nvPr/>
            </p:nvGrpSpPr>
            <p:grpSpPr>
              <a:xfrm>
                <a:off x="-528045" y="3141515"/>
                <a:ext cx="227013" cy="209551"/>
                <a:chOff x="331789" y="3817938"/>
                <a:chExt cx="433388" cy="400051"/>
              </a:xfrm>
            </p:grpSpPr>
            <p:sp>
              <p:nvSpPr>
                <p:cNvPr id="123" name="Line 321"/>
                <p:cNvSpPr>
                  <a:spLocks noChangeShapeType="1"/>
                </p:cNvSpPr>
                <p:nvPr/>
              </p:nvSpPr>
              <p:spPr bwMode="auto">
                <a:xfrm flipH="1">
                  <a:off x="341314" y="4216401"/>
                  <a:ext cx="423863" cy="1588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4" name="Oval 322"/>
                <p:cNvSpPr>
                  <a:spLocks noChangeArrowheads="1"/>
                </p:cNvSpPr>
                <p:nvPr/>
              </p:nvSpPr>
              <p:spPr bwMode="auto">
                <a:xfrm>
                  <a:off x="501651" y="3871913"/>
                  <a:ext cx="50800" cy="53975"/>
                </a:xfrm>
                <a:prstGeom prst="ellips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5" name="Freeform 323"/>
                <p:cNvSpPr>
                  <a:spLocks/>
                </p:cNvSpPr>
                <p:nvPr/>
              </p:nvSpPr>
              <p:spPr bwMode="auto">
                <a:xfrm>
                  <a:off x="601664" y="3960813"/>
                  <a:ext cx="53975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4" y="0"/>
                    </a:cxn>
                    <a:cxn ang="0">
                      <a:pos x="34" y="116"/>
                    </a:cxn>
                  </a:cxnLst>
                  <a:rect l="0" t="0" r="r" b="b"/>
                  <a:pathLst>
                    <a:path w="34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4" y="0"/>
                      </a:lnTo>
                      <a:lnTo>
                        <a:pt x="34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6" name="Freeform 324"/>
                <p:cNvSpPr>
                  <a:spLocks/>
                </p:cNvSpPr>
                <p:nvPr/>
              </p:nvSpPr>
              <p:spPr bwMode="auto">
                <a:xfrm>
                  <a:off x="511176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7" name="Freeform 325"/>
                <p:cNvSpPr>
                  <a:spLocks/>
                </p:cNvSpPr>
                <p:nvPr/>
              </p:nvSpPr>
              <p:spPr bwMode="auto">
                <a:xfrm>
                  <a:off x="423864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8" name="Freeform 326"/>
                <p:cNvSpPr>
                  <a:spLocks/>
                </p:cNvSpPr>
                <p:nvPr/>
              </p:nvSpPr>
              <p:spPr bwMode="auto">
                <a:xfrm>
                  <a:off x="357189" y="3817938"/>
                  <a:ext cx="354013" cy="342900"/>
                </a:xfrm>
                <a:custGeom>
                  <a:avLst/>
                  <a:gdLst/>
                  <a:ahLst/>
                  <a:cxnLst>
                    <a:cxn ang="0">
                      <a:pos x="17" y="168"/>
                    </a:cxn>
                    <a:cxn ang="0">
                      <a:pos x="17" y="78"/>
                    </a:cxn>
                    <a:cxn ang="0">
                      <a:pos x="12" y="75"/>
                    </a:cxn>
                    <a:cxn ang="0">
                      <a:pos x="0" y="75"/>
                    </a:cxn>
                    <a:cxn ang="0">
                      <a:pos x="0" y="62"/>
                    </a:cxn>
                    <a:cxn ang="0">
                      <a:pos x="84" y="4"/>
                    </a:cxn>
                    <a:cxn ang="0">
                      <a:pos x="95" y="4"/>
                    </a:cxn>
                    <a:cxn ang="0">
                      <a:pos x="183" y="59"/>
                    </a:cxn>
                    <a:cxn ang="0">
                      <a:pos x="183" y="72"/>
                    </a:cxn>
                    <a:cxn ang="0">
                      <a:pos x="177" y="76"/>
                    </a:cxn>
                    <a:cxn ang="0">
                      <a:pos x="171" y="76"/>
                    </a:cxn>
                    <a:cxn ang="0">
                      <a:pos x="171" y="177"/>
                    </a:cxn>
                    <a:cxn ang="0">
                      <a:pos x="183" y="177"/>
                    </a:cxn>
                  </a:cxnLst>
                  <a:rect l="0" t="0" r="r" b="b"/>
                  <a:pathLst>
                    <a:path w="183" h="177">
                      <a:moveTo>
                        <a:pt x="17" y="168"/>
                      </a:moveTo>
                      <a:cubicBezTo>
                        <a:pt x="17" y="78"/>
                        <a:pt x="17" y="78"/>
                        <a:pt x="17" y="78"/>
                      </a:cubicBezTo>
                      <a:cubicBezTo>
                        <a:pt x="17" y="78"/>
                        <a:pt x="19" y="75"/>
                        <a:pt x="12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2"/>
                        <a:pt x="64" y="20"/>
                        <a:pt x="84" y="4"/>
                      </a:cubicBezTo>
                      <a:cubicBezTo>
                        <a:pt x="86" y="3"/>
                        <a:pt x="89" y="0"/>
                        <a:pt x="95" y="4"/>
                      </a:cubicBezTo>
                      <a:cubicBezTo>
                        <a:pt x="100" y="9"/>
                        <a:pt x="183" y="59"/>
                        <a:pt x="183" y="59"/>
                      </a:cubicBezTo>
                      <a:cubicBezTo>
                        <a:pt x="183" y="72"/>
                        <a:pt x="183" y="72"/>
                        <a:pt x="183" y="72"/>
                      </a:cubicBezTo>
                      <a:cubicBezTo>
                        <a:pt x="183" y="72"/>
                        <a:pt x="183" y="76"/>
                        <a:pt x="177" y="76"/>
                      </a:cubicBezTo>
                      <a:cubicBezTo>
                        <a:pt x="171" y="76"/>
                        <a:pt x="171" y="76"/>
                        <a:pt x="171" y="76"/>
                      </a:cubicBezTo>
                      <a:cubicBezTo>
                        <a:pt x="171" y="177"/>
                        <a:pt x="171" y="177"/>
                        <a:pt x="171" y="177"/>
                      </a:cubicBezTo>
                      <a:cubicBezTo>
                        <a:pt x="183" y="177"/>
                        <a:pt x="183" y="177"/>
                        <a:pt x="183" y="177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9" name="Freeform 327"/>
                <p:cNvSpPr>
                  <a:spLocks/>
                </p:cNvSpPr>
                <p:nvPr/>
              </p:nvSpPr>
              <p:spPr bwMode="auto">
                <a:xfrm>
                  <a:off x="331789" y="4148138"/>
                  <a:ext cx="42863" cy="68263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2" h="35">
                      <a:moveTo>
                        <a:pt x="22" y="0"/>
                      </a:moveTo>
                      <a:cubicBezTo>
                        <a:pt x="0" y="12"/>
                        <a:pt x="4" y="35"/>
                        <a:pt x="4" y="35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7" name="Groupe 589"/>
              <p:cNvGrpSpPr/>
              <p:nvPr/>
            </p:nvGrpSpPr>
            <p:grpSpPr>
              <a:xfrm>
                <a:off x="-352362" y="3401263"/>
                <a:ext cx="227013" cy="209551"/>
                <a:chOff x="331789" y="3817938"/>
                <a:chExt cx="433388" cy="400051"/>
              </a:xfrm>
            </p:grpSpPr>
            <p:sp>
              <p:nvSpPr>
                <p:cNvPr id="116" name="Line 321"/>
                <p:cNvSpPr>
                  <a:spLocks noChangeShapeType="1"/>
                </p:cNvSpPr>
                <p:nvPr/>
              </p:nvSpPr>
              <p:spPr bwMode="auto">
                <a:xfrm flipH="1">
                  <a:off x="341314" y="4216401"/>
                  <a:ext cx="423863" cy="1588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7" name="Oval 322"/>
                <p:cNvSpPr>
                  <a:spLocks noChangeArrowheads="1"/>
                </p:cNvSpPr>
                <p:nvPr/>
              </p:nvSpPr>
              <p:spPr bwMode="auto">
                <a:xfrm>
                  <a:off x="501651" y="3871913"/>
                  <a:ext cx="50800" cy="53975"/>
                </a:xfrm>
                <a:prstGeom prst="ellips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8" name="Freeform 323"/>
                <p:cNvSpPr>
                  <a:spLocks/>
                </p:cNvSpPr>
                <p:nvPr/>
              </p:nvSpPr>
              <p:spPr bwMode="auto">
                <a:xfrm>
                  <a:off x="601664" y="3960813"/>
                  <a:ext cx="53975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4" y="0"/>
                    </a:cxn>
                    <a:cxn ang="0">
                      <a:pos x="34" y="116"/>
                    </a:cxn>
                  </a:cxnLst>
                  <a:rect l="0" t="0" r="r" b="b"/>
                  <a:pathLst>
                    <a:path w="34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4" y="0"/>
                      </a:lnTo>
                      <a:lnTo>
                        <a:pt x="34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9" name="Freeform 324"/>
                <p:cNvSpPr>
                  <a:spLocks/>
                </p:cNvSpPr>
                <p:nvPr/>
              </p:nvSpPr>
              <p:spPr bwMode="auto">
                <a:xfrm>
                  <a:off x="511176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0" name="Freeform 325"/>
                <p:cNvSpPr>
                  <a:spLocks/>
                </p:cNvSpPr>
                <p:nvPr/>
              </p:nvSpPr>
              <p:spPr bwMode="auto">
                <a:xfrm>
                  <a:off x="423864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1" name="Freeform 326"/>
                <p:cNvSpPr>
                  <a:spLocks/>
                </p:cNvSpPr>
                <p:nvPr/>
              </p:nvSpPr>
              <p:spPr bwMode="auto">
                <a:xfrm>
                  <a:off x="357189" y="3817938"/>
                  <a:ext cx="354013" cy="342900"/>
                </a:xfrm>
                <a:custGeom>
                  <a:avLst/>
                  <a:gdLst/>
                  <a:ahLst/>
                  <a:cxnLst>
                    <a:cxn ang="0">
                      <a:pos x="17" y="168"/>
                    </a:cxn>
                    <a:cxn ang="0">
                      <a:pos x="17" y="78"/>
                    </a:cxn>
                    <a:cxn ang="0">
                      <a:pos x="12" y="75"/>
                    </a:cxn>
                    <a:cxn ang="0">
                      <a:pos x="0" y="75"/>
                    </a:cxn>
                    <a:cxn ang="0">
                      <a:pos x="0" y="62"/>
                    </a:cxn>
                    <a:cxn ang="0">
                      <a:pos x="84" y="4"/>
                    </a:cxn>
                    <a:cxn ang="0">
                      <a:pos x="95" y="4"/>
                    </a:cxn>
                    <a:cxn ang="0">
                      <a:pos x="183" y="59"/>
                    </a:cxn>
                    <a:cxn ang="0">
                      <a:pos x="183" y="72"/>
                    </a:cxn>
                    <a:cxn ang="0">
                      <a:pos x="177" y="76"/>
                    </a:cxn>
                    <a:cxn ang="0">
                      <a:pos x="171" y="76"/>
                    </a:cxn>
                    <a:cxn ang="0">
                      <a:pos x="171" y="177"/>
                    </a:cxn>
                    <a:cxn ang="0">
                      <a:pos x="183" y="177"/>
                    </a:cxn>
                  </a:cxnLst>
                  <a:rect l="0" t="0" r="r" b="b"/>
                  <a:pathLst>
                    <a:path w="183" h="177">
                      <a:moveTo>
                        <a:pt x="17" y="168"/>
                      </a:moveTo>
                      <a:cubicBezTo>
                        <a:pt x="17" y="78"/>
                        <a:pt x="17" y="78"/>
                        <a:pt x="17" y="78"/>
                      </a:cubicBezTo>
                      <a:cubicBezTo>
                        <a:pt x="17" y="78"/>
                        <a:pt x="19" y="75"/>
                        <a:pt x="12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2"/>
                        <a:pt x="64" y="20"/>
                        <a:pt x="84" y="4"/>
                      </a:cubicBezTo>
                      <a:cubicBezTo>
                        <a:pt x="86" y="3"/>
                        <a:pt x="89" y="0"/>
                        <a:pt x="95" y="4"/>
                      </a:cubicBezTo>
                      <a:cubicBezTo>
                        <a:pt x="100" y="9"/>
                        <a:pt x="183" y="59"/>
                        <a:pt x="183" y="59"/>
                      </a:cubicBezTo>
                      <a:cubicBezTo>
                        <a:pt x="183" y="72"/>
                        <a:pt x="183" y="72"/>
                        <a:pt x="183" y="72"/>
                      </a:cubicBezTo>
                      <a:cubicBezTo>
                        <a:pt x="183" y="72"/>
                        <a:pt x="183" y="76"/>
                        <a:pt x="177" y="76"/>
                      </a:cubicBezTo>
                      <a:cubicBezTo>
                        <a:pt x="171" y="76"/>
                        <a:pt x="171" y="76"/>
                        <a:pt x="171" y="76"/>
                      </a:cubicBezTo>
                      <a:cubicBezTo>
                        <a:pt x="171" y="177"/>
                        <a:pt x="171" y="177"/>
                        <a:pt x="171" y="177"/>
                      </a:cubicBezTo>
                      <a:cubicBezTo>
                        <a:pt x="183" y="177"/>
                        <a:pt x="183" y="177"/>
                        <a:pt x="183" y="177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2" name="Freeform 327"/>
                <p:cNvSpPr>
                  <a:spLocks/>
                </p:cNvSpPr>
                <p:nvPr/>
              </p:nvSpPr>
              <p:spPr bwMode="auto">
                <a:xfrm>
                  <a:off x="331789" y="4148138"/>
                  <a:ext cx="42863" cy="68263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2" h="35">
                      <a:moveTo>
                        <a:pt x="22" y="0"/>
                      </a:moveTo>
                      <a:cubicBezTo>
                        <a:pt x="0" y="12"/>
                        <a:pt x="4" y="35"/>
                        <a:pt x="4" y="35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8" name="Groupe 589"/>
              <p:cNvGrpSpPr/>
              <p:nvPr/>
            </p:nvGrpSpPr>
            <p:grpSpPr>
              <a:xfrm>
                <a:off x="-301032" y="3716645"/>
                <a:ext cx="227013" cy="209551"/>
                <a:chOff x="331789" y="3817938"/>
                <a:chExt cx="433388" cy="400051"/>
              </a:xfrm>
            </p:grpSpPr>
            <p:sp>
              <p:nvSpPr>
                <p:cNvPr id="109" name="Line 321"/>
                <p:cNvSpPr>
                  <a:spLocks noChangeShapeType="1"/>
                </p:cNvSpPr>
                <p:nvPr/>
              </p:nvSpPr>
              <p:spPr bwMode="auto">
                <a:xfrm flipH="1">
                  <a:off x="341314" y="4216401"/>
                  <a:ext cx="423863" cy="1588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0" name="Oval 322"/>
                <p:cNvSpPr>
                  <a:spLocks noChangeArrowheads="1"/>
                </p:cNvSpPr>
                <p:nvPr/>
              </p:nvSpPr>
              <p:spPr bwMode="auto">
                <a:xfrm>
                  <a:off x="501651" y="3871913"/>
                  <a:ext cx="50800" cy="53975"/>
                </a:xfrm>
                <a:prstGeom prst="ellips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1" name="Freeform 323"/>
                <p:cNvSpPr>
                  <a:spLocks/>
                </p:cNvSpPr>
                <p:nvPr/>
              </p:nvSpPr>
              <p:spPr bwMode="auto">
                <a:xfrm>
                  <a:off x="601664" y="3960813"/>
                  <a:ext cx="53975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4" y="0"/>
                    </a:cxn>
                    <a:cxn ang="0">
                      <a:pos x="34" y="116"/>
                    </a:cxn>
                  </a:cxnLst>
                  <a:rect l="0" t="0" r="r" b="b"/>
                  <a:pathLst>
                    <a:path w="34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4" y="0"/>
                      </a:lnTo>
                      <a:lnTo>
                        <a:pt x="34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2" name="Freeform 324"/>
                <p:cNvSpPr>
                  <a:spLocks/>
                </p:cNvSpPr>
                <p:nvPr/>
              </p:nvSpPr>
              <p:spPr bwMode="auto">
                <a:xfrm>
                  <a:off x="511176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3" name="Freeform 325"/>
                <p:cNvSpPr>
                  <a:spLocks/>
                </p:cNvSpPr>
                <p:nvPr/>
              </p:nvSpPr>
              <p:spPr bwMode="auto">
                <a:xfrm>
                  <a:off x="423864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4" name="Freeform 326"/>
                <p:cNvSpPr>
                  <a:spLocks/>
                </p:cNvSpPr>
                <p:nvPr/>
              </p:nvSpPr>
              <p:spPr bwMode="auto">
                <a:xfrm>
                  <a:off x="357189" y="3817938"/>
                  <a:ext cx="354013" cy="342900"/>
                </a:xfrm>
                <a:custGeom>
                  <a:avLst/>
                  <a:gdLst/>
                  <a:ahLst/>
                  <a:cxnLst>
                    <a:cxn ang="0">
                      <a:pos x="17" y="168"/>
                    </a:cxn>
                    <a:cxn ang="0">
                      <a:pos x="17" y="78"/>
                    </a:cxn>
                    <a:cxn ang="0">
                      <a:pos x="12" y="75"/>
                    </a:cxn>
                    <a:cxn ang="0">
                      <a:pos x="0" y="75"/>
                    </a:cxn>
                    <a:cxn ang="0">
                      <a:pos x="0" y="62"/>
                    </a:cxn>
                    <a:cxn ang="0">
                      <a:pos x="84" y="4"/>
                    </a:cxn>
                    <a:cxn ang="0">
                      <a:pos x="95" y="4"/>
                    </a:cxn>
                    <a:cxn ang="0">
                      <a:pos x="183" y="59"/>
                    </a:cxn>
                    <a:cxn ang="0">
                      <a:pos x="183" y="72"/>
                    </a:cxn>
                    <a:cxn ang="0">
                      <a:pos x="177" y="76"/>
                    </a:cxn>
                    <a:cxn ang="0">
                      <a:pos x="171" y="76"/>
                    </a:cxn>
                    <a:cxn ang="0">
                      <a:pos x="171" y="177"/>
                    </a:cxn>
                    <a:cxn ang="0">
                      <a:pos x="183" y="177"/>
                    </a:cxn>
                  </a:cxnLst>
                  <a:rect l="0" t="0" r="r" b="b"/>
                  <a:pathLst>
                    <a:path w="183" h="177">
                      <a:moveTo>
                        <a:pt x="17" y="168"/>
                      </a:moveTo>
                      <a:cubicBezTo>
                        <a:pt x="17" y="78"/>
                        <a:pt x="17" y="78"/>
                        <a:pt x="17" y="78"/>
                      </a:cubicBezTo>
                      <a:cubicBezTo>
                        <a:pt x="17" y="78"/>
                        <a:pt x="19" y="75"/>
                        <a:pt x="12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2"/>
                        <a:pt x="64" y="20"/>
                        <a:pt x="84" y="4"/>
                      </a:cubicBezTo>
                      <a:cubicBezTo>
                        <a:pt x="86" y="3"/>
                        <a:pt x="89" y="0"/>
                        <a:pt x="95" y="4"/>
                      </a:cubicBezTo>
                      <a:cubicBezTo>
                        <a:pt x="100" y="9"/>
                        <a:pt x="183" y="59"/>
                        <a:pt x="183" y="59"/>
                      </a:cubicBezTo>
                      <a:cubicBezTo>
                        <a:pt x="183" y="72"/>
                        <a:pt x="183" y="72"/>
                        <a:pt x="183" y="72"/>
                      </a:cubicBezTo>
                      <a:cubicBezTo>
                        <a:pt x="183" y="72"/>
                        <a:pt x="183" y="76"/>
                        <a:pt x="177" y="76"/>
                      </a:cubicBezTo>
                      <a:cubicBezTo>
                        <a:pt x="171" y="76"/>
                        <a:pt x="171" y="76"/>
                        <a:pt x="171" y="76"/>
                      </a:cubicBezTo>
                      <a:cubicBezTo>
                        <a:pt x="171" y="177"/>
                        <a:pt x="171" y="177"/>
                        <a:pt x="171" y="177"/>
                      </a:cubicBezTo>
                      <a:cubicBezTo>
                        <a:pt x="183" y="177"/>
                        <a:pt x="183" y="177"/>
                        <a:pt x="183" y="177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5" name="Freeform 327"/>
                <p:cNvSpPr>
                  <a:spLocks/>
                </p:cNvSpPr>
                <p:nvPr/>
              </p:nvSpPr>
              <p:spPr bwMode="auto">
                <a:xfrm>
                  <a:off x="331789" y="4148138"/>
                  <a:ext cx="42863" cy="68263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2" h="35">
                      <a:moveTo>
                        <a:pt x="22" y="0"/>
                      </a:moveTo>
                      <a:cubicBezTo>
                        <a:pt x="0" y="12"/>
                        <a:pt x="4" y="35"/>
                        <a:pt x="4" y="35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9" name="Groupe 589"/>
              <p:cNvGrpSpPr/>
              <p:nvPr/>
            </p:nvGrpSpPr>
            <p:grpSpPr>
              <a:xfrm>
                <a:off x="-425765" y="4062720"/>
                <a:ext cx="227013" cy="209551"/>
                <a:chOff x="331789" y="3817938"/>
                <a:chExt cx="433388" cy="400051"/>
              </a:xfrm>
            </p:grpSpPr>
            <p:sp>
              <p:nvSpPr>
                <p:cNvPr id="102" name="Line 321"/>
                <p:cNvSpPr>
                  <a:spLocks noChangeShapeType="1"/>
                </p:cNvSpPr>
                <p:nvPr/>
              </p:nvSpPr>
              <p:spPr bwMode="auto">
                <a:xfrm flipH="1">
                  <a:off x="341314" y="4216401"/>
                  <a:ext cx="423863" cy="1588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3" name="Oval 322"/>
                <p:cNvSpPr>
                  <a:spLocks noChangeArrowheads="1"/>
                </p:cNvSpPr>
                <p:nvPr/>
              </p:nvSpPr>
              <p:spPr bwMode="auto">
                <a:xfrm>
                  <a:off x="501651" y="3871913"/>
                  <a:ext cx="50800" cy="53975"/>
                </a:xfrm>
                <a:prstGeom prst="ellips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4" name="Freeform 323"/>
                <p:cNvSpPr>
                  <a:spLocks/>
                </p:cNvSpPr>
                <p:nvPr/>
              </p:nvSpPr>
              <p:spPr bwMode="auto">
                <a:xfrm>
                  <a:off x="601664" y="3960813"/>
                  <a:ext cx="53975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4" y="0"/>
                    </a:cxn>
                    <a:cxn ang="0">
                      <a:pos x="34" y="116"/>
                    </a:cxn>
                  </a:cxnLst>
                  <a:rect l="0" t="0" r="r" b="b"/>
                  <a:pathLst>
                    <a:path w="34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4" y="0"/>
                      </a:lnTo>
                      <a:lnTo>
                        <a:pt x="34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5" name="Freeform 324"/>
                <p:cNvSpPr>
                  <a:spLocks/>
                </p:cNvSpPr>
                <p:nvPr/>
              </p:nvSpPr>
              <p:spPr bwMode="auto">
                <a:xfrm>
                  <a:off x="511176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6" name="Freeform 325"/>
                <p:cNvSpPr>
                  <a:spLocks/>
                </p:cNvSpPr>
                <p:nvPr/>
              </p:nvSpPr>
              <p:spPr bwMode="auto">
                <a:xfrm>
                  <a:off x="423864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7" name="Freeform 326"/>
                <p:cNvSpPr>
                  <a:spLocks/>
                </p:cNvSpPr>
                <p:nvPr/>
              </p:nvSpPr>
              <p:spPr bwMode="auto">
                <a:xfrm>
                  <a:off x="357189" y="3817938"/>
                  <a:ext cx="354013" cy="342900"/>
                </a:xfrm>
                <a:custGeom>
                  <a:avLst/>
                  <a:gdLst/>
                  <a:ahLst/>
                  <a:cxnLst>
                    <a:cxn ang="0">
                      <a:pos x="17" y="168"/>
                    </a:cxn>
                    <a:cxn ang="0">
                      <a:pos x="17" y="78"/>
                    </a:cxn>
                    <a:cxn ang="0">
                      <a:pos x="12" y="75"/>
                    </a:cxn>
                    <a:cxn ang="0">
                      <a:pos x="0" y="75"/>
                    </a:cxn>
                    <a:cxn ang="0">
                      <a:pos x="0" y="62"/>
                    </a:cxn>
                    <a:cxn ang="0">
                      <a:pos x="84" y="4"/>
                    </a:cxn>
                    <a:cxn ang="0">
                      <a:pos x="95" y="4"/>
                    </a:cxn>
                    <a:cxn ang="0">
                      <a:pos x="183" y="59"/>
                    </a:cxn>
                    <a:cxn ang="0">
                      <a:pos x="183" y="72"/>
                    </a:cxn>
                    <a:cxn ang="0">
                      <a:pos x="177" y="76"/>
                    </a:cxn>
                    <a:cxn ang="0">
                      <a:pos x="171" y="76"/>
                    </a:cxn>
                    <a:cxn ang="0">
                      <a:pos x="171" y="177"/>
                    </a:cxn>
                    <a:cxn ang="0">
                      <a:pos x="183" y="177"/>
                    </a:cxn>
                  </a:cxnLst>
                  <a:rect l="0" t="0" r="r" b="b"/>
                  <a:pathLst>
                    <a:path w="183" h="177">
                      <a:moveTo>
                        <a:pt x="17" y="168"/>
                      </a:moveTo>
                      <a:cubicBezTo>
                        <a:pt x="17" y="78"/>
                        <a:pt x="17" y="78"/>
                        <a:pt x="17" y="78"/>
                      </a:cubicBezTo>
                      <a:cubicBezTo>
                        <a:pt x="17" y="78"/>
                        <a:pt x="19" y="75"/>
                        <a:pt x="12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2"/>
                        <a:pt x="64" y="20"/>
                        <a:pt x="84" y="4"/>
                      </a:cubicBezTo>
                      <a:cubicBezTo>
                        <a:pt x="86" y="3"/>
                        <a:pt x="89" y="0"/>
                        <a:pt x="95" y="4"/>
                      </a:cubicBezTo>
                      <a:cubicBezTo>
                        <a:pt x="100" y="9"/>
                        <a:pt x="183" y="59"/>
                        <a:pt x="183" y="59"/>
                      </a:cubicBezTo>
                      <a:cubicBezTo>
                        <a:pt x="183" y="72"/>
                        <a:pt x="183" y="72"/>
                        <a:pt x="183" y="72"/>
                      </a:cubicBezTo>
                      <a:cubicBezTo>
                        <a:pt x="183" y="72"/>
                        <a:pt x="183" y="76"/>
                        <a:pt x="177" y="76"/>
                      </a:cubicBezTo>
                      <a:cubicBezTo>
                        <a:pt x="171" y="76"/>
                        <a:pt x="171" y="76"/>
                        <a:pt x="171" y="76"/>
                      </a:cubicBezTo>
                      <a:cubicBezTo>
                        <a:pt x="171" y="177"/>
                        <a:pt x="171" y="177"/>
                        <a:pt x="171" y="177"/>
                      </a:cubicBezTo>
                      <a:cubicBezTo>
                        <a:pt x="183" y="177"/>
                        <a:pt x="183" y="177"/>
                        <a:pt x="183" y="177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8" name="Freeform 327"/>
                <p:cNvSpPr>
                  <a:spLocks/>
                </p:cNvSpPr>
                <p:nvPr/>
              </p:nvSpPr>
              <p:spPr bwMode="auto">
                <a:xfrm>
                  <a:off x="331789" y="4148138"/>
                  <a:ext cx="42863" cy="68263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2" h="35">
                      <a:moveTo>
                        <a:pt x="22" y="0"/>
                      </a:moveTo>
                      <a:cubicBezTo>
                        <a:pt x="0" y="12"/>
                        <a:pt x="4" y="35"/>
                        <a:pt x="4" y="35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0" name="Groupe 589"/>
              <p:cNvGrpSpPr/>
              <p:nvPr/>
            </p:nvGrpSpPr>
            <p:grpSpPr>
              <a:xfrm>
                <a:off x="-814888" y="4097645"/>
                <a:ext cx="227013" cy="209551"/>
                <a:chOff x="331789" y="3817938"/>
                <a:chExt cx="433388" cy="400051"/>
              </a:xfrm>
            </p:grpSpPr>
            <p:sp>
              <p:nvSpPr>
                <p:cNvPr id="95" name="Line 321"/>
                <p:cNvSpPr>
                  <a:spLocks noChangeShapeType="1"/>
                </p:cNvSpPr>
                <p:nvPr/>
              </p:nvSpPr>
              <p:spPr bwMode="auto">
                <a:xfrm flipH="1">
                  <a:off x="341314" y="4216401"/>
                  <a:ext cx="423863" cy="1588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6" name="Oval 322"/>
                <p:cNvSpPr>
                  <a:spLocks noChangeArrowheads="1"/>
                </p:cNvSpPr>
                <p:nvPr/>
              </p:nvSpPr>
              <p:spPr bwMode="auto">
                <a:xfrm>
                  <a:off x="501651" y="3871913"/>
                  <a:ext cx="50800" cy="53975"/>
                </a:xfrm>
                <a:prstGeom prst="ellips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7" name="Freeform 323"/>
                <p:cNvSpPr>
                  <a:spLocks/>
                </p:cNvSpPr>
                <p:nvPr/>
              </p:nvSpPr>
              <p:spPr bwMode="auto">
                <a:xfrm>
                  <a:off x="601664" y="3960813"/>
                  <a:ext cx="53975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4" y="0"/>
                    </a:cxn>
                    <a:cxn ang="0">
                      <a:pos x="34" y="116"/>
                    </a:cxn>
                  </a:cxnLst>
                  <a:rect l="0" t="0" r="r" b="b"/>
                  <a:pathLst>
                    <a:path w="34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4" y="0"/>
                      </a:lnTo>
                      <a:lnTo>
                        <a:pt x="34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8" name="Freeform 324"/>
                <p:cNvSpPr>
                  <a:spLocks/>
                </p:cNvSpPr>
                <p:nvPr/>
              </p:nvSpPr>
              <p:spPr bwMode="auto">
                <a:xfrm>
                  <a:off x="511176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9" name="Freeform 325"/>
                <p:cNvSpPr>
                  <a:spLocks/>
                </p:cNvSpPr>
                <p:nvPr/>
              </p:nvSpPr>
              <p:spPr bwMode="auto">
                <a:xfrm>
                  <a:off x="423864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0" name="Freeform 326"/>
                <p:cNvSpPr>
                  <a:spLocks/>
                </p:cNvSpPr>
                <p:nvPr/>
              </p:nvSpPr>
              <p:spPr bwMode="auto">
                <a:xfrm>
                  <a:off x="357189" y="3817938"/>
                  <a:ext cx="354013" cy="342900"/>
                </a:xfrm>
                <a:custGeom>
                  <a:avLst/>
                  <a:gdLst/>
                  <a:ahLst/>
                  <a:cxnLst>
                    <a:cxn ang="0">
                      <a:pos x="17" y="168"/>
                    </a:cxn>
                    <a:cxn ang="0">
                      <a:pos x="17" y="78"/>
                    </a:cxn>
                    <a:cxn ang="0">
                      <a:pos x="12" y="75"/>
                    </a:cxn>
                    <a:cxn ang="0">
                      <a:pos x="0" y="75"/>
                    </a:cxn>
                    <a:cxn ang="0">
                      <a:pos x="0" y="62"/>
                    </a:cxn>
                    <a:cxn ang="0">
                      <a:pos x="84" y="4"/>
                    </a:cxn>
                    <a:cxn ang="0">
                      <a:pos x="95" y="4"/>
                    </a:cxn>
                    <a:cxn ang="0">
                      <a:pos x="183" y="59"/>
                    </a:cxn>
                    <a:cxn ang="0">
                      <a:pos x="183" y="72"/>
                    </a:cxn>
                    <a:cxn ang="0">
                      <a:pos x="177" y="76"/>
                    </a:cxn>
                    <a:cxn ang="0">
                      <a:pos x="171" y="76"/>
                    </a:cxn>
                    <a:cxn ang="0">
                      <a:pos x="171" y="177"/>
                    </a:cxn>
                    <a:cxn ang="0">
                      <a:pos x="183" y="177"/>
                    </a:cxn>
                  </a:cxnLst>
                  <a:rect l="0" t="0" r="r" b="b"/>
                  <a:pathLst>
                    <a:path w="183" h="177">
                      <a:moveTo>
                        <a:pt x="17" y="168"/>
                      </a:moveTo>
                      <a:cubicBezTo>
                        <a:pt x="17" y="78"/>
                        <a:pt x="17" y="78"/>
                        <a:pt x="17" y="78"/>
                      </a:cubicBezTo>
                      <a:cubicBezTo>
                        <a:pt x="17" y="78"/>
                        <a:pt x="19" y="75"/>
                        <a:pt x="12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2"/>
                        <a:pt x="64" y="20"/>
                        <a:pt x="84" y="4"/>
                      </a:cubicBezTo>
                      <a:cubicBezTo>
                        <a:pt x="86" y="3"/>
                        <a:pt x="89" y="0"/>
                        <a:pt x="95" y="4"/>
                      </a:cubicBezTo>
                      <a:cubicBezTo>
                        <a:pt x="100" y="9"/>
                        <a:pt x="183" y="59"/>
                        <a:pt x="183" y="59"/>
                      </a:cubicBezTo>
                      <a:cubicBezTo>
                        <a:pt x="183" y="72"/>
                        <a:pt x="183" y="72"/>
                        <a:pt x="183" y="72"/>
                      </a:cubicBezTo>
                      <a:cubicBezTo>
                        <a:pt x="183" y="72"/>
                        <a:pt x="183" y="76"/>
                        <a:pt x="177" y="76"/>
                      </a:cubicBezTo>
                      <a:cubicBezTo>
                        <a:pt x="171" y="76"/>
                        <a:pt x="171" y="76"/>
                        <a:pt x="171" y="76"/>
                      </a:cubicBezTo>
                      <a:cubicBezTo>
                        <a:pt x="171" y="177"/>
                        <a:pt x="171" y="177"/>
                        <a:pt x="171" y="177"/>
                      </a:cubicBezTo>
                      <a:cubicBezTo>
                        <a:pt x="183" y="177"/>
                        <a:pt x="183" y="177"/>
                        <a:pt x="183" y="177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1" name="Freeform 327"/>
                <p:cNvSpPr>
                  <a:spLocks/>
                </p:cNvSpPr>
                <p:nvPr/>
              </p:nvSpPr>
              <p:spPr bwMode="auto">
                <a:xfrm>
                  <a:off x="331789" y="4148138"/>
                  <a:ext cx="42863" cy="68263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2" h="35">
                      <a:moveTo>
                        <a:pt x="22" y="0"/>
                      </a:moveTo>
                      <a:cubicBezTo>
                        <a:pt x="0" y="12"/>
                        <a:pt x="4" y="35"/>
                        <a:pt x="4" y="35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1" name="Groupe 589"/>
              <p:cNvGrpSpPr/>
              <p:nvPr/>
            </p:nvGrpSpPr>
            <p:grpSpPr>
              <a:xfrm>
                <a:off x="-1350976" y="4024468"/>
                <a:ext cx="227013" cy="209551"/>
                <a:chOff x="331789" y="3817938"/>
                <a:chExt cx="433388" cy="400051"/>
              </a:xfrm>
            </p:grpSpPr>
            <p:sp>
              <p:nvSpPr>
                <p:cNvPr id="88" name="Line 321"/>
                <p:cNvSpPr>
                  <a:spLocks noChangeShapeType="1"/>
                </p:cNvSpPr>
                <p:nvPr/>
              </p:nvSpPr>
              <p:spPr bwMode="auto">
                <a:xfrm flipH="1">
                  <a:off x="341314" y="4216401"/>
                  <a:ext cx="423863" cy="1588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9" name="Oval 322"/>
                <p:cNvSpPr>
                  <a:spLocks noChangeArrowheads="1"/>
                </p:cNvSpPr>
                <p:nvPr/>
              </p:nvSpPr>
              <p:spPr bwMode="auto">
                <a:xfrm>
                  <a:off x="501651" y="3871913"/>
                  <a:ext cx="50800" cy="53975"/>
                </a:xfrm>
                <a:prstGeom prst="ellips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0" name="Freeform 323"/>
                <p:cNvSpPr>
                  <a:spLocks/>
                </p:cNvSpPr>
                <p:nvPr/>
              </p:nvSpPr>
              <p:spPr bwMode="auto">
                <a:xfrm>
                  <a:off x="601664" y="3960813"/>
                  <a:ext cx="53975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4" y="0"/>
                    </a:cxn>
                    <a:cxn ang="0">
                      <a:pos x="34" y="116"/>
                    </a:cxn>
                  </a:cxnLst>
                  <a:rect l="0" t="0" r="r" b="b"/>
                  <a:pathLst>
                    <a:path w="34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4" y="0"/>
                      </a:lnTo>
                      <a:lnTo>
                        <a:pt x="34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1" name="Freeform 324"/>
                <p:cNvSpPr>
                  <a:spLocks/>
                </p:cNvSpPr>
                <p:nvPr/>
              </p:nvSpPr>
              <p:spPr bwMode="auto">
                <a:xfrm>
                  <a:off x="511176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2" name="Freeform 325"/>
                <p:cNvSpPr>
                  <a:spLocks/>
                </p:cNvSpPr>
                <p:nvPr/>
              </p:nvSpPr>
              <p:spPr bwMode="auto">
                <a:xfrm>
                  <a:off x="423864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3" name="Freeform 326"/>
                <p:cNvSpPr>
                  <a:spLocks/>
                </p:cNvSpPr>
                <p:nvPr/>
              </p:nvSpPr>
              <p:spPr bwMode="auto">
                <a:xfrm>
                  <a:off x="357189" y="3817938"/>
                  <a:ext cx="354013" cy="342900"/>
                </a:xfrm>
                <a:custGeom>
                  <a:avLst/>
                  <a:gdLst/>
                  <a:ahLst/>
                  <a:cxnLst>
                    <a:cxn ang="0">
                      <a:pos x="17" y="168"/>
                    </a:cxn>
                    <a:cxn ang="0">
                      <a:pos x="17" y="78"/>
                    </a:cxn>
                    <a:cxn ang="0">
                      <a:pos x="12" y="75"/>
                    </a:cxn>
                    <a:cxn ang="0">
                      <a:pos x="0" y="75"/>
                    </a:cxn>
                    <a:cxn ang="0">
                      <a:pos x="0" y="62"/>
                    </a:cxn>
                    <a:cxn ang="0">
                      <a:pos x="84" y="4"/>
                    </a:cxn>
                    <a:cxn ang="0">
                      <a:pos x="95" y="4"/>
                    </a:cxn>
                    <a:cxn ang="0">
                      <a:pos x="183" y="59"/>
                    </a:cxn>
                    <a:cxn ang="0">
                      <a:pos x="183" y="72"/>
                    </a:cxn>
                    <a:cxn ang="0">
                      <a:pos x="177" y="76"/>
                    </a:cxn>
                    <a:cxn ang="0">
                      <a:pos x="171" y="76"/>
                    </a:cxn>
                    <a:cxn ang="0">
                      <a:pos x="171" y="177"/>
                    </a:cxn>
                    <a:cxn ang="0">
                      <a:pos x="183" y="177"/>
                    </a:cxn>
                  </a:cxnLst>
                  <a:rect l="0" t="0" r="r" b="b"/>
                  <a:pathLst>
                    <a:path w="183" h="177">
                      <a:moveTo>
                        <a:pt x="17" y="168"/>
                      </a:moveTo>
                      <a:cubicBezTo>
                        <a:pt x="17" y="78"/>
                        <a:pt x="17" y="78"/>
                        <a:pt x="17" y="78"/>
                      </a:cubicBezTo>
                      <a:cubicBezTo>
                        <a:pt x="17" y="78"/>
                        <a:pt x="19" y="75"/>
                        <a:pt x="12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2"/>
                        <a:pt x="64" y="20"/>
                        <a:pt x="84" y="4"/>
                      </a:cubicBezTo>
                      <a:cubicBezTo>
                        <a:pt x="86" y="3"/>
                        <a:pt x="89" y="0"/>
                        <a:pt x="95" y="4"/>
                      </a:cubicBezTo>
                      <a:cubicBezTo>
                        <a:pt x="100" y="9"/>
                        <a:pt x="183" y="59"/>
                        <a:pt x="183" y="59"/>
                      </a:cubicBezTo>
                      <a:cubicBezTo>
                        <a:pt x="183" y="72"/>
                        <a:pt x="183" y="72"/>
                        <a:pt x="183" y="72"/>
                      </a:cubicBezTo>
                      <a:cubicBezTo>
                        <a:pt x="183" y="72"/>
                        <a:pt x="183" y="76"/>
                        <a:pt x="177" y="76"/>
                      </a:cubicBezTo>
                      <a:cubicBezTo>
                        <a:pt x="171" y="76"/>
                        <a:pt x="171" y="76"/>
                        <a:pt x="171" y="76"/>
                      </a:cubicBezTo>
                      <a:cubicBezTo>
                        <a:pt x="171" y="177"/>
                        <a:pt x="171" y="177"/>
                        <a:pt x="171" y="177"/>
                      </a:cubicBezTo>
                      <a:cubicBezTo>
                        <a:pt x="183" y="177"/>
                        <a:pt x="183" y="177"/>
                        <a:pt x="183" y="177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4" name="Freeform 327"/>
                <p:cNvSpPr>
                  <a:spLocks/>
                </p:cNvSpPr>
                <p:nvPr/>
              </p:nvSpPr>
              <p:spPr bwMode="auto">
                <a:xfrm>
                  <a:off x="331789" y="4148138"/>
                  <a:ext cx="42863" cy="68263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2" h="35">
                      <a:moveTo>
                        <a:pt x="22" y="0"/>
                      </a:moveTo>
                      <a:cubicBezTo>
                        <a:pt x="0" y="12"/>
                        <a:pt x="4" y="35"/>
                        <a:pt x="4" y="35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52" name="Oval 51"/>
              <p:cNvSpPr/>
              <p:nvPr/>
            </p:nvSpPr>
            <p:spPr>
              <a:xfrm>
                <a:off x="-784382" y="3567425"/>
                <a:ext cx="81490" cy="8149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err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-628620" y="3373298"/>
                <a:ext cx="81490" cy="8149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err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-479815" y="3550945"/>
                <a:ext cx="81490" cy="8149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err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-425765" y="3818856"/>
                <a:ext cx="81490" cy="8149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err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-516819" y="4072701"/>
                <a:ext cx="81490" cy="8149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err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-590972" y="3805017"/>
                <a:ext cx="81490" cy="8149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err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-726742" y="3989131"/>
                <a:ext cx="81490" cy="8149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err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-910817" y="3787328"/>
                <a:ext cx="81490" cy="8149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err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-1115865" y="4015331"/>
                <a:ext cx="81490" cy="8149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err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-1107831" y="3769449"/>
                <a:ext cx="81490" cy="8149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err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-1011569" y="3514920"/>
                <a:ext cx="81490" cy="8149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err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-837903" y="3331488"/>
                <a:ext cx="81490" cy="8149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err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64" name="Straight Connector 63"/>
              <p:cNvCxnSpPr>
                <a:stCxn id="63" idx="4"/>
                <a:endCxn id="52" idx="0"/>
              </p:cNvCxnSpPr>
              <p:nvPr/>
            </p:nvCxnSpPr>
            <p:spPr>
              <a:xfrm>
                <a:off x="-797158" y="3412978"/>
                <a:ext cx="53521" cy="15444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63" idx="6"/>
                <a:endCxn id="53" idx="2"/>
              </p:cNvCxnSpPr>
              <p:nvPr/>
            </p:nvCxnSpPr>
            <p:spPr>
              <a:xfrm>
                <a:off x="-756413" y="3372233"/>
                <a:ext cx="127793" cy="4181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53" idx="5"/>
                <a:endCxn id="54" idx="1"/>
              </p:cNvCxnSpPr>
              <p:nvPr/>
            </p:nvCxnSpPr>
            <p:spPr>
              <a:xfrm>
                <a:off x="-559064" y="3442854"/>
                <a:ext cx="91183" cy="12002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54" idx="5"/>
                <a:endCxn id="55" idx="0"/>
              </p:cNvCxnSpPr>
              <p:nvPr/>
            </p:nvCxnSpPr>
            <p:spPr>
              <a:xfrm>
                <a:off x="-410259" y="3620501"/>
                <a:ext cx="25239" cy="1983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55" idx="4"/>
                <a:endCxn id="56" idx="7"/>
              </p:cNvCxnSpPr>
              <p:nvPr/>
            </p:nvCxnSpPr>
            <p:spPr>
              <a:xfrm flipH="1">
                <a:off x="-447263" y="3900346"/>
                <a:ext cx="62243" cy="18428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56" idx="2"/>
                <a:endCxn id="58" idx="5"/>
              </p:cNvCxnSpPr>
              <p:nvPr/>
            </p:nvCxnSpPr>
            <p:spPr>
              <a:xfrm flipH="1" flipV="1">
                <a:off x="-657186" y="4058687"/>
                <a:ext cx="140367" cy="5475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58" idx="2"/>
                <a:endCxn id="60" idx="6"/>
              </p:cNvCxnSpPr>
              <p:nvPr/>
            </p:nvCxnSpPr>
            <p:spPr>
              <a:xfrm flipH="1">
                <a:off x="-1034375" y="4029876"/>
                <a:ext cx="307633" cy="262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60" idx="0"/>
                <a:endCxn id="61" idx="4"/>
              </p:cNvCxnSpPr>
              <p:nvPr/>
            </p:nvCxnSpPr>
            <p:spPr>
              <a:xfrm flipV="1">
                <a:off x="-1075120" y="3850939"/>
                <a:ext cx="8034" cy="16439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61" idx="0"/>
                <a:endCxn id="62" idx="3"/>
              </p:cNvCxnSpPr>
              <p:nvPr/>
            </p:nvCxnSpPr>
            <p:spPr>
              <a:xfrm flipV="1">
                <a:off x="-1067086" y="3584476"/>
                <a:ext cx="67451" cy="18497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62" idx="0"/>
                <a:endCxn id="63" idx="3"/>
              </p:cNvCxnSpPr>
              <p:nvPr/>
            </p:nvCxnSpPr>
            <p:spPr>
              <a:xfrm flipV="1">
                <a:off x="-970824" y="3401044"/>
                <a:ext cx="144855" cy="1138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52" idx="7"/>
                <a:endCxn id="53" idx="3"/>
              </p:cNvCxnSpPr>
              <p:nvPr/>
            </p:nvCxnSpPr>
            <p:spPr>
              <a:xfrm flipV="1">
                <a:off x="-714826" y="3442854"/>
                <a:ext cx="98140" cy="13650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52" idx="6"/>
                <a:endCxn id="54" idx="2"/>
              </p:cNvCxnSpPr>
              <p:nvPr/>
            </p:nvCxnSpPr>
            <p:spPr>
              <a:xfrm flipV="1">
                <a:off x="-702892" y="3591690"/>
                <a:ext cx="223077" cy="164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52" idx="5"/>
                <a:endCxn id="57" idx="1"/>
              </p:cNvCxnSpPr>
              <p:nvPr/>
            </p:nvCxnSpPr>
            <p:spPr>
              <a:xfrm>
                <a:off x="-714826" y="3636981"/>
                <a:ext cx="135788" cy="17997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54" idx="4"/>
                <a:endCxn id="57" idx="0"/>
              </p:cNvCxnSpPr>
              <p:nvPr/>
            </p:nvCxnSpPr>
            <p:spPr>
              <a:xfrm flipH="1">
                <a:off x="-550227" y="3632435"/>
                <a:ext cx="111157" cy="17258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57" idx="6"/>
                <a:endCxn id="55" idx="2"/>
              </p:cNvCxnSpPr>
              <p:nvPr/>
            </p:nvCxnSpPr>
            <p:spPr>
              <a:xfrm>
                <a:off x="-509482" y="3845762"/>
                <a:ext cx="83717" cy="1383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57" idx="4"/>
                <a:endCxn id="56" idx="0"/>
              </p:cNvCxnSpPr>
              <p:nvPr/>
            </p:nvCxnSpPr>
            <p:spPr>
              <a:xfrm>
                <a:off x="-550227" y="3886507"/>
                <a:ext cx="74153" cy="18619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stCxn id="57" idx="3"/>
                <a:endCxn id="58" idx="7"/>
              </p:cNvCxnSpPr>
              <p:nvPr/>
            </p:nvCxnSpPr>
            <p:spPr>
              <a:xfrm flipH="1">
                <a:off x="-657186" y="3874573"/>
                <a:ext cx="78148" cy="12649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52" idx="3"/>
                <a:endCxn id="59" idx="7"/>
              </p:cNvCxnSpPr>
              <p:nvPr/>
            </p:nvCxnSpPr>
            <p:spPr>
              <a:xfrm flipH="1">
                <a:off x="-841261" y="3636981"/>
                <a:ext cx="68813" cy="16228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62" idx="6"/>
                <a:endCxn id="52" idx="2"/>
              </p:cNvCxnSpPr>
              <p:nvPr/>
            </p:nvCxnSpPr>
            <p:spPr>
              <a:xfrm>
                <a:off x="-930079" y="3555665"/>
                <a:ext cx="145697" cy="5250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62" idx="4"/>
                <a:endCxn id="59" idx="1"/>
              </p:cNvCxnSpPr>
              <p:nvPr/>
            </p:nvCxnSpPr>
            <p:spPr>
              <a:xfrm>
                <a:off x="-970824" y="3596410"/>
                <a:ext cx="71941" cy="20285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61" idx="6"/>
                <a:endCxn id="59" idx="2"/>
              </p:cNvCxnSpPr>
              <p:nvPr/>
            </p:nvCxnSpPr>
            <p:spPr>
              <a:xfrm>
                <a:off x="-1026341" y="3810194"/>
                <a:ext cx="115524" cy="1787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59" idx="3"/>
                <a:endCxn id="60" idx="7"/>
              </p:cNvCxnSpPr>
              <p:nvPr/>
            </p:nvCxnSpPr>
            <p:spPr>
              <a:xfrm flipH="1">
                <a:off x="-1046309" y="3856884"/>
                <a:ext cx="147426" cy="17038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59" idx="5"/>
                <a:endCxn id="58" idx="1"/>
              </p:cNvCxnSpPr>
              <p:nvPr/>
            </p:nvCxnSpPr>
            <p:spPr>
              <a:xfrm>
                <a:off x="-841261" y="3856884"/>
                <a:ext cx="126453" cy="14418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59" idx="6"/>
                <a:endCxn id="57" idx="2"/>
              </p:cNvCxnSpPr>
              <p:nvPr/>
            </p:nvCxnSpPr>
            <p:spPr>
              <a:xfrm>
                <a:off x="-829327" y="3828073"/>
                <a:ext cx="238355" cy="1768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Rounded Rectangle 150"/>
            <p:cNvSpPr/>
            <p:nvPr/>
          </p:nvSpPr>
          <p:spPr>
            <a:xfrm>
              <a:off x="258902" y="1439274"/>
              <a:ext cx="9483860" cy="345271"/>
            </a:xfrm>
            <a:prstGeom prst="roundRect">
              <a:avLst/>
            </a:prstGeom>
            <a:solidFill>
              <a:srgbClr val="F2F3F4"/>
            </a:solidFill>
            <a:ln w="12700">
              <a:solidFill>
                <a:schemeClr val="bg1">
                  <a:lumMod val="8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  <a:latin typeface="+mj-lt"/>
                </a:rPr>
                <a:t>DApp</a:t>
              </a:r>
              <a:r>
                <a:rPr lang="en-US" sz="1050" dirty="0">
                  <a:solidFill>
                    <a:schemeClr val="tx1"/>
                  </a:solidFill>
                  <a:latin typeface="+mj-lt"/>
                </a:rPr>
                <a:t> / UI</a:t>
              </a: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474872" y="2377974"/>
              <a:ext cx="1026579" cy="80181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User Mgmt. Services 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1661644" y="2377974"/>
              <a:ext cx="1026579" cy="80181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Service Request Mgmt.</a:t>
              </a:r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2848417" y="2377974"/>
              <a:ext cx="1026579" cy="80181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Master Data Services</a:t>
              </a: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4035189" y="2377974"/>
              <a:ext cx="1026579" cy="80181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Push / </a:t>
              </a:r>
              <a:r>
                <a:rPr lang="en-US" sz="1000">
                  <a:solidFill>
                    <a:schemeClr val="tx2">
                      <a:lumMod val="50000"/>
                    </a:schemeClr>
                  </a:solidFill>
                </a:rPr>
                <a:t>Pull </a:t>
              </a:r>
              <a:r>
                <a:rPr lang="en-US" sz="1000" smtClean="0">
                  <a:solidFill>
                    <a:schemeClr val="tx2">
                      <a:lumMod val="50000"/>
                    </a:schemeClr>
                  </a:solidFill>
                </a:rPr>
                <a:t>services</a:t>
              </a:r>
              <a:endParaRPr lang="en-US" sz="10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5221961" y="2377974"/>
              <a:ext cx="1026579" cy="80181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tx2">
                      <a:lumMod val="50000"/>
                    </a:schemeClr>
                  </a:solidFill>
                </a:rPr>
                <a:t>Reporting </a:t>
              </a:r>
              <a:r>
                <a:rPr lang="en-US" sz="1000" smtClean="0">
                  <a:solidFill>
                    <a:schemeClr val="tx2">
                      <a:lumMod val="50000"/>
                    </a:schemeClr>
                  </a:solidFill>
                </a:rPr>
                <a:t>Services</a:t>
              </a:r>
              <a:endParaRPr lang="en-US" sz="10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10227816" y="2007727"/>
              <a:ext cx="1737172" cy="2123297"/>
            </a:xfrm>
            <a:prstGeom prst="roundRect">
              <a:avLst/>
            </a:prstGeom>
            <a:solidFill>
              <a:srgbClr val="F2F3F4"/>
            </a:solidFill>
            <a:ln w="1270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+mj-lt"/>
                </a:rPr>
                <a:t>Interfaces</a:t>
              </a:r>
            </a:p>
          </p:txBody>
        </p:sp>
        <p:sp>
          <p:nvSpPr>
            <p:cNvPr id="158" name="Rounded Rectangle 157"/>
            <p:cNvSpPr/>
            <p:nvPr/>
          </p:nvSpPr>
          <p:spPr>
            <a:xfrm>
              <a:off x="10575995" y="2441994"/>
              <a:ext cx="1026579" cy="801817"/>
            </a:xfrm>
            <a:prstGeom prst="roundRect">
              <a:avLst/>
            </a:prstGeom>
            <a:solidFill>
              <a:srgbClr val="0070C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Shared Drive / File System</a:t>
              </a:r>
              <a:endPara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1" name="Left-Right Arrow 160"/>
            <p:cNvSpPr/>
            <p:nvPr/>
          </p:nvSpPr>
          <p:spPr>
            <a:xfrm>
              <a:off x="9742762" y="2578969"/>
              <a:ext cx="469627" cy="181977"/>
            </a:xfrm>
            <a:prstGeom prst="leftRightArrow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9" name="Left-Right Arrow 158"/>
          <p:cNvSpPr/>
          <p:nvPr/>
        </p:nvSpPr>
        <p:spPr>
          <a:xfrm>
            <a:off x="9649891" y="3245180"/>
            <a:ext cx="469627" cy="181977"/>
          </a:xfrm>
          <a:prstGeom prst="leftRightArrow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1981206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7441</TotalTime>
  <Words>849</Words>
  <Application>Microsoft Office PowerPoint</Application>
  <PresentationFormat>Widescreen</PresentationFormat>
  <Paragraphs>335</Paragraphs>
  <Slides>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think-cell Slide</vt:lpstr>
      <vt:lpstr>FCCR High Level Architecture Diagram</vt:lpstr>
      <vt:lpstr>FCCR Functional Flow Diagram</vt:lpstr>
      <vt:lpstr>Sundry Invoicing High Level Architecture Diagram</vt:lpstr>
      <vt:lpstr>Sundry Manual Approval Functional Flow Diagram </vt:lpstr>
      <vt:lpstr>Sundry Manual Approval Functional Flow Diagram </vt:lpstr>
      <vt:lpstr>Sundry Manual Approval Functional Flow Diagram </vt:lpstr>
      <vt:lpstr>Sundry Auto-Approval Functional Flow Diagram </vt:lpstr>
      <vt:lpstr>Sundry Invoicing - Logical Architecture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Patil, Sachin</dc:creator>
  <cp:lastModifiedBy>Patil, Sachin</cp:lastModifiedBy>
  <cp:revision>124</cp:revision>
  <dcterms:created xsi:type="dcterms:W3CDTF">2018-07-31T12:00:51Z</dcterms:created>
  <dcterms:modified xsi:type="dcterms:W3CDTF">2018-08-24T06:06:32Z</dcterms:modified>
</cp:coreProperties>
</file>