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3D4C1-C916-46A2-89E9-D8289E5D9D6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7F6E-E166-42C3-AEE0-7A86025C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42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7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8FE9-4934-4B66-B5E1-EDEC9BA4ED5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93E7-89A3-4871-A686-D82D2996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88" y="226251"/>
            <a:ext cx="11615928" cy="49612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Sundry Invoicing High Level Architecture Diagram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161497" y="955041"/>
            <a:ext cx="6423705" cy="4492610"/>
            <a:chOff x="2161496" y="955040"/>
            <a:chExt cx="7491774" cy="5533057"/>
          </a:xfrm>
        </p:grpSpPr>
        <p:sp>
          <p:nvSpPr>
            <p:cNvPr id="4" name="Hexagon 3"/>
            <p:cNvSpPr/>
            <p:nvPr/>
          </p:nvSpPr>
          <p:spPr>
            <a:xfrm>
              <a:off x="3434080" y="1554480"/>
              <a:ext cx="5110480" cy="417576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161496" y="2723892"/>
              <a:ext cx="2288624" cy="1850042"/>
              <a:chOff x="3202734" y="802656"/>
              <a:chExt cx="2288624" cy="18500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02734" y="802656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U2K2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2" name="Flowchart: Multidocument 31"/>
              <p:cNvSpPr/>
              <p:nvPr/>
            </p:nvSpPr>
            <p:spPr>
              <a:xfrm>
                <a:off x="4618243" y="1726204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lowchart: Magnetic Disk 32"/>
              <p:cNvSpPr/>
              <p:nvPr/>
            </p:nvSpPr>
            <p:spPr>
              <a:xfrm>
                <a:off x="4682977" y="1280510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431415" y="1623017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40" name="Flowchart: Predefined Process 39"/>
              <p:cNvSpPr/>
              <p:nvPr/>
            </p:nvSpPr>
            <p:spPr>
              <a:xfrm>
                <a:off x="3443220" y="1200759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62496" y="2003508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81680" y="955040"/>
              <a:ext cx="2288624" cy="1850042"/>
              <a:chOff x="3129280" y="802640"/>
              <a:chExt cx="2288624" cy="185004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129280" y="802640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Cordillera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6" name="Flowchart: Multidocument 45"/>
              <p:cNvSpPr/>
              <p:nvPr/>
            </p:nvSpPr>
            <p:spPr>
              <a:xfrm>
                <a:off x="4156752" y="2072791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lowchart: Magnetic Disk 46"/>
              <p:cNvSpPr/>
              <p:nvPr/>
            </p:nvSpPr>
            <p:spPr>
              <a:xfrm>
                <a:off x="4552117" y="1642374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44534" y="1592459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50" name="Flowchart: Predefined Process 49"/>
              <p:cNvSpPr/>
              <p:nvPr/>
            </p:nvSpPr>
            <p:spPr>
              <a:xfrm>
                <a:off x="3443220" y="1200759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311435" y="1929391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933946" y="4638055"/>
              <a:ext cx="2288624" cy="1850042"/>
              <a:chOff x="3147853" y="714018"/>
              <a:chExt cx="2288624" cy="185004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47853" y="714018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Sirius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56" name="Flowchart: Multidocument 55"/>
              <p:cNvSpPr/>
              <p:nvPr/>
            </p:nvSpPr>
            <p:spPr>
              <a:xfrm>
                <a:off x="4623464" y="1477466"/>
                <a:ext cx="790729" cy="33616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Magnetic Disk 56"/>
              <p:cNvSpPr/>
              <p:nvPr/>
            </p:nvSpPr>
            <p:spPr>
              <a:xfrm>
                <a:off x="4602118" y="1070822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44534" y="1592459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59" name="Flowchart: Predefined Process 58"/>
              <p:cNvSpPr/>
              <p:nvPr/>
            </p:nvSpPr>
            <p:spPr>
              <a:xfrm>
                <a:off x="3443220" y="1200759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63371" y="1939816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59389" y="955040"/>
              <a:ext cx="2288624" cy="1850042"/>
              <a:chOff x="3129280" y="802640"/>
              <a:chExt cx="2288624" cy="185004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129280" y="802640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CODA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63" name="Flowchart: Multidocument 62"/>
              <p:cNvSpPr/>
              <p:nvPr/>
            </p:nvSpPr>
            <p:spPr>
              <a:xfrm>
                <a:off x="3439172" y="1974392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lowchart: Magnetic Disk 65"/>
              <p:cNvSpPr/>
              <p:nvPr/>
            </p:nvSpPr>
            <p:spPr>
              <a:xfrm>
                <a:off x="3382516" y="1524132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00520" y="1695394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70" name="Flowchart: Predefined Process 69"/>
              <p:cNvSpPr/>
              <p:nvPr/>
            </p:nvSpPr>
            <p:spPr>
              <a:xfrm>
                <a:off x="4234794" y="1294343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5521" y="2007303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364646" y="2908093"/>
              <a:ext cx="2288624" cy="1850042"/>
              <a:chOff x="3129281" y="802640"/>
              <a:chExt cx="2288624" cy="185004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129281" y="802640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Fusion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75" name="Flowchart: Multidocument 74"/>
              <p:cNvSpPr/>
              <p:nvPr/>
            </p:nvSpPr>
            <p:spPr>
              <a:xfrm>
                <a:off x="3258536" y="1703593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lowchart: Magnetic Disk 75"/>
              <p:cNvSpPr/>
              <p:nvPr/>
            </p:nvSpPr>
            <p:spPr>
              <a:xfrm>
                <a:off x="3392506" y="1199370"/>
                <a:ext cx="602211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00520" y="1695394"/>
                <a:ext cx="784550" cy="2211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78" name="Flowchart: Predefined Process 77"/>
              <p:cNvSpPr/>
              <p:nvPr/>
            </p:nvSpPr>
            <p:spPr>
              <a:xfrm>
                <a:off x="4325157" y="1313585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15521" y="2007303"/>
                <a:ext cx="784550" cy="221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93541" y="4620479"/>
              <a:ext cx="2288624" cy="1850042"/>
              <a:chOff x="2863432" y="689052"/>
              <a:chExt cx="2288624" cy="185004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863432" y="689052"/>
                <a:ext cx="2288624" cy="18500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  CG AR/AP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82" name="Flowchart: Multidocument 81"/>
              <p:cNvSpPr/>
              <p:nvPr/>
            </p:nvSpPr>
            <p:spPr>
              <a:xfrm>
                <a:off x="3109247" y="1425163"/>
                <a:ext cx="790729" cy="370603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Smart Contracts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lowchart: Magnetic Disk 82"/>
              <p:cNvSpPr/>
              <p:nvPr/>
            </p:nvSpPr>
            <p:spPr>
              <a:xfrm>
                <a:off x="3138066" y="1047452"/>
                <a:ext cx="602210" cy="342523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Ledger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239706" y="1410473"/>
                <a:ext cx="784550" cy="2211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App</a:t>
                </a:r>
                <a:endParaRPr lang="en-US" sz="900" dirty="0"/>
              </a:p>
            </p:txBody>
          </p:sp>
          <p:sp>
            <p:nvSpPr>
              <p:cNvPr id="85" name="Flowchart: Predefined Process 84"/>
              <p:cNvSpPr/>
              <p:nvPr/>
            </p:nvSpPr>
            <p:spPr>
              <a:xfrm>
                <a:off x="3525105" y="2042983"/>
                <a:ext cx="965277" cy="269515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Master Templates</a:t>
                </a:r>
                <a:endParaRPr lang="en-US" sz="800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222219" y="1731479"/>
                <a:ext cx="784550" cy="221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Interfaces</a:t>
                </a:r>
                <a:endParaRPr lang="en-US" sz="900" dirty="0"/>
              </a:p>
            </p:txBody>
          </p:sp>
        </p:grpSp>
      </p:grpSp>
      <p:sp>
        <p:nvSpPr>
          <p:cNvPr id="87" name="Rounded Rectangle 86"/>
          <p:cNvSpPr/>
          <p:nvPr/>
        </p:nvSpPr>
        <p:spPr>
          <a:xfrm>
            <a:off x="10331715" y="4582095"/>
            <a:ext cx="1261152" cy="42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SAP</a:t>
            </a:r>
            <a:endParaRPr lang="en-US" sz="1600" b="1" dirty="0"/>
          </a:p>
        </p:txBody>
      </p:sp>
      <p:sp>
        <p:nvSpPr>
          <p:cNvPr id="89" name="Flowchart: Internal Storage 88"/>
          <p:cNvSpPr/>
          <p:nvPr/>
        </p:nvSpPr>
        <p:spPr>
          <a:xfrm>
            <a:off x="4080211" y="6155999"/>
            <a:ext cx="1595120" cy="6164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 Point</a:t>
            </a:r>
            <a:endParaRPr lang="en-US" sz="1600" dirty="0"/>
          </a:p>
        </p:txBody>
      </p:sp>
      <p:sp>
        <p:nvSpPr>
          <p:cNvPr id="90" name="Up-Down Arrow 89"/>
          <p:cNvSpPr/>
          <p:nvPr/>
        </p:nvSpPr>
        <p:spPr>
          <a:xfrm>
            <a:off x="4767060" y="5669279"/>
            <a:ext cx="211557" cy="4913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-Right Arrow 90"/>
          <p:cNvSpPr/>
          <p:nvPr/>
        </p:nvSpPr>
        <p:spPr>
          <a:xfrm>
            <a:off x="5675331" y="6352613"/>
            <a:ext cx="4990907" cy="185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38" y="6191886"/>
            <a:ext cx="592107" cy="5363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677744" y="722376"/>
            <a:ext cx="7101840" cy="494690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2" idx="0"/>
            <a:endCxn id="87" idx="2"/>
          </p:cNvCxnSpPr>
          <p:nvPr/>
        </p:nvCxnSpPr>
        <p:spPr>
          <a:xfrm flipH="1" flipV="1">
            <a:off x="10962291" y="5005421"/>
            <a:ext cx="1" cy="1186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6238" y="6639058"/>
            <a:ext cx="74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Robot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03664" y="2815133"/>
            <a:ext cx="208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Blockchain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7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6102" y="1018055"/>
            <a:ext cx="6472426" cy="4654733"/>
            <a:chOff x="1281989" y="1936413"/>
            <a:chExt cx="8320683" cy="4372907"/>
          </a:xfrm>
        </p:grpSpPr>
        <p:sp>
          <p:nvSpPr>
            <p:cNvPr id="48" name="Rounded Rectangle 160">
              <a:extLst>
                <a:ext uri="{FF2B5EF4-FFF2-40B4-BE49-F238E27FC236}">
                  <a16:creationId xmlns="" xmlns:a16="http://schemas.microsoft.com/office/drawing/2014/main" id="{47C507CD-6D66-470F-A068-A97651B982BB}"/>
                </a:ext>
              </a:extLst>
            </p:cNvPr>
            <p:cNvSpPr/>
            <p:nvPr/>
          </p:nvSpPr>
          <p:spPr>
            <a:xfrm>
              <a:off x="1281989" y="2865313"/>
              <a:ext cx="7730240" cy="1211759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7">
              <a:extLst>
                <a:ext uri="{FF2B5EF4-FFF2-40B4-BE49-F238E27FC236}">
                  <a16:creationId xmlns="" xmlns:a16="http://schemas.microsoft.com/office/drawing/2014/main" id="{3DB997B1-495A-437C-811F-FBA4BD6E5509}"/>
                </a:ext>
              </a:extLst>
            </p:cNvPr>
            <p:cNvSpPr/>
            <p:nvPr/>
          </p:nvSpPr>
          <p:spPr>
            <a:xfrm>
              <a:off x="1281989" y="1936413"/>
              <a:ext cx="7730240" cy="877002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614">
              <a:extLst>
                <a:ext uri="{FF2B5EF4-FFF2-40B4-BE49-F238E27FC236}">
                  <a16:creationId xmlns="" xmlns:a16="http://schemas.microsoft.com/office/drawing/2014/main" id="{BCC2A955-3A94-439A-ACAE-27419DBACA97}"/>
                </a:ext>
              </a:extLst>
            </p:cNvPr>
            <p:cNvSpPr/>
            <p:nvPr/>
          </p:nvSpPr>
          <p:spPr>
            <a:xfrm>
              <a:off x="2797301" y="4293096"/>
              <a:ext cx="6054921" cy="1075126"/>
            </a:xfrm>
            <a:prstGeom prst="roundRect">
              <a:avLst>
                <a:gd name="adj" fmla="val 8651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ounded Rectangle 615">
              <a:extLst>
                <a:ext uri="{FF2B5EF4-FFF2-40B4-BE49-F238E27FC236}">
                  <a16:creationId xmlns="" xmlns:a16="http://schemas.microsoft.com/office/drawing/2014/main" id="{48276B66-4F38-456C-8FDC-2C3145C9F745}"/>
                </a:ext>
              </a:extLst>
            </p:cNvPr>
            <p:cNvSpPr/>
            <p:nvPr/>
          </p:nvSpPr>
          <p:spPr>
            <a:xfrm>
              <a:off x="2797300" y="2943244"/>
              <a:ext cx="6111488" cy="1033863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ounded Rectangle 616">
              <a:extLst>
                <a:ext uri="{FF2B5EF4-FFF2-40B4-BE49-F238E27FC236}">
                  <a16:creationId xmlns="" xmlns:a16="http://schemas.microsoft.com/office/drawing/2014/main" id="{78C4BC17-9FF1-44A1-A19F-2A127EC060CB}"/>
                </a:ext>
              </a:extLst>
            </p:cNvPr>
            <p:cNvSpPr/>
            <p:nvPr/>
          </p:nvSpPr>
          <p:spPr>
            <a:xfrm>
              <a:off x="3023683" y="3430206"/>
              <a:ext cx="5742413" cy="490394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Infrastructure Services </a:t>
              </a:r>
            </a:p>
          </p:txBody>
        </p:sp>
        <p:sp>
          <p:nvSpPr>
            <p:cNvPr id="53" name="Rounded Rectangle 617">
              <a:extLst>
                <a:ext uri="{FF2B5EF4-FFF2-40B4-BE49-F238E27FC236}">
                  <a16:creationId xmlns="" xmlns:a16="http://schemas.microsoft.com/office/drawing/2014/main" id="{63808195-587E-48F0-8C8D-FB85A4D26965}"/>
                </a:ext>
              </a:extLst>
            </p:cNvPr>
            <p:cNvSpPr/>
            <p:nvPr/>
          </p:nvSpPr>
          <p:spPr>
            <a:xfrm>
              <a:off x="3143672" y="3618700"/>
              <a:ext cx="1403372" cy="251544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Message Transformation </a:t>
              </a:r>
            </a:p>
          </p:txBody>
        </p:sp>
        <p:sp>
          <p:nvSpPr>
            <p:cNvPr id="55" name="Rounded Rectangle 618">
              <a:extLst>
                <a:ext uri="{FF2B5EF4-FFF2-40B4-BE49-F238E27FC236}">
                  <a16:creationId xmlns="" xmlns:a16="http://schemas.microsoft.com/office/drawing/2014/main" id="{A040E8B5-8B3E-4063-9FE5-826E61AE177F}"/>
                </a:ext>
              </a:extLst>
            </p:cNvPr>
            <p:cNvSpPr/>
            <p:nvPr/>
          </p:nvSpPr>
          <p:spPr>
            <a:xfrm>
              <a:off x="4705971" y="3623240"/>
              <a:ext cx="1174005" cy="247004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Audit / logging </a:t>
              </a:r>
            </a:p>
          </p:txBody>
        </p:sp>
        <p:sp>
          <p:nvSpPr>
            <p:cNvPr id="56" name="Rounded Rectangle 619">
              <a:extLst>
                <a:ext uri="{FF2B5EF4-FFF2-40B4-BE49-F238E27FC236}">
                  <a16:creationId xmlns="" xmlns:a16="http://schemas.microsoft.com/office/drawing/2014/main" id="{92D51E1C-10F5-4C45-B234-40A08ADF17CF}"/>
                </a:ext>
              </a:extLst>
            </p:cNvPr>
            <p:cNvSpPr/>
            <p:nvPr/>
          </p:nvSpPr>
          <p:spPr>
            <a:xfrm>
              <a:off x="6028191" y="3618700"/>
              <a:ext cx="1363953" cy="251544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Listeners/ Notifiers </a:t>
              </a:r>
            </a:p>
          </p:txBody>
        </p:sp>
        <p:sp>
          <p:nvSpPr>
            <p:cNvPr id="57" name="Rounded Rectangle 620">
              <a:extLst>
                <a:ext uri="{FF2B5EF4-FFF2-40B4-BE49-F238E27FC236}">
                  <a16:creationId xmlns="" xmlns:a16="http://schemas.microsoft.com/office/drawing/2014/main" id="{5AB990EB-4DE5-4225-A1CA-4AF3FA0DF6F7}"/>
                </a:ext>
              </a:extLst>
            </p:cNvPr>
            <p:cNvSpPr/>
            <p:nvPr/>
          </p:nvSpPr>
          <p:spPr>
            <a:xfrm>
              <a:off x="7536160" y="3616414"/>
              <a:ext cx="1174005" cy="253830"/>
            </a:xfrm>
            <a:prstGeom prst="roundRect">
              <a:avLst/>
            </a:prstGeom>
            <a:solidFill>
              <a:srgbClr val="2E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Error handlers </a:t>
              </a:r>
            </a:p>
          </p:txBody>
        </p:sp>
        <p:sp>
          <p:nvSpPr>
            <p:cNvPr id="59" name="Rounded Rectangle 621">
              <a:extLst>
                <a:ext uri="{FF2B5EF4-FFF2-40B4-BE49-F238E27FC236}">
                  <a16:creationId xmlns="" xmlns:a16="http://schemas.microsoft.com/office/drawing/2014/main" id="{40E27BF1-CBF8-489B-A1E7-20B9FD3F4EFA}"/>
                </a:ext>
              </a:extLst>
            </p:cNvPr>
            <p:cNvSpPr/>
            <p:nvPr/>
          </p:nvSpPr>
          <p:spPr>
            <a:xfrm>
              <a:off x="5015880" y="5566341"/>
              <a:ext cx="1068120" cy="734041"/>
            </a:xfrm>
            <a:prstGeom prst="roundRect">
              <a:avLst/>
            </a:prstGeom>
            <a:solidFill>
              <a:srgbClr val="BCBCB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Rounded Rectangle 623">
              <a:extLst>
                <a:ext uri="{FF2B5EF4-FFF2-40B4-BE49-F238E27FC236}">
                  <a16:creationId xmlns="" xmlns:a16="http://schemas.microsoft.com/office/drawing/2014/main" id="{0B3D5EC5-DB07-41BE-8E02-C182D458D15E}"/>
                </a:ext>
              </a:extLst>
            </p:cNvPr>
            <p:cNvSpPr/>
            <p:nvPr/>
          </p:nvSpPr>
          <p:spPr>
            <a:xfrm>
              <a:off x="4725978" y="4382087"/>
              <a:ext cx="1998023" cy="91849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Blockchain / Transaction Services </a:t>
              </a:r>
            </a:p>
          </p:txBody>
        </p:sp>
        <p:sp>
          <p:nvSpPr>
            <p:cNvPr id="64" name="Rounded Rectangle 625">
              <a:extLst>
                <a:ext uri="{FF2B5EF4-FFF2-40B4-BE49-F238E27FC236}">
                  <a16:creationId xmlns="" xmlns:a16="http://schemas.microsoft.com/office/drawing/2014/main" id="{D1E14229-FB4F-40C5-BDF7-D3FC67D23136}"/>
                </a:ext>
              </a:extLst>
            </p:cNvPr>
            <p:cNvSpPr/>
            <p:nvPr/>
          </p:nvSpPr>
          <p:spPr>
            <a:xfrm>
              <a:off x="4871864" y="4673818"/>
              <a:ext cx="860674" cy="29266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Consensus</a:t>
              </a:r>
            </a:p>
          </p:txBody>
        </p:sp>
        <p:sp>
          <p:nvSpPr>
            <p:cNvPr id="65" name="Rounded Rectangle 626">
              <a:extLst>
                <a:ext uri="{FF2B5EF4-FFF2-40B4-BE49-F238E27FC236}">
                  <a16:creationId xmlns="" xmlns:a16="http://schemas.microsoft.com/office/drawing/2014/main" id="{0863E45D-9FEC-4237-B618-70EE20CB3A08}"/>
                </a:ext>
              </a:extLst>
            </p:cNvPr>
            <p:cNvSpPr/>
            <p:nvPr/>
          </p:nvSpPr>
          <p:spPr>
            <a:xfrm>
              <a:off x="4874555" y="5014866"/>
              <a:ext cx="1782821" cy="248090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Ledger / Storage services </a:t>
              </a:r>
            </a:p>
          </p:txBody>
        </p:sp>
        <p:sp>
          <p:nvSpPr>
            <p:cNvPr id="66" name="Rounded Rectangle 627">
              <a:extLst>
                <a:ext uri="{FF2B5EF4-FFF2-40B4-BE49-F238E27FC236}">
                  <a16:creationId xmlns="" xmlns:a16="http://schemas.microsoft.com/office/drawing/2014/main" id="{81E39406-CC35-4B8C-8B2D-6F1F58181EE4}"/>
                </a:ext>
              </a:extLst>
            </p:cNvPr>
            <p:cNvSpPr/>
            <p:nvPr/>
          </p:nvSpPr>
          <p:spPr>
            <a:xfrm>
              <a:off x="5794844" y="4673818"/>
              <a:ext cx="851533" cy="29266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P2P protocol</a:t>
              </a:r>
            </a:p>
          </p:txBody>
        </p:sp>
        <p:sp>
          <p:nvSpPr>
            <p:cNvPr id="67" name="Rounded Rectangle 624">
              <a:extLst>
                <a:ext uri="{FF2B5EF4-FFF2-40B4-BE49-F238E27FC236}">
                  <a16:creationId xmlns="" xmlns:a16="http://schemas.microsoft.com/office/drawing/2014/main" id="{D36842BB-B4AE-45B7-AFCF-85E22BEEEC62}"/>
                </a:ext>
              </a:extLst>
            </p:cNvPr>
            <p:cNvSpPr/>
            <p:nvPr/>
          </p:nvSpPr>
          <p:spPr>
            <a:xfrm>
              <a:off x="6770345" y="4368775"/>
              <a:ext cx="2039614" cy="93564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Membership Services </a:t>
              </a:r>
            </a:p>
          </p:txBody>
        </p:sp>
        <p:sp>
          <p:nvSpPr>
            <p:cNvPr id="68" name="Rounded Rectangle 628">
              <a:extLst>
                <a:ext uri="{FF2B5EF4-FFF2-40B4-BE49-F238E27FC236}">
                  <a16:creationId xmlns="" xmlns:a16="http://schemas.microsoft.com/office/drawing/2014/main" id="{D9B426C5-3660-4593-9155-C16D91808675}"/>
                </a:ext>
              </a:extLst>
            </p:cNvPr>
            <p:cNvSpPr/>
            <p:nvPr/>
          </p:nvSpPr>
          <p:spPr>
            <a:xfrm>
              <a:off x="6816080" y="4673818"/>
              <a:ext cx="952127" cy="29039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Registration </a:t>
              </a:r>
            </a:p>
          </p:txBody>
        </p:sp>
        <p:sp>
          <p:nvSpPr>
            <p:cNvPr id="71" name="Rounded Rectangle 629">
              <a:extLst>
                <a:ext uri="{FF2B5EF4-FFF2-40B4-BE49-F238E27FC236}">
                  <a16:creationId xmlns="" xmlns:a16="http://schemas.microsoft.com/office/drawing/2014/main" id="{788AFD23-ED2F-4E19-8914-51A45ACED9E2}"/>
                </a:ext>
              </a:extLst>
            </p:cNvPr>
            <p:cNvSpPr/>
            <p:nvPr/>
          </p:nvSpPr>
          <p:spPr>
            <a:xfrm>
              <a:off x="7802089" y="4673669"/>
              <a:ext cx="969935" cy="29039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Identity Management</a:t>
              </a:r>
            </a:p>
          </p:txBody>
        </p:sp>
        <p:sp>
          <p:nvSpPr>
            <p:cNvPr id="72" name="Rounded Rectangle 630">
              <a:extLst>
                <a:ext uri="{FF2B5EF4-FFF2-40B4-BE49-F238E27FC236}">
                  <a16:creationId xmlns="" xmlns:a16="http://schemas.microsoft.com/office/drawing/2014/main" id="{910AE87E-4A81-4E87-917E-72359DDF8BA0}"/>
                </a:ext>
              </a:extLst>
            </p:cNvPr>
            <p:cNvSpPr/>
            <p:nvPr/>
          </p:nvSpPr>
          <p:spPr>
            <a:xfrm>
              <a:off x="6906674" y="5014866"/>
              <a:ext cx="1750307" cy="225426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Auditability </a:t>
              </a:r>
            </a:p>
          </p:txBody>
        </p:sp>
        <p:sp>
          <p:nvSpPr>
            <p:cNvPr id="73" name="Rounded Rectangle 622">
              <a:extLst>
                <a:ext uri="{FF2B5EF4-FFF2-40B4-BE49-F238E27FC236}">
                  <a16:creationId xmlns="" xmlns:a16="http://schemas.microsoft.com/office/drawing/2014/main" id="{817EBE44-00DD-4485-B6FA-078CB068BF35}"/>
                </a:ext>
              </a:extLst>
            </p:cNvPr>
            <p:cNvSpPr/>
            <p:nvPr/>
          </p:nvSpPr>
          <p:spPr>
            <a:xfrm>
              <a:off x="3023682" y="4368776"/>
              <a:ext cx="1604519" cy="90476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Chaincode Services</a:t>
              </a:r>
            </a:p>
          </p:txBody>
        </p:sp>
        <p:sp>
          <p:nvSpPr>
            <p:cNvPr id="74" name="Rounded Rectangle 632">
              <a:extLst>
                <a:ext uri="{FF2B5EF4-FFF2-40B4-BE49-F238E27FC236}">
                  <a16:creationId xmlns="" xmlns:a16="http://schemas.microsoft.com/office/drawing/2014/main" id="{2806CDCD-12DA-4293-A7C9-F237E56174A0}"/>
                </a:ext>
              </a:extLst>
            </p:cNvPr>
            <p:cNvSpPr/>
            <p:nvPr/>
          </p:nvSpPr>
          <p:spPr>
            <a:xfrm>
              <a:off x="3290748" y="4647955"/>
              <a:ext cx="1081447" cy="267597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Secure container </a:t>
              </a:r>
            </a:p>
          </p:txBody>
        </p:sp>
        <p:sp>
          <p:nvSpPr>
            <p:cNvPr id="75" name="Rounded Rectangle 633">
              <a:extLst>
                <a:ext uri="{FF2B5EF4-FFF2-40B4-BE49-F238E27FC236}">
                  <a16:creationId xmlns="" xmlns:a16="http://schemas.microsoft.com/office/drawing/2014/main" id="{EEE023C4-ACCB-414A-863B-8071DAC45A73}"/>
                </a:ext>
              </a:extLst>
            </p:cNvPr>
            <p:cNvSpPr/>
            <p:nvPr/>
          </p:nvSpPr>
          <p:spPr>
            <a:xfrm>
              <a:off x="3276224" y="4979218"/>
              <a:ext cx="1077783" cy="261074"/>
            </a:xfrm>
            <a:prstGeom prst="roundRect">
              <a:avLst/>
            </a:prstGeom>
            <a:solidFill>
              <a:srgbClr val="2EA0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Secure registry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85CB03E2-E371-4F41-B36D-EC324646DFF1}"/>
                </a:ext>
              </a:extLst>
            </p:cNvPr>
            <p:cNvGrpSpPr/>
            <p:nvPr/>
          </p:nvGrpSpPr>
          <p:grpSpPr>
            <a:xfrm>
              <a:off x="5139122" y="5601313"/>
              <a:ext cx="804651" cy="664617"/>
              <a:chOff x="-1381062" y="3116565"/>
              <a:chExt cx="1307043" cy="1191127"/>
            </a:xfrm>
          </p:grpSpPr>
          <p:grpSp>
            <p:nvGrpSpPr>
              <p:cNvPr id="124" name="Groupe 589">
                <a:extLst>
                  <a:ext uri="{FF2B5EF4-FFF2-40B4-BE49-F238E27FC236}">
                    <a16:creationId xmlns="" xmlns:a16="http://schemas.microsoft.com/office/drawing/2014/main" id="{67D90A62-85C9-45C0-A483-BBAB816C2799}"/>
                  </a:ext>
                </a:extLst>
              </p:cNvPr>
              <p:cNvGrpSpPr/>
              <p:nvPr/>
            </p:nvGrpSpPr>
            <p:grpSpPr>
              <a:xfrm>
                <a:off x="-1381062" y="3660548"/>
                <a:ext cx="227013" cy="209598"/>
                <a:chOff x="331789" y="3817938"/>
                <a:chExt cx="433388" cy="400051"/>
              </a:xfrm>
            </p:grpSpPr>
            <p:sp>
              <p:nvSpPr>
                <p:cNvPr id="225" name="Line 321">
                  <a:extLst>
                    <a:ext uri="{FF2B5EF4-FFF2-40B4-BE49-F238E27FC236}">
                      <a16:creationId xmlns="" xmlns:a16="http://schemas.microsoft.com/office/drawing/2014/main" id="{3D9DC473-295D-44B8-8339-55C2D6BFA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="" xmlns:a16="http://schemas.microsoft.com/office/drawing/2014/main" id="{5BAFF2D8-F77C-44DE-9D2D-0678DF491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Freeform 323">
                  <a:extLst>
                    <a:ext uri="{FF2B5EF4-FFF2-40B4-BE49-F238E27FC236}">
                      <a16:creationId xmlns="" xmlns:a16="http://schemas.microsoft.com/office/drawing/2014/main" id="{7260CC0B-AEAE-415B-99BA-52A72C212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Freeform 324">
                  <a:extLst>
                    <a:ext uri="{FF2B5EF4-FFF2-40B4-BE49-F238E27FC236}">
                      <a16:creationId xmlns="" xmlns:a16="http://schemas.microsoft.com/office/drawing/2014/main" id="{F048371D-6E64-4018-806A-FA2F83175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Freeform 325">
                  <a:extLst>
                    <a:ext uri="{FF2B5EF4-FFF2-40B4-BE49-F238E27FC236}">
                      <a16:creationId xmlns="" xmlns:a16="http://schemas.microsoft.com/office/drawing/2014/main" id="{5BDBF312-E01C-43E1-860C-1D0F03364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Freeform 326">
                  <a:extLst>
                    <a:ext uri="{FF2B5EF4-FFF2-40B4-BE49-F238E27FC236}">
                      <a16:creationId xmlns="" xmlns:a16="http://schemas.microsoft.com/office/drawing/2014/main" id="{10BA57FC-FF7A-4CC1-8056-2B54D881C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Freeform 327">
                  <a:extLst>
                    <a:ext uri="{FF2B5EF4-FFF2-40B4-BE49-F238E27FC236}">
                      <a16:creationId xmlns="" xmlns:a16="http://schemas.microsoft.com/office/drawing/2014/main" id="{33EAA9A7-3EF6-4FF8-AC78-01C7998A7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5" name="Groupe 589">
                <a:extLst>
                  <a:ext uri="{FF2B5EF4-FFF2-40B4-BE49-F238E27FC236}">
                    <a16:creationId xmlns="" xmlns:a16="http://schemas.microsoft.com/office/drawing/2014/main" id="{DD8F027F-66DA-4D13-A2BD-7B675A14E297}"/>
                  </a:ext>
                </a:extLst>
              </p:cNvPr>
              <p:cNvGrpSpPr/>
              <p:nvPr/>
            </p:nvGrpSpPr>
            <p:grpSpPr>
              <a:xfrm>
                <a:off x="-1279462" y="3351515"/>
                <a:ext cx="227013" cy="209598"/>
                <a:chOff x="331789" y="3817938"/>
                <a:chExt cx="433388" cy="400051"/>
              </a:xfrm>
            </p:grpSpPr>
            <p:sp>
              <p:nvSpPr>
                <p:cNvPr id="218" name="Line 321">
                  <a:extLst>
                    <a:ext uri="{FF2B5EF4-FFF2-40B4-BE49-F238E27FC236}">
                      <a16:creationId xmlns="" xmlns:a16="http://schemas.microsoft.com/office/drawing/2014/main" id="{89A98DCF-3A8F-4ABD-B565-C9417B6D19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="" xmlns:a16="http://schemas.microsoft.com/office/drawing/2014/main" id="{245C0665-E257-43FC-A85E-C00E66B09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Freeform 323">
                  <a:extLst>
                    <a:ext uri="{FF2B5EF4-FFF2-40B4-BE49-F238E27FC236}">
                      <a16:creationId xmlns="" xmlns:a16="http://schemas.microsoft.com/office/drawing/2014/main" id="{DC1505CE-E863-4585-A96C-2F8F28737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Freeform 324">
                  <a:extLst>
                    <a:ext uri="{FF2B5EF4-FFF2-40B4-BE49-F238E27FC236}">
                      <a16:creationId xmlns="" xmlns:a16="http://schemas.microsoft.com/office/drawing/2014/main" id="{957CC51C-08B2-441D-A57F-12A11B446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Freeform 325">
                  <a:extLst>
                    <a:ext uri="{FF2B5EF4-FFF2-40B4-BE49-F238E27FC236}">
                      <a16:creationId xmlns="" xmlns:a16="http://schemas.microsoft.com/office/drawing/2014/main" id="{C0C0ACC1-C10B-4090-9E09-5716DA89D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Freeform 326">
                  <a:extLst>
                    <a:ext uri="{FF2B5EF4-FFF2-40B4-BE49-F238E27FC236}">
                      <a16:creationId xmlns="" xmlns:a16="http://schemas.microsoft.com/office/drawing/2014/main" id="{D940CEE2-5819-4F3A-9A2F-3BBFC2ABF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Freeform 327">
                  <a:extLst>
                    <a:ext uri="{FF2B5EF4-FFF2-40B4-BE49-F238E27FC236}">
                      <a16:creationId xmlns="" xmlns:a16="http://schemas.microsoft.com/office/drawing/2014/main" id="{9238BC39-6F48-4843-B78F-C501E1BA3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6" name="Groupe 589">
                <a:extLst>
                  <a:ext uri="{FF2B5EF4-FFF2-40B4-BE49-F238E27FC236}">
                    <a16:creationId xmlns="" xmlns:a16="http://schemas.microsoft.com/office/drawing/2014/main" id="{CF9BCE26-B39A-4C92-818B-48E376C8D4AF}"/>
                  </a:ext>
                </a:extLst>
              </p:cNvPr>
              <p:cNvGrpSpPr/>
              <p:nvPr/>
            </p:nvGrpSpPr>
            <p:grpSpPr>
              <a:xfrm>
                <a:off x="-1010645" y="3116565"/>
                <a:ext cx="227013" cy="209598"/>
                <a:chOff x="331789" y="3817938"/>
                <a:chExt cx="433388" cy="400051"/>
              </a:xfrm>
            </p:grpSpPr>
            <p:sp>
              <p:nvSpPr>
                <p:cNvPr id="211" name="Line 321">
                  <a:extLst>
                    <a:ext uri="{FF2B5EF4-FFF2-40B4-BE49-F238E27FC236}">
                      <a16:creationId xmlns="" xmlns:a16="http://schemas.microsoft.com/office/drawing/2014/main" id="{3DE78740-61AF-495D-AA5F-C23FA602C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="" xmlns:a16="http://schemas.microsoft.com/office/drawing/2014/main" id="{EEBB2AB4-C245-4AAC-85A4-680035AF5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Freeform 323">
                  <a:extLst>
                    <a:ext uri="{FF2B5EF4-FFF2-40B4-BE49-F238E27FC236}">
                      <a16:creationId xmlns="" xmlns:a16="http://schemas.microsoft.com/office/drawing/2014/main" id="{C81A998C-AA22-4AC5-8164-B2025BD9F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Freeform 324">
                  <a:extLst>
                    <a:ext uri="{FF2B5EF4-FFF2-40B4-BE49-F238E27FC236}">
                      <a16:creationId xmlns="" xmlns:a16="http://schemas.microsoft.com/office/drawing/2014/main" id="{3107E0ED-0B4D-4BBE-81F4-27DA4272B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Freeform 325">
                  <a:extLst>
                    <a:ext uri="{FF2B5EF4-FFF2-40B4-BE49-F238E27FC236}">
                      <a16:creationId xmlns="" xmlns:a16="http://schemas.microsoft.com/office/drawing/2014/main" id="{26250494-CAB1-4E76-92AC-7460662FB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Freeform 326">
                  <a:extLst>
                    <a:ext uri="{FF2B5EF4-FFF2-40B4-BE49-F238E27FC236}">
                      <a16:creationId xmlns="" xmlns:a16="http://schemas.microsoft.com/office/drawing/2014/main" id="{581BCECF-4A20-4704-86B5-3AA183DCD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Freeform 327">
                  <a:extLst>
                    <a:ext uri="{FF2B5EF4-FFF2-40B4-BE49-F238E27FC236}">
                      <a16:creationId xmlns="" xmlns:a16="http://schemas.microsoft.com/office/drawing/2014/main" id="{81BC04D4-CB5B-42AF-992B-C1B2B8CDC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7" name="Groupe 589">
                <a:extLst>
                  <a:ext uri="{FF2B5EF4-FFF2-40B4-BE49-F238E27FC236}">
                    <a16:creationId xmlns="" xmlns:a16="http://schemas.microsoft.com/office/drawing/2014/main" id="{D946383C-28C2-49A4-879C-E0B7BD00B78E}"/>
                  </a:ext>
                </a:extLst>
              </p:cNvPr>
              <p:cNvGrpSpPr/>
              <p:nvPr/>
            </p:nvGrpSpPr>
            <p:grpSpPr>
              <a:xfrm>
                <a:off x="-528045" y="3141964"/>
                <a:ext cx="227013" cy="209598"/>
                <a:chOff x="331789" y="3817938"/>
                <a:chExt cx="433388" cy="400051"/>
              </a:xfrm>
            </p:grpSpPr>
            <p:sp>
              <p:nvSpPr>
                <p:cNvPr id="204" name="Line 321">
                  <a:extLst>
                    <a:ext uri="{FF2B5EF4-FFF2-40B4-BE49-F238E27FC236}">
                      <a16:creationId xmlns="" xmlns:a16="http://schemas.microsoft.com/office/drawing/2014/main" id="{3794A259-CA97-456D-B958-F11A8ED82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="" xmlns:a16="http://schemas.microsoft.com/office/drawing/2014/main" id="{9CC7B524-52F7-475B-9BDB-7920D5441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Freeform 323">
                  <a:extLst>
                    <a:ext uri="{FF2B5EF4-FFF2-40B4-BE49-F238E27FC236}">
                      <a16:creationId xmlns="" xmlns:a16="http://schemas.microsoft.com/office/drawing/2014/main" id="{5186757E-0C8F-46A9-AF4C-C99BC96FE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Freeform 324">
                  <a:extLst>
                    <a:ext uri="{FF2B5EF4-FFF2-40B4-BE49-F238E27FC236}">
                      <a16:creationId xmlns="" xmlns:a16="http://schemas.microsoft.com/office/drawing/2014/main" id="{F7F48734-DCFF-4560-BBD2-ED1F319E0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Freeform 325">
                  <a:extLst>
                    <a:ext uri="{FF2B5EF4-FFF2-40B4-BE49-F238E27FC236}">
                      <a16:creationId xmlns="" xmlns:a16="http://schemas.microsoft.com/office/drawing/2014/main" id="{26C74F69-9C4C-4EC6-98A7-6FA2CDB3A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Freeform 326">
                  <a:extLst>
                    <a:ext uri="{FF2B5EF4-FFF2-40B4-BE49-F238E27FC236}">
                      <a16:creationId xmlns="" xmlns:a16="http://schemas.microsoft.com/office/drawing/2014/main" id="{CA5D35F1-7AF1-4C0A-8B41-04FB79EB3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Freeform 327">
                  <a:extLst>
                    <a:ext uri="{FF2B5EF4-FFF2-40B4-BE49-F238E27FC236}">
                      <a16:creationId xmlns="" xmlns:a16="http://schemas.microsoft.com/office/drawing/2014/main" id="{B11BC665-6854-47BE-AF3F-C609E04D4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8" name="Groupe 589">
                <a:extLst>
                  <a:ext uri="{FF2B5EF4-FFF2-40B4-BE49-F238E27FC236}">
                    <a16:creationId xmlns="" xmlns:a16="http://schemas.microsoft.com/office/drawing/2014/main" id="{4E841620-E99A-4F94-B84E-61D273B081A6}"/>
                  </a:ext>
                </a:extLst>
              </p:cNvPr>
              <p:cNvGrpSpPr/>
              <p:nvPr/>
            </p:nvGrpSpPr>
            <p:grpSpPr>
              <a:xfrm>
                <a:off x="-352362" y="3401712"/>
                <a:ext cx="227013" cy="209598"/>
                <a:chOff x="331789" y="3817938"/>
                <a:chExt cx="433388" cy="400051"/>
              </a:xfrm>
            </p:grpSpPr>
            <p:sp>
              <p:nvSpPr>
                <p:cNvPr id="197" name="Line 321">
                  <a:extLst>
                    <a:ext uri="{FF2B5EF4-FFF2-40B4-BE49-F238E27FC236}">
                      <a16:creationId xmlns="" xmlns:a16="http://schemas.microsoft.com/office/drawing/2014/main" id="{BA3C1DDD-E62A-432C-AE4E-BC40DFC19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="" xmlns:a16="http://schemas.microsoft.com/office/drawing/2014/main" id="{4D6629A2-234D-46C0-A787-71F7029D2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Freeform 323">
                  <a:extLst>
                    <a:ext uri="{FF2B5EF4-FFF2-40B4-BE49-F238E27FC236}">
                      <a16:creationId xmlns="" xmlns:a16="http://schemas.microsoft.com/office/drawing/2014/main" id="{00ED8E08-93EF-4D28-B4C4-8C704375C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Freeform 324">
                  <a:extLst>
                    <a:ext uri="{FF2B5EF4-FFF2-40B4-BE49-F238E27FC236}">
                      <a16:creationId xmlns="" xmlns:a16="http://schemas.microsoft.com/office/drawing/2014/main" id="{0677179E-A976-4919-B6C2-4280A7DB6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Freeform 325">
                  <a:extLst>
                    <a:ext uri="{FF2B5EF4-FFF2-40B4-BE49-F238E27FC236}">
                      <a16:creationId xmlns="" xmlns:a16="http://schemas.microsoft.com/office/drawing/2014/main" id="{66BA27E2-0F87-42B0-86D6-3BA7000FE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Freeform 326">
                  <a:extLst>
                    <a:ext uri="{FF2B5EF4-FFF2-40B4-BE49-F238E27FC236}">
                      <a16:creationId xmlns="" xmlns:a16="http://schemas.microsoft.com/office/drawing/2014/main" id="{C88276D3-254A-4E20-A10B-BA68ACD91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Freeform 327">
                  <a:extLst>
                    <a:ext uri="{FF2B5EF4-FFF2-40B4-BE49-F238E27FC236}">
                      <a16:creationId xmlns="" xmlns:a16="http://schemas.microsoft.com/office/drawing/2014/main" id="{94461920-07A9-4394-8183-9198FA280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9" name="Groupe 589">
                <a:extLst>
                  <a:ext uri="{FF2B5EF4-FFF2-40B4-BE49-F238E27FC236}">
                    <a16:creationId xmlns="" xmlns:a16="http://schemas.microsoft.com/office/drawing/2014/main" id="{6879A185-1774-4562-8FA6-41ECD680F733}"/>
                  </a:ext>
                </a:extLst>
              </p:cNvPr>
              <p:cNvGrpSpPr/>
              <p:nvPr/>
            </p:nvGrpSpPr>
            <p:grpSpPr>
              <a:xfrm>
                <a:off x="-301032" y="3717094"/>
                <a:ext cx="227013" cy="209598"/>
                <a:chOff x="331789" y="3817938"/>
                <a:chExt cx="433388" cy="400051"/>
              </a:xfrm>
            </p:grpSpPr>
            <p:sp>
              <p:nvSpPr>
                <p:cNvPr id="190" name="Line 321">
                  <a:extLst>
                    <a:ext uri="{FF2B5EF4-FFF2-40B4-BE49-F238E27FC236}">
                      <a16:creationId xmlns="" xmlns:a16="http://schemas.microsoft.com/office/drawing/2014/main" id="{D7CB03EE-D25B-4075-8657-72DE0657C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="" xmlns:a16="http://schemas.microsoft.com/office/drawing/2014/main" id="{AC71D18E-08F3-4DEF-A73C-78AF0CCD8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Freeform 323">
                  <a:extLst>
                    <a:ext uri="{FF2B5EF4-FFF2-40B4-BE49-F238E27FC236}">
                      <a16:creationId xmlns="" xmlns:a16="http://schemas.microsoft.com/office/drawing/2014/main" id="{9C323363-DC53-4FD1-A435-6278F4FB4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Freeform 324">
                  <a:extLst>
                    <a:ext uri="{FF2B5EF4-FFF2-40B4-BE49-F238E27FC236}">
                      <a16:creationId xmlns="" xmlns:a16="http://schemas.microsoft.com/office/drawing/2014/main" id="{E283C869-55BD-4774-8C68-20C460F0A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Freeform 325">
                  <a:extLst>
                    <a:ext uri="{FF2B5EF4-FFF2-40B4-BE49-F238E27FC236}">
                      <a16:creationId xmlns="" xmlns:a16="http://schemas.microsoft.com/office/drawing/2014/main" id="{95F67058-5481-40D4-A437-2B6F2FBF88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Freeform 326">
                  <a:extLst>
                    <a:ext uri="{FF2B5EF4-FFF2-40B4-BE49-F238E27FC236}">
                      <a16:creationId xmlns="" xmlns:a16="http://schemas.microsoft.com/office/drawing/2014/main" id="{BE5FCC0D-DE53-4571-A8C1-304444E22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Freeform 327">
                  <a:extLst>
                    <a:ext uri="{FF2B5EF4-FFF2-40B4-BE49-F238E27FC236}">
                      <a16:creationId xmlns="" xmlns:a16="http://schemas.microsoft.com/office/drawing/2014/main" id="{56909127-FBCC-4FAB-A42D-4504605A4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0" name="Groupe 589">
                <a:extLst>
                  <a:ext uri="{FF2B5EF4-FFF2-40B4-BE49-F238E27FC236}">
                    <a16:creationId xmlns="" xmlns:a16="http://schemas.microsoft.com/office/drawing/2014/main" id="{22CF3B2D-EEB1-400F-823A-C8868BF48041}"/>
                  </a:ext>
                </a:extLst>
              </p:cNvPr>
              <p:cNvGrpSpPr/>
              <p:nvPr/>
            </p:nvGrpSpPr>
            <p:grpSpPr>
              <a:xfrm>
                <a:off x="-425765" y="4063169"/>
                <a:ext cx="227013" cy="209598"/>
                <a:chOff x="331789" y="3817938"/>
                <a:chExt cx="433388" cy="400051"/>
              </a:xfrm>
            </p:grpSpPr>
            <p:sp>
              <p:nvSpPr>
                <p:cNvPr id="183" name="Line 321">
                  <a:extLst>
                    <a:ext uri="{FF2B5EF4-FFF2-40B4-BE49-F238E27FC236}">
                      <a16:creationId xmlns="" xmlns:a16="http://schemas.microsoft.com/office/drawing/2014/main" id="{E7C5F5F1-A0C1-4593-83CD-A627A1D9A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="" xmlns:a16="http://schemas.microsoft.com/office/drawing/2014/main" id="{BE5E06BF-26E7-42AF-994D-81FEB8D6F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Freeform 323">
                  <a:extLst>
                    <a:ext uri="{FF2B5EF4-FFF2-40B4-BE49-F238E27FC236}">
                      <a16:creationId xmlns="" xmlns:a16="http://schemas.microsoft.com/office/drawing/2014/main" id="{9EEFD8B8-4C82-4C97-9B6F-8D0DE5914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Freeform 324">
                  <a:extLst>
                    <a:ext uri="{FF2B5EF4-FFF2-40B4-BE49-F238E27FC236}">
                      <a16:creationId xmlns="" xmlns:a16="http://schemas.microsoft.com/office/drawing/2014/main" id="{C99ACCEF-BD0D-41E5-A939-7532DF767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7" name="Freeform 325">
                  <a:extLst>
                    <a:ext uri="{FF2B5EF4-FFF2-40B4-BE49-F238E27FC236}">
                      <a16:creationId xmlns="" xmlns:a16="http://schemas.microsoft.com/office/drawing/2014/main" id="{2C8C15E9-522C-4AB3-B1EC-725DDDD26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8" name="Freeform 326">
                  <a:extLst>
                    <a:ext uri="{FF2B5EF4-FFF2-40B4-BE49-F238E27FC236}">
                      <a16:creationId xmlns="" xmlns:a16="http://schemas.microsoft.com/office/drawing/2014/main" id="{BB40775C-9887-477C-A9D7-1030D2E18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Freeform 327">
                  <a:extLst>
                    <a:ext uri="{FF2B5EF4-FFF2-40B4-BE49-F238E27FC236}">
                      <a16:creationId xmlns="" xmlns:a16="http://schemas.microsoft.com/office/drawing/2014/main" id="{A349F3E9-114A-4008-929E-C3E451375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1" name="Groupe 589">
                <a:extLst>
                  <a:ext uri="{FF2B5EF4-FFF2-40B4-BE49-F238E27FC236}">
                    <a16:creationId xmlns="" xmlns:a16="http://schemas.microsoft.com/office/drawing/2014/main" id="{2858F61B-A554-4477-AFDF-066ECC0FC261}"/>
                  </a:ext>
                </a:extLst>
              </p:cNvPr>
              <p:cNvGrpSpPr/>
              <p:nvPr/>
            </p:nvGrpSpPr>
            <p:grpSpPr>
              <a:xfrm>
                <a:off x="-814888" y="4098094"/>
                <a:ext cx="227013" cy="209598"/>
                <a:chOff x="331789" y="3817938"/>
                <a:chExt cx="433388" cy="400051"/>
              </a:xfrm>
            </p:grpSpPr>
            <p:sp>
              <p:nvSpPr>
                <p:cNvPr id="176" name="Line 321">
                  <a:extLst>
                    <a:ext uri="{FF2B5EF4-FFF2-40B4-BE49-F238E27FC236}">
                      <a16:creationId xmlns="" xmlns:a16="http://schemas.microsoft.com/office/drawing/2014/main" id="{BD51A90B-2963-48AC-AEEC-B74D946C2E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="" xmlns:a16="http://schemas.microsoft.com/office/drawing/2014/main" id="{375DC355-3EE2-48E3-8624-5517BDDF6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8" name="Freeform 323">
                  <a:extLst>
                    <a:ext uri="{FF2B5EF4-FFF2-40B4-BE49-F238E27FC236}">
                      <a16:creationId xmlns="" xmlns:a16="http://schemas.microsoft.com/office/drawing/2014/main" id="{FAAE4950-8E4D-43B6-BD1B-E5A3C45B3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Freeform 324">
                  <a:extLst>
                    <a:ext uri="{FF2B5EF4-FFF2-40B4-BE49-F238E27FC236}">
                      <a16:creationId xmlns="" xmlns:a16="http://schemas.microsoft.com/office/drawing/2014/main" id="{9BFA6491-CB92-4A57-B9FA-A907BECDD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Freeform 325">
                  <a:extLst>
                    <a:ext uri="{FF2B5EF4-FFF2-40B4-BE49-F238E27FC236}">
                      <a16:creationId xmlns="" xmlns:a16="http://schemas.microsoft.com/office/drawing/2014/main" id="{BF3BEC14-974F-45CD-B323-2B6DC1773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1" name="Freeform 326">
                  <a:extLst>
                    <a:ext uri="{FF2B5EF4-FFF2-40B4-BE49-F238E27FC236}">
                      <a16:creationId xmlns="" xmlns:a16="http://schemas.microsoft.com/office/drawing/2014/main" id="{7DA44D33-42A2-4243-B55B-4EFE7B4B8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Freeform 327">
                  <a:extLst>
                    <a:ext uri="{FF2B5EF4-FFF2-40B4-BE49-F238E27FC236}">
                      <a16:creationId xmlns="" xmlns:a16="http://schemas.microsoft.com/office/drawing/2014/main" id="{4CE51A4F-90BD-42AC-A57F-2AC842FDA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2" name="Groupe 589">
                <a:extLst>
                  <a:ext uri="{FF2B5EF4-FFF2-40B4-BE49-F238E27FC236}">
                    <a16:creationId xmlns="" xmlns:a16="http://schemas.microsoft.com/office/drawing/2014/main" id="{A6F6ADF8-1344-4F28-9A42-C226ABC2543F}"/>
                  </a:ext>
                </a:extLst>
              </p:cNvPr>
              <p:cNvGrpSpPr/>
              <p:nvPr/>
            </p:nvGrpSpPr>
            <p:grpSpPr>
              <a:xfrm>
                <a:off x="-1350976" y="4024917"/>
                <a:ext cx="227013" cy="209598"/>
                <a:chOff x="331789" y="3817938"/>
                <a:chExt cx="433388" cy="400051"/>
              </a:xfrm>
            </p:grpSpPr>
            <p:sp>
              <p:nvSpPr>
                <p:cNvPr id="169" name="Line 321">
                  <a:extLst>
                    <a:ext uri="{FF2B5EF4-FFF2-40B4-BE49-F238E27FC236}">
                      <a16:creationId xmlns="" xmlns:a16="http://schemas.microsoft.com/office/drawing/2014/main" id="{1A14237C-985D-40C9-B335-B38FCB333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314" y="4216401"/>
                  <a:ext cx="423863" cy="158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="" xmlns:a16="http://schemas.microsoft.com/office/drawing/2014/main" id="{431011B6-C284-4020-A223-BC5F38B00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51" y="3871913"/>
                  <a:ext cx="50800" cy="53975"/>
                </a:xfrm>
                <a:prstGeom prst="ellips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1" name="Freeform 323">
                  <a:extLst>
                    <a:ext uri="{FF2B5EF4-FFF2-40B4-BE49-F238E27FC236}">
                      <a16:creationId xmlns="" xmlns:a16="http://schemas.microsoft.com/office/drawing/2014/main" id="{0B1A8EF1-B161-47CC-9FF7-C75B07664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664" y="3960813"/>
                  <a:ext cx="53975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4" y="0"/>
                    </a:cxn>
                    <a:cxn ang="0">
                      <a:pos x="34" y="116"/>
                    </a:cxn>
                  </a:cxnLst>
                  <a:rect l="0" t="0" r="r" b="b"/>
                  <a:pathLst>
                    <a:path w="34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2" name="Freeform 324">
                  <a:extLst>
                    <a:ext uri="{FF2B5EF4-FFF2-40B4-BE49-F238E27FC236}">
                      <a16:creationId xmlns="" xmlns:a16="http://schemas.microsoft.com/office/drawing/2014/main" id="{F292BCD6-410C-4B43-AD30-DFFB29CAC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176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Freeform 325">
                  <a:extLst>
                    <a:ext uri="{FF2B5EF4-FFF2-40B4-BE49-F238E27FC236}">
                      <a16:creationId xmlns="" xmlns:a16="http://schemas.microsoft.com/office/drawing/2014/main" id="{523A66AD-E79D-4C61-8C6E-77ACD2A26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64" y="3960813"/>
                  <a:ext cx="52388" cy="18415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0"/>
                    </a:cxn>
                    <a:cxn ang="0">
                      <a:pos x="33" y="0"/>
                    </a:cxn>
                    <a:cxn ang="0">
                      <a:pos x="33" y="116"/>
                    </a:cxn>
                  </a:cxnLst>
                  <a:rect l="0" t="0" r="r" b="b"/>
                  <a:pathLst>
                    <a:path w="33" h="116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33" y="0"/>
                      </a:lnTo>
                      <a:lnTo>
                        <a:pt x="33" y="11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4" name="Freeform 326">
                  <a:extLst>
                    <a:ext uri="{FF2B5EF4-FFF2-40B4-BE49-F238E27FC236}">
                      <a16:creationId xmlns="" xmlns:a16="http://schemas.microsoft.com/office/drawing/2014/main" id="{BE1AE497-5212-4A30-A8B8-5E65823BD5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189" y="3817938"/>
                  <a:ext cx="354013" cy="342900"/>
                </a:xfrm>
                <a:custGeom>
                  <a:avLst/>
                  <a:gdLst/>
                  <a:ahLst/>
                  <a:cxnLst>
                    <a:cxn ang="0">
                      <a:pos x="17" y="168"/>
                    </a:cxn>
                    <a:cxn ang="0">
                      <a:pos x="17" y="78"/>
                    </a:cxn>
                    <a:cxn ang="0">
                      <a:pos x="12" y="75"/>
                    </a:cxn>
                    <a:cxn ang="0">
                      <a:pos x="0" y="75"/>
                    </a:cxn>
                    <a:cxn ang="0">
                      <a:pos x="0" y="62"/>
                    </a:cxn>
                    <a:cxn ang="0">
                      <a:pos x="84" y="4"/>
                    </a:cxn>
                    <a:cxn ang="0">
                      <a:pos x="95" y="4"/>
                    </a:cxn>
                    <a:cxn ang="0">
                      <a:pos x="183" y="59"/>
                    </a:cxn>
                    <a:cxn ang="0">
                      <a:pos x="183" y="72"/>
                    </a:cxn>
                    <a:cxn ang="0">
                      <a:pos x="177" y="76"/>
                    </a:cxn>
                    <a:cxn ang="0">
                      <a:pos x="171" y="76"/>
                    </a:cxn>
                    <a:cxn ang="0">
                      <a:pos x="171" y="177"/>
                    </a:cxn>
                    <a:cxn ang="0">
                      <a:pos x="183" y="177"/>
                    </a:cxn>
                  </a:cxnLst>
                  <a:rect l="0" t="0" r="r" b="b"/>
                  <a:pathLst>
                    <a:path w="183" h="177">
                      <a:moveTo>
                        <a:pt x="17" y="168"/>
                      </a:moveTo>
                      <a:cubicBezTo>
                        <a:pt x="17" y="78"/>
                        <a:pt x="17" y="78"/>
                        <a:pt x="17" y="78"/>
                      </a:cubicBezTo>
                      <a:cubicBezTo>
                        <a:pt x="17" y="78"/>
                        <a:pt x="19" y="75"/>
                        <a:pt x="12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64" y="20"/>
                        <a:pt x="84" y="4"/>
                      </a:cubicBezTo>
                      <a:cubicBezTo>
                        <a:pt x="86" y="3"/>
                        <a:pt x="89" y="0"/>
                        <a:pt x="95" y="4"/>
                      </a:cubicBezTo>
                      <a:cubicBezTo>
                        <a:pt x="100" y="9"/>
                        <a:pt x="183" y="59"/>
                        <a:pt x="183" y="59"/>
                      </a:cubicBezTo>
                      <a:cubicBezTo>
                        <a:pt x="183" y="72"/>
                        <a:pt x="183" y="72"/>
                        <a:pt x="183" y="72"/>
                      </a:cubicBezTo>
                      <a:cubicBezTo>
                        <a:pt x="183" y="72"/>
                        <a:pt x="183" y="76"/>
                        <a:pt x="177" y="76"/>
                      </a:cubicBezTo>
                      <a:cubicBezTo>
                        <a:pt x="171" y="76"/>
                        <a:pt x="171" y="76"/>
                        <a:pt x="171" y="76"/>
                      </a:cubicBezTo>
                      <a:cubicBezTo>
                        <a:pt x="171" y="177"/>
                        <a:pt x="171" y="177"/>
                        <a:pt x="171" y="177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5" name="Freeform 327">
                  <a:extLst>
                    <a:ext uri="{FF2B5EF4-FFF2-40B4-BE49-F238E27FC236}">
                      <a16:creationId xmlns="" xmlns:a16="http://schemas.microsoft.com/office/drawing/2014/main" id="{CF095D72-7403-4D84-B409-C55F2477C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9" y="4148138"/>
                  <a:ext cx="42863" cy="68263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2" h="35">
                      <a:moveTo>
                        <a:pt x="22" y="0"/>
                      </a:moveTo>
                      <a:cubicBezTo>
                        <a:pt x="0" y="12"/>
                        <a:pt x="4" y="35"/>
                        <a:pt x="4" y="35"/>
                      </a:cubicBez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t-P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3" name="Oval 132">
                <a:extLst>
                  <a:ext uri="{FF2B5EF4-FFF2-40B4-BE49-F238E27FC236}">
                    <a16:creationId xmlns="" xmlns:a16="http://schemas.microsoft.com/office/drawing/2014/main" id="{7A41D222-CD64-4DE4-A297-AD5DBABB9A80}"/>
                  </a:ext>
                </a:extLst>
              </p:cNvPr>
              <p:cNvSpPr/>
              <p:nvPr/>
            </p:nvSpPr>
            <p:spPr>
              <a:xfrm>
                <a:off x="-784382" y="3567425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="" xmlns:a16="http://schemas.microsoft.com/office/drawing/2014/main" id="{78D34971-CC91-4796-99D4-DE450DE7E35A}"/>
                  </a:ext>
                </a:extLst>
              </p:cNvPr>
              <p:cNvSpPr/>
              <p:nvPr/>
            </p:nvSpPr>
            <p:spPr>
              <a:xfrm>
                <a:off x="-628620" y="337329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="" xmlns:a16="http://schemas.microsoft.com/office/drawing/2014/main" id="{C8D74C04-860D-4FAB-BB1A-4F04E5012029}"/>
                  </a:ext>
                </a:extLst>
              </p:cNvPr>
              <p:cNvSpPr/>
              <p:nvPr/>
            </p:nvSpPr>
            <p:spPr>
              <a:xfrm>
                <a:off x="-479815" y="3550945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="" xmlns:a16="http://schemas.microsoft.com/office/drawing/2014/main" id="{AF83F7B3-E6EC-4008-A625-8BD1D177B918}"/>
                  </a:ext>
                </a:extLst>
              </p:cNvPr>
              <p:cNvSpPr/>
              <p:nvPr/>
            </p:nvSpPr>
            <p:spPr>
              <a:xfrm>
                <a:off x="-425765" y="3818856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="" xmlns:a16="http://schemas.microsoft.com/office/drawing/2014/main" id="{3436DBDD-A3EC-45C7-9EAF-E8792A757568}"/>
                  </a:ext>
                </a:extLst>
              </p:cNvPr>
              <p:cNvSpPr/>
              <p:nvPr/>
            </p:nvSpPr>
            <p:spPr>
              <a:xfrm>
                <a:off x="-516819" y="407270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="" xmlns:a16="http://schemas.microsoft.com/office/drawing/2014/main" id="{A8ED5562-A3BE-4D4E-991D-41ED25023E2E}"/>
                  </a:ext>
                </a:extLst>
              </p:cNvPr>
              <p:cNvSpPr/>
              <p:nvPr/>
            </p:nvSpPr>
            <p:spPr>
              <a:xfrm>
                <a:off x="-590972" y="3805017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AA0263EB-3DBA-44CC-ACDF-A3F0045B0EA7}"/>
                  </a:ext>
                </a:extLst>
              </p:cNvPr>
              <p:cNvSpPr/>
              <p:nvPr/>
            </p:nvSpPr>
            <p:spPr>
              <a:xfrm>
                <a:off x="-726742" y="398913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="" xmlns:a16="http://schemas.microsoft.com/office/drawing/2014/main" id="{954DFECF-AF99-49D8-9077-23F5F50B7442}"/>
                  </a:ext>
                </a:extLst>
              </p:cNvPr>
              <p:cNvSpPr/>
              <p:nvPr/>
            </p:nvSpPr>
            <p:spPr>
              <a:xfrm>
                <a:off x="-910817" y="378732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="" xmlns:a16="http://schemas.microsoft.com/office/drawing/2014/main" id="{CFD980D1-9A71-4190-A8E4-7AA0F5171CA7}"/>
                  </a:ext>
                </a:extLst>
              </p:cNvPr>
              <p:cNvSpPr/>
              <p:nvPr/>
            </p:nvSpPr>
            <p:spPr>
              <a:xfrm>
                <a:off x="-1115865" y="4015331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="" xmlns:a16="http://schemas.microsoft.com/office/drawing/2014/main" id="{BBCFCADE-490F-41CE-8276-110A91CFF970}"/>
                  </a:ext>
                </a:extLst>
              </p:cNvPr>
              <p:cNvSpPr/>
              <p:nvPr/>
            </p:nvSpPr>
            <p:spPr>
              <a:xfrm>
                <a:off x="-1107831" y="3769449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="" xmlns:a16="http://schemas.microsoft.com/office/drawing/2014/main" id="{CB4D2B2F-1E0A-42F9-99C8-EEC795CF4E5B}"/>
                  </a:ext>
                </a:extLst>
              </p:cNvPr>
              <p:cNvSpPr/>
              <p:nvPr/>
            </p:nvSpPr>
            <p:spPr>
              <a:xfrm>
                <a:off x="-1011569" y="3514920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="" xmlns:a16="http://schemas.microsoft.com/office/drawing/2014/main" id="{0F0FCC49-AA7E-454F-8FBC-DFEB8B2AC892}"/>
                  </a:ext>
                </a:extLst>
              </p:cNvPr>
              <p:cNvSpPr/>
              <p:nvPr/>
            </p:nvSpPr>
            <p:spPr>
              <a:xfrm>
                <a:off x="-837903" y="3331488"/>
                <a:ext cx="81490" cy="8149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P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="" xmlns:a16="http://schemas.microsoft.com/office/drawing/2014/main" id="{E5A29164-134D-46C3-B84E-534ED29C8F75}"/>
                  </a:ext>
                </a:extLst>
              </p:cNvPr>
              <p:cNvCxnSpPr>
                <a:stCxn id="144" idx="4"/>
                <a:endCxn id="133" idx="0"/>
              </p:cNvCxnSpPr>
              <p:nvPr/>
            </p:nvCxnSpPr>
            <p:spPr>
              <a:xfrm>
                <a:off x="-797158" y="3412978"/>
                <a:ext cx="53521" cy="1544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="" xmlns:a16="http://schemas.microsoft.com/office/drawing/2014/main" id="{5E5E7BE9-0999-4807-9218-EFB581F6B496}"/>
                  </a:ext>
                </a:extLst>
              </p:cNvPr>
              <p:cNvCxnSpPr>
                <a:stCxn id="144" idx="6"/>
                <a:endCxn id="134" idx="2"/>
              </p:cNvCxnSpPr>
              <p:nvPr/>
            </p:nvCxnSpPr>
            <p:spPr>
              <a:xfrm>
                <a:off x="-756413" y="3372233"/>
                <a:ext cx="127793" cy="41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="" xmlns:a16="http://schemas.microsoft.com/office/drawing/2014/main" id="{06E72611-4C86-49AD-BD3A-320D4340B2AE}"/>
                  </a:ext>
                </a:extLst>
              </p:cNvPr>
              <p:cNvCxnSpPr>
                <a:stCxn id="134" idx="5"/>
                <a:endCxn id="135" idx="1"/>
              </p:cNvCxnSpPr>
              <p:nvPr/>
            </p:nvCxnSpPr>
            <p:spPr>
              <a:xfrm>
                <a:off x="-559064" y="3442854"/>
                <a:ext cx="91183" cy="1200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="" xmlns:a16="http://schemas.microsoft.com/office/drawing/2014/main" id="{B35FD2F9-2D20-4B49-8DA2-E3437AFB6F9C}"/>
                  </a:ext>
                </a:extLst>
              </p:cNvPr>
              <p:cNvCxnSpPr>
                <a:stCxn id="135" idx="5"/>
                <a:endCxn id="136" idx="0"/>
              </p:cNvCxnSpPr>
              <p:nvPr/>
            </p:nvCxnSpPr>
            <p:spPr>
              <a:xfrm>
                <a:off x="-410259" y="3620501"/>
                <a:ext cx="25239" cy="1983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="" xmlns:a16="http://schemas.microsoft.com/office/drawing/2014/main" id="{30515099-8511-4CD1-B504-30F620B37A63}"/>
                  </a:ext>
                </a:extLst>
              </p:cNvPr>
              <p:cNvCxnSpPr>
                <a:stCxn id="136" idx="4"/>
                <a:endCxn id="137" idx="7"/>
              </p:cNvCxnSpPr>
              <p:nvPr/>
            </p:nvCxnSpPr>
            <p:spPr>
              <a:xfrm flipH="1">
                <a:off x="-447263" y="3900346"/>
                <a:ext cx="62243" cy="1842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="" xmlns:a16="http://schemas.microsoft.com/office/drawing/2014/main" id="{4BC1482A-95E2-4B96-8758-77C71227EFE8}"/>
                  </a:ext>
                </a:extLst>
              </p:cNvPr>
              <p:cNvCxnSpPr>
                <a:stCxn id="137" idx="2"/>
                <a:endCxn id="139" idx="5"/>
              </p:cNvCxnSpPr>
              <p:nvPr/>
            </p:nvCxnSpPr>
            <p:spPr>
              <a:xfrm flipH="1" flipV="1">
                <a:off x="-657186" y="4058687"/>
                <a:ext cx="140367" cy="547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="" xmlns:a16="http://schemas.microsoft.com/office/drawing/2014/main" id="{E9AA3A76-EE3F-4DBA-A542-0D6D3CD8C852}"/>
                  </a:ext>
                </a:extLst>
              </p:cNvPr>
              <p:cNvCxnSpPr>
                <a:stCxn id="139" idx="2"/>
                <a:endCxn id="141" idx="6"/>
              </p:cNvCxnSpPr>
              <p:nvPr/>
            </p:nvCxnSpPr>
            <p:spPr>
              <a:xfrm flipH="1">
                <a:off x="-1034375" y="4029876"/>
                <a:ext cx="307633" cy="26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="" xmlns:a16="http://schemas.microsoft.com/office/drawing/2014/main" id="{05633B07-EB78-4AAB-8F9E-9C1836DAAA4E}"/>
                  </a:ext>
                </a:extLst>
              </p:cNvPr>
              <p:cNvCxnSpPr>
                <a:stCxn id="141" idx="0"/>
                <a:endCxn id="142" idx="4"/>
              </p:cNvCxnSpPr>
              <p:nvPr/>
            </p:nvCxnSpPr>
            <p:spPr>
              <a:xfrm flipV="1">
                <a:off x="-1075120" y="3850939"/>
                <a:ext cx="8034" cy="1643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="" xmlns:a16="http://schemas.microsoft.com/office/drawing/2014/main" id="{BA613102-BA4C-4409-BDBE-847A37E0E911}"/>
                  </a:ext>
                </a:extLst>
              </p:cNvPr>
              <p:cNvCxnSpPr>
                <a:stCxn id="142" idx="0"/>
                <a:endCxn id="143" idx="3"/>
              </p:cNvCxnSpPr>
              <p:nvPr/>
            </p:nvCxnSpPr>
            <p:spPr>
              <a:xfrm flipV="1">
                <a:off x="-1067086" y="3584476"/>
                <a:ext cx="67451" cy="1849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="" xmlns:a16="http://schemas.microsoft.com/office/drawing/2014/main" id="{8E0DECEE-7DE5-4D1C-A4AC-B33288107B28}"/>
                  </a:ext>
                </a:extLst>
              </p:cNvPr>
              <p:cNvCxnSpPr>
                <a:stCxn id="143" idx="0"/>
                <a:endCxn id="144" idx="3"/>
              </p:cNvCxnSpPr>
              <p:nvPr/>
            </p:nvCxnSpPr>
            <p:spPr>
              <a:xfrm flipV="1">
                <a:off x="-970824" y="3401044"/>
                <a:ext cx="144855" cy="113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="" xmlns:a16="http://schemas.microsoft.com/office/drawing/2014/main" id="{E11EF1A1-E0E7-438D-8823-F89298D94EB2}"/>
                  </a:ext>
                </a:extLst>
              </p:cNvPr>
              <p:cNvCxnSpPr>
                <a:stCxn id="133" idx="7"/>
                <a:endCxn id="134" idx="3"/>
              </p:cNvCxnSpPr>
              <p:nvPr/>
            </p:nvCxnSpPr>
            <p:spPr>
              <a:xfrm flipV="1">
                <a:off x="-714826" y="3442854"/>
                <a:ext cx="98140" cy="1365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="" xmlns:a16="http://schemas.microsoft.com/office/drawing/2014/main" id="{3A641339-78ED-47EF-B850-7F416B55E7DE}"/>
                  </a:ext>
                </a:extLst>
              </p:cNvPr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-702892" y="3591690"/>
                <a:ext cx="223077" cy="164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="" xmlns:a16="http://schemas.microsoft.com/office/drawing/2014/main" id="{A0805D9D-FE17-40BD-B8A1-D6D16ADE10B2}"/>
                  </a:ext>
                </a:extLst>
              </p:cNvPr>
              <p:cNvCxnSpPr>
                <a:stCxn id="133" idx="5"/>
                <a:endCxn id="138" idx="1"/>
              </p:cNvCxnSpPr>
              <p:nvPr/>
            </p:nvCxnSpPr>
            <p:spPr>
              <a:xfrm>
                <a:off x="-714826" y="3636981"/>
                <a:ext cx="135788" cy="1799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="" xmlns:a16="http://schemas.microsoft.com/office/drawing/2014/main" id="{32F04657-7E34-4EF7-A449-5A53CA44E16F}"/>
                  </a:ext>
                </a:extLst>
              </p:cNvPr>
              <p:cNvCxnSpPr>
                <a:stCxn id="135" idx="4"/>
                <a:endCxn id="138" idx="0"/>
              </p:cNvCxnSpPr>
              <p:nvPr/>
            </p:nvCxnSpPr>
            <p:spPr>
              <a:xfrm flipH="1">
                <a:off x="-550227" y="3632435"/>
                <a:ext cx="111157" cy="1725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="" xmlns:a16="http://schemas.microsoft.com/office/drawing/2014/main" id="{F4DF9E2D-0487-450C-8A63-950C1FB352CF}"/>
                  </a:ext>
                </a:extLst>
              </p:cNvPr>
              <p:cNvCxnSpPr>
                <a:stCxn id="138" idx="6"/>
                <a:endCxn id="136" idx="2"/>
              </p:cNvCxnSpPr>
              <p:nvPr/>
            </p:nvCxnSpPr>
            <p:spPr>
              <a:xfrm>
                <a:off x="-509482" y="3845762"/>
                <a:ext cx="83717" cy="138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="" xmlns:a16="http://schemas.microsoft.com/office/drawing/2014/main" id="{A5EF2B1C-5346-4A0C-BE31-3E0419899453}"/>
                  </a:ext>
                </a:extLst>
              </p:cNvPr>
              <p:cNvCxnSpPr>
                <a:stCxn id="138" idx="4"/>
                <a:endCxn id="137" idx="0"/>
              </p:cNvCxnSpPr>
              <p:nvPr/>
            </p:nvCxnSpPr>
            <p:spPr>
              <a:xfrm>
                <a:off x="-550227" y="3886507"/>
                <a:ext cx="74153" cy="18619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="" xmlns:a16="http://schemas.microsoft.com/office/drawing/2014/main" id="{C5FAD0A2-E753-492C-A0BA-B2F69941E72B}"/>
                  </a:ext>
                </a:extLst>
              </p:cNvPr>
              <p:cNvCxnSpPr>
                <a:stCxn id="138" idx="3"/>
                <a:endCxn id="139" idx="7"/>
              </p:cNvCxnSpPr>
              <p:nvPr/>
            </p:nvCxnSpPr>
            <p:spPr>
              <a:xfrm flipH="1">
                <a:off x="-657186" y="3874573"/>
                <a:ext cx="78148" cy="1264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="" xmlns:a16="http://schemas.microsoft.com/office/drawing/2014/main" id="{0D23CE00-EDCF-4B74-9C6B-EA87706D7B5B}"/>
                  </a:ext>
                </a:extLst>
              </p:cNvPr>
              <p:cNvCxnSpPr>
                <a:stCxn id="133" idx="3"/>
                <a:endCxn id="140" idx="7"/>
              </p:cNvCxnSpPr>
              <p:nvPr/>
            </p:nvCxnSpPr>
            <p:spPr>
              <a:xfrm flipH="1">
                <a:off x="-841261" y="3636981"/>
                <a:ext cx="68813" cy="1622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="" xmlns:a16="http://schemas.microsoft.com/office/drawing/2014/main" id="{933DF7BE-0BBD-49A2-93E0-B4638D7487AA}"/>
                  </a:ext>
                </a:extLst>
              </p:cNvPr>
              <p:cNvCxnSpPr>
                <a:stCxn id="143" idx="6"/>
                <a:endCxn id="133" idx="2"/>
              </p:cNvCxnSpPr>
              <p:nvPr/>
            </p:nvCxnSpPr>
            <p:spPr>
              <a:xfrm>
                <a:off x="-930079" y="3555665"/>
                <a:ext cx="145697" cy="525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="" xmlns:a16="http://schemas.microsoft.com/office/drawing/2014/main" id="{743E41B5-FD60-4AC0-9FDC-F163020B52FA}"/>
                  </a:ext>
                </a:extLst>
              </p:cNvPr>
              <p:cNvCxnSpPr>
                <a:stCxn id="143" idx="4"/>
                <a:endCxn id="140" idx="1"/>
              </p:cNvCxnSpPr>
              <p:nvPr/>
            </p:nvCxnSpPr>
            <p:spPr>
              <a:xfrm>
                <a:off x="-970824" y="3596410"/>
                <a:ext cx="71941" cy="2028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="" xmlns:a16="http://schemas.microsoft.com/office/drawing/2014/main" id="{5F854650-0352-4B56-98C5-5CE8036E4B7D}"/>
                  </a:ext>
                </a:extLst>
              </p:cNvPr>
              <p:cNvCxnSpPr>
                <a:stCxn id="142" idx="6"/>
                <a:endCxn id="140" idx="2"/>
              </p:cNvCxnSpPr>
              <p:nvPr/>
            </p:nvCxnSpPr>
            <p:spPr>
              <a:xfrm>
                <a:off x="-1026341" y="3810194"/>
                <a:ext cx="115524" cy="178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="" xmlns:a16="http://schemas.microsoft.com/office/drawing/2014/main" id="{FD99D69C-5FAF-4E4F-97B2-5855B482076A}"/>
                  </a:ext>
                </a:extLst>
              </p:cNvPr>
              <p:cNvCxnSpPr>
                <a:stCxn id="140" idx="3"/>
                <a:endCxn id="141" idx="7"/>
              </p:cNvCxnSpPr>
              <p:nvPr/>
            </p:nvCxnSpPr>
            <p:spPr>
              <a:xfrm flipH="1">
                <a:off x="-1046309" y="3856884"/>
                <a:ext cx="147426" cy="1703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="" xmlns:a16="http://schemas.microsoft.com/office/drawing/2014/main" id="{F95283EA-3252-4076-AFE3-04DBD4DC89CD}"/>
                  </a:ext>
                </a:extLst>
              </p:cNvPr>
              <p:cNvCxnSpPr>
                <a:stCxn id="140" idx="5"/>
                <a:endCxn id="139" idx="1"/>
              </p:cNvCxnSpPr>
              <p:nvPr/>
            </p:nvCxnSpPr>
            <p:spPr>
              <a:xfrm>
                <a:off x="-841261" y="3856884"/>
                <a:ext cx="126453" cy="144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="" xmlns:a16="http://schemas.microsoft.com/office/drawing/2014/main" id="{C797552C-0E29-4EF8-8727-F14D1069C13E}"/>
                  </a:ext>
                </a:extLst>
              </p:cNvPr>
              <p:cNvCxnSpPr>
                <a:stCxn id="140" idx="6"/>
                <a:endCxn id="138" idx="2"/>
              </p:cNvCxnSpPr>
              <p:nvPr/>
            </p:nvCxnSpPr>
            <p:spPr>
              <a:xfrm>
                <a:off x="-829327" y="3828073"/>
                <a:ext cx="238355" cy="176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ounded Rectangle 743">
              <a:extLst>
                <a:ext uri="{FF2B5EF4-FFF2-40B4-BE49-F238E27FC236}">
                  <a16:creationId xmlns="" xmlns:a16="http://schemas.microsoft.com/office/drawing/2014/main" id="{1EFCC7C8-D8D6-4381-8A0D-4C31E4C07422}"/>
                </a:ext>
              </a:extLst>
            </p:cNvPr>
            <p:cNvSpPr/>
            <p:nvPr/>
          </p:nvSpPr>
          <p:spPr>
            <a:xfrm>
              <a:off x="2797300" y="2204864"/>
              <a:ext cx="6103830" cy="345271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Rounded Rectangle 744">
              <a:extLst>
                <a:ext uri="{FF2B5EF4-FFF2-40B4-BE49-F238E27FC236}">
                  <a16:creationId xmlns="" xmlns:a16="http://schemas.microsoft.com/office/drawing/2014/main" id="{4F78C0FF-C4F9-4630-9E55-040E83CC5B03}"/>
                </a:ext>
              </a:extLst>
            </p:cNvPr>
            <p:cNvSpPr/>
            <p:nvPr/>
          </p:nvSpPr>
          <p:spPr>
            <a:xfrm>
              <a:off x="3023682" y="3033308"/>
              <a:ext cx="1021500" cy="32310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User Mgmt. Services</a:t>
              </a:r>
            </a:p>
          </p:txBody>
        </p:sp>
        <p:sp>
          <p:nvSpPr>
            <p:cNvPr id="79" name="Rounded Rectangle 746">
              <a:extLst>
                <a:ext uri="{FF2B5EF4-FFF2-40B4-BE49-F238E27FC236}">
                  <a16:creationId xmlns="" xmlns:a16="http://schemas.microsoft.com/office/drawing/2014/main" id="{45B52D08-D31E-4770-A8D4-5D101F16E8ED}"/>
                </a:ext>
              </a:extLst>
            </p:cNvPr>
            <p:cNvSpPr/>
            <p:nvPr/>
          </p:nvSpPr>
          <p:spPr>
            <a:xfrm>
              <a:off x="4136595" y="3020649"/>
              <a:ext cx="1099552" cy="33786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Service Request Mgmt.</a:t>
              </a:r>
            </a:p>
          </p:txBody>
        </p:sp>
        <p:sp>
          <p:nvSpPr>
            <p:cNvPr id="80" name="Rounded Rectangle 748">
              <a:extLst>
                <a:ext uri="{FF2B5EF4-FFF2-40B4-BE49-F238E27FC236}">
                  <a16:creationId xmlns="" xmlns:a16="http://schemas.microsoft.com/office/drawing/2014/main" id="{98C6F0B8-94A7-4FCC-9CA6-7D36FB3321F6}"/>
                </a:ext>
              </a:extLst>
            </p:cNvPr>
            <p:cNvSpPr/>
            <p:nvPr/>
          </p:nvSpPr>
          <p:spPr>
            <a:xfrm>
              <a:off x="5370636" y="3020649"/>
              <a:ext cx="1015453" cy="34216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Master Data Services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6A502DDA-49F5-43E0-A002-732BB185AE3A}"/>
                </a:ext>
              </a:extLst>
            </p:cNvPr>
            <p:cNvSpPr/>
            <p:nvPr/>
          </p:nvSpPr>
          <p:spPr>
            <a:xfrm>
              <a:off x="1336913" y="2853302"/>
              <a:ext cx="1299673" cy="4047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highlight>
                    <a:srgbClr val="FFFF00"/>
                  </a:highlight>
                </a:rPr>
                <a:t>Business API Layer</a:t>
              </a:r>
              <a:r>
                <a:rPr lang="en-US" sz="1100" dirty="0">
                  <a:highlight>
                    <a:srgbClr val="FFFF00"/>
                  </a:highlight>
                </a:rPr>
                <a:t>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C840EB2-5018-46E0-9819-996B497B07BB}"/>
                </a:ext>
              </a:extLst>
            </p:cNvPr>
            <p:cNvSpPr/>
            <p:nvPr/>
          </p:nvSpPr>
          <p:spPr>
            <a:xfrm>
              <a:off x="1366050" y="4177679"/>
              <a:ext cx="1409160" cy="5638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highlight>
                    <a:srgbClr val="FFFF00"/>
                  </a:highlight>
                </a:rPr>
                <a:t>Blockchain Network </a:t>
              </a:r>
            </a:p>
            <a:p>
              <a:pPr algn="ctr"/>
              <a:endParaRPr lang="en-US" sz="1100" b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7C69C077-FA80-4D90-AC00-392D7722221A}"/>
                </a:ext>
              </a:extLst>
            </p:cNvPr>
            <p:cNvSpPr/>
            <p:nvPr/>
          </p:nvSpPr>
          <p:spPr>
            <a:xfrm>
              <a:off x="1471680" y="1969436"/>
              <a:ext cx="1256868" cy="2457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highlight>
                    <a:srgbClr val="FFFF00"/>
                  </a:highlight>
                </a:rPr>
                <a:t>Application</a:t>
              </a:r>
              <a:endParaRPr 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86127683-44CF-416D-B088-5AF35559B4D1}"/>
                </a:ext>
              </a:extLst>
            </p:cNvPr>
            <p:cNvSpPr/>
            <p:nvPr/>
          </p:nvSpPr>
          <p:spPr>
            <a:xfrm>
              <a:off x="2949252" y="2972880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559F264D-EB4B-4F14-B0CD-03791FF069C0}"/>
                </a:ext>
              </a:extLst>
            </p:cNvPr>
            <p:cNvSpPr/>
            <p:nvPr/>
          </p:nvSpPr>
          <p:spPr>
            <a:xfrm>
              <a:off x="4079776" y="2975366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B3DAFCFE-90F6-46BB-B19E-4A9C6A1BEC3F}"/>
                </a:ext>
              </a:extLst>
            </p:cNvPr>
            <p:cNvSpPr/>
            <p:nvPr/>
          </p:nvSpPr>
          <p:spPr>
            <a:xfrm>
              <a:off x="5303912" y="2970275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8" name="Rounded Rectangle 162">
              <a:extLst>
                <a:ext uri="{FF2B5EF4-FFF2-40B4-BE49-F238E27FC236}">
                  <a16:creationId xmlns="" xmlns:a16="http://schemas.microsoft.com/office/drawing/2014/main" id="{63CA63B9-3211-4361-B221-4D25936AC7D9}"/>
                </a:ext>
              </a:extLst>
            </p:cNvPr>
            <p:cNvSpPr/>
            <p:nvPr/>
          </p:nvSpPr>
          <p:spPr>
            <a:xfrm>
              <a:off x="1286616" y="4110089"/>
              <a:ext cx="7725613" cy="2199231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167">
              <a:extLst>
                <a:ext uri="{FF2B5EF4-FFF2-40B4-BE49-F238E27FC236}">
                  <a16:creationId xmlns="" xmlns:a16="http://schemas.microsoft.com/office/drawing/2014/main" id="{FBD34B4D-A006-44D2-8389-4414A662B42F}"/>
                </a:ext>
              </a:extLst>
            </p:cNvPr>
            <p:cNvSpPr/>
            <p:nvPr/>
          </p:nvSpPr>
          <p:spPr>
            <a:xfrm>
              <a:off x="4783965" y="2292224"/>
              <a:ext cx="702056" cy="20271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UI</a:t>
              </a:r>
            </a:p>
          </p:txBody>
        </p:sp>
        <p:sp>
          <p:nvSpPr>
            <p:cNvPr id="90" name="Rounded Rectangle 169">
              <a:extLst>
                <a:ext uri="{FF2B5EF4-FFF2-40B4-BE49-F238E27FC236}">
                  <a16:creationId xmlns="" xmlns:a16="http://schemas.microsoft.com/office/drawing/2014/main" id="{6DEBDCBB-E25C-4520-80AA-8D8E3DD27199}"/>
                </a:ext>
              </a:extLst>
            </p:cNvPr>
            <p:cNvSpPr/>
            <p:nvPr/>
          </p:nvSpPr>
          <p:spPr>
            <a:xfrm>
              <a:off x="6458097" y="2291944"/>
              <a:ext cx="702056" cy="20271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UX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79C72A6E-5953-4F63-81CE-2B388F0446FF}"/>
                </a:ext>
              </a:extLst>
            </p:cNvPr>
            <p:cNvCxnSpPr/>
            <p:nvPr/>
          </p:nvCxnSpPr>
          <p:spPr>
            <a:xfrm>
              <a:off x="2777021" y="5517232"/>
              <a:ext cx="605492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AA306DD6-5B81-4455-9720-A66060E852F2}"/>
                </a:ext>
              </a:extLst>
            </p:cNvPr>
            <p:cNvSpPr/>
            <p:nvPr/>
          </p:nvSpPr>
          <p:spPr>
            <a:xfrm>
              <a:off x="4063946" y="5326958"/>
              <a:ext cx="2971987" cy="21685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/>
                <a:t>Event streaming</a:t>
              </a:r>
            </a:p>
          </p:txBody>
        </p:sp>
        <p:sp>
          <p:nvSpPr>
            <p:cNvPr id="96" name="Arrow: Left-Right 95">
              <a:extLst>
                <a:ext uri="{FF2B5EF4-FFF2-40B4-BE49-F238E27FC236}">
                  <a16:creationId xmlns="" xmlns:a16="http://schemas.microsoft.com/office/drawing/2014/main" id="{50512C05-3D10-4555-8244-470042EC1680}"/>
                </a:ext>
              </a:extLst>
            </p:cNvPr>
            <p:cNvSpPr/>
            <p:nvPr/>
          </p:nvSpPr>
          <p:spPr>
            <a:xfrm>
              <a:off x="9032505" y="3356418"/>
              <a:ext cx="570167" cy="139062"/>
            </a:xfrm>
            <a:prstGeom prst="leftRightArrow">
              <a:avLst>
                <a:gd name="adj1" fmla="val 45114"/>
                <a:gd name="adj2" fmla="val 332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Rounded Rectangle 748">
              <a:extLst>
                <a:ext uri="{FF2B5EF4-FFF2-40B4-BE49-F238E27FC236}">
                  <a16:creationId xmlns="" xmlns:a16="http://schemas.microsoft.com/office/drawing/2014/main" id="{CEB421B8-274E-4088-9221-EC4496E8E997}"/>
                </a:ext>
              </a:extLst>
            </p:cNvPr>
            <p:cNvSpPr/>
            <p:nvPr/>
          </p:nvSpPr>
          <p:spPr>
            <a:xfrm>
              <a:off x="6524821" y="3027936"/>
              <a:ext cx="1015453" cy="34216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Data Integration Services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0BDFE523-9BB4-472B-8766-C37EB42A122D}"/>
                </a:ext>
              </a:extLst>
            </p:cNvPr>
            <p:cNvSpPr/>
            <p:nvPr/>
          </p:nvSpPr>
          <p:spPr>
            <a:xfrm>
              <a:off x="6458097" y="2977562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99" name="Rounded Rectangle 748">
              <a:extLst>
                <a:ext uri="{FF2B5EF4-FFF2-40B4-BE49-F238E27FC236}">
                  <a16:creationId xmlns="" xmlns:a16="http://schemas.microsoft.com/office/drawing/2014/main" id="{C5A80E16-B91C-4642-B521-BD8CB8BB0F6B}"/>
                </a:ext>
              </a:extLst>
            </p:cNvPr>
            <p:cNvSpPr/>
            <p:nvPr/>
          </p:nvSpPr>
          <p:spPr>
            <a:xfrm>
              <a:off x="7700987" y="3027936"/>
              <a:ext cx="1015453" cy="342169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rgbClr val="263147"/>
                  </a:solidFill>
                </a:rPr>
                <a:t>Reporting Services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="" xmlns:a16="http://schemas.microsoft.com/office/drawing/2014/main" id="{ADB87A32-5CE9-4E7B-8560-135CA10C1ECD}"/>
                </a:ext>
              </a:extLst>
            </p:cNvPr>
            <p:cNvSpPr/>
            <p:nvPr/>
          </p:nvSpPr>
          <p:spPr>
            <a:xfrm>
              <a:off x="7634263" y="2977562"/>
              <a:ext cx="209451" cy="20803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</a:p>
          </p:txBody>
        </p:sp>
        <p:pic>
          <p:nvPicPr>
            <p:cNvPr id="101" name="Picture 100" descr="AngularJS_logo.svg_.png">
              <a:extLst>
                <a:ext uri="{FF2B5EF4-FFF2-40B4-BE49-F238E27FC236}">
                  <a16:creationId xmlns="" xmlns:a16="http://schemas.microsoft.com/office/drawing/2014/main" id="{BD65C3AE-986C-404C-B91A-C57DBFEF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718" y="2227645"/>
              <a:ext cx="824741" cy="220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101" descr="bootstrap.png">
              <a:extLst>
                <a:ext uri="{FF2B5EF4-FFF2-40B4-BE49-F238E27FC236}">
                  <a16:creationId xmlns="" xmlns:a16="http://schemas.microsoft.com/office/drawing/2014/main" id="{C0C403D6-CA40-45E3-8B45-1348772C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5382" y="2451892"/>
              <a:ext cx="729828" cy="33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102" descr="htmlcss.png">
              <a:extLst>
                <a:ext uri="{FF2B5EF4-FFF2-40B4-BE49-F238E27FC236}">
                  <a16:creationId xmlns="" xmlns:a16="http://schemas.microsoft.com/office/drawing/2014/main" id="{4172E680-3881-4127-8B9E-C6EBDB6A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6912" y="2488363"/>
              <a:ext cx="618556" cy="29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104" descr="spring-boot.png">
              <a:extLst>
                <a:ext uri="{FF2B5EF4-FFF2-40B4-BE49-F238E27FC236}">
                  <a16:creationId xmlns="" xmlns:a16="http://schemas.microsoft.com/office/drawing/2014/main" id="{CC06D535-B9CD-4E5A-BB55-AAE59BFC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55294" y="3246341"/>
              <a:ext cx="930867" cy="247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105" descr="java-logo-vector.png">
              <a:extLst>
                <a:ext uri="{FF2B5EF4-FFF2-40B4-BE49-F238E27FC236}">
                  <a16:creationId xmlns="" xmlns:a16="http://schemas.microsoft.com/office/drawing/2014/main" id="{65750FD6-BFDC-40E8-8419-89E7F746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01056" y="3593418"/>
              <a:ext cx="558159" cy="358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106" descr="hyperledger_new.png">
              <a:extLst>
                <a:ext uri="{FF2B5EF4-FFF2-40B4-BE49-F238E27FC236}">
                  <a16:creationId xmlns="" xmlns:a16="http://schemas.microsoft.com/office/drawing/2014/main" id="{F011F657-6179-4AB0-8008-0DAF6CD29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11098" y="4783612"/>
              <a:ext cx="1197605" cy="30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DA15F156-792E-41C7-8EF9-E975A3D883D1}"/>
                </a:ext>
              </a:extLst>
            </p:cNvPr>
            <p:cNvSpPr/>
            <p:nvPr/>
          </p:nvSpPr>
          <p:spPr>
            <a:xfrm>
              <a:off x="1441477" y="5782271"/>
              <a:ext cx="1475486" cy="2457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/>
                <a:t>Smart Contract</a:t>
              </a:r>
            </a:p>
          </p:txBody>
        </p:sp>
        <p:sp>
          <p:nvSpPr>
            <p:cNvPr id="109" name="Rounded Rectangle 1">
              <a:extLst>
                <a:ext uri="{FF2B5EF4-FFF2-40B4-BE49-F238E27FC236}">
                  <a16:creationId xmlns="" xmlns:a16="http://schemas.microsoft.com/office/drawing/2014/main" id="{6CE1B039-80FB-40B2-A62A-8B0510CB31BC}"/>
                </a:ext>
              </a:extLst>
            </p:cNvPr>
            <p:cNvSpPr/>
            <p:nvPr/>
          </p:nvSpPr>
          <p:spPr>
            <a:xfrm>
              <a:off x="1413571" y="5608979"/>
              <a:ext cx="2328605" cy="562024"/>
            </a:xfrm>
            <a:prstGeom prst="roundRect">
              <a:avLst/>
            </a:prstGeom>
            <a:noFill/>
            <a:ln w="1270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 err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0" name="Picture 109" descr="couchdb-site-white.png">
              <a:extLst>
                <a:ext uri="{FF2B5EF4-FFF2-40B4-BE49-F238E27FC236}">
                  <a16:creationId xmlns="" xmlns:a16="http://schemas.microsoft.com/office/drawing/2014/main" id="{0F235998-514B-461D-BFD0-F2C690F4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58049" y="5176930"/>
              <a:ext cx="1060859" cy="31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111" descr="nodejs-new-pantone-black.png">
              <a:extLst>
                <a:ext uri="{FF2B5EF4-FFF2-40B4-BE49-F238E27FC236}">
                  <a16:creationId xmlns="" xmlns:a16="http://schemas.microsoft.com/office/drawing/2014/main" id="{F000BEB8-14C4-4CD5-9B1D-331A3F6F3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857877" y="5713625"/>
              <a:ext cx="692636" cy="424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2" name="Title 3"/>
          <p:cNvSpPr>
            <a:spLocks noGrp="1"/>
          </p:cNvSpPr>
          <p:nvPr>
            <p:ph type="title"/>
          </p:nvPr>
        </p:nvSpPr>
        <p:spPr>
          <a:xfrm>
            <a:off x="1717734" y="274638"/>
            <a:ext cx="8721666" cy="508336"/>
          </a:xfrm>
          <a:prstGeom prst="round2DiagRect">
            <a:avLst>
              <a:gd name="adj1" fmla="val 3759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Sundry IC System - Technical Architecture</a:t>
            </a:r>
            <a:br>
              <a:rPr lang="en-US" sz="1800" kern="0" dirty="0">
                <a:solidFill>
                  <a:schemeClr val="bg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800" kern="0" dirty="0">
              <a:solidFill>
                <a:schemeClr val="bg2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8352319" y="2456568"/>
            <a:ext cx="487874" cy="1431316"/>
            <a:chOff x="4057906" y="1544653"/>
            <a:chExt cx="317624" cy="999701"/>
          </a:xfrm>
        </p:grpSpPr>
        <p:sp>
          <p:nvSpPr>
            <p:cNvPr id="234" name="Rectangle 233"/>
            <p:cNvSpPr>
              <a:spLocks/>
            </p:cNvSpPr>
            <p:nvPr/>
          </p:nvSpPr>
          <p:spPr>
            <a:xfrm>
              <a:off x="4057906" y="1544653"/>
              <a:ext cx="317624" cy="9997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07113" tIns="53556" rIns="107113" bIns="53556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35" name="Group 40"/>
            <p:cNvGrpSpPr/>
            <p:nvPr/>
          </p:nvGrpSpPr>
          <p:grpSpPr>
            <a:xfrm>
              <a:off x="4090251" y="1684550"/>
              <a:ext cx="215272" cy="835687"/>
              <a:chOff x="4506517" y="1608552"/>
              <a:chExt cx="325079" cy="1151240"/>
            </a:xfrm>
          </p:grpSpPr>
          <p:pic>
            <p:nvPicPr>
              <p:cNvPr id="236" name="Picture 235" descr="File%20Adobe%20Dreamweaver%20XML-01.png"/>
              <p:cNvPicPr>
                <a:picLocks/>
              </p:cNvPicPr>
              <p:nvPr/>
            </p:nvPicPr>
            <p:blipFill>
              <a:blip r:embed="rId11" cstate="print"/>
              <a:srcRect r="9375"/>
              <a:stretch>
                <a:fillRect/>
              </a:stretch>
            </p:blipFill>
            <p:spPr>
              <a:xfrm>
                <a:off x="4523619" y="1919849"/>
                <a:ext cx="291561" cy="25414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37" name="Picture 236" descr="File%20Adobe%20Dreamweaver%20XML-01.png"/>
              <p:cNvPicPr>
                <a:picLocks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06517" y="1608552"/>
                <a:ext cx="325079" cy="27725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38" name="Picture 237" descr="ACP_PDF%202_file_document.png"/>
              <p:cNvPicPr>
                <a:picLocks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555670" y="2239206"/>
                <a:ext cx="275926" cy="21567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39" name="Picture 2" descr="D:\Users\ashay\Pictures\notepad.jpg"/>
              <p:cNvPicPr>
                <a:picLocks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536232" y="2454880"/>
                <a:ext cx="295364" cy="30491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</p:grpSp>
      <p:pic>
        <p:nvPicPr>
          <p:cNvPr id="241" name="Picture 2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444" y="2351984"/>
            <a:ext cx="326779" cy="232664"/>
          </a:xfrm>
          <a:prstGeom prst="rect">
            <a:avLst/>
          </a:prstGeom>
        </p:spPr>
      </p:pic>
      <p:pic>
        <p:nvPicPr>
          <p:cNvPr id="243" name="Picture 242" descr="A picture containing text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15" y="2836239"/>
            <a:ext cx="486915" cy="486915"/>
          </a:xfrm>
          <a:prstGeom prst="rect">
            <a:avLst/>
          </a:prstGeom>
        </p:spPr>
      </p:pic>
      <p:sp>
        <p:nvSpPr>
          <p:cNvPr id="244" name="Arrow: Left-Right 243">
            <a:extLst/>
          </p:cNvPr>
          <p:cNvSpPr/>
          <p:nvPr/>
        </p:nvSpPr>
        <p:spPr>
          <a:xfrm>
            <a:off x="9009515" y="3001786"/>
            <a:ext cx="285004" cy="170441"/>
          </a:xfrm>
          <a:prstGeom prst="leftRightArrow">
            <a:avLst>
              <a:gd name="adj1" fmla="val 45114"/>
              <a:gd name="adj2" fmla="val 33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45" name="Picture 244" descr="SAP_Logo_Ic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92255" y="2758931"/>
            <a:ext cx="620722" cy="656150"/>
          </a:xfrm>
          <a:prstGeom prst="rect">
            <a:avLst/>
          </a:prstGeom>
        </p:spPr>
      </p:pic>
      <p:sp>
        <p:nvSpPr>
          <p:cNvPr id="246" name="Arrow: Left-Right 245">
            <a:extLst/>
          </p:cNvPr>
          <p:cNvSpPr/>
          <p:nvPr/>
        </p:nvSpPr>
        <p:spPr>
          <a:xfrm>
            <a:off x="9819421" y="3019825"/>
            <a:ext cx="242050" cy="170443"/>
          </a:xfrm>
          <a:prstGeom prst="leftRightArrow">
            <a:avLst>
              <a:gd name="adj1" fmla="val 45114"/>
              <a:gd name="adj2" fmla="val 33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8203921" y="2209800"/>
            <a:ext cx="800064" cy="183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01" y="2731130"/>
            <a:ext cx="574364" cy="4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59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2356"/>
            <a:ext cx="10515600" cy="36928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Sundry Manual-Approval Functional Flow Diagram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638" y="714912"/>
            <a:ext cx="9593712" cy="5146558"/>
            <a:chOff x="148661" y="1494503"/>
            <a:chExt cx="11501225" cy="6314930"/>
          </a:xfrm>
        </p:grpSpPr>
        <p:sp>
          <p:nvSpPr>
            <p:cNvPr id="4" name="TextBox 3"/>
            <p:cNvSpPr txBox="1"/>
            <p:nvPr/>
          </p:nvSpPr>
          <p:spPr>
            <a:xfrm>
              <a:off x="2323006" y="3602722"/>
              <a:ext cx="9326880" cy="2077492"/>
            </a:xfrm>
            <a:prstGeom prst="rect">
              <a:avLst/>
            </a:prstGeom>
            <a:noFill/>
          </p:spPr>
          <p:txBody>
            <a:bodyPr wrap="square" tIns="91440" rIns="9144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83773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Country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43451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 Country</a:t>
              </a:r>
            </a:p>
          </p:txBody>
        </p:sp>
        <p:cxnSp>
          <p:nvCxnSpPr>
            <p:cNvPr id="13" name="Straight Arrow Connector 12"/>
            <p:cNvCxnSpPr>
              <a:stCxn id="6" idx="3"/>
              <a:endCxn id="2" idx="1"/>
            </p:cNvCxnSpPr>
            <p:nvPr/>
          </p:nvCxnSpPr>
          <p:spPr>
            <a:xfrm>
              <a:off x="3650225" y="1976284"/>
              <a:ext cx="181896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469193" y="1494503"/>
              <a:ext cx="1042220" cy="963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Automation through Smart Contracts</a:t>
              </a:r>
            </a:p>
          </p:txBody>
        </p:sp>
        <p:cxnSp>
          <p:nvCxnSpPr>
            <p:cNvPr id="10" name="Straight Arrow Connector 9"/>
            <p:cNvCxnSpPr>
              <a:stCxn id="2" idx="3"/>
              <a:endCxn id="8" idx="1"/>
            </p:cNvCxnSpPr>
            <p:nvPr/>
          </p:nvCxnSpPr>
          <p:spPr>
            <a:xfrm flipV="1">
              <a:off x="6511413" y="1976284"/>
              <a:ext cx="193203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19053" y="1710814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1.1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Initiated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6161" y="1710812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Created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31454" y="2940393"/>
              <a:ext cx="2738499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2.1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Approved by AP Country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09596" y="4876202"/>
              <a:ext cx="1837562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Post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SAP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661" y="3065090"/>
              <a:ext cx="11192099" cy="4744343"/>
              <a:chOff x="49315" y="2635413"/>
              <a:chExt cx="11192099" cy="474434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315" y="2635413"/>
                <a:ext cx="2212587" cy="6500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CG Admin</a:t>
                </a:r>
                <a:endPara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4427" y="4024257"/>
                <a:ext cx="3785421" cy="3354255"/>
                <a:chOff x="1225121" y="4048143"/>
                <a:chExt cx="3785421" cy="3354255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225121" y="6694475"/>
                  <a:ext cx="1966452" cy="707923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(AR Country)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3433738" y="4048143"/>
                  <a:ext cx="10740" cy="11073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5010542" y="4048144"/>
                  <a:ext cx="0" cy="1084249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8112035" y="3999219"/>
                <a:ext cx="2198523" cy="3380537"/>
                <a:chOff x="6143616" y="4018619"/>
                <a:chExt cx="2198523" cy="3380537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6375687" y="6691233"/>
                  <a:ext cx="1966452" cy="70792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(AP Country)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143616" y="4078058"/>
                  <a:ext cx="3714" cy="103275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7654235" y="4018619"/>
                  <a:ext cx="1500" cy="109219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4627509" y="4333438"/>
                <a:ext cx="267690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3- Get Invoice Number from Invoice Document and Update Blockchain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197095" y="4424021"/>
                <a:ext cx="1707738" cy="3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Post Request to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685977" y="4285825"/>
                <a:ext cx="255543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Get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 Number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Document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Update Blockchain</a:t>
                </a:r>
              </a:p>
            </p:txBody>
          </p:sp>
        </p:grpSp>
        <p:cxnSp>
          <p:nvCxnSpPr>
            <p:cNvPr id="12" name="Elbow Connector 11"/>
            <p:cNvCxnSpPr/>
            <p:nvPr/>
          </p:nvCxnSpPr>
          <p:spPr>
            <a:xfrm rot="5400000">
              <a:off x="7346303" y="2478584"/>
              <a:ext cx="1704451" cy="14077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1903947" y="4014827"/>
            <a:ext cx="6397208" cy="216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Shared Drive / Share Point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5" name="Picture 44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4" y="4645105"/>
            <a:ext cx="630715" cy="630715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>
            <a:off x="4901181" y="4186667"/>
            <a:ext cx="135912" cy="44134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Up Arrow 78"/>
          <p:cNvSpPr/>
          <p:nvPr/>
        </p:nvSpPr>
        <p:spPr>
          <a:xfrm>
            <a:off x="2953965" y="5339452"/>
            <a:ext cx="1947216" cy="390751"/>
          </a:xfrm>
          <a:prstGeom prst="leftUpArrow">
            <a:avLst>
              <a:gd name="adj1" fmla="val 14398"/>
              <a:gd name="adj2" fmla="val 223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-Up Arrow 79"/>
          <p:cNvSpPr/>
          <p:nvPr/>
        </p:nvSpPr>
        <p:spPr>
          <a:xfrm rot="10800000" flipV="1">
            <a:off x="5102552" y="5339451"/>
            <a:ext cx="1849668" cy="390751"/>
          </a:xfrm>
          <a:prstGeom prst="leftUpArrow">
            <a:avLst>
              <a:gd name="adj1" fmla="val 14398"/>
              <a:gd name="adj2" fmla="val 22349"/>
              <a:gd name="adj3" fmla="val 346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defined Process 81"/>
          <p:cNvSpPr/>
          <p:nvPr/>
        </p:nvSpPr>
        <p:spPr>
          <a:xfrm>
            <a:off x="8362058" y="1851140"/>
            <a:ext cx="1419142" cy="5713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County specific Exception / Query Handling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8" idx="2"/>
            <a:endCxn id="82" idx="0"/>
          </p:cNvCxnSpPr>
          <p:nvPr/>
        </p:nvCxnSpPr>
        <p:spPr>
          <a:xfrm rot="16200000" flipH="1">
            <a:off x="8201192" y="980702"/>
            <a:ext cx="455113" cy="1285762"/>
          </a:xfrm>
          <a:prstGeom prst="bentConnector3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54498" y="3188216"/>
            <a:ext cx="188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Data (frequency based integration)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8716" y="4443227"/>
            <a:ext cx="2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Status:-</a:t>
            </a:r>
          </a:p>
          <a:p>
            <a:r>
              <a:rPr lang="en-US" sz="1000" dirty="0" smtClean="0"/>
              <a:t>1.       Created</a:t>
            </a:r>
          </a:p>
          <a:p>
            <a:r>
              <a:rPr lang="en-US" sz="1000" dirty="0" smtClean="0"/>
              <a:t>2.       AR Posting Completed</a:t>
            </a:r>
          </a:p>
          <a:p>
            <a:r>
              <a:rPr lang="en-US" sz="1000" dirty="0" smtClean="0"/>
              <a:t>3.       AR Pulling Completed</a:t>
            </a:r>
          </a:p>
          <a:p>
            <a:r>
              <a:rPr lang="en-US" sz="1000" dirty="0" smtClean="0"/>
              <a:t>4.       AP </a:t>
            </a:r>
            <a:r>
              <a:rPr lang="en-US" sz="1000" dirty="0"/>
              <a:t>Posting </a:t>
            </a:r>
            <a:r>
              <a:rPr lang="en-US" sz="1000" dirty="0" smtClean="0"/>
              <a:t>Completed</a:t>
            </a:r>
            <a:endParaRPr lang="en-US" sz="1000" dirty="0"/>
          </a:p>
          <a:p>
            <a:r>
              <a:rPr lang="en-US" sz="1000" dirty="0" smtClean="0"/>
              <a:t>5.       AP Pulling Completed</a:t>
            </a:r>
          </a:p>
          <a:p>
            <a:r>
              <a:rPr lang="en-US" sz="1000" dirty="0" smtClean="0"/>
              <a:t>6.       AP Posting – Error Occurred </a:t>
            </a:r>
          </a:p>
          <a:p>
            <a:r>
              <a:rPr lang="en-US" sz="1000" dirty="0" smtClean="0"/>
              <a:t>7.       Rejected</a:t>
            </a:r>
          </a:p>
          <a:p>
            <a:r>
              <a:rPr lang="en-US" sz="1000" dirty="0" smtClean="0"/>
              <a:t>8.       Closed</a:t>
            </a:r>
          </a:p>
          <a:p>
            <a:pPr marL="228600" indent="-228600">
              <a:buAutoNum type="arabicPeriod" startAt="9"/>
            </a:pPr>
            <a:endParaRPr lang="en-US" sz="1000" dirty="0"/>
          </a:p>
          <a:p>
            <a:r>
              <a:rPr lang="en-US" sz="1000" b="1" dirty="0" smtClean="0"/>
              <a:t>Exception Status:-</a:t>
            </a:r>
          </a:p>
          <a:p>
            <a:r>
              <a:rPr lang="en-US" sz="1000" dirty="0"/>
              <a:t>9</a:t>
            </a:r>
            <a:r>
              <a:rPr lang="en-US" sz="1000" dirty="0" smtClean="0"/>
              <a:t>.     AR Tax </a:t>
            </a:r>
            <a:r>
              <a:rPr lang="en-US" sz="1000" dirty="0"/>
              <a:t>Approval </a:t>
            </a:r>
            <a:r>
              <a:rPr lang="en-US" sz="1000" dirty="0" smtClean="0"/>
              <a:t>In-Process</a:t>
            </a:r>
          </a:p>
          <a:p>
            <a:r>
              <a:rPr lang="en-US" sz="1000" dirty="0" smtClean="0"/>
              <a:t>10.     AP </a:t>
            </a:r>
            <a:r>
              <a:rPr lang="en-US" sz="1000" dirty="0"/>
              <a:t>Tax Approval In-Process</a:t>
            </a:r>
          </a:p>
          <a:p>
            <a:pPr marL="228600" indent="-228600">
              <a:buAutoNum type="arabicPeriod" startAt="10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82965" y="3162439"/>
            <a:ext cx="1222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 – Errors/Queries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3005" y="1484445"/>
            <a:ext cx="178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– Assign request back to AR Requestor for editing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Flowchart: Predefined Process 61"/>
          <p:cNvSpPr/>
          <p:nvPr/>
        </p:nvSpPr>
        <p:spPr>
          <a:xfrm>
            <a:off x="1572768" y="2798448"/>
            <a:ext cx="6728388" cy="3239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 Point Integration</a:t>
            </a:r>
            <a:endParaRPr lang="en-US" sz="1000" dirty="0"/>
          </a:p>
        </p:txBody>
      </p:sp>
      <p:cxnSp>
        <p:nvCxnSpPr>
          <p:cNvPr id="143" name="Elbow Connector 142"/>
          <p:cNvCxnSpPr>
            <a:stCxn id="62" idx="3"/>
            <a:endCxn id="82" idx="2"/>
          </p:cNvCxnSpPr>
          <p:nvPr/>
        </p:nvCxnSpPr>
        <p:spPr>
          <a:xfrm flipV="1">
            <a:off x="8301156" y="2422505"/>
            <a:ext cx="770473" cy="537926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0256169" y="833014"/>
            <a:ext cx="1640310" cy="576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AR Tax Approver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0260471" y="2880674"/>
            <a:ext cx="1640310" cy="576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AP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Tax Approver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50" name="Elbow Connector 149"/>
          <p:cNvCxnSpPr>
            <a:endCxn id="147" idx="1"/>
          </p:cNvCxnSpPr>
          <p:nvPr/>
        </p:nvCxnSpPr>
        <p:spPr>
          <a:xfrm rot="5400000" flipH="1" flipV="1">
            <a:off x="9576689" y="1171659"/>
            <a:ext cx="729652" cy="629308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endCxn id="148" idx="1"/>
          </p:cNvCxnSpPr>
          <p:nvPr/>
        </p:nvCxnSpPr>
        <p:spPr>
          <a:xfrm rot="16200000" flipH="1">
            <a:off x="9565733" y="2474408"/>
            <a:ext cx="755869" cy="633608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10260471" y="1854043"/>
            <a:ext cx="1640310" cy="576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MCO Admin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63" name="Straight Connector 162"/>
          <p:cNvCxnSpPr>
            <a:stCxn id="82" idx="3"/>
            <a:endCxn id="155" idx="1"/>
          </p:cNvCxnSpPr>
          <p:nvPr/>
        </p:nvCxnSpPr>
        <p:spPr>
          <a:xfrm>
            <a:off x="9781200" y="2136823"/>
            <a:ext cx="479271" cy="56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0552" y="3122413"/>
            <a:ext cx="9144" cy="88802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1" idx="1"/>
          </p:cNvCxnSpPr>
          <p:nvPr/>
        </p:nvCxnSpPr>
        <p:spPr>
          <a:xfrm rot="10800000">
            <a:off x="786385" y="2524725"/>
            <a:ext cx="1117563" cy="159831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0"/>
            <a:endCxn id="6" idx="1"/>
          </p:cNvCxnSpPr>
          <p:nvPr/>
        </p:nvCxnSpPr>
        <p:spPr>
          <a:xfrm rot="5400000" flipH="1" flipV="1">
            <a:off x="704619" y="1372386"/>
            <a:ext cx="887358" cy="357697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2356"/>
            <a:ext cx="10515600" cy="36928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Sundry Auto-Approval Functional Flow Diagram 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564" y="728844"/>
            <a:ext cx="9615295" cy="5164578"/>
            <a:chOff x="122786" y="1494503"/>
            <a:chExt cx="11527100" cy="6337041"/>
          </a:xfrm>
        </p:grpSpPr>
        <p:sp>
          <p:nvSpPr>
            <p:cNvPr id="4" name="TextBox 3"/>
            <p:cNvSpPr txBox="1"/>
            <p:nvPr/>
          </p:nvSpPr>
          <p:spPr>
            <a:xfrm>
              <a:off x="2323006" y="3602722"/>
              <a:ext cx="9326880" cy="2077492"/>
            </a:xfrm>
            <a:prstGeom prst="rect">
              <a:avLst/>
            </a:prstGeom>
            <a:noFill/>
          </p:spPr>
          <p:txBody>
            <a:bodyPr wrap="square" tIns="91440" rIns="9144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83773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AR Country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43451" y="1622322"/>
              <a:ext cx="1966452" cy="7079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AP Country</a:t>
              </a:r>
            </a:p>
          </p:txBody>
        </p:sp>
        <p:cxnSp>
          <p:nvCxnSpPr>
            <p:cNvPr id="13" name="Straight Arrow Connector 12"/>
            <p:cNvCxnSpPr>
              <a:stCxn id="6" idx="3"/>
              <a:endCxn id="2" idx="1"/>
            </p:cNvCxnSpPr>
            <p:nvPr/>
          </p:nvCxnSpPr>
          <p:spPr>
            <a:xfrm>
              <a:off x="3650225" y="1976284"/>
              <a:ext cx="1818968" cy="1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469193" y="1494503"/>
              <a:ext cx="1042220" cy="963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Automation through Smart Contracts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9053" y="1710814"/>
              <a:ext cx="1750141" cy="3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1.1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Initiated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6555" y="2968149"/>
              <a:ext cx="1750141" cy="31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1.2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Created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7115" y="5099596"/>
              <a:ext cx="1837562" cy="30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1.3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- Post Request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SAP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2786" y="3257913"/>
              <a:ext cx="11217974" cy="4573631"/>
              <a:chOff x="23440" y="2828236"/>
              <a:chExt cx="11217974" cy="457363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3440" y="2828236"/>
                <a:ext cx="2212588" cy="6500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CG Admin</a:t>
                </a:r>
                <a:endPara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4424" y="3999220"/>
                <a:ext cx="3994787" cy="3402647"/>
                <a:chOff x="1225118" y="4023106"/>
                <a:chExt cx="3994787" cy="3402647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225118" y="6717830"/>
                  <a:ext cx="1966452" cy="70792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(AR Country)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3919835" y="4023106"/>
                  <a:ext cx="10740" cy="11073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5219905" y="4092726"/>
                  <a:ext cx="0" cy="103236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8029648" y="4045939"/>
                <a:ext cx="2280910" cy="3333817"/>
                <a:chOff x="6061229" y="4065339"/>
                <a:chExt cx="2280910" cy="3333817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6375687" y="6691233"/>
                  <a:ext cx="1966452" cy="70792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SAP (AP Country)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061229" y="4065339"/>
                  <a:ext cx="3714" cy="103275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7647923" y="4065339"/>
                  <a:ext cx="7813" cy="104547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4709739" y="4265602"/>
                <a:ext cx="267690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Get Invoice Number from Invoice Document and Update Blockchain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175779" y="4635829"/>
                <a:ext cx="1707738" cy="3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Post Request to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</a:t>
                </a:r>
                <a:endParaRPr lang="en-US" sz="10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685977" y="4285825"/>
                <a:ext cx="2555437" cy="49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- Get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 Number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from </a:t>
                </a:r>
                <a:r>
                  <a:rPr lang="en-US" sz="1000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SAP Document </a:t>
                </a:r>
                <a:r>
                  <a:rPr lang="en-US" sz="10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and Update Blockchain</a:t>
                </a:r>
              </a:p>
            </p:txBody>
          </p:sp>
        </p:grpSp>
        <p:cxnSp>
          <p:nvCxnSpPr>
            <p:cNvPr id="12" name="Elbow Connector 11"/>
            <p:cNvCxnSpPr>
              <a:stCxn id="2" idx="2"/>
            </p:cNvCxnSpPr>
            <p:nvPr/>
          </p:nvCxnSpPr>
          <p:spPr>
            <a:xfrm rot="16200000" flipH="1">
              <a:off x="5954156" y="2494212"/>
              <a:ext cx="1576634" cy="15043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1903947" y="4014827"/>
            <a:ext cx="6397208" cy="216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Shared Drive / Share Point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5" name="Picture 44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8B3CDEFB-06CB-4424-9CD0-4130EBE61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4" y="4645105"/>
            <a:ext cx="630715" cy="630715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>
            <a:off x="4901181" y="4186667"/>
            <a:ext cx="135912" cy="44134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Up Arrow 78"/>
          <p:cNvSpPr/>
          <p:nvPr/>
        </p:nvSpPr>
        <p:spPr>
          <a:xfrm>
            <a:off x="2953965" y="5339452"/>
            <a:ext cx="1947216" cy="390751"/>
          </a:xfrm>
          <a:prstGeom prst="leftUpArrow">
            <a:avLst>
              <a:gd name="adj1" fmla="val 14398"/>
              <a:gd name="adj2" fmla="val 223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-Up Arrow 79"/>
          <p:cNvSpPr/>
          <p:nvPr/>
        </p:nvSpPr>
        <p:spPr>
          <a:xfrm rot="10800000" flipV="1">
            <a:off x="5102552" y="5339451"/>
            <a:ext cx="1849668" cy="390751"/>
          </a:xfrm>
          <a:prstGeom prst="leftUpArrow">
            <a:avLst>
              <a:gd name="adj1" fmla="val 14398"/>
              <a:gd name="adj2" fmla="val 22349"/>
              <a:gd name="adj3" fmla="val 346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defined Process 81"/>
          <p:cNvSpPr/>
          <p:nvPr/>
        </p:nvSpPr>
        <p:spPr>
          <a:xfrm>
            <a:off x="8354329" y="1875641"/>
            <a:ext cx="1419142" cy="571365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County specific Exception / Query Handling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8" idx="2"/>
            <a:endCxn id="82" idx="0"/>
          </p:cNvCxnSpPr>
          <p:nvPr/>
        </p:nvCxnSpPr>
        <p:spPr>
          <a:xfrm rot="16200000" flipH="1">
            <a:off x="8185297" y="997038"/>
            <a:ext cx="465682" cy="1291524"/>
          </a:xfrm>
          <a:prstGeom prst="bentConnector3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47497" y="3301623"/>
            <a:ext cx="188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Pull Master Data (frequency based integration)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8716" y="4443227"/>
            <a:ext cx="272491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Status:-</a:t>
            </a:r>
          </a:p>
          <a:p>
            <a:r>
              <a:rPr lang="en-US" sz="1000" dirty="0" smtClean="0"/>
              <a:t>1.       AR Posting Completed</a:t>
            </a:r>
          </a:p>
          <a:p>
            <a:r>
              <a:rPr lang="en-US" sz="1000" dirty="0" smtClean="0"/>
              <a:t>2.       AR Pulling Completed</a:t>
            </a:r>
          </a:p>
          <a:p>
            <a:r>
              <a:rPr lang="en-US" sz="1000" dirty="0" smtClean="0"/>
              <a:t>3.       AP </a:t>
            </a:r>
            <a:r>
              <a:rPr lang="en-US" sz="1000" dirty="0"/>
              <a:t>Posting </a:t>
            </a:r>
            <a:r>
              <a:rPr lang="en-US" sz="1000" dirty="0" smtClean="0"/>
              <a:t>Completed</a:t>
            </a:r>
            <a:endParaRPr lang="en-US" sz="1000" dirty="0"/>
          </a:p>
          <a:p>
            <a:r>
              <a:rPr lang="en-US" sz="1000" dirty="0"/>
              <a:t>4</a:t>
            </a:r>
            <a:r>
              <a:rPr lang="en-US" sz="1000" dirty="0" smtClean="0"/>
              <a:t>.       AP Pulling Completed</a:t>
            </a:r>
          </a:p>
          <a:p>
            <a:r>
              <a:rPr lang="en-US" sz="1000" dirty="0"/>
              <a:t>5</a:t>
            </a:r>
            <a:r>
              <a:rPr lang="en-US" sz="1000" dirty="0" smtClean="0"/>
              <a:t>.       AP Posting – Error Occurred </a:t>
            </a:r>
          </a:p>
          <a:p>
            <a:r>
              <a:rPr lang="en-US" sz="1000" dirty="0"/>
              <a:t>6</a:t>
            </a:r>
            <a:r>
              <a:rPr lang="en-US" sz="1000" dirty="0" smtClean="0"/>
              <a:t>.       Rejected</a:t>
            </a:r>
          </a:p>
          <a:p>
            <a:r>
              <a:rPr lang="en-US" sz="1000" dirty="0"/>
              <a:t>7</a:t>
            </a:r>
            <a:r>
              <a:rPr lang="en-US" sz="1000" dirty="0" smtClean="0"/>
              <a:t>.       Closed</a:t>
            </a:r>
          </a:p>
          <a:p>
            <a:pPr marL="228600" indent="-228600">
              <a:buAutoNum type="arabicPeriod" startAt="9"/>
            </a:pPr>
            <a:endParaRPr lang="en-US" sz="1000" dirty="0"/>
          </a:p>
          <a:p>
            <a:r>
              <a:rPr lang="en-US" sz="1000" b="1" dirty="0" smtClean="0"/>
              <a:t>Exception Status:-</a:t>
            </a:r>
          </a:p>
          <a:p>
            <a:r>
              <a:rPr lang="en-US" sz="1000" dirty="0"/>
              <a:t>8</a:t>
            </a:r>
            <a:r>
              <a:rPr lang="en-US" sz="1000" dirty="0" smtClean="0"/>
              <a:t>.      </a:t>
            </a:r>
            <a:r>
              <a:rPr lang="en-US" sz="1000" dirty="0" smtClean="0"/>
              <a:t>AR Tax </a:t>
            </a:r>
            <a:r>
              <a:rPr lang="en-US" sz="1000" dirty="0"/>
              <a:t>Approval </a:t>
            </a:r>
            <a:r>
              <a:rPr lang="en-US" sz="1000" dirty="0" smtClean="0"/>
              <a:t>In-Process</a:t>
            </a:r>
          </a:p>
          <a:p>
            <a:r>
              <a:rPr lang="en-US" sz="1000" dirty="0" smtClean="0"/>
              <a:t>9.     </a:t>
            </a:r>
            <a:r>
              <a:rPr lang="en-US" sz="1000" dirty="0" smtClean="0"/>
              <a:t>AP </a:t>
            </a:r>
            <a:r>
              <a:rPr lang="en-US" sz="1000" dirty="0"/>
              <a:t>Tax Approval In-Process</a:t>
            </a:r>
          </a:p>
          <a:p>
            <a:pPr marL="228600" indent="-228600">
              <a:buAutoNum type="arabicPeriod" startAt="10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 smtClean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41851" y="3082096"/>
            <a:ext cx="1222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 – Errors/Queries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896" y="1531178"/>
            <a:ext cx="178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 – Assign request back to AR Requestor for editing</a:t>
            </a:r>
            <a:endParaRPr lang="en-US" sz="1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Flowchart: Predefined Process 61"/>
          <p:cNvSpPr/>
          <p:nvPr/>
        </p:nvSpPr>
        <p:spPr>
          <a:xfrm>
            <a:off x="1846868" y="2798448"/>
            <a:ext cx="6454288" cy="363863"/>
          </a:xfrm>
          <a:prstGeom prst="flowChartPredefinedProcess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Share Point Integration</a:t>
            </a:r>
            <a:endParaRPr lang="en-US" sz="1000" dirty="0"/>
          </a:p>
        </p:txBody>
      </p:sp>
      <p:cxnSp>
        <p:nvCxnSpPr>
          <p:cNvPr id="143" name="Elbow Connector 142"/>
          <p:cNvCxnSpPr>
            <a:stCxn id="62" idx="3"/>
            <a:endCxn id="82" idx="2"/>
          </p:cNvCxnSpPr>
          <p:nvPr/>
        </p:nvCxnSpPr>
        <p:spPr>
          <a:xfrm flipV="1">
            <a:off x="8301156" y="2447006"/>
            <a:ext cx="762744" cy="53337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0256169" y="833014"/>
            <a:ext cx="1640310" cy="576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AR Tax Approver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260471" y="2880674"/>
            <a:ext cx="1640310" cy="576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AP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Tax Approver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9" name="Elbow Connector 48"/>
          <p:cNvCxnSpPr>
            <a:endCxn id="47" idx="1"/>
          </p:cNvCxnSpPr>
          <p:nvPr/>
        </p:nvCxnSpPr>
        <p:spPr>
          <a:xfrm rot="5400000" flipH="1" flipV="1">
            <a:off x="9576689" y="1171659"/>
            <a:ext cx="729652" cy="629308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48" idx="1"/>
          </p:cNvCxnSpPr>
          <p:nvPr/>
        </p:nvCxnSpPr>
        <p:spPr>
          <a:xfrm rot="16200000" flipH="1">
            <a:off x="9565733" y="2474408"/>
            <a:ext cx="755869" cy="633608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0260471" y="1854043"/>
            <a:ext cx="1640310" cy="576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MCO Admin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9781200" y="2136823"/>
            <a:ext cx="479271" cy="56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66544" y="3169146"/>
            <a:ext cx="6716" cy="83061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1"/>
            <a:endCxn id="9" idx="2"/>
          </p:cNvCxnSpPr>
          <p:nvPr/>
        </p:nvCxnSpPr>
        <p:spPr>
          <a:xfrm rot="10800000">
            <a:off x="934377" y="2695805"/>
            <a:ext cx="969571" cy="142723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0"/>
            <a:endCxn id="6" idx="1"/>
          </p:cNvCxnSpPr>
          <p:nvPr/>
        </p:nvCxnSpPr>
        <p:spPr>
          <a:xfrm rot="5400000" flipH="1" flipV="1">
            <a:off x="601764" y="1454100"/>
            <a:ext cx="1044505" cy="37928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468</Words>
  <Application>Microsoft Office PowerPoint</Application>
  <PresentationFormat>Widescreen</PresentationFormat>
  <Paragraphs>223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Sundry Invoicing High Level Architecture Diagram</vt:lpstr>
      <vt:lpstr> Sundry IC System - Technical Architecture </vt:lpstr>
      <vt:lpstr>Sundry Manual-Approval Functional Flow Diagram </vt:lpstr>
      <vt:lpstr>Sundry Auto-Approval Functional Flow Diagram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Sachin</dc:creator>
  <cp:lastModifiedBy>Patil, Sachin</cp:lastModifiedBy>
  <cp:revision>138</cp:revision>
  <dcterms:created xsi:type="dcterms:W3CDTF">2018-07-31T12:00:51Z</dcterms:created>
  <dcterms:modified xsi:type="dcterms:W3CDTF">2018-08-24T10:19:45Z</dcterms:modified>
</cp:coreProperties>
</file>