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  <p:sldMasterId id="2147483971" r:id="rId2"/>
  </p:sldMasterIdLst>
  <p:notesMasterIdLst>
    <p:notesMasterId r:id="rId7"/>
  </p:notesMasterIdLst>
  <p:handoutMasterIdLst>
    <p:handoutMasterId r:id="rId8"/>
  </p:handoutMasterIdLst>
  <p:sldIdLst>
    <p:sldId id="311" r:id="rId3"/>
    <p:sldId id="462" r:id="rId4"/>
    <p:sldId id="469" r:id="rId5"/>
    <p:sldId id="435" r:id="rId6"/>
  </p:sldIdLst>
  <p:sldSz cx="12188825" cy="6858000"/>
  <p:notesSz cx="7010400" cy="9296400"/>
  <p:custDataLst>
    <p:tags r:id="rId9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2784" userDrawn="1">
          <p15:clr>
            <a:srgbClr val="A4A3A4"/>
          </p15:clr>
        </p15:guide>
        <p15:guide id="3" orient="horz" pos="3960" userDrawn="1">
          <p15:clr>
            <a:srgbClr val="A4A3A4"/>
          </p15:clr>
        </p15:guide>
        <p15:guide id="4" orient="horz" pos="2496" userDrawn="1">
          <p15:clr>
            <a:srgbClr val="A4A3A4"/>
          </p15:clr>
        </p15:guide>
        <p15:guide id="5" orient="horz" pos="2904" userDrawn="1">
          <p15:clr>
            <a:srgbClr val="A4A3A4"/>
          </p15:clr>
        </p15:guide>
        <p15:guide id="6" orient="horz" pos="2376" userDrawn="1">
          <p15:clr>
            <a:srgbClr val="A4A3A4"/>
          </p15:clr>
        </p15:guide>
        <p15:guide id="7" pos="3841">
          <p15:clr>
            <a:srgbClr val="A4A3A4"/>
          </p15:clr>
        </p15:guide>
        <p15:guide id="8" pos="246">
          <p15:clr>
            <a:srgbClr val="A4A3A4"/>
          </p15:clr>
        </p15:guide>
        <p15:guide id="9" pos="3949">
          <p15:clr>
            <a:srgbClr val="A4A3A4"/>
          </p15:clr>
        </p15:guide>
        <p15:guide id="10" pos="3733">
          <p15:clr>
            <a:srgbClr val="A4A3A4"/>
          </p15:clr>
        </p15:guide>
        <p15:guide id="11" pos="7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D3FF"/>
    <a:srgbClr val="333333"/>
    <a:srgbClr val="0098C7"/>
    <a:srgbClr val="1D2535"/>
    <a:srgbClr val="B70132"/>
    <a:srgbClr val="043B74"/>
    <a:srgbClr val="691E7C"/>
    <a:srgbClr val="AF1C63"/>
    <a:srgbClr val="ED771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0" autoAdjust="0"/>
    <p:restoredTop sz="94095" autoAdjust="0"/>
  </p:normalViewPr>
  <p:slideViewPr>
    <p:cSldViewPr snapToGrid="0">
      <p:cViewPr varScale="1">
        <p:scale>
          <a:sx n="70" d="100"/>
          <a:sy n="70" d="100"/>
        </p:scale>
        <p:origin x="788" y="60"/>
      </p:cViewPr>
      <p:guideLst>
        <p:guide orient="horz"/>
        <p:guide orient="horz" pos="2784"/>
        <p:guide orient="horz" pos="3960"/>
        <p:guide orient="horz" pos="2496"/>
        <p:guide orient="horz" pos="2904"/>
        <p:guide orient="horz" pos="2376"/>
        <p:guide pos="3841"/>
        <p:guide pos="246"/>
        <p:guide pos="3949"/>
        <p:guide pos="3733"/>
        <p:guide pos="74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554" y="301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7010400" cy="464315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43"/>
            <a:ext cx="3038049" cy="464315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© 2015 Capgemini. All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rights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reserved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.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84" y="8830643"/>
            <a:ext cx="3038049" cy="464315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2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2FB4FF29-EE9A-4D47-9F1A-289A80693C0F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92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194425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00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image" Target="../media/image1.emf"/><Relationship Id="rId18" Type="http://schemas.openxmlformats.org/officeDocument/2006/relationships/image" Target="../media/image8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oleObject" Target="../embeddings/oleObject2.bin"/><Relationship Id="rId17" Type="http://schemas.openxmlformats.org/officeDocument/2006/relationships/image" Target="../media/image7.png"/><Relationship Id="rId2" Type="http://schemas.openxmlformats.org/officeDocument/2006/relationships/tags" Target="../tags/tag9.xml"/><Relationship Id="rId16" Type="http://schemas.openxmlformats.org/officeDocument/2006/relationships/image" Target="../media/image6.png"/><Relationship Id="rId1" Type="http://schemas.openxmlformats.org/officeDocument/2006/relationships/vmlDrawing" Target="../drawings/vmlDrawing2.vml"/><Relationship Id="rId6" Type="http://schemas.openxmlformats.org/officeDocument/2006/relationships/tags" Target="../tags/tag13.xml"/><Relationship Id="rId11" Type="http://schemas.openxmlformats.org/officeDocument/2006/relationships/image" Target="../media/image3.jpg"/><Relationship Id="rId5" Type="http://schemas.openxmlformats.org/officeDocument/2006/relationships/tags" Target="../tags/tag12.xml"/><Relationship Id="rId15" Type="http://schemas.openxmlformats.org/officeDocument/2006/relationships/image" Target="../media/image5.emf"/><Relationship Id="rId10" Type="http://schemas.openxmlformats.org/officeDocument/2006/relationships/slideMaster" Target="../slideMasters/slideMaster1.xml"/><Relationship Id="rId19" Type="http://schemas.openxmlformats.org/officeDocument/2006/relationships/image" Target="../media/image9.png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0.xml"/><Relationship Id="rId7" Type="http://schemas.openxmlformats.org/officeDocument/2006/relationships/oleObject" Target="../embeddings/oleObject4.bin"/><Relationship Id="rId2" Type="http://schemas.openxmlformats.org/officeDocument/2006/relationships/tags" Target="../tags/tag19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1.emf"/><Relationship Id="rId2" Type="http://schemas.openxmlformats.org/officeDocument/2006/relationships/tags" Target="../tags/tag2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tags" Target="../tags/tag3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38.xml"/><Relationship Id="rId1" Type="http://schemas.openxmlformats.org/officeDocument/2006/relationships/vmlDrawing" Target="../drawings/vmlDrawing8.vml"/><Relationship Id="rId6" Type="http://schemas.openxmlformats.org/officeDocument/2006/relationships/tags" Target="../tags/tag42.xml"/><Relationship Id="rId11" Type="http://schemas.openxmlformats.org/officeDocument/2006/relationships/image" Target="../media/image15.png"/><Relationship Id="rId5" Type="http://schemas.openxmlformats.org/officeDocument/2006/relationships/tags" Target="../tags/tag41.xml"/><Relationship Id="rId10" Type="http://schemas.openxmlformats.org/officeDocument/2006/relationships/hyperlink" Target="http://www.capgemini.com/" TargetMode="External"/><Relationship Id="rId4" Type="http://schemas.openxmlformats.org/officeDocument/2006/relationships/tags" Target="../tags/tag40.xml"/><Relationship Id="rId9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44.xml"/><Relationship Id="rId7" Type="http://schemas.openxmlformats.org/officeDocument/2006/relationships/hyperlink" Target="http://www.capgemini.com/" TargetMode="External"/><Relationship Id="rId2" Type="http://schemas.openxmlformats.org/officeDocument/2006/relationships/tags" Target="../tags/tag4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07"/>
          <a:stretch/>
        </p:blipFill>
        <p:spPr>
          <a:xfrm>
            <a:off x="0" y="1193800"/>
            <a:ext cx="12192000" cy="56642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-2526" y="1179232"/>
            <a:ext cx="12193470" cy="522156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tx1">
                  <a:alpha val="88000"/>
                </a:schemeClr>
              </a:gs>
              <a:gs pos="65000">
                <a:schemeClr val="tx1">
                  <a:alpha val="55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 30"/>
          <p:cNvSpPr/>
          <p:nvPr userDrawn="1"/>
        </p:nvSpPr>
        <p:spPr>
          <a:xfrm flipH="1">
            <a:off x="-3" y="3"/>
            <a:ext cx="11290436" cy="6400797"/>
          </a:xfrm>
          <a:custGeom>
            <a:avLst/>
            <a:gdLst>
              <a:gd name="connsiteX0" fmla="*/ 7628699 w 10752898"/>
              <a:gd name="connsiteY0" fmla="*/ 0 h 6857999"/>
              <a:gd name="connsiteX1" fmla="*/ 0 w 10752898"/>
              <a:gd name="connsiteY1" fmla="*/ 0 h 6857999"/>
              <a:gd name="connsiteX2" fmla="*/ 6857999 w 10752898"/>
              <a:gd name="connsiteY2" fmla="*/ 6857999 h 6857999"/>
              <a:gd name="connsiteX3" fmla="*/ 10752898 w 10752898"/>
              <a:gd name="connsiteY3" fmla="*/ 6857999 h 6857999"/>
              <a:gd name="connsiteX4" fmla="*/ 10752898 w 10752898"/>
              <a:gd name="connsiteY4" fmla="*/ 3124199 h 6857999"/>
              <a:gd name="connsiteX5" fmla="*/ 7628699 w 10752898"/>
              <a:gd name="connsiteY5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52898" h="6857999">
                <a:moveTo>
                  <a:pt x="7628699" y="0"/>
                </a:moveTo>
                <a:lnTo>
                  <a:pt x="0" y="0"/>
                </a:lnTo>
                <a:lnTo>
                  <a:pt x="6857999" y="6857999"/>
                </a:lnTo>
                <a:lnTo>
                  <a:pt x="10752898" y="6857999"/>
                </a:lnTo>
                <a:lnTo>
                  <a:pt x="10752898" y="3124199"/>
                </a:lnTo>
                <a:lnTo>
                  <a:pt x="7628699" y="0"/>
                </a:lnTo>
                <a:close/>
              </a:path>
            </a:pathLst>
          </a:custGeom>
          <a:gradFill>
            <a:gsLst>
              <a:gs pos="0">
                <a:srgbClr val="0C4068"/>
              </a:gs>
              <a:gs pos="50000">
                <a:srgbClr val="46B688">
                  <a:alpha val="70000"/>
                </a:srgbClr>
              </a:gs>
              <a:gs pos="100000">
                <a:srgbClr val="016AA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9533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" name="think-cell Slide" r:id="rId12" imgW="360" imgH="360" progId="">
                  <p:embed/>
                </p:oleObj>
              </mc:Choice>
              <mc:Fallback>
                <p:oleObj name="think-cell Slide" r:id="rId12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9533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525" y="13"/>
            <a:ext cx="12195119" cy="2523235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  <a:gd name="connsiteX0" fmla="*/ 197140 w 10562585"/>
              <a:gd name="connsiteY0" fmla="*/ 176185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197140 w 10562585"/>
              <a:gd name="connsiteY7" fmla="*/ 176185 h 2958168"/>
              <a:gd name="connsiteX0" fmla="*/ 2187 w 10562585"/>
              <a:gd name="connsiteY0" fmla="*/ 176185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7 w 10562585"/>
              <a:gd name="connsiteY7" fmla="*/ 176185 h 2958168"/>
              <a:gd name="connsiteX0" fmla="*/ 2187 w 10562584"/>
              <a:gd name="connsiteY0" fmla="*/ 0 h 2781983"/>
              <a:gd name="connsiteX1" fmla="*/ 10562071 w 10562584"/>
              <a:gd name="connsiteY1" fmla="*/ 719965 h 2781983"/>
              <a:gd name="connsiteX2" fmla="*/ 10561157 w 10562584"/>
              <a:gd name="connsiteY2" fmla="*/ 1300153 h 2781983"/>
              <a:gd name="connsiteX3" fmla="*/ 9288594 w 10562584"/>
              <a:gd name="connsiteY3" fmla="*/ 1976918 h 2781983"/>
              <a:gd name="connsiteX4" fmla="*/ 2317558 w 10562584"/>
              <a:gd name="connsiteY4" fmla="*/ 1983327 h 2781983"/>
              <a:gd name="connsiteX5" fmla="*/ 1180889 w 10562584"/>
              <a:gd name="connsiteY5" fmla="*/ 2781983 h 2781983"/>
              <a:gd name="connsiteX6" fmla="*/ 0 w 10562584"/>
              <a:gd name="connsiteY6" fmla="*/ 1997880 h 2781983"/>
              <a:gd name="connsiteX7" fmla="*/ 2187 w 10562584"/>
              <a:gd name="connsiteY7" fmla="*/ 0 h 2781983"/>
              <a:gd name="connsiteX0" fmla="*/ 2187 w 10562585"/>
              <a:gd name="connsiteY0" fmla="*/ 0 h 2781983"/>
              <a:gd name="connsiteX1" fmla="*/ 10562072 w 10562585"/>
              <a:gd name="connsiteY1" fmla="*/ 0 h 2781983"/>
              <a:gd name="connsiteX2" fmla="*/ 10561157 w 10562585"/>
              <a:gd name="connsiteY2" fmla="*/ 1300153 h 2781983"/>
              <a:gd name="connsiteX3" fmla="*/ 9288594 w 10562585"/>
              <a:gd name="connsiteY3" fmla="*/ 1976918 h 2781983"/>
              <a:gd name="connsiteX4" fmla="*/ 2317558 w 10562585"/>
              <a:gd name="connsiteY4" fmla="*/ 1983327 h 2781983"/>
              <a:gd name="connsiteX5" fmla="*/ 1180889 w 10562585"/>
              <a:gd name="connsiteY5" fmla="*/ 2781983 h 2781983"/>
              <a:gd name="connsiteX6" fmla="*/ 0 w 10562585"/>
              <a:gd name="connsiteY6" fmla="*/ 1997880 h 2781983"/>
              <a:gd name="connsiteX7" fmla="*/ 2187 w 10562585"/>
              <a:gd name="connsiteY7" fmla="*/ 0 h 278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781983">
                <a:moveTo>
                  <a:pt x="2187" y="0"/>
                </a:moveTo>
                <a:lnTo>
                  <a:pt x="10562072" y="0"/>
                </a:lnTo>
                <a:cubicBezTo>
                  <a:pt x="10562585" y="67600"/>
                  <a:pt x="10562411" y="1256738"/>
                  <a:pt x="10561157" y="1300153"/>
                </a:cubicBezTo>
                <a:cubicBezTo>
                  <a:pt x="10083761" y="1972162"/>
                  <a:pt x="9705180" y="1982238"/>
                  <a:pt x="9288594" y="1976918"/>
                </a:cubicBezTo>
                <a:lnTo>
                  <a:pt x="2317558" y="1983327"/>
                </a:lnTo>
                <a:cubicBezTo>
                  <a:pt x="1740344" y="2016469"/>
                  <a:pt x="1372498" y="2319161"/>
                  <a:pt x="1180889" y="2781983"/>
                </a:cubicBezTo>
                <a:cubicBezTo>
                  <a:pt x="882535" y="2078206"/>
                  <a:pt x="278640" y="1997002"/>
                  <a:pt x="0" y="1997880"/>
                </a:cubicBezTo>
                <a:cubicBezTo>
                  <a:pt x="2067" y="1962367"/>
                  <a:pt x="3459" y="95582"/>
                  <a:pt x="2187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algn="ctr" defTabSz="957756"/>
            <a:endParaRPr lang="en-US" sz="1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6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526" y="1179232"/>
            <a:ext cx="12193471" cy="1344007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  <a:gd name="connsiteX0" fmla="*/ 197140 w 10562585"/>
              <a:gd name="connsiteY0" fmla="*/ 176185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197140 w 10562585"/>
              <a:gd name="connsiteY7" fmla="*/ 176185 h 2958168"/>
              <a:gd name="connsiteX0" fmla="*/ 2187 w 10562585"/>
              <a:gd name="connsiteY0" fmla="*/ 176185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7 w 10562585"/>
              <a:gd name="connsiteY7" fmla="*/ 176185 h 2958168"/>
              <a:gd name="connsiteX0" fmla="*/ 2187 w 10562584"/>
              <a:gd name="connsiteY0" fmla="*/ 0 h 2781983"/>
              <a:gd name="connsiteX1" fmla="*/ 10562071 w 10562584"/>
              <a:gd name="connsiteY1" fmla="*/ 719965 h 2781983"/>
              <a:gd name="connsiteX2" fmla="*/ 10561157 w 10562584"/>
              <a:gd name="connsiteY2" fmla="*/ 1300153 h 2781983"/>
              <a:gd name="connsiteX3" fmla="*/ 9288594 w 10562584"/>
              <a:gd name="connsiteY3" fmla="*/ 1976918 h 2781983"/>
              <a:gd name="connsiteX4" fmla="*/ 2317558 w 10562584"/>
              <a:gd name="connsiteY4" fmla="*/ 1983327 h 2781983"/>
              <a:gd name="connsiteX5" fmla="*/ 1180889 w 10562584"/>
              <a:gd name="connsiteY5" fmla="*/ 2781983 h 2781983"/>
              <a:gd name="connsiteX6" fmla="*/ 0 w 10562584"/>
              <a:gd name="connsiteY6" fmla="*/ 1997880 h 2781983"/>
              <a:gd name="connsiteX7" fmla="*/ 2187 w 10562584"/>
              <a:gd name="connsiteY7" fmla="*/ 0 h 2781983"/>
              <a:gd name="connsiteX0" fmla="*/ 2187 w 10562585"/>
              <a:gd name="connsiteY0" fmla="*/ 0 h 2781983"/>
              <a:gd name="connsiteX1" fmla="*/ 10562072 w 10562585"/>
              <a:gd name="connsiteY1" fmla="*/ 0 h 2781983"/>
              <a:gd name="connsiteX2" fmla="*/ 10561157 w 10562585"/>
              <a:gd name="connsiteY2" fmla="*/ 1300153 h 2781983"/>
              <a:gd name="connsiteX3" fmla="*/ 9288594 w 10562585"/>
              <a:gd name="connsiteY3" fmla="*/ 1976918 h 2781983"/>
              <a:gd name="connsiteX4" fmla="*/ 2317558 w 10562585"/>
              <a:gd name="connsiteY4" fmla="*/ 1983327 h 2781983"/>
              <a:gd name="connsiteX5" fmla="*/ 1180889 w 10562585"/>
              <a:gd name="connsiteY5" fmla="*/ 2781983 h 2781983"/>
              <a:gd name="connsiteX6" fmla="*/ 0 w 10562585"/>
              <a:gd name="connsiteY6" fmla="*/ 1997880 h 2781983"/>
              <a:gd name="connsiteX7" fmla="*/ 2187 w 10562585"/>
              <a:gd name="connsiteY7" fmla="*/ 0 h 2781983"/>
              <a:gd name="connsiteX0" fmla="*/ 2187 w 10562585"/>
              <a:gd name="connsiteY0" fmla="*/ 0 h 2781983"/>
              <a:gd name="connsiteX1" fmla="*/ 10562072 w 10562585"/>
              <a:gd name="connsiteY1" fmla="*/ 0 h 2781983"/>
              <a:gd name="connsiteX2" fmla="*/ 10561157 w 10562585"/>
              <a:gd name="connsiteY2" fmla="*/ 1300153 h 2781983"/>
              <a:gd name="connsiteX3" fmla="*/ 9288594 w 10562585"/>
              <a:gd name="connsiteY3" fmla="*/ 1976918 h 2781983"/>
              <a:gd name="connsiteX4" fmla="*/ 2317558 w 10562585"/>
              <a:gd name="connsiteY4" fmla="*/ 1983327 h 2781983"/>
              <a:gd name="connsiteX5" fmla="*/ 1180889 w 10562585"/>
              <a:gd name="connsiteY5" fmla="*/ 2781983 h 2781983"/>
              <a:gd name="connsiteX6" fmla="*/ 0 w 10562585"/>
              <a:gd name="connsiteY6" fmla="*/ 1997880 h 2781983"/>
              <a:gd name="connsiteX7" fmla="*/ 99663 w 10562585"/>
              <a:gd name="connsiteY7" fmla="*/ 100817 h 2781983"/>
              <a:gd name="connsiteX0" fmla="*/ 2187 w 10562585"/>
              <a:gd name="connsiteY0" fmla="*/ 0 h 2781983"/>
              <a:gd name="connsiteX1" fmla="*/ 10562072 w 10562585"/>
              <a:gd name="connsiteY1" fmla="*/ 0 h 2781983"/>
              <a:gd name="connsiteX2" fmla="*/ 10561157 w 10562585"/>
              <a:gd name="connsiteY2" fmla="*/ 1300153 h 2781983"/>
              <a:gd name="connsiteX3" fmla="*/ 9288594 w 10562585"/>
              <a:gd name="connsiteY3" fmla="*/ 1976918 h 2781983"/>
              <a:gd name="connsiteX4" fmla="*/ 2317558 w 10562585"/>
              <a:gd name="connsiteY4" fmla="*/ 1983327 h 2781983"/>
              <a:gd name="connsiteX5" fmla="*/ 1180889 w 10562585"/>
              <a:gd name="connsiteY5" fmla="*/ 2781983 h 2781983"/>
              <a:gd name="connsiteX6" fmla="*/ 0 w 10562585"/>
              <a:gd name="connsiteY6" fmla="*/ 1997880 h 2781983"/>
              <a:gd name="connsiteX0" fmla="*/ 10562072 w 10562585"/>
              <a:gd name="connsiteY0" fmla="*/ 0 h 2781983"/>
              <a:gd name="connsiteX1" fmla="*/ 10561157 w 10562585"/>
              <a:gd name="connsiteY1" fmla="*/ 1300153 h 2781983"/>
              <a:gd name="connsiteX2" fmla="*/ 9288594 w 10562585"/>
              <a:gd name="connsiteY2" fmla="*/ 1976918 h 2781983"/>
              <a:gd name="connsiteX3" fmla="*/ 2317558 w 10562585"/>
              <a:gd name="connsiteY3" fmla="*/ 1983327 h 2781983"/>
              <a:gd name="connsiteX4" fmla="*/ 1180889 w 10562585"/>
              <a:gd name="connsiteY4" fmla="*/ 2781983 h 2781983"/>
              <a:gd name="connsiteX5" fmla="*/ 0 w 10562585"/>
              <a:gd name="connsiteY5" fmla="*/ 1997880 h 2781983"/>
              <a:gd name="connsiteX0" fmla="*/ 10561157 w 10561157"/>
              <a:gd name="connsiteY0" fmla="*/ 0 h 1481830"/>
              <a:gd name="connsiteX1" fmla="*/ 9288594 w 10561157"/>
              <a:gd name="connsiteY1" fmla="*/ 676765 h 1481830"/>
              <a:gd name="connsiteX2" fmla="*/ 2317558 w 10561157"/>
              <a:gd name="connsiteY2" fmla="*/ 683174 h 1481830"/>
              <a:gd name="connsiteX3" fmla="*/ 1180889 w 10561157"/>
              <a:gd name="connsiteY3" fmla="*/ 1481830 h 1481830"/>
              <a:gd name="connsiteX4" fmla="*/ 0 w 10561157"/>
              <a:gd name="connsiteY4" fmla="*/ 697727 h 148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1157" h="1481830">
                <a:moveTo>
                  <a:pt x="10561157" y="0"/>
                </a:moveTo>
                <a:cubicBezTo>
                  <a:pt x="10083761" y="672009"/>
                  <a:pt x="9705180" y="682085"/>
                  <a:pt x="9288594" y="676765"/>
                </a:cubicBezTo>
                <a:lnTo>
                  <a:pt x="2317558" y="683174"/>
                </a:lnTo>
                <a:cubicBezTo>
                  <a:pt x="1740344" y="716316"/>
                  <a:pt x="1372498" y="1019008"/>
                  <a:pt x="1180889" y="1481830"/>
                </a:cubicBezTo>
                <a:cubicBezTo>
                  <a:pt x="882535" y="778053"/>
                  <a:pt x="278640" y="696849"/>
                  <a:pt x="0" y="697727"/>
                </a:cubicBezTo>
              </a:path>
            </a:pathLst>
          </a:custGeom>
          <a:noFill/>
          <a:ln w="12700" cmpd="sng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algn="ctr" defTabSz="957756"/>
            <a:endParaRPr lang="en-US" sz="1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>
          <a:xfrm>
            <a:off x="1384005" y="2927384"/>
            <a:ext cx="4640267" cy="890905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384005" y="4807242"/>
            <a:ext cx="3775247" cy="551527"/>
          </a:xfrm>
          <a:prstGeom prst="rect">
            <a:avLst/>
          </a:prstGeo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marL="0" indent="0" algn="l">
              <a:buNone/>
              <a:defRPr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  <p:pic>
        <p:nvPicPr>
          <p:cNvPr id="21" name="Picture 103" descr="C:\Users\UserSim\Desktop\Capgemini\Capgemini_logo_cmyk.png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804988" y="548640"/>
            <a:ext cx="3151163" cy="656814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 userDrawn="1">
            <p:custDataLst>
              <p:tags r:id="rId8"/>
            </p:custDataLst>
          </p:nvPr>
        </p:nvSpPr>
        <p:spPr>
          <a:xfrm>
            <a:off x="0" y="6400800"/>
            <a:ext cx="12190944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anchor="ctr"/>
          <a:lstStyle/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dirty="0"/>
          </a:p>
        </p:txBody>
      </p:sp>
      <p:pic>
        <p:nvPicPr>
          <p:cNvPr id="23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716" y="6500818"/>
            <a:ext cx="2771043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23"/>
          <p:cNvGrpSpPr/>
          <p:nvPr userDrawn="1"/>
        </p:nvGrpSpPr>
        <p:grpSpPr>
          <a:xfrm>
            <a:off x="0" y="5612920"/>
            <a:ext cx="4356417" cy="946718"/>
            <a:chOff x="0" y="5435120"/>
            <a:chExt cx="4356417" cy="946718"/>
          </a:xfrm>
        </p:grpSpPr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1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219" y="5467438"/>
              <a:ext cx="1380226" cy="914400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 userDrawn="1"/>
          </p:nvGrpSpPr>
          <p:grpSpPr>
            <a:xfrm>
              <a:off x="0" y="5435120"/>
              <a:ext cx="4356417" cy="914400"/>
              <a:chOff x="0" y="5435120"/>
              <a:chExt cx="4356417" cy="914400"/>
            </a:xfrm>
          </p:grpSpPr>
          <p:pic>
            <p:nvPicPr>
              <p:cNvPr id="27" name="Picture 26"/>
              <p:cNvPicPr>
                <a:picLocks noChangeAspect="1"/>
              </p:cNvPicPr>
              <p:nvPr userDrawn="1"/>
            </p:nvPicPr>
            <p:blipFill>
              <a:blip r:embed="rId17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6191" y="5435120"/>
                <a:ext cx="1380226" cy="914400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 userDrawn="1"/>
            </p:nvPicPr>
            <p:blipFill>
              <a:blip r:embed="rId18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3455" y="5511900"/>
                <a:ext cx="1236302" cy="819050"/>
              </a:xfrm>
              <a:prstGeom prst="rect">
                <a:avLst/>
              </a:prstGeom>
            </p:spPr>
          </p:pic>
          <p:cxnSp>
            <p:nvCxnSpPr>
              <p:cNvPr id="29" name="Straight Connector 28"/>
              <p:cNvCxnSpPr/>
              <p:nvPr userDrawn="1"/>
            </p:nvCxnSpPr>
            <p:spPr>
              <a:xfrm>
                <a:off x="0" y="6149975"/>
                <a:ext cx="37973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0" name="Picture 29"/>
              <p:cNvPicPr>
                <a:picLocks noChangeAspect="1"/>
              </p:cNvPicPr>
              <p:nvPr userDrawn="1"/>
            </p:nvPicPr>
            <p:blipFill>
              <a:blip r:embed="rId19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7105" y="5505426"/>
                <a:ext cx="812823" cy="81282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5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4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5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effectLst/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3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6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3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87233" y="1533439"/>
            <a:ext cx="5539650" cy="471550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6180345" y="1533440"/>
            <a:ext cx="5539650" cy="472558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1003878"/>
            <a:ext cx="10950498" cy="931333"/>
          </a:xfrm>
          <a:prstGeom prst="rect">
            <a:avLst/>
          </a:prstGeom>
          <a:solidFill>
            <a:srgbClr val="0098C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2400" kern="0" dirty="0" smtClean="0">
              <a:solidFill>
                <a:srgbClr val="998C85">
                  <a:lumMod val="50000"/>
                </a:srgbClr>
              </a:solidFill>
              <a:latin typeface="Arial"/>
            </a:endParaRPr>
          </a:p>
        </p:txBody>
      </p:sp>
      <p:sp>
        <p:nvSpPr>
          <p:cNvPr id="25" name="Oval 22"/>
          <p:cNvSpPr/>
          <p:nvPr userDrawn="1"/>
        </p:nvSpPr>
        <p:spPr>
          <a:xfrm rot="3396601">
            <a:off x="10407821" y="1235024"/>
            <a:ext cx="1794243" cy="934590"/>
          </a:xfrm>
          <a:custGeom>
            <a:avLst/>
            <a:gdLst>
              <a:gd name="connsiteX0" fmla="*/ 0 w 2155151"/>
              <a:gd name="connsiteY0" fmla="*/ 1077576 h 2155151"/>
              <a:gd name="connsiteX1" fmla="*/ 1077576 w 2155151"/>
              <a:gd name="connsiteY1" fmla="*/ 0 h 2155151"/>
              <a:gd name="connsiteX2" fmla="*/ 2155152 w 2155151"/>
              <a:gd name="connsiteY2" fmla="*/ 1077576 h 2155151"/>
              <a:gd name="connsiteX3" fmla="*/ 1077576 w 2155151"/>
              <a:gd name="connsiteY3" fmla="*/ 2155152 h 2155151"/>
              <a:gd name="connsiteX4" fmla="*/ 0 w 2155151"/>
              <a:gd name="connsiteY4" fmla="*/ 1077576 h 2155151"/>
              <a:gd name="connsiteX0" fmla="*/ 1077576 w 2155152"/>
              <a:gd name="connsiteY0" fmla="*/ 0 h 2155152"/>
              <a:gd name="connsiteX1" fmla="*/ 2155152 w 2155152"/>
              <a:gd name="connsiteY1" fmla="*/ 1077576 h 2155152"/>
              <a:gd name="connsiteX2" fmla="*/ 1077576 w 2155152"/>
              <a:gd name="connsiteY2" fmla="*/ 2155152 h 2155152"/>
              <a:gd name="connsiteX3" fmla="*/ 0 w 2155152"/>
              <a:gd name="connsiteY3" fmla="*/ 1077576 h 2155152"/>
              <a:gd name="connsiteX4" fmla="*/ 1169016 w 2155152"/>
              <a:gd name="connsiteY4" fmla="*/ 91440 h 2155152"/>
              <a:gd name="connsiteX0" fmla="*/ 1077576 w 2155152"/>
              <a:gd name="connsiteY0" fmla="*/ 0 h 2155152"/>
              <a:gd name="connsiteX1" fmla="*/ 2155152 w 2155152"/>
              <a:gd name="connsiteY1" fmla="*/ 1077576 h 2155152"/>
              <a:gd name="connsiteX2" fmla="*/ 1077576 w 2155152"/>
              <a:gd name="connsiteY2" fmla="*/ 2155152 h 2155152"/>
              <a:gd name="connsiteX3" fmla="*/ 0 w 2155152"/>
              <a:gd name="connsiteY3" fmla="*/ 1077576 h 2155152"/>
              <a:gd name="connsiteX0" fmla="*/ 2155152 w 2155152"/>
              <a:gd name="connsiteY0" fmla="*/ 0 h 1077576"/>
              <a:gd name="connsiteX1" fmla="*/ 1077576 w 2155152"/>
              <a:gd name="connsiteY1" fmla="*/ 1077576 h 1077576"/>
              <a:gd name="connsiteX2" fmla="*/ 0 w 2155152"/>
              <a:gd name="connsiteY2" fmla="*/ 0 h 1077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5152" h="1077576">
                <a:moveTo>
                  <a:pt x="2155152" y="0"/>
                </a:moveTo>
                <a:cubicBezTo>
                  <a:pt x="2155152" y="595129"/>
                  <a:pt x="1672705" y="1077576"/>
                  <a:pt x="1077576" y="1077576"/>
                </a:cubicBezTo>
                <a:cubicBezTo>
                  <a:pt x="482447" y="1077576"/>
                  <a:pt x="0" y="595129"/>
                  <a:pt x="0" y="0"/>
                </a:cubicBezTo>
              </a:path>
            </a:pathLst>
          </a:custGeom>
          <a:solidFill>
            <a:sysClr val="window" lastClr="FFFFFF"/>
          </a:solidFill>
          <a:ln w="12700" cap="flat" cmpd="sng" algn="ctr">
            <a:solidFill>
              <a:srgbClr val="0098C7"/>
            </a:solidFill>
            <a:prstDash val="dash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2400" kern="0" dirty="0" smtClean="0">
              <a:solidFill>
                <a:srgbClr val="998C85">
                  <a:lumMod val="50000"/>
                </a:srgbClr>
              </a:solidFill>
              <a:latin typeface="Arial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3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39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3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grpSp>
        <p:nvGrpSpPr>
          <p:cNvPr id="30" name="Groupe 566"/>
          <p:cNvGrpSpPr/>
          <p:nvPr userDrawn="1"/>
        </p:nvGrpSpPr>
        <p:grpSpPr>
          <a:xfrm>
            <a:off x="11159004" y="1377942"/>
            <a:ext cx="739257" cy="512665"/>
            <a:chOff x="2613026" y="2713038"/>
            <a:chExt cx="414338" cy="287338"/>
          </a:xfrm>
        </p:grpSpPr>
        <p:sp>
          <p:nvSpPr>
            <p:cNvPr id="31" name="Freeform 302"/>
            <p:cNvSpPr>
              <a:spLocks/>
            </p:cNvSpPr>
            <p:nvPr/>
          </p:nvSpPr>
          <p:spPr bwMode="auto">
            <a:xfrm>
              <a:off x="2613026" y="2817813"/>
              <a:ext cx="414338" cy="182563"/>
            </a:xfrm>
            <a:custGeom>
              <a:avLst/>
              <a:gdLst/>
              <a:ahLst/>
              <a:cxnLst>
                <a:cxn ang="0">
                  <a:pos x="241" y="0"/>
                </a:cxn>
                <a:cxn ang="0">
                  <a:pos x="261" y="0"/>
                </a:cxn>
                <a:cxn ang="0">
                  <a:pos x="149" y="115"/>
                </a:cxn>
                <a:cxn ang="0">
                  <a:pos x="0" y="115"/>
                </a:cxn>
                <a:cxn ang="0">
                  <a:pos x="19" y="92"/>
                </a:cxn>
              </a:cxnLst>
              <a:rect l="0" t="0" r="r" b="b"/>
              <a:pathLst>
                <a:path w="261" h="115">
                  <a:moveTo>
                    <a:pt x="241" y="0"/>
                  </a:moveTo>
                  <a:lnTo>
                    <a:pt x="261" y="0"/>
                  </a:lnTo>
                  <a:lnTo>
                    <a:pt x="149" y="115"/>
                  </a:lnTo>
                  <a:lnTo>
                    <a:pt x="0" y="115"/>
                  </a:lnTo>
                  <a:lnTo>
                    <a:pt x="19" y="92"/>
                  </a:lnTo>
                </a:path>
              </a:pathLst>
            </a:custGeom>
            <a:noFill/>
            <a:ln w="19050" cap="rnd">
              <a:solidFill>
                <a:srgbClr val="C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700" dirty="0">
                <a:solidFill>
                  <a:srgbClr val="00468C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Freeform 303"/>
            <p:cNvSpPr>
              <a:spLocks/>
            </p:cNvSpPr>
            <p:nvPr/>
          </p:nvSpPr>
          <p:spPr bwMode="auto">
            <a:xfrm>
              <a:off x="2613026" y="2784475"/>
              <a:ext cx="414338" cy="180975"/>
            </a:xfrm>
            <a:custGeom>
              <a:avLst/>
              <a:gdLst/>
              <a:ahLst/>
              <a:cxnLst>
                <a:cxn ang="0">
                  <a:pos x="241" y="0"/>
                </a:cxn>
                <a:cxn ang="0">
                  <a:pos x="261" y="0"/>
                </a:cxn>
                <a:cxn ang="0">
                  <a:pos x="149" y="114"/>
                </a:cxn>
                <a:cxn ang="0">
                  <a:pos x="0" y="114"/>
                </a:cxn>
                <a:cxn ang="0">
                  <a:pos x="19" y="92"/>
                </a:cxn>
              </a:cxnLst>
              <a:rect l="0" t="0" r="r" b="b"/>
              <a:pathLst>
                <a:path w="261" h="114">
                  <a:moveTo>
                    <a:pt x="241" y="0"/>
                  </a:moveTo>
                  <a:lnTo>
                    <a:pt x="261" y="0"/>
                  </a:lnTo>
                  <a:lnTo>
                    <a:pt x="149" y="114"/>
                  </a:lnTo>
                  <a:lnTo>
                    <a:pt x="0" y="114"/>
                  </a:lnTo>
                  <a:lnTo>
                    <a:pt x="19" y="92"/>
                  </a:lnTo>
                </a:path>
              </a:pathLst>
            </a:custGeom>
            <a:noFill/>
            <a:ln w="19050" cap="rnd">
              <a:solidFill>
                <a:srgbClr val="C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700" dirty="0">
                <a:solidFill>
                  <a:srgbClr val="00468C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Freeform 304"/>
            <p:cNvSpPr>
              <a:spLocks/>
            </p:cNvSpPr>
            <p:nvPr/>
          </p:nvSpPr>
          <p:spPr bwMode="auto">
            <a:xfrm>
              <a:off x="2613026" y="2746375"/>
              <a:ext cx="414338" cy="184150"/>
            </a:xfrm>
            <a:custGeom>
              <a:avLst/>
              <a:gdLst/>
              <a:ahLst/>
              <a:cxnLst>
                <a:cxn ang="0">
                  <a:pos x="241" y="0"/>
                </a:cxn>
                <a:cxn ang="0">
                  <a:pos x="261" y="0"/>
                </a:cxn>
                <a:cxn ang="0">
                  <a:pos x="149" y="116"/>
                </a:cxn>
                <a:cxn ang="0">
                  <a:pos x="0" y="116"/>
                </a:cxn>
                <a:cxn ang="0">
                  <a:pos x="19" y="94"/>
                </a:cxn>
              </a:cxnLst>
              <a:rect l="0" t="0" r="r" b="b"/>
              <a:pathLst>
                <a:path w="261" h="116">
                  <a:moveTo>
                    <a:pt x="241" y="0"/>
                  </a:moveTo>
                  <a:lnTo>
                    <a:pt x="261" y="0"/>
                  </a:lnTo>
                  <a:lnTo>
                    <a:pt x="149" y="116"/>
                  </a:lnTo>
                  <a:lnTo>
                    <a:pt x="0" y="116"/>
                  </a:lnTo>
                  <a:lnTo>
                    <a:pt x="19" y="94"/>
                  </a:lnTo>
                </a:path>
              </a:pathLst>
            </a:custGeom>
            <a:noFill/>
            <a:ln w="19050" cap="rnd">
              <a:solidFill>
                <a:srgbClr val="C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700" dirty="0">
                <a:solidFill>
                  <a:srgbClr val="00468C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Freeform 305"/>
            <p:cNvSpPr>
              <a:spLocks/>
            </p:cNvSpPr>
            <p:nvPr/>
          </p:nvSpPr>
          <p:spPr bwMode="auto">
            <a:xfrm>
              <a:off x="2613026" y="2713038"/>
              <a:ext cx="414338" cy="180975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160" y="55"/>
                </a:cxn>
                <a:cxn ang="0">
                  <a:pos x="122" y="62"/>
                </a:cxn>
                <a:cxn ang="0">
                  <a:pos x="91" y="93"/>
                </a:cxn>
                <a:cxn ang="0">
                  <a:pos x="0" y="93"/>
                </a:cxn>
                <a:cxn ang="0">
                  <a:pos x="91" y="0"/>
                </a:cxn>
                <a:cxn ang="0">
                  <a:pos x="198" y="0"/>
                </a:cxn>
              </a:cxnLst>
              <a:rect l="0" t="0" r="r" b="b"/>
              <a:pathLst>
                <a:path w="214" h="93">
                  <a:moveTo>
                    <a:pt x="214" y="0"/>
                  </a:moveTo>
                  <a:cubicBezTo>
                    <a:pt x="160" y="55"/>
                    <a:pt x="160" y="55"/>
                    <a:pt x="160" y="55"/>
                  </a:cubicBezTo>
                  <a:cubicBezTo>
                    <a:pt x="147" y="68"/>
                    <a:pt x="136" y="68"/>
                    <a:pt x="122" y="62"/>
                  </a:cubicBezTo>
                  <a:cubicBezTo>
                    <a:pt x="119" y="76"/>
                    <a:pt x="107" y="93"/>
                    <a:pt x="91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98" y="0"/>
                    <a:pt x="198" y="0"/>
                    <a:pt x="198" y="0"/>
                  </a:cubicBezTo>
                </a:path>
              </a:pathLst>
            </a:custGeom>
            <a:noFill/>
            <a:ln w="19050" cap="rnd">
              <a:solidFill>
                <a:srgbClr val="C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700" dirty="0">
                <a:solidFill>
                  <a:srgbClr val="00468C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" name="Rectangle 9"/>
          <p:cNvSpPr>
            <a:spLocks/>
          </p:cNvSpPr>
          <p:nvPr/>
        </p:nvSpPr>
        <p:spPr>
          <a:xfrm>
            <a:off x="3" y="659118"/>
            <a:ext cx="12188824" cy="737260"/>
          </a:xfrm>
          <a:custGeom>
            <a:avLst/>
            <a:gdLst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906000 w 9906000"/>
              <a:gd name="connsiteY2" fmla="*/ 742641 h 742641"/>
              <a:gd name="connsiteX3" fmla="*/ 0 w 9906000"/>
              <a:gd name="connsiteY3" fmla="*/ 742641 h 742641"/>
              <a:gd name="connsiteX4" fmla="*/ 0 w 9906000"/>
              <a:gd name="connsiteY4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906000 w 9906000"/>
              <a:gd name="connsiteY2" fmla="*/ 742641 h 742641"/>
              <a:gd name="connsiteX3" fmla="*/ 473572 w 9906000"/>
              <a:gd name="connsiteY3" fmla="*/ 737260 h 742641"/>
              <a:gd name="connsiteX4" fmla="*/ 0 w 9906000"/>
              <a:gd name="connsiteY4" fmla="*/ 742641 h 742641"/>
              <a:gd name="connsiteX5" fmla="*/ 0 w 9906000"/>
              <a:gd name="connsiteY5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906000 w 9906000"/>
              <a:gd name="connsiteY2" fmla="*/ 742641 h 742641"/>
              <a:gd name="connsiteX3" fmla="*/ 877185 w 9906000"/>
              <a:gd name="connsiteY3" fmla="*/ 737260 h 742641"/>
              <a:gd name="connsiteX4" fmla="*/ 473572 w 9906000"/>
              <a:gd name="connsiteY4" fmla="*/ 737260 h 742641"/>
              <a:gd name="connsiteX5" fmla="*/ 0 w 9906000"/>
              <a:gd name="connsiteY5" fmla="*/ 742641 h 742641"/>
              <a:gd name="connsiteX6" fmla="*/ 0 w 9906000"/>
              <a:gd name="connsiteY6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906000 w 9906000"/>
              <a:gd name="connsiteY2" fmla="*/ 742641 h 742641"/>
              <a:gd name="connsiteX3" fmla="*/ 9536022 w 9906000"/>
              <a:gd name="connsiteY3" fmla="*/ 742641 h 742641"/>
              <a:gd name="connsiteX4" fmla="*/ 877185 w 9906000"/>
              <a:gd name="connsiteY4" fmla="*/ 737260 h 742641"/>
              <a:gd name="connsiteX5" fmla="*/ 473572 w 9906000"/>
              <a:gd name="connsiteY5" fmla="*/ 737260 h 742641"/>
              <a:gd name="connsiteX6" fmla="*/ 0 w 9906000"/>
              <a:gd name="connsiteY6" fmla="*/ 742641 h 742641"/>
              <a:gd name="connsiteX7" fmla="*/ 0 w 9906000"/>
              <a:gd name="connsiteY7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906000 w 9906000"/>
              <a:gd name="connsiteY2" fmla="*/ 742641 h 742641"/>
              <a:gd name="connsiteX3" fmla="*/ 9536022 w 9906000"/>
              <a:gd name="connsiteY3" fmla="*/ 742641 h 742641"/>
              <a:gd name="connsiteX4" fmla="*/ 877185 w 9906000"/>
              <a:gd name="connsiteY4" fmla="*/ 737260 h 742641"/>
              <a:gd name="connsiteX5" fmla="*/ 473572 w 9906000"/>
              <a:gd name="connsiteY5" fmla="*/ 737260 h 742641"/>
              <a:gd name="connsiteX6" fmla="*/ 0 w 9906000"/>
              <a:gd name="connsiteY6" fmla="*/ 742641 h 742641"/>
              <a:gd name="connsiteX7" fmla="*/ 0 w 9906000"/>
              <a:gd name="connsiteY7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906000 w 9906000"/>
              <a:gd name="connsiteY2" fmla="*/ 742641 h 742641"/>
              <a:gd name="connsiteX3" fmla="*/ 9541403 w 9906000"/>
              <a:gd name="connsiteY3" fmla="*/ 365939 h 742641"/>
              <a:gd name="connsiteX4" fmla="*/ 877185 w 9906000"/>
              <a:gd name="connsiteY4" fmla="*/ 737260 h 742641"/>
              <a:gd name="connsiteX5" fmla="*/ 473572 w 9906000"/>
              <a:gd name="connsiteY5" fmla="*/ 737260 h 742641"/>
              <a:gd name="connsiteX6" fmla="*/ 0 w 9906000"/>
              <a:gd name="connsiteY6" fmla="*/ 742641 h 742641"/>
              <a:gd name="connsiteX7" fmla="*/ 0 w 9906000"/>
              <a:gd name="connsiteY7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792988 w 9906000"/>
              <a:gd name="connsiteY2" fmla="*/ 247546 h 742641"/>
              <a:gd name="connsiteX3" fmla="*/ 9541403 w 9906000"/>
              <a:gd name="connsiteY3" fmla="*/ 365939 h 742641"/>
              <a:gd name="connsiteX4" fmla="*/ 877185 w 9906000"/>
              <a:gd name="connsiteY4" fmla="*/ 737260 h 742641"/>
              <a:gd name="connsiteX5" fmla="*/ 473572 w 9906000"/>
              <a:gd name="connsiteY5" fmla="*/ 737260 h 742641"/>
              <a:gd name="connsiteX6" fmla="*/ 0 w 9906000"/>
              <a:gd name="connsiteY6" fmla="*/ 742641 h 742641"/>
              <a:gd name="connsiteX7" fmla="*/ 0 w 9906000"/>
              <a:gd name="connsiteY7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792988 w 9906000"/>
              <a:gd name="connsiteY2" fmla="*/ 247546 h 742641"/>
              <a:gd name="connsiteX3" fmla="*/ 9541403 w 9906000"/>
              <a:gd name="connsiteY3" fmla="*/ 365939 h 742641"/>
              <a:gd name="connsiteX4" fmla="*/ 877185 w 9906000"/>
              <a:gd name="connsiteY4" fmla="*/ 737260 h 742641"/>
              <a:gd name="connsiteX5" fmla="*/ 473572 w 9906000"/>
              <a:gd name="connsiteY5" fmla="*/ 737260 h 742641"/>
              <a:gd name="connsiteX6" fmla="*/ 0 w 9906000"/>
              <a:gd name="connsiteY6" fmla="*/ 742641 h 742641"/>
              <a:gd name="connsiteX7" fmla="*/ 0 w 9906000"/>
              <a:gd name="connsiteY7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792988 w 9906000"/>
              <a:gd name="connsiteY2" fmla="*/ 247546 h 742641"/>
              <a:gd name="connsiteX3" fmla="*/ 9541403 w 9906000"/>
              <a:gd name="connsiteY3" fmla="*/ 365939 h 742641"/>
              <a:gd name="connsiteX4" fmla="*/ 866422 w 9906000"/>
              <a:gd name="connsiteY4" fmla="*/ 376703 h 742641"/>
              <a:gd name="connsiteX5" fmla="*/ 473572 w 9906000"/>
              <a:gd name="connsiteY5" fmla="*/ 737260 h 742641"/>
              <a:gd name="connsiteX6" fmla="*/ 0 w 9906000"/>
              <a:gd name="connsiteY6" fmla="*/ 742641 h 742641"/>
              <a:gd name="connsiteX7" fmla="*/ 0 w 9906000"/>
              <a:gd name="connsiteY7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792988 w 9906000"/>
              <a:gd name="connsiteY2" fmla="*/ 247546 h 742641"/>
              <a:gd name="connsiteX3" fmla="*/ 9541403 w 9906000"/>
              <a:gd name="connsiteY3" fmla="*/ 365939 h 742641"/>
              <a:gd name="connsiteX4" fmla="*/ 866422 w 9906000"/>
              <a:gd name="connsiteY4" fmla="*/ 376703 h 742641"/>
              <a:gd name="connsiteX5" fmla="*/ 473572 w 9906000"/>
              <a:gd name="connsiteY5" fmla="*/ 737260 h 742641"/>
              <a:gd name="connsiteX6" fmla="*/ 0 w 9906000"/>
              <a:gd name="connsiteY6" fmla="*/ 742641 h 742641"/>
              <a:gd name="connsiteX7" fmla="*/ 0 w 9906000"/>
              <a:gd name="connsiteY7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792988 w 9906000"/>
              <a:gd name="connsiteY2" fmla="*/ 247546 h 742641"/>
              <a:gd name="connsiteX3" fmla="*/ 9541403 w 9906000"/>
              <a:gd name="connsiteY3" fmla="*/ 365939 h 742641"/>
              <a:gd name="connsiteX4" fmla="*/ 866422 w 9906000"/>
              <a:gd name="connsiteY4" fmla="*/ 376703 h 742641"/>
              <a:gd name="connsiteX5" fmla="*/ 473572 w 9906000"/>
              <a:gd name="connsiteY5" fmla="*/ 737260 h 742641"/>
              <a:gd name="connsiteX6" fmla="*/ 0 w 9906000"/>
              <a:gd name="connsiteY6" fmla="*/ 742641 h 742641"/>
              <a:gd name="connsiteX7" fmla="*/ 0 w 9906000"/>
              <a:gd name="connsiteY7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792988 w 9906000"/>
              <a:gd name="connsiteY2" fmla="*/ 247546 h 742641"/>
              <a:gd name="connsiteX3" fmla="*/ 9541403 w 9906000"/>
              <a:gd name="connsiteY3" fmla="*/ 365939 h 742641"/>
              <a:gd name="connsiteX4" fmla="*/ 866422 w 9906000"/>
              <a:gd name="connsiteY4" fmla="*/ 376703 h 742641"/>
              <a:gd name="connsiteX5" fmla="*/ 473572 w 9906000"/>
              <a:gd name="connsiteY5" fmla="*/ 737260 h 742641"/>
              <a:gd name="connsiteX6" fmla="*/ 0 w 9906000"/>
              <a:gd name="connsiteY6" fmla="*/ 742641 h 742641"/>
              <a:gd name="connsiteX7" fmla="*/ 0 w 9906000"/>
              <a:gd name="connsiteY7" fmla="*/ 0 h 742641"/>
              <a:gd name="connsiteX0" fmla="*/ 10763 w 9916763"/>
              <a:gd name="connsiteY0" fmla="*/ 0 h 737260"/>
              <a:gd name="connsiteX1" fmla="*/ 9916763 w 9916763"/>
              <a:gd name="connsiteY1" fmla="*/ 0 h 737260"/>
              <a:gd name="connsiteX2" fmla="*/ 9803751 w 9916763"/>
              <a:gd name="connsiteY2" fmla="*/ 247546 h 737260"/>
              <a:gd name="connsiteX3" fmla="*/ 9552166 w 9916763"/>
              <a:gd name="connsiteY3" fmla="*/ 365939 h 737260"/>
              <a:gd name="connsiteX4" fmla="*/ 877185 w 9916763"/>
              <a:gd name="connsiteY4" fmla="*/ 376703 h 737260"/>
              <a:gd name="connsiteX5" fmla="*/ 484335 w 9916763"/>
              <a:gd name="connsiteY5" fmla="*/ 737260 h 737260"/>
              <a:gd name="connsiteX6" fmla="*/ 0 w 9916763"/>
              <a:gd name="connsiteY6" fmla="*/ 387464 h 737260"/>
              <a:gd name="connsiteX7" fmla="*/ 10763 w 9916763"/>
              <a:gd name="connsiteY7" fmla="*/ 0 h 737260"/>
              <a:gd name="connsiteX0" fmla="*/ 1238 w 9907238"/>
              <a:gd name="connsiteY0" fmla="*/ 0 h 737260"/>
              <a:gd name="connsiteX1" fmla="*/ 9907238 w 9907238"/>
              <a:gd name="connsiteY1" fmla="*/ 0 h 737260"/>
              <a:gd name="connsiteX2" fmla="*/ 9794226 w 9907238"/>
              <a:gd name="connsiteY2" fmla="*/ 247546 h 737260"/>
              <a:gd name="connsiteX3" fmla="*/ 9542641 w 9907238"/>
              <a:gd name="connsiteY3" fmla="*/ 365939 h 737260"/>
              <a:gd name="connsiteX4" fmla="*/ 867660 w 9907238"/>
              <a:gd name="connsiteY4" fmla="*/ 376703 h 737260"/>
              <a:gd name="connsiteX5" fmla="*/ 474810 w 9907238"/>
              <a:gd name="connsiteY5" fmla="*/ 737260 h 737260"/>
              <a:gd name="connsiteX6" fmla="*/ 0 w 9907238"/>
              <a:gd name="connsiteY6" fmla="*/ 387464 h 737260"/>
              <a:gd name="connsiteX7" fmla="*/ 1238 w 9907238"/>
              <a:gd name="connsiteY7" fmla="*/ 0 h 737260"/>
              <a:gd name="connsiteX0" fmla="*/ 20 w 9912370"/>
              <a:gd name="connsiteY0" fmla="*/ 28575 h 737260"/>
              <a:gd name="connsiteX1" fmla="*/ 9912370 w 9912370"/>
              <a:gd name="connsiteY1" fmla="*/ 0 h 737260"/>
              <a:gd name="connsiteX2" fmla="*/ 9799358 w 9912370"/>
              <a:gd name="connsiteY2" fmla="*/ 247546 h 737260"/>
              <a:gd name="connsiteX3" fmla="*/ 9547773 w 9912370"/>
              <a:gd name="connsiteY3" fmla="*/ 365939 h 737260"/>
              <a:gd name="connsiteX4" fmla="*/ 872792 w 9912370"/>
              <a:gd name="connsiteY4" fmla="*/ 376703 h 737260"/>
              <a:gd name="connsiteX5" fmla="*/ 479942 w 9912370"/>
              <a:gd name="connsiteY5" fmla="*/ 737260 h 737260"/>
              <a:gd name="connsiteX6" fmla="*/ 5132 w 9912370"/>
              <a:gd name="connsiteY6" fmla="*/ 387464 h 737260"/>
              <a:gd name="connsiteX7" fmla="*/ 20 w 9912370"/>
              <a:gd name="connsiteY7" fmla="*/ 28575 h 737260"/>
              <a:gd name="connsiteX0" fmla="*/ 4413 w 9916763"/>
              <a:gd name="connsiteY0" fmla="*/ 28575 h 737260"/>
              <a:gd name="connsiteX1" fmla="*/ 9916763 w 9916763"/>
              <a:gd name="connsiteY1" fmla="*/ 0 h 737260"/>
              <a:gd name="connsiteX2" fmla="*/ 9803751 w 9916763"/>
              <a:gd name="connsiteY2" fmla="*/ 247546 h 737260"/>
              <a:gd name="connsiteX3" fmla="*/ 9552166 w 9916763"/>
              <a:gd name="connsiteY3" fmla="*/ 365939 h 737260"/>
              <a:gd name="connsiteX4" fmla="*/ 877185 w 9916763"/>
              <a:gd name="connsiteY4" fmla="*/ 376703 h 737260"/>
              <a:gd name="connsiteX5" fmla="*/ 484335 w 9916763"/>
              <a:gd name="connsiteY5" fmla="*/ 737260 h 737260"/>
              <a:gd name="connsiteX6" fmla="*/ 0 w 9916763"/>
              <a:gd name="connsiteY6" fmla="*/ 387464 h 737260"/>
              <a:gd name="connsiteX7" fmla="*/ 4413 w 9916763"/>
              <a:gd name="connsiteY7" fmla="*/ 28575 h 737260"/>
              <a:gd name="connsiteX0" fmla="*/ 21 w 9912371"/>
              <a:gd name="connsiteY0" fmla="*/ 28575 h 737260"/>
              <a:gd name="connsiteX1" fmla="*/ 9912371 w 9912371"/>
              <a:gd name="connsiteY1" fmla="*/ 0 h 737260"/>
              <a:gd name="connsiteX2" fmla="*/ 9799359 w 9912371"/>
              <a:gd name="connsiteY2" fmla="*/ 247546 h 737260"/>
              <a:gd name="connsiteX3" fmla="*/ 9547774 w 9912371"/>
              <a:gd name="connsiteY3" fmla="*/ 365939 h 737260"/>
              <a:gd name="connsiteX4" fmla="*/ 872793 w 9912371"/>
              <a:gd name="connsiteY4" fmla="*/ 376703 h 737260"/>
              <a:gd name="connsiteX5" fmla="*/ 479943 w 9912371"/>
              <a:gd name="connsiteY5" fmla="*/ 737260 h 737260"/>
              <a:gd name="connsiteX6" fmla="*/ 5133 w 9912371"/>
              <a:gd name="connsiteY6" fmla="*/ 387464 h 737260"/>
              <a:gd name="connsiteX7" fmla="*/ 21 w 9912371"/>
              <a:gd name="connsiteY7" fmla="*/ 28575 h 737260"/>
              <a:gd name="connsiteX0" fmla="*/ 42 w 9912392"/>
              <a:gd name="connsiteY0" fmla="*/ 28575 h 737260"/>
              <a:gd name="connsiteX1" fmla="*/ 9912392 w 9912392"/>
              <a:gd name="connsiteY1" fmla="*/ 0 h 737260"/>
              <a:gd name="connsiteX2" fmla="*/ 9799380 w 9912392"/>
              <a:gd name="connsiteY2" fmla="*/ 247546 h 737260"/>
              <a:gd name="connsiteX3" fmla="*/ 9547795 w 9912392"/>
              <a:gd name="connsiteY3" fmla="*/ 365939 h 737260"/>
              <a:gd name="connsiteX4" fmla="*/ 872814 w 9912392"/>
              <a:gd name="connsiteY4" fmla="*/ 376703 h 737260"/>
              <a:gd name="connsiteX5" fmla="*/ 479964 w 9912392"/>
              <a:gd name="connsiteY5" fmla="*/ 737260 h 737260"/>
              <a:gd name="connsiteX6" fmla="*/ 1979 w 9912392"/>
              <a:gd name="connsiteY6" fmla="*/ 384289 h 737260"/>
              <a:gd name="connsiteX7" fmla="*/ 42 w 9912392"/>
              <a:gd name="connsiteY7" fmla="*/ 28575 h 7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12392" h="737260">
                <a:moveTo>
                  <a:pt x="42" y="28575"/>
                </a:moveTo>
                <a:lnTo>
                  <a:pt x="9912392" y="0"/>
                </a:lnTo>
                <a:cubicBezTo>
                  <a:pt x="9874721" y="82515"/>
                  <a:pt x="9912392" y="73546"/>
                  <a:pt x="9799380" y="247546"/>
                </a:cubicBezTo>
                <a:lnTo>
                  <a:pt x="9547795" y="365939"/>
                </a:lnTo>
                <a:lnTo>
                  <a:pt x="872814" y="376703"/>
                </a:lnTo>
                <a:cubicBezTo>
                  <a:pt x="494315" y="475363"/>
                  <a:pt x="514047" y="670889"/>
                  <a:pt x="479964" y="737260"/>
                </a:cubicBezTo>
                <a:cubicBezTo>
                  <a:pt x="392067" y="405403"/>
                  <a:pt x="159836" y="382495"/>
                  <a:pt x="1979" y="384289"/>
                </a:cubicBezTo>
                <a:cubicBezTo>
                  <a:pt x="2392" y="255134"/>
                  <a:pt x="-371" y="157730"/>
                  <a:pt x="42" y="28575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2400" kern="0" dirty="0" smtClean="0">
              <a:solidFill>
                <a:srgbClr val="998C85">
                  <a:lumMod val="50000"/>
                </a:srgbClr>
              </a:solidFill>
              <a:latin typeface="Candara" pitchFamily="34" charset="0"/>
            </a:endParaRPr>
          </a:p>
        </p:txBody>
      </p:sp>
      <p:sp>
        <p:nvSpPr>
          <p:cNvPr id="16" name="Freeform 4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3" y="676402"/>
            <a:ext cx="12188824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874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5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57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5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5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871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5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51"/>
          <p:cNvGrpSpPr/>
          <p:nvPr userDrawn="1">
            <p:custDataLst>
              <p:tags r:id="rId3"/>
            </p:custDataLst>
          </p:nvPr>
        </p:nvGrpSpPr>
        <p:grpSpPr>
          <a:xfrm>
            <a:off x="7114366" y="3258545"/>
            <a:ext cx="4554574" cy="2118522"/>
            <a:chOff x="5511798" y="3584333"/>
            <a:chExt cx="4818106" cy="2816468"/>
          </a:xfrm>
        </p:grpSpPr>
        <p:grpSp>
          <p:nvGrpSpPr>
            <p:cNvPr id="6" name="Group 54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0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" name="Group 21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gray">
          <a:xfrm>
            <a:off x="1375596" y="3795713"/>
            <a:ext cx="5259611" cy="2171462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5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With more than 190,000 people, </a:t>
            </a:r>
            <a:r>
              <a:rPr kumimoji="0" 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Capgemini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present in over 40 countries and celebrates its 50th Anniversary year in 2017. A global leader in consulting, technology and outsourcing services, the Group reported 2016 global revenues of EUR 12.5 billion. Together with its clients, </a:t>
            </a:r>
            <a:r>
              <a:rPr kumimoji="0" 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Capgemini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creates and delivers business, technology and digital solutions that fit their needs, enabling them to achieve innovation and competitiveness. A deeply multicultural organization, </a:t>
            </a:r>
            <a:r>
              <a:rPr kumimoji="0" 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Capgemini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has developed its own way of working, the Collaborative Business </a:t>
            </a:r>
            <a:r>
              <a:rPr kumimoji="0" 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Experience</a:t>
            </a:r>
            <a:r>
              <a:rPr kumimoji="0" lang="en-US" sz="1050" b="0" i="0" u="none" strike="noStrike" kern="1200" cap="none" spc="0" normalizeH="0" baseline="3000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TM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and draws on </a:t>
            </a:r>
            <a:r>
              <a:rPr kumimoji="0" 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Rightshore</a:t>
            </a:r>
            <a:r>
              <a:rPr kumimoji="0" lang="en-US" sz="105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®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its worldwide delivery model.</a:t>
            </a:r>
          </a:p>
          <a:p>
            <a:pPr marL="0" marR="0" lvl="0" indent="0" algn="just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Learn more about us at </a:t>
            </a:r>
            <a:r>
              <a:rPr lang="en-US" sz="1050" u="sng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10"/>
              </a:rPr>
              <a:t>www.capgemini.com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endParaRPr kumimoji="0" 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338" name="Image 337" descr="CBE_Label_ppt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1112295" y="3635559"/>
            <a:ext cx="519570" cy="523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4420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5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95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5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6504400" y="3119317"/>
            <a:ext cx="5241515" cy="2197606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With more than 190,000 people,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Capgemini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present in over 40 countries and celebrates its 50th Anniversary year in 2017. A global leader in consulting, technology and outsourcing services, the Group reported 2016 global revenues of EUR 12.5 billion. Together with its clients,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Capgemini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creates and delivers business, technology and digital solutions that fit their needs, enabling them to achieve innovation and competitiveness. A deeply multicultural organization,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Capgemini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has developed its own way of working, the Collaborative Business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Experience</a:t>
            </a:r>
            <a:r>
              <a:rPr kumimoji="0" lang="en-US" sz="1000" b="0" i="0" u="none" strike="noStrike" kern="1200" cap="none" spc="0" normalizeH="0" baseline="3000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and draws on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Rightshore</a:t>
            </a:r>
            <a:r>
              <a:rPr kumimoji="0" lang="en-US" sz="10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®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its worldwide delivery model.</a:t>
            </a:r>
          </a:p>
          <a:p>
            <a:pPr marL="0" marR="0" lvl="0" indent="0" algn="just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Learn more about us at </a:t>
            </a:r>
            <a:r>
              <a:rPr lang="en-US" sz="1000" u="sng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7"/>
              </a:rPr>
              <a:t>www.capgemini.com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</a:p>
          <a:p>
            <a:pPr marL="0" marR="0" lvl="0" indent="0" algn="just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Image 337" descr="CBE_Label_ppt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6240010" y="3104803"/>
            <a:ext cx="519570" cy="523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446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3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19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3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0722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12" Type="http://schemas.openxmlformats.org/officeDocument/2006/relationships/tags" Target="../tags/tag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Relationship Id="rId14" Type="http://schemas.openxmlformats.org/officeDocument/2006/relationships/tags" Target="../tags/tag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image" Target="../media/image1.emf"/><Relationship Id="rId26" Type="http://schemas.openxmlformats.org/officeDocument/2006/relationships/hyperlink" Target="http://www.youtube.com/capgemini" TargetMode="External"/><Relationship Id="rId3" Type="http://schemas.openxmlformats.org/officeDocument/2006/relationships/slideLayout" Target="../slideLayouts/slideLayout8.xml"/><Relationship Id="rId21" Type="http://schemas.openxmlformats.org/officeDocument/2006/relationships/image" Target="../media/image10.png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oleObject" Target="../embeddings/oleObject7.bin"/><Relationship Id="rId25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6" Type="http://schemas.openxmlformats.org/officeDocument/2006/relationships/tags" Target="../tags/tag37.xml"/><Relationship Id="rId20" Type="http://schemas.openxmlformats.org/officeDocument/2006/relationships/hyperlink" Target="http://www.facebook.com/Capgemini" TargetMode="External"/><Relationship Id="rId29" Type="http://schemas.openxmlformats.org/officeDocument/2006/relationships/image" Target="../media/image14.gif"/><Relationship Id="rId1" Type="http://schemas.openxmlformats.org/officeDocument/2006/relationships/slideLayout" Target="../slideLayouts/slideLayout6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24" Type="http://schemas.openxmlformats.org/officeDocument/2006/relationships/hyperlink" Target="http://www.twitter.com/capgemini" TargetMode="External"/><Relationship Id="rId5" Type="http://schemas.openxmlformats.org/officeDocument/2006/relationships/vmlDrawing" Target="../drawings/vmlDrawing7.vml"/><Relationship Id="rId15" Type="http://schemas.openxmlformats.org/officeDocument/2006/relationships/tags" Target="../tags/tag36.xml"/><Relationship Id="rId23" Type="http://schemas.openxmlformats.org/officeDocument/2006/relationships/image" Target="../media/image11.png"/><Relationship Id="rId28" Type="http://schemas.openxmlformats.org/officeDocument/2006/relationships/hyperlink" Target="http://www.slideshare.net/capgemini" TargetMode="External"/><Relationship Id="rId10" Type="http://schemas.openxmlformats.org/officeDocument/2006/relationships/tags" Target="../tags/tag31.xml"/><Relationship Id="rId19" Type="http://schemas.openxmlformats.org/officeDocument/2006/relationships/image" Target="../media/image5.emf"/><Relationship Id="rId4" Type="http://schemas.openxmlformats.org/officeDocument/2006/relationships/theme" Target="../theme/theme2.xml"/><Relationship Id="rId9" Type="http://schemas.openxmlformats.org/officeDocument/2006/relationships/tags" Target="../tags/tag30.xml"/><Relationship Id="rId14" Type="http://schemas.openxmlformats.org/officeDocument/2006/relationships/tags" Target="../tags/tag35.xml"/><Relationship Id="rId22" Type="http://schemas.openxmlformats.org/officeDocument/2006/relationships/hyperlink" Target="http://www.linkedin.com/company/capgemini" TargetMode="External"/><Relationship Id="rId27" Type="http://schemas.openxmlformats.org/officeDocument/2006/relationships/image" Target="../media/image13.pn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" y="0"/>
          <a:ext cx="19533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" name="think-cell Slide" r:id="rId15" imgW="360" imgH="360" progId="">
                  <p:embed/>
                </p:oleObj>
              </mc:Choice>
              <mc:Fallback>
                <p:oleObj name="think-cell Slide" r:id="rId1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9533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2" y="0"/>
            <a:ext cx="12188824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TextBox 10"/>
          <p:cNvSpPr txBox="1"/>
          <p:nvPr>
            <p:custDataLst>
              <p:tags r:id="rId10"/>
            </p:custDataLst>
          </p:nvPr>
        </p:nvSpPr>
        <p:spPr>
          <a:xfrm>
            <a:off x="11785051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  <a:latin typeface="+mn-lt"/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3" y="676402"/>
            <a:ext cx="12188824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295476" y="6623404"/>
            <a:ext cx="3273786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0" i="0" noProof="0" dirty="0" smtClean="0">
                <a:solidFill>
                  <a:schemeClr val="tx2"/>
                </a:solidFill>
                <a:latin typeface="+mn-lt"/>
                <a:cs typeface="Helvetica Light"/>
              </a:rPr>
              <a:t>Copyright © </a:t>
            </a:r>
            <a:r>
              <a:rPr lang="en-US" altLang="en-US" sz="700" b="0" i="0" noProof="0" dirty="0" err="1" smtClean="0">
                <a:solidFill>
                  <a:schemeClr val="tx2"/>
                </a:solidFill>
                <a:latin typeface="+mn-lt"/>
                <a:cs typeface="Helvetica Light"/>
              </a:rPr>
              <a:t>Capgemini</a:t>
            </a:r>
            <a:r>
              <a:rPr lang="en-US" altLang="en-US" sz="700" b="0" i="0" noProof="0" dirty="0" smtClean="0">
                <a:solidFill>
                  <a:schemeClr val="tx2"/>
                </a:solidFill>
                <a:latin typeface="+mn-lt"/>
                <a:cs typeface="Helvetica Light"/>
              </a:rPr>
              <a:t> 2017. All Rights Reserved</a:t>
            </a:r>
          </a:p>
        </p:txBody>
      </p:sp>
      <p:pic>
        <p:nvPicPr>
          <p:cNvPr id="14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17" cstate="email"/>
          <a:stretch>
            <a:fillRect/>
          </a:stretch>
        </p:blipFill>
        <p:spPr bwMode="auto">
          <a:xfrm>
            <a:off x="195604" y="6443187"/>
            <a:ext cx="1419225" cy="35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Straight Connector 5"/>
          <p:cNvCxnSpPr/>
          <p:nvPr>
            <p:custDataLst>
              <p:tags r:id="rId14"/>
            </p:custDataLst>
          </p:nvPr>
        </p:nvCxnSpPr>
        <p:spPr>
          <a:xfrm flipH="1">
            <a:off x="3" y="6362700"/>
            <a:ext cx="12188824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65" r:id="rId2"/>
    <p:sldLayoutId id="2147483962" r:id="rId3"/>
    <p:sldLayoutId id="2147483978" r:id="rId4"/>
    <p:sldLayoutId id="2147483934" r:id="rId5"/>
  </p:sldLayoutIdLst>
  <p:timing>
    <p:tnLst>
      <p:par>
        <p:cTn id="1" dur="indefinite" restart="never" nodeType="tmRoot"/>
      </p:par>
    </p:tnLst>
  </p:timing>
  <p:txStyles>
    <p:titleStyle>
      <a:lvl1pPr marL="285750" indent="0" algn="l" defTabSz="914342" rtl="0" eaLnBrk="1" latinLnBrk="0" hangingPunct="1">
        <a:lnSpc>
          <a:spcPct val="100000"/>
        </a:lnSpc>
        <a:spcBef>
          <a:spcPct val="0"/>
        </a:spcBef>
        <a:buNone/>
        <a:defRPr sz="28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42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1400" b="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457200" indent="-228600" algn="l" defTabSz="914342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685800" indent="-228600" algn="l" defTabSz="914342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defRPr sz="1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914400" indent="-228600" algn="l" defTabSz="914342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defRPr sz="1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0" y="0"/>
          <a:ext cx="19533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47" name="think-cell Slide" r:id="rId17" imgW="360" imgH="360" progId="">
                  <p:embed/>
                </p:oleObj>
              </mc:Choice>
              <mc:Fallback>
                <p:oleObj name="think-cell Slide" r:id="rId1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3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" name="Rectangle 7"/>
          <p:cNvSpPr/>
          <p:nvPr>
            <p:custDataLst>
              <p:tags r:id="rId7"/>
            </p:custDataLst>
          </p:nvPr>
        </p:nvSpPr>
        <p:spPr bwMode="auto">
          <a:xfrm flipV="1">
            <a:off x="-2038" y="1677994"/>
            <a:ext cx="12190864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 descr="C:\Users\UserSim\Desktop\Capgemini\moto.emf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9" cstate="email"/>
          <a:stretch>
            <a:fillRect/>
          </a:stretch>
        </p:blipFill>
        <p:spPr bwMode="auto">
          <a:xfrm>
            <a:off x="7448543" y="1170204"/>
            <a:ext cx="3889321" cy="3228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>
            <p:custDataLst>
              <p:tags r:id="rId9"/>
            </p:custDataLst>
          </p:nvPr>
        </p:nvSpPr>
        <p:spPr>
          <a:xfrm>
            <a:off x="6796897" y="6379669"/>
            <a:ext cx="5391928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proprietary.</a:t>
            </a:r>
          </a:p>
          <a:p>
            <a:pPr algn="r"/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© 2017 </a:t>
            </a:r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Capgemini. All rights 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reserved. Rightshore</a:t>
            </a:r>
            <a:r>
              <a:rPr lang="en-US" sz="700" baseline="30000" dirty="0" smtClean="0">
                <a:solidFill>
                  <a:schemeClr val="bg1"/>
                </a:solidFill>
                <a:latin typeface="Arial"/>
                <a:cs typeface="Arial"/>
              </a:rPr>
              <a:t>®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is a trademark belonging to Capgemini</a:t>
            </a:r>
          </a:p>
        </p:txBody>
      </p:sp>
      <p:sp>
        <p:nvSpPr>
          <p:cNvPr id="15" name="Rectangle 14"/>
          <p:cNvSpPr/>
          <p:nvPr>
            <p:custDataLst>
              <p:tags r:id="rId10"/>
            </p:custDataLst>
          </p:nvPr>
        </p:nvSpPr>
        <p:spPr>
          <a:xfrm>
            <a:off x="9265703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</a:p>
        </p:txBody>
      </p:sp>
      <p:pic>
        <p:nvPicPr>
          <p:cNvPr id="16" name="Picture 3" descr="C:\Users\UserSim\Desktop\DS_icons\128x128 shadows\facebook.png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tretch>
            <a:fillRect/>
          </a:stretch>
        </p:blipFill>
        <p:spPr bwMode="auto">
          <a:xfrm>
            <a:off x="9768843" y="5932547"/>
            <a:ext cx="2762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4" descr="C:\Users\UserSim\Desktop\DS_icons\128x128 shadows\linkedin.png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tretch>
            <a:fillRect/>
          </a:stretch>
        </p:blipFill>
        <p:spPr bwMode="auto">
          <a:xfrm>
            <a:off x="10181552" y="5932547"/>
            <a:ext cx="2857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5" descr="C:\Users\UserSim\Desktop\DS_icons\128x128 shadows\twitter.png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tretch>
            <a:fillRect/>
          </a:stretch>
        </p:blipFill>
        <p:spPr bwMode="auto">
          <a:xfrm>
            <a:off x="10955572" y="5932547"/>
            <a:ext cx="2857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6" descr="C:\Users\UserSim\Desktop\DS_icons\128x128 shadows\youtube.png">
            <a:hlinkClick r:id="rId26"/>
          </p:cNvPr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7" cstate="email"/>
          <a:stretch>
            <a:fillRect/>
          </a:stretch>
        </p:blipFill>
        <p:spPr bwMode="auto">
          <a:xfrm>
            <a:off x="11372082" y="5932547"/>
            <a:ext cx="2857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22" descr="Picto_Slideshare.gif">
            <a:hlinkClick r:id="rId28"/>
          </p:cNvPr>
          <p:cNvPicPr preferRelativeResize="0">
            <a:picLocks/>
          </p:cNvPicPr>
          <p:nvPr>
            <p:custDataLst>
              <p:tags r:id="rId15"/>
            </p:custDataLst>
          </p:nvPr>
        </p:nvPicPr>
        <p:blipFill>
          <a:blip r:embed="rId29" cstate="email"/>
          <a:stretch>
            <a:fillRect/>
          </a:stretch>
        </p:blipFill>
        <p:spPr>
          <a:xfrm>
            <a:off x="10587105" y="591811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03" descr="C:\Users\UserSim\Desktop\Capgemini\Capgemini_logo_cmyk.png"/>
          <p:cNvPicPr>
            <a:picLocks noChangeAspect="1" noChangeArrowheads="1"/>
          </p:cNvPicPr>
          <p:nvPr userDrawn="1">
            <p:custDataLst>
              <p:tags r:id="rId16"/>
            </p:custDataLst>
          </p:nvPr>
        </p:nvPicPr>
        <p:blipFill>
          <a:blip r:embed="rId30" cstate="email"/>
          <a:stretch>
            <a:fillRect/>
          </a:stretch>
        </p:blipFill>
        <p:spPr bwMode="auto">
          <a:xfrm>
            <a:off x="959345" y="731091"/>
            <a:ext cx="3238500" cy="7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285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</p:sldLayoutIdLst>
  <p:timing>
    <p:tnLst>
      <p:par>
        <p:cTn id="1" dur="indefinite" restart="never" nodeType="tmRoot"/>
      </p:par>
    </p:tnLst>
  </p:timing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image" Target="../media/image1.emf"/><Relationship Id="rId2" Type="http://schemas.openxmlformats.org/officeDocument/2006/relationships/tags" Target="../tags/tag4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9533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36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9533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221061" y="2606367"/>
            <a:ext cx="9163529" cy="752783"/>
          </a:xfrm>
        </p:spPr>
        <p:txBody>
          <a:bodyPr>
            <a:noAutofit/>
          </a:bodyPr>
          <a:lstStyle/>
          <a:p>
            <a:pPr marL="0"/>
            <a:r>
              <a:rPr lang="en-US" sz="4800" dirty="0" smtClean="0"/>
              <a:t>Unilever</a:t>
            </a:r>
            <a:endParaRPr lang="en-US" sz="4800" dirty="0"/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220374" y="4958704"/>
            <a:ext cx="4762881" cy="8742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Date: </a:t>
            </a:r>
            <a:fld id="{4B267769-E7CC-4703-8CE9-C8D3E650D443}" type="datetime4">
              <a:rPr lang="en-US" sz="1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pPr marL="0" indent="0">
                <a:lnSpc>
                  <a:spcPct val="100000"/>
                </a:lnSpc>
                <a:spcBef>
                  <a:spcPts val="0"/>
                </a:spcBef>
                <a:buNone/>
                <a:defRPr/>
              </a:pPr>
              <a:t>December 14, 2017</a:t>
            </a:fld>
            <a:endParaRPr 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Architecture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7314" y="3505932"/>
            <a:ext cx="9483860" cy="2761517"/>
          </a:xfrm>
          <a:prstGeom prst="roundRect">
            <a:avLst>
              <a:gd name="adj" fmla="val 8651"/>
            </a:avLst>
          </a:prstGeom>
          <a:solidFill>
            <a:srgbClr val="F2F3F4"/>
          </a:solidFill>
          <a:ln w="12700">
            <a:solidFill>
              <a:schemeClr val="bg1">
                <a:lumMod val="8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  <a:latin typeface="+mj-lt"/>
              </a:rPr>
              <a:t>Blockchain</a:t>
            </a:r>
            <a:r>
              <a:rPr lang="en-US" sz="1050" dirty="0">
                <a:solidFill>
                  <a:schemeClr val="tx1"/>
                </a:solidFill>
                <a:latin typeface="+mj-lt"/>
              </a:rPr>
              <a:t> services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57314" y="2007726"/>
            <a:ext cx="9483860" cy="1286233"/>
          </a:xfrm>
          <a:prstGeom prst="roundRect">
            <a:avLst/>
          </a:prstGeom>
          <a:solidFill>
            <a:srgbClr val="F2F3F4"/>
          </a:solidFill>
          <a:ln w="12700">
            <a:solidFill>
              <a:schemeClr val="bg1">
                <a:lumMod val="8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+mj-lt"/>
              </a:rPr>
              <a:t>Business </a:t>
            </a:r>
            <a:r>
              <a:rPr lang="en-US" sz="1050" dirty="0" err="1">
                <a:solidFill>
                  <a:schemeClr val="tx1"/>
                </a:solidFill>
                <a:latin typeface="+mj-lt"/>
              </a:rPr>
              <a:t>Api</a:t>
            </a:r>
            <a:r>
              <a:rPr lang="en-US" sz="1050" dirty="0">
                <a:solidFill>
                  <a:schemeClr val="tx1"/>
                </a:solidFill>
                <a:latin typeface="+mj-lt"/>
              </a:rPr>
              <a:t> layer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469268" y="2320659"/>
            <a:ext cx="3049589" cy="90027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2">
                    <a:lumMod val="50000"/>
                  </a:schemeClr>
                </a:solidFill>
              </a:rPr>
              <a:t>Infra Services </a:t>
            </a:r>
            <a:endParaRPr 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589918" y="2571850"/>
            <a:ext cx="1344613" cy="24305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Msg</a:t>
            </a:r>
            <a:r>
              <a:rPr 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Transform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589918" y="2921523"/>
            <a:ext cx="1344613" cy="24305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Audit / logging 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069468" y="2571850"/>
            <a:ext cx="1344613" cy="24305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Listeners/ </a:t>
            </a:r>
            <a:r>
              <a:rPr lang="en-US" sz="9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notifiers</a:t>
            </a:r>
            <a:r>
              <a:rPr lang="en-US" sz="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069468" y="2921523"/>
            <a:ext cx="1344613" cy="24305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 handlers 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456194" y="5198929"/>
            <a:ext cx="2538413" cy="9703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err="1">
                <a:solidFill>
                  <a:schemeClr val="tx2">
                    <a:lumMod val="50000"/>
                  </a:schemeClr>
                </a:solidFill>
              </a:rPr>
              <a:t>Blockchain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Network / </a:t>
            </a:r>
          </a:p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Shared Ledger 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73283" y="3890814"/>
            <a:ext cx="2127952" cy="9913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2">
                    <a:lumMod val="50000"/>
                  </a:schemeClr>
                </a:solidFill>
              </a:rPr>
              <a:t>Chaincode serv.</a:t>
            </a:r>
            <a:endParaRPr 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825832" y="3890814"/>
            <a:ext cx="3271870" cy="9913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chemeClr val="tx2">
                    <a:lumMod val="50000"/>
                  </a:schemeClr>
                </a:solidFill>
              </a:rPr>
              <a:t>Blockchain</a:t>
            </a:r>
            <a:r>
              <a:rPr lang="en-US" sz="1000" dirty="0" smtClean="0">
                <a:solidFill>
                  <a:schemeClr val="tx2">
                    <a:lumMod val="50000"/>
                  </a:schemeClr>
                </a:solidFill>
              </a:rPr>
              <a:t> / Transaction Services </a:t>
            </a:r>
            <a:endParaRPr 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246987" y="3890814"/>
            <a:ext cx="3271870" cy="9913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2">
                    <a:lumMod val="50000"/>
                  </a:schemeClr>
                </a:solidFill>
              </a:rPr>
              <a:t>Membership services </a:t>
            </a:r>
            <a:endParaRPr 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954309" y="4131023"/>
            <a:ext cx="1384692" cy="243051"/>
          </a:xfrm>
          <a:prstGeom prst="round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Consensus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954309" y="4480696"/>
            <a:ext cx="2968285" cy="243051"/>
          </a:xfrm>
          <a:prstGeom prst="round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Ledger / storage services </a:t>
            </a:r>
            <a:endParaRPr lang="en-US" sz="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605471" y="4131023"/>
            <a:ext cx="1317124" cy="243051"/>
          </a:xfrm>
          <a:prstGeom prst="round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P2p protocol</a:t>
            </a:r>
            <a:endParaRPr lang="en-US" sz="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498230" y="4131023"/>
            <a:ext cx="1384692" cy="243051"/>
          </a:xfrm>
          <a:prstGeom prst="round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Registration </a:t>
            </a:r>
            <a:endParaRPr lang="en-US" sz="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149393" y="4131023"/>
            <a:ext cx="1317124" cy="243051"/>
          </a:xfrm>
          <a:prstGeom prst="round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Identity mgmt.</a:t>
            </a:r>
            <a:endParaRPr lang="en-US" sz="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498230" y="4480696"/>
            <a:ext cx="2968285" cy="243051"/>
          </a:xfrm>
          <a:prstGeom prst="round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Auditability </a:t>
            </a:r>
            <a:endParaRPr lang="en-US" sz="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Left-Right Arrow 38"/>
          <p:cNvSpPr/>
          <p:nvPr/>
        </p:nvSpPr>
        <p:spPr>
          <a:xfrm>
            <a:off x="1148644" y="4893479"/>
            <a:ext cx="7623638" cy="342555"/>
          </a:xfrm>
          <a:prstGeom prst="leftRightArrow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Streaming </a:t>
            </a:r>
            <a:endParaRPr lang="en-US" sz="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78847" y="4245388"/>
            <a:ext cx="1612143" cy="243051"/>
          </a:xfrm>
          <a:prstGeom prst="round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Secure container 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78847" y="4576447"/>
            <a:ext cx="1612143" cy="243051"/>
          </a:xfrm>
          <a:prstGeom prst="round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Secure registry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679109" y="5273928"/>
            <a:ext cx="964123" cy="878584"/>
            <a:chOff x="-1381062" y="3116116"/>
            <a:chExt cx="1307043" cy="1191080"/>
          </a:xfrm>
        </p:grpSpPr>
        <p:grpSp>
          <p:nvGrpSpPr>
            <p:cNvPr id="43" name="Groupe 589"/>
            <p:cNvGrpSpPr/>
            <p:nvPr/>
          </p:nvGrpSpPr>
          <p:grpSpPr>
            <a:xfrm>
              <a:off x="-1381062" y="3660099"/>
              <a:ext cx="227013" cy="209551"/>
              <a:chOff x="331789" y="3817938"/>
              <a:chExt cx="433388" cy="400051"/>
            </a:xfrm>
          </p:grpSpPr>
          <p:sp>
            <p:nvSpPr>
              <p:cNvPr id="144" name="Line 321"/>
              <p:cNvSpPr>
                <a:spLocks noChangeShapeType="1"/>
              </p:cNvSpPr>
              <p:nvPr/>
            </p:nvSpPr>
            <p:spPr bwMode="auto">
              <a:xfrm flipH="1">
                <a:off x="341314" y="4216401"/>
                <a:ext cx="423863" cy="1588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5" name="Oval 322"/>
              <p:cNvSpPr>
                <a:spLocks noChangeArrowheads="1"/>
              </p:cNvSpPr>
              <p:nvPr/>
            </p:nvSpPr>
            <p:spPr bwMode="auto">
              <a:xfrm>
                <a:off x="501651" y="3871913"/>
                <a:ext cx="50800" cy="53975"/>
              </a:xfrm>
              <a:prstGeom prst="ellipse">
                <a:avLst/>
              </a:pr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6" name="Freeform 323"/>
              <p:cNvSpPr>
                <a:spLocks/>
              </p:cNvSpPr>
              <p:nvPr/>
            </p:nvSpPr>
            <p:spPr bwMode="auto">
              <a:xfrm>
                <a:off x="601664" y="3960813"/>
                <a:ext cx="53975" cy="184150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0" y="0"/>
                  </a:cxn>
                  <a:cxn ang="0">
                    <a:pos x="34" y="0"/>
                  </a:cxn>
                  <a:cxn ang="0">
                    <a:pos x="34" y="116"/>
                  </a:cxn>
                </a:cxnLst>
                <a:rect l="0" t="0" r="r" b="b"/>
                <a:pathLst>
                  <a:path w="34" h="116">
                    <a:moveTo>
                      <a:pt x="0" y="116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34" y="11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7" name="Freeform 324"/>
              <p:cNvSpPr>
                <a:spLocks/>
              </p:cNvSpPr>
              <p:nvPr/>
            </p:nvSpPr>
            <p:spPr bwMode="auto">
              <a:xfrm>
                <a:off x="511176" y="3960813"/>
                <a:ext cx="52388" cy="184150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0" y="0"/>
                  </a:cxn>
                  <a:cxn ang="0">
                    <a:pos x="33" y="0"/>
                  </a:cxn>
                  <a:cxn ang="0">
                    <a:pos x="33" y="116"/>
                  </a:cxn>
                </a:cxnLst>
                <a:rect l="0" t="0" r="r" b="b"/>
                <a:pathLst>
                  <a:path w="33" h="116">
                    <a:moveTo>
                      <a:pt x="0" y="116"/>
                    </a:moveTo>
                    <a:lnTo>
                      <a:pt x="0" y="0"/>
                    </a:lnTo>
                    <a:lnTo>
                      <a:pt x="33" y="0"/>
                    </a:lnTo>
                    <a:lnTo>
                      <a:pt x="33" y="11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8" name="Freeform 325"/>
              <p:cNvSpPr>
                <a:spLocks/>
              </p:cNvSpPr>
              <p:nvPr/>
            </p:nvSpPr>
            <p:spPr bwMode="auto">
              <a:xfrm>
                <a:off x="423864" y="3960813"/>
                <a:ext cx="52388" cy="184150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0" y="0"/>
                  </a:cxn>
                  <a:cxn ang="0">
                    <a:pos x="33" y="0"/>
                  </a:cxn>
                  <a:cxn ang="0">
                    <a:pos x="33" y="116"/>
                  </a:cxn>
                </a:cxnLst>
                <a:rect l="0" t="0" r="r" b="b"/>
                <a:pathLst>
                  <a:path w="33" h="116">
                    <a:moveTo>
                      <a:pt x="0" y="116"/>
                    </a:moveTo>
                    <a:lnTo>
                      <a:pt x="0" y="0"/>
                    </a:lnTo>
                    <a:lnTo>
                      <a:pt x="33" y="0"/>
                    </a:lnTo>
                    <a:lnTo>
                      <a:pt x="33" y="11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9" name="Freeform 326"/>
              <p:cNvSpPr>
                <a:spLocks/>
              </p:cNvSpPr>
              <p:nvPr/>
            </p:nvSpPr>
            <p:spPr bwMode="auto">
              <a:xfrm>
                <a:off x="357189" y="3817938"/>
                <a:ext cx="354013" cy="342900"/>
              </a:xfrm>
              <a:custGeom>
                <a:avLst/>
                <a:gdLst/>
                <a:ahLst/>
                <a:cxnLst>
                  <a:cxn ang="0">
                    <a:pos x="17" y="168"/>
                  </a:cxn>
                  <a:cxn ang="0">
                    <a:pos x="17" y="78"/>
                  </a:cxn>
                  <a:cxn ang="0">
                    <a:pos x="12" y="75"/>
                  </a:cxn>
                  <a:cxn ang="0">
                    <a:pos x="0" y="75"/>
                  </a:cxn>
                  <a:cxn ang="0">
                    <a:pos x="0" y="62"/>
                  </a:cxn>
                  <a:cxn ang="0">
                    <a:pos x="84" y="4"/>
                  </a:cxn>
                  <a:cxn ang="0">
                    <a:pos x="95" y="4"/>
                  </a:cxn>
                  <a:cxn ang="0">
                    <a:pos x="183" y="59"/>
                  </a:cxn>
                  <a:cxn ang="0">
                    <a:pos x="183" y="72"/>
                  </a:cxn>
                  <a:cxn ang="0">
                    <a:pos x="177" y="76"/>
                  </a:cxn>
                  <a:cxn ang="0">
                    <a:pos x="171" y="76"/>
                  </a:cxn>
                  <a:cxn ang="0">
                    <a:pos x="171" y="177"/>
                  </a:cxn>
                  <a:cxn ang="0">
                    <a:pos x="183" y="177"/>
                  </a:cxn>
                </a:cxnLst>
                <a:rect l="0" t="0" r="r" b="b"/>
                <a:pathLst>
                  <a:path w="183" h="177">
                    <a:moveTo>
                      <a:pt x="17" y="168"/>
                    </a:moveTo>
                    <a:cubicBezTo>
                      <a:pt x="17" y="78"/>
                      <a:pt x="17" y="78"/>
                      <a:pt x="17" y="78"/>
                    </a:cubicBezTo>
                    <a:cubicBezTo>
                      <a:pt x="17" y="78"/>
                      <a:pt x="19" y="75"/>
                      <a:pt x="12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64" y="20"/>
                      <a:pt x="84" y="4"/>
                    </a:cubicBezTo>
                    <a:cubicBezTo>
                      <a:pt x="86" y="3"/>
                      <a:pt x="89" y="0"/>
                      <a:pt x="95" y="4"/>
                    </a:cubicBezTo>
                    <a:cubicBezTo>
                      <a:pt x="100" y="9"/>
                      <a:pt x="183" y="59"/>
                      <a:pt x="183" y="59"/>
                    </a:cubicBezTo>
                    <a:cubicBezTo>
                      <a:pt x="183" y="72"/>
                      <a:pt x="183" y="72"/>
                      <a:pt x="183" y="72"/>
                    </a:cubicBezTo>
                    <a:cubicBezTo>
                      <a:pt x="183" y="72"/>
                      <a:pt x="183" y="76"/>
                      <a:pt x="177" y="76"/>
                    </a:cubicBezTo>
                    <a:cubicBezTo>
                      <a:pt x="171" y="76"/>
                      <a:pt x="171" y="76"/>
                      <a:pt x="171" y="76"/>
                    </a:cubicBezTo>
                    <a:cubicBezTo>
                      <a:pt x="171" y="177"/>
                      <a:pt x="171" y="177"/>
                      <a:pt x="171" y="177"/>
                    </a:cubicBezTo>
                    <a:cubicBezTo>
                      <a:pt x="183" y="177"/>
                      <a:pt x="183" y="177"/>
                      <a:pt x="183" y="177"/>
                    </a:cubicBez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0" name="Freeform 327"/>
              <p:cNvSpPr>
                <a:spLocks/>
              </p:cNvSpPr>
              <p:nvPr/>
            </p:nvSpPr>
            <p:spPr bwMode="auto">
              <a:xfrm>
                <a:off x="331789" y="4148138"/>
                <a:ext cx="42863" cy="68263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4" y="35"/>
                  </a:cxn>
                </a:cxnLst>
                <a:rect l="0" t="0" r="r" b="b"/>
                <a:pathLst>
                  <a:path w="22" h="35">
                    <a:moveTo>
                      <a:pt x="22" y="0"/>
                    </a:moveTo>
                    <a:cubicBezTo>
                      <a:pt x="0" y="12"/>
                      <a:pt x="4" y="35"/>
                      <a:pt x="4" y="35"/>
                    </a:cubicBez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4" name="Groupe 589"/>
            <p:cNvGrpSpPr/>
            <p:nvPr/>
          </p:nvGrpSpPr>
          <p:grpSpPr>
            <a:xfrm>
              <a:off x="-1279462" y="3351066"/>
              <a:ext cx="227013" cy="209551"/>
              <a:chOff x="331789" y="3817938"/>
              <a:chExt cx="433388" cy="400051"/>
            </a:xfrm>
          </p:grpSpPr>
          <p:sp>
            <p:nvSpPr>
              <p:cNvPr id="137" name="Line 321"/>
              <p:cNvSpPr>
                <a:spLocks noChangeShapeType="1"/>
              </p:cNvSpPr>
              <p:nvPr/>
            </p:nvSpPr>
            <p:spPr bwMode="auto">
              <a:xfrm flipH="1">
                <a:off x="341314" y="4216401"/>
                <a:ext cx="423863" cy="1588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8" name="Oval 322"/>
              <p:cNvSpPr>
                <a:spLocks noChangeArrowheads="1"/>
              </p:cNvSpPr>
              <p:nvPr/>
            </p:nvSpPr>
            <p:spPr bwMode="auto">
              <a:xfrm>
                <a:off x="501651" y="3871913"/>
                <a:ext cx="50800" cy="53975"/>
              </a:xfrm>
              <a:prstGeom prst="ellipse">
                <a:avLst/>
              </a:pr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9" name="Freeform 323"/>
              <p:cNvSpPr>
                <a:spLocks/>
              </p:cNvSpPr>
              <p:nvPr/>
            </p:nvSpPr>
            <p:spPr bwMode="auto">
              <a:xfrm>
                <a:off x="601664" y="3960813"/>
                <a:ext cx="53975" cy="184150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0" y="0"/>
                  </a:cxn>
                  <a:cxn ang="0">
                    <a:pos x="34" y="0"/>
                  </a:cxn>
                  <a:cxn ang="0">
                    <a:pos x="34" y="116"/>
                  </a:cxn>
                </a:cxnLst>
                <a:rect l="0" t="0" r="r" b="b"/>
                <a:pathLst>
                  <a:path w="34" h="116">
                    <a:moveTo>
                      <a:pt x="0" y="116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34" y="11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0" name="Freeform 324"/>
              <p:cNvSpPr>
                <a:spLocks/>
              </p:cNvSpPr>
              <p:nvPr/>
            </p:nvSpPr>
            <p:spPr bwMode="auto">
              <a:xfrm>
                <a:off x="511176" y="3960813"/>
                <a:ext cx="52388" cy="184150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0" y="0"/>
                  </a:cxn>
                  <a:cxn ang="0">
                    <a:pos x="33" y="0"/>
                  </a:cxn>
                  <a:cxn ang="0">
                    <a:pos x="33" y="116"/>
                  </a:cxn>
                </a:cxnLst>
                <a:rect l="0" t="0" r="r" b="b"/>
                <a:pathLst>
                  <a:path w="33" h="116">
                    <a:moveTo>
                      <a:pt x="0" y="116"/>
                    </a:moveTo>
                    <a:lnTo>
                      <a:pt x="0" y="0"/>
                    </a:lnTo>
                    <a:lnTo>
                      <a:pt x="33" y="0"/>
                    </a:lnTo>
                    <a:lnTo>
                      <a:pt x="33" y="11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1" name="Freeform 325"/>
              <p:cNvSpPr>
                <a:spLocks/>
              </p:cNvSpPr>
              <p:nvPr/>
            </p:nvSpPr>
            <p:spPr bwMode="auto">
              <a:xfrm>
                <a:off x="423864" y="3960813"/>
                <a:ext cx="52388" cy="184150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0" y="0"/>
                  </a:cxn>
                  <a:cxn ang="0">
                    <a:pos x="33" y="0"/>
                  </a:cxn>
                  <a:cxn ang="0">
                    <a:pos x="33" y="116"/>
                  </a:cxn>
                </a:cxnLst>
                <a:rect l="0" t="0" r="r" b="b"/>
                <a:pathLst>
                  <a:path w="33" h="116">
                    <a:moveTo>
                      <a:pt x="0" y="116"/>
                    </a:moveTo>
                    <a:lnTo>
                      <a:pt x="0" y="0"/>
                    </a:lnTo>
                    <a:lnTo>
                      <a:pt x="33" y="0"/>
                    </a:lnTo>
                    <a:lnTo>
                      <a:pt x="33" y="11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2" name="Freeform 326"/>
              <p:cNvSpPr>
                <a:spLocks/>
              </p:cNvSpPr>
              <p:nvPr/>
            </p:nvSpPr>
            <p:spPr bwMode="auto">
              <a:xfrm>
                <a:off x="357189" y="3817938"/>
                <a:ext cx="354013" cy="342900"/>
              </a:xfrm>
              <a:custGeom>
                <a:avLst/>
                <a:gdLst/>
                <a:ahLst/>
                <a:cxnLst>
                  <a:cxn ang="0">
                    <a:pos x="17" y="168"/>
                  </a:cxn>
                  <a:cxn ang="0">
                    <a:pos x="17" y="78"/>
                  </a:cxn>
                  <a:cxn ang="0">
                    <a:pos x="12" y="75"/>
                  </a:cxn>
                  <a:cxn ang="0">
                    <a:pos x="0" y="75"/>
                  </a:cxn>
                  <a:cxn ang="0">
                    <a:pos x="0" y="62"/>
                  </a:cxn>
                  <a:cxn ang="0">
                    <a:pos x="84" y="4"/>
                  </a:cxn>
                  <a:cxn ang="0">
                    <a:pos x="95" y="4"/>
                  </a:cxn>
                  <a:cxn ang="0">
                    <a:pos x="183" y="59"/>
                  </a:cxn>
                  <a:cxn ang="0">
                    <a:pos x="183" y="72"/>
                  </a:cxn>
                  <a:cxn ang="0">
                    <a:pos x="177" y="76"/>
                  </a:cxn>
                  <a:cxn ang="0">
                    <a:pos x="171" y="76"/>
                  </a:cxn>
                  <a:cxn ang="0">
                    <a:pos x="171" y="177"/>
                  </a:cxn>
                  <a:cxn ang="0">
                    <a:pos x="183" y="177"/>
                  </a:cxn>
                </a:cxnLst>
                <a:rect l="0" t="0" r="r" b="b"/>
                <a:pathLst>
                  <a:path w="183" h="177">
                    <a:moveTo>
                      <a:pt x="17" y="168"/>
                    </a:moveTo>
                    <a:cubicBezTo>
                      <a:pt x="17" y="78"/>
                      <a:pt x="17" y="78"/>
                      <a:pt x="17" y="78"/>
                    </a:cubicBezTo>
                    <a:cubicBezTo>
                      <a:pt x="17" y="78"/>
                      <a:pt x="19" y="75"/>
                      <a:pt x="12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64" y="20"/>
                      <a:pt x="84" y="4"/>
                    </a:cubicBezTo>
                    <a:cubicBezTo>
                      <a:pt x="86" y="3"/>
                      <a:pt x="89" y="0"/>
                      <a:pt x="95" y="4"/>
                    </a:cubicBezTo>
                    <a:cubicBezTo>
                      <a:pt x="100" y="9"/>
                      <a:pt x="183" y="59"/>
                      <a:pt x="183" y="59"/>
                    </a:cubicBezTo>
                    <a:cubicBezTo>
                      <a:pt x="183" y="72"/>
                      <a:pt x="183" y="72"/>
                      <a:pt x="183" y="72"/>
                    </a:cubicBezTo>
                    <a:cubicBezTo>
                      <a:pt x="183" y="72"/>
                      <a:pt x="183" y="76"/>
                      <a:pt x="177" y="76"/>
                    </a:cubicBezTo>
                    <a:cubicBezTo>
                      <a:pt x="171" y="76"/>
                      <a:pt x="171" y="76"/>
                      <a:pt x="171" y="76"/>
                    </a:cubicBezTo>
                    <a:cubicBezTo>
                      <a:pt x="171" y="177"/>
                      <a:pt x="171" y="177"/>
                      <a:pt x="171" y="177"/>
                    </a:cubicBezTo>
                    <a:cubicBezTo>
                      <a:pt x="183" y="177"/>
                      <a:pt x="183" y="177"/>
                      <a:pt x="183" y="177"/>
                    </a:cubicBez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3" name="Freeform 327"/>
              <p:cNvSpPr>
                <a:spLocks/>
              </p:cNvSpPr>
              <p:nvPr/>
            </p:nvSpPr>
            <p:spPr bwMode="auto">
              <a:xfrm>
                <a:off x="331789" y="4148138"/>
                <a:ext cx="42863" cy="68263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4" y="35"/>
                  </a:cxn>
                </a:cxnLst>
                <a:rect l="0" t="0" r="r" b="b"/>
                <a:pathLst>
                  <a:path w="22" h="35">
                    <a:moveTo>
                      <a:pt x="22" y="0"/>
                    </a:moveTo>
                    <a:cubicBezTo>
                      <a:pt x="0" y="12"/>
                      <a:pt x="4" y="35"/>
                      <a:pt x="4" y="35"/>
                    </a:cubicBez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5" name="Groupe 589"/>
            <p:cNvGrpSpPr/>
            <p:nvPr/>
          </p:nvGrpSpPr>
          <p:grpSpPr>
            <a:xfrm>
              <a:off x="-1010645" y="3116116"/>
              <a:ext cx="227013" cy="209551"/>
              <a:chOff x="331789" y="3817938"/>
              <a:chExt cx="433388" cy="400051"/>
            </a:xfrm>
          </p:grpSpPr>
          <p:sp>
            <p:nvSpPr>
              <p:cNvPr id="130" name="Line 321"/>
              <p:cNvSpPr>
                <a:spLocks noChangeShapeType="1"/>
              </p:cNvSpPr>
              <p:nvPr/>
            </p:nvSpPr>
            <p:spPr bwMode="auto">
              <a:xfrm flipH="1">
                <a:off x="341314" y="4216401"/>
                <a:ext cx="423863" cy="1588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" name="Oval 322"/>
              <p:cNvSpPr>
                <a:spLocks noChangeArrowheads="1"/>
              </p:cNvSpPr>
              <p:nvPr/>
            </p:nvSpPr>
            <p:spPr bwMode="auto">
              <a:xfrm>
                <a:off x="501651" y="3871913"/>
                <a:ext cx="50800" cy="53975"/>
              </a:xfrm>
              <a:prstGeom prst="ellipse">
                <a:avLst/>
              </a:pr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" name="Freeform 323"/>
              <p:cNvSpPr>
                <a:spLocks/>
              </p:cNvSpPr>
              <p:nvPr/>
            </p:nvSpPr>
            <p:spPr bwMode="auto">
              <a:xfrm>
                <a:off x="601664" y="3960813"/>
                <a:ext cx="53975" cy="184150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0" y="0"/>
                  </a:cxn>
                  <a:cxn ang="0">
                    <a:pos x="34" y="0"/>
                  </a:cxn>
                  <a:cxn ang="0">
                    <a:pos x="34" y="116"/>
                  </a:cxn>
                </a:cxnLst>
                <a:rect l="0" t="0" r="r" b="b"/>
                <a:pathLst>
                  <a:path w="34" h="116">
                    <a:moveTo>
                      <a:pt x="0" y="116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34" y="11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" name="Freeform 324"/>
              <p:cNvSpPr>
                <a:spLocks/>
              </p:cNvSpPr>
              <p:nvPr/>
            </p:nvSpPr>
            <p:spPr bwMode="auto">
              <a:xfrm>
                <a:off x="511176" y="3960813"/>
                <a:ext cx="52388" cy="184150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0" y="0"/>
                  </a:cxn>
                  <a:cxn ang="0">
                    <a:pos x="33" y="0"/>
                  </a:cxn>
                  <a:cxn ang="0">
                    <a:pos x="33" y="116"/>
                  </a:cxn>
                </a:cxnLst>
                <a:rect l="0" t="0" r="r" b="b"/>
                <a:pathLst>
                  <a:path w="33" h="116">
                    <a:moveTo>
                      <a:pt x="0" y="116"/>
                    </a:moveTo>
                    <a:lnTo>
                      <a:pt x="0" y="0"/>
                    </a:lnTo>
                    <a:lnTo>
                      <a:pt x="33" y="0"/>
                    </a:lnTo>
                    <a:lnTo>
                      <a:pt x="33" y="11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4" name="Freeform 325"/>
              <p:cNvSpPr>
                <a:spLocks/>
              </p:cNvSpPr>
              <p:nvPr/>
            </p:nvSpPr>
            <p:spPr bwMode="auto">
              <a:xfrm>
                <a:off x="423864" y="3960813"/>
                <a:ext cx="52388" cy="184150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0" y="0"/>
                  </a:cxn>
                  <a:cxn ang="0">
                    <a:pos x="33" y="0"/>
                  </a:cxn>
                  <a:cxn ang="0">
                    <a:pos x="33" y="116"/>
                  </a:cxn>
                </a:cxnLst>
                <a:rect l="0" t="0" r="r" b="b"/>
                <a:pathLst>
                  <a:path w="33" h="116">
                    <a:moveTo>
                      <a:pt x="0" y="116"/>
                    </a:moveTo>
                    <a:lnTo>
                      <a:pt x="0" y="0"/>
                    </a:lnTo>
                    <a:lnTo>
                      <a:pt x="33" y="0"/>
                    </a:lnTo>
                    <a:lnTo>
                      <a:pt x="33" y="11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Freeform 326"/>
              <p:cNvSpPr>
                <a:spLocks/>
              </p:cNvSpPr>
              <p:nvPr/>
            </p:nvSpPr>
            <p:spPr bwMode="auto">
              <a:xfrm>
                <a:off x="357189" y="3817938"/>
                <a:ext cx="354013" cy="342900"/>
              </a:xfrm>
              <a:custGeom>
                <a:avLst/>
                <a:gdLst/>
                <a:ahLst/>
                <a:cxnLst>
                  <a:cxn ang="0">
                    <a:pos x="17" y="168"/>
                  </a:cxn>
                  <a:cxn ang="0">
                    <a:pos x="17" y="78"/>
                  </a:cxn>
                  <a:cxn ang="0">
                    <a:pos x="12" y="75"/>
                  </a:cxn>
                  <a:cxn ang="0">
                    <a:pos x="0" y="75"/>
                  </a:cxn>
                  <a:cxn ang="0">
                    <a:pos x="0" y="62"/>
                  </a:cxn>
                  <a:cxn ang="0">
                    <a:pos x="84" y="4"/>
                  </a:cxn>
                  <a:cxn ang="0">
                    <a:pos x="95" y="4"/>
                  </a:cxn>
                  <a:cxn ang="0">
                    <a:pos x="183" y="59"/>
                  </a:cxn>
                  <a:cxn ang="0">
                    <a:pos x="183" y="72"/>
                  </a:cxn>
                  <a:cxn ang="0">
                    <a:pos x="177" y="76"/>
                  </a:cxn>
                  <a:cxn ang="0">
                    <a:pos x="171" y="76"/>
                  </a:cxn>
                  <a:cxn ang="0">
                    <a:pos x="171" y="177"/>
                  </a:cxn>
                  <a:cxn ang="0">
                    <a:pos x="183" y="177"/>
                  </a:cxn>
                </a:cxnLst>
                <a:rect l="0" t="0" r="r" b="b"/>
                <a:pathLst>
                  <a:path w="183" h="177">
                    <a:moveTo>
                      <a:pt x="17" y="168"/>
                    </a:moveTo>
                    <a:cubicBezTo>
                      <a:pt x="17" y="78"/>
                      <a:pt x="17" y="78"/>
                      <a:pt x="17" y="78"/>
                    </a:cubicBezTo>
                    <a:cubicBezTo>
                      <a:pt x="17" y="78"/>
                      <a:pt x="19" y="75"/>
                      <a:pt x="12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64" y="20"/>
                      <a:pt x="84" y="4"/>
                    </a:cubicBezTo>
                    <a:cubicBezTo>
                      <a:pt x="86" y="3"/>
                      <a:pt x="89" y="0"/>
                      <a:pt x="95" y="4"/>
                    </a:cubicBezTo>
                    <a:cubicBezTo>
                      <a:pt x="100" y="9"/>
                      <a:pt x="183" y="59"/>
                      <a:pt x="183" y="59"/>
                    </a:cubicBezTo>
                    <a:cubicBezTo>
                      <a:pt x="183" y="72"/>
                      <a:pt x="183" y="72"/>
                      <a:pt x="183" y="72"/>
                    </a:cubicBezTo>
                    <a:cubicBezTo>
                      <a:pt x="183" y="72"/>
                      <a:pt x="183" y="76"/>
                      <a:pt x="177" y="76"/>
                    </a:cubicBezTo>
                    <a:cubicBezTo>
                      <a:pt x="171" y="76"/>
                      <a:pt x="171" y="76"/>
                      <a:pt x="171" y="76"/>
                    </a:cubicBezTo>
                    <a:cubicBezTo>
                      <a:pt x="171" y="177"/>
                      <a:pt x="171" y="177"/>
                      <a:pt x="171" y="177"/>
                    </a:cubicBezTo>
                    <a:cubicBezTo>
                      <a:pt x="183" y="177"/>
                      <a:pt x="183" y="177"/>
                      <a:pt x="183" y="177"/>
                    </a:cubicBez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" name="Freeform 327"/>
              <p:cNvSpPr>
                <a:spLocks/>
              </p:cNvSpPr>
              <p:nvPr/>
            </p:nvSpPr>
            <p:spPr bwMode="auto">
              <a:xfrm>
                <a:off x="331789" y="4148138"/>
                <a:ext cx="42863" cy="68263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4" y="35"/>
                  </a:cxn>
                </a:cxnLst>
                <a:rect l="0" t="0" r="r" b="b"/>
                <a:pathLst>
                  <a:path w="22" h="35">
                    <a:moveTo>
                      <a:pt x="22" y="0"/>
                    </a:moveTo>
                    <a:cubicBezTo>
                      <a:pt x="0" y="12"/>
                      <a:pt x="4" y="35"/>
                      <a:pt x="4" y="35"/>
                    </a:cubicBez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6" name="Groupe 589"/>
            <p:cNvGrpSpPr/>
            <p:nvPr/>
          </p:nvGrpSpPr>
          <p:grpSpPr>
            <a:xfrm>
              <a:off x="-528045" y="3141515"/>
              <a:ext cx="227013" cy="209551"/>
              <a:chOff x="331789" y="3817938"/>
              <a:chExt cx="433388" cy="400051"/>
            </a:xfrm>
          </p:grpSpPr>
          <p:sp>
            <p:nvSpPr>
              <p:cNvPr id="123" name="Line 321"/>
              <p:cNvSpPr>
                <a:spLocks noChangeShapeType="1"/>
              </p:cNvSpPr>
              <p:nvPr/>
            </p:nvSpPr>
            <p:spPr bwMode="auto">
              <a:xfrm flipH="1">
                <a:off x="341314" y="4216401"/>
                <a:ext cx="423863" cy="1588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" name="Oval 322"/>
              <p:cNvSpPr>
                <a:spLocks noChangeArrowheads="1"/>
              </p:cNvSpPr>
              <p:nvPr/>
            </p:nvSpPr>
            <p:spPr bwMode="auto">
              <a:xfrm>
                <a:off x="501651" y="3871913"/>
                <a:ext cx="50800" cy="53975"/>
              </a:xfrm>
              <a:prstGeom prst="ellipse">
                <a:avLst/>
              </a:pr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" name="Freeform 323"/>
              <p:cNvSpPr>
                <a:spLocks/>
              </p:cNvSpPr>
              <p:nvPr/>
            </p:nvSpPr>
            <p:spPr bwMode="auto">
              <a:xfrm>
                <a:off x="601664" y="3960813"/>
                <a:ext cx="53975" cy="184150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0" y="0"/>
                  </a:cxn>
                  <a:cxn ang="0">
                    <a:pos x="34" y="0"/>
                  </a:cxn>
                  <a:cxn ang="0">
                    <a:pos x="34" y="116"/>
                  </a:cxn>
                </a:cxnLst>
                <a:rect l="0" t="0" r="r" b="b"/>
                <a:pathLst>
                  <a:path w="34" h="116">
                    <a:moveTo>
                      <a:pt x="0" y="116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34" y="11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" name="Freeform 324"/>
              <p:cNvSpPr>
                <a:spLocks/>
              </p:cNvSpPr>
              <p:nvPr/>
            </p:nvSpPr>
            <p:spPr bwMode="auto">
              <a:xfrm>
                <a:off x="511176" y="3960813"/>
                <a:ext cx="52388" cy="184150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0" y="0"/>
                  </a:cxn>
                  <a:cxn ang="0">
                    <a:pos x="33" y="0"/>
                  </a:cxn>
                  <a:cxn ang="0">
                    <a:pos x="33" y="116"/>
                  </a:cxn>
                </a:cxnLst>
                <a:rect l="0" t="0" r="r" b="b"/>
                <a:pathLst>
                  <a:path w="33" h="116">
                    <a:moveTo>
                      <a:pt x="0" y="116"/>
                    </a:moveTo>
                    <a:lnTo>
                      <a:pt x="0" y="0"/>
                    </a:lnTo>
                    <a:lnTo>
                      <a:pt x="33" y="0"/>
                    </a:lnTo>
                    <a:lnTo>
                      <a:pt x="33" y="11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7" name="Freeform 325"/>
              <p:cNvSpPr>
                <a:spLocks/>
              </p:cNvSpPr>
              <p:nvPr/>
            </p:nvSpPr>
            <p:spPr bwMode="auto">
              <a:xfrm>
                <a:off x="423864" y="3960813"/>
                <a:ext cx="52388" cy="184150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0" y="0"/>
                  </a:cxn>
                  <a:cxn ang="0">
                    <a:pos x="33" y="0"/>
                  </a:cxn>
                  <a:cxn ang="0">
                    <a:pos x="33" y="116"/>
                  </a:cxn>
                </a:cxnLst>
                <a:rect l="0" t="0" r="r" b="b"/>
                <a:pathLst>
                  <a:path w="33" h="116">
                    <a:moveTo>
                      <a:pt x="0" y="116"/>
                    </a:moveTo>
                    <a:lnTo>
                      <a:pt x="0" y="0"/>
                    </a:lnTo>
                    <a:lnTo>
                      <a:pt x="33" y="0"/>
                    </a:lnTo>
                    <a:lnTo>
                      <a:pt x="33" y="11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" name="Freeform 326"/>
              <p:cNvSpPr>
                <a:spLocks/>
              </p:cNvSpPr>
              <p:nvPr/>
            </p:nvSpPr>
            <p:spPr bwMode="auto">
              <a:xfrm>
                <a:off x="357189" y="3817938"/>
                <a:ext cx="354013" cy="342900"/>
              </a:xfrm>
              <a:custGeom>
                <a:avLst/>
                <a:gdLst/>
                <a:ahLst/>
                <a:cxnLst>
                  <a:cxn ang="0">
                    <a:pos x="17" y="168"/>
                  </a:cxn>
                  <a:cxn ang="0">
                    <a:pos x="17" y="78"/>
                  </a:cxn>
                  <a:cxn ang="0">
                    <a:pos x="12" y="75"/>
                  </a:cxn>
                  <a:cxn ang="0">
                    <a:pos x="0" y="75"/>
                  </a:cxn>
                  <a:cxn ang="0">
                    <a:pos x="0" y="62"/>
                  </a:cxn>
                  <a:cxn ang="0">
                    <a:pos x="84" y="4"/>
                  </a:cxn>
                  <a:cxn ang="0">
                    <a:pos x="95" y="4"/>
                  </a:cxn>
                  <a:cxn ang="0">
                    <a:pos x="183" y="59"/>
                  </a:cxn>
                  <a:cxn ang="0">
                    <a:pos x="183" y="72"/>
                  </a:cxn>
                  <a:cxn ang="0">
                    <a:pos x="177" y="76"/>
                  </a:cxn>
                  <a:cxn ang="0">
                    <a:pos x="171" y="76"/>
                  </a:cxn>
                  <a:cxn ang="0">
                    <a:pos x="171" y="177"/>
                  </a:cxn>
                  <a:cxn ang="0">
                    <a:pos x="183" y="177"/>
                  </a:cxn>
                </a:cxnLst>
                <a:rect l="0" t="0" r="r" b="b"/>
                <a:pathLst>
                  <a:path w="183" h="177">
                    <a:moveTo>
                      <a:pt x="17" y="168"/>
                    </a:moveTo>
                    <a:cubicBezTo>
                      <a:pt x="17" y="78"/>
                      <a:pt x="17" y="78"/>
                      <a:pt x="17" y="78"/>
                    </a:cubicBezTo>
                    <a:cubicBezTo>
                      <a:pt x="17" y="78"/>
                      <a:pt x="19" y="75"/>
                      <a:pt x="12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64" y="20"/>
                      <a:pt x="84" y="4"/>
                    </a:cubicBezTo>
                    <a:cubicBezTo>
                      <a:pt x="86" y="3"/>
                      <a:pt x="89" y="0"/>
                      <a:pt x="95" y="4"/>
                    </a:cubicBezTo>
                    <a:cubicBezTo>
                      <a:pt x="100" y="9"/>
                      <a:pt x="183" y="59"/>
                      <a:pt x="183" y="59"/>
                    </a:cubicBezTo>
                    <a:cubicBezTo>
                      <a:pt x="183" y="72"/>
                      <a:pt x="183" y="72"/>
                      <a:pt x="183" y="72"/>
                    </a:cubicBezTo>
                    <a:cubicBezTo>
                      <a:pt x="183" y="72"/>
                      <a:pt x="183" y="76"/>
                      <a:pt x="177" y="76"/>
                    </a:cubicBezTo>
                    <a:cubicBezTo>
                      <a:pt x="171" y="76"/>
                      <a:pt x="171" y="76"/>
                      <a:pt x="171" y="76"/>
                    </a:cubicBezTo>
                    <a:cubicBezTo>
                      <a:pt x="171" y="177"/>
                      <a:pt x="171" y="177"/>
                      <a:pt x="171" y="177"/>
                    </a:cubicBezTo>
                    <a:cubicBezTo>
                      <a:pt x="183" y="177"/>
                      <a:pt x="183" y="177"/>
                      <a:pt x="183" y="177"/>
                    </a:cubicBez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" name="Freeform 327"/>
              <p:cNvSpPr>
                <a:spLocks/>
              </p:cNvSpPr>
              <p:nvPr/>
            </p:nvSpPr>
            <p:spPr bwMode="auto">
              <a:xfrm>
                <a:off x="331789" y="4148138"/>
                <a:ext cx="42863" cy="68263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4" y="35"/>
                  </a:cxn>
                </a:cxnLst>
                <a:rect l="0" t="0" r="r" b="b"/>
                <a:pathLst>
                  <a:path w="22" h="35">
                    <a:moveTo>
                      <a:pt x="22" y="0"/>
                    </a:moveTo>
                    <a:cubicBezTo>
                      <a:pt x="0" y="12"/>
                      <a:pt x="4" y="35"/>
                      <a:pt x="4" y="35"/>
                    </a:cubicBez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7" name="Groupe 589"/>
            <p:cNvGrpSpPr/>
            <p:nvPr/>
          </p:nvGrpSpPr>
          <p:grpSpPr>
            <a:xfrm>
              <a:off x="-352362" y="3401263"/>
              <a:ext cx="227013" cy="209551"/>
              <a:chOff x="331789" y="3817938"/>
              <a:chExt cx="433388" cy="400051"/>
            </a:xfrm>
          </p:grpSpPr>
          <p:sp>
            <p:nvSpPr>
              <p:cNvPr id="116" name="Line 321"/>
              <p:cNvSpPr>
                <a:spLocks noChangeShapeType="1"/>
              </p:cNvSpPr>
              <p:nvPr/>
            </p:nvSpPr>
            <p:spPr bwMode="auto">
              <a:xfrm flipH="1">
                <a:off x="341314" y="4216401"/>
                <a:ext cx="423863" cy="1588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" name="Oval 322"/>
              <p:cNvSpPr>
                <a:spLocks noChangeArrowheads="1"/>
              </p:cNvSpPr>
              <p:nvPr/>
            </p:nvSpPr>
            <p:spPr bwMode="auto">
              <a:xfrm>
                <a:off x="501651" y="3871913"/>
                <a:ext cx="50800" cy="53975"/>
              </a:xfrm>
              <a:prstGeom prst="ellipse">
                <a:avLst/>
              </a:pr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8" name="Freeform 323"/>
              <p:cNvSpPr>
                <a:spLocks/>
              </p:cNvSpPr>
              <p:nvPr/>
            </p:nvSpPr>
            <p:spPr bwMode="auto">
              <a:xfrm>
                <a:off x="601664" y="3960813"/>
                <a:ext cx="53975" cy="184150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0" y="0"/>
                  </a:cxn>
                  <a:cxn ang="0">
                    <a:pos x="34" y="0"/>
                  </a:cxn>
                  <a:cxn ang="0">
                    <a:pos x="34" y="116"/>
                  </a:cxn>
                </a:cxnLst>
                <a:rect l="0" t="0" r="r" b="b"/>
                <a:pathLst>
                  <a:path w="34" h="116">
                    <a:moveTo>
                      <a:pt x="0" y="116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34" y="11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9" name="Freeform 324"/>
              <p:cNvSpPr>
                <a:spLocks/>
              </p:cNvSpPr>
              <p:nvPr/>
            </p:nvSpPr>
            <p:spPr bwMode="auto">
              <a:xfrm>
                <a:off x="511176" y="3960813"/>
                <a:ext cx="52388" cy="184150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0" y="0"/>
                  </a:cxn>
                  <a:cxn ang="0">
                    <a:pos x="33" y="0"/>
                  </a:cxn>
                  <a:cxn ang="0">
                    <a:pos x="33" y="116"/>
                  </a:cxn>
                </a:cxnLst>
                <a:rect l="0" t="0" r="r" b="b"/>
                <a:pathLst>
                  <a:path w="33" h="116">
                    <a:moveTo>
                      <a:pt x="0" y="116"/>
                    </a:moveTo>
                    <a:lnTo>
                      <a:pt x="0" y="0"/>
                    </a:lnTo>
                    <a:lnTo>
                      <a:pt x="33" y="0"/>
                    </a:lnTo>
                    <a:lnTo>
                      <a:pt x="33" y="11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" name="Freeform 325"/>
              <p:cNvSpPr>
                <a:spLocks/>
              </p:cNvSpPr>
              <p:nvPr/>
            </p:nvSpPr>
            <p:spPr bwMode="auto">
              <a:xfrm>
                <a:off x="423864" y="3960813"/>
                <a:ext cx="52388" cy="184150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0" y="0"/>
                  </a:cxn>
                  <a:cxn ang="0">
                    <a:pos x="33" y="0"/>
                  </a:cxn>
                  <a:cxn ang="0">
                    <a:pos x="33" y="116"/>
                  </a:cxn>
                </a:cxnLst>
                <a:rect l="0" t="0" r="r" b="b"/>
                <a:pathLst>
                  <a:path w="33" h="116">
                    <a:moveTo>
                      <a:pt x="0" y="116"/>
                    </a:moveTo>
                    <a:lnTo>
                      <a:pt x="0" y="0"/>
                    </a:lnTo>
                    <a:lnTo>
                      <a:pt x="33" y="0"/>
                    </a:lnTo>
                    <a:lnTo>
                      <a:pt x="33" y="11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" name="Freeform 326"/>
              <p:cNvSpPr>
                <a:spLocks/>
              </p:cNvSpPr>
              <p:nvPr/>
            </p:nvSpPr>
            <p:spPr bwMode="auto">
              <a:xfrm>
                <a:off x="357189" y="3817938"/>
                <a:ext cx="354013" cy="342900"/>
              </a:xfrm>
              <a:custGeom>
                <a:avLst/>
                <a:gdLst/>
                <a:ahLst/>
                <a:cxnLst>
                  <a:cxn ang="0">
                    <a:pos x="17" y="168"/>
                  </a:cxn>
                  <a:cxn ang="0">
                    <a:pos x="17" y="78"/>
                  </a:cxn>
                  <a:cxn ang="0">
                    <a:pos x="12" y="75"/>
                  </a:cxn>
                  <a:cxn ang="0">
                    <a:pos x="0" y="75"/>
                  </a:cxn>
                  <a:cxn ang="0">
                    <a:pos x="0" y="62"/>
                  </a:cxn>
                  <a:cxn ang="0">
                    <a:pos x="84" y="4"/>
                  </a:cxn>
                  <a:cxn ang="0">
                    <a:pos x="95" y="4"/>
                  </a:cxn>
                  <a:cxn ang="0">
                    <a:pos x="183" y="59"/>
                  </a:cxn>
                  <a:cxn ang="0">
                    <a:pos x="183" y="72"/>
                  </a:cxn>
                  <a:cxn ang="0">
                    <a:pos x="177" y="76"/>
                  </a:cxn>
                  <a:cxn ang="0">
                    <a:pos x="171" y="76"/>
                  </a:cxn>
                  <a:cxn ang="0">
                    <a:pos x="171" y="177"/>
                  </a:cxn>
                  <a:cxn ang="0">
                    <a:pos x="183" y="177"/>
                  </a:cxn>
                </a:cxnLst>
                <a:rect l="0" t="0" r="r" b="b"/>
                <a:pathLst>
                  <a:path w="183" h="177">
                    <a:moveTo>
                      <a:pt x="17" y="168"/>
                    </a:moveTo>
                    <a:cubicBezTo>
                      <a:pt x="17" y="78"/>
                      <a:pt x="17" y="78"/>
                      <a:pt x="17" y="78"/>
                    </a:cubicBezTo>
                    <a:cubicBezTo>
                      <a:pt x="17" y="78"/>
                      <a:pt x="19" y="75"/>
                      <a:pt x="12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64" y="20"/>
                      <a:pt x="84" y="4"/>
                    </a:cubicBezTo>
                    <a:cubicBezTo>
                      <a:pt x="86" y="3"/>
                      <a:pt x="89" y="0"/>
                      <a:pt x="95" y="4"/>
                    </a:cubicBezTo>
                    <a:cubicBezTo>
                      <a:pt x="100" y="9"/>
                      <a:pt x="183" y="59"/>
                      <a:pt x="183" y="59"/>
                    </a:cubicBezTo>
                    <a:cubicBezTo>
                      <a:pt x="183" y="72"/>
                      <a:pt x="183" y="72"/>
                      <a:pt x="183" y="72"/>
                    </a:cubicBezTo>
                    <a:cubicBezTo>
                      <a:pt x="183" y="72"/>
                      <a:pt x="183" y="76"/>
                      <a:pt x="177" y="76"/>
                    </a:cubicBezTo>
                    <a:cubicBezTo>
                      <a:pt x="171" y="76"/>
                      <a:pt x="171" y="76"/>
                      <a:pt x="171" y="76"/>
                    </a:cubicBezTo>
                    <a:cubicBezTo>
                      <a:pt x="171" y="177"/>
                      <a:pt x="171" y="177"/>
                      <a:pt x="171" y="177"/>
                    </a:cubicBezTo>
                    <a:cubicBezTo>
                      <a:pt x="183" y="177"/>
                      <a:pt x="183" y="177"/>
                      <a:pt x="183" y="177"/>
                    </a:cubicBez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" name="Freeform 327"/>
              <p:cNvSpPr>
                <a:spLocks/>
              </p:cNvSpPr>
              <p:nvPr/>
            </p:nvSpPr>
            <p:spPr bwMode="auto">
              <a:xfrm>
                <a:off x="331789" y="4148138"/>
                <a:ext cx="42863" cy="68263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4" y="35"/>
                  </a:cxn>
                </a:cxnLst>
                <a:rect l="0" t="0" r="r" b="b"/>
                <a:pathLst>
                  <a:path w="22" h="35">
                    <a:moveTo>
                      <a:pt x="22" y="0"/>
                    </a:moveTo>
                    <a:cubicBezTo>
                      <a:pt x="0" y="12"/>
                      <a:pt x="4" y="35"/>
                      <a:pt x="4" y="35"/>
                    </a:cubicBez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8" name="Groupe 589"/>
            <p:cNvGrpSpPr/>
            <p:nvPr/>
          </p:nvGrpSpPr>
          <p:grpSpPr>
            <a:xfrm>
              <a:off x="-301032" y="3716645"/>
              <a:ext cx="227013" cy="209551"/>
              <a:chOff x="331789" y="3817938"/>
              <a:chExt cx="433388" cy="400051"/>
            </a:xfrm>
          </p:grpSpPr>
          <p:sp>
            <p:nvSpPr>
              <p:cNvPr id="109" name="Line 321"/>
              <p:cNvSpPr>
                <a:spLocks noChangeShapeType="1"/>
              </p:cNvSpPr>
              <p:nvPr/>
            </p:nvSpPr>
            <p:spPr bwMode="auto">
              <a:xfrm flipH="1">
                <a:off x="341314" y="4216401"/>
                <a:ext cx="423863" cy="1588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" name="Oval 322"/>
              <p:cNvSpPr>
                <a:spLocks noChangeArrowheads="1"/>
              </p:cNvSpPr>
              <p:nvPr/>
            </p:nvSpPr>
            <p:spPr bwMode="auto">
              <a:xfrm>
                <a:off x="501651" y="3871913"/>
                <a:ext cx="50800" cy="53975"/>
              </a:xfrm>
              <a:prstGeom prst="ellipse">
                <a:avLst/>
              </a:pr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1" name="Freeform 323"/>
              <p:cNvSpPr>
                <a:spLocks/>
              </p:cNvSpPr>
              <p:nvPr/>
            </p:nvSpPr>
            <p:spPr bwMode="auto">
              <a:xfrm>
                <a:off x="601664" y="3960813"/>
                <a:ext cx="53975" cy="184150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0" y="0"/>
                  </a:cxn>
                  <a:cxn ang="0">
                    <a:pos x="34" y="0"/>
                  </a:cxn>
                  <a:cxn ang="0">
                    <a:pos x="34" y="116"/>
                  </a:cxn>
                </a:cxnLst>
                <a:rect l="0" t="0" r="r" b="b"/>
                <a:pathLst>
                  <a:path w="34" h="116">
                    <a:moveTo>
                      <a:pt x="0" y="116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34" y="11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2" name="Freeform 324"/>
              <p:cNvSpPr>
                <a:spLocks/>
              </p:cNvSpPr>
              <p:nvPr/>
            </p:nvSpPr>
            <p:spPr bwMode="auto">
              <a:xfrm>
                <a:off x="511176" y="3960813"/>
                <a:ext cx="52388" cy="184150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0" y="0"/>
                  </a:cxn>
                  <a:cxn ang="0">
                    <a:pos x="33" y="0"/>
                  </a:cxn>
                  <a:cxn ang="0">
                    <a:pos x="33" y="116"/>
                  </a:cxn>
                </a:cxnLst>
                <a:rect l="0" t="0" r="r" b="b"/>
                <a:pathLst>
                  <a:path w="33" h="116">
                    <a:moveTo>
                      <a:pt x="0" y="116"/>
                    </a:moveTo>
                    <a:lnTo>
                      <a:pt x="0" y="0"/>
                    </a:lnTo>
                    <a:lnTo>
                      <a:pt x="33" y="0"/>
                    </a:lnTo>
                    <a:lnTo>
                      <a:pt x="33" y="11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" name="Freeform 325"/>
              <p:cNvSpPr>
                <a:spLocks/>
              </p:cNvSpPr>
              <p:nvPr/>
            </p:nvSpPr>
            <p:spPr bwMode="auto">
              <a:xfrm>
                <a:off x="423864" y="3960813"/>
                <a:ext cx="52388" cy="184150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0" y="0"/>
                  </a:cxn>
                  <a:cxn ang="0">
                    <a:pos x="33" y="0"/>
                  </a:cxn>
                  <a:cxn ang="0">
                    <a:pos x="33" y="116"/>
                  </a:cxn>
                </a:cxnLst>
                <a:rect l="0" t="0" r="r" b="b"/>
                <a:pathLst>
                  <a:path w="33" h="116">
                    <a:moveTo>
                      <a:pt x="0" y="116"/>
                    </a:moveTo>
                    <a:lnTo>
                      <a:pt x="0" y="0"/>
                    </a:lnTo>
                    <a:lnTo>
                      <a:pt x="33" y="0"/>
                    </a:lnTo>
                    <a:lnTo>
                      <a:pt x="33" y="11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" name="Freeform 326"/>
              <p:cNvSpPr>
                <a:spLocks/>
              </p:cNvSpPr>
              <p:nvPr/>
            </p:nvSpPr>
            <p:spPr bwMode="auto">
              <a:xfrm>
                <a:off x="357189" y="3817938"/>
                <a:ext cx="354013" cy="342900"/>
              </a:xfrm>
              <a:custGeom>
                <a:avLst/>
                <a:gdLst/>
                <a:ahLst/>
                <a:cxnLst>
                  <a:cxn ang="0">
                    <a:pos x="17" y="168"/>
                  </a:cxn>
                  <a:cxn ang="0">
                    <a:pos x="17" y="78"/>
                  </a:cxn>
                  <a:cxn ang="0">
                    <a:pos x="12" y="75"/>
                  </a:cxn>
                  <a:cxn ang="0">
                    <a:pos x="0" y="75"/>
                  </a:cxn>
                  <a:cxn ang="0">
                    <a:pos x="0" y="62"/>
                  </a:cxn>
                  <a:cxn ang="0">
                    <a:pos x="84" y="4"/>
                  </a:cxn>
                  <a:cxn ang="0">
                    <a:pos x="95" y="4"/>
                  </a:cxn>
                  <a:cxn ang="0">
                    <a:pos x="183" y="59"/>
                  </a:cxn>
                  <a:cxn ang="0">
                    <a:pos x="183" y="72"/>
                  </a:cxn>
                  <a:cxn ang="0">
                    <a:pos x="177" y="76"/>
                  </a:cxn>
                  <a:cxn ang="0">
                    <a:pos x="171" y="76"/>
                  </a:cxn>
                  <a:cxn ang="0">
                    <a:pos x="171" y="177"/>
                  </a:cxn>
                  <a:cxn ang="0">
                    <a:pos x="183" y="177"/>
                  </a:cxn>
                </a:cxnLst>
                <a:rect l="0" t="0" r="r" b="b"/>
                <a:pathLst>
                  <a:path w="183" h="177">
                    <a:moveTo>
                      <a:pt x="17" y="168"/>
                    </a:moveTo>
                    <a:cubicBezTo>
                      <a:pt x="17" y="78"/>
                      <a:pt x="17" y="78"/>
                      <a:pt x="17" y="78"/>
                    </a:cubicBezTo>
                    <a:cubicBezTo>
                      <a:pt x="17" y="78"/>
                      <a:pt x="19" y="75"/>
                      <a:pt x="12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64" y="20"/>
                      <a:pt x="84" y="4"/>
                    </a:cubicBezTo>
                    <a:cubicBezTo>
                      <a:pt x="86" y="3"/>
                      <a:pt x="89" y="0"/>
                      <a:pt x="95" y="4"/>
                    </a:cubicBezTo>
                    <a:cubicBezTo>
                      <a:pt x="100" y="9"/>
                      <a:pt x="183" y="59"/>
                      <a:pt x="183" y="59"/>
                    </a:cubicBezTo>
                    <a:cubicBezTo>
                      <a:pt x="183" y="72"/>
                      <a:pt x="183" y="72"/>
                      <a:pt x="183" y="72"/>
                    </a:cubicBezTo>
                    <a:cubicBezTo>
                      <a:pt x="183" y="72"/>
                      <a:pt x="183" y="76"/>
                      <a:pt x="177" y="76"/>
                    </a:cubicBezTo>
                    <a:cubicBezTo>
                      <a:pt x="171" y="76"/>
                      <a:pt x="171" y="76"/>
                      <a:pt x="171" y="76"/>
                    </a:cubicBezTo>
                    <a:cubicBezTo>
                      <a:pt x="171" y="177"/>
                      <a:pt x="171" y="177"/>
                      <a:pt x="171" y="177"/>
                    </a:cubicBezTo>
                    <a:cubicBezTo>
                      <a:pt x="183" y="177"/>
                      <a:pt x="183" y="177"/>
                      <a:pt x="183" y="177"/>
                    </a:cubicBez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5" name="Freeform 327"/>
              <p:cNvSpPr>
                <a:spLocks/>
              </p:cNvSpPr>
              <p:nvPr/>
            </p:nvSpPr>
            <p:spPr bwMode="auto">
              <a:xfrm>
                <a:off x="331789" y="4148138"/>
                <a:ext cx="42863" cy="68263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4" y="35"/>
                  </a:cxn>
                </a:cxnLst>
                <a:rect l="0" t="0" r="r" b="b"/>
                <a:pathLst>
                  <a:path w="22" h="35">
                    <a:moveTo>
                      <a:pt x="22" y="0"/>
                    </a:moveTo>
                    <a:cubicBezTo>
                      <a:pt x="0" y="12"/>
                      <a:pt x="4" y="35"/>
                      <a:pt x="4" y="35"/>
                    </a:cubicBez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9" name="Groupe 589"/>
            <p:cNvGrpSpPr/>
            <p:nvPr/>
          </p:nvGrpSpPr>
          <p:grpSpPr>
            <a:xfrm>
              <a:off x="-425765" y="4062720"/>
              <a:ext cx="227013" cy="209551"/>
              <a:chOff x="331789" y="3817938"/>
              <a:chExt cx="433388" cy="400051"/>
            </a:xfrm>
          </p:grpSpPr>
          <p:sp>
            <p:nvSpPr>
              <p:cNvPr id="102" name="Line 321"/>
              <p:cNvSpPr>
                <a:spLocks noChangeShapeType="1"/>
              </p:cNvSpPr>
              <p:nvPr/>
            </p:nvSpPr>
            <p:spPr bwMode="auto">
              <a:xfrm flipH="1">
                <a:off x="341314" y="4216401"/>
                <a:ext cx="423863" cy="1588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" name="Oval 322"/>
              <p:cNvSpPr>
                <a:spLocks noChangeArrowheads="1"/>
              </p:cNvSpPr>
              <p:nvPr/>
            </p:nvSpPr>
            <p:spPr bwMode="auto">
              <a:xfrm>
                <a:off x="501651" y="3871913"/>
                <a:ext cx="50800" cy="53975"/>
              </a:xfrm>
              <a:prstGeom prst="ellipse">
                <a:avLst/>
              </a:pr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" name="Freeform 323"/>
              <p:cNvSpPr>
                <a:spLocks/>
              </p:cNvSpPr>
              <p:nvPr/>
            </p:nvSpPr>
            <p:spPr bwMode="auto">
              <a:xfrm>
                <a:off x="601664" y="3960813"/>
                <a:ext cx="53975" cy="184150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0" y="0"/>
                  </a:cxn>
                  <a:cxn ang="0">
                    <a:pos x="34" y="0"/>
                  </a:cxn>
                  <a:cxn ang="0">
                    <a:pos x="34" y="116"/>
                  </a:cxn>
                </a:cxnLst>
                <a:rect l="0" t="0" r="r" b="b"/>
                <a:pathLst>
                  <a:path w="34" h="116">
                    <a:moveTo>
                      <a:pt x="0" y="116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34" y="11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" name="Freeform 324"/>
              <p:cNvSpPr>
                <a:spLocks/>
              </p:cNvSpPr>
              <p:nvPr/>
            </p:nvSpPr>
            <p:spPr bwMode="auto">
              <a:xfrm>
                <a:off x="511176" y="3960813"/>
                <a:ext cx="52388" cy="184150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0" y="0"/>
                  </a:cxn>
                  <a:cxn ang="0">
                    <a:pos x="33" y="0"/>
                  </a:cxn>
                  <a:cxn ang="0">
                    <a:pos x="33" y="116"/>
                  </a:cxn>
                </a:cxnLst>
                <a:rect l="0" t="0" r="r" b="b"/>
                <a:pathLst>
                  <a:path w="33" h="116">
                    <a:moveTo>
                      <a:pt x="0" y="116"/>
                    </a:moveTo>
                    <a:lnTo>
                      <a:pt x="0" y="0"/>
                    </a:lnTo>
                    <a:lnTo>
                      <a:pt x="33" y="0"/>
                    </a:lnTo>
                    <a:lnTo>
                      <a:pt x="33" y="11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" name="Freeform 325"/>
              <p:cNvSpPr>
                <a:spLocks/>
              </p:cNvSpPr>
              <p:nvPr/>
            </p:nvSpPr>
            <p:spPr bwMode="auto">
              <a:xfrm>
                <a:off x="423864" y="3960813"/>
                <a:ext cx="52388" cy="184150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0" y="0"/>
                  </a:cxn>
                  <a:cxn ang="0">
                    <a:pos x="33" y="0"/>
                  </a:cxn>
                  <a:cxn ang="0">
                    <a:pos x="33" y="116"/>
                  </a:cxn>
                </a:cxnLst>
                <a:rect l="0" t="0" r="r" b="b"/>
                <a:pathLst>
                  <a:path w="33" h="116">
                    <a:moveTo>
                      <a:pt x="0" y="116"/>
                    </a:moveTo>
                    <a:lnTo>
                      <a:pt x="0" y="0"/>
                    </a:lnTo>
                    <a:lnTo>
                      <a:pt x="33" y="0"/>
                    </a:lnTo>
                    <a:lnTo>
                      <a:pt x="33" y="11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" name="Freeform 326"/>
              <p:cNvSpPr>
                <a:spLocks/>
              </p:cNvSpPr>
              <p:nvPr/>
            </p:nvSpPr>
            <p:spPr bwMode="auto">
              <a:xfrm>
                <a:off x="357189" y="3817938"/>
                <a:ext cx="354013" cy="342900"/>
              </a:xfrm>
              <a:custGeom>
                <a:avLst/>
                <a:gdLst/>
                <a:ahLst/>
                <a:cxnLst>
                  <a:cxn ang="0">
                    <a:pos x="17" y="168"/>
                  </a:cxn>
                  <a:cxn ang="0">
                    <a:pos x="17" y="78"/>
                  </a:cxn>
                  <a:cxn ang="0">
                    <a:pos x="12" y="75"/>
                  </a:cxn>
                  <a:cxn ang="0">
                    <a:pos x="0" y="75"/>
                  </a:cxn>
                  <a:cxn ang="0">
                    <a:pos x="0" y="62"/>
                  </a:cxn>
                  <a:cxn ang="0">
                    <a:pos x="84" y="4"/>
                  </a:cxn>
                  <a:cxn ang="0">
                    <a:pos x="95" y="4"/>
                  </a:cxn>
                  <a:cxn ang="0">
                    <a:pos x="183" y="59"/>
                  </a:cxn>
                  <a:cxn ang="0">
                    <a:pos x="183" y="72"/>
                  </a:cxn>
                  <a:cxn ang="0">
                    <a:pos x="177" y="76"/>
                  </a:cxn>
                  <a:cxn ang="0">
                    <a:pos x="171" y="76"/>
                  </a:cxn>
                  <a:cxn ang="0">
                    <a:pos x="171" y="177"/>
                  </a:cxn>
                  <a:cxn ang="0">
                    <a:pos x="183" y="177"/>
                  </a:cxn>
                </a:cxnLst>
                <a:rect l="0" t="0" r="r" b="b"/>
                <a:pathLst>
                  <a:path w="183" h="177">
                    <a:moveTo>
                      <a:pt x="17" y="168"/>
                    </a:moveTo>
                    <a:cubicBezTo>
                      <a:pt x="17" y="78"/>
                      <a:pt x="17" y="78"/>
                      <a:pt x="17" y="78"/>
                    </a:cubicBezTo>
                    <a:cubicBezTo>
                      <a:pt x="17" y="78"/>
                      <a:pt x="19" y="75"/>
                      <a:pt x="12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64" y="20"/>
                      <a:pt x="84" y="4"/>
                    </a:cubicBezTo>
                    <a:cubicBezTo>
                      <a:pt x="86" y="3"/>
                      <a:pt x="89" y="0"/>
                      <a:pt x="95" y="4"/>
                    </a:cubicBezTo>
                    <a:cubicBezTo>
                      <a:pt x="100" y="9"/>
                      <a:pt x="183" y="59"/>
                      <a:pt x="183" y="59"/>
                    </a:cubicBezTo>
                    <a:cubicBezTo>
                      <a:pt x="183" y="72"/>
                      <a:pt x="183" y="72"/>
                      <a:pt x="183" y="72"/>
                    </a:cubicBezTo>
                    <a:cubicBezTo>
                      <a:pt x="183" y="72"/>
                      <a:pt x="183" y="76"/>
                      <a:pt x="177" y="76"/>
                    </a:cubicBezTo>
                    <a:cubicBezTo>
                      <a:pt x="171" y="76"/>
                      <a:pt x="171" y="76"/>
                      <a:pt x="171" y="76"/>
                    </a:cubicBezTo>
                    <a:cubicBezTo>
                      <a:pt x="171" y="177"/>
                      <a:pt x="171" y="177"/>
                      <a:pt x="171" y="177"/>
                    </a:cubicBezTo>
                    <a:cubicBezTo>
                      <a:pt x="183" y="177"/>
                      <a:pt x="183" y="177"/>
                      <a:pt x="183" y="177"/>
                    </a:cubicBez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" name="Freeform 327"/>
              <p:cNvSpPr>
                <a:spLocks/>
              </p:cNvSpPr>
              <p:nvPr/>
            </p:nvSpPr>
            <p:spPr bwMode="auto">
              <a:xfrm>
                <a:off x="331789" y="4148138"/>
                <a:ext cx="42863" cy="68263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4" y="35"/>
                  </a:cxn>
                </a:cxnLst>
                <a:rect l="0" t="0" r="r" b="b"/>
                <a:pathLst>
                  <a:path w="22" h="35">
                    <a:moveTo>
                      <a:pt x="22" y="0"/>
                    </a:moveTo>
                    <a:cubicBezTo>
                      <a:pt x="0" y="12"/>
                      <a:pt x="4" y="35"/>
                      <a:pt x="4" y="35"/>
                    </a:cubicBez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0" name="Groupe 589"/>
            <p:cNvGrpSpPr/>
            <p:nvPr/>
          </p:nvGrpSpPr>
          <p:grpSpPr>
            <a:xfrm>
              <a:off x="-814888" y="4097645"/>
              <a:ext cx="227013" cy="209551"/>
              <a:chOff x="331789" y="3817938"/>
              <a:chExt cx="433388" cy="400051"/>
            </a:xfrm>
          </p:grpSpPr>
          <p:sp>
            <p:nvSpPr>
              <p:cNvPr id="95" name="Line 321"/>
              <p:cNvSpPr>
                <a:spLocks noChangeShapeType="1"/>
              </p:cNvSpPr>
              <p:nvPr/>
            </p:nvSpPr>
            <p:spPr bwMode="auto">
              <a:xfrm flipH="1">
                <a:off x="341314" y="4216401"/>
                <a:ext cx="423863" cy="1588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Oval 322"/>
              <p:cNvSpPr>
                <a:spLocks noChangeArrowheads="1"/>
              </p:cNvSpPr>
              <p:nvPr/>
            </p:nvSpPr>
            <p:spPr bwMode="auto">
              <a:xfrm>
                <a:off x="501651" y="3871913"/>
                <a:ext cx="50800" cy="53975"/>
              </a:xfrm>
              <a:prstGeom prst="ellipse">
                <a:avLst/>
              </a:pr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Freeform 323"/>
              <p:cNvSpPr>
                <a:spLocks/>
              </p:cNvSpPr>
              <p:nvPr/>
            </p:nvSpPr>
            <p:spPr bwMode="auto">
              <a:xfrm>
                <a:off x="601664" y="3960813"/>
                <a:ext cx="53975" cy="184150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0" y="0"/>
                  </a:cxn>
                  <a:cxn ang="0">
                    <a:pos x="34" y="0"/>
                  </a:cxn>
                  <a:cxn ang="0">
                    <a:pos x="34" y="116"/>
                  </a:cxn>
                </a:cxnLst>
                <a:rect l="0" t="0" r="r" b="b"/>
                <a:pathLst>
                  <a:path w="34" h="116">
                    <a:moveTo>
                      <a:pt x="0" y="116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34" y="11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Freeform 324"/>
              <p:cNvSpPr>
                <a:spLocks/>
              </p:cNvSpPr>
              <p:nvPr/>
            </p:nvSpPr>
            <p:spPr bwMode="auto">
              <a:xfrm>
                <a:off x="511176" y="3960813"/>
                <a:ext cx="52388" cy="184150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0" y="0"/>
                  </a:cxn>
                  <a:cxn ang="0">
                    <a:pos x="33" y="0"/>
                  </a:cxn>
                  <a:cxn ang="0">
                    <a:pos x="33" y="116"/>
                  </a:cxn>
                </a:cxnLst>
                <a:rect l="0" t="0" r="r" b="b"/>
                <a:pathLst>
                  <a:path w="33" h="116">
                    <a:moveTo>
                      <a:pt x="0" y="116"/>
                    </a:moveTo>
                    <a:lnTo>
                      <a:pt x="0" y="0"/>
                    </a:lnTo>
                    <a:lnTo>
                      <a:pt x="33" y="0"/>
                    </a:lnTo>
                    <a:lnTo>
                      <a:pt x="33" y="11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9" name="Freeform 325"/>
              <p:cNvSpPr>
                <a:spLocks/>
              </p:cNvSpPr>
              <p:nvPr/>
            </p:nvSpPr>
            <p:spPr bwMode="auto">
              <a:xfrm>
                <a:off x="423864" y="3960813"/>
                <a:ext cx="52388" cy="184150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0" y="0"/>
                  </a:cxn>
                  <a:cxn ang="0">
                    <a:pos x="33" y="0"/>
                  </a:cxn>
                  <a:cxn ang="0">
                    <a:pos x="33" y="116"/>
                  </a:cxn>
                </a:cxnLst>
                <a:rect l="0" t="0" r="r" b="b"/>
                <a:pathLst>
                  <a:path w="33" h="116">
                    <a:moveTo>
                      <a:pt x="0" y="116"/>
                    </a:moveTo>
                    <a:lnTo>
                      <a:pt x="0" y="0"/>
                    </a:lnTo>
                    <a:lnTo>
                      <a:pt x="33" y="0"/>
                    </a:lnTo>
                    <a:lnTo>
                      <a:pt x="33" y="11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0" name="Freeform 326"/>
              <p:cNvSpPr>
                <a:spLocks/>
              </p:cNvSpPr>
              <p:nvPr/>
            </p:nvSpPr>
            <p:spPr bwMode="auto">
              <a:xfrm>
                <a:off x="357189" y="3817938"/>
                <a:ext cx="354013" cy="342900"/>
              </a:xfrm>
              <a:custGeom>
                <a:avLst/>
                <a:gdLst/>
                <a:ahLst/>
                <a:cxnLst>
                  <a:cxn ang="0">
                    <a:pos x="17" y="168"/>
                  </a:cxn>
                  <a:cxn ang="0">
                    <a:pos x="17" y="78"/>
                  </a:cxn>
                  <a:cxn ang="0">
                    <a:pos x="12" y="75"/>
                  </a:cxn>
                  <a:cxn ang="0">
                    <a:pos x="0" y="75"/>
                  </a:cxn>
                  <a:cxn ang="0">
                    <a:pos x="0" y="62"/>
                  </a:cxn>
                  <a:cxn ang="0">
                    <a:pos x="84" y="4"/>
                  </a:cxn>
                  <a:cxn ang="0">
                    <a:pos x="95" y="4"/>
                  </a:cxn>
                  <a:cxn ang="0">
                    <a:pos x="183" y="59"/>
                  </a:cxn>
                  <a:cxn ang="0">
                    <a:pos x="183" y="72"/>
                  </a:cxn>
                  <a:cxn ang="0">
                    <a:pos x="177" y="76"/>
                  </a:cxn>
                  <a:cxn ang="0">
                    <a:pos x="171" y="76"/>
                  </a:cxn>
                  <a:cxn ang="0">
                    <a:pos x="171" y="177"/>
                  </a:cxn>
                  <a:cxn ang="0">
                    <a:pos x="183" y="177"/>
                  </a:cxn>
                </a:cxnLst>
                <a:rect l="0" t="0" r="r" b="b"/>
                <a:pathLst>
                  <a:path w="183" h="177">
                    <a:moveTo>
                      <a:pt x="17" y="168"/>
                    </a:moveTo>
                    <a:cubicBezTo>
                      <a:pt x="17" y="78"/>
                      <a:pt x="17" y="78"/>
                      <a:pt x="17" y="78"/>
                    </a:cubicBezTo>
                    <a:cubicBezTo>
                      <a:pt x="17" y="78"/>
                      <a:pt x="19" y="75"/>
                      <a:pt x="12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64" y="20"/>
                      <a:pt x="84" y="4"/>
                    </a:cubicBezTo>
                    <a:cubicBezTo>
                      <a:pt x="86" y="3"/>
                      <a:pt x="89" y="0"/>
                      <a:pt x="95" y="4"/>
                    </a:cubicBezTo>
                    <a:cubicBezTo>
                      <a:pt x="100" y="9"/>
                      <a:pt x="183" y="59"/>
                      <a:pt x="183" y="59"/>
                    </a:cubicBezTo>
                    <a:cubicBezTo>
                      <a:pt x="183" y="72"/>
                      <a:pt x="183" y="72"/>
                      <a:pt x="183" y="72"/>
                    </a:cubicBezTo>
                    <a:cubicBezTo>
                      <a:pt x="183" y="72"/>
                      <a:pt x="183" y="76"/>
                      <a:pt x="177" y="76"/>
                    </a:cubicBezTo>
                    <a:cubicBezTo>
                      <a:pt x="171" y="76"/>
                      <a:pt x="171" y="76"/>
                      <a:pt x="171" y="76"/>
                    </a:cubicBezTo>
                    <a:cubicBezTo>
                      <a:pt x="171" y="177"/>
                      <a:pt x="171" y="177"/>
                      <a:pt x="171" y="177"/>
                    </a:cubicBezTo>
                    <a:cubicBezTo>
                      <a:pt x="183" y="177"/>
                      <a:pt x="183" y="177"/>
                      <a:pt x="183" y="177"/>
                    </a:cubicBez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1" name="Freeform 327"/>
              <p:cNvSpPr>
                <a:spLocks/>
              </p:cNvSpPr>
              <p:nvPr/>
            </p:nvSpPr>
            <p:spPr bwMode="auto">
              <a:xfrm>
                <a:off x="331789" y="4148138"/>
                <a:ext cx="42863" cy="68263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4" y="35"/>
                  </a:cxn>
                </a:cxnLst>
                <a:rect l="0" t="0" r="r" b="b"/>
                <a:pathLst>
                  <a:path w="22" h="35">
                    <a:moveTo>
                      <a:pt x="22" y="0"/>
                    </a:moveTo>
                    <a:cubicBezTo>
                      <a:pt x="0" y="12"/>
                      <a:pt x="4" y="35"/>
                      <a:pt x="4" y="35"/>
                    </a:cubicBez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1" name="Groupe 589"/>
            <p:cNvGrpSpPr/>
            <p:nvPr/>
          </p:nvGrpSpPr>
          <p:grpSpPr>
            <a:xfrm>
              <a:off x="-1350976" y="4024468"/>
              <a:ext cx="227013" cy="209551"/>
              <a:chOff x="331789" y="3817938"/>
              <a:chExt cx="433388" cy="400051"/>
            </a:xfrm>
          </p:grpSpPr>
          <p:sp>
            <p:nvSpPr>
              <p:cNvPr id="88" name="Line 321"/>
              <p:cNvSpPr>
                <a:spLocks noChangeShapeType="1"/>
              </p:cNvSpPr>
              <p:nvPr/>
            </p:nvSpPr>
            <p:spPr bwMode="auto">
              <a:xfrm flipH="1">
                <a:off x="341314" y="4216401"/>
                <a:ext cx="423863" cy="1588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9" name="Oval 322"/>
              <p:cNvSpPr>
                <a:spLocks noChangeArrowheads="1"/>
              </p:cNvSpPr>
              <p:nvPr/>
            </p:nvSpPr>
            <p:spPr bwMode="auto">
              <a:xfrm>
                <a:off x="501651" y="3871913"/>
                <a:ext cx="50800" cy="53975"/>
              </a:xfrm>
              <a:prstGeom prst="ellipse">
                <a:avLst/>
              </a:pr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Freeform 323"/>
              <p:cNvSpPr>
                <a:spLocks/>
              </p:cNvSpPr>
              <p:nvPr/>
            </p:nvSpPr>
            <p:spPr bwMode="auto">
              <a:xfrm>
                <a:off x="601664" y="3960813"/>
                <a:ext cx="53975" cy="184150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0" y="0"/>
                  </a:cxn>
                  <a:cxn ang="0">
                    <a:pos x="34" y="0"/>
                  </a:cxn>
                  <a:cxn ang="0">
                    <a:pos x="34" y="116"/>
                  </a:cxn>
                </a:cxnLst>
                <a:rect l="0" t="0" r="r" b="b"/>
                <a:pathLst>
                  <a:path w="34" h="116">
                    <a:moveTo>
                      <a:pt x="0" y="116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34" y="11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" name="Freeform 324"/>
              <p:cNvSpPr>
                <a:spLocks/>
              </p:cNvSpPr>
              <p:nvPr/>
            </p:nvSpPr>
            <p:spPr bwMode="auto">
              <a:xfrm>
                <a:off x="511176" y="3960813"/>
                <a:ext cx="52388" cy="184150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0" y="0"/>
                  </a:cxn>
                  <a:cxn ang="0">
                    <a:pos x="33" y="0"/>
                  </a:cxn>
                  <a:cxn ang="0">
                    <a:pos x="33" y="116"/>
                  </a:cxn>
                </a:cxnLst>
                <a:rect l="0" t="0" r="r" b="b"/>
                <a:pathLst>
                  <a:path w="33" h="116">
                    <a:moveTo>
                      <a:pt x="0" y="116"/>
                    </a:moveTo>
                    <a:lnTo>
                      <a:pt x="0" y="0"/>
                    </a:lnTo>
                    <a:lnTo>
                      <a:pt x="33" y="0"/>
                    </a:lnTo>
                    <a:lnTo>
                      <a:pt x="33" y="11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" name="Freeform 325"/>
              <p:cNvSpPr>
                <a:spLocks/>
              </p:cNvSpPr>
              <p:nvPr/>
            </p:nvSpPr>
            <p:spPr bwMode="auto">
              <a:xfrm>
                <a:off x="423864" y="3960813"/>
                <a:ext cx="52388" cy="184150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0" y="0"/>
                  </a:cxn>
                  <a:cxn ang="0">
                    <a:pos x="33" y="0"/>
                  </a:cxn>
                  <a:cxn ang="0">
                    <a:pos x="33" y="116"/>
                  </a:cxn>
                </a:cxnLst>
                <a:rect l="0" t="0" r="r" b="b"/>
                <a:pathLst>
                  <a:path w="33" h="116">
                    <a:moveTo>
                      <a:pt x="0" y="116"/>
                    </a:moveTo>
                    <a:lnTo>
                      <a:pt x="0" y="0"/>
                    </a:lnTo>
                    <a:lnTo>
                      <a:pt x="33" y="0"/>
                    </a:lnTo>
                    <a:lnTo>
                      <a:pt x="33" y="11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" name="Freeform 326"/>
              <p:cNvSpPr>
                <a:spLocks/>
              </p:cNvSpPr>
              <p:nvPr/>
            </p:nvSpPr>
            <p:spPr bwMode="auto">
              <a:xfrm>
                <a:off x="357189" y="3817938"/>
                <a:ext cx="354013" cy="342900"/>
              </a:xfrm>
              <a:custGeom>
                <a:avLst/>
                <a:gdLst/>
                <a:ahLst/>
                <a:cxnLst>
                  <a:cxn ang="0">
                    <a:pos x="17" y="168"/>
                  </a:cxn>
                  <a:cxn ang="0">
                    <a:pos x="17" y="78"/>
                  </a:cxn>
                  <a:cxn ang="0">
                    <a:pos x="12" y="75"/>
                  </a:cxn>
                  <a:cxn ang="0">
                    <a:pos x="0" y="75"/>
                  </a:cxn>
                  <a:cxn ang="0">
                    <a:pos x="0" y="62"/>
                  </a:cxn>
                  <a:cxn ang="0">
                    <a:pos x="84" y="4"/>
                  </a:cxn>
                  <a:cxn ang="0">
                    <a:pos x="95" y="4"/>
                  </a:cxn>
                  <a:cxn ang="0">
                    <a:pos x="183" y="59"/>
                  </a:cxn>
                  <a:cxn ang="0">
                    <a:pos x="183" y="72"/>
                  </a:cxn>
                  <a:cxn ang="0">
                    <a:pos x="177" y="76"/>
                  </a:cxn>
                  <a:cxn ang="0">
                    <a:pos x="171" y="76"/>
                  </a:cxn>
                  <a:cxn ang="0">
                    <a:pos x="171" y="177"/>
                  </a:cxn>
                  <a:cxn ang="0">
                    <a:pos x="183" y="177"/>
                  </a:cxn>
                </a:cxnLst>
                <a:rect l="0" t="0" r="r" b="b"/>
                <a:pathLst>
                  <a:path w="183" h="177">
                    <a:moveTo>
                      <a:pt x="17" y="168"/>
                    </a:moveTo>
                    <a:cubicBezTo>
                      <a:pt x="17" y="78"/>
                      <a:pt x="17" y="78"/>
                      <a:pt x="17" y="78"/>
                    </a:cubicBezTo>
                    <a:cubicBezTo>
                      <a:pt x="17" y="78"/>
                      <a:pt x="19" y="75"/>
                      <a:pt x="12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64" y="20"/>
                      <a:pt x="84" y="4"/>
                    </a:cubicBezTo>
                    <a:cubicBezTo>
                      <a:pt x="86" y="3"/>
                      <a:pt x="89" y="0"/>
                      <a:pt x="95" y="4"/>
                    </a:cubicBezTo>
                    <a:cubicBezTo>
                      <a:pt x="100" y="9"/>
                      <a:pt x="183" y="59"/>
                      <a:pt x="183" y="59"/>
                    </a:cubicBezTo>
                    <a:cubicBezTo>
                      <a:pt x="183" y="72"/>
                      <a:pt x="183" y="72"/>
                      <a:pt x="183" y="72"/>
                    </a:cubicBezTo>
                    <a:cubicBezTo>
                      <a:pt x="183" y="72"/>
                      <a:pt x="183" y="76"/>
                      <a:pt x="177" y="76"/>
                    </a:cubicBezTo>
                    <a:cubicBezTo>
                      <a:pt x="171" y="76"/>
                      <a:pt x="171" y="76"/>
                      <a:pt x="171" y="76"/>
                    </a:cubicBezTo>
                    <a:cubicBezTo>
                      <a:pt x="171" y="177"/>
                      <a:pt x="171" y="177"/>
                      <a:pt x="171" y="177"/>
                    </a:cubicBezTo>
                    <a:cubicBezTo>
                      <a:pt x="183" y="177"/>
                      <a:pt x="183" y="177"/>
                      <a:pt x="183" y="177"/>
                    </a:cubicBez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" name="Freeform 327"/>
              <p:cNvSpPr>
                <a:spLocks/>
              </p:cNvSpPr>
              <p:nvPr/>
            </p:nvSpPr>
            <p:spPr bwMode="auto">
              <a:xfrm>
                <a:off x="331789" y="4148138"/>
                <a:ext cx="42863" cy="68263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4" y="35"/>
                  </a:cxn>
                </a:cxnLst>
                <a:rect l="0" t="0" r="r" b="b"/>
                <a:pathLst>
                  <a:path w="22" h="35">
                    <a:moveTo>
                      <a:pt x="22" y="0"/>
                    </a:moveTo>
                    <a:cubicBezTo>
                      <a:pt x="0" y="12"/>
                      <a:pt x="4" y="35"/>
                      <a:pt x="4" y="35"/>
                    </a:cubicBez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2" name="Oval 51"/>
            <p:cNvSpPr/>
            <p:nvPr/>
          </p:nvSpPr>
          <p:spPr>
            <a:xfrm>
              <a:off x="-784382" y="3567425"/>
              <a:ext cx="81490" cy="8149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-628620" y="3373298"/>
              <a:ext cx="81490" cy="8149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-479815" y="3550945"/>
              <a:ext cx="81490" cy="8149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-425765" y="3818856"/>
              <a:ext cx="81490" cy="8149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-516819" y="4072701"/>
              <a:ext cx="81490" cy="8149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-590972" y="3805017"/>
              <a:ext cx="81490" cy="8149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-726742" y="3989131"/>
              <a:ext cx="81490" cy="8149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-910817" y="3787328"/>
              <a:ext cx="81490" cy="8149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-1115865" y="4015331"/>
              <a:ext cx="81490" cy="8149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-1107831" y="3769449"/>
              <a:ext cx="81490" cy="8149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-1011569" y="3514920"/>
              <a:ext cx="81490" cy="8149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-837903" y="3331488"/>
              <a:ext cx="81490" cy="8149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cxnSp>
          <p:nvCxnSpPr>
            <p:cNvPr id="64" name="Straight Connector 63"/>
            <p:cNvCxnSpPr>
              <a:stCxn id="63" idx="4"/>
              <a:endCxn id="52" idx="0"/>
            </p:cNvCxnSpPr>
            <p:nvPr/>
          </p:nvCxnSpPr>
          <p:spPr>
            <a:xfrm>
              <a:off x="-797158" y="3412978"/>
              <a:ext cx="53521" cy="154447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3" idx="6"/>
              <a:endCxn id="53" idx="2"/>
            </p:cNvCxnSpPr>
            <p:nvPr/>
          </p:nvCxnSpPr>
          <p:spPr>
            <a:xfrm>
              <a:off x="-756413" y="3372233"/>
              <a:ext cx="127793" cy="4181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3" idx="5"/>
              <a:endCxn id="54" idx="1"/>
            </p:cNvCxnSpPr>
            <p:nvPr/>
          </p:nvCxnSpPr>
          <p:spPr>
            <a:xfrm>
              <a:off x="-559064" y="3442854"/>
              <a:ext cx="91183" cy="120025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4" idx="5"/>
              <a:endCxn id="55" idx="0"/>
            </p:cNvCxnSpPr>
            <p:nvPr/>
          </p:nvCxnSpPr>
          <p:spPr>
            <a:xfrm>
              <a:off x="-410259" y="3620501"/>
              <a:ext cx="25239" cy="198355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5" idx="4"/>
              <a:endCxn id="56" idx="7"/>
            </p:cNvCxnSpPr>
            <p:nvPr/>
          </p:nvCxnSpPr>
          <p:spPr>
            <a:xfrm flipH="1">
              <a:off x="-447263" y="3900346"/>
              <a:ext cx="62243" cy="184289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6" idx="2"/>
              <a:endCxn id="58" idx="5"/>
            </p:cNvCxnSpPr>
            <p:nvPr/>
          </p:nvCxnSpPr>
          <p:spPr>
            <a:xfrm flipH="1" flipV="1">
              <a:off x="-657186" y="4058687"/>
              <a:ext cx="140367" cy="54759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58" idx="2"/>
              <a:endCxn id="60" idx="6"/>
            </p:cNvCxnSpPr>
            <p:nvPr/>
          </p:nvCxnSpPr>
          <p:spPr>
            <a:xfrm flipH="1">
              <a:off x="-1034375" y="4029876"/>
              <a:ext cx="307633" cy="2620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0" idx="0"/>
              <a:endCxn id="61" idx="4"/>
            </p:cNvCxnSpPr>
            <p:nvPr/>
          </p:nvCxnSpPr>
          <p:spPr>
            <a:xfrm flipV="1">
              <a:off x="-1075120" y="3850939"/>
              <a:ext cx="8034" cy="16439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1" idx="0"/>
              <a:endCxn id="62" idx="3"/>
            </p:cNvCxnSpPr>
            <p:nvPr/>
          </p:nvCxnSpPr>
          <p:spPr>
            <a:xfrm flipV="1">
              <a:off x="-1067086" y="3584476"/>
              <a:ext cx="67451" cy="184973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2" idx="0"/>
              <a:endCxn id="63" idx="3"/>
            </p:cNvCxnSpPr>
            <p:nvPr/>
          </p:nvCxnSpPr>
          <p:spPr>
            <a:xfrm flipV="1">
              <a:off x="-970824" y="3401044"/>
              <a:ext cx="144855" cy="113876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52" idx="7"/>
              <a:endCxn id="53" idx="3"/>
            </p:cNvCxnSpPr>
            <p:nvPr/>
          </p:nvCxnSpPr>
          <p:spPr>
            <a:xfrm flipV="1">
              <a:off x="-714826" y="3442854"/>
              <a:ext cx="98140" cy="136505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52" idx="6"/>
              <a:endCxn id="54" idx="2"/>
            </p:cNvCxnSpPr>
            <p:nvPr/>
          </p:nvCxnSpPr>
          <p:spPr>
            <a:xfrm flipV="1">
              <a:off x="-702892" y="3591690"/>
              <a:ext cx="223077" cy="1648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52" idx="5"/>
              <a:endCxn id="57" idx="1"/>
            </p:cNvCxnSpPr>
            <p:nvPr/>
          </p:nvCxnSpPr>
          <p:spPr>
            <a:xfrm>
              <a:off x="-714826" y="3636981"/>
              <a:ext cx="135788" cy="17997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54" idx="4"/>
              <a:endCxn id="57" idx="0"/>
            </p:cNvCxnSpPr>
            <p:nvPr/>
          </p:nvCxnSpPr>
          <p:spPr>
            <a:xfrm flipH="1">
              <a:off x="-550227" y="3632435"/>
              <a:ext cx="111157" cy="17258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57" idx="6"/>
              <a:endCxn id="55" idx="2"/>
            </p:cNvCxnSpPr>
            <p:nvPr/>
          </p:nvCxnSpPr>
          <p:spPr>
            <a:xfrm>
              <a:off x="-509482" y="3845762"/>
              <a:ext cx="83717" cy="13839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57" idx="4"/>
              <a:endCxn id="56" idx="0"/>
            </p:cNvCxnSpPr>
            <p:nvPr/>
          </p:nvCxnSpPr>
          <p:spPr>
            <a:xfrm>
              <a:off x="-550227" y="3886507"/>
              <a:ext cx="74153" cy="186194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57" idx="3"/>
              <a:endCxn id="58" idx="7"/>
            </p:cNvCxnSpPr>
            <p:nvPr/>
          </p:nvCxnSpPr>
          <p:spPr>
            <a:xfrm flipH="1">
              <a:off x="-657186" y="3874573"/>
              <a:ext cx="78148" cy="12649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52" idx="3"/>
              <a:endCxn id="59" idx="7"/>
            </p:cNvCxnSpPr>
            <p:nvPr/>
          </p:nvCxnSpPr>
          <p:spPr>
            <a:xfrm flipH="1">
              <a:off x="-841261" y="3636981"/>
              <a:ext cx="68813" cy="162281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62" idx="6"/>
              <a:endCxn id="52" idx="2"/>
            </p:cNvCxnSpPr>
            <p:nvPr/>
          </p:nvCxnSpPr>
          <p:spPr>
            <a:xfrm>
              <a:off x="-930079" y="3555665"/>
              <a:ext cx="145697" cy="52505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62" idx="4"/>
              <a:endCxn id="59" idx="1"/>
            </p:cNvCxnSpPr>
            <p:nvPr/>
          </p:nvCxnSpPr>
          <p:spPr>
            <a:xfrm>
              <a:off x="-970824" y="3596410"/>
              <a:ext cx="71941" cy="20285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61" idx="6"/>
              <a:endCxn id="59" idx="2"/>
            </p:cNvCxnSpPr>
            <p:nvPr/>
          </p:nvCxnSpPr>
          <p:spPr>
            <a:xfrm>
              <a:off x="-1026341" y="3810194"/>
              <a:ext cx="115524" cy="17879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59" idx="3"/>
              <a:endCxn id="60" idx="7"/>
            </p:cNvCxnSpPr>
            <p:nvPr/>
          </p:nvCxnSpPr>
          <p:spPr>
            <a:xfrm flipH="1">
              <a:off x="-1046309" y="3856884"/>
              <a:ext cx="147426" cy="170381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59" idx="5"/>
              <a:endCxn id="58" idx="1"/>
            </p:cNvCxnSpPr>
            <p:nvPr/>
          </p:nvCxnSpPr>
          <p:spPr>
            <a:xfrm>
              <a:off x="-841261" y="3856884"/>
              <a:ext cx="126453" cy="144181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59" idx="6"/>
              <a:endCxn id="57" idx="2"/>
            </p:cNvCxnSpPr>
            <p:nvPr/>
          </p:nvCxnSpPr>
          <p:spPr>
            <a:xfrm>
              <a:off x="-829327" y="3828073"/>
              <a:ext cx="238355" cy="17689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Rounded Rectangle 150"/>
          <p:cNvSpPr/>
          <p:nvPr/>
        </p:nvSpPr>
        <p:spPr>
          <a:xfrm>
            <a:off x="257314" y="1439273"/>
            <a:ext cx="9483860" cy="345271"/>
          </a:xfrm>
          <a:prstGeom prst="roundRect">
            <a:avLst/>
          </a:prstGeom>
          <a:solidFill>
            <a:srgbClr val="F2F3F4"/>
          </a:solidFill>
          <a:ln w="12700">
            <a:solidFill>
              <a:schemeClr val="bg1">
                <a:lumMod val="8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 smtClean="0">
                <a:solidFill>
                  <a:schemeClr val="tx1"/>
                </a:solidFill>
                <a:latin typeface="+mj-lt"/>
              </a:rPr>
              <a:t>DApp</a:t>
            </a:r>
            <a:r>
              <a:rPr lang="en-US" sz="1050" dirty="0" smtClean="0">
                <a:solidFill>
                  <a:schemeClr val="tx1"/>
                </a:solidFill>
                <a:latin typeface="+mj-lt"/>
              </a:rPr>
              <a:t> / UI</a:t>
            </a:r>
            <a:endParaRPr lang="en-US" sz="10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473283" y="2377973"/>
            <a:ext cx="1026579" cy="8018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2">
                    <a:lumMod val="50000"/>
                  </a:schemeClr>
                </a:solidFill>
              </a:rPr>
              <a:t>User Mgmt. Services </a:t>
            </a:r>
            <a:endParaRPr 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1660055" y="2377973"/>
            <a:ext cx="1026579" cy="8018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2">
                    <a:lumMod val="50000"/>
                  </a:schemeClr>
                </a:solidFill>
              </a:rPr>
              <a:t>Service Request Mgmt</a:t>
            </a:r>
            <a:r>
              <a:rPr lang="en-US" sz="10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2846828" y="2377973"/>
            <a:ext cx="1026579" cy="8018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2">
                    <a:lumMod val="50000"/>
                  </a:schemeClr>
                </a:solidFill>
              </a:rPr>
              <a:t>Master Data Services</a:t>
            </a:r>
            <a:endParaRPr 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4033600" y="2377973"/>
            <a:ext cx="1026579" cy="8018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2">
                    <a:lumMod val="50000"/>
                  </a:schemeClr>
                </a:solidFill>
              </a:rPr>
              <a:t>Push / Pull SAP services</a:t>
            </a:r>
            <a:endParaRPr 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5220372" y="2377973"/>
            <a:ext cx="1026579" cy="8018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2">
                    <a:lumMod val="50000"/>
                  </a:schemeClr>
                </a:solidFill>
              </a:rPr>
              <a:t>Reporting Services</a:t>
            </a:r>
            <a:endParaRPr 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10226228" y="2007726"/>
            <a:ext cx="1737172" cy="2123297"/>
          </a:xfrm>
          <a:prstGeom prst="roundRect">
            <a:avLst/>
          </a:prstGeom>
          <a:solidFill>
            <a:srgbClr val="F2F3F4"/>
          </a:solid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+mj-lt"/>
              </a:rPr>
              <a:t>Interfaces</a:t>
            </a:r>
            <a:endParaRPr lang="en-US" sz="10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10581524" y="2791681"/>
            <a:ext cx="1026579" cy="801817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 / AP Country SAP Instances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1" name="Left-Right Arrow 160"/>
          <p:cNvSpPr/>
          <p:nvPr/>
        </p:nvSpPr>
        <p:spPr>
          <a:xfrm>
            <a:off x="9711989" y="2578968"/>
            <a:ext cx="498811" cy="342555"/>
          </a:xfrm>
          <a:prstGeom prst="leftRightArrow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5055454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Architecture</a:t>
            </a:r>
          </a:p>
        </p:txBody>
      </p:sp>
      <p:sp>
        <p:nvSpPr>
          <p:cNvPr id="102" name="Oval 101"/>
          <p:cNvSpPr/>
          <p:nvPr/>
        </p:nvSpPr>
        <p:spPr>
          <a:xfrm>
            <a:off x="9364985" y="1376368"/>
            <a:ext cx="1684778" cy="1062024"/>
          </a:xfrm>
          <a:prstGeom prst="ellipse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SAP Instances of AR / AP Country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1592545" y="3063461"/>
            <a:ext cx="8519229" cy="3099595"/>
            <a:chOff x="1719072" y="824669"/>
            <a:chExt cx="8467344" cy="4414843"/>
          </a:xfrm>
        </p:grpSpPr>
        <p:grpSp>
          <p:nvGrpSpPr>
            <p:cNvPr id="257" name="Group 256"/>
            <p:cNvGrpSpPr/>
            <p:nvPr/>
          </p:nvGrpSpPr>
          <p:grpSpPr>
            <a:xfrm>
              <a:off x="7091651" y="3924300"/>
              <a:ext cx="2902741" cy="1254484"/>
              <a:chOff x="4261104" y="1467612"/>
              <a:chExt cx="3179810" cy="1254484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258" name="Rounded Rectangle 257"/>
              <p:cNvSpPr/>
              <p:nvPr/>
            </p:nvSpPr>
            <p:spPr>
              <a:xfrm>
                <a:off x="4261104" y="1467612"/>
                <a:ext cx="3179810" cy="1254484"/>
              </a:xfrm>
              <a:prstGeom prst="round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b="1" dirty="0" smtClean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3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US Node (AP Country)</a:t>
                </a:r>
              </a:p>
              <a:p>
                <a:pPr algn="ctr"/>
                <a:endParaRPr lang="en-US" sz="1300" b="1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algn="ctr"/>
                <a:endParaRPr lang="en-US" sz="120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algn="ctr"/>
                <a:endParaRPr lang="en-US" sz="1200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algn="ctr"/>
                <a:endParaRPr lang="en-US" sz="1200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9" name="Flowchart: Magnetic Disk 258"/>
              <p:cNvSpPr/>
              <p:nvPr/>
            </p:nvSpPr>
            <p:spPr>
              <a:xfrm>
                <a:off x="4370637" y="1938528"/>
                <a:ext cx="630936" cy="484632"/>
              </a:xfrm>
              <a:prstGeom prst="flowChartMagneticDisk">
                <a:avLst/>
              </a:prstGeom>
              <a:solidFill>
                <a:srgbClr val="FFC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tx2">
                        <a:lumMod val="50000"/>
                      </a:schemeClr>
                    </a:solidFill>
                  </a:rPr>
                  <a:t>Shared Ledger</a:t>
                </a:r>
                <a:endParaRPr lang="en-US" sz="900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0" name="Vertical Scroll 259"/>
              <p:cNvSpPr/>
              <p:nvPr/>
            </p:nvSpPr>
            <p:spPr>
              <a:xfrm>
                <a:off x="5109542" y="1940868"/>
                <a:ext cx="852033" cy="457200"/>
              </a:xfrm>
              <a:prstGeom prst="verticalScroll">
                <a:avLst/>
              </a:prstGeom>
              <a:solidFill>
                <a:srgbClr val="92D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tx2">
                        <a:lumMod val="50000"/>
                      </a:schemeClr>
                    </a:solidFill>
                  </a:rPr>
                  <a:t>Smart Contract</a:t>
                </a:r>
                <a:endParaRPr lang="en-US" sz="900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61" name="Picture 26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25693" y="1944624"/>
                <a:ext cx="475552" cy="347472"/>
              </a:xfrm>
              <a:prstGeom prst="rect">
                <a:avLst/>
              </a:prstGeom>
              <a:grpFill/>
            </p:spPr>
          </p:pic>
          <p:sp>
            <p:nvSpPr>
              <p:cNvPr id="262" name="TextBox 261"/>
              <p:cNvSpPr txBox="1"/>
              <p:nvPr/>
            </p:nvSpPr>
            <p:spPr>
              <a:xfrm>
                <a:off x="5961575" y="2271930"/>
                <a:ext cx="1438614" cy="32878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tx2">
                        <a:lumMod val="50000"/>
                      </a:schemeClr>
                    </a:solidFill>
                  </a:rPr>
                  <a:t>Tax / AP Approver</a:t>
                </a:r>
                <a:endParaRPr lang="en-US" sz="900" b="1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69" name="Group 268"/>
            <p:cNvGrpSpPr/>
            <p:nvPr/>
          </p:nvGrpSpPr>
          <p:grpSpPr>
            <a:xfrm>
              <a:off x="4299340" y="1287228"/>
              <a:ext cx="2792311" cy="1124712"/>
              <a:chOff x="4261104" y="1467612"/>
              <a:chExt cx="3179810" cy="112471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70" name="Rounded Rectangle 269"/>
              <p:cNvSpPr/>
              <p:nvPr/>
            </p:nvSpPr>
            <p:spPr>
              <a:xfrm>
                <a:off x="4261104" y="1467612"/>
                <a:ext cx="3179810" cy="1124712"/>
              </a:xfrm>
              <a:prstGeom prst="round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b="1" dirty="0" smtClean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3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Singapore Node (AR Country)</a:t>
                </a:r>
              </a:p>
              <a:p>
                <a:pPr algn="ctr"/>
                <a:endParaRPr lang="en-US" sz="1300" b="1" dirty="0" smtClean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algn="ctr"/>
                <a:endParaRPr lang="en-US" sz="120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algn="ctr"/>
                <a:endParaRPr lang="en-US" sz="1200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algn="ctr"/>
                <a:endParaRPr lang="en-US" sz="1200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1" name="Flowchart: Magnetic Disk 270"/>
              <p:cNvSpPr/>
              <p:nvPr/>
            </p:nvSpPr>
            <p:spPr>
              <a:xfrm>
                <a:off x="4370637" y="1938528"/>
                <a:ext cx="630936" cy="484632"/>
              </a:xfrm>
              <a:prstGeom prst="flowChartMagneticDisk">
                <a:avLst/>
              </a:prstGeom>
              <a:solidFill>
                <a:srgbClr val="FFC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tx2">
                        <a:lumMod val="50000"/>
                      </a:schemeClr>
                    </a:solidFill>
                  </a:rPr>
                  <a:t>Shared Ledger</a:t>
                </a:r>
                <a:endParaRPr lang="en-US" sz="900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2" name="Vertical Scroll 271"/>
              <p:cNvSpPr/>
              <p:nvPr/>
            </p:nvSpPr>
            <p:spPr>
              <a:xfrm>
                <a:off x="5109542" y="1940868"/>
                <a:ext cx="852033" cy="457200"/>
              </a:xfrm>
              <a:prstGeom prst="verticalScroll">
                <a:avLst/>
              </a:prstGeom>
              <a:solidFill>
                <a:srgbClr val="92D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tx2">
                        <a:lumMod val="50000"/>
                      </a:schemeClr>
                    </a:solidFill>
                  </a:rPr>
                  <a:t>Smart Contract</a:t>
                </a:r>
                <a:endParaRPr lang="en-US" sz="900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73" name="Picture 27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6401" y="1944624"/>
                <a:ext cx="475552" cy="347472"/>
              </a:xfrm>
              <a:prstGeom prst="rect">
                <a:avLst/>
              </a:prstGeom>
              <a:grpFill/>
            </p:spPr>
          </p:pic>
          <p:sp>
            <p:nvSpPr>
              <p:cNvPr id="274" name="TextBox 273"/>
              <p:cNvSpPr txBox="1"/>
              <p:nvPr/>
            </p:nvSpPr>
            <p:spPr>
              <a:xfrm>
                <a:off x="5935407" y="2227023"/>
                <a:ext cx="1438614" cy="2308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tx2">
                        <a:lumMod val="50000"/>
                      </a:schemeClr>
                    </a:solidFill>
                  </a:rPr>
                  <a:t>    AR Requestor</a:t>
                </a:r>
                <a:endParaRPr lang="en-US" sz="900" b="1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75" name="Group 274"/>
            <p:cNvGrpSpPr/>
            <p:nvPr/>
          </p:nvGrpSpPr>
          <p:grpSpPr>
            <a:xfrm>
              <a:off x="1906515" y="3924300"/>
              <a:ext cx="2884942" cy="1254484"/>
              <a:chOff x="4261105" y="1467612"/>
              <a:chExt cx="3179810" cy="1254484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76" name="Rounded Rectangle 275"/>
              <p:cNvSpPr/>
              <p:nvPr/>
            </p:nvSpPr>
            <p:spPr>
              <a:xfrm>
                <a:off x="4261105" y="1467612"/>
                <a:ext cx="3179810" cy="1254484"/>
              </a:xfrm>
              <a:prstGeom prst="round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b="1" dirty="0" smtClean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3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CG AR/AP Node – India</a:t>
                </a:r>
              </a:p>
              <a:p>
                <a:pPr algn="ctr"/>
                <a:endParaRPr lang="en-US" sz="1300" b="1" dirty="0" smtClean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algn="ctr"/>
                <a:endParaRPr lang="en-US" sz="120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algn="ctr"/>
                <a:endParaRPr lang="en-US" sz="1200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algn="ctr"/>
                <a:endParaRPr lang="en-US" sz="1200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7" name="Flowchart: Magnetic Disk 276"/>
              <p:cNvSpPr/>
              <p:nvPr/>
            </p:nvSpPr>
            <p:spPr>
              <a:xfrm>
                <a:off x="4370637" y="1938529"/>
                <a:ext cx="630936" cy="484632"/>
              </a:xfrm>
              <a:prstGeom prst="flowChartMagneticDisk">
                <a:avLst/>
              </a:prstGeom>
              <a:solidFill>
                <a:srgbClr val="FFC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tx2">
                        <a:lumMod val="50000"/>
                      </a:schemeClr>
                    </a:solidFill>
                  </a:rPr>
                  <a:t>Shared Ledger</a:t>
                </a:r>
                <a:endParaRPr lang="en-US" sz="900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8" name="Vertical Scroll 277"/>
              <p:cNvSpPr/>
              <p:nvPr/>
            </p:nvSpPr>
            <p:spPr>
              <a:xfrm>
                <a:off x="5109543" y="1940869"/>
                <a:ext cx="852033" cy="457200"/>
              </a:xfrm>
              <a:prstGeom prst="verticalScroll">
                <a:avLst/>
              </a:prstGeom>
              <a:solidFill>
                <a:srgbClr val="92D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tx2">
                        <a:lumMod val="50000"/>
                      </a:schemeClr>
                    </a:solidFill>
                  </a:rPr>
                  <a:t>Smart Contract</a:t>
                </a:r>
                <a:endParaRPr lang="en-US" sz="900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79" name="Picture 27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6234" y="1938527"/>
                <a:ext cx="475552" cy="353568"/>
              </a:xfrm>
              <a:prstGeom prst="rect">
                <a:avLst/>
              </a:prstGeom>
              <a:grpFill/>
            </p:spPr>
          </p:pic>
          <p:sp>
            <p:nvSpPr>
              <p:cNvPr id="280" name="TextBox 279"/>
              <p:cNvSpPr txBox="1"/>
              <p:nvPr/>
            </p:nvSpPr>
            <p:spPr>
              <a:xfrm>
                <a:off x="6039373" y="2177986"/>
                <a:ext cx="1270480" cy="52605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tx2">
                        <a:lumMod val="50000"/>
                      </a:schemeClr>
                    </a:solidFill>
                  </a:rPr>
                  <a:t>CG AR / AP Processor</a:t>
                </a:r>
                <a:endParaRPr lang="en-US" sz="900" b="1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281" name="Straight Connector 280"/>
            <p:cNvCxnSpPr>
              <a:stCxn id="258" idx="1"/>
              <a:endCxn id="276" idx="3"/>
            </p:cNvCxnSpPr>
            <p:nvPr/>
          </p:nvCxnSpPr>
          <p:spPr>
            <a:xfrm flipH="1">
              <a:off x="4791457" y="4551541"/>
              <a:ext cx="2300193" cy="0"/>
            </a:xfrm>
            <a:prstGeom prst="line">
              <a:avLst/>
            </a:prstGeom>
            <a:ln w="1905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276" idx="0"/>
              <a:endCxn id="270" idx="1"/>
            </p:cNvCxnSpPr>
            <p:nvPr/>
          </p:nvCxnSpPr>
          <p:spPr>
            <a:xfrm rot="5400000" flipH="1" flipV="1">
              <a:off x="2786805" y="2411766"/>
              <a:ext cx="2074715" cy="950354"/>
            </a:xfrm>
            <a:prstGeom prst="bentConnector2">
              <a:avLst/>
            </a:prstGeom>
            <a:ln w="1905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stCxn id="270" idx="3"/>
              <a:endCxn id="258" idx="0"/>
            </p:cNvCxnSpPr>
            <p:nvPr/>
          </p:nvCxnSpPr>
          <p:spPr>
            <a:xfrm>
              <a:off x="7091651" y="1849585"/>
              <a:ext cx="1451370" cy="2074715"/>
            </a:xfrm>
            <a:prstGeom prst="bentConnector2">
              <a:avLst/>
            </a:prstGeom>
            <a:ln w="1905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/>
            <p:cNvSpPr/>
            <p:nvPr/>
          </p:nvSpPr>
          <p:spPr>
            <a:xfrm>
              <a:off x="1719072" y="824669"/>
              <a:ext cx="8467344" cy="4414843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 smtClean="0">
                <a:solidFill>
                  <a:srgbClr val="333333"/>
                </a:solidFill>
              </a:endParaRPr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1938528" y="1350865"/>
            <a:ext cx="5477256" cy="910688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1" name="Up-Down Arrow 120"/>
          <p:cNvSpPr/>
          <p:nvPr/>
        </p:nvSpPr>
        <p:spPr>
          <a:xfrm>
            <a:off x="5907024" y="2193047"/>
            <a:ext cx="184258" cy="697456"/>
          </a:xfrm>
          <a:prstGeom prst="upDownArrow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2" name="Left-Right Arrow 121"/>
          <p:cNvSpPr/>
          <p:nvPr/>
        </p:nvSpPr>
        <p:spPr>
          <a:xfrm>
            <a:off x="6590743" y="1848960"/>
            <a:ext cx="2774242" cy="138103"/>
          </a:xfrm>
          <a:prstGeom prst="leftRightArrow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9" name="Rounded Rectangle 288"/>
          <p:cNvSpPr/>
          <p:nvPr/>
        </p:nvSpPr>
        <p:spPr>
          <a:xfrm>
            <a:off x="2377228" y="1654441"/>
            <a:ext cx="1477166" cy="5271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User Interface</a:t>
            </a:r>
          </a:p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(Angular JS)</a:t>
            </a:r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0" name="Rounded Rectangle 289"/>
          <p:cNvSpPr/>
          <p:nvPr/>
        </p:nvSpPr>
        <p:spPr>
          <a:xfrm>
            <a:off x="5113577" y="1654441"/>
            <a:ext cx="1477166" cy="5271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Business API Layer</a:t>
            </a: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(Spring Boot)</a:t>
            </a:r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1" name="Left-Right Arrow 290"/>
          <p:cNvSpPr/>
          <p:nvPr/>
        </p:nvSpPr>
        <p:spPr>
          <a:xfrm>
            <a:off x="3854393" y="1848960"/>
            <a:ext cx="1259184" cy="138103"/>
          </a:xfrm>
          <a:prstGeom prst="leftRightArrow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3817331" y="1215040"/>
            <a:ext cx="1296246" cy="322656"/>
          </a:xfrm>
          <a:prstGeom prst="roundRect">
            <a:avLst/>
          </a:prstGeom>
          <a:solidFill>
            <a:srgbClr val="44D3F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DApp</a:t>
            </a:r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93" name="Rounded Rectangle 292"/>
          <p:cNvSpPr/>
          <p:nvPr/>
        </p:nvSpPr>
        <p:spPr>
          <a:xfrm>
            <a:off x="5249247" y="2910490"/>
            <a:ext cx="1684069" cy="302452"/>
          </a:xfrm>
          <a:prstGeom prst="roundRect">
            <a:avLst/>
          </a:prstGeom>
          <a:solidFill>
            <a:srgbClr val="44D3F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Blockchain</a:t>
            </a:r>
            <a:endParaRPr lang="en-US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56497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626761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PT Template">
  <a:themeElements>
    <a:clrScheme name="Capgemini colors">
      <a:dk1>
        <a:srgbClr val="263147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A2BFAF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Closing slides">
  <a:themeElements>
    <a:clrScheme name="Capgemini colors">
      <a:dk1>
        <a:srgbClr val="263147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A2BFAF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4159</TotalTime>
  <Words>149</Words>
  <Application>Microsoft Office PowerPoint</Application>
  <PresentationFormat>Custom</PresentationFormat>
  <Paragraphs>63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Candara</vt:lpstr>
      <vt:lpstr>Helvetica Light</vt:lpstr>
      <vt:lpstr>Wingdings</vt:lpstr>
      <vt:lpstr>PPT Template</vt:lpstr>
      <vt:lpstr>1_Closing slides</vt:lpstr>
      <vt:lpstr>think-cell Slide</vt:lpstr>
      <vt:lpstr>Unilever</vt:lpstr>
      <vt:lpstr>Logical Architecture</vt:lpstr>
      <vt:lpstr>Deployment Architecture</vt:lpstr>
      <vt:lpstr>PowerPoint Presentation</vt:lpstr>
    </vt:vector>
  </TitlesOfParts>
  <Company>Capgemini GCC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Namazi, Parveezeh</dc:creator>
  <cp:lastModifiedBy>Patil, Sachin</cp:lastModifiedBy>
  <cp:revision>381</cp:revision>
  <cp:lastPrinted>2017-06-08T03:45:40Z</cp:lastPrinted>
  <dcterms:created xsi:type="dcterms:W3CDTF">2015-03-06T11:43:58Z</dcterms:created>
  <dcterms:modified xsi:type="dcterms:W3CDTF">2017-12-14T10:09:12Z</dcterms:modified>
</cp:coreProperties>
</file>