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0" d="100"/>
          <a:sy n="60" d="100"/>
        </p:scale>
        <p:origin x="49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FC98-ED9A-473E-A830-7502970C7CA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37FA-306B-4D4C-8260-F2F97CE7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4051300" y="2006600"/>
            <a:ext cx="3136900" cy="2895600"/>
          </a:xfrm>
          <a:prstGeom prst="pentagon">
            <a:avLst/>
          </a:prstGeom>
          <a:noFill/>
          <a:ln w="5715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77800" y="444501"/>
            <a:ext cx="1248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Zurich Commercial – charting a Journey From Payer to Partner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29" y="3516683"/>
            <a:ext cx="1244600" cy="1244600"/>
          </a:xfrm>
          <a:prstGeom prst="rect">
            <a:avLst/>
          </a:prstGeom>
        </p:spPr>
      </p:pic>
      <p:sp>
        <p:nvSpPr>
          <p:cNvPr id="7" name="Arrow: Chevron 6"/>
          <p:cNvSpPr/>
          <p:nvPr/>
        </p:nvSpPr>
        <p:spPr>
          <a:xfrm rot="20587673">
            <a:off x="6921500" y="2492134"/>
            <a:ext cx="1612900" cy="952500"/>
          </a:xfrm>
          <a:prstGeom prst="chevron">
            <a:avLst>
              <a:gd name="adj" fmla="val 36847"/>
            </a:avLst>
          </a:prstGeom>
          <a:noFill/>
          <a:ln w="5715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/>
          <p:cNvSpPr/>
          <p:nvPr/>
        </p:nvSpPr>
        <p:spPr>
          <a:xfrm rot="7574936">
            <a:off x="3212605" y="4824474"/>
            <a:ext cx="2068615" cy="1252065"/>
          </a:xfrm>
          <a:prstGeom prst="chevron">
            <a:avLst>
              <a:gd name="adj" fmla="val 36284"/>
            </a:avLst>
          </a:prstGeom>
          <a:noFill/>
          <a:ln w="5715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/>
          <p:cNvSpPr/>
          <p:nvPr/>
        </p:nvSpPr>
        <p:spPr>
          <a:xfrm rot="3129846">
            <a:off x="6268675" y="4889113"/>
            <a:ext cx="1189390" cy="706517"/>
          </a:xfrm>
          <a:prstGeom prst="chevron">
            <a:avLst>
              <a:gd name="adj" fmla="val 36847"/>
            </a:avLst>
          </a:prstGeom>
          <a:noFill/>
          <a:ln w="5715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hevron 15"/>
          <p:cNvSpPr/>
          <p:nvPr/>
        </p:nvSpPr>
        <p:spPr>
          <a:xfrm rot="11984965">
            <a:off x="2108443" y="2462820"/>
            <a:ext cx="2165345" cy="680461"/>
          </a:xfrm>
          <a:prstGeom prst="chevron">
            <a:avLst>
              <a:gd name="adj" fmla="val 36847"/>
            </a:avLst>
          </a:prstGeom>
          <a:noFill/>
          <a:ln w="5715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Chevron 17"/>
          <p:cNvSpPr/>
          <p:nvPr/>
        </p:nvSpPr>
        <p:spPr>
          <a:xfrm rot="16200000">
            <a:off x="5307157" y="1498614"/>
            <a:ext cx="604945" cy="706517"/>
          </a:xfrm>
          <a:prstGeom prst="chevron">
            <a:avLst>
              <a:gd name="adj" fmla="val 43145"/>
            </a:avLst>
          </a:prstGeom>
          <a:noFill/>
          <a:ln w="5715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19589" y="5928734"/>
            <a:ext cx="585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Building data management – RE-Thinking the position of Zurich in the Commercial Insurance Ecosystem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6181" y="2407740"/>
            <a:ext cx="130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Building</a:t>
            </a: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Identity</a:t>
            </a:r>
          </a:p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217388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6729" y="2523771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592" y="251909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3491" y="163009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67596" y="163009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85543" y="1073966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92037" y="871768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Zurich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1987" y="1407369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Partner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939" y="1421458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Broker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2753" y="2650695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8251" y="2650695"/>
            <a:ext cx="94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party</a:t>
            </a:r>
          </a:p>
        </p:txBody>
      </p:sp>
      <p:sp>
        <p:nvSpPr>
          <p:cNvPr id="16" name="Pentagon 15"/>
          <p:cNvSpPr/>
          <p:nvPr/>
        </p:nvSpPr>
        <p:spPr>
          <a:xfrm>
            <a:off x="1717865" y="1720326"/>
            <a:ext cx="291766" cy="288092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5"/>
          </p:cNvCxnSpPr>
          <p:nvPr/>
        </p:nvCxnSpPr>
        <p:spPr>
          <a:xfrm flipV="1">
            <a:off x="2009631" y="1720326"/>
            <a:ext cx="557965" cy="110041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0"/>
            <a:endCxn id="9" idx="4"/>
          </p:cNvCxnSpPr>
          <p:nvPr/>
        </p:nvCxnSpPr>
        <p:spPr>
          <a:xfrm flipV="1">
            <a:off x="1863748" y="1254439"/>
            <a:ext cx="1" cy="465887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1"/>
            <a:endCxn id="7" idx="6"/>
          </p:cNvCxnSpPr>
          <p:nvPr/>
        </p:nvCxnSpPr>
        <p:spPr>
          <a:xfrm flipH="1" flipV="1">
            <a:off x="1159902" y="1720327"/>
            <a:ext cx="557963" cy="110040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6" idx="7"/>
          </p:cNvCxnSpPr>
          <p:nvPr/>
        </p:nvCxnSpPr>
        <p:spPr>
          <a:xfrm flipH="1">
            <a:off x="1429097" y="2008417"/>
            <a:ext cx="344491" cy="537103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4"/>
            <a:endCxn id="5" idx="1"/>
          </p:cNvCxnSpPr>
          <p:nvPr/>
        </p:nvCxnSpPr>
        <p:spPr>
          <a:xfrm>
            <a:off x="1953908" y="2008417"/>
            <a:ext cx="305727" cy="541784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" y="0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1 – Foundation &amp; Basics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0370" y="589520"/>
            <a:ext cx="342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Step 1.1 – Aggregating the ideal data model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79369" y="988737"/>
            <a:ext cx="4580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Benefit card</a:t>
            </a:r>
            <a:r>
              <a:rPr lang="en-US" sz="1400" dirty="0"/>
              <a:t> (intangible at this point of dev)</a:t>
            </a:r>
            <a:endParaRPr lang="en-US" sz="1400" u="sng" dirty="0"/>
          </a:p>
          <a:p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Zurich </a:t>
            </a:r>
            <a:r>
              <a:rPr lang="en-US" sz="1400" dirty="0"/>
              <a:t>- Ecosystem enabler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Client </a:t>
            </a:r>
            <a:r>
              <a:rPr lang="en-US" sz="1400" dirty="0"/>
              <a:t>-</a:t>
            </a:r>
            <a:r>
              <a:rPr lang="en-US" sz="1400" b="1" dirty="0"/>
              <a:t> </a:t>
            </a:r>
            <a:r>
              <a:rPr lang="en-US" sz="1400" dirty="0"/>
              <a:t>An evolving client &amp; building Identity data model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Partner</a:t>
            </a:r>
            <a:r>
              <a:rPr lang="en-US" sz="1400" dirty="0"/>
              <a:t> - Onboard/offboard template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Broker </a:t>
            </a:r>
            <a:r>
              <a:rPr lang="en-US" sz="1400" dirty="0"/>
              <a:t>- Consensus indicator / contributor node creation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TP </a:t>
            </a:r>
            <a:r>
              <a:rPr lang="en-US" sz="1400" dirty="0"/>
              <a:t>- Objective setting for cleaner data and effort reduction</a:t>
            </a:r>
            <a:endParaRPr lang="en-US" sz="1400" b="1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3589563" y="871767"/>
            <a:ext cx="4777197" cy="1968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979" y="3079920"/>
            <a:ext cx="6651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Effort would include the creation of an input mechanism for structured and unstructured information of 30 attributes into the blockchain from various contributors.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83775" y="6147733"/>
            <a:ext cx="7704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ideal 30+ attribute data model would then be developed over a series of tests, filters, business rules to accept attributes, level 1 taxonomy development.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89563" y="3649158"/>
            <a:ext cx="342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Step 1.2 – Data cleansing and correlation</a:t>
            </a:r>
          </a:p>
        </p:txBody>
      </p:sp>
      <p:sp>
        <p:nvSpPr>
          <p:cNvPr id="41" name="Oval 40"/>
          <p:cNvSpPr/>
          <p:nvPr/>
        </p:nvSpPr>
        <p:spPr>
          <a:xfrm>
            <a:off x="5193289" y="5541291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2152" y="553661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60051" y="464761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24156" y="464761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42103" y="4091486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8547" y="4424889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21499" y="4438978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Broker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59313" y="5668215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84811" y="5668215"/>
            <a:ext cx="94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party</a:t>
            </a:r>
          </a:p>
        </p:txBody>
      </p:sp>
      <p:sp>
        <p:nvSpPr>
          <p:cNvPr id="50" name="Pentagon 49"/>
          <p:cNvSpPr/>
          <p:nvPr/>
        </p:nvSpPr>
        <p:spPr>
          <a:xfrm>
            <a:off x="4674425" y="4737846"/>
            <a:ext cx="291766" cy="288092"/>
          </a:xfrm>
          <a:prstGeom prst="pentagon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5"/>
          </p:cNvCxnSpPr>
          <p:nvPr/>
        </p:nvCxnSpPr>
        <p:spPr>
          <a:xfrm flipV="1">
            <a:off x="4966191" y="4737846"/>
            <a:ext cx="557965" cy="110041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0"/>
            <a:endCxn id="45" idx="4"/>
          </p:cNvCxnSpPr>
          <p:nvPr/>
        </p:nvCxnSpPr>
        <p:spPr>
          <a:xfrm flipV="1">
            <a:off x="4820308" y="4271959"/>
            <a:ext cx="1" cy="465887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0" idx="1"/>
            <a:endCxn id="43" idx="6"/>
          </p:cNvCxnSpPr>
          <p:nvPr/>
        </p:nvCxnSpPr>
        <p:spPr>
          <a:xfrm flipH="1" flipV="1">
            <a:off x="4116462" y="4737847"/>
            <a:ext cx="557963" cy="110040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2"/>
            <a:endCxn id="42" idx="7"/>
          </p:cNvCxnSpPr>
          <p:nvPr/>
        </p:nvCxnSpPr>
        <p:spPr>
          <a:xfrm flipH="1">
            <a:off x="4385657" y="5025937"/>
            <a:ext cx="344491" cy="537103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4"/>
            <a:endCxn id="41" idx="1"/>
          </p:cNvCxnSpPr>
          <p:nvPr/>
        </p:nvCxnSpPr>
        <p:spPr>
          <a:xfrm>
            <a:off x="4910468" y="5025937"/>
            <a:ext cx="305727" cy="541784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49264" y="386079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Zurich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18599" y="4085399"/>
            <a:ext cx="4869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Benefit card</a:t>
            </a:r>
          </a:p>
          <a:p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Zurich </a:t>
            </a:r>
            <a:r>
              <a:rPr lang="en-US" sz="1400" dirty="0"/>
              <a:t>- Internal single version of truth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Client - </a:t>
            </a:r>
            <a:r>
              <a:rPr lang="en-US" sz="1400" dirty="0"/>
              <a:t>A consistent digital identity data model across all assets (draft).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Partner</a:t>
            </a:r>
            <a:r>
              <a:rPr lang="en-US" sz="1400" dirty="0"/>
              <a:t> - Consistent parameterization data set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Broker </a:t>
            </a:r>
            <a:r>
              <a:rPr lang="en-US" sz="1400" dirty="0"/>
              <a:t>– Parameterization for conditional participation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TP </a:t>
            </a:r>
            <a:r>
              <a:rPr lang="en-US" sz="1400" dirty="0"/>
              <a:t>– View into effort reduction avenues on the 30+ attribute sample size.</a:t>
            </a:r>
            <a:endParaRPr lang="en-US" sz="1400" b="1" dirty="0"/>
          </a:p>
        </p:txBody>
      </p:sp>
      <p:sp>
        <p:nvSpPr>
          <p:cNvPr id="58" name="Rectangle: Rounded Corners 57"/>
          <p:cNvSpPr/>
          <p:nvPr/>
        </p:nvSpPr>
        <p:spPr>
          <a:xfrm>
            <a:off x="6528794" y="4059870"/>
            <a:ext cx="5053606" cy="2014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749208" y="3095160"/>
            <a:ext cx="746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99960" y="-97729"/>
            <a:ext cx="746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6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entagon 76"/>
          <p:cNvSpPr/>
          <p:nvPr/>
        </p:nvSpPr>
        <p:spPr>
          <a:xfrm>
            <a:off x="4008120" y="4166658"/>
            <a:ext cx="1631039" cy="1470517"/>
          </a:xfrm>
          <a:prstGeom prst="pentagon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1" y="0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1 – Foundation &amp; Basics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0370" y="589520"/>
            <a:ext cx="442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Step 1.3 – Creating a DLT enabled attribute transport layer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79369" y="1049697"/>
            <a:ext cx="45807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Benefit card</a:t>
            </a:r>
            <a:r>
              <a:rPr lang="en-US" sz="1400" dirty="0"/>
              <a:t> (test prototype)</a:t>
            </a:r>
            <a:endParaRPr lang="en-US" sz="1400" u="sng" dirty="0"/>
          </a:p>
          <a:p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Zurich </a:t>
            </a:r>
            <a:r>
              <a:rPr lang="en-US" sz="1400" dirty="0"/>
              <a:t>- Trigger/notification configuration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Client </a:t>
            </a:r>
            <a:r>
              <a:rPr lang="en-US" sz="1400" dirty="0"/>
              <a:t>-</a:t>
            </a:r>
            <a:r>
              <a:rPr lang="en-US" sz="1400" b="1" dirty="0"/>
              <a:t> </a:t>
            </a:r>
            <a:r>
              <a:rPr lang="en-US" sz="1400" dirty="0"/>
              <a:t>Location data (building) history design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Partner</a:t>
            </a:r>
            <a:r>
              <a:rPr lang="en-US" sz="1400" dirty="0"/>
              <a:t> - Onboard/offboard &amp; Contributor plug-in / </a:t>
            </a:r>
            <a:r>
              <a:rPr lang="en-US" sz="1400" dirty="0" err="1"/>
              <a:t>api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Broker </a:t>
            </a:r>
            <a:r>
              <a:rPr lang="en-US" sz="1400" dirty="0"/>
              <a:t>- Consensus indication &amp; contributor plug-in / </a:t>
            </a:r>
            <a:r>
              <a:rPr lang="en-US" sz="1400" dirty="0" err="1"/>
              <a:t>api</a:t>
            </a:r>
            <a:r>
              <a:rPr lang="en-US" sz="1400" dirty="0"/>
              <a:t> 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TP </a:t>
            </a:r>
            <a:r>
              <a:rPr lang="en-US" sz="1400" dirty="0"/>
              <a:t>- Cleansed data cross-check visualization/design</a:t>
            </a:r>
            <a:endParaRPr lang="en-US" sz="1400" b="1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3589563" y="1024168"/>
            <a:ext cx="4807677" cy="1781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22514" y="3048000"/>
            <a:ext cx="787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Creating the immutable image between all entities with digital channels contributing to 30+ attributes at different stages of the pre-bind value chain.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83775" y="6208693"/>
            <a:ext cx="7704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ideal 30+ attribute data model would then be developed over a series of tests, filters, business rules to accept attributes, level 1 taxonomy development.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16283" y="3649158"/>
            <a:ext cx="342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Step 1.4 – Integration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5193289" y="5541291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2152" y="553661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60051" y="464761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24156" y="464761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42103" y="4091486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8547" y="4424889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21499" y="4438978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Broker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59313" y="5668215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84811" y="5668215"/>
            <a:ext cx="94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party</a:t>
            </a:r>
          </a:p>
        </p:txBody>
      </p:sp>
      <p:sp>
        <p:nvSpPr>
          <p:cNvPr id="50" name="Pentagon 49"/>
          <p:cNvSpPr/>
          <p:nvPr/>
        </p:nvSpPr>
        <p:spPr>
          <a:xfrm>
            <a:off x="4674425" y="4737846"/>
            <a:ext cx="291766" cy="288092"/>
          </a:xfrm>
          <a:prstGeom prst="pentagon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5"/>
          </p:cNvCxnSpPr>
          <p:nvPr/>
        </p:nvCxnSpPr>
        <p:spPr>
          <a:xfrm flipV="1">
            <a:off x="4966191" y="4737846"/>
            <a:ext cx="557965" cy="110041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0"/>
            <a:endCxn id="45" idx="4"/>
          </p:cNvCxnSpPr>
          <p:nvPr/>
        </p:nvCxnSpPr>
        <p:spPr>
          <a:xfrm flipV="1">
            <a:off x="4820308" y="4271959"/>
            <a:ext cx="1" cy="465887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0" idx="1"/>
            <a:endCxn id="43" idx="6"/>
          </p:cNvCxnSpPr>
          <p:nvPr/>
        </p:nvCxnSpPr>
        <p:spPr>
          <a:xfrm flipH="1" flipV="1">
            <a:off x="4116462" y="4737847"/>
            <a:ext cx="557963" cy="110040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2"/>
            <a:endCxn id="42" idx="7"/>
          </p:cNvCxnSpPr>
          <p:nvPr/>
        </p:nvCxnSpPr>
        <p:spPr>
          <a:xfrm flipH="1">
            <a:off x="4385657" y="5025937"/>
            <a:ext cx="344491" cy="537103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4"/>
            <a:endCxn id="41" idx="1"/>
          </p:cNvCxnSpPr>
          <p:nvPr/>
        </p:nvCxnSpPr>
        <p:spPr>
          <a:xfrm>
            <a:off x="4910468" y="5025937"/>
            <a:ext cx="305727" cy="541784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49264" y="386079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Zurich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18599" y="4085399"/>
            <a:ext cx="48697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Benefit card</a:t>
            </a:r>
          </a:p>
          <a:p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Zurich </a:t>
            </a:r>
            <a:r>
              <a:rPr lang="en-US" sz="1400" dirty="0"/>
              <a:t>- Ecosystem authenticated single version of truth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Client - </a:t>
            </a:r>
            <a:r>
              <a:rPr lang="en-US" sz="1400" dirty="0"/>
              <a:t>A digital building identity card 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Partner</a:t>
            </a:r>
            <a:r>
              <a:rPr lang="en-US" sz="1400" dirty="0"/>
              <a:t> - Consistent parameterization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Broker </a:t>
            </a:r>
            <a:r>
              <a:rPr lang="en-US" sz="1400" dirty="0"/>
              <a:t>– Consistent parameterization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TP </a:t>
            </a:r>
            <a:r>
              <a:rPr lang="en-US" sz="1400" dirty="0"/>
              <a:t>– Updated data across a building/location lifecycle</a:t>
            </a:r>
            <a:endParaRPr lang="en-US" sz="1400" b="1" dirty="0"/>
          </a:p>
        </p:txBody>
      </p:sp>
      <p:sp>
        <p:nvSpPr>
          <p:cNvPr id="58" name="Rectangle: Rounded Corners 57"/>
          <p:cNvSpPr/>
          <p:nvPr/>
        </p:nvSpPr>
        <p:spPr>
          <a:xfrm>
            <a:off x="6528794" y="4059870"/>
            <a:ext cx="5053606" cy="2014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45680" y="-78096"/>
            <a:ext cx="746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9208" y="3095160"/>
            <a:ext cx="746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1" name="Oval 60"/>
          <p:cNvSpPr/>
          <p:nvPr/>
        </p:nvSpPr>
        <p:spPr>
          <a:xfrm>
            <a:off x="2069089" y="2599971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127952" y="259529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35851" y="170629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99956" y="1706290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617903" y="1150166"/>
            <a:ext cx="156411" cy="1804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94347" y="1483569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Partner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7299" y="1497658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Broker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35113" y="2726895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60611" y="2726895"/>
            <a:ext cx="94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party</a:t>
            </a:r>
          </a:p>
        </p:txBody>
      </p:sp>
      <p:sp>
        <p:nvSpPr>
          <p:cNvPr id="70" name="Pentagon 69"/>
          <p:cNvSpPr/>
          <p:nvPr/>
        </p:nvSpPr>
        <p:spPr>
          <a:xfrm>
            <a:off x="1550225" y="1796526"/>
            <a:ext cx="291766" cy="288092"/>
          </a:xfrm>
          <a:prstGeom prst="pentagon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5"/>
          </p:cNvCxnSpPr>
          <p:nvPr/>
        </p:nvCxnSpPr>
        <p:spPr>
          <a:xfrm flipV="1">
            <a:off x="1841991" y="1796526"/>
            <a:ext cx="557965" cy="110041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0" idx="0"/>
            <a:endCxn id="65" idx="4"/>
          </p:cNvCxnSpPr>
          <p:nvPr/>
        </p:nvCxnSpPr>
        <p:spPr>
          <a:xfrm flipV="1">
            <a:off x="1696108" y="1330639"/>
            <a:ext cx="1" cy="465887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1"/>
            <a:endCxn id="63" idx="6"/>
          </p:cNvCxnSpPr>
          <p:nvPr/>
        </p:nvCxnSpPr>
        <p:spPr>
          <a:xfrm flipH="1" flipV="1">
            <a:off x="992262" y="1796527"/>
            <a:ext cx="557963" cy="110040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0" idx="2"/>
            <a:endCxn id="62" idx="7"/>
          </p:cNvCxnSpPr>
          <p:nvPr/>
        </p:nvCxnSpPr>
        <p:spPr>
          <a:xfrm flipH="1">
            <a:off x="1261457" y="2084617"/>
            <a:ext cx="344491" cy="537103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0" idx="4"/>
            <a:endCxn id="61" idx="1"/>
          </p:cNvCxnSpPr>
          <p:nvPr/>
        </p:nvCxnSpPr>
        <p:spPr>
          <a:xfrm>
            <a:off x="1786268" y="2084617"/>
            <a:ext cx="305727" cy="541784"/>
          </a:xfrm>
          <a:prstGeom prst="line">
            <a:avLst/>
          </a:prstGeom>
          <a:ln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25064" y="91947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Zurich</a:t>
            </a:r>
          </a:p>
        </p:txBody>
      </p:sp>
      <p:sp>
        <p:nvSpPr>
          <p:cNvPr id="2" name="Pentagon 1"/>
          <p:cNvSpPr/>
          <p:nvPr/>
        </p:nvSpPr>
        <p:spPr>
          <a:xfrm>
            <a:off x="868680" y="1240578"/>
            <a:ext cx="1631039" cy="1470517"/>
          </a:xfrm>
          <a:prstGeom prst="pent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72903"/>
              </p:ext>
            </p:extLst>
          </p:nvPr>
        </p:nvGraphicFramePr>
        <p:xfrm>
          <a:off x="228600" y="563879"/>
          <a:ext cx="11673840" cy="625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184409093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83042631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239658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5666730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33620966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3637458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196343142"/>
                    </a:ext>
                  </a:extLst>
                </a:gridCol>
              </a:tblGrid>
              <a:tr h="1066801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Step 1 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</a:rPr>
                        <a:t>Aggregating the ideal data model</a:t>
                      </a:r>
                    </a:p>
                    <a:p>
                      <a:pPr algn="ctr"/>
                      <a:endParaRPr lang="en-US" sz="1400" b="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0" u="none" dirty="0">
                          <a:solidFill>
                            <a:schemeClr val="bg1"/>
                          </a:solidFill>
                        </a:rPr>
                        <a:t>Week</a:t>
                      </a:r>
                      <a:r>
                        <a:rPr lang="en-US" sz="1400" b="0" u="none" baseline="0" dirty="0">
                          <a:solidFill>
                            <a:schemeClr val="bg1"/>
                          </a:solidFill>
                        </a:rPr>
                        <a:t> 1.5</a:t>
                      </a:r>
                      <a:endParaRPr lang="en-US" sz="1400" b="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bg1"/>
                          </a:solidFill>
                        </a:rPr>
                        <a:t>Step 1.2 – Data cleansing and correlation</a:t>
                      </a:r>
                    </a:p>
                    <a:p>
                      <a:pPr algn="ctr"/>
                      <a:endParaRPr lang="en-US" sz="1400" b="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0" u="none" dirty="0">
                          <a:solidFill>
                            <a:schemeClr val="bg1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bg1"/>
                          </a:solidFill>
                        </a:rPr>
                        <a:t>Step 1.3 – Creating a DLT enabled attribute transport layer</a:t>
                      </a:r>
                    </a:p>
                    <a:p>
                      <a:pPr algn="ctr"/>
                      <a:r>
                        <a:rPr lang="en-US" sz="1400" b="0" u="none" dirty="0">
                          <a:solidFill>
                            <a:schemeClr val="bg1"/>
                          </a:solidFill>
                        </a:rPr>
                        <a:t>Week</a:t>
                      </a:r>
                      <a:r>
                        <a:rPr lang="en-US" sz="1400" b="0" u="none" baseline="0" dirty="0">
                          <a:solidFill>
                            <a:schemeClr val="bg1"/>
                          </a:solidFill>
                        </a:rPr>
                        <a:t> 4.5</a:t>
                      </a:r>
                      <a:endParaRPr lang="en-US" sz="1400" b="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bg1"/>
                          </a:solidFill>
                        </a:rPr>
                        <a:t>Step 1.4 – Integration</a:t>
                      </a:r>
                    </a:p>
                    <a:p>
                      <a:pPr algn="ctr"/>
                      <a:endParaRPr lang="en-US" sz="1400" u="sng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400" b="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0" u="none" dirty="0">
                          <a:solidFill>
                            <a:schemeClr val="bg1"/>
                          </a:solidFill>
                        </a:rPr>
                        <a:t>Week</a:t>
                      </a:r>
                      <a:r>
                        <a:rPr lang="en-US" sz="1400" b="0" u="none" baseline="0" dirty="0">
                          <a:solidFill>
                            <a:schemeClr val="bg1"/>
                          </a:solidFill>
                        </a:rPr>
                        <a:t> 6</a:t>
                      </a:r>
                      <a:endParaRPr lang="en-US" sz="1400" b="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Status-check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Enrichment roadmap of use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50663"/>
                  </a:ext>
                </a:extLst>
              </a:tr>
              <a:tr h="93271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Zurich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Addition</a:t>
                      </a:r>
                      <a:r>
                        <a:rPr lang="en-US" sz="1200" baseline="0" dirty="0"/>
                        <a:t> of fields on appropriate platform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Adding</a:t>
                      </a:r>
                      <a:r>
                        <a:rPr lang="en-US" sz="1200" baseline="0" dirty="0"/>
                        <a:t> data and finetuning data acceptance criteria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Testing reactivity to authenticated information.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</a:t>
                      </a:r>
                      <a:r>
                        <a:rPr lang="en-US" sz="1200" baseline="0" dirty="0"/>
                        <a:t> of technology demonstrator across 5 contributor (simulated) nodes.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POC</a:t>
                      </a:r>
                      <a:r>
                        <a:rPr lang="en-US" sz="1200" baseline="0" dirty="0"/>
                        <a:t> v1 readiness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 and own consensus rules based on active / passive participation.</a:t>
                      </a:r>
                    </a:p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(over 12 months)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223135"/>
                  </a:ext>
                </a:extLst>
              </a:tr>
              <a:tr h="99159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Client &amp;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 of client node role and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Attribute cluster creation and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Building</a:t>
                      </a:r>
                      <a:r>
                        <a:rPr lang="en-US" sz="1200" baseline="0" dirty="0"/>
                        <a:t> history – sub use case build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 building/location identity</a:t>
                      </a:r>
                      <a:r>
                        <a:rPr lang="en-US" sz="1200" baseline="0" dirty="0"/>
                        <a:t> card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</a:t>
                      </a:r>
                      <a:r>
                        <a:rPr lang="en-US" sz="1200" baseline="0" dirty="0"/>
                        <a:t> demonstrator of sub-use case to test client.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Early productization of concept and information.</a:t>
                      </a:r>
                    </a:p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(3 to 6</a:t>
                      </a:r>
                      <a:r>
                        <a:rPr lang="en-US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months)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161868"/>
                  </a:ext>
                </a:extLst>
              </a:tr>
              <a:tr h="103036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Partner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 of partner</a:t>
                      </a:r>
                      <a:r>
                        <a:rPr lang="en-US" sz="1200" baseline="0" dirty="0"/>
                        <a:t> node role and definition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Parameterization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Onboard</a:t>
                      </a:r>
                      <a:r>
                        <a:rPr lang="en-US" sz="1200" baseline="0" dirty="0"/>
                        <a:t>/offboard testing and consensus design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Consistent parameterization options based on partner</a:t>
                      </a:r>
                      <a:r>
                        <a:rPr lang="en-US" sz="1200" baseline="0" dirty="0"/>
                        <a:t> needs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Template for quicker partner</a:t>
                      </a:r>
                      <a:r>
                        <a:rPr lang="en-US" sz="1200" baseline="0" dirty="0"/>
                        <a:t> participation in value chain.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Build-into</a:t>
                      </a:r>
                      <a:r>
                        <a:rPr lang="en-US" sz="1200" baseline="0" dirty="0"/>
                        <a:t> existing / new digital interfaces for quicker collaboration (vanilla / specialized by risk format).</a:t>
                      </a:r>
                    </a:p>
                    <a:p>
                      <a:r>
                        <a:rPr lang="en-US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(12 months)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6008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Broker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 of broker node role creation and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Parameterization for conditional participation,</a:t>
                      </a:r>
                      <a:r>
                        <a:rPr lang="en-US" sz="1200" baseline="0" dirty="0"/>
                        <a:t>  onboarding and offboarding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Consensus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Consistent</a:t>
                      </a:r>
                      <a:r>
                        <a:rPr lang="en-US" sz="1200" baseline="0" dirty="0"/>
                        <a:t> parameterization across consensus, onboarding and participation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 &amp;</a:t>
                      </a:r>
                      <a:r>
                        <a:rPr lang="en-US" sz="1200" baseline="0" dirty="0"/>
                        <a:t> historical </a:t>
                      </a:r>
                      <a:r>
                        <a:rPr lang="en-US" sz="1200" dirty="0"/>
                        <a:t>recognition</a:t>
                      </a:r>
                      <a:r>
                        <a:rPr lang="en-US" sz="1200" baseline="0" dirty="0"/>
                        <a:t> and more effective compliance to 30 attributes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Creating digital</a:t>
                      </a:r>
                      <a:r>
                        <a:rPr lang="en-US" sz="1200" baseline="0" dirty="0"/>
                        <a:t> consensus participation strategy.</a:t>
                      </a:r>
                    </a:p>
                    <a:p>
                      <a:r>
                        <a:rPr lang="en-US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(12 to 48 months)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310834"/>
                  </a:ext>
                </a:extLst>
              </a:tr>
              <a:tr h="113834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Third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Party Processor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Workflow and activity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Focus</a:t>
                      </a:r>
                      <a:r>
                        <a:rPr lang="en-US" sz="1200" baseline="0" dirty="0"/>
                        <a:t> on steady state attributes (reliability)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Query Cross</a:t>
                      </a:r>
                      <a:r>
                        <a:rPr lang="en-US" sz="1200" baseline="0" dirty="0"/>
                        <a:t> check / 30 attribute consistency/integrity check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Consensus participation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</a:t>
                      </a:r>
                      <a:r>
                        <a:rPr lang="en-US" sz="1200" baseline="0" dirty="0"/>
                        <a:t> with QA platform approach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 KPI’s for blockchain performance that aids</a:t>
                      </a:r>
                      <a:r>
                        <a:rPr lang="en-US" sz="1200" baseline="0" dirty="0"/>
                        <a:t> automation.</a:t>
                      </a:r>
                    </a:p>
                    <a:p>
                      <a:r>
                        <a:rPr lang="en-US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(12 to 36 months) phase 1.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6492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67640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1 – Foundation, Basics and roadmap </a:t>
            </a:r>
          </a:p>
        </p:txBody>
      </p:sp>
    </p:spTree>
    <p:extLst>
      <p:ext uri="{BB962C8B-B14F-4D97-AF65-F5344CB8AC3E}">
        <p14:creationId xmlns:p14="http://schemas.microsoft.com/office/powerpoint/2010/main" val="295836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8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694</Words>
  <Application>Microsoft Office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Thomas Richard</dc:creator>
  <cp:lastModifiedBy>Wilson, Thomas Richard</cp:lastModifiedBy>
  <cp:revision>28</cp:revision>
  <dcterms:created xsi:type="dcterms:W3CDTF">2017-10-05T14:22:46Z</dcterms:created>
  <dcterms:modified xsi:type="dcterms:W3CDTF">2017-10-06T09:49:33Z</dcterms:modified>
</cp:coreProperties>
</file>