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71" r:id="rId2"/>
  </p:sldMasterIdLst>
  <p:notesMasterIdLst>
    <p:notesMasterId r:id="rId12"/>
  </p:notesMasterIdLst>
  <p:handoutMasterIdLst>
    <p:handoutMasterId r:id="rId13"/>
  </p:handoutMasterIdLst>
  <p:sldIdLst>
    <p:sldId id="311" r:id="rId3"/>
    <p:sldId id="494" r:id="rId4"/>
    <p:sldId id="495" r:id="rId5"/>
    <p:sldId id="499" r:id="rId6"/>
    <p:sldId id="497" r:id="rId7"/>
    <p:sldId id="505" r:id="rId8"/>
    <p:sldId id="498" r:id="rId9"/>
    <p:sldId id="501" r:id="rId10"/>
    <p:sldId id="435" r:id="rId11"/>
  </p:sldIdLst>
  <p:sldSz cx="12188825" cy="6858000"/>
  <p:notesSz cx="7010400" cy="929640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orient="horz" pos="2496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7" pos="3841">
          <p15:clr>
            <a:srgbClr val="A4A3A4"/>
          </p15:clr>
        </p15:guide>
        <p15:guide id="8" pos="246">
          <p15:clr>
            <a:srgbClr val="A4A3A4"/>
          </p15:clr>
        </p15:guide>
        <p15:guide id="9" pos="3949">
          <p15:clr>
            <a:srgbClr val="A4A3A4"/>
          </p15:clr>
        </p15:guide>
        <p15:guide id="10" pos="3733">
          <p15:clr>
            <a:srgbClr val="A4A3A4"/>
          </p15:clr>
        </p15:guide>
        <p15:guide id="11" pos="7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7"/>
    <a:srgbClr val="333333"/>
    <a:srgbClr val="1D2535"/>
    <a:srgbClr val="B70132"/>
    <a:srgbClr val="043B74"/>
    <a:srgbClr val="691E7C"/>
    <a:srgbClr val="AF1C63"/>
    <a:srgbClr val="ED771A"/>
    <a:srgbClr val="000000"/>
    <a:srgbClr val="4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0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788" y="60"/>
      </p:cViewPr>
      <p:guideLst>
        <p:guide orient="horz"/>
        <p:guide orient="horz" pos="2784"/>
        <p:guide orient="horz" pos="3960"/>
        <p:guide orient="horz" pos="2496"/>
        <p:guide orient="horz" pos="2904"/>
        <p:guide orient="horz" pos="2376"/>
        <p:guide pos="3841"/>
        <p:guide pos="246"/>
        <p:guide pos="3949"/>
        <p:guide pos="3733"/>
        <p:guide pos="74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80" y="-135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7010400" cy="464315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image" Target="../media/image3.jpg"/><Relationship Id="rId5" Type="http://schemas.openxmlformats.org/officeDocument/2006/relationships/tags" Target="../tags/tag12.xml"/><Relationship Id="rId15" Type="http://schemas.openxmlformats.org/officeDocument/2006/relationships/image" Target="../media/image5.emf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8.vml"/><Relationship Id="rId6" Type="http://schemas.openxmlformats.org/officeDocument/2006/relationships/tags" Target="../tags/tag42.xml"/><Relationship Id="rId11" Type="http://schemas.openxmlformats.org/officeDocument/2006/relationships/image" Target="../media/image15.png"/><Relationship Id="rId5" Type="http://schemas.openxmlformats.org/officeDocument/2006/relationships/tags" Target="../tags/tag41.xml"/><Relationship Id="rId10" Type="http://schemas.openxmlformats.org/officeDocument/2006/relationships/hyperlink" Target="http://www.capgemini.com/" TargetMode="External"/><Relationship Id="rId4" Type="http://schemas.openxmlformats.org/officeDocument/2006/relationships/tags" Target="../tags/tag40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4.xml"/><Relationship Id="rId7" Type="http://schemas.openxmlformats.org/officeDocument/2006/relationships/hyperlink" Target="http://www.capgemini.com/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7"/>
          <a:stretch/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526" y="1179232"/>
            <a:ext cx="12193470" cy="522156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1">
                  <a:alpha val="88000"/>
                </a:schemeClr>
              </a:gs>
              <a:gs pos="65000">
                <a:schemeClr val="tx1">
                  <a:alpha val="5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 userDrawn="1"/>
        </p:nvSpPr>
        <p:spPr>
          <a:xfrm flipH="1">
            <a:off x="-3" y="3"/>
            <a:ext cx="11290436" cy="6400797"/>
          </a:xfrm>
          <a:custGeom>
            <a:avLst/>
            <a:gdLst>
              <a:gd name="connsiteX0" fmla="*/ 7628699 w 10752898"/>
              <a:gd name="connsiteY0" fmla="*/ 0 h 6857999"/>
              <a:gd name="connsiteX1" fmla="*/ 0 w 10752898"/>
              <a:gd name="connsiteY1" fmla="*/ 0 h 6857999"/>
              <a:gd name="connsiteX2" fmla="*/ 6857999 w 10752898"/>
              <a:gd name="connsiteY2" fmla="*/ 6857999 h 6857999"/>
              <a:gd name="connsiteX3" fmla="*/ 10752898 w 10752898"/>
              <a:gd name="connsiteY3" fmla="*/ 6857999 h 6857999"/>
              <a:gd name="connsiteX4" fmla="*/ 10752898 w 10752898"/>
              <a:gd name="connsiteY4" fmla="*/ 3124199 h 6857999"/>
              <a:gd name="connsiteX5" fmla="*/ 7628699 w 10752898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2898" h="6857999">
                <a:moveTo>
                  <a:pt x="7628699" y="0"/>
                </a:moveTo>
                <a:lnTo>
                  <a:pt x="0" y="0"/>
                </a:lnTo>
                <a:lnTo>
                  <a:pt x="6857999" y="6857999"/>
                </a:lnTo>
                <a:lnTo>
                  <a:pt x="10752898" y="6857999"/>
                </a:lnTo>
                <a:lnTo>
                  <a:pt x="10752898" y="3124199"/>
                </a:lnTo>
                <a:lnTo>
                  <a:pt x="7628699" y="0"/>
                </a:lnTo>
                <a:close/>
              </a:path>
            </a:pathLst>
          </a:custGeom>
          <a:gradFill>
            <a:gsLst>
              <a:gs pos="0">
                <a:srgbClr val="0C4068"/>
              </a:gs>
              <a:gs pos="50000">
                <a:srgbClr val="46B688">
                  <a:alpha val="70000"/>
                </a:srgbClr>
              </a:gs>
              <a:gs pos="100000">
                <a:srgbClr val="016AA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5" y="13"/>
            <a:ext cx="12195119" cy="252323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781983">
                <a:moveTo>
                  <a:pt x="2187" y="0"/>
                </a:moveTo>
                <a:lnTo>
                  <a:pt x="10562072" y="0"/>
                </a:lnTo>
                <a:cubicBezTo>
                  <a:pt x="10562585" y="67600"/>
                  <a:pt x="10562411" y="1256738"/>
                  <a:pt x="10561157" y="1300153"/>
                </a:cubicBezTo>
                <a:cubicBezTo>
                  <a:pt x="10083761" y="1972162"/>
                  <a:pt x="9705180" y="1982238"/>
                  <a:pt x="9288594" y="1976918"/>
                </a:cubicBezTo>
                <a:lnTo>
                  <a:pt x="2317558" y="1983327"/>
                </a:lnTo>
                <a:cubicBezTo>
                  <a:pt x="1740344" y="2016469"/>
                  <a:pt x="1372498" y="2319161"/>
                  <a:pt x="1180889" y="2781983"/>
                </a:cubicBezTo>
                <a:cubicBezTo>
                  <a:pt x="882535" y="2078206"/>
                  <a:pt x="278640" y="1997002"/>
                  <a:pt x="0" y="1997880"/>
                </a:cubicBezTo>
                <a:cubicBezTo>
                  <a:pt x="2067" y="1962367"/>
                  <a:pt x="3459" y="95582"/>
                  <a:pt x="2187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526" y="1179232"/>
            <a:ext cx="12193471" cy="1344007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  <a:gd name="connsiteX0" fmla="*/ 197140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197140 w 10562585"/>
              <a:gd name="connsiteY7" fmla="*/ 176185 h 2958168"/>
              <a:gd name="connsiteX0" fmla="*/ 2187 w 10562585"/>
              <a:gd name="connsiteY0" fmla="*/ 176185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7 w 10562585"/>
              <a:gd name="connsiteY7" fmla="*/ 176185 h 2958168"/>
              <a:gd name="connsiteX0" fmla="*/ 2187 w 10562584"/>
              <a:gd name="connsiteY0" fmla="*/ 0 h 2781983"/>
              <a:gd name="connsiteX1" fmla="*/ 10562071 w 10562584"/>
              <a:gd name="connsiteY1" fmla="*/ 719965 h 2781983"/>
              <a:gd name="connsiteX2" fmla="*/ 10561157 w 10562584"/>
              <a:gd name="connsiteY2" fmla="*/ 1300153 h 2781983"/>
              <a:gd name="connsiteX3" fmla="*/ 9288594 w 10562584"/>
              <a:gd name="connsiteY3" fmla="*/ 1976918 h 2781983"/>
              <a:gd name="connsiteX4" fmla="*/ 2317558 w 10562584"/>
              <a:gd name="connsiteY4" fmla="*/ 1983327 h 2781983"/>
              <a:gd name="connsiteX5" fmla="*/ 1180889 w 10562584"/>
              <a:gd name="connsiteY5" fmla="*/ 2781983 h 2781983"/>
              <a:gd name="connsiteX6" fmla="*/ 0 w 10562584"/>
              <a:gd name="connsiteY6" fmla="*/ 1997880 h 2781983"/>
              <a:gd name="connsiteX7" fmla="*/ 2187 w 10562584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2187 w 10562585"/>
              <a:gd name="connsiteY7" fmla="*/ 0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7" fmla="*/ 99663 w 10562585"/>
              <a:gd name="connsiteY7" fmla="*/ 100817 h 2781983"/>
              <a:gd name="connsiteX0" fmla="*/ 2187 w 10562585"/>
              <a:gd name="connsiteY0" fmla="*/ 0 h 2781983"/>
              <a:gd name="connsiteX1" fmla="*/ 10562072 w 10562585"/>
              <a:gd name="connsiteY1" fmla="*/ 0 h 2781983"/>
              <a:gd name="connsiteX2" fmla="*/ 10561157 w 10562585"/>
              <a:gd name="connsiteY2" fmla="*/ 1300153 h 2781983"/>
              <a:gd name="connsiteX3" fmla="*/ 9288594 w 10562585"/>
              <a:gd name="connsiteY3" fmla="*/ 1976918 h 2781983"/>
              <a:gd name="connsiteX4" fmla="*/ 2317558 w 10562585"/>
              <a:gd name="connsiteY4" fmla="*/ 1983327 h 2781983"/>
              <a:gd name="connsiteX5" fmla="*/ 1180889 w 10562585"/>
              <a:gd name="connsiteY5" fmla="*/ 2781983 h 2781983"/>
              <a:gd name="connsiteX6" fmla="*/ 0 w 10562585"/>
              <a:gd name="connsiteY6" fmla="*/ 1997880 h 2781983"/>
              <a:gd name="connsiteX0" fmla="*/ 10562072 w 10562585"/>
              <a:gd name="connsiteY0" fmla="*/ 0 h 2781983"/>
              <a:gd name="connsiteX1" fmla="*/ 10561157 w 10562585"/>
              <a:gd name="connsiteY1" fmla="*/ 1300153 h 2781983"/>
              <a:gd name="connsiteX2" fmla="*/ 9288594 w 10562585"/>
              <a:gd name="connsiteY2" fmla="*/ 1976918 h 2781983"/>
              <a:gd name="connsiteX3" fmla="*/ 2317558 w 10562585"/>
              <a:gd name="connsiteY3" fmla="*/ 1983327 h 2781983"/>
              <a:gd name="connsiteX4" fmla="*/ 1180889 w 10562585"/>
              <a:gd name="connsiteY4" fmla="*/ 2781983 h 2781983"/>
              <a:gd name="connsiteX5" fmla="*/ 0 w 10562585"/>
              <a:gd name="connsiteY5" fmla="*/ 1997880 h 2781983"/>
              <a:gd name="connsiteX0" fmla="*/ 10561157 w 10561157"/>
              <a:gd name="connsiteY0" fmla="*/ 0 h 1481830"/>
              <a:gd name="connsiteX1" fmla="*/ 9288594 w 10561157"/>
              <a:gd name="connsiteY1" fmla="*/ 676765 h 1481830"/>
              <a:gd name="connsiteX2" fmla="*/ 2317558 w 10561157"/>
              <a:gd name="connsiteY2" fmla="*/ 683174 h 1481830"/>
              <a:gd name="connsiteX3" fmla="*/ 1180889 w 10561157"/>
              <a:gd name="connsiteY3" fmla="*/ 1481830 h 1481830"/>
              <a:gd name="connsiteX4" fmla="*/ 0 w 10561157"/>
              <a:gd name="connsiteY4" fmla="*/ 697727 h 14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157" h="1481830">
                <a:moveTo>
                  <a:pt x="10561157" y="0"/>
                </a:moveTo>
                <a:cubicBezTo>
                  <a:pt x="10083761" y="672009"/>
                  <a:pt x="9705180" y="682085"/>
                  <a:pt x="9288594" y="676765"/>
                </a:cubicBezTo>
                <a:lnTo>
                  <a:pt x="2317558" y="683174"/>
                </a:lnTo>
                <a:cubicBezTo>
                  <a:pt x="1740344" y="716316"/>
                  <a:pt x="1372498" y="1019008"/>
                  <a:pt x="1180889" y="1481830"/>
                </a:cubicBezTo>
                <a:cubicBezTo>
                  <a:pt x="882535" y="778053"/>
                  <a:pt x="278640" y="696849"/>
                  <a:pt x="0" y="697727"/>
                </a:cubicBezTo>
              </a:path>
            </a:pathLst>
          </a:custGeom>
          <a:noFill/>
          <a:ln w="12700" cmpd="sng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384005" y="2927384"/>
            <a:ext cx="4640267" cy="890905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84005" y="4807242"/>
            <a:ext cx="3775247" cy="551527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buNone/>
              <a:defRPr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21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04988" y="548640"/>
            <a:ext cx="3151163" cy="656814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>
            <p:custDataLst>
              <p:tags r:id="rId8"/>
            </p:custDataLst>
          </p:nvPr>
        </p:nvSpPr>
        <p:spPr>
          <a:xfrm>
            <a:off x="0" y="6400800"/>
            <a:ext cx="1219094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/>
          </a:p>
        </p:txBody>
      </p:sp>
      <p:pic>
        <p:nvPicPr>
          <p:cNvPr id="23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16" y="6500818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/>
          <p:cNvGrpSpPr/>
          <p:nvPr userDrawn="1"/>
        </p:nvGrpSpPr>
        <p:grpSpPr>
          <a:xfrm>
            <a:off x="0" y="5612920"/>
            <a:ext cx="4356417" cy="946718"/>
            <a:chOff x="0" y="5435120"/>
            <a:chExt cx="4356417" cy="946718"/>
          </a:xfrm>
        </p:grpSpPr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219" y="5467438"/>
              <a:ext cx="1380226" cy="9144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 userDrawn="1"/>
          </p:nvGrpSpPr>
          <p:grpSpPr>
            <a:xfrm>
              <a:off x="0" y="5435120"/>
              <a:ext cx="4356417" cy="914400"/>
              <a:chOff x="0" y="5435120"/>
              <a:chExt cx="4356417" cy="914400"/>
            </a:xfrm>
          </p:grpSpPr>
          <p:pic>
            <p:nvPicPr>
              <p:cNvPr id="27" name="Picture 26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191" y="5435120"/>
                <a:ext cx="1380226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 userDrawn="1"/>
            </p:nvPicPr>
            <p:blipFill>
              <a:blip r:embed="rId18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3455" y="5511900"/>
                <a:ext cx="1236302" cy="819050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 userDrawn="1"/>
            </p:nvCxnSpPr>
            <p:spPr>
              <a:xfrm>
                <a:off x="0" y="6149975"/>
                <a:ext cx="37973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>
              <a:blip r:embed="rId1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05" y="5505426"/>
                <a:ext cx="812823" cy="812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effectLst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233" y="1533439"/>
            <a:ext cx="5539650" cy="471550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0345" y="1533440"/>
            <a:ext cx="5539650" cy="472558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003878"/>
            <a:ext cx="10950498" cy="931333"/>
          </a:xfrm>
          <a:prstGeom prst="rect">
            <a:avLst/>
          </a:prstGeom>
          <a:solidFill>
            <a:srgbClr val="0098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5" name="Oval 22"/>
          <p:cNvSpPr/>
          <p:nvPr userDrawn="1"/>
        </p:nvSpPr>
        <p:spPr>
          <a:xfrm rot="3396601">
            <a:off x="10407821" y="1235024"/>
            <a:ext cx="1794243" cy="934590"/>
          </a:xfrm>
          <a:custGeom>
            <a:avLst/>
            <a:gdLst>
              <a:gd name="connsiteX0" fmla="*/ 0 w 2155151"/>
              <a:gd name="connsiteY0" fmla="*/ 1077576 h 2155151"/>
              <a:gd name="connsiteX1" fmla="*/ 1077576 w 2155151"/>
              <a:gd name="connsiteY1" fmla="*/ 0 h 2155151"/>
              <a:gd name="connsiteX2" fmla="*/ 2155152 w 2155151"/>
              <a:gd name="connsiteY2" fmla="*/ 1077576 h 2155151"/>
              <a:gd name="connsiteX3" fmla="*/ 1077576 w 2155151"/>
              <a:gd name="connsiteY3" fmla="*/ 2155152 h 2155151"/>
              <a:gd name="connsiteX4" fmla="*/ 0 w 2155151"/>
              <a:gd name="connsiteY4" fmla="*/ 1077576 h 2155151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4" fmla="*/ 1169016 w 2155152"/>
              <a:gd name="connsiteY4" fmla="*/ 91440 h 2155152"/>
              <a:gd name="connsiteX0" fmla="*/ 1077576 w 2155152"/>
              <a:gd name="connsiteY0" fmla="*/ 0 h 2155152"/>
              <a:gd name="connsiteX1" fmla="*/ 2155152 w 2155152"/>
              <a:gd name="connsiteY1" fmla="*/ 1077576 h 2155152"/>
              <a:gd name="connsiteX2" fmla="*/ 1077576 w 2155152"/>
              <a:gd name="connsiteY2" fmla="*/ 2155152 h 2155152"/>
              <a:gd name="connsiteX3" fmla="*/ 0 w 2155152"/>
              <a:gd name="connsiteY3" fmla="*/ 1077576 h 2155152"/>
              <a:gd name="connsiteX0" fmla="*/ 2155152 w 2155152"/>
              <a:gd name="connsiteY0" fmla="*/ 0 h 1077576"/>
              <a:gd name="connsiteX1" fmla="*/ 1077576 w 2155152"/>
              <a:gd name="connsiteY1" fmla="*/ 1077576 h 1077576"/>
              <a:gd name="connsiteX2" fmla="*/ 0 w 2155152"/>
              <a:gd name="connsiteY2" fmla="*/ 0 h 10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152" h="1077576">
                <a:moveTo>
                  <a:pt x="2155152" y="0"/>
                </a:moveTo>
                <a:cubicBezTo>
                  <a:pt x="2155152" y="595129"/>
                  <a:pt x="1672705" y="1077576"/>
                  <a:pt x="1077576" y="1077576"/>
                </a:cubicBezTo>
                <a:cubicBezTo>
                  <a:pt x="482447" y="1077576"/>
                  <a:pt x="0" y="595129"/>
                  <a:pt x="0" y="0"/>
                </a:cubicBezTo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98C7"/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Arial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grpSp>
        <p:nvGrpSpPr>
          <p:cNvPr id="30" name="Groupe 566"/>
          <p:cNvGrpSpPr/>
          <p:nvPr userDrawn="1"/>
        </p:nvGrpSpPr>
        <p:grpSpPr>
          <a:xfrm>
            <a:off x="11159004" y="1377942"/>
            <a:ext cx="739257" cy="512665"/>
            <a:chOff x="2613026" y="2713038"/>
            <a:chExt cx="414338" cy="287338"/>
          </a:xfrm>
        </p:grpSpPr>
        <p:sp>
          <p:nvSpPr>
            <p:cNvPr id="31" name="Freeform 302"/>
            <p:cNvSpPr>
              <a:spLocks/>
            </p:cNvSpPr>
            <p:nvPr/>
          </p:nvSpPr>
          <p:spPr bwMode="auto">
            <a:xfrm>
              <a:off x="2613026" y="2817813"/>
              <a:ext cx="414338" cy="18256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5"/>
                </a:cxn>
                <a:cxn ang="0">
                  <a:pos x="0" y="115"/>
                </a:cxn>
                <a:cxn ang="0">
                  <a:pos x="19" y="92"/>
                </a:cxn>
              </a:cxnLst>
              <a:rect l="0" t="0" r="r" b="b"/>
              <a:pathLst>
                <a:path w="261" h="115">
                  <a:moveTo>
                    <a:pt x="241" y="0"/>
                  </a:moveTo>
                  <a:lnTo>
                    <a:pt x="261" y="0"/>
                  </a:lnTo>
                  <a:lnTo>
                    <a:pt x="149" y="115"/>
                  </a:lnTo>
                  <a:lnTo>
                    <a:pt x="0" y="115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03"/>
            <p:cNvSpPr>
              <a:spLocks/>
            </p:cNvSpPr>
            <p:nvPr/>
          </p:nvSpPr>
          <p:spPr bwMode="auto">
            <a:xfrm>
              <a:off x="2613026" y="2784475"/>
              <a:ext cx="414338" cy="180975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4"/>
                </a:cxn>
                <a:cxn ang="0">
                  <a:pos x="0" y="114"/>
                </a:cxn>
                <a:cxn ang="0">
                  <a:pos x="19" y="92"/>
                </a:cxn>
              </a:cxnLst>
              <a:rect l="0" t="0" r="r" b="b"/>
              <a:pathLst>
                <a:path w="261" h="114">
                  <a:moveTo>
                    <a:pt x="241" y="0"/>
                  </a:moveTo>
                  <a:lnTo>
                    <a:pt x="261" y="0"/>
                  </a:lnTo>
                  <a:lnTo>
                    <a:pt x="149" y="114"/>
                  </a:lnTo>
                  <a:lnTo>
                    <a:pt x="0" y="114"/>
                  </a:lnTo>
                  <a:lnTo>
                    <a:pt x="19" y="92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04"/>
            <p:cNvSpPr>
              <a:spLocks/>
            </p:cNvSpPr>
            <p:nvPr/>
          </p:nvSpPr>
          <p:spPr bwMode="auto">
            <a:xfrm>
              <a:off x="2613026" y="2746375"/>
              <a:ext cx="414338" cy="184150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261" y="0"/>
                </a:cxn>
                <a:cxn ang="0">
                  <a:pos x="149" y="116"/>
                </a:cxn>
                <a:cxn ang="0">
                  <a:pos x="0" y="116"/>
                </a:cxn>
                <a:cxn ang="0">
                  <a:pos x="19" y="94"/>
                </a:cxn>
              </a:cxnLst>
              <a:rect l="0" t="0" r="r" b="b"/>
              <a:pathLst>
                <a:path w="261" h="116">
                  <a:moveTo>
                    <a:pt x="241" y="0"/>
                  </a:moveTo>
                  <a:lnTo>
                    <a:pt x="261" y="0"/>
                  </a:lnTo>
                  <a:lnTo>
                    <a:pt x="149" y="116"/>
                  </a:lnTo>
                  <a:lnTo>
                    <a:pt x="0" y="116"/>
                  </a:lnTo>
                  <a:lnTo>
                    <a:pt x="19" y="94"/>
                  </a:ln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05"/>
            <p:cNvSpPr>
              <a:spLocks/>
            </p:cNvSpPr>
            <p:nvPr/>
          </p:nvSpPr>
          <p:spPr bwMode="auto">
            <a:xfrm>
              <a:off x="2613026" y="2713038"/>
              <a:ext cx="414338" cy="18097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60" y="55"/>
                </a:cxn>
                <a:cxn ang="0">
                  <a:pos x="122" y="62"/>
                </a:cxn>
                <a:cxn ang="0">
                  <a:pos x="91" y="93"/>
                </a:cxn>
                <a:cxn ang="0">
                  <a:pos x="0" y="93"/>
                </a:cxn>
                <a:cxn ang="0">
                  <a:pos x="91" y="0"/>
                </a:cxn>
                <a:cxn ang="0">
                  <a:pos x="198" y="0"/>
                </a:cxn>
              </a:cxnLst>
              <a:rect l="0" t="0" r="r" b="b"/>
              <a:pathLst>
                <a:path w="214" h="93">
                  <a:moveTo>
                    <a:pt x="214" y="0"/>
                  </a:moveTo>
                  <a:cubicBezTo>
                    <a:pt x="160" y="55"/>
                    <a:pt x="160" y="55"/>
                    <a:pt x="160" y="55"/>
                  </a:cubicBezTo>
                  <a:cubicBezTo>
                    <a:pt x="147" y="68"/>
                    <a:pt x="136" y="68"/>
                    <a:pt x="122" y="62"/>
                  </a:cubicBezTo>
                  <a:cubicBezTo>
                    <a:pt x="119" y="76"/>
                    <a:pt x="107" y="93"/>
                    <a:pt x="9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noFill/>
            <a:ln w="19050" cap="rnd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700" dirty="0">
                <a:solidFill>
                  <a:srgbClr val="00468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9"/>
          <p:cNvSpPr>
            <a:spLocks/>
          </p:cNvSpPr>
          <p:nvPr/>
        </p:nvSpPr>
        <p:spPr>
          <a:xfrm>
            <a:off x="3" y="659118"/>
            <a:ext cx="12188824" cy="737260"/>
          </a:xfrm>
          <a:custGeom>
            <a:avLst/>
            <a:gdLst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0 w 9906000"/>
              <a:gd name="connsiteY3" fmla="*/ 742641 h 742641"/>
              <a:gd name="connsiteX4" fmla="*/ 0 w 9906000"/>
              <a:gd name="connsiteY4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473572 w 9906000"/>
              <a:gd name="connsiteY3" fmla="*/ 737260 h 742641"/>
              <a:gd name="connsiteX4" fmla="*/ 0 w 9906000"/>
              <a:gd name="connsiteY4" fmla="*/ 742641 h 742641"/>
              <a:gd name="connsiteX5" fmla="*/ 0 w 9906000"/>
              <a:gd name="connsiteY5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877185 w 9906000"/>
              <a:gd name="connsiteY3" fmla="*/ 737260 h 742641"/>
              <a:gd name="connsiteX4" fmla="*/ 473572 w 9906000"/>
              <a:gd name="connsiteY4" fmla="*/ 737260 h 742641"/>
              <a:gd name="connsiteX5" fmla="*/ 0 w 9906000"/>
              <a:gd name="connsiteY5" fmla="*/ 742641 h 742641"/>
              <a:gd name="connsiteX6" fmla="*/ 0 w 9906000"/>
              <a:gd name="connsiteY6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36022 w 9906000"/>
              <a:gd name="connsiteY3" fmla="*/ 742641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906000 w 9906000"/>
              <a:gd name="connsiteY2" fmla="*/ 742641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77185 w 9906000"/>
              <a:gd name="connsiteY4" fmla="*/ 737260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0 w 9906000"/>
              <a:gd name="connsiteY0" fmla="*/ 0 h 742641"/>
              <a:gd name="connsiteX1" fmla="*/ 9906000 w 9906000"/>
              <a:gd name="connsiteY1" fmla="*/ 0 h 742641"/>
              <a:gd name="connsiteX2" fmla="*/ 9792988 w 9906000"/>
              <a:gd name="connsiteY2" fmla="*/ 247546 h 742641"/>
              <a:gd name="connsiteX3" fmla="*/ 9541403 w 9906000"/>
              <a:gd name="connsiteY3" fmla="*/ 365939 h 742641"/>
              <a:gd name="connsiteX4" fmla="*/ 866422 w 9906000"/>
              <a:gd name="connsiteY4" fmla="*/ 376703 h 742641"/>
              <a:gd name="connsiteX5" fmla="*/ 473572 w 9906000"/>
              <a:gd name="connsiteY5" fmla="*/ 737260 h 742641"/>
              <a:gd name="connsiteX6" fmla="*/ 0 w 9906000"/>
              <a:gd name="connsiteY6" fmla="*/ 742641 h 742641"/>
              <a:gd name="connsiteX7" fmla="*/ 0 w 9906000"/>
              <a:gd name="connsiteY7" fmla="*/ 0 h 742641"/>
              <a:gd name="connsiteX0" fmla="*/ 10763 w 9916763"/>
              <a:gd name="connsiteY0" fmla="*/ 0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10763 w 9916763"/>
              <a:gd name="connsiteY7" fmla="*/ 0 h 737260"/>
              <a:gd name="connsiteX0" fmla="*/ 1238 w 9907238"/>
              <a:gd name="connsiteY0" fmla="*/ 0 h 737260"/>
              <a:gd name="connsiteX1" fmla="*/ 9907238 w 9907238"/>
              <a:gd name="connsiteY1" fmla="*/ 0 h 737260"/>
              <a:gd name="connsiteX2" fmla="*/ 9794226 w 9907238"/>
              <a:gd name="connsiteY2" fmla="*/ 247546 h 737260"/>
              <a:gd name="connsiteX3" fmla="*/ 9542641 w 9907238"/>
              <a:gd name="connsiteY3" fmla="*/ 365939 h 737260"/>
              <a:gd name="connsiteX4" fmla="*/ 867660 w 9907238"/>
              <a:gd name="connsiteY4" fmla="*/ 376703 h 737260"/>
              <a:gd name="connsiteX5" fmla="*/ 474810 w 9907238"/>
              <a:gd name="connsiteY5" fmla="*/ 737260 h 737260"/>
              <a:gd name="connsiteX6" fmla="*/ 0 w 9907238"/>
              <a:gd name="connsiteY6" fmla="*/ 387464 h 737260"/>
              <a:gd name="connsiteX7" fmla="*/ 1238 w 9907238"/>
              <a:gd name="connsiteY7" fmla="*/ 0 h 737260"/>
              <a:gd name="connsiteX0" fmla="*/ 20 w 9912370"/>
              <a:gd name="connsiteY0" fmla="*/ 28575 h 737260"/>
              <a:gd name="connsiteX1" fmla="*/ 9912370 w 9912370"/>
              <a:gd name="connsiteY1" fmla="*/ 0 h 737260"/>
              <a:gd name="connsiteX2" fmla="*/ 9799358 w 9912370"/>
              <a:gd name="connsiteY2" fmla="*/ 247546 h 737260"/>
              <a:gd name="connsiteX3" fmla="*/ 9547773 w 9912370"/>
              <a:gd name="connsiteY3" fmla="*/ 365939 h 737260"/>
              <a:gd name="connsiteX4" fmla="*/ 872792 w 9912370"/>
              <a:gd name="connsiteY4" fmla="*/ 376703 h 737260"/>
              <a:gd name="connsiteX5" fmla="*/ 479942 w 9912370"/>
              <a:gd name="connsiteY5" fmla="*/ 737260 h 737260"/>
              <a:gd name="connsiteX6" fmla="*/ 5132 w 9912370"/>
              <a:gd name="connsiteY6" fmla="*/ 387464 h 737260"/>
              <a:gd name="connsiteX7" fmla="*/ 20 w 9912370"/>
              <a:gd name="connsiteY7" fmla="*/ 28575 h 737260"/>
              <a:gd name="connsiteX0" fmla="*/ 4413 w 9916763"/>
              <a:gd name="connsiteY0" fmla="*/ 28575 h 737260"/>
              <a:gd name="connsiteX1" fmla="*/ 9916763 w 9916763"/>
              <a:gd name="connsiteY1" fmla="*/ 0 h 737260"/>
              <a:gd name="connsiteX2" fmla="*/ 9803751 w 9916763"/>
              <a:gd name="connsiteY2" fmla="*/ 247546 h 737260"/>
              <a:gd name="connsiteX3" fmla="*/ 9552166 w 9916763"/>
              <a:gd name="connsiteY3" fmla="*/ 365939 h 737260"/>
              <a:gd name="connsiteX4" fmla="*/ 877185 w 9916763"/>
              <a:gd name="connsiteY4" fmla="*/ 376703 h 737260"/>
              <a:gd name="connsiteX5" fmla="*/ 484335 w 9916763"/>
              <a:gd name="connsiteY5" fmla="*/ 737260 h 737260"/>
              <a:gd name="connsiteX6" fmla="*/ 0 w 9916763"/>
              <a:gd name="connsiteY6" fmla="*/ 387464 h 737260"/>
              <a:gd name="connsiteX7" fmla="*/ 4413 w 9916763"/>
              <a:gd name="connsiteY7" fmla="*/ 28575 h 737260"/>
              <a:gd name="connsiteX0" fmla="*/ 21 w 9912371"/>
              <a:gd name="connsiteY0" fmla="*/ 28575 h 737260"/>
              <a:gd name="connsiteX1" fmla="*/ 9912371 w 9912371"/>
              <a:gd name="connsiteY1" fmla="*/ 0 h 737260"/>
              <a:gd name="connsiteX2" fmla="*/ 9799359 w 9912371"/>
              <a:gd name="connsiteY2" fmla="*/ 247546 h 737260"/>
              <a:gd name="connsiteX3" fmla="*/ 9547774 w 9912371"/>
              <a:gd name="connsiteY3" fmla="*/ 365939 h 737260"/>
              <a:gd name="connsiteX4" fmla="*/ 872793 w 9912371"/>
              <a:gd name="connsiteY4" fmla="*/ 376703 h 737260"/>
              <a:gd name="connsiteX5" fmla="*/ 479943 w 9912371"/>
              <a:gd name="connsiteY5" fmla="*/ 737260 h 737260"/>
              <a:gd name="connsiteX6" fmla="*/ 5133 w 9912371"/>
              <a:gd name="connsiteY6" fmla="*/ 387464 h 737260"/>
              <a:gd name="connsiteX7" fmla="*/ 21 w 9912371"/>
              <a:gd name="connsiteY7" fmla="*/ 28575 h 737260"/>
              <a:gd name="connsiteX0" fmla="*/ 42 w 9912392"/>
              <a:gd name="connsiteY0" fmla="*/ 28575 h 737260"/>
              <a:gd name="connsiteX1" fmla="*/ 9912392 w 9912392"/>
              <a:gd name="connsiteY1" fmla="*/ 0 h 737260"/>
              <a:gd name="connsiteX2" fmla="*/ 9799380 w 9912392"/>
              <a:gd name="connsiteY2" fmla="*/ 247546 h 737260"/>
              <a:gd name="connsiteX3" fmla="*/ 9547795 w 9912392"/>
              <a:gd name="connsiteY3" fmla="*/ 365939 h 737260"/>
              <a:gd name="connsiteX4" fmla="*/ 872814 w 9912392"/>
              <a:gd name="connsiteY4" fmla="*/ 376703 h 737260"/>
              <a:gd name="connsiteX5" fmla="*/ 479964 w 9912392"/>
              <a:gd name="connsiteY5" fmla="*/ 737260 h 737260"/>
              <a:gd name="connsiteX6" fmla="*/ 1979 w 9912392"/>
              <a:gd name="connsiteY6" fmla="*/ 384289 h 737260"/>
              <a:gd name="connsiteX7" fmla="*/ 42 w 9912392"/>
              <a:gd name="connsiteY7" fmla="*/ 28575 h 7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2392" h="737260">
                <a:moveTo>
                  <a:pt x="42" y="28575"/>
                </a:moveTo>
                <a:lnTo>
                  <a:pt x="9912392" y="0"/>
                </a:lnTo>
                <a:cubicBezTo>
                  <a:pt x="9874721" y="82515"/>
                  <a:pt x="9912392" y="73546"/>
                  <a:pt x="9799380" y="247546"/>
                </a:cubicBezTo>
                <a:lnTo>
                  <a:pt x="9547795" y="365939"/>
                </a:lnTo>
                <a:lnTo>
                  <a:pt x="872814" y="376703"/>
                </a:lnTo>
                <a:cubicBezTo>
                  <a:pt x="494315" y="475363"/>
                  <a:pt x="514047" y="670889"/>
                  <a:pt x="479964" y="737260"/>
                </a:cubicBezTo>
                <a:cubicBezTo>
                  <a:pt x="392067" y="405403"/>
                  <a:pt x="159836" y="382495"/>
                  <a:pt x="1979" y="384289"/>
                </a:cubicBezTo>
                <a:cubicBezTo>
                  <a:pt x="2392" y="255134"/>
                  <a:pt x="-371" y="157730"/>
                  <a:pt x="42" y="2857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2400" kern="0" dirty="0">
              <a:solidFill>
                <a:srgbClr val="998C85">
                  <a:lumMod val="50000"/>
                </a:srgbClr>
              </a:solidFill>
              <a:latin typeface="Candara" pitchFamily="34" charset="0"/>
            </a:endParaRPr>
          </a:p>
        </p:txBody>
      </p:sp>
      <p:sp>
        <p:nvSpPr>
          <p:cNvPr id="16" name="Freeform 4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7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2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1"/>
          <p:cNvGrpSpPr/>
          <p:nvPr userDrawn="1">
            <p:custDataLst>
              <p:tags r:id="rId3"/>
            </p:custDataLst>
          </p:nvPr>
        </p:nvGrpSpPr>
        <p:grpSpPr>
          <a:xfrm>
            <a:off x="7114366" y="3258545"/>
            <a:ext cx="4554574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gray">
          <a:xfrm>
            <a:off x="1375596" y="3795713"/>
            <a:ext cx="5259611" cy="2171462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5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5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5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www.capgemini.com</a:t>
            </a:r>
            <a:r>
              <a:rPr lang="en-US" sz="105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12295" y="3635559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42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5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5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6504400" y="3119317"/>
            <a:ext cx="5241515" cy="2197606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 more than 190,000 people,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present in over 40 countries and celebrates its 50th Anniversary year in 2017. A global leader in consulting, technology and outsourcing services, the Group reported 2016 global revenues of EUR 12.5 billion. Together with its clients,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creates and delivers business, technology and digital solutions that fit their needs, enabling them to achieve innovation and competitiveness. A deeply multicultural organization,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Capgemini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has developed its own way of working, the Collaborative Business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Experience</a:t>
            </a:r>
            <a:r>
              <a:rPr kumimoji="0" lang="en-US" sz="1000" b="0" i="0" u="none" strike="noStrike" kern="1200" cap="none" spc="0" normalizeH="0" baseline="3000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draws on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Rightshore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®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its worldwide delivery model.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Learn more about us at </a:t>
            </a:r>
            <a:r>
              <a:rPr lang="en-US" sz="100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7"/>
              </a:rPr>
              <a:t>www.capgemini.com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 337" descr="CBE_Label_pp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240010" y="3104803"/>
            <a:ext cx="519570" cy="5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7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image" Target="../media/image1.emf"/><Relationship Id="rId26" Type="http://schemas.openxmlformats.org/officeDocument/2006/relationships/hyperlink" Target="http://www.youtube.com/capgemini" TargetMode="Externa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10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37.xml"/><Relationship Id="rId20" Type="http://schemas.openxmlformats.org/officeDocument/2006/relationships/hyperlink" Target="http://www.facebook.com/Capgemini" TargetMode="External"/><Relationship Id="rId29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hyperlink" Target="http://www.twitter.com/capgemini" TargetMode="External"/><Relationship Id="rId5" Type="http://schemas.openxmlformats.org/officeDocument/2006/relationships/vmlDrawing" Target="../drawings/vmlDrawing7.vml"/><Relationship Id="rId15" Type="http://schemas.openxmlformats.org/officeDocument/2006/relationships/tags" Target="../tags/tag36.xml"/><Relationship Id="rId23" Type="http://schemas.openxmlformats.org/officeDocument/2006/relationships/image" Target="../media/image11.png"/><Relationship Id="rId28" Type="http://schemas.openxmlformats.org/officeDocument/2006/relationships/hyperlink" Target="http://www.slideshare.net/capgemini" TargetMode="External"/><Relationship Id="rId10" Type="http://schemas.openxmlformats.org/officeDocument/2006/relationships/tags" Target="../tags/tag31.xml"/><Relationship Id="rId19" Type="http://schemas.openxmlformats.org/officeDocument/2006/relationships/image" Target="../media/image5.emf"/><Relationship Id="rId4" Type="http://schemas.openxmlformats.org/officeDocument/2006/relationships/theme" Target="../theme/theme2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hyperlink" Target="http://www.linkedin.com/company/capgemini" TargetMode="External"/><Relationship Id="rId27" Type="http://schemas.openxmlformats.org/officeDocument/2006/relationships/image" Target="../media/image13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" y="0"/>
            <a:ext cx="12188824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11785051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  <a:latin typeface="+mn-lt"/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" y="676402"/>
            <a:ext cx="12188824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95476" y="6623404"/>
            <a:ext cx="3273786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Copyright © Capgemini 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n-lt"/>
                <a:cs typeface="Helvetica Light"/>
              </a:rPr>
              <a:t>2018. </a:t>
            </a:r>
            <a:r>
              <a:rPr lang="en-US" altLang="en-US" sz="700" b="0" i="0" noProof="0" dirty="0">
                <a:solidFill>
                  <a:schemeClr val="tx2"/>
                </a:solidFill>
                <a:latin typeface="+mn-lt"/>
                <a:cs typeface="Helvetica Light"/>
              </a:rPr>
              <a:t>All Rights Reserved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7" cstate="email"/>
          <a:stretch>
            <a:fillRect/>
          </a:stretch>
        </p:blipFill>
        <p:spPr bwMode="auto">
          <a:xfrm>
            <a:off x="195604" y="6443187"/>
            <a:ext cx="14192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5"/>
          <p:cNvCxnSpPr/>
          <p:nvPr>
            <p:custDataLst>
              <p:tags r:id="rId14"/>
            </p:custDataLst>
          </p:nvPr>
        </p:nvCxnSpPr>
        <p:spPr>
          <a:xfrm flipH="1">
            <a:off x="3" y="6362700"/>
            <a:ext cx="12188824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65" r:id="rId2"/>
    <p:sldLayoutId id="2147483962" r:id="rId3"/>
    <p:sldLayoutId id="2147483978" r:id="rId4"/>
    <p:sldLayoutId id="2147483934" r:id="rId5"/>
  </p:sldLayoutIdLst>
  <p:txStyles>
    <p:titleStyle>
      <a:lvl1pPr marL="285750" indent="0" algn="l" defTabSz="914342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14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indent="-228600" algn="l" defTabSz="914342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1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" name="Rectangle 7"/>
          <p:cNvSpPr/>
          <p:nvPr>
            <p:custDataLst>
              <p:tags r:id="rId7"/>
            </p:custDataLst>
          </p:nvPr>
        </p:nvSpPr>
        <p:spPr bwMode="auto">
          <a:xfrm flipV="1">
            <a:off x="-2038" y="1677994"/>
            <a:ext cx="12190864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email"/>
          <a:stretch>
            <a:fillRect/>
          </a:stretch>
        </p:blipFill>
        <p:spPr bwMode="auto">
          <a:xfrm>
            <a:off x="7448543" y="1170204"/>
            <a:ext cx="3889321" cy="3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6796897" y="6379669"/>
            <a:ext cx="5391928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© 2017 Capgemini. All rights reserved. Rightshore</a:t>
            </a:r>
            <a:r>
              <a:rPr lang="en-US" sz="700" baseline="30000" dirty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 is a trademark belonging to Capgemini</a:t>
            </a:r>
          </a:p>
        </p:txBody>
      </p:sp>
      <p:sp>
        <p:nvSpPr>
          <p:cNvPr id="15" name="Rectangle 14"/>
          <p:cNvSpPr/>
          <p:nvPr>
            <p:custDataLst>
              <p:tags r:id="rId10"/>
            </p:custDataLst>
          </p:nvPr>
        </p:nvSpPr>
        <p:spPr>
          <a:xfrm>
            <a:off x="9265703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16" name="Picture 3" descr="C:\Users\UserSim\Desktop\DS_icons\128x128 shadows\facebook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tretch>
            <a:fillRect/>
          </a:stretch>
        </p:blipFill>
        <p:spPr bwMode="auto">
          <a:xfrm>
            <a:off x="9768843" y="5932547"/>
            <a:ext cx="276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4" descr="C:\Users\UserSim\Desktop\DS_icons\128x128 shadows\linkedin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tretch>
            <a:fillRect/>
          </a:stretch>
        </p:blipFill>
        <p:spPr bwMode="auto">
          <a:xfrm>
            <a:off x="1018155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5" descr="C:\Users\UserSim\Desktop\DS_icons\128x128 shadows\twitter.png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tretch>
            <a:fillRect/>
          </a:stretch>
        </p:blipFill>
        <p:spPr bwMode="auto">
          <a:xfrm>
            <a:off x="1095557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6" descr="C:\Users\UserSim\Desktop\DS_icons\128x128 shadows\youtube.png">
            <a:hlinkClick r:id="rId26"/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7" cstate="email"/>
          <a:stretch>
            <a:fillRect/>
          </a:stretch>
        </p:blipFill>
        <p:spPr bwMode="auto">
          <a:xfrm>
            <a:off x="11372082" y="5932547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22" descr="Picto_Slideshare.gif">
            <a:hlinkClick r:id="rId28"/>
          </p:cNvPr>
          <p:cNvPicPr preferRelativeResize="0">
            <a:picLocks/>
          </p:cNvPicPr>
          <p:nvPr>
            <p:custDataLst>
              <p:tags r:id="rId15"/>
            </p:custDataLst>
          </p:nvPr>
        </p:nvPicPr>
        <p:blipFill>
          <a:blip r:embed="rId29" cstate="email"/>
          <a:stretch>
            <a:fillRect/>
          </a:stretch>
        </p:blipFill>
        <p:spPr>
          <a:xfrm>
            <a:off x="10587105" y="59181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6"/>
            </p:custDataLst>
          </p:nvPr>
        </p:nvPicPr>
        <p:blipFill>
          <a:blip r:embed="rId30" cstate="email"/>
          <a:stretch>
            <a:fillRect/>
          </a:stretch>
        </p:blipFill>
        <p:spPr bwMode="auto">
          <a:xfrm>
            <a:off x="959345" y="731091"/>
            <a:ext cx="32385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8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3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3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21061" y="2632436"/>
            <a:ext cx="9163529" cy="752783"/>
          </a:xfrm>
        </p:spPr>
        <p:txBody>
          <a:bodyPr>
            <a:noAutofit/>
          </a:bodyPr>
          <a:lstStyle/>
          <a:p>
            <a:pPr marL="0"/>
            <a:r>
              <a:rPr lang="en-US" sz="3600" dirty="0" smtClean="0"/>
              <a:t>RBC – Wealth Management</a:t>
            </a:r>
            <a:endParaRPr lang="en-US" sz="36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0374" y="4958704"/>
            <a:ext cx="4762881" cy="874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fld id="{4B267769-E7CC-4703-8CE9-C8D3E650D443}" type="datetime4">
              <a:rPr lang="en-US"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marL="0" indent="0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t>March 22, 2018</a:t>
            </a:fld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Wealth Management Functional </a:t>
            </a:r>
            <a:r>
              <a:rPr lang="en-US" dirty="0"/>
              <a:t>Flow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4973" y="1208612"/>
            <a:ext cx="11095349" cy="4890530"/>
          </a:xfrm>
          <a:prstGeom prst="roundRect">
            <a:avLst>
              <a:gd name="adj" fmla="val 40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1207" y="4383470"/>
            <a:ext cx="994607" cy="700824"/>
            <a:chOff x="1357986" y="1518045"/>
            <a:chExt cx="994607" cy="70082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F8FF96D0-9843-4F57-8850-D4627111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6001" y="1518045"/>
              <a:ext cx="598576" cy="472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7986" y="1957259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Customer</a:t>
              </a:r>
              <a:endParaRPr lang="en-US" sz="11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1676" y="1744998"/>
            <a:ext cx="994607" cy="856062"/>
            <a:chOff x="1355914" y="2876219"/>
            <a:chExt cx="994607" cy="85606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1860" y="2876219"/>
              <a:ext cx="602717" cy="4760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5914" y="3301394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Counsellor / Advisor</a:t>
              </a:r>
              <a:endParaRPr lang="en-US" sz="11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05C20A4-0790-46F9-88EC-4E4A670797C1}"/>
              </a:ext>
            </a:extLst>
          </p:cNvPr>
          <p:cNvGrpSpPr/>
          <p:nvPr/>
        </p:nvGrpSpPr>
        <p:grpSpPr>
          <a:xfrm>
            <a:off x="3412610" y="1654070"/>
            <a:ext cx="987597" cy="1133920"/>
            <a:chOff x="1038208" y="3893276"/>
            <a:chExt cx="994607" cy="1133920"/>
          </a:xfrm>
        </p:grpSpPr>
        <p:pic>
          <p:nvPicPr>
            <p:cNvPr id="18" name="Picture 6" descr="Image associée">
              <a:extLst>
                <a:ext uri="{FF2B5EF4-FFF2-40B4-BE49-F238E27FC236}">
                  <a16:creationId xmlns="" xmlns:a16="http://schemas.microsoft.com/office/drawing/2014/main" id="{A7288D02-E1C8-465B-9E15-E015FFFDE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464" y="3893276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E0C02B4-2729-4C94-8C66-9E12915E1F3D}"/>
                </a:ext>
              </a:extLst>
            </p:cNvPr>
            <p:cNvSpPr txBox="1"/>
            <p:nvPr/>
          </p:nvSpPr>
          <p:spPr>
            <a:xfrm>
              <a:off x="1038208" y="4427032"/>
              <a:ext cx="9946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Portfolio </a:t>
              </a:r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Mgmnt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DFC0CE6-4C42-4253-B143-C72C45E82A06}"/>
              </a:ext>
            </a:extLst>
          </p:cNvPr>
          <p:cNvGrpSpPr/>
          <p:nvPr/>
        </p:nvGrpSpPr>
        <p:grpSpPr>
          <a:xfrm>
            <a:off x="3377865" y="4385972"/>
            <a:ext cx="994607" cy="952473"/>
            <a:chOff x="1182914" y="1474455"/>
            <a:chExt cx="994607" cy="952473"/>
          </a:xfrm>
        </p:grpSpPr>
        <p:pic>
          <p:nvPicPr>
            <p:cNvPr id="21" name="Picture 6" descr="Image associée">
              <a:extLst>
                <a:ext uri="{FF2B5EF4-FFF2-40B4-BE49-F238E27FC236}">
                  <a16:creationId xmlns="" xmlns:a16="http://schemas.microsoft.com/office/drawing/2014/main" id="{C7E614C2-9926-45BE-A65C-2BB2B3662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70" y="1474455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4CF52C2-CC6A-4E93-AD75-539CA18E0B00}"/>
                </a:ext>
              </a:extLst>
            </p:cNvPr>
            <p:cNvSpPr txBox="1"/>
            <p:nvPr/>
          </p:nvSpPr>
          <p:spPr>
            <a:xfrm>
              <a:off x="1182914" y="1996041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Broadridge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D05C20A4-0790-46F9-88EC-4E4A670797C1}"/>
              </a:ext>
            </a:extLst>
          </p:cNvPr>
          <p:cNvGrpSpPr/>
          <p:nvPr/>
        </p:nvGrpSpPr>
        <p:grpSpPr>
          <a:xfrm>
            <a:off x="5926415" y="4373802"/>
            <a:ext cx="987597" cy="964643"/>
            <a:chOff x="1038208" y="3893276"/>
            <a:chExt cx="994607" cy="964643"/>
          </a:xfrm>
        </p:grpSpPr>
        <p:pic>
          <p:nvPicPr>
            <p:cNvPr id="30" name="Picture 6" descr="Image associée">
              <a:extLst>
                <a:ext uri="{FF2B5EF4-FFF2-40B4-BE49-F238E27FC236}">
                  <a16:creationId xmlns="" xmlns:a16="http://schemas.microsoft.com/office/drawing/2014/main" id="{A7288D02-E1C8-465B-9E15-E015FFFDE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464" y="3893276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E0C02B4-2729-4C94-8C66-9E12915E1F3D}"/>
                </a:ext>
              </a:extLst>
            </p:cNvPr>
            <p:cNvSpPr txBox="1"/>
            <p:nvPr/>
          </p:nvSpPr>
          <p:spPr>
            <a:xfrm>
              <a:off x="1038208" y="4427032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FMC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2" name="Picture 2" descr="Related image">
            <a:extLst>
              <a:ext uri="{FF2B5EF4-FFF2-40B4-BE49-F238E27FC236}">
                <a16:creationId xmlns="" xmlns:a16="http://schemas.microsoft.com/office/drawing/2014/main" id="{4A67EC46-B54A-4172-B7BF-91AB147D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43" y="1667945"/>
            <a:ext cx="496618" cy="4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5937848" y="2262397"/>
            <a:ext cx="9946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Statement System (SQL DB)</a:t>
            </a:r>
            <a:endParaRPr lang="en-US" sz="1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DFC0CE6-4C42-4253-B143-C72C45E82A06}"/>
              </a:ext>
            </a:extLst>
          </p:cNvPr>
          <p:cNvGrpSpPr/>
          <p:nvPr/>
        </p:nvGrpSpPr>
        <p:grpSpPr>
          <a:xfrm>
            <a:off x="8523339" y="1635426"/>
            <a:ext cx="994607" cy="783196"/>
            <a:chOff x="1182914" y="1474455"/>
            <a:chExt cx="994607" cy="783196"/>
          </a:xfrm>
        </p:grpSpPr>
        <p:pic>
          <p:nvPicPr>
            <p:cNvPr id="35" name="Picture 6" descr="Image associée">
              <a:extLst>
                <a:ext uri="{FF2B5EF4-FFF2-40B4-BE49-F238E27FC236}">
                  <a16:creationId xmlns="" xmlns:a16="http://schemas.microsoft.com/office/drawing/2014/main" id="{C7E614C2-9926-45BE-A65C-2BB2B3662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70" y="1474455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4CF52C2-CC6A-4E93-AD75-539CA18E0B00}"/>
                </a:ext>
              </a:extLst>
            </p:cNvPr>
            <p:cNvSpPr txBox="1"/>
            <p:nvPr/>
          </p:nvSpPr>
          <p:spPr>
            <a:xfrm>
              <a:off x="1182914" y="1996041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Symcor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38" name="Straight Arrow Connector 37"/>
          <p:cNvCxnSpPr>
            <a:endCxn id="13" idx="2"/>
          </p:cNvCxnSpPr>
          <p:nvPr/>
        </p:nvCxnSpPr>
        <p:spPr>
          <a:xfrm flipV="1">
            <a:off x="1333049" y="2601060"/>
            <a:ext cx="5931" cy="17381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1282435" y="3219864"/>
            <a:ext cx="99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Wealth/Asset Management Counselling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836283" y="2170173"/>
            <a:ext cx="1676911" cy="1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2084221" y="1630089"/>
            <a:ext cx="1180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Customer Onboarding and Profiling</a:t>
            </a:r>
            <a:endParaRPr lang="en-US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06408" y="2787990"/>
            <a:ext cx="3471" cy="1513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6358" y="4466449"/>
            <a:ext cx="994607" cy="700824"/>
            <a:chOff x="1357986" y="1518045"/>
            <a:chExt cx="994607" cy="700824"/>
          </a:xfrm>
        </p:grpSpPr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F8FF96D0-9843-4F57-8850-D4627111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6001" y="1518045"/>
              <a:ext cx="598576" cy="47276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7986" y="1957259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Customer</a:t>
              </a:r>
              <a:endParaRPr lang="en-US" sz="1100" b="1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228031" y="4623829"/>
            <a:ext cx="1760796" cy="5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435151" y="2914668"/>
            <a:ext cx="2461" cy="138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786938" y="2065715"/>
            <a:ext cx="1818662" cy="6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008511" y="2564571"/>
            <a:ext cx="12131" cy="1774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3875168" y="3112478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Investing financial instruments based on customer objectives</a:t>
            </a:r>
            <a:endParaRPr 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4573793" y="4085336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stores transaction details into FMC system</a:t>
            </a:r>
            <a:endParaRPr 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6357023" y="3028107"/>
            <a:ext cx="1354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extract performance and statement data and stores into Statement system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7062438" y="1544761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generates Driver File and send it to </a:t>
            </a:r>
            <a:r>
              <a:rPr lang="en-US" sz="900" dirty="0" err="1" smtClean="0"/>
              <a:t>Symcor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8932058" y="3030053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Printing and Mailing of statements to Customers</a:t>
            </a:r>
            <a:endParaRPr lang="en-US" sz="900" dirty="0"/>
          </a:p>
        </p:txBody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501" y="5377980"/>
            <a:ext cx="289333" cy="301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148" y="1287135"/>
            <a:ext cx="289333" cy="30175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84" y="5413790"/>
            <a:ext cx="289333" cy="30175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515" y="5504792"/>
            <a:ext cx="289333" cy="301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10160097" y="5478369"/>
            <a:ext cx="18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Third Party Workflow Management System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66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Flow Continued…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6889" y="1208799"/>
            <a:ext cx="95682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Customer approaches counsellor of RBC bank or counsellor of Bank approaches customer for the management of client assets for a </a:t>
            </a:r>
            <a:r>
              <a:rPr lang="en-US" sz="1400" dirty="0" smtClean="0"/>
              <a:t>fee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Counsellor stores customer personal, demographic and asset management details into </a:t>
            </a:r>
            <a:r>
              <a:rPr lang="en-US" sz="1400" b="1" dirty="0"/>
              <a:t>Portfolio Management </a:t>
            </a:r>
            <a:r>
              <a:rPr lang="en-US" sz="1400" b="1" dirty="0" smtClean="0"/>
              <a:t>System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Once customer becomes KYC compliant then RBC starts trading on stock options/investing on financial instruments driven by customer objectives/needs </a:t>
            </a:r>
            <a:endParaRPr lang="en-US" sz="14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 err="1"/>
              <a:t>Broadridge</a:t>
            </a:r>
            <a:r>
              <a:rPr lang="en-US" sz="1400" dirty="0"/>
              <a:t> is the financial solution company where those transactional details will get </a:t>
            </a:r>
            <a:r>
              <a:rPr lang="en-US" sz="1400" dirty="0" smtClean="0"/>
              <a:t>stored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Daily batch process pushes the details from </a:t>
            </a:r>
            <a:r>
              <a:rPr lang="en-US" sz="1400" dirty="0" err="1"/>
              <a:t>Broadridge</a:t>
            </a:r>
            <a:r>
              <a:rPr lang="en-US" sz="1400" dirty="0"/>
              <a:t> which then extracted and stored into </a:t>
            </a:r>
            <a:r>
              <a:rPr lang="en-US" sz="1400" b="1" dirty="0"/>
              <a:t>FMC Pacer </a:t>
            </a:r>
            <a:r>
              <a:rPr lang="en-US" sz="1400" b="1" dirty="0" smtClean="0"/>
              <a:t>System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Based on these data, customer portfolio performance will get calculated and will be provided by </a:t>
            </a:r>
            <a:r>
              <a:rPr lang="en-US" sz="1400" b="1" dirty="0"/>
              <a:t>FMC Performance Calculation System (</a:t>
            </a:r>
            <a:r>
              <a:rPr lang="en-US" sz="1400" b="1" dirty="0" err="1"/>
              <a:t>Persys</a:t>
            </a:r>
            <a:r>
              <a:rPr lang="en-US" sz="1400" b="1" dirty="0"/>
              <a:t>) </a:t>
            </a:r>
            <a:r>
              <a:rPr lang="en-US" sz="1400" dirty="0"/>
              <a:t>to Statement </a:t>
            </a:r>
            <a:r>
              <a:rPr lang="en-US" sz="1400" dirty="0" smtClean="0"/>
              <a:t>application/process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Batch jobs will extract the details from </a:t>
            </a:r>
            <a:r>
              <a:rPr lang="en-US" sz="1400" b="1" dirty="0"/>
              <a:t>FMC system</a:t>
            </a:r>
            <a:r>
              <a:rPr lang="en-US" sz="1400" dirty="0"/>
              <a:t> and store it into </a:t>
            </a:r>
            <a:r>
              <a:rPr lang="en-US" sz="1400" b="1" dirty="0"/>
              <a:t>Statement </a:t>
            </a:r>
            <a:r>
              <a:rPr lang="en-US" sz="1400" b="1" dirty="0" smtClean="0"/>
              <a:t>System/DB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Next batch job runs and generates ‘’Driver File” based on data available in Statement System and Portfolio Management System and sends “Driver File” to </a:t>
            </a:r>
            <a:r>
              <a:rPr lang="en-US" sz="1400" b="1" dirty="0" err="1"/>
              <a:t>Symcor</a:t>
            </a:r>
            <a:r>
              <a:rPr lang="en-US" sz="1400" dirty="0"/>
              <a:t> for printing and mailing those statements to </a:t>
            </a:r>
            <a:r>
              <a:rPr lang="en-US" sz="1400" dirty="0" smtClean="0"/>
              <a:t>customer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Symcor</a:t>
            </a:r>
            <a:r>
              <a:rPr lang="en-US" sz="1400" dirty="0" smtClean="0"/>
              <a:t> generates/prints statements and send it to customer mailing address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</a:t>
            </a:r>
            <a:r>
              <a:rPr lang="en-US" dirty="0" smtClean="0"/>
              <a:t>Points in Wealth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9497" y="1583703"/>
            <a:ext cx="956820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Client Onboarding:-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Client Onboarding and verification process can take days or weeks to collect and verify the </a:t>
            </a:r>
            <a:r>
              <a:rPr lang="en-US" sz="1400" dirty="0" smtClean="0"/>
              <a:t>data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Complying with numerous reporting requirements and ongoing monitoring of </a:t>
            </a:r>
            <a:r>
              <a:rPr lang="en-US" sz="1400" dirty="0" smtClean="0"/>
              <a:t>profiles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Automated clearinghouse (ACH) and automated customer account transfer (ACAT) systems take multiple days and involve manual processes using multiple systems and </a:t>
            </a:r>
            <a:r>
              <a:rPr lang="en-US" sz="1400" dirty="0" smtClean="0"/>
              <a:t>databases</a:t>
            </a:r>
          </a:p>
          <a:p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r>
              <a:rPr lang="en-US" sz="1600" b="1" dirty="0" smtClean="0"/>
              <a:t>Trade Generation and Settlement:-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 wealth and asset manager using different platforms and data architectures causes difficulties in distributing, monitoring and updating third-party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Huge efforts and cost required for reconciliation of data between multiple </a:t>
            </a:r>
            <a:r>
              <a:rPr lang="en-US" sz="1400" dirty="0" smtClean="0"/>
              <a:t>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Transaction and Support fees for Third Party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No real time view of account performance/risk and statements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smtClean="0"/>
              <a:t>Benefits over Pain Points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5761" y="1217943"/>
            <a:ext cx="95682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Client </a:t>
            </a:r>
            <a:r>
              <a:rPr lang="en-US" sz="1600" b="1" dirty="0" smtClean="0"/>
              <a:t>Onboarding</a:t>
            </a:r>
            <a:endParaRPr lang="en-US" sz="1600" b="1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Avoids duplication of efforts for KYC, resulting in improved operational  efficiency and cost saving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Seamless process helps easy client on </a:t>
            </a:r>
            <a:r>
              <a:rPr lang="en-US" sz="1400" dirty="0" smtClean="0"/>
              <a:t>boarding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Can enhance or possibly replace traditional </a:t>
            </a:r>
            <a:r>
              <a:rPr lang="en-US" sz="1400" dirty="0" smtClean="0"/>
              <a:t>systems such </a:t>
            </a:r>
            <a:r>
              <a:rPr lang="en-US" sz="1400" dirty="0"/>
              <a:t>as ACH and ACAT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Ease </a:t>
            </a:r>
            <a:r>
              <a:rPr lang="en-US" sz="1400" dirty="0"/>
              <a:t>compliance burdens associated with anti-money laundering (AML) and </a:t>
            </a:r>
            <a:r>
              <a:rPr lang="en-US" sz="1400" dirty="0" smtClean="0"/>
              <a:t>risk profiling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r>
              <a:rPr lang="en-US" sz="1600" b="1" dirty="0" smtClean="0"/>
              <a:t>Trade </a:t>
            </a:r>
            <a:r>
              <a:rPr lang="en-US" sz="1600" b="1" dirty="0"/>
              <a:t>Generation and </a:t>
            </a:r>
            <a:r>
              <a:rPr lang="en-US" sz="1600" b="1" dirty="0" smtClean="0"/>
              <a:t>Settlement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Reduce the amount of reconciliation needed between various 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Reduce the need of third parties for generating statements, executing and settling trades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Reduce efforts required, cost and risk by eliminating dependencies on intermediaries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Provide real time performance and risk data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Enhance client experience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/>
              <a:t>Blockchain</a:t>
            </a:r>
            <a:r>
              <a:rPr lang="en-US" sz="1400" dirty="0" smtClean="0"/>
              <a:t> features (immutability, security </a:t>
            </a:r>
            <a:r>
              <a:rPr lang="en-US" sz="1400" dirty="0" err="1" smtClean="0"/>
              <a:t>etc</a:t>
            </a:r>
            <a:r>
              <a:rPr lang="en-US" sz="1400" dirty="0" smtClean="0"/>
              <a:t>) will make solution more robust and secured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proposal for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8570" y="1323078"/>
            <a:ext cx="11530256" cy="4979717"/>
          </a:xfrm>
          <a:prstGeom prst="roundRect">
            <a:avLst>
              <a:gd name="adj" fmla="val 40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1207" y="4383470"/>
            <a:ext cx="994607" cy="700824"/>
            <a:chOff x="1357986" y="1518045"/>
            <a:chExt cx="994607" cy="700824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F8FF96D0-9843-4F57-8850-D4627111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6001" y="1518045"/>
              <a:ext cx="598576" cy="472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7986" y="1957259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Customer</a:t>
              </a:r>
              <a:endParaRPr lang="en-US" sz="11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1676" y="1744998"/>
            <a:ext cx="994607" cy="856062"/>
            <a:chOff x="1355914" y="2876219"/>
            <a:chExt cx="994607" cy="85606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1860" y="2876219"/>
              <a:ext cx="602717" cy="4760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5914" y="3301394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Counsellor / Advisor</a:t>
              </a:r>
              <a:endParaRPr lang="en-US" sz="11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05C20A4-0790-46F9-88EC-4E4A670797C1}"/>
              </a:ext>
            </a:extLst>
          </p:cNvPr>
          <p:cNvGrpSpPr/>
          <p:nvPr/>
        </p:nvGrpSpPr>
        <p:grpSpPr>
          <a:xfrm>
            <a:off x="3412610" y="1654070"/>
            <a:ext cx="987597" cy="1133920"/>
            <a:chOff x="1038208" y="3893276"/>
            <a:chExt cx="994607" cy="1133920"/>
          </a:xfrm>
        </p:grpSpPr>
        <p:pic>
          <p:nvPicPr>
            <p:cNvPr id="18" name="Picture 6" descr="Image associée">
              <a:extLst>
                <a:ext uri="{FF2B5EF4-FFF2-40B4-BE49-F238E27FC236}">
                  <a16:creationId xmlns="" xmlns:a16="http://schemas.microsoft.com/office/drawing/2014/main" id="{A7288D02-E1C8-465B-9E15-E015FFFDE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464" y="3893276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E0C02B4-2729-4C94-8C66-9E12915E1F3D}"/>
                </a:ext>
              </a:extLst>
            </p:cNvPr>
            <p:cNvSpPr txBox="1"/>
            <p:nvPr/>
          </p:nvSpPr>
          <p:spPr>
            <a:xfrm>
              <a:off x="1038208" y="4427032"/>
              <a:ext cx="99460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Portfolio </a:t>
              </a:r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Mgmnt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DFC0CE6-4C42-4253-B143-C72C45E82A06}"/>
              </a:ext>
            </a:extLst>
          </p:cNvPr>
          <p:cNvGrpSpPr/>
          <p:nvPr/>
        </p:nvGrpSpPr>
        <p:grpSpPr>
          <a:xfrm>
            <a:off x="3377865" y="4385972"/>
            <a:ext cx="994607" cy="952473"/>
            <a:chOff x="1182914" y="1474455"/>
            <a:chExt cx="994607" cy="952473"/>
          </a:xfrm>
        </p:grpSpPr>
        <p:pic>
          <p:nvPicPr>
            <p:cNvPr id="21" name="Picture 6" descr="Image associée">
              <a:extLst>
                <a:ext uri="{FF2B5EF4-FFF2-40B4-BE49-F238E27FC236}">
                  <a16:creationId xmlns="" xmlns:a16="http://schemas.microsoft.com/office/drawing/2014/main" id="{C7E614C2-9926-45BE-A65C-2BB2B3662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70" y="1474455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4CF52C2-CC6A-4E93-AD75-539CA18E0B00}"/>
                </a:ext>
              </a:extLst>
            </p:cNvPr>
            <p:cNvSpPr txBox="1"/>
            <p:nvPr/>
          </p:nvSpPr>
          <p:spPr>
            <a:xfrm>
              <a:off x="1182914" y="1996041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Broadridge</a:t>
              </a:r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D05C20A4-0790-46F9-88EC-4E4A670797C1}"/>
              </a:ext>
            </a:extLst>
          </p:cNvPr>
          <p:cNvGrpSpPr/>
          <p:nvPr/>
        </p:nvGrpSpPr>
        <p:grpSpPr>
          <a:xfrm>
            <a:off x="5926415" y="4373802"/>
            <a:ext cx="987597" cy="964643"/>
            <a:chOff x="1038208" y="3893276"/>
            <a:chExt cx="994607" cy="964643"/>
          </a:xfrm>
        </p:grpSpPr>
        <p:pic>
          <p:nvPicPr>
            <p:cNvPr id="30" name="Picture 6" descr="Image associée">
              <a:extLst>
                <a:ext uri="{FF2B5EF4-FFF2-40B4-BE49-F238E27FC236}">
                  <a16:creationId xmlns="" xmlns:a16="http://schemas.microsoft.com/office/drawing/2014/main" id="{A7288D02-E1C8-465B-9E15-E015FFFDE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464" y="3893276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E0C02B4-2729-4C94-8C66-9E12915E1F3D}"/>
                </a:ext>
              </a:extLst>
            </p:cNvPr>
            <p:cNvSpPr txBox="1"/>
            <p:nvPr/>
          </p:nvSpPr>
          <p:spPr>
            <a:xfrm>
              <a:off x="1038208" y="4427032"/>
              <a:ext cx="9946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tx2">
                      <a:lumMod val="50000"/>
                    </a:schemeClr>
                  </a:solidFill>
                </a:rPr>
                <a:t>FMC System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2" name="Picture 2" descr="Related image">
            <a:extLst>
              <a:ext uri="{FF2B5EF4-FFF2-40B4-BE49-F238E27FC236}">
                <a16:creationId xmlns="" xmlns:a16="http://schemas.microsoft.com/office/drawing/2014/main" id="{4A67EC46-B54A-4172-B7BF-91AB147D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43" y="1667945"/>
            <a:ext cx="496618" cy="4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5937848" y="2262397"/>
            <a:ext cx="9946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Statement System (SQL DB)</a:t>
            </a:r>
            <a:endParaRPr lang="en-US" sz="1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DFC0CE6-4C42-4253-B143-C72C45E82A06}"/>
              </a:ext>
            </a:extLst>
          </p:cNvPr>
          <p:cNvGrpSpPr/>
          <p:nvPr/>
        </p:nvGrpSpPr>
        <p:grpSpPr>
          <a:xfrm>
            <a:off x="8523339" y="1635426"/>
            <a:ext cx="994607" cy="783196"/>
            <a:chOff x="1182914" y="1474455"/>
            <a:chExt cx="994607" cy="783196"/>
          </a:xfrm>
        </p:grpSpPr>
        <p:pic>
          <p:nvPicPr>
            <p:cNvPr id="35" name="Picture 6" descr="Image associée">
              <a:extLst>
                <a:ext uri="{FF2B5EF4-FFF2-40B4-BE49-F238E27FC236}">
                  <a16:creationId xmlns="" xmlns:a16="http://schemas.microsoft.com/office/drawing/2014/main" id="{C7E614C2-9926-45BE-A65C-2BB2B3662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70" y="1474455"/>
              <a:ext cx="528097" cy="52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4CF52C2-CC6A-4E93-AD75-539CA18E0B00}"/>
                </a:ext>
              </a:extLst>
            </p:cNvPr>
            <p:cNvSpPr txBox="1"/>
            <p:nvPr/>
          </p:nvSpPr>
          <p:spPr>
            <a:xfrm>
              <a:off x="1182914" y="1996041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err="1" smtClean="0">
                  <a:solidFill>
                    <a:schemeClr val="tx2">
                      <a:lumMod val="50000"/>
                    </a:schemeClr>
                  </a:solidFill>
                </a:rPr>
                <a:t>Symcor</a:t>
              </a:r>
              <a:endParaRPr lang="en-US" sz="11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cxnSp>
        <p:nvCxnSpPr>
          <p:cNvPr id="38" name="Straight Arrow Connector 37"/>
          <p:cNvCxnSpPr>
            <a:endCxn id="13" idx="2"/>
          </p:cNvCxnSpPr>
          <p:nvPr/>
        </p:nvCxnSpPr>
        <p:spPr>
          <a:xfrm flipV="1">
            <a:off x="1333049" y="2601060"/>
            <a:ext cx="5931" cy="17381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1282435" y="3219864"/>
            <a:ext cx="99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Wealth/Asset Management Counselling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836283" y="2170173"/>
            <a:ext cx="1676911" cy="1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2084221" y="1630089"/>
            <a:ext cx="11801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Customer Onboarding and Profiling</a:t>
            </a:r>
            <a:endParaRPr lang="en-US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06408" y="2787990"/>
            <a:ext cx="3471" cy="1513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6358" y="4466449"/>
            <a:ext cx="994607" cy="700824"/>
            <a:chOff x="1357986" y="1518045"/>
            <a:chExt cx="994607" cy="700824"/>
          </a:xfrm>
        </p:grpSpPr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F8FF96D0-9843-4F57-8850-D4627111A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9"/>
            <a:stretch/>
          </p:blipFill>
          <p:spPr>
            <a:xfrm>
              <a:off x="1556001" y="1518045"/>
              <a:ext cx="598576" cy="47276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2AD2DE9-24C3-4955-8CFD-693DE70E0F48}"/>
                </a:ext>
              </a:extLst>
            </p:cNvPr>
            <p:cNvSpPr txBox="1"/>
            <p:nvPr/>
          </p:nvSpPr>
          <p:spPr>
            <a:xfrm>
              <a:off x="1357986" y="1957259"/>
              <a:ext cx="9946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Customer</a:t>
              </a:r>
              <a:endParaRPr lang="en-US" sz="1100" b="1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228031" y="4623829"/>
            <a:ext cx="1760796" cy="5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435151" y="2914668"/>
            <a:ext cx="2461" cy="1387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786938" y="2065715"/>
            <a:ext cx="1818662" cy="6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008511" y="2564571"/>
            <a:ext cx="12131" cy="1774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3875168" y="3112478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Investing financial instruments based on customer objectives</a:t>
            </a:r>
            <a:endParaRPr 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4573793" y="4085336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stores transaction details into FMC system</a:t>
            </a:r>
            <a:endParaRPr 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6357023" y="3028107"/>
            <a:ext cx="1354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extract performance and statement data and stores into Statement system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7062438" y="1544761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Batch job generates Driver File and send it to </a:t>
            </a:r>
            <a:r>
              <a:rPr lang="en-US" sz="900" dirty="0" err="1" smtClean="0"/>
              <a:t>Symcor</a:t>
            </a:r>
            <a:endParaRPr 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8932058" y="3030053"/>
            <a:ext cx="1306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Printing and Mailing of statements to Customers</a:t>
            </a:r>
            <a:endParaRPr lang="en-US" sz="900" dirty="0"/>
          </a:p>
        </p:txBody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501" y="5377980"/>
            <a:ext cx="289333" cy="3017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692" y="1723771"/>
            <a:ext cx="289333" cy="30175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84" y="5413790"/>
            <a:ext cx="289333" cy="30175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E49D91F7-5981-4E8C-B280-09CD7DF2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873" y="4468974"/>
            <a:ext cx="289333" cy="301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2AD2DE9-24C3-4955-8CFD-693DE70E0F48}"/>
              </a:ext>
            </a:extLst>
          </p:cNvPr>
          <p:cNvSpPr txBox="1"/>
          <p:nvPr/>
        </p:nvSpPr>
        <p:spPr>
          <a:xfrm>
            <a:off x="10653873" y="4441983"/>
            <a:ext cx="18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Third Party Workflow Management System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8397908" y="1569854"/>
            <a:ext cx="1773620" cy="22456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4424" y="5405237"/>
            <a:ext cx="3950208" cy="821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Requirement was only to replace “</a:t>
            </a:r>
            <a:r>
              <a:rPr lang="en-US" sz="1000" b="1" dirty="0" err="1">
                <a:solidFill>
                  <a:srgbClr val="FF0000"/>
                </a:solidFill>
              </a:rPr>
              <a:t>Symcor</a:t>
            </a:r>
            <a:r>
              <a:rPr lang="en-US" sz="1000" b="1" dirty="0">
                <a:solidFill>
                  <a:srgbClr val="FF0000"/>
                </a:solidFill>
              </a:rPr>
              <a:t>” system with </a:t>
            </a:r>
            <a:r>
              <a:rPr lang="en-US" sz="1000" b="1" dirty="0" err="1">
                <a:solidFill>
                  <a:srgbClr val="FF0000"/>
                </a:solidFill>
              </a:rPr>
              <a:t>Blockchain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Ledger and store statement details in it . </a:t>
            </a:r>
            <a:r>
              <a:rPr lang="en-US" sz="1000" b="1" dirty="0">
                <a:solidFill>
                  <a:srgbClr val="FF0000"/>
                </a:solidFill>
              </a:rPr>
              <a:t>This </a:t>
            </a:r>
            <a:r>
              <a:rPr lang="en-US" sz="1000" b="1" dirty="0" smtClean="0">
                <a:solidFill>
                  <a:srgbClr val="FF0000"/>
                </a:solidFill>
              </a:rPr>
              <a:t>is not </a:t>
            </a:r>
            <a:r>
              <a:rPr lang="en-US" sz="1000" b="1" dirty="0" err="1" smtClean="0">
                <a:solidFill>
                  <a:srgbClr val="FF0000"/>
                </a:solidFill>
              </a:rPr>
              <a:t>blockchain</a:t>
            </a:r>
            <a:r>
              <a:rPr lang="en-US" sz="1000" b="1" dirty="0" smtClean="0">
                <a:solidFill>
                  <a:srgbClr val="FF0000"/>
                </a:solidFill>
              </a:rPr>
              <a:t> suitable use </a:t>
            </a:r>
            <a:r>
              <a:rPr lang="en-US" sz="1000" b="1" dirty="0">
                <a:solidFill>
                  <a:srgbClr val="FF0000"/>
                </a:solidFill>
              </a:rPr>
              <a:t>case considering features and applicability parameters of </a:t>
            </a:r>
            <a:r>
              <a:rPr lang="en-US" sz="1000" b="1" dirty="0" err="1">
                <a:solidFill>
                  <a:srgbClr val="FF0000"/>
                </a:solidFill>
              </a:rPr>
              <a:t>Blockchain</a:t>
            </a:r>
            <a:r>
              <a:rPr lang="en-US" sz="1000" b="1" dirty="0" smtClean="0">
                <a:solidFill>
                  <a:srgbClr val="FF0000"/>
                </a:solidFill>
              </a:rPr>
              <a:t>. (distributed network, trust, transparency, consensus </a:t>
            </a:r>
            <a:r>
              <a:rPr lang="en-US" sz="1000" b="1" dirty="0" err="1" smtClean="0">
                <a:solidFill>
                  <a:srgbClr val="FF0000"/>
                </a:solidFill>
              </a:rPr>
              <a:t>etc</a:t>
            </a:r>
            <a:r>
              <a:rPr lang="en-US" sz="1000" b="1" dirty="0" smtClean="0">
                <a:solidFill>
                  <a:srgbClr val="FF0000"/>
                </a:solidFill>
              </a:rPr>
              <a:t>)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On premises workstations setup</a:t>
            </a:r>
            <a:br>
              <a:rPr lang="en-US" dirty="0"/>
            </a:br>
            <a:r>
              <a:rPr lang="en-US" altLang="en-US" sz="1799" i="1" dirty="0" smtClean="0">
                <a:solidFill>
                  <a:srgbClr val="197EB5"/>
                </a:solidFill>
              </a:rPr>
              <a:t>Fabric vs Corda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5761" y="1217943"/>
            <a:ext cx="9568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smtClean="0"/>
          </a:p>
          <a:p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smtClean="0"/>
          </a:p>
          <a:p>
            <a:endParaRPr lang="en-US" sz="140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1838"/>
              </p:ext>
            </p:extLst>
          </p:nvPr>
        </p:nvGraphicFramePr>
        <p:xfrm>
          <a:off x="1253539" y="1816049"/>
          <a:ext cx="4921607" cy="371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1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33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095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Hyperledger - Fabric 1.0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91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</a:t>
                      </a:r>
                      <a:r>
                        <a:rPr lang="en-US" sz="1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Interface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API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Blockchain Network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Smart</a:t>
                      </a:r>
                      <a:r>
                        <a:rPr lang="en-US" sz="10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Contract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Deployment</a:t>
                      </a:r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9188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094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3026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74295" marR="74295" marT="37147" marB="3714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Picture 6" descr="AngularJS_logo.svg_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139" y="3385894"/>
            <a:ext cx="767676" cy="22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odejs-new-pantone-blac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2363" y="4228437"/>
            <a:ext cx="433387" cy="26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pring-boo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9002" y="3385894"/>
            <a:ext cx="795592" cy="22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bootstrap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7597" y="4163578"/>
            <a:ext cx="691356" cy="31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hyperledger_new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8146" y="3385892"/>
            <a:ext cx="1040668" cy="24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Gola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48814" y="3343956"/>
            <a:ext cx="806003" cy="34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3691" y="4059373"/>
            <a:ext cx="506908" cy="50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9" descr="docker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3085" y="3302016"/>
            <a:ext cx="961423" cy="3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 descr="vagrant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52341" y="4081394"/>
            <a:ext cx="51593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3" descr="couchdb-site-white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8146" y="4184583"/>
            <a:ext cx="1053803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4" descr="leveldb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0848" y="4934224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 descr="java-logo-vecto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26389" y="4944773"/>
            <a:ext cx="506908" cy="50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32014"/>
              </p:ext>
            </p:extLst>
          </p:nvPr>
        </p:nvGraphicFramePr>
        <p:xfrm>
          <a:off x="6266014" y="1816047"/>
          <a:ext cx="4656336" cy="371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3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53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613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R3-Corda </a:t>
                      </a:r>
                      <a:r>
                        <a:rPr lang="en-US" sz="1400" dirty="0" smtClean="0"/>
                        <a:t>1.0</a:t>
                      </a:r>
                      <a:endParaRPr lang="en-US" sz="14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391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UI/</a:t>
                      </a:r>
                      <a:r>
                        <a:rPr lang="en-US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CordApp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Blockchain Network</a:t>
                      </a: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Smart</a:t>
                      </a:r>
                      <a:r>
                        <a:rPr lang="en-US" sz="9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Contract</a:t>
                      </a:r>
                      <a:endParaRPr lang="en-US" sz="9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Build/ Deployment</a:t>
                      </a:r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26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289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721"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 marL="60371" marR="60371" marT="30196" marB="30196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1">
                            <a:lumMod val="9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0" name="Picture 19" descr="AngularJS_logo.svg_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24" y="4378637"/>
            <a:ext cx="804862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bootstra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63" y="5160755"/>
            <a:ext cx="561082" cy="25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java-logo-vect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846" y="4063793"/>
            <a:ext cx="41146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" descr="docker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827" y="3243360"/>
            <a:ext cx="109507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2" descr="htmlcs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8" y="4834260"/>
            <a:ext cx="604937" cy="2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0" descr="java-logo-vecto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98" y="3915905"/>
            <a:ext cx="411460" cy="41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62" y="3299079"/>
            <a:ext cx="821631" cy="2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11" y="3311603"/>
            <a:ext cx="821631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99" y="4130625"/>
            <a:ext cx="785514" cy="3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41" y="3231690"/>
            <a:ext cx="107830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10" y="4020698"/>
            <a:ext cx="499169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bootstra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97" y="5198226"/>
            <a:ext cx="561082" cy="25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 descr="htmlcss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45" y="4876989"/>
            <a:ext cx="604937" cy="28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2019699" y="5626839"/>
            <a:ext cx="3699088" cy="24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717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289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861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33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+mn-lt"/>
              </a:rPr>
              <a:t>Node Communication: Peer-Peer Broadcast, HTTP2/gRPC</a:t>
            </a: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993347" y="5626839"/>
            <a:ext cx="3037220" cy="25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717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289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861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3325" indent="-85725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+mn-lt"/>
              </a:rPr>
              <a:t>Node Communication: Point-to-point, AMQP1.0</a:t>
            </a:r>
            <a:endParaRPr lang="en-US" altLang="en-US" sz="1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Platforms and Toolset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81989"/>
              </p:ext>
            </p:extLst>
          </p:nvPr>
        </p:nvGraphicFramePr>
        <p:xfrm>
          <a:off x="892686" y="1147233"/>
          <a:ext cx="10403456" cy="4831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7690"/>
                <a:gridCol w="3639671"/>
                <a:gridCol w="4196095"/>
              </a:tblGrid>
              <a:tr h="2961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Hyperledger</a:t>
                      </a:r>
                      <a:r>
                        <a:rPr lang="en-US" sz="1400" dirty="0" smtClean="0"/>
                        <a:t>-Fabric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R3-Corda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Ubuntu Desktop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Windows / Ubuntu Desktop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SCM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GIT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Eclipse-Mars</a:t>
                      </a:r>
                    </a:p>
                    <a:p>
                      <a:r>
                        <a:rPr lang="en-US" sz="1400" smtClean="0"/>
                        <a:t>ATOM,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VS</a:t>
                      </a:r>
                      <a:r>
                        <a:rPr lang="en-US" sz="1400" baseline="0" smtClean="0"/>
                        <a:t> Code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IntelliJ</a:t>
                      </a:r>
                      <a:endParaRPr lang="en-US" sz="140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Lang/</a:t>
                      </a:r>
                    </a:p>
                    <a:p>
                      <a:r>
                        <a:rPr lang="en-US" sz="1400" b="1" dirty="0" smtClean="0"/>
                        <a:t>Frameworks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 1.0</a:t>
                      </a:r>
                    </a:p>
                    <a:p>
                      <a:r>
                        <a:rPr lang="en-US" sz="1400" dirty="0" smtClean="0"/>
                        <a:t>GO Lang</a:t>
                      </a:r>
                    </a:p>
                    <a:p>
                      <a:r>
                        <a:rPr lang="en-US" sz="1400" dirty="0" smtClean="0"/>
                        <a:t>Node JS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Corda-1.0</a:t>
                      </a:r>
                    </a:p>
                    <a:p>
                      <a:r>
                        <a:rPr lang="en-US" sz="1400" dirty="0" err="1" smtClean="0"/>
                        <a:t>Kotlin</a:t>
                      </a:r>
                      <a:endParaRPr lang="en-US" sz="1400" dirty="0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Common frameworks and tools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JDK 8 and above, Spring, AngularJS, </a:t>
                      </a:r>
                      <a:r>
                        <a:rPr lang="en-US" sz="1400" dirty="0" err="1" smtClean="0"/>
                        <a:t>BootStrap</a:t>
                      </a:r>
                      <a:r>
                        <a:rPr lang="en-US" sz="1400" dirty="0" smtClean="0"/>
                        <a:t>, Postman, Junit, </a:t>
                      </a:r>
                      <a:r>
                        <a:rPr lang="en-US" sz="1400" dirty="0" err="1" smtClean="0"/>
                        <a:t>Mockito</a:t>
                      </a:r>
                      <a:r>
                        <a:rPr lang="en-US" sz="1400" dirty="0" smtClean="0"/>
                        <a:t>, Cucumber, </a:t>
                      </a:r>
                      <a:r>
                        <a:rPr lang="en-US" sz="1400" dirty="0" err="1" smtClean="0"/>
                        <a:t>GitBash</a:t>
                      </a:r>
                      <a:r>
                        <a:rPr lang="en-US" sz="1400" dirty="0" smtClean="0"/>
                        <a:t> CLI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82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Dev Tools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Fabric-Composer,  Fabric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Playground</a:t>
                      </a:r>
                    </a:p>
                    <a:p>
                      <a:r>
                        <a:rPr lang="en-US" sz="1400" dirty="0" smtClean="0"/>
                        <a:t>Node,</a:t>
                      </a:r>
                      <a:r>
                        <a:rPr lang="en-US" sz="1400" baseline="0" dirty="0" smtClean="0"/>
                        <a:t> NPM ,  </a:t>
                      </a:r>
                      <a:r>
                        <a:rPr lang="en-US" sz="1400" dirty="0" smtClean="0"/>
                        <a:t>Python 2.7</a:t>
                      </a:r>
                    </a:p>
                    <a:p>
                      <a:r>
                        <a:rPr lang="en-US" sz="1400" dirty="0" smtClean="0"/>
                        <a:t>Yeoman,  Mocha/Chai,  </a:t>
                      </a:r>
                      <a:r>
                        <a:rPr lang="en-US" sz="1400" dirty="0" err="1" smtClean="0"/>
                        <a:t>JSLint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ESLint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Korda DSL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Compile / Build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Gradle, NPM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Gradle</a:t>
                      </a:r>
                      <a:endParaRPr lang="en-US" sz="140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Package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Docker</a:t>
                      </a:r>
                      <a:endParaRPr lang="en-US" sz="1400" dirty="0"/>
                    </a:p>
                  </a:txBody>
                  <a:tcPr/>
                </a:tc>
              </a:tr>
              <a:tr h="300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Deploy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/>
                        <a:t>AWS/Azure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/>
                        <a:t>Agile/ALM Tools/DevOps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/>
                        <a:t>JIRA, Jenkins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2676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PT 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losing slides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14915</TotalTime>
  <Words>761</Words>
  <Application>Microsoft Office PowerPoint</Application>
  <PresentationFormat>Custom</PresentationFormat>
  <Paragraphs>167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Candara</vt:lpstr>
      <vt:lpstr>Helvetica Light</vt:lpstr>
      <vt:lpstr>Times New Roman</vt:lpstr>
      <vt:lpstr>Wingdings</vt:lpstr>
      <vt:lpstr>PPT Template</vt:lpstr>
      <vt:lpstr>1_Closing slides</vt:lpstr>
      <vt:lpstr>think-cell Slide</vt:lpstr>
      <vt:lpstr>RBC – Wealth Management</vt:lpstr>
      <vt:lpstr>Wealth Management Functional Flow</vt:lpstr>
      <vt:lpstr>Functional Flow Continued…</vt:lpstr>
      <vt:lpstr>Pain Points in Wealth Management</vt:lpstr>
      <vt:lpstr>Blockchain Benefits over Pain Points</vt:lpstr>
      <vt:lpstr>Use Case proposal for Blockchain</vt:lpstr>
      <vt:lpstr>Technology Stack On premises workstations setup Fabric vs Corda</vt:lpstr>
      <vt:lpstr>Development Platforms and Toolset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Patil, Sachin</cp:lastModifiedBy>
  <cp:revision>527</cp:revision>
  <cp:lastPrinted>2017-06-08T03:45:40Z</cp:lastPrinted>
  <dcterms:created xsi:type="dcterms:W3CDTF">2015-03-06T11:43:58Z</dcterms:created>
  <dcterms:modified xsi:type="dcterms:W3CDTF">2018-03-22T09:53:01Z</dcterms:modified>
</cp:coreProperties>
</file>