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 id="2147483676" r:id="rId3"/>
  </p:sldMasterIdLst>
  <p:sldIdLst>
    <p:sldId id="257" r:id="rId4"/>
    <p:sldId id="258" r:id="rId5"/>
    <p:sldId id="263" r:id="rId6"/>
    <p:sldId id="303" r:id="rId7"/>
    <p:sldId id="304" r:id="rId8"/>
    <p:sldId id="260" r:id="rId9"/>
    <p:sldId id="261" r:id="rId10"/>
    <p:sldId id="262" r:id="rId11"/>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AB02D8-8819-4F0E-B90E-2631E76B8EA6}" v="63" dt="2018-08-14T22:25:53.1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18" Type="http://schemas.openxmlformats.org/officeDocument/2006/relationships/hyperlink" Target="http://www.facebook.com/capgemini" TargetMode="External"/><Relationship Id="rId3" Type="http://schemas.openxmlformats.org/officeDocument/2006/relationships/tags" Target="../tags/tag12.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9.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1.xml"/><Relationship Id="rId16" Type="http://schemas.openxmlformats.org/officeDocument/2006/relationships/image" Target="../media/image12.png"/><Relationship Id="rId20" Type="http://schemas.microsoft.com/office/2007/relationships/hdphoto" Target="../media/hdphoto5.wdp"/><Relationship Id="rId1" Type="http://schemas.openxmlformats.org/officeDocument/2006/relationships/tags" Target="../tags/tag10.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0.png"/><Relationship Id="rId19" Type="http://schemas.openxmlformats.org/officeDocument/2006/relationships/image" Target="../media/image13.png"/><Relationship Id="rId4" Type="http://schemas.openxmlformats.org/officeDocument/2006/relationships/tags" Target="../tags/tag13.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1"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latin typeface="Calibri" panose="020F0502020204030204" pitchFamily="34" charset="0"/>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latin typeface="Calibri" panose="020F0502020204030204" pitchFamily="34" charset="0"/>
              </a:defRPr>
            </a:lvl1pPr>
          </a:lstStyle>
          <a:p>
            <a:pPr marL="0" lvl="0"/>
            <a:r>
              <a:rPr lang="en-US" dirty="0"/>
              <a:t>Click to insert presenter, location, and date</a:t>
            </a:r>
          </a:p>
        </p:txBody>
      </p:sp>
      <p:grpSp>
        <p:nvGrpSpPr>
          <p:cNvPr id="13" name="Group 14"/>
          <p:cNvGrpSpPr>
            <a:grpSpLocks noChangeAspect="1"/>
          </p:cNvGrpSpPr>
          <p:nvPr/>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grpSp>
    </p:spTree>
    <p:extLst>
      <p:ext uri="{BB962C8B-B14F-4D97-AF65-F5344CB8AC3E}">
        <p14:creationId xmlns:p14="http://schemas.microsoft.com/office/powerpoint/2010/main" val="58379341"/>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endParaRPr>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Calibri" panose="020F0502020204030204" pitchFamily="34" charset="0"/>
                <a:ea typeface="Verdana" panose="020B0604030504040204" pitchFamily="34" charset="0"/>
                <a:cs typeface="Calibri" panose="020F0502020204030204" pitchFamily="34" charset="0"/>
              </a:defRPr>
            </a:lvl1pPr>
          </a:lstStyle>
          <a:p>
            <a:pPr lvl="0"/>
            <a:r>
              <a:rPr lang="en-US" dirty="0"/>
              <a:t>#</a:t>
            </a:r>
            <a:endParaRPr lang="en-GB" dirty="0"/>
          </a:p>
        </p:txBody>
      </p:sp>
    </p:spTree>
    <p:extLst>
      <p:ext uri="{BB962C8B-B14F-4D97-AF65-F5344CB8AC3E}">
        <p14:creationId xmlns:p14="http://schemas.microsoft.com/office/powerpoint/2010/main" val="2369498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250125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latin typeface="Calibri" panose="020F0502020204030204" pitchFamily="34" charset="0"/>
            </a:endParaRP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latin typeface="Calibri" panose="020F0502020204030204" pitchFamily="34" charset="0"/>
            </a:endParaRPr>
          </a:p>
        </p:txBody>
      </p:sp>
    </p:spTree>
    <p:extLst>
      <p:ext uri="{BB962C8B-B14F-4D97-AF65-F5344CB8AC3E}">
        <p14:creationId xmlns:p14="http://schemas.microsoft.com/office/powerpoint/2010/main" val="254490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page with sub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Text Placeholder 4"/>
          <p:cNvSpPr>
            <a:spLocks noGrp="1"/>
          </p:cNvSpPr>
          <p:nvPr>
            <p:ph type="body" sz="quarter" idx="11"/>
          </p:nvPr>
        </p:nvSpPr>
        <p:spPr>
          <a:xfrm>
            <a:off x="431801" y="1792974"/>
            <a:ext cx="11084078" cy="4588354"/>
          </a:xfrm>
        </p:spPr>
        <p:txBody>
          <a:bodyPr/>
          <a:lstStyle>
            <a:lvl1pPr algn="l">
              <a:defRPr>
                <a:solidFill>
                  <a:schemeClr val="tx1">
                    <a:lumMod val="85000"/>
                    <a:lumOff val="15000"/>
                  </a:schemeClr>
                </a:solidFill>
              </a:defRPr>
            </a:lvl1pPr>
            <a:lvl2pPr>
              <a:defRPr lang="en-US" sz="1200" kern="1200" dirty="0" smtClean="0">
                <a:solidFill>
                  <a:schemeClr val="tx1">
                    <a:lumMod val="85000"/>
                    <a:lumOff val="15000"/>
                  </a:schemeClr>
                </a:solidFill>
                <a:latin typeface="Calibri" pitchFamily="34" charset="0"/>
                <a:ea typeface="+mn-ea"/>
                <a:cs typeface="Calibri" pitchFamily="34" charset="0"/>
              </a:defRPr>
            </a:lvl2pPr>
            <a:lvl3pPr marL="712717" indent="-180957">
              <a:defRPr>
                <a:solidFill>
                  <a:schemeClr val="tx1">
                    <a:lumMod val="85000"/>
                    <a:lumOff val="15000"/>
                  </a:schemeClr>
                </a:solidFill>
              </a:defRPr>
            </a:lvl3pPr>
            <a:lvl4pPr marL="893674" indent="-180957">
              <a:defRPr>
                <a:solidFill>
                  <a:schemeClr val="tx1">
                    <a:lumMod val="85000"/>
                    <a:lumOff val="15000"/>
                  </a:schemeClr>
                </a:solidFill>
              </a:defRPr>
            </a:lvl4pPr>
            <a:lvl5pPr marL="1074631" indent="-180957">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6"/>
          <p:cNvSpPr>
            <a:spLocks noGrp="1"/>
          </p:cNvSpPr>
          <p:nvPr>
            <p:ph sz="quarter" idx="12"/>
          </p:nvPr>
        </p:nvSpPr>
        <p:spPr>
          <a:xfrm>
            <a:off x="431801" y="1032038"/>
            <a:ext cx="11424839" cy="395288"/>
          </a:xfrm>
          <a:noFill/>
          <a:ln w="9525">
            <a:noFill/>
            <a:miter lim="800000"/>
            <a:headEnd/>
            <a:tailEnd/>
          </a:ln>
        </p:spPr>
        <p:txBody>
          <a:bodyPr rtlCol="0">
            <a:noAutofit/>
          </a:bodyPr>
          <a:lstStyle>
            <a:lvl1pPr marL="0" indent="0" algn="ctr" rtl="0" eaLnBrk="1" fontAlgn="base" hangingPunct="1">
              <a:spcBef>
                <a:spcPct val="0"/>
              </a:spcBef>
              <a:spcAft>
                <a:spcPct val="0"/>
              </a:spcAft>
              <a:buNone/>
              <a:defRPr lang="en-GB" sz="1600" kern="1200" baseline="0" dirty="0">
                <a:solidFill>
                  <a:schemeClr val="accent2"/>
                </a:solidFill>
                <a:latin typeface="Calibri" pitchFamily="34" charset="0"/>
                <a:ea typeface="+mj-ea"/>
                <a:cs typeface="Calibri" pitchFamily="34" charset="0"/>
              </a:defRPr>
            </a:lvl1pPr>
          </a:lstStyle>
          <a:p>
            <a:pPr lvl="0"/>
            <a:r>
              <a:rPr lang="en-US"/>
              <a:t>Edit Master text styles</a:t>
            </a:r>
          </a:p>
        </p:txBody>
      </p:sp>
      <p:sp>
        <p:nvSpPr>
          <p:cNvPr id="6" name="Slide Number Placeholder 2"/>
          <p:cNvSpPr>
            <a:spLocks noGrp="1"/>
          </p:cNvSpPr>
          <p:nvPr>
            <p:ph type="sldNum" sz="quarter" idx="14"/>
          </p:nvPr>
        </p:nvSpPr>
        <p:spPr>
          <a:xfrm>
            <a:off x="9347200" y="6713541"/>
            <a:ext cx="2844800" cy="149225"/>
          </a:xfrm>
        </p:spPr>
        <p:txBody>
          <a:bodyPr/>
          <a:lstStyle>
            <a:lvl1pPr>
              <a:defRPr>
                <a:latin typeface="Calibri" panose="020F0502020204030204" pitchFamily="34" charset="0"/>
              </a:defRPr>
            </a:lvl1pPr>
          </a:lstStyle>
          <a:p>
            <a:fld id="{FE18414C-AFB7-479D-8D57-D06F8146E9B9}" type="slidenum">
              <a:rPr lang="en-GB" smtClean="0"/>
              <a:pPr/>
              <a:t>‹#›</a:t>
            </a:fld>
            <a:endParaRPr lang="en-GB" dirty="0"/>
          </a:p>
        </p:txBody>
      </p:sp>
    </p:spTree>
    <p:extLst>
      <p:ext uri="{BB962C8B-B14F-4D97-AF65-F5344CB8AC3E}">
        <p14:creationId xmlns:p14="http://schemas.microsoft.com/office/powerpoint/2010/main" val="378025971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Calibri" panose="020F0502020204030204" pitchFamily="34" charset="0"/>
              </a:defRPr>
            </a:lvl1pPr>
          </a:lstStyle>
          <a:p>
            <a:fld id="{96DFF08F-DC6B-4601-B491-B0F83F6DD2DA}" type="datetimeFigureOut">
              <a:rPr lang="en-US" smtClean="0"/>
              <a:pPr/>
              <a:t>8/16/2018</a:t>
            </a:fld>
            <a:endParaRPr lang="en-US" dirty="0"/>
          </a:p>
        </p:txBody>
      </p:sp>
      <p:sp>
        <p:nvSpPr>
          <p:cNvPr id="5" name="Footer Placeholder 4"/>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Calibri" panose="020F0502020204030204" pitchFamily="34"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5674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latin typeface="Calibri" panose="020F0502020204030204" pitchFamily="34" charset="0"/>
            </a:endParaRPr>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Calibri" panose="020F0502020204030204" pitchFamily="34" charset="0"/>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Calibri" panose="020F0502020204030204" pitchFamily="34" charset="0"/>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Calibri" panose="020F0502020204030204" pitchFamily="34" charset="0"/>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397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latin typeface="Calibri" panose="020F0502020204030204" pitchFamily="34" charset="0"/>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latin typeface="Calibri" panose="020F0502020204030204" pitchFamily="34" charset="0"/>
              </a:rPr>
              <a:t>Learn more about us at</a:t>
            </a:r>
          </a:p>
          <a:p>
            <a:pPr algn="just">
              <a:lnSpc>
                <a:spcPts val="1200"/>
              </a:lnSpc>
            </a:pPr>
            <a:r>
              <a:rPr lang="en-US" sz="1400" dirty="0">
                <a:solidFill>
                  <a:schemeClr val="accent2"/>
                </a:solidFill>
                <a:latin typeface="Calibri" panose="020F0502020204030204" pitchFamily="34" charset="0"/>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Calibri" panose="020F0502020204030204" pitchFamily="34" charset="0"/>
                <a:cs typeface="Calibri" panose="020F0502020204030204" pitchFamily="34" charset="0"/>
              </a:rPr>
              <a:t>This message contains information that may be privileged or confidential and is the property of the Capgemini Group.</a:t>
            </a:r>
          </a:p>
          <a:p>
            <a:pPr>
              <a:spcAft>
                <a:spcPts val="600"/>
              </a:spcAft>
            </a:pPr>
            <a:r>
              <a:rPr lang="en-US" sz="800" noProof="0" dirty="0">
                <a:solidFill>
                  <a:schemeClr val="bg1"/>
                </a:solidFill>
                <a:latin typeface="Calibri" panose="020F0502020204030204" pitchFamily="34" charset="0"/>
                <a:cs typeface="Calibri" panose="020F0502020204030204" pitchFamily="34" charset="0"/>
              </a:rPr>
              <a:t>Copyright © 2017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endParaRPr>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endParaRPr>
          </a:p>
        </p:txBody>
      </p:sp>
      <p:sp>
        <p:nvSpPr>
          <p:cNvPr id="24" name="ZoneTexte 23"/>
          <p:cNvSpPr txBox="1"/>
          <p:nvPr userDrawn="1"/>
        </p:nvSpPr>
        <p:spPr>
          <a:xfrm>
            <a:off x="419254" y="4381708"/>
            <a:ext cx="1838324" cy="276999"/>
          </a:xfrm>
          <a:prstGeom prst="rect">
            <a:avLst/>
          </a:prstGeom>
          <a:noFill/>
        </p:spPr>
        <p:txBody>
          <a:bodyPr wrap="none" lIns="0" rIns="0" rtlCol="0">
            <a:spAutoFit/>
          </a:bodyPr>
          <a:lstStyle/>
          <a:p>
            <a:r>
              <a:rPr lang="en-US" sz="1200" b="1" dirty="0">
                <a:solidFill>
                  <a:schemeClr val="bg1"/>
                </a:solidFill>
                <a:latin typeface="Calibri" panose="020F0502020204030204" pitchFamily="34" charset="0"/>
              </a:rPr>
              <a:t>People matter, results count.</a:t>
            </a:r>
          </a:p>
        </p:txBody>
      </p:sp>
    </p:spTree>
    <p:extLst>
      <p:ext uri="{BB962C8B-B14F-4D97-AF65-F5344CB8AC3E}">
        <p14:creationId xmlns:p14="http://schemas.microsoft.com/office/powerpoint/2010/main" val="979130795"/>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Calibri" panose="020F0502020204030204" pitchFamily="34" charset="0"/>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Calibri" panose="020F0502020204030204" pitchFamily="34" charset="0"/>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Calibri" panose="020F0502020204030204" pitchFamily="34" charset="0"/>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48" name="Rectangle 47"/>
          <p:cNvSpPr/>
          <p:nvPr userDrawn="1"/>
        </p:nvSpPr>
        <p:spPr>
          <a:xfrm>
            <a:off x="426523" y="1068313"/>
            <a:ext cx="2219960" cy="2397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latin typeface="Calibri" panose="020F0502020204030204" pitchFamily="34" charset="0"/>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latin typeface="Calibri" panose="020F0502020204030204" pitchFamily="34" charset="0"/>
              </a:rPr>
              <a:t>Learn more about us at</a:t>
            </a:r>
          </a:p>
          <a:p>
            <a:pPr algn="just">
              <a:lnSpc>
                <a:spcPts val="1200"/>
              </a:lnSpc>
            </a:pPr>
            <a:r>
              <a:rPr lang="en-US" sz="1400" dirty="0">
                <a:solidFill>
                  <a:schemeClr val="accent2"/>
                </a:solidFill>
                <a:latin typeface="Calibri" panose="020F0502020204030204" pitchFamily="34" charset="0"/>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Calibri" panose="020F0502020204030204" pitchFamily="34" charset="0"/>
                <a:cs typeface="Calibri" panose="020F0502020204030204" pitchFamily="34" charset="0"/>
              </a:rPr>
              <a:t>This message contains information that may be privileged or confidential and is the property of the Capgemini Group.</a:t>
            </a:r>
            <a:br>
              <a:rPr lang="en-US" sz="800" noProof="0" dirty="0">
                <a:latin typeface="Calibri" panose="020F0502020204030204" pitchFamily="34" charset="0"/>
                <a:cs typeface="Calibri" panose="020F0502020204030204" pitchFamily="34" charset="0"/>
              </a:rPr>
            </a:br>
            <a:r>
              <a:rPr lang="en-US" sz="800" noProof="0" dirty="0">
                <a:latin typeface="Calibri" panose="020F0502020204030204" pitchFamily="34" charset="0"/>
                <a:cs typeface="Calibri" panose="020F0502020204030204" pitchFamily="34" charset="0"/>
              </a:rPr>
              <a:t>Copyright © 2017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latin typeface="Calibri" panose="020F0502020204030204" pitchFamily="34" charset="0"/>
                <a:cs typeface="Calibri" panose="020F0502020204030204" pitchFamily="34" charset="0"/>
              </a:rPr>
              <a:t>Name, Last Name</a:t>
            </a:r>
          </a:p>
          <a:p>
            <a:pPr>
              <a:lnSpc>
                <a:spcPts val="1200"/>
              </a:lnSpc>
            </a:pPr>
            <a:r>
              <a:rPr lang="en-US" sz="1000" dirty="0">
                <a:solidFill>
                  <a:schemeClr val="accent2"/>
                </a:solidFill>
                <a:latin typeface="Calibri" panose="020F0502020204030204" pitchFamily="34" charset="0"/>
                <a:cs typeface="Calibri" panose="020F0502020204030204" pitchFamily="34" charset="0"/>
              </a:rPr>
              <a:t>Title/Role</a:t>
            </a:r>
          </a:p>
          <a:p>
            <a:pPr>
              <a:lnSpc>
                <a:spcPts val="1200"/>
              </a:lnSpc>
            </a:pPr>
            <a:r>
              <a:rPr lang="en-US" sz="1000" dirty="0">
                <a:latin typeface="Calibri" panose="020F0502020204030204" pitchFamily="34" charset="0"/>
                <a:cs typeface="Calibri" panose="020F0502020204030204" pitchFamily="34" charset="0"/>
              </a:rPr>
              <a:t>Capgemini Office (Optional)</a:t>
            </a:r>
          </a:p>
          <a:p>
            <a:pPr>
              <a:lnSpc>
                <a:spcPts val="1200"/>
              </a:lnSpc>
            </a:pPr>
            <a:r>
              <a:rPr lang="en-US" sz="1000" dirty="0">
                <a:latin typeface="Calibri" panose="020F0502020204030204" pitchFamily="34" charset="0"/>
                <a:cs typeface="Calibri" panose="020F0502020204030204" pitchFamily="34" charset="0"/>
              </a:rPr>
              <a:t>Address Line 1</a:t>
            </a:r>
          </a:p>
          <a:p>
            <a:pPr>
              <a:lnSpc>
                <a:spcPts val="1200"/>
              </a:lnSpc>
            </a:pPr>
            <a:r>
              <a:rPr lang="en-US" sz="1000" dirty="0">
                <a:latin typeface="Calibri" panose="020F0502020204030204" pitchFamily="34" charset="0"/>
                <a:cs typeface="Calibri" panose="020F0502020204030204" pitchFamily="34" charset="0"/>
              </a:rPr>
              <a:t>Address Line 2 </a:t>
            </a:r>
          </a:p>
          <a:p>
            <a:pPr>
              <a:lnSpc>
                <a:spcPts val="1200"/>
              </a:lnSpc>
            </a:pPr>
            <a:r>
              <a:rPr lang="en-US" sz="1000" dirty="0">
                <a:latin typeface="Calibri" panose="020F0502020204030204" pitchFamily="34" charset="0"/>
                <a:cs typeface="Calibri" panose="020F0502020204030204" pitchFamily="34" charset="0"/>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latin typeface="Calibri" panose="020F0502020204030204" pitchFamily="34" charset="0"/>
                <a:cs typeface="Calibri" panose="020F0502020204030204" pitchFamily="34" charset="0"/>
              </a:rPr>
              <a:t>Name, Last Name</a:t>
            </a:r>
          </a:p>
          <a:p>
            <a:pPr>
              <a:lnSpc>
                <a:spcPts val="1200"/>
              </a:lnSpc>
            </a:pPr>
            <a:r>
              <a:rPr lang="en-US" sz="1000" dirty="0">
                <a:solidFill>
                  <a:schemeClr val="accent2"/>
                </a:solidFill>
                <a:latin typeface="Calibri" panose="020F0502020204030204" pitchFamily="34" charset="0"/>
                <a:cs typeface="Calibri" panose="020F0502020204030204" pitchFamily="34" charset="0"/>
              </a:rPr>
              <a:t>Title/Role</a:t>
            </a:r>
          </a:p>
          <a:p>
            <a:pPr>
              <a:lnSpc>
                <a:spcPts val="1200"/>
              </a:lnSpc>
            </a:pPr>
            <a:r>
              <a:rPr lang="en-US" sz="1000" dirty="0">
                <a:latin typeface="Calibri" panose="020F0502020204030204" pitchFamily="34" charset="0"/>
                <a:cs typeface="Calibri" panose="020F0502020204030204" pitchFamily="34" charset="0"/>
              </a:rPr>
              <a:t>Capgemini Office (Optional)</a:t>
            </a:r>
          </a:p>
          <a:p>
            <a:pPr>
              <a:lnSpc>
                <a:spcPts val="1200"/>
              </a:lnSpc>
            </a:pPr>
            <a:r>
              <a:rPr lang="en-US" sz="1000" dirty="0">
                <a:latin typeface="Calibri" panose="020F0502020204030204" pitchFamily="34" charset="0"/>
                <a:cs typeface="Calibri" panose="020F0502020204030204" pitchFamily="34" charset="0"/>
              </a:rPr>
              <a:t>Address Line 1</a:t>
            </a:r>
          </a:p>
          <a:p>
            <a:pPr>
              <a:lnSpc>
                <a:spcPts val="1200"/>
              </a:lnSpc>
            </a:pPr>
            <a:r>
              <a:rPr lang="en-US" sz="1000" dirty="0">
                <a:latin typeface="Calibri" panose="020F0502020204030204" pitchFamily="34" charset="0"/>
                <a:cs typeface="Calibri" panose="020F0502020204030204" pitchFamily="34" charset="0"/>
              </a:rPr>
              <a:t>Address Line 2 </a:t>
            </a:r>
          </a:p>
          <a:p>
            <a:pPr>
              <a:lnSpc>
                <a:spcPts val="1200"/>
              </a:lnSpc>
            </a:pPr>
            <a:r>
              <a:rPr lang="en-US" sz="1000" dirty="0">
                <a:latin typeface="Calibri" panose="020F0502020204030204" pitchFamily="34" charset="0"/>
                <a:cs typeface="Calibri" panose="020F0502020204030204" pitchFamily="34" charset="0"/>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latin typeface="Calibri" panose="020F0502020204030204" pitchFamily="34" charset="0"/>
                <a:cs typeface="Calibri" panose="020F0502020204030204" pitchFamily="34" charset="0"/>
              </a:rPr>
              <a:t>Name, Last Name</a:t>
            </a:r>
          </a:p>
          <a:p>
            <a:pPr>
              <a:lnSpc>
                <a:spcPts val="1200"/>
              </a:lnSpc>
            </a:pPr>
            <a:r>
              <a:rPr lang="en-US" sz="1000" dirty="0">
                <a:solidFill>
                  <a:schemeClr val="accent2"/>
                </a:solidFill>
                <a:latin typeface="Calibri" panose="020F0502020204030204" pitchFamily="34" charset="0"/>
                <a:cs typeface="Calibri" panose="020F0502020204030204" pitchFamily="34" charset="0"/>
              </a:rPr>
              <a:t>Title/Role</a:t>
            </a:r>
          </a:p>
          <a:p>
            <a:pPr>
              <a:lnSpc>
                <a:spcPts val="1200"/>
              </a:lnSpc>
            </a:pPr>
            <a:r>
              <a:rPr lang="en-US" sz="1000" dirty="0">
                <a:latin typeface="Calibri" panose="020F0502020204030204" pitchFamily="34" charset="0"/>
                <a:cs typeface="Calibri" panose="020F0502020204030204" pitchFamily="34" charset="0"/>
              </a:rPr>
              <a:t>Capgemini Office (Optional)</a:t>
            </a:r>
          </a:p>
          <a:p>
            <a:pPr>
              <a:lnSpc>
                <a:spcPts val="1200"/>
              </a:lnSpc>
            </a:pPr>
            <a:r>
              <a:rPr lang="en-US" sz="1000" dirty="0">
                <a:latin typeface="Calibri" panose="020F0502020204030204" pitchFamily="34" charset="0"/>
                <a:cs typeface="Calibri" panose="020F0502020204030204" pitchFamily="34" charset="0"/>
              </a:rPr>
              <a:t>Address Line 1</a:t>
            </a:r>
          </a:p>
          <a:p>
            <a:pPr>
              <a:lnSpc>
                <a:spcPts val="1200"/>
              </a:lnSpc>
            </a:pPr>
            <a:r>
              <a:rPr lang="en-US" sz="1000" dirty="0">
                <a:latin typeface="Calibri" panose="020F0502020204030204" pitchFamily="34" charset="0"/>
                <a:cs typeface="Calibri" panose="020F0502020204030204" pitchFamily="34" charset="0"/>
              </a:rPr>
              <a:t>Address Line 2 </a:t>
            </a:r>
          </a:p>
          <a:p>
            <a:pPr>
              <a:lnSpc>
                <a:spcPts val="1200"/>
              </a:lnSpc>
            </a:pPr>
            <a:r>
              <a:rPr lang="en-US" sz="1000" dirty="0">
                <a:latin typeface="Calibri" panose="020F0502020204030204" pitchFamily="34" charset="0"/>
                <a:cs typeface="Calibri" panose="020F0502020204030204" pitchFamily="34" charset="0"/>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latin typeface="Calibri" panose="020F0502020204030204" pitchFamily="34" charset="0"/>
                <a:cs typeface="Calibri" panose="020F0502020204030204" pitchFamily="34" charset="0"/>
              </a:rPr>
              <a:t>Name, Last Name</a:t>
            </a:r>
          </a:p>
          <a:p>
            <a:pPr>
              <a:lnSpc>
                <a:spcPts val="1200"/>
              </a:lnSpc>
            </a:pPr>
            <a:r>
              <a:rPr lang="en-US" sz="1000" dirty="0">
                <a:solidFill>
                  <a:schemeClr val="accent2"/>
                </a:solidFill>
                <a:latin typeface="Calibri" panose="020F0502020204030204" pitchFamily="34" charset="0"/>
                <a:cs typeface="Calibri" panose="020F0502020204030204" pitchFamily="34" charset="0"/>
              </a:rPr>
              <a:t>Title/Role</a:t>
            </a:r>
          </a:p>
          <a:p>
            <a:pPr>
              <a:lnSpc>
                <a:spcPts val="1200"/>
              </a:lnSpc>
            </a:pPr>
            <a:r>
              <a:rPr lang="en-US" sz="1000" dirty="0">
                <a:latin typeface="Calibri" panose="020F0502020204030204" pitchFamily="34" charset="0"/>
                <a:cs typeface="Calibri" panose="020F0502020204030204" pitchFamily="34" charset="0"/>
              </a:rPr>
              <a:t>Capgemini Office (Optional)</a:t>
            </a:r>
          </a:p>
          <a:p>
            <a:pPr>
              <a:lnSpc>
                <a:spcPts val="1200"/>
              </a:lnSpc>
            </a:pPr>
            <a:r>
              <a:rPr lang="en-US" sz="1000" dirty="0">
                <a:latin typeface="Calibri" panose="020F0502020204030204" pitchFamily="34" charset="0"/>
                <a:cs typeface="Calibri" panose="020F0502020204030204" pitchFamily="34" charset="0"/>
              </a:rPr>
              <a:t>Address Line 1</a:t>
            </a:r>
          </a:p>
          <a:p>
            <a:pPr>
              <a:lnSpc>
                <a:spcPts val="1200"/>
              </a:lnSpc>
            </a:pPr>
            <a:r>
              <a:rPr lang="en-US" sz="1000" dirty="0">
                <a:latin typeface="Calibri" panose="020F0502020204030204" pitchFamily="34" charset="0"/>
                <a:cs typeface="Calibri" panose="020F0502020204030204" pitchFamily="34" charset="0"/>
              </a:rPr>
              <a:t>Address Line 2 </a:t>
            </a:r>
          </a:p>
          <a:p>
            <a:pPr>
              <a:lnSpc>
                <a:spcPts val="1200"/>
              </a:lnSpc>
            </a:pPr>
            <a:r>
              <a:rPr lang="en-US" sz="1000" dirty="0">
                <a:latin typeface="Calibri" panose="020F0502020204030204" pitchFamily="34" charset="0"/>
                <a:cs typeface="Calibri" panose="020F0502020204030204" pitchFamily="34" charset="0"/>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endParaRPr>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endParaRPr>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endParaRPr>
          </a:p>
        </p:txBody>
      </p:sp>
      <p:sp>
        <p:nvSpPr>
          <p:cNvPr id="2" name="ZoneTexte 1"/>
          <p:cNvSpPr txBox="1"/>
          <p:nvPr userDrawn="1"/>
        </p:nvSpPr>
        <p:spPr>
          <a:xfrm>
            <a:off x="419254" y="5204668"/>
            <a:ext cx="1838324" cy="276999"/>
          </a:xfrm>
          <a:prstGeom prst="rect">
            <a:avLst/>
          </a:prstGeom>
          <a:noFill/>
        </p:spPr>
        <p:txBody>
          <a:bodyPr wrap="none" lIns="0" rIns="0" rtlCol="0">
            <a:spAutoFit/>
          </a:bodyPr>
          <a:lstStyle/>
          <a:p>
            <a:r>
              <a:rPr lang="en-US" sz="1200" b="1" dirty="0">
                <a:solidFill>
                  <a:schemeClr val="accent1"/>
                </a:solidFill>
                <a:latin typeface="Calibri" panose="020F0502020204030204" pitchFamily="34" charset="0"/>
              </a:rPr>
              <a:t>People matter, results count.</a:t>
            </a:r>
          </a:p>
        </p:txBody>
      </p:sp>
    </p:spTree>
    <p:extLst>
      <p:ext uri="{BB962C8B-B14F-4D97-AF65-F5344CB8AC3E}">
        <p14:creationId xmlns:p14="http://schemas.microsoft.com/office/powerpoint/2010/main" val="701751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grpSp>
        <p:nvGrpSpPr>
          <p:cNvPr id="15" name="Group 14"/>
          <p:cNvGrpSpPr>
            <a:grpSpLocks noChangeAspect="1"/>
          </p:cNvGrpSpPr>
          <p:nvPr/>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latin typeface="Calibri" panose="020F0502020204030204" pitchFamily="34" charset="0"/>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latin typeface="Calibri" panose="020F0502020204030204" pitchFamily="34" charset="0"/>
              </a:defRPr>
            </a:lvl1pPr>
          </a:lstStyle>
          <a:p>
            <a:r>
              <a:rPr lang="en-US" dirty="0"/>
              <a:t>Click to insert title</a:t>
            </a:r>
          </a:p>
        </p:txBody>
      </p:sp>
    </p:spTree>
    <p:extLst>
      <p:ext uri="{BB962C8B-B14F-4D97-AF65-F5344CB8AC3E}">
        <p14:creationId xmlns:p14="http://schemas.microsoft.com/office/powerpoint/2010/main" val="4202127584"/>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9"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latin typeface="Calibri" panose="020F0502020204030204" pitchFamily="34" charset="0"/>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latin typeface="Calibri" panose="020F0502020204030204" pitchFamily="34" charset="0"/>
              </a:defRPr>
            </a:lvl1pPr>
          </a:lstStyle>
          <a:p>
            <a:pPr marL="0" lvl="0"/>
            <a:r>
              <a:rPr lang="en-US" dirty="0"/>
              <a:t>Click to insert presenter, location, and date</a:t>
            </a:r>
          </a:p>
        </p:txBody>
      </p:sp>
      <p:grpSp>
        <p:nvGrpSpPr>
          <p:cNvPr id="22" name="Group 14"/>
          <p:cNvGrpSpPr>
            <a:grpSpLocks noChangeAspect="1"/>
          </p:cNvGrpSpPr>
          <p:nvPr/>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grpSp>
    </p:spTree>
    <p:extLst>
      <p:ext uri="{BB962C8B-B14F-4D97-AF65-F5344CB8AC3E}">
        <p14:creationId xmlns:p14="http://schemas.microsoft.com/office/powerpoint/2010/main" val="3345832826"/>
      </p:ext>
    </p:extLst>
  </p:cSld>
  <p:clrMapOvr>
    <a:masterClrMapping/>
  </p:clrMapOvr>
  <p:extLst mod="1">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3"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latin typeface="Calibri" panose="020F0502020204030204" pitchFamily="34" charset="0"/>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latin typeface="Calibri" panose="020F0502020204030204" pitchFamily="34" charset="0"/>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atin typeface="Calibri" panose="020F0502020204030204" pitchFamily="34" charset="0"/>
              </a:defRPr>
            </a:lvl1pPr>
          </a:lstStyle>
          <a:p>
            <a:r>
              <a:rPr lang="en-US"/>
              <a:t>Click icon to add picture</a:t>
            </a:r>
            <a:endParaRPr lang="pt-PT" dirty="0"/>
          </a:p>
        </p:txBody>
      </p:sp>
      <p:grpSp>
        <p:nvGrpSpPr>
          <p:cNvPr id="17" name="Group 14"/>
          <p:cNvGrpSpPr>
            <a:grpSpLocks noChangeAspect="1"/>
          </p:cNvGrpSpPr>
          <p:nvPr/>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grpSp>
    </p:spTree>
    <p:extLst>
      <p:ext uri="{BB962C8B-B14F-4D97-AF65-F5344CB8AC3E}">
        <p14:creationId xmlns:p14="http://schemas.microsoft.com/office/powerpoint/2010/main" val="1799923935"/>
      </p:ext>
    </p:extLst>
  </p:cSld>
  <p:clrMapOvr>
    <a:masterClrMapping/>
  </p:clrMapOvr>
  <p:extLst mod="1">
    <p:ext uri="{DCECCB84-F9BA-43D5-87BE-67443E8EF086}">
      <p15:sldGuideLst xmlns:p15="http://schemas.microsoft.com/office/powerpoint/2012/main">
        <p15:guide id="1" pos="257">
          <p15:clr>
            <a:srgbClr val="FBAE40"/>
          </p15:clr>
        </p15:guide>
        <p15:guide id="2" orient="horz" pos="9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3AA1-98AF-476D-A596-B765B567663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1962842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597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917985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036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Calibri" panose="020F0502020204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Calibri" panose="020F0502020204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Calibri" panose="020F0502020204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4221022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oleObject" Target="../embeddings/oleObject6.bin"/><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ags" Target="../tags/tag6.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vmlDrawing" Target="../drawings/vmlDrawing6.vml"/><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9.bin"/><Relationship Id="rId5" Type="http://schemas.openxmlformats.org/officeDocument/2006/relationships/tags" Target="../tags/tag9.xml"/><Relationship Id="rId4" Type="http://schemas.openxmlformats.org/officeDocument/2006/relationships/vmlDrawing" Target="../drawings/vmlDrawing9.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7" name="think-cell Slide" r:id="rId9" imgW="270" imgH="270" progId="TCLayout.ActiveDocument.1">
                  <p:embed/>
                </p:oleObj>
              </mc:Choice>
              <mc:Fallback>
                <p:oleObj name="think-cell Slide" r:id="rId9" imgW="270" imgH="270" progId="TCLayout.ActiveDocument.1">
                  <p:embed/>
                  <p:pic>
                    <p:nvPicPr>
                      <p:cNvPr id="21" name="Object 20"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09098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Lst>
  <p:hf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7"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grpSp>
      <p:sp>
        <p:nvSpPr>
          <p:cNvPr id="7" name="Retângulo 43">
            <a:extLst>
              <a:ext uri="{FF2B5EF4-FFF2-40B4-BE49-F238E27FC236}">
                <a16:creationId xmlns:a16="http://schemas.microsoft.com/office/drawing/2014/main" id="{25FC8637-25BD-4C09-AF25-56B4243DAB3D}"/>
              </a:ext>
            </a:extLst>
          </p:cNvPr>
          <p:cNvSpPr/>
          <p:nvPr/>
        </p:nvSpPr>
        <p:spPr>
          <a:xfrm>
            <a:off x="11806172" y="6650661"/>
            <a:ext cx="121828"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latin typeface="Calibri" panose="020F0502020204030204" pitchFamily="34" charset="0"/>
                <a:cs typeface="Calibri" panose="020F0502020204030204" pitchFamily="34" charset="0"/>
              </a:rPr>
              <a:pPr algn="r"/>
              <a:t>‹#›</a:t>
            </a:fld>
            <a:endParaRPr lang="en-US" sz="800" dirty="0">
              <a:solidFill>
                <a:schemeClr val="bg1">
                  <a:lumMod val="65000"/>
                </a:schemeClr>
              </a:solidFill>
              <a:latin typeface="Calibri" panose="020F0502020204030204" pitchFamily="34" charset="0"/>
              <a:cs typeface="Calibri" panose="020F050202020403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latin typeface="Calibri" panose="020F0502020204030204" pitchFamily="34" charset="0"/>
              </a:rPr>
              <a:t>© Capgemini 2018. All rights reserved  </a:t>
            </a:r>
            <a:r>
              <a:rPr lang="en-US" dirty="0">
                <a:solidFill>
                  <a:schemeClr val="accent2"/>
                </a:solidFill>
                <a:latin typeface="Calibri" panose="020F0502020204030204" pitchFamily="34" charset="0"/>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latin typeface="Calibri" panose="020F0502020204030204" pitchFamily="34" charset="0"/>
              </a:rPr>
              <a:t>Presentation Title | Author | Date</a:t>
            </a:r>
          </a:p>
        </p:txBody>
      </p:sp>
      <p:sp>
        <p:nvSpPr>
          <p:cNvPr id="4" name="Espace réservé du texte 3"/>
          <p:cNvSpPr>
            <a:spLocks noGrp="1"/>
          </p:cNvSpPr>
          <p:nvPr>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304550401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Calibri" panose="020F0502020204030204"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Calibri" panose="020F0502020204030204" pitchFamily="34" charset="0"/>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Calibri" panose="020F0502020204030204" pitchFamily="34" charset="0"/>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Calibri" panose="020F0502020204030204" pitchFamily="34" charset="0"/>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Calibri" panose="020F0502020204030204" pitchFamily="34" charset="0"/>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0869325"/>
      </p:ext>
    </p:extLst>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79E45-070F-443F-A9D5-B316FE30B117}"/>
              </a:ext>
            </a:extLst>
          </p:cNvPr>
          <p:cNvSpPr>
            <a:spLocks noGrp="1"/>
          </p:cNvSpPr>
          <p:nvPr>
            <p:ph type="ctrTitle"/>
          </p:nvPr>
        </p:nvSpPr>
        <p:spPr/>
        <p:txBody>
          <a:bodyPr/>
          <a:lstStyle/>
          <a:p>
            <a:r>
              <a:rPr lang="en-GB" dirty="0"/>
              <a:t>Sprint Retrospective</a:t>
            </a:r>
          </a:p>
        </p:txBody>
      </p:sp>
      <p:sp>
        <p:nvSpPr>
          <p:cNvPr id="3" name="Subtitle 2">
            <a:extLst>
              <a:ext uri="{FF2B5EF4-FFF2-40B4-BE49-F238E27FC236}">
                <a16:creationId xmlns:a16="http://schemas.microsoft.com/office/drawing/2014/main" id="{5824F59D-A424-42FB-8127-57D462116D4E}"/>
              </a:ext>
            </a:extLst>
          </p:cNvPr>
          <p:cNvSpPr>
            <a:spLocks noGrp="1"/>
          </p:cNvSpPr>
          <p:nvPr>
            <p:ph type="subTitle" idx="1"/>
          </p:nvPr>
        </p:nvSpPr>
        <p:spPr/>
        <p:txBody>
          <a:bodyPr/>
          <a:lstStyle/>
          <a:p>
            <a:r>
              <a:rPr lang="en-GB" dirty="0"/>
              <a:t>10/08/2018</a:t>
            </a:r>
          </a:p>
        </p:txBody>
      </p:sp>
    </p:spTree>
    <p:extLst>
      <p:ext uri="{BB962C8B-B14F-4D97-AF65-F5344CB8AC3E}">
        <p14:creationId xmlns:p14="http://schemas.microsoft.com/office/powerpoint/2010/main" val="244004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18F7DF-D735-4DE4-B9AF-99061DC7716E}"/>
              </a:ext>
            </a:extLst>
          </p:cNvPr>
          <p:cNvSpPr>
            <a:spLocks noGrp="1"/>
          </p:cNvSpPr>
          <p:nvPr>
            <p:ph type="body" sz="quarter" idx="10"/>
          </p:nvPr>
        </p:nvSpPr>
        <p:spPr/>
        <p:txBody>
          <a:bodyPr/>
          <a:lstStyle/>
          <a:p>
            <a:pPr marL="342900" lvl="0" indent="-342900">
              <a:buClr>
                <a:schemeClr val="accent1"/>
              </a:buClr>
              <a:buFont typeface="Wingdings" panose="05000000000000000000" pitchFamily="2" charset="2"/>
              <a:buChar char="§"/>
            </a:pPr>
            <a:r>
              <a:rPr lang="en-GB" dirty="0"/>
              <a:t>Re-cap on what is a sprint retrospective</a:t>
            </a:r>
          </a:p>
          <a:p>
            <a:pPr marL="342900" lvl="0" indent="-342900">
              <a:buClr>
                <a:schemeClr val="accent1"/>
              </a:buClr>
              <a:buFont typeface="Wingdings" panose="05000000000000000000" pitchFamily="2" charset="2"/>
              <a:buChar char="§"/>
            </a:pPr>
            <a:r>
              <a:rPr lang="en-GB" dirty="0"/>
              <a:t>Review the week’s sprint</a:t>
            </a:r>
          </a:p>
          <a:p>
            <a:pPr marL="609600" lvl="1" indent="-342900"/>
            <a:r>
              <a:rPr lang="en-GB" dirty="0"/>
              <a:t>People</a:t>
            </a:r>
          </a:p>
          <a:p>
            <a:pPr marL="609600" lvl="1" indent="-342900"/>
            <a:r>
              <a:rPr lang="en-GB" dirty="0"/>
              <a:t>Relationships</a:t>
            </a:r>
          </a:p>
          <a:p>
            <a:pPr marL="609600" lvl="1" indent="-342900"/>
            <a:r>
              <a:rPr lang="en-GB" dirty="0"/>
              <a:t>Process</a:t>
            </a:r>
          </a:p>
          <a:p>
            <a:pPr marL="609600" lvl="1" indent="-342900"/>
            <a:r>
              <a:rPr lang="en-GB" dirty="0"/>
              <a:t>Tools</a:t>
            </a:r>
          </a:p>
          <a:p>
            <a:pPr marL="342900" lvl="0" indent="-342900">
              <a:buClr>
                <a:schemeClr val="accent1"/>
              </a:buClr>
              <a:buFont typeface="Wingdings" panose="05000000000000000000" pitchFamily="2" charset="2"/>
              <a:buChar char="§"/>
            </a:pPr>
            <a:r>
              <a:rPr lang="en-GB" dirty="0"/>
              <a:t>Identify what went well, and what could be improved</a:t>
            </a:r>
          </a:p>
          <a:p>
            <a:pPr marL="342900" lvl="0" indent="-342900">
              <a:buClr>
                <a:schemeClr val="accent1"/>
              </a:buClr>
              <a:buFont typeface="Wingdings" panose="05000000000000000000" pitchFamily="2" charset="2"/>
              <a:buChar char="§"/>
            </a:pPr>
            <a:r>
              <a:rPr lang="en-GB" dirty="0"/>
              <a:t>Decide how improvements can be absorbed into our ways of working for the next sprints</a:t>
            </a:r>
          </a:p>
          <a:p>
            <a:endParaRPr lang="en-GB" dirty="0"/>
          </a:p>
        </p:txBody>
      </p:sp>
      <p:sp>
        <p:nvSpPr>
          <p:cNvPr id="3" name="Title 2">
            <a:extLst>
              <a:ext uri="{FF2B5EF4-FFF2-40B4-BE49-F238E27FC236}">
                <a16:creationId xmlns:a16="http://schemas.microsoft.com/office/drawing/2014/main" id="{8277A59B-EA27-4B32-8D98-78E26AB74D78}"/>
              </a:ext>
            </a:extLst>
          </p:cNvPr>
          <p:cNvSpPr>
            <a:spLocks noGrp="1"/>
          </p:cNvSpPr>
          <p:nvPr>
            <p:ph type="title"/>
          </p:nvPr>
        </p:nvSpPr>
        <p:spPr/>
        <p:txBody>
          <a:bodyPr/>
          <a:lstStyle/>
          <a:p>
            <a:r>
              <a:rPr lang="en-GB" dirty="0"/>
              <a:t>Objectives / Agenda</a:t>
            </a:r>
          </a:p>
        </p:txBody>
      </p:sp>
    </p:spTree>
    <p:extLst>
      <p:ext uri="{BB962C8B-B14F-4D97-AF65-F5344CB8AC3E}">
        <p14:creationId xmlns:p14="http://schemas.microsoft.com/office/powerpoint/2010/main" val="3586979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1F90C0F-FBF6-49F7-824E-0E8112D0AB5B}"/>
              </a:ext>
            </a:extLst>
          </p:cNvPr>
          <p:cNvSpPr/>
          <p:nvPr/>
        </p:nvSpPr>
        <p:spPr>
          <a:xfrm>
            <a:off x="535137" y="3854121"/>
            <a:ext cx="5369053" cy="16372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rgbClr val="333333"/>
                </a:solidFill>
                <a:latin typeface="Calibri" panose="020F0502020204030204" pitchFamily="34" charset="0"/>
              </a:rPr>
              <a:t>The Agile Manifesto states that:</a:t>
            </a:r>
          </a:p>
          <a:p>
            <a:pPr marL="342900" indent="-342900">
              <a:buFont typeface="Wingdings" panose="05000000000000000000" pitchFamily="2" charset="2"/>
              <a:buChar char="§"/>
            </a:pPr>
            <a:r>
              <a:rPr lang="en-GB" sz="1600" dirty="0">
                <a:solidFill>
                  <a:srgbClr val="333333"/>
                </a:solidFill>
                <a:latin typeface="Calibri" panose="020F0502020204030204" pitchFamily="34" charset="0"/>
              </a:rPr>
              <a:t>Individuals and interactions over processes and tools</a:t>
            </a:r>
          </a:p>
          <a:p>
            <a:pPr marL="342900" indent="-342900">
              <a:buFont typeface="Wingdings" panose="05000000000000000000" pitchFamily="2" charset="2"/>
              <a:buChar char="§"/>
            </a:pPr>
            <a:r>
              <a:rPr lang="en-GB" sz="1600" dirty="0">
                <a:solidFill>
                  <a:srgbClr val="333333"/>
                </a:solidFill>
                <a:latin typeface="Calibri" panose="020F0502020204030204" pitchFamily="34" charset="0"/>
              </a:rPr>
              <a:t>Working software over comprehensive documentation</a:t>
            </a:r>
          </a:p>
          <a:p>
            <a:pPr marL="342900" indent="-342900">
              <a:buFont typeface="Wingdings" panose="05000000000000000000" pitchFamily="2" charset="2"/>
              <a:buChar char="§"/>
            </a:pPr>
            <a:r>
              <a:rPr lang="en-GB" sz="1600" dirty="0">
                <a:solidFill>
                  <a:srgbClr val="333333"/>
                </a:solidFill>
                <a:latin typeface="Calibri" panose="020F0502020204030204" pitchFamily="34" charset="0"/>
              </a:rPr>
              <a:t>Customer collaboration over contract negotiation</a:t>
            </a:r>
          </a:p>
          <a:p>
            <a:pPr marL="342900" indent="-342900">
              <a:buFont typeface="Wingdings" panose="05000000000000000000" pitchFamily="2" charset="2"/>
              <a:buChar char="§"/>
            </a:pPr>
            <a:r>
              <a:rPr lang="en-GB" sz="1600" dirty="0">
                <a:solidFill>
                  <a:srgbClr val="333333"/>
                </a:solidFill>
                <a:latin typeface="Calibri" panose="020F0502020204030204" pitchFamily="34" charset="0"/>
              </a:rPr>
              <a:t>Responding to change over following a plan</a:t>
            </a:r>
          </a:p>
        </p:txBody>
      </p:sp>
      <p:pic>
        <p:nvPicPr>
          <p:cNvPr id="6146" name="Picture 2" descr="http://1.bp.blogspot.com/-GpKn_skNjXE/T-q-6cUmSJI/AAAAAAAAACg/av7BTBDt28g/s1600/Sru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4775" y="1651297"/>
            <a:ext cx="5630710" cy="408396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60C174F-94CA-4044-8556-222E9EA366E6}"/>
              </a:ext>
            </a:extLst>
          </p:cNvPr>
          <p:cNvSpPr/>
          <p:nvPr/>
        </p:nvSpPr>
        <p:spPr>
          <a:xfrm>
            <a:off x="451715" y="1791731"/>
            <a:ext cx="5369053" cy="16372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
            </a:pPr>
            <a:r>
              <a:rPr lang="en-GB" sz="1600" dirty="0">
                <a:solidFill>
                  <a:srgbClr val="333333"/>
                </a:solidFill>
                <a:latin typeface="Calibri" panose="020F0502020204030204" pitchFamily="34" charset="0"/>
              </a:rPr>
              <a:t>Agile is a group of development methodologies based on iterative development</a:t>
            </a:r>
          </a:p>
          <a:p>
            <a:pPr marL="342900" indent="-342900">
              <a:buFont typeface="Wingdings" panose="05000000000000000000" pitchFamily="2" charset="2"/>
              <a:buChar char="§"/>
            </a:pPr>
            <a:r>
              <a:rPr lang="en-GB" sz="1600" dirty="0">
                <a:solidFill>
                  <a:srgbClr val="333333"/>
                </a:solidFill>
                <a:latin typeface="Calibri" panose="020F0502020204030204" pitchFamily="34" charset="0"/>
              </a:rPr>
              <a:t>Requirements and solutions evolve through collaboration between self-organizing cross-functional teams.</a:t>
            </a:r>
          </a:p>
          <a:p>
            <a:pPr marL="342900" indent="-342900">
              <a:buFont typeface="Wingdings" panose="05000000000000000000" pitchFamily="2" charset="2"/>
              <a:buChar char="§"/>
            </a:pPr>
            <a:r>
              <a:rPr lang="en-GB" sz="1600" dirty="0">
                <a:solidFill>
                  <a:srgbClr val="333333"/>
                </a:solidFill>
                <a:latin typeface="Calibri" panose="020F0502020204030204" pitchFamily="34" charset="0"/>
              </a:rPr>
              <a:t>Encourages teamwork, self-organization and accountability</a:t>
            </a:r>
          </a:p>
        </p:txBody>
      </p:sp>
      <p:sp>
        <p:nvSpPr>
          <p:cNvPr id="4" name="Rectangle 3"/>
          <p:cNvSpPr/>
          <p:nvPr/>
        </p:nvSpPr>
        <p:spPr>
          <a:xfrm>
            <a:off x="9376229" y="5573486"/>
            <a:ext cx="957942" cy="6821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endParaRPr>
          </a:p>
        </p:txBody>
      </p:sp>
      <p:sp>
        <p:nvSpPr>
          <p:cNvPr id="2" name="Title 1">
            <a:extLst>
              <a:ext uri="{FF2B5EF4-FFF2-40B4-BE49-F238E27FC236}">
                <a16:creationId xmlns:a16="http://schemas.microsoft.com/office/drawing/2014/main" id="{B497B179-5B88-43B3-A884-15D2C0914CAF}"/>
              </a:ext>
            </a:extLst>
          </p:cNvPr>
          <p:cNvSpPr>
            <a:spLocks noGrp="1"/>
          </p:cNvSpPr>
          <p:nvPr>
            <p:ph type="title"/>
          </p:nvPr>
        </p:nvSpPr>
        <p:spPr/>
        <p:txBody>
          <a:bodyPr/>
          <a:lstStyle/>
          <a:p>
            <a:r>
              <a:rPr lang="en-GB" dirty="0"/>
              <a:t>What is Agile and what are SCRUM ceremonies?</a:t>
            </a:r>
          </a:p>
        </p:txBody>
      </p:sp>
    </p:spTree>
    <p:extLst>
      <p:ext uri="{BB962C8B-B14F-4D97-AF65-F5344CB8AC3E}">
        <p14:creationId xmlns:p14="http://schemas.microsoft.com/office/powerpoint/2010/main" val="606847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7408" y="2204864"/>
            <a:ext cx="4335650" cy="3028805"/>
          </a:xfrm>
          <a:prstGeom prst="rect">
            <a:avLst/>
          </a:prstGeom>
        </p:spPr>
      </p:pic>
      <p:sp>
        <p:nvSpPr>
          <p:cNvPr id="4" name="Title 4"/>
          <p:cNvSpPr txBox="1">
            <a:spLocks/>
          </p:cNvSpPr>
          <p:nvPr/>
        </p:nvSpPr>
        <p:spPr>
          <a:xfrm>
            <a:off x="5247155" y="670650"/>
            <a:ext cx="6333388" cy="1740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GB" sz="2800" b="1" dirty="0">
                <a:latin typeface="Calibri" panose="020F0502020204030204" pitchFamily="34" charset="0"/>
              </a:rPr>
              <a:t>The </a:t>
            </a:r>
            <a:r>
              <a:rPr lang="en-GB" sz="2800" b="1" dirty="0">
                <a:solidFill>
                  <a:schemeClr val="accent2">
                    <a:lumMod val="50000"/>
                  </a:schemeClr>
                </a:solidFill>
                <a:latin typeface="Calibri" panose="020F0502020204030204" pitchFamily="34" charset="0"/>
              </a:rPr>
              <a:t>team reviews </a:t>
            </a:r>
            <a:r>
              <a:rPr lang="en-GB" sz="2800" b="1" dirty="0">
                <a:latin typeface="Calibri" panose="020F0502020204030204" pitchFamily="34" charset="0"/>
              </a:rPr>
              <a:t>how they performed</a:t>
            </a:r>
            <a:endParaRPr lang="en-GB" sz="2800" b="1" dirty="0">
              <a:solidFill>
                <a:schemeClr val="accent2">
                  <a:lumMod val="50000"/>
                </a:schemeClr>
              </a:solidFill>
              <a:latin typeface="Calibri" panose="020F0502020204030204" pitchFamily="34" charset="0"/>
            </a:endParaRPr>
          </a:p>
          <a:p>
            <a:pPr marL="722313" indent="-342900">
              <a:buFont typeface="Arial" panose="020B0604020202020204" pitchFamily="34" charset="0"/>
              <a:buChar char="•"/>
            </a:pPr>
            <a:r>
              <a:rPr lang="en-GB" sz="2000" dirty="0">
                <a:solidFill>
                  <a:schemeClr val="tx1">
                    <a:lumMod val="75000"/>
                    <a:lumOff val="25000"/>
                  </a:schemeClr>
                </a:solidFill>
                <a:latin typeface="Calibri" panose="020F0502020204030204" pitchFamily="34" charset="0"/>
              </a:rPr>
              <a:t>What went well?</a:t>
            </a:r>
          </a:p>
          <a:p>
            <a:pPr marL="722313" indent="-342900">
              <a:buFont typeface="Arial" panose="020B0604020202020204" pitchFamily="34" charset="0"/>
              <a:buChar char="•"/>
            </a:pPr>
            <a:r>
              <a:rPr lang="en-GB" sz="2000" dirty="0">
                <a:solidFill>
                  <a:schemeClr val="tx1">
                    <a:lumMod val="75000"/>
                    <a:lumOff val="25000"/>
                  </a:schemeClr>
                </a:solidFill>
                <a:latin typeface="Calibri" panose="020F0502020204030204" pitchFamily="34" charset="0"/>
              </a:rPr>
              <a:t>What didn’t work so well?</a:t>
            </a:r>
          </a:p>
          <a:p>
            <a:pPr marL="722313" indent="-342900">
              <a:buFont typeface="Arial" panose="020B0604020202020204" pitchFamily="34" charset="0"/>
              <a:buChar char="•"/>
            </a:pPr>
            <a:r>
              <a:rPr lang="en-GB" sz="2000" dirty="0">
                <a:solidFill>
                  <a:schemeClr val="tx1">
                    <a:lumMod val="75000"/>
                    <a:lumOff val="25000"/>
                  </a:schemeClr>
                </a:solidFill>
                <a:latin typeface="Calibri" panose="020F0502020204030204" pitchFamily="34" charset="0"/>
              </a:rPr>
              <a:t>How can we improve?</a:t>
            </a:r>
          </a:p>
          <a:p>
            <a:pPr marL="722313" indent="-342900">
              <a:buFont typeface="Arial" panose="020B0604020202020204" pitchFamily="34" charset="0"/>
              <a:buChar char="•"/>
            </a:pPr>
            <a:r>
              <a:rPr lang="en-GB" sz="2000" dirty="0">
                <a:solidFill>
                  <a:schemeClr val="tx1">
                    <a:lumMod val="75000"/>
                    <a:lumOff val="25000"/>
                  </a:schemeClr>
                </a:solidFill>
                <a:latin typeface="Calibri" panose="020F0502020204030204" pitchFamily="34" charset="0"/>
              </a:rPr>
              <a:t>What actions can we take to make it happen!?</a:t>
            </a:r>
          </a:p>
        </p:txBody>
      </p:sp>
      <p:sp>
        <p:nvSpPr>
          <p:cNvPr id="5" name="Title 4"/>
          <p:cNvSpPr txBox="1">
            <a:spLocks/>
          </p:cNvSpPr>
          <p:nvPr/>
        </p:nvSpPr>
        <p:spPr>
          <a:xfrm>
            <a:off x="5247155" y="2748068"/>
            <a:ext cx="6333388" cy="1740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GB" sz="2800" b="1" dirty="0">
                <a:latin typeface="Calibri" panose="020F0502020204030204" pitchFamily="34" charset="0"/>
              </a:rPr>
              <a:t>Take a </a:t>
            </a:r>
            <a:r>
              <a:rPr lang="en-GB" sz="2800" b="1" dirty="0">
                <a:solidFill>
                  <a:schemeClr val="accent2">
                    <a:lumMod val="50000"/>
                  </a:schemeClr>
                </a:solidFill>
                <a:latin typeface="Calibri" panose="020F0502020204030204" pitchFamily="34" charset="0"/>
              </a:rPr>
              <a:t>structured approach</a:t>
            </a:r>
          </a:p>
          <a:p>
            <a:pPr marL="722313" indent="-342900">
              <a:buFont typeface="Arial" panose="020B0604020202020204" pitchFamily="34" charset="0"/>
              <a:buChar char="•"/>
            </a:pPr>
            <a:r>
              <a:rPr lang="en-GB" sz="2000" dirty="0">
                <a:solidFill>
                  <a:schemeClr val="tx1">
                    <a:lumMod val="75000"/>
                    <a:lumOff val="25000"/>
                  </a:schemeClr>
                </a:solidFill>
                <a:latin typeface="Calibri" panose="020F0502020204030204" pitchFamily="34" charset="0"/>
              </a:rPr>
              <a:t>Facilitated by the scrum master</a:t>
            </a:r>
          </a:p>
          <a:p>
            <a:pPr marL="722313" indent="-342900">
              <a:buFont typeface="Arial" panose="020B0604020202020204" pitchFamily="34" charset="0"/>
              <a:buChar char="•"/>
            </a:pPr>
            <a:r>
              <a:rPr lang="en-GB" sz="2000" dirty="0">
                <a:solidFill>
                  <a:schemeClr val="tx1">
                    <a:lumMod val="75000"/>
                    <a:lumOff val="25000"/>
                  </a:schemeClr>
                </a:solidFill>
                <a:latin typeface="Calibri" panose="020F0502020204030204" pitchFamily="34" charset="0"/>
              </a:rPr>
              <a:t>Time boxed to approx. An hour</a:t>
            </a:r>
          </a:p>
          <a:p>
            <a:pPr marL="722313" indent="-342900">
              <a:buFont typeface="Arial" panose="020B0604020202020204" pitchFamily="34" charset="0"/>
              <a:buChar char="•"/>
            </a:pPr>
            <a:r>
              <a:rPr lang="en-GB" sz="2000" dirty="0">
                <a:solidFill>
                  <a:schemeClr val="tx1">
                    <a:lumMod val="75000"/>
                    <a:lumOff val="25000"/>
                  </a:schemeClr>
                </a:solidFill>
                <a:latin typeface="Calibri" panose="020F0502020204030204" pitchFamily="34" charset="0"/>
              </a:rPr>
              <a:t>Very open and honest</a:t>
            </a:r>
          </a:p>
          <a:p>
            <a:pPr marL="722313" indent="-342900">
              <a:buFont typeface="Arial" panose="020B0604020202020204" pitchFamily="34" charset="0"/>
              <a:buChar char="•"/>
            </a:pPr>
            <a:r>
              <a:rPr lang="en-GB" sz="2000" dirty="0">
                <a:solidFill>
                  <a:schemeClr val="tx1">
                    <a:lumMod val="75000"/>
                    <a:lumOff val="25000"/>
                  </a:schemeClr>
                </a:solidFill>
                <a:latin typeface="Calibri" panose="020F0502020204030204" pitchFamily="34" charset="0"/>
              </a:rPr>
              <a:t>Can get emotional!</a:t>
            </a:r>
          </a:p>
        </p:txBody>
      </p:sp>
      <p:sp>
        <p:nvSpPr>
          <p:cNvPr id="6" name="Title 5">
            <a:extLst>
              <a:ext uri="{FF2B5EF4-FFF2-40B4-BE49-F238E27FC236}">
                <a16:creationId xmlns:a16="http://schemas.microsoft.com/office/drawing/2014/main" id="{213E3771-E5CB-43F5-B46E-0D32850FF3A1}"/>
              </a:ext>
            </a:extLst>
          </p:cNvPr>
          <p:cNvSpPr>
            <a:spLocks noGrp="1"/>
          </p:cNvSpPr>
          <p:nvPr>
            <p:ph type="title"/>
          </p:nvPr>
        </p:nvSpPr>
        <p:spPr/>
        <p:txBody>
          <a:bodyPr/>
          <a:lstStyle/>
          <a:p>
            <a:r>
              <a:rPr lang="en-GB" dirty="0"/>
              <a:t>Sprint retrospective</a:t>
            </a:r>
          </a:p>
        </p:txBody>
      </p:sp>
      <p:sp>
        <p:nvSpPr>
          <p:cNvPr id="7" name="Title 4">
            <a:extLst>
              <a:ext uri="{FF2B5EF4-FFF2-40B4-BE49-F238E27FC236}">
                <a16:creationId xmlns:a16="http://schemas.microsoft.com/office/drawing/2014/main" id="{EE5DBB03-0C46-489E-8726-C64B1E0F5CCB}"/>
              </a:ext>
            </a:extLst>
          </p:cNvPr>
          <p:cNvSpPr txBox="1">
            <a:spLocks/>
          </p:cNvSpPr>
          <p:nvPr/>
        </p:nvSpPr>
        <p:spPr>
          <a:xfrm>
            <a:off x="662473" y="4825486"/>
            <a:ext cx="10762119" cy="1740083"/>
          </a:xfrm>
          <a:prstGeom prst="rect">
            <a:avLst/>
          </a:prstGeom>
        </p:spPr>
        <p:txBody>
          <a:bodyPr vert="horz" lIns="91440" tIns="45720" rIns="91440" bIns="45720" rtlCol="0" anchor="ctr">
            <a:normAutofit fontScale="40000" lnSpcReduction="20000"/>
          </a:bodyPr>
          <a:lstStyle>
            <a:defPPr>
              <a:defRPr lang="pt-PT"/>
            </a:defPPr>
            <a:lvl1pPr>
              <a:lnSpc>
                <a:spcPct val="90000"/>
              </a:lnSpc>
              <a:spcBef>
                <a:spcPct val="0"/>
              </a:spcBef>
              <a:buNone/>
              <a:defRPr sz="2800" b="1">
                <a:solidFill>
                  <a:schemeClr val="accent1"/>
                </a:solidFill>
                <a:latin typeface="Calibri" panose="020F0502020204030204" pitchFamily="34" charset="0"/>
                <a:ea typeface="+mj-ea"/>
                <a:cs typeface="+mj-cs"/>
              </a:defRPr>
            </a:lvl1pPr>
          </a:lstStyle>
          <a:p>
            <a:r>
              <a:rPr lang="en-GB" sz="5100" dirty="0"/>
              <a:t>A good retrospective can provide us</a:t>
            </a:r>
            <a:r>
              <a:rPr lang="en-GB" dirty="0"/>
              <a:t>:</a:t>
            </a:r>
          </a:p>
          <a:p>
            <a:pPr marL="722313" indent="-342900">
              <a:lnSpc>
                <a:spcPct val="110000"/>
              </a:lnSpc>
              <a:buFont typeface="Arial" panose="020B0604020202020204" pitchFamily="34" charset="0"/>
              <a:buChar char="•"/>
            </a:pPr>
            <a:r>
              <a:rPr lang="en-GB" sz="3600" b="0" dirty="0">
                <a:solidFill>
                  <a:schemeClr val="tx1">
                    <a:lumMod val="75000"/>
                    <a:lumOff val="25000"/>
                  </a:schemeClr>
                </a:solidFill>
              </a:rPr>
              <a:t>Takeaways on how to improve my personal process and/or role, as well as an opportunity to voice potential team-wide process improvements, have conversations around how to be better as a team, and how to better engage with our clients in the future </a:t>
            </a:r>
          </a:p>
          <a:p>
            <a:pPr marL="722313" indent="-342900">
              <a:lnSpc>
                <a:spcPct val="110000"/>
              </a:lnSpc>
              <a:buFont typeface="Arial" panose="020B0604020202020204" pitchFamily="34" charset="0"/>
              <a:buChar char="•"/>
            </a:pPr>
            <a:r>
              <a:rPr lang="en-GB" sz="3600" b="0" dirty="0">
                <a:solidFill>
                  <a:schemeClr val="tx1">
                    <a:lumMod val="75000"/>
                    <a:lumOff val="25000"/>
                  </a:schemeClr>
                </a:solidFill>
              </a:rPr>
              <a:t>Help the team identify areas for improvement and provide a platform to talk about values or results the whole team can work on going forward. </a:t>
            </a:r>
          </a:p>
          <a:p>
            <a:pPr marL="722313" indent="-342900">
              <a:lnSpc>
                <a:spcPct val="110000"/>
              </a:lnSpc>
              <a:buFont typeface="Arial" panose="020B0604020202020204" pitchFamily="34" charset="0"/>
              <a:buChar char="•"/>
            </a:pPr>
            <a:r>
              <a:rPr lang="en-GB" sz="3600" b="0" dirty="0">
                <a:solidFill>
                  <a:schemeClr val="tx1">
                    <a:lumMod val="75000"/>
                    <a:lumOff val="25000"/>
                  </a:schemeClr>
                </a:solidFill>
              </a:rPr>
              <a:t>Insight and collaborative feedback into what is going well within the team, what isn’t and what can be improved. The best-case scenario is when the team is guided to create and experiment with solutions to challenges on their own. </a:t>
            </a:r>
          </a:p>
        </p:txBody>
      </p:sp>
    </p:spTree>
    <p:extLst>
      <p:ext uri="{BB962C8B-B14F-4D97-AF65-F5344CB8AC3E}">
        <p14:creationId xmlns:p14="http://schemas.microsoft.com/office/powerpoint/2010/main" val="17257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7C69-DFDD-41D5-9835-CA5A29119221}"/>
              </a:ext>
            </a:extLst>
          </p:cNvPr>
          <p:cNvSpPr>
            <a:spLocks noGrp="1"/>
          </p:cNvSpPr>
          <p:nvPr>
            <p:ph type="title"/>
          </p:nvPr>
        </p:nvSpPr>
        <p:spPr/>
        <p:txBody>
          <a:bodyPr/>
          <a:lstStyle/>
          <a:p>
            <a:r>
              <a:rPr lang="en-GB" dirty="0"/>
              <a:t>Review of this week’s activity</a:t>
            </a:r>
          </a:p>
        </p:txBody>
      </p:sp>
      <p:sp>
        <p:nvSpPr>
          <p:cNvPr id="9" name="Text Placeholder 2">
            <a:extLst>
              <a:ext uri="{FF2B5EF4-FFF2-40B4-BE49-F238E27FC236}">
                <a16:creationId xmlns:a16="http://schemas.microsoft.com/office/drawing/2014/main" id="{4181075D-5D95-4398-8006-AAA6439FA837}"/>
              </a:ext>
            </a:extLst>
          </p:cNvPr>
          <p:cNvSpPr>
            <a:spLocks noGrp="1"/>
          </p:cNvSpPr>
          <p:nvPr>
            <p:ph type="body" sz="quarter" idx="10"/>
          </p:nvPr>
        </p:nvSpPr>
        <p:spPr>
          <a:xfrm>
            <a:off x="227348" y="962025"/>
            <a:ext cx="11700000" cy="5319527"/>
          </a:xfrm>
        </p:spPr>
        <p:txBody>
          <a:bodyPr>
            <a:normAutofit fontScale="85000" lnSpcReduction="20000"/>
          </a:bodyPr>
          <a:lstStyle/>
          <a:p>
            <a:pPr marL="342900" indent="-342900">
              <a:buFont typeface="Arial" panose="020B0604020202020204" pitchFamily="34" charset="0"/>
              <a:buChar char="•"/>
            </a:pPr>
            <a:r>
              <a:rPr lang="en-GB" dirty="0"/>
              <a:t>Lot of design sessions – they could be improved in terms of focus to be clear on who should join</a:t>
            </a:r>
          </a:p>
          <a:p>
            <a:pPr marL="342900" indent="-342900">
              <a:buFont typeface="Arial" panose="020B0604020202020204" pitchFamily="34" charset="0"/>
              <a:buChar char="•"/>
            </a:pPr>
            <a:r>
              <a:rPr lang="en-GB" dirty="0"/>
              <a:t>Process being discussed through calls and sharing files makes it challenging- maybe live screens / demos of process makes it more productive</a:t>
            </a:r>
          </a:p>
          <a:p>
            <a:pPr marL="342900" indent="-342900">
              <a:buFont typeface="Arial" panose="020B0604020202020204" pitchFamily="34" charset="0"/>
              <a:buChar char="•"/>
            </a:pPr>
            <a:r>
              <a:rPr lang="en-GB" dirty="0"/>
              <a:t>Sharing details – demos will be useful</a:t>
            </a:r>
          </a:p>
          <a:p>
            <a:pPr marL="342900" indent="-342900">
              <a:buFont typeface="Arial" panose="020B0604020202020204" pitchFamily="34" charset="0"/>
              <a:buChar char="•"/>
            </a:pPr>
            <a:r>
              <a:rPr lang="en-GB" dirty="0"/>
              <a:t>Clarity on requests and timelines – to be followed up and reduce re-work</a:t>
            </a:r>
          </a:p>
          <a:p>
            <a:pPr marL="342900" indent="-342900">
              <a:buFont typeface="Arial" panose="020B0604020202020204" pitchFamily="34" charset="0"/>
              <a:buChar char="•"/>
            </a:pPr>
            <a:r>
              <a:rPr lang="en-GB" dirty="0"/>
              <a:t>Share info with UL stakeholders as we go</a:t>
            </a:r>
          </a:p>
          <a:p>
            <a:pPr marL="342900" indent="-342900">
              <a:buFont typeface="Arial" panose="020B0604020202020204" pitchFamily="34" charset="0"/>
              <a:buChar char="•"/>
            </a:pPr>
            <a:r>
              <a:rPr lang="en-GB" dirty="0"/>
              <a:t>Share SCRUM and </a:t>
            </a:r>
            <a:r>
              <a:rPr lang="en-GB" dirty="0" err="1"/>
              <a:t>hyperledger</a:t>
            </a:r>
            <a:r>
              <a:rPr lang="en-GB" dirty="0"/>
              <a:t> material – with UL</a:t>
            </a:r>
          </a:p>
          <a:p>
            <a:pPr marL="342900" indent="-342900">
              <a:buFont typeface="Arial" panose="020B0604020202020204" pitchFamily="34" charset="0"/>
              <a:buChar char="•"/>
            </a:pPr>
            <a:r>
              <a:rPr lang="en-GB" dirty="0"/>
              <a:t>Team is very cooperative </a:t>
            </a:r>
          </a:p>
          <a:p>
            <a:pPr marL="342900" indent="-342900">
              <a:buFont typeface="Arial" panose="020B0604020202020204" pitchFamily="34" charset="0"/>
              <a:buChar char="•"/>
            </a:pPr>
            <a:r>
              <a:rPr lang="en-GB" dirty="0"/>
              <a:t>Overall design architecture for end to end flow – required for analysis stage</a:t>
            </a:r>
          </a:p>
          <a:p>
            <a:pPr marL="342900" indent="-342900">
              <a:buFont typeface="Arial" panose="020B0604020202020204" pitchFamily="34" charset="0"/>
              <a:buChar char="•"/>
            </a:pPr>
            <a:r>
              <a:rPr lang="en-GB" dirty="0"/>
              <a:t>We are more technical question orientated than business focused – business requirements need to come from them</a:t>
            </a:r>
          </a:p>
          <a:p>
            <a:pPr marL="342900" indent="-342900">
              <a:buFont typeface="Arial" panose="020B0604020202020204" pitchFamily="34" charset="0"/>
              <a:buChar char="•"/>
            </a:pPr>
            <a:r>
              <a:rPr lang="en-GB" dirty="0"/>
              <a:t>Team speaking up in calls </a:t>
            </a:r>
          </a:p>
          <a:p>
            <a:pPr marL="342900" indent="-342900">
              <a:buFont typeface="Arial" panose="020B0604020202020204" pitchFamily="34" charset="0"/>
              <a:buChar char="•"/>
            </a:pPr>
            <a:r>
              <a:rPr lang="en-GB" dirty="0"/>
              <a:t>Need to focus on clarity on the business needs – we validate technical questions from that so let’s document what’s needed first</a:t>
            </a:r>
          </a:p>
          <a:p>
            <a:pPr marL="342900" indent="-342900">
              <a:buFont typeface="Arial" panose="020B0604020202020204" pitchFamily="34" charset="0"/>
              <a:buChar char="•"/>
            </a:pPr>
            <a:r>
              <a:rPr lang="en-GB" dirty="0"/>
              <a:t>Estimation we need more clarity beforehand</a:t>
            </a:r>
          </a:p>
          <a:p>
            <a:pPr marL="342900" indent="-342900">
              <a:buFont typeface="Arial" panose="020B0604020202020204" pitchFamily="34" charset="0"/>
              <a:buChar char="•"/>
            </a:pPr>
            <a:r>
              <a:rPr lang="en-GB" dirty="0"/>
              <a:t>Some repetition of user stories in the sessions – focus on consolidation</a:t>
            </a:r>
          </a:p>
          <a:p>
            <a:pPr marL="342900" indent="-342900">
              <a:buFont typeface="Arial" panose="020B0604020202020204" pitchFamily="34" charset="0"/>
              <a:buChar char="•"/>
            </a:pPr>
            <a:r>
              <a:rPr lang="en-GB" dirty="0"/>
              <a:t>Tight timelines for inputs</a:t>
            </a:r>
          </a:p>
          <a:p>
            <a:pPr marL="342900" indent="-342900">
              <a:buFont typeface="Arial" panose="020B0604020202020204" pitchFamily="34" charset="0"/>
              <a:buChar char="•"/>
            </a:pPr>
            <a:r>
              <a:rPr lang="en-GB" dirty="0"/>
              <a:t>Clarity on process</a:t>
            </a:r>
          </a:p>
          <a:p>
            <a:pPr marL="342900" indent="-342900">
              <a:buFont typeface="Arial" panose="020B0604020202020204" pitchFamily="34" charset="0"/>
              <a:buChar char="•"/>
            </a:pPr>
            <a:r>
              <a:rPr lang="en-GB" dirty="0"/>
              <a:t>Tools – more use of confluence</a:t>
            </a:r>
          </a:p>
        </p:txBody>
      </p:sp>
    </p:spTree>
    <p:extLst>
      <p:ext uri="{BB962C8B-B14F-4D97-AF65-F5344CB8AC3E}">
        <p14:creationId xmlns:p14="http://schemas.microsoft.com/office/powerpoint/2010/main" val="404838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3EEAE-C248-479A-B754-5BF6713381A7}"/>
              </a:ext>
            </a:extLst>
          </p:cNvPr>
          <p:cNvSpPr>
            <a:spLocks noGrp="1"/>
          </p:cNvSpPr>
          <p:nvPr>
            <p:ph type="title"/>
          </p:nvPr>
        </p:nvSpPr>
        <p:spPr/>
        <p:txBody>
          <a:bodyPr/>
          <a:lstStyle/>
          <a:p>
            <a:r>
              <a:rPr lang="en-GB" dirty="0"/>
              <a:t>What went well? – Continue </a:t>
            </a:r>
          </a:p>
        </p:txBody>
      </p:sp>
      <p:sp>
        <p:nvSpPr>
          <p:cNvPr id="3" name="Text Placeholder 2">
            <a:extLst>
              <a:ext uri="{FF2B5EF4-FFF2-40B4-BE49-F238E27FC236}">
                <a16:creationId xmlns:a16="http://schemas.microsoft.com/office/drawing/2014/main" id="{714B8905-F88B-4344-B973-0D3AC8CA0ECB}"/>
              </a:ext>
            </a:extLst>
          </p:cNvPr>
          <p:cNvSpPr>
            <a:spLocks noGrp="1"/>
          </p:cNvSpPr>
          <p:nvPr>
            <p:ph type="body" sz="quarter" idx="10"/>
          </p:nvPr>
        </p:nvSpPr>
        <p:spPr/>
        <p:txBody>
          <a:bodyPr/>
          <a:lstStyle/>
          <a:p>
            <a:pPr marL="342900" indent="-342900">
              <a:buFont typeface="Arial" panose="020B0604020202020204" pitchFamily="34" charset="0"/>
              <a:buChar char="•"/>
            </a:pPr>
            <a:r>
              <a:rPr lang="en-GB" dirty="0"/>
              <a:t>Level of interaction is awesome – trying to bridge the gap</a:t>
            </a:r>
          </a:p>
          <a:p>
            <a:pPr marL="342900" indent="-342900">
              <a:buFont typeface="Arial" panose="020B0604020202020204" pitchFamily="34" charset="0"/>
              <a:buChar char="•"/>
            </a:pPr>
            <a:r>
              <a:rPr lang="en-GB" dirty="0"/>
              <a:t>Inclusion of all relevant team members is good</a:t>
            </a:r>
          </a:p>
          <a:p>
            <a:pPr marL="342900" indent="-342900">
              <a:buFont typeface="Arial" panose="020B0604020202020204" pitchFamily="34" charset="0"/>
              <a:buChar char="•"/>
            </a:pPr>
            <a:r>
              <a:rPr lang="en-GB" dirty="0"/>
              <a:t>Even if requirement isn’t clear, we have made some progress and the Dev team are requesting additional info where required</a:t>
            </a:r>
          </a:p>
          <a:p>
            <a:pPr marL="342900" indent="-342900">
              <a:buFont typeface="Arial" panose="020B0604020202020204" pitchFamily="34" charset="0"/>
              <a:buChar char="•"/>
            </a:pPr>
            <a:r>
              <a:rPr lang="en-GB" dirty="0"/>
              <a:t>Generated good number of user stories, a good platform</a:t>
            </a:r>
          </a:p>
          <a:p>
            <a:pPr marL="342900" indent="-342900">
              <a:buFont typeface="Arial" panose="020B0604020202020204" pitchFamily="34" charset="0"/>
              <a:buChar char="•"/>
            </a:pPr>
            <a:r>
              <a:rPr lang="en-GB" dirty="0"/>
              <a:t>Good interaction. Understanding clarity on requirements is moving forward</a:t>
            </a:r>
          </a:p>
          <a:p>
            <a:pPr marL="342900" indent="-342900">
              <a:buFont typeface="Arial" panose="020B0604020202020204" pitchFamily="34" charset="0"/>
              <a:buChar char="•"/>
            </a:pPr>
            <a:r>
              <a:rPr lang="en-GB" dirty="0"/>
              <a:t>Very cooperative and responsive team</a:t>
            </a:r>
          </a:p>
          <a:p>
            <a:pPr marL="342900" indent="-342900">
              <a:buFont typeface="Arial" panose="020B0604020202020204" pitchFamily="34" charset="0"/>
              <a:buChar char="•"/>
            </a:pPr>
            <a:r>
              <a:rPr lang="en-GB" dirty="0"/>
              <a:t>Sessions have been brainstorming so works towards an answer</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12328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7D4C-E88F-48FE-9BCC-91D32059B8CD}"/>
              </a:ext>
            </a:extLst>
          </p:cNvPr>
          <p:cNvSpPr>
            <a:spLocks noGrp="1"/>
          </p:cNvSpPr>
          <p:nvPr>
            <p:ph type="title"/>
          </p:nvPr>
        </p:nvSpPr>
        <p:spPr/>
        <p:txBody>
          <a:bodyPr/>
          <a:lstStyle/>
          <a:p>
            <a:r>
              <a:rPr lang="en-GB" dirty="0"/>
              <a:t>What can be improved? – Start, Stop</a:t>
            </a:r>
          </a:p>
        </p:txBody>
      </p:sp>
      <p:sp>
        <p:nvSpPr>
          <p:cNvPr id="3" name="Text Placeholder 2">
            <a:extLst>
              <a:ext uri="{FF2B5EF4-FFF2-40B4-BE49-F238E27FC236}">
                <a16:creationId xmlns:a16="http://schemas.microsoft.com/office/drawing/2014/main" id="{9751CD1F-EF74-4130-A89E-7FC8C59CAE99}"/>
              </a:ext>
            </a:extLst>
          </p:cNvPr>
          <p:cNvSpPr>
            <a:spLocks noGrp="1"/>
          </p:cNvSpPr>
          <p:nvPr>
            <p:ph type="body" sz="quarter" idx="10"/>
          </p:nvPr>
        </p:nvSpPr>
        <p:spPr>
          <a:xfrm>
            <a:off x="227348" y="1104901"/>
            <a:ext cx="11700000" cy="5176652"/>
          </a:xfrm>
        </p:spPr>
        <p:txBody>
          <a:bodyPr>
            <a:normAutofit fontScale="77500" lnSpcReduction="20000"/>
          </a:bodyPr>
          <a:lstStyle/>
          <a:p>
            <a:pPr marL="342900" indent="-342900">
              <a:buFont typeface="Arial" panose="020B0604020202020204" pitchFamily="34" charset="0"/>
              <a:buChar char="•"/>
            </a:pPr>
            <a:r>
              <a:rPr lang="en-GB" dirty="0"/>
              <a:t>Stop last minute meetings where possible </a:t>
            </a:r>
          </a:p>
          <a:p>
            <a:pPr marL="342900" indent="-342900">
              <a:buFont typeface="Arial" panose="020B0604020202020204" pitchFamily="34" charset="0"/>
              <a:buChar char="•"/>
            </a:pPr>
            <a:r>
              <a:rPr lang="en-GB" dirty="0"/>
              <a:t>Start more clarity with actions and times</a:t>
            </a:r>
          </a:p>
          <a:p>
            <a:pPr marL="342900" indent="-342900">
              <a:buFont typeface="Arial" panose="020B0604020202020204" pitchFamily="34" charset="0"/>
              <a:buChar char="•"/>
            </a:pPr>
            <a:r>
              <a:rPr lang="en-GB" dirty="0">
                <a:solidFill>
                  <a:srgbClr val="00B050"/>
                </a:solidFill>
              </a:rPr>
              <a:t>Demo sessions – start</a:t>
            </a:r>
          </a:p>
          <a:p>
            <a:pPr marL="342900" indent="-342900">
              <a:buFont typeface="Arial" panose="020B0604020202020204" pitchFamily="34" charset="0"/>
              <a:buChar char="•"/>
            </a:pPr>
            <a:r>
              <a:rPr lang="en-GB" dirty="0"/>
              <a:t>More flexible during the knowledge info – i.e. understanding exceptions. There may be some exceptions that come up as the team is learning and the scope is wide</a:t>
            </a:r>
          </a:p>
          <a:p>
            <a:pPr marL="342900" indent="-342900">
              <a:buFont typeface="Arial" panose="020B0604020202020204" pitchFamily="34" charset="0"/>
              <a:buChar char="•"/>
            </a:pPr>
            <a:r>
              <a:rPr lang="en-GB" dirty="0"/>
              <a:t>Stop – too many queries on specific items – to prevent this start a demo session (</a:t>
            </a:r>
            <a:r>
              <a:rPr lang="en-GB" dirty="0" err="1"/>
              <a:t>indiv</a:t>
            </a:r>
            <a:r>
              <a:rPr lang="en-GB" dirty="0"/>
              <a:t> easy request, one that requires rework)</a:t>
            </a:r>
          </a:p>
          <a:p>
            <a:pPr marL="342900" indent="-342900">
              <a:buFont typeface="Arial" panose="020B0604020202020204" pitchFamily="34" charset="0"/>
              <a:buChar char="•"/>
            </a:pPr>
            <a:r>
              <a:rPr lang="en-GB" dirty="0"/>
              <a:t>Start – merging calls. Time sensitivity </a:t>
            </a:r>
          </a:p>
          <a:p>
            <a:pPr marL="342900" indent="-342900">
              <a:buFont typeface="Arial" panose="020B0604020202020204" pitchFamily="34" charset="0"/>
              <a:buChar char="•"/>
            </a:pPr>
            <a:r>
              <a:rPr lang="en-GB" dirty="0"/>
              <a:t>Start – regular governance call (sprint review) involving UL</a:t>
            </a:r>
          </a:p>
          <a:p>
            <a:pPr marL="342900" indent="-342900">
              <a:buFont typeface="Arial" panose="020B0604020202020204" pitchFamily="34" charset="0"/>
              <a:buChar char="•"/>
            </a:pPr>
            <a:r>
              <a:rPr lang="en-GB" dirty="0"/>
              <a:t>Start – surfacing exceptions / non happy path</a:t>
            </a:r>
          </a:p>
          <a:p>
            <a:pPr marL="342900" indent="-342900">
              <a:buFont typeface="Arial" panose="020B0604020202020204" pitchFamily="34" charset="0"/>
              <a:buChar char="•"/>
            </a:pPr>
            <a:r>
              <a:rPr lang="en-GB" dirty="0"/>
              <a:t>Stop – focusing on high level understanding and focus on granularity to help development</a:t>
            </a:r>
          </a:p>
          <a:p>
            <a:pPr marL="342900" indent="-342900">
              <a:buFont typeface="Arial" panose="020B0604020202020204" pitchFamily="34" charset="0"/>
              <a:buChar char="•"/>
            </a:pPr>
            <a:r>
              <a:rPr lang="en-GB" dirty="0"/>
              <a:t>1 day workshop with full FCCR workshop</a:t>
            </a:r>
          </a:p>
          <a:p>
            <a:pPr marL="342900" indent="-342900">
              <a:buFont typeface="Arial" panose="020B0604020202020204" pitchFamily="34" charset="0"/>
              <a:buChar char="•"/>
            </a:pPr>
            <a:r>
              <a:rPr lang="en-GB" dirty="0"/>
              <a:t>Start – more business driven questions and focus rather than technical</a:t>
            </a:r>
          </a:p>
          <a:p>
            <a:pPr marL="342900" indent="-342900">
              <a:buFont typeface="Arial" panose="020B0604020202020204" pitchFamily="34" charset="0"/>
              <a:buChar char="•"/>
            </a:pPr>
            <a:r>
              <a:rPr lang="en-GB" dirty="0"/>
              <a:t>Sprint planning – start that </a:t>
            </a:r>
          </a:p>
          <a:p>
            <a:pPr marL="342900" indent="-342900">
              <a:buFont typeface="Arial" panose="020B0604020202020204" pitchFamily="34" charset="0"/>
              <a:buChar char="•"/>
            </a:pPr>
            <a:r>
              <a:rPr lang="en-GB" dirty="0"/>
              <a:t>Dev team and business team to have a demo</a:t>
            </a:r>
          </a:p>
          <a:p>
            <a:pPr marL="342900" indent="-342900">
              <a:buFont typeface="Arial" panose="020B0604020202020204" pitchFamily="34" charset="0"/>
              <a:buChar char="•"/>
            </a:pPr>
            <a:r>
              <a:rPr lang="en-GB" dirty="0"/>
              <a:t>Process deep dive and exceptions – let’s work on that</a:t>
            </a:r>
          </a:p>
          <a:p>
            <a:pPr marL="342900" indent="-342900">
              <a:buFont typeface="Arial" panose="020B0604020202020204" pitchFamily="34" charset="0"/>
              <a:buChar char="•"/>
            </a:pPr>
            <a:r>
              <a:rPr lang="en-GB" dirty="0"/>
              <a:t>Stop pushing dev team to start too early before estimations</a:t>
            </a:r>
          </a:p>
          <a:p>
            <a:pPr marL="342900" indent="-342900">
              <a:buFont typeface="Arial" panose="020B0604020202020204" pitchFamily="34" charset="0"/>
              <a:buChar char="•"/>
            </a:pPr>
            <a:r>
              <a:rPr lang="en-GB" dirty="0"/>
              <a:t>Granular documentation of user stories – so we can start to get focus for diff dev areas</a:t>
            </a:r>
          </a:p>
          <a:p>
            <a:pPr marL="342900" indent="-342900">
              <a:buFont typeface="Arial" panose="020B0604020202020204" pitchFamily="34" charset="0"/>
              <a:buChar char="•"/>
            </a:pPr>
            <a:r>
              <a:rPr lang="en-GB" dirty="0"/>
              <a:t>Attendance at </a:t>
            </a:r>
            <a:r>
              <a:rPr lang="en-GB" dirty="0" err="1"/>
              <a:t>standup</a:t>
            </a:r>
            <a:r>
              <a:rPr lang="en-GB" dirty="0"/>
              <a:t> - improve</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27563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678E5-F5F4-4EE2-AFD6-E20AB204DE4B}"/>
              </a:ext>
            </a:extLst>
          </p:cNvPr>
          <p:cNvSpPr>
            <a:spLocks noGrp="1"/>
          </p:cNvSpPr>
          <p:nvPr>
            <p:ph type="title"/>
          </p:nvPr>
        </p:nvSpPr>
        <p:spPr/>
        <p:txBody>
          <a:bodyPr/>
          <a:lstStyle/>
          <a:p>
            <a:r>
              <a:rPr lang="en-GB" dirty="0"/>
              <a:t>How do we incorporate these improvements?</a:t>
            </a:r>
          </a:p>
        </p:txBody>
      </p:sp>
      <p:sp>
        <p:nvSpPr>
          <p:cNvPr id="3" name="Text Placeholder 2">
            <a:extLst>
              <a:ext uri="{FF2B5EF4-FFF2-40B4-BE49-F238E27FC236}">
                <a16:creationId xmlns:a16="http://schemas.microsoft.com/office/drawing/2014/main" id="{9363DAA4-1C42-4F06-8E9E-3089D28299B1}"/>
              </a:ext>
            </a:extLst>
          </p:cNvPr>
          <p:cNvSpPr>
            <a:spLocks noGrp="1"/>
          </p:cNvSpPr>
          <p:nvPr>
            <p:ph type="body" sz="quarter" idx="10"/>
          </p:nvPr>
        </p:nvSpPr>
        <p:spPr/>
        <p:txBody>
          <a:bodyPr/>
          <a:lstStyle/>
          <a:p>
            <a:pPr marL="342900" indent="-342900">
              <a:buFont typeface="Arial" panose="020B0604020202020204" pitchFamily="34" charset="0"/>
              <a:buChar char="•"/>
            </a:pPr>
            <a:r>
              <a:rPr lang="en-GB" dirty="0"/>
              <a:t>Demo session to be booked in – show process currently to surface questions</a:t>
            </a:r>
          </a:p>
          <a:p>
            <a:pPr marL="609600" lvl="1" indent="-342900">
              <a:buFont typeface="Arial" panose="020B0604020202020204" pitchFamily="34" charset="0"/>
              <a:buChar char="•"/>
            </a:pPr>
            <a:r>
              <a:rPr lang="en-GB" dirty="0"/>
              <a:t>Separate sessions for each process</a:t>
            </a:r>
          </a:p>
          <a:p>
            <a:pPr marL="342900" indent="-342900">
              <a:buFont typeface="Arial" panose="020B0604020202020204" pitchFamily="34" charset="0"/>
              <a:buChar char="•"/>
            </a:pPr>
            <a:r>
              <a:rPr lang="en-GB" dirty="0"/>
              <a:t>All team to speak up if the sessions are going into too much detail in the wrong areas</a:t>
            </a:r>
          </a:p>
          <a:p>
            <a:pPr marL="342900" indent="-342900">
              <a:buFont typeface="Arial" panose="020B0604020202020204" pitchFamily="34" charset="0"/>
              <a:buChar char="•"/>
            </a:pPr>
            <a:r>
              <a:rPr lang="en-GB" dirty="0"/>
              <a:t>Dan to book sprint review with UL also</a:t>
            </a:r>
          </a:p>
          <a:p>
            <a:pPr marL="342900" indent="-342900">
              <a:buFont typeface="Arial" panose="020B0604020202020204" pitchFamily="34" charset="0"/>
              <a:buChar char="•"/>
            </a:pPr>
            <a:r>
              <a:rPr lang="en-GB" dirty="0"/>
              <a:t>Focus on exceptions – more clear documentation, plus demo</a:t>
            </a:r>
          </a:p>
          <a:p>
            <a:pPr marL="342900" indent="-342900">
              <a:buFont typeface="Arial" panose="020B0604020202020204" pitchFamily="34" charset="0"/>
              <a:buChar char="•"/>
            </a:pPr>
            <a:r>
              <a:rPr lang="en-GB" dirty="0"/>
              <a:t>FCCR session slightly extended Monday</a:t>
            </a:r>
          </a:p>
          <a:p>
            <a:pPr marL="342900" indent="-342900">
              <a:buFont typeface="Arial" panose="020B0604020202020204" pitchFamily="34" charset="0"/>
              <a:buChar char="•"/>
            </a:pPr>
            <a:r>
              <a:rPr lang="en-GB" dirty="0"/>
              <a:t>Business teams to drive towards requirements in sessions, if the discussion is too technical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649749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vert="horz" lIns="35941" tIns="35941" rIns="35941" bIns="35941" rtlCol="0" anchor="t">
        <a:noAutofit/>
      </a:bodyPr>
      <a:lstStyle>
        <a:defPPr marL="342900" indent="-342900" algn="l">
          <a:buClr>
            <a:srgbClr val="B10034"/>
          </a:buClr>
          <a:buSzPct val="80000"/>
          <a:buFont typeface="Wingdings" panose="05000000000000000000" pitchFamily="2" charset="2"/>
          <a:buChar char="n"/>
          <a:defRPr sz="1400" smtClean="0">
            <a:solidFill>
              <a:srgbClr val="484848"/>
            </a:solidFill>
            <a:latin typeface="Calibri" panose="020F0502020204030204" pitchFamily="34" charset="0"/>
          </a:defRPr>
        </a:defPPr>
      </a:lstStyle>
    </a:txDef>
  </a:objectDefaults>
  <a:extraClrSchemeLst>
    <a:extraClrScheme>
      <a:clrScheme name="">
        <a:dk1>
          <a:srgbClr val="000000"/>
        </a:dk1>
        <a:lt1>
          <a:srgbClr val="FFFFFF"/>
        </a:lt1>
        <a:dk2>
          <a:srgbClr val="484848"/>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template.potx  -  Read-Only" id="{606B0086-9724-4D30-9E61-F70D68582A98}" vid="{4193C040-A99B-4E66-A809-BBBCE241C965}"/>
    </a:ext>
  </a:extLst>
</a:theme>
</file>

<file path=ppt/theme/theme2.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  Read-Only" id="{606B0086-9724-4D30-9E61-F70D68582A98}" vid="{0F8D7AF1-E772-4562-A982-520C00FBAFBE}"/>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  Read-Only" id="{606B0086-9724-4D30-9E61-F70D68582A98}" vid="{F39A659E-0F40-47AD-A19F-FE3AC55960E9}"/>
    </a:ext>
  </a:extLst>
</a:theme>
</file>

<file path=docProps/app.xml><?xml version="1.0" encoding="utf-8"?>
<Properties xmlns="http://schemas.openxmlformats.org/officeDocument/2006/extended-properties" xmlns:vt="http://schemas.openxmlformats.org/officeDocument/2006/docPropsVTypes">
  <Template>Ways of Working FCCR and IC Blockchain Pilot v0.2</Template>
  <TotalTime>2049</TotalTime>
  <Words>805</Words>
  <Application>Microsoft Office PowerPoint</Application>
  <PresentationFormat>Widescreen</PresentationFormat>
  <Paragraphs>86</Paragraphs>
  <Slides>8</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6" baseType="lpstr">
      <vt:lpstr>Arial</vt:lpstr>
      <vt:lpstr>Calibri</vt:lpstr>
      <vt:lpstr>Verdana</vt:lpstr>
      <vt:lpstr>Wingdings</vt:lpstr>
      <vt:lpstr>Cover options</vt:lpstr>
      <vt:lpstr>Capgemini Master</vt:lpstr>
      <vt:lpstr>Final slides</vt:lpstr>
      <vt:lpstr>think-cell Slide</vt:lpstr>
      <vt:lpstr>Sprint Retrospective</vt:lpstr>
      <vt:lpstr>Objectives / Agenda</vt:lpstr>
      <vt:lpstr>What is Agile and what are SCRUM ceremonies?</vt:lpstr>
      <vt:lpstr>Sprint retrospective</vt:lpstr>
      <vt:lpstr>Review of this week’s activity</vt:lpstr>
      <vt:lpstr>What went well? – Continue </vt:lpstr>
      <vt:lpstr>What can be improved? – Start, Stop</vt:lpstr>
      <vt:lpstr>How do we incorporate these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Retrospective</dc:title>
  <dc:creator>Cannon, Daniel</dc:creator>
  <cp:lastModifiedBy>Chappell, Jonathan</cp:lastModifiedBy>
  <cp:revision>11</cp:revision>
  <dcterms:created xsi:type="dcterms:W3CDTF">2018-08-10T09:41:13Z</dcterms:created>
  <dcterms:modified xsi:type="dcterms:W3CDTF">2018-08-16T12:09:29Z</dcterms:modified>
</cp:coreProperties>
</file>