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98" r:id="rId4"/>
    <p:sldId id="258" r:id="rId5"/>
    <p:sldId id="268" r:id="rId6"/>
    <p:sldId id="297" r:id="rId7"/>
    <p:sldId id="303" r:id="rId8"/>
    <p:sldId id="304" r:id="rId9"/>
    <p:sldId id="307" r:id="rId10"/>
    <p:sldId id="305" r:id="rId11"/>
    <p:sldId id="308" r:id="rId12"/>
    <p:sldId id="309" r:id="rId13"/>
    <p:sldId id="310" r:id="rId14"/>
    <p:sldId id="318" r:id="rId15"/>
    <p:sldId id="319" r:id="rId16"/>
    <p:sldId id="299" r:id="rId17"/>
    <p:sldId id="312" r:id="rId18"/>
    <p:sldId id="314" r:id="rId19"/>
    <p:sldId id="315" r:id="rId20"/>
    <p:sldId id="300" r:id="rId21"/>
    <p:sldId id="316" r:id="rId22"/>
    <p:sldId id="317" r:id="rId23"/>
    <p:sldId id="301" r:id="rId24"/>
    <p:sldId id="302" r:id="rId25"/>
    <p:sldId id="32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C268AE-3372-0242-96A4-DDCDEC9DB3B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A95D6F3-4E0E-1446-AB23-DD606B9E63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Series Analysis: Road Casualties in Great Britain 1969-1984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124" y="5453742"/>
            <a:ext cx="4038600" cy="748553"/>
          </a:xfrm>
        </p:spPr>
        <p:txBody>
          <a:bodyPr/>
          <a:lstStyle/>
          <a:p>
            <a:r>
              <a:rPr lang="en-US" dirty="0"/>
              <a:t>By: Steven Cocke</a:t>
            </a:r>
          </a:p>
          <a:p>
            <a:r>
              <a:rPr lang="en-US" dirty="0"/>
              <a:t>August </a:t>
            </a:r>
            <a:r>
              <a:rPr lang="en-US" dirty="0" smtClean="0"/>
              <a:t>17,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9689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AR/ARMA/ARIMA/Ensemble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852" y="21240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0848" y="2125209"/>
            <a:ext cx="191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spcBef>
                <a:spcPts val="2000"/>
              </a:spcBef>
              <a:buClr>
                <a:srgbClr val="663366"/>
              </a:buClr>
              <a:buSzPct val="75000"/>
              <a:buFont typeface="Wingdings" pitchFamily="2" charset="2"/>
              <a:buChar char="n"/>
            </a:pP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Transformation for s=12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843" y="1991506"/>
            <a:ext cx="6253828" cy="46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9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AR/ARMA/ARIMA/Ensemble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852" y="21240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0848" y="2125209"/>
            <a:ext cx="191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spcBef>
                <a:spcPts val="2000"/>
              </a:spcBef>
              <a:buClr>
                <a:srgbClr val="663366"/>
              </a:buClr>
              <a:buSzPct val="75000"/>
              <a:buFont typeface="Wingdings" pitchFamily="2" charset="2"/>
              <a:buChar char="n"/>
            </a:pP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Transformation for s=12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81" y="1781252"/>
            <a:ext cx="6757418" cy="50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AR/ARMA/ARIMA/Ensemble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852" y="21240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0848" y="2125209"/>
            <a:ext cx="191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spcBef>
                <a:spcPts val="2000"/>
              </a:spcBef>
              <a:buClr>
                <a:srgbClr val="663366"/>
              </a:buClr>
              <a:buSzPct val="75000"/>
              <a:buFont typeface="Wingdings" pitchFamily="2" charset="2"/>
              <a:buChar char="n"/>
            </a:pP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Transformation for s=4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8" y="1981716"/>
            <a:ext cx="6225323" cy="46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AR/ARMA/ARIMA/Ensemble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852" y="21240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0848" y="2125209"/>
            <a:ext cx="191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spcBef>
                <a:spcPts val="2000"/>
              </a:spcBef>
              <a:buClr>
                <a:srgbClr val="663366"/>
              </a:buClr>
              <a:buSzPct val="75000"/>
              <a:buFont typeface="Wingdings" pitchFamily="2" charset="2"/>
              <a:buChar char="n"/>
            </a:pP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Transformation for s=4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29" y="1954418"/>
            <a:ext cx="6494676" cy="479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2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AR/ARMA/ARIMA/Ensemble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852" y="21240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8474" y="1939384"/>
            <a:ext cx="377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seasonal component s=12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83" y="2308716"/>
            <a:ext cx="7134330" cy="398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AR/ARMA/ARIMA/Ensemble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852" y="21240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20610" y="24112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474" y="193938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seasonal component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86" y="2308716"/>
            <a:ext cx="7552341" cy="42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VAR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93" y="2209299"/>
            <a:ext cx="2424374" cy="661604"/>
          </a:xfrm>
        </p:spPr>
        <p:txBody>
          <a:bodyPr>
            <a:noAutofit/>
          </a:bodyPr>
          <a:lstStyle/>
          <a:p>
            <a:r>
              <a:rPr lang="en-US" sz="1800" dirty="0" smtClean="0"/>
              <a:t>CCF Plot</a:t>
            </a:r>
          </a:p>
          <a:p>
            <a:r>
              <a:rPr lang="en-US" sz="1800" dirty="0" err="1" smtClean="0"/>
              <a:t>Kms</a:t>
            </a:r>
            <a:r>
              <a:rPr lang="en-US" sz="1800" dirty="0" smtClean="0"/>
              <a:t> Driven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DriverDeaths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29" y="2244487"/>
            <a:ext cx="5203814" cy="39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3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VAR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96754"/>
            <a:ext cx="4073526" cy="661604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Multivariate Analysis </a:t>
            </a:r>
            <a:r>
              <a:rPr lang="en-US" sz="2800" dirty="0" err="1" smtClean="0"/>
              <a:t>kms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0" y="1871876"/>
            <a:ext cx="6467665" cy="47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5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VAR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96754"/>
            <a:ext cx="4073526" cy="661604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Multivariate Analysis </a:t>
            </a:r>
            <a:r>
              <a:rPr lang="en-US" sz="2800" smtClean="0"/>
              <a:t>driver deaths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96" y="2058358"/>
            <a:ext cx="5761184" cy="42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VAR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96754"/>
            <a:ext cx="4073526" cy="661604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Multivariate Analysis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00" y="1922559"/>
            <a:ext cx="6153973" cy="43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5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Audience Assumptions</a:t>
            </a:r>
          </a:p>
          <a:p>
            <a:r>
              <a:rPr lang="en-US" dirty="0" smtClean="0"/>
              <a:t>Context/Problem Statement/Scenario</a:t>
            </a:r>
          </a:p>
          <a:p>
            <a:r>
              <a:rPr lang="en-US" dirty="0" smtClean="0"/>
              <a:t>Dataset Explanation</a:t>
            </a:r>
          </a:p>
          <a:p>
            <a:r>
              <a:rPr lang="en-US" dirty="0" smtClean="0"/>
              <a:t>Model Fitting </a:t>
            </a:r>
            <a:r>
              <a:rPr lang="mr-IN" dirty="0" smtClean="0"/>
              <a:t>–</a:t>
            </a:r>
            <a:r>
              <a:rPr lang="en-US" dirty="0" smtClean="0"/>
              <a:t> AR/ARMA/ARIMA/Ensemble</a:t>
            </a:r>
          </a:p>
          <a:p>
            <a:r>
              <a:rPr lang="en-US" dirty="0" smtClean="0"/>
              <a:t>Model Fitting </a:t>
            </a:r>
            <a:r>
              <a:rPr lang="mr-IN" dirty="0" smtClean="0"/>
              <a:t>–</a:t>
            </a:r>
            <a:r>
              <a:rPr lang="en-US" dirty="0" smtClean="0"/>
              <a:t> VAR</a:t>
            </a:r>
          </a:p>
          <a:p>
            <a:r>
              <a:rPr lang="en-US" dirty="0" smtClean="0"/>
              <a:t>Model Fitting </a:t>
            </a:r>
            <a:r>
              <a:rPr lang="mr-IN" dirty="0" smtClean="0"/>
              <a:t>–</a:t>
            </a:r>
            <a:r>
              <a:rPr lang="en-US" dirty="0" smtClean="0"/>
              <a:t> Neural Network</a:t>
            </a:r>
          </a:p>
          <a:p>
            <a:r>
              <a:rPr lang="en-US" dirty="0" smtClean="0"/>
              <a:t>ASE Comparison</a:t>
            </a:r>
          </a:p>
          <a:p>
            <a:r>
              <a:rPr lang="en-US" dirty="0" smtClean="0"/>
              <a:t>Model Selection and Forecast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4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Neural Network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06241"/>
            <a:ext cx="4073526" cy="1121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Time as only </a:t>
            </a:r>
            <a:r>
              <a:rPr lang="en-US" sz="2800" dirty="0" err="1" smtClean="0"/>
              <a:t>Regressor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47" y="2052875"/>
            <a:ext cx="5651709" cy="44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9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Neural Network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06241"/>
            <a:ext cx="4073526" cy="1121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Time as only </a:t>
            </a:r>
            <a:r>
              <a:rPr lang="en-US" sz="2800" dirty="0" err="1" smtClean="0"/>
              <a:t>Regressor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27" y="2274419"/>
            <a:ext cx="5801524" cy="428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4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Neural Network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06241"/>
            <a:ext cx="2333651" cy="112145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Additional </a:t>
            </a:r>
            <a:r>
              <a:rPr lang="en-US" sz="2800" dirty="0" err="1"/>
              <a:t>Regressors</a:t>
            </a:r>
            <a:r>
              <a:rPr lang="en-US" sz="2800" dirty="0"/>
              <a:t> (</a:t>
            </a:r>
            <a:r>
              <a:rPr lang="en-US" sz="2800" dirty="0" err="1"/>
              <a:t>Pretrol</a:t>
            </a:r>
            <a:r>
              <a:rPr lang="en-US" sz="2800" dirty="0"/>
              <a:t> Price and Drivers)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99" y="2011606"/>
            <a:ext cx="6112969" cy="45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1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8591"/>
              </p:ext>
            </p:extLst>
          </p:nvPr>
        </p:nvGraphicFramePr>
        <p:xfrm>
          <a:off x="1239362" y="259041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ARIMA(1,12,0)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196.66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ARIMA(1,4,0)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941.45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ARMA(12,5)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112.93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121.65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 - </a:t>
                      </a:r>
                      <a:r>
                        <a:rPr lang="en-US" dirty="0" err="1" smtClean="0"/>
                        <a:t>UniRegressor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650.93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 - </a:t>
                      </a:r>
                      <a:r>
                        <a:rPr lang="en-US" dirty="0" err="1" smtClean="0"/>
                        <a:t>MultiRegressors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409.41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84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69" y="2261702"/>
            <a:ext cx="2457384" cy="340912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Chose the one with lowest ASE</a:t>
            </a:r>
          </a:p>
          <a:p>
            <a:r>
              <a:rPr lang="en-US" sz="1400" dirty="0" smtClean="0"/>
              <a:t>Forecasted out 15 months into the future</a:t>
            </a:r>
          </a:p>
          <a:p>
            <a:r>
              <a:rPr lang="en-US" sz="1400" dirty="0" smtClean="0"/>
              <a:t>Other forecasts are in the R markdown associated with this presentation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53" y="2070656"/>
            <a:ext cx="6010093" cy="43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38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smtClean="0"/>
              <a:t> Link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/mdvwh750_Fo</a:t>
            </a:r>
          </a:p>
        </p:txBody>
      </p:sp>
    </p:spTree>
    <p:extLst>
      <p:ext uri="{BB962C8B-B14F-4D97-AF65-F5344CB8AC3E}">
        <p14:creationId xmlns:p14="http://schemas.microsoft.com/office/powerpoint/2010/main" val="95308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with Time Series Analysis and basic concepts</a:t>
            </a:r>
          </a:p>
          <a:p>
            <a:pPr lvl="1"/>
            <a:r>
              <a:rPr lang="en-US" dirty="0" smtClean="0"/>
              <a:t>ACF</a:t>
            </a:r>
          </a:p>
          <a:p>
            <a:pPr lvl="1"/>
            <a:r>
              <a:rPr lang="en-US" dirty="0" smtClean="0"/>
              <a:t>MSE</a:t>
            </a:r>
          </a:p>
          <a:p>
            <a:pPr lvl="1"/>
            <a:r>
              <a:rPr lang="en-US" dirty="0" smtClean="0"/>
              <a:t>AIC/BIC</a:t>
            </a:r>
          </a:p>
          <a:p>
            <a:pPr lvl="1"/>
            <a:r>
              <a:rPr lang="en-US" dirty="0" smtClean="0"/>
              <a:t>Seasonality</a:t>
            </a:r>
          </a:p>
          <a:p>
            <a:pPr lvl="1"/>
            <a:r>
              <a:rPr lang="en-US" dirty="0" err="1" smtClean="0"/>
              <a:t>Univariate</a:t>
            </a:r>
            <a:r>
              <a:rPr lang="en-US" dirty="0" smtClean="0"/>
              <a:t> and Multivariate regression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 smtClean="0"/>
              <a:t>Basic understanding of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9975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year is 1984 and the Prime Minister has asked me to look at driver deaths for data from 1969-1984 and perform analysis. </a:t>
            </a:r>
          </a:p>
          <a:p>
            <a:r>
              <a:rPr lang="en-US" dirty="0" smtClean="0"/>
              <a:t>New laws have come into place in the recent past and want to see if any difference has been made</a:t>
            </a:r>
          </a:p>
          <a:p>
            <a:r>
              <a:rPr lang="en-US" dirty="0" smtClean="0"/>
              <a:t>Wants to see if I can successfully model the time series as well as predict drive deaths for the next 15 months into the future (1985-1999)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878497"/>
            <a:ext cx="4073526" cy="3409120"/>
          </a:xfrm>
        </p:spPr>
        <p:txBody>
          <a:bodyPr>
            <a:normAutofit/>
          </a:bodyPr>
          <a:lstStyle/>
          <a:p>
            <a:r>
              <a:rPr lang="en-US" sz="2800" dirty="0"/>
              <a:t>Dataset Road Casualties in Great Britain 1969-1984</a:t>
            </a:r>
          </a:p>
          <a:p>
            <a:r>
              <a:rPr lang="en-US" sz="2800" dirty="0"/>
              <a:t>Also called “Seatbelt” dataset from datasets package in 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02" y="2870237"/>
            <a:ext cx="5005798" cy="17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3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AR/ARMA/ARIMA/Ensemble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7" y="1804664"/>
            <a:ext cx="6783382" cy="4671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7470" y="2820742"/>
            <a:ext cx="160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Plotting </a:t>
            </a:r>
            <a:r>
              <a:rPr lang="en-US" sz="1400" dirty="0" err="1" smtClean="0"/>
              <a:t>DriversKilled</a:t>
            </a:r>
            <a:r>
              <a:rPr lang="en-US" sz="1400" dirty="0" smtClean="0"/>
              <a:t> Attribute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033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AR/ARMA/ARIMA/Ensemble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124" y="1959820"/>
            <a:ext cx="6623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spcBef>
                <a:spcPts val="2000"/>
              </a:spcBef>
              <a:buClr>
                <a:srgbClr val="663366"/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Phi Estimation and AIC/BIC</a:t>
            </a:r>
            <a:endParaRPr 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00" y="2654300"/>
            <a:ext cx="2806700" cy="154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06" y="2654300"/>
            <a:ext cx="2794000" cy="154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00" y="4338947"/>
            <a:ext cx="7387538" cy="22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AR/ARMA/ARIMA/Ensemble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852" y="21240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124" y="1862440"/>
            <a:ext cx="6623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spcBef>
                <a:spcPts val="2000"/>
              </a:spcBef>
              <a:buClr>
                <a:srgbClr val="663366"/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Factor Tables Comparison for Seasonality</a:t>
            </a:r>
            <a:endParaRPr 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24" y="2816547"/>
            <a:ext cx="5610386" cy="17966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24" y="4528773"/>
            <a:ext cx="7057547" cy="21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8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</a:t>
            </a:r>
            <a:r>
              <a:rPr lang="mr-IN" dirty="0"/>
              <a:t>–</a:t>
            </a:r>
            <a:r>
              <a:rPr lang="en-US" dirty="0"/>
              <a:t> AR/ARMA/ARIMA/Ensemble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852" y="21240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124" y="1862440"/>
            <a:ext cx="6623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spcBef>
                <a:spcPts val="2000"/>
              </a:spcBef>
              <a:buClr>
                <a:srgbClr val="663366"/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Factor Tables Comparison for Seasonality</a:t>
            </a:r>
            <a:endParaRPr 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82" y="4786778"/>
            <a:ext cx="6685328" cy="2071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82" y="2816547"/>
            <a:ext cx="5372723" cy="20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6872</TotalTime>
  <Words>457</Words>
  <Application>Microsoft Macintosh PowerPoint</Application>
  <PresentationFormat>On-screen Show (4:3)</PresentationFormat>
  <Paragraphs>87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Advantage</vt:lpstr>
      <vt:lpstr>Time Series Analysis: Road Casualties in Great Britain 1969-1984</vt:lpstr>
      <vt:lpstr>Agenda</vt:lpstr>
      <vt:lpstr>Audience Assumptions</vt:lpstr>
      <vt:lpstr>Context</vt:lpstr>
      <vt:lpstr>Dataset Explanation</vt:lpstr>
      <vt:lpstr>Model Fitting – AR/ARMA/ARIMA/Ensemble </vt:lpstr>
      <vt:lpstr>Model Fitting – AR/ARMA/ARIMA/Ensemble </vt:lpstr>
      <vt:lpstr>Model Fitting – AR/ARMA/ARIMA/Ensemble </vt:lpstr>
      <vt:lpstr>Model Fitting – AR/ARMA/ARIMA/Ensemble </vt:lpstr>
      <vt:lpstr>Model Fitting – AR/ARMA/ARIMA/Ensemble </vt:lpstr>
      <vt:lpstr>Model Fitting – AR/ARMA/ARIMA/Ensemble </vt:lpstr>
      <vt:lpstr>Model Fitting – AR/ARMA/ARIMA/Ensemble </vt:lpstr>
      <vt:lpstr>Model Fitting – AR/ARMA/ARIMA/Ensemble </vt:lpstr>
      <vt:lpstr>Model Fitting – AR/ARMA/ARIMA/Ensemble </vt:lpstr>
      <vt:lpstr>Model Fitting – AR/ARMA/ARIMA/Ensemble </vt:lpstr>
      <vt:lpstr>Model Fitting – VAR </vt:lpstr>
      <vt:lpstr>Model Fitting – VAR </vt:lpstr>
      <vt:lpstr>Model Fitting – VAR </vt:lpstr>
      <vt:lpstr>Model Fitting – VAR </vt:lpstr>
      <vt:lpstr>Model Fitting – Neural Network  </vt:lpstr>
      <vt:lpstr>Model Fitting – Neural Network  </vt:lpstr>
      <vt:lpstr>Model Fitting – Neural Network  </vt:lpstr>
      <vt:lpstr>ASE Comparison</vt:lpstr>
      <vt:lpstr>Model Selection and Forecast</vt:lpstr>
      <vt:lpstr>Youtube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Gini Index vs Entropy: Feature Selection Criteria</dc:title>
  <dc:creator>Steven Cocke</dc:creator>
  <cp:lastModifiedBy>Steven Cocke</cp:lastModifiedBy>
  <cp:revision>126</cp:revision>
  <dcterms:created xsi:type="dcterms:W3CDTF">2019-08-11T21:36:04Z</dcterms:created>
  <dcterms:modified xsi:type="dcterms:W3CDTF">2019-08-18T03:50:45Z</dcterms:modified>
</cp:coreProperties>
</file>