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7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101"/>
    <a:srgbClr val="4D86A9"/>
    <a:srgbClr val="4D8656"/>
    <a:srgbClr val="173456"/>
    <a:srgbClr val="FFFFFF"/>
    <a:srgbClr val="ECBB03"/>
    <a:srgbClr val="548FB5"/>
    <a:srgbClr val="EC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970" autoAdjust="0"/>
  </p:normalViewPr>
  <p:slideViewPr>
    <p:cSldViewPr snapToObjects="1">
      <p:cViewPr varScale="1">
        <p:scale>
          <a:sx n="114" d="100"/>
          <a:sy n="114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FAC01-E010-4B3F-948C-D433C59F0A61}" type="datetimeFigureOut">
              <a:rPr lang="en-ZA" smtClean="0"/>
              <a:t>2018/10/28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D28C8-0031-48E9-8BA4-7BF089CCD1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23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4411-6591-4DB9-B606-B2FBBCFE2671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7E8E-2583-4BA6-92C1-64E9E3D3156A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98D6-8ED4-48CC-B74D-A3A94899BC1A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A0F4-89E7-4FB3-9ADD-A23E0BD1905C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699-59B5-4F64-951E-39DACE43085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72CB-D433-4884-BD23-9B26E9B64DAC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A4A5-96D8-4ED0-A833-5A62D496A7AC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3B-E5FE-42E2-8D74-537B10A71566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3A66-6375-4928-923E-AB6EE91427BD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F116-CE16-4D42-8C48-3B4B977EE13C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0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A224-8C3B-4BC5-9086-F2EEE6FDAC6E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5491-1817-4E63-8BE3-770DC38290AF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2F45-7C73-1441-878B-D5B71ED9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ACAC_PPT_slide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901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74131" y="3429000"/>
            <a:ext cx="638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 SACAC Control Engineering Hackathon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4131" y="3913786"/>
            <a:ext cx="538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Water Challenge: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Optimal Control of a Rainwater Harvesting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4131" y="4581128"/>
            <a:ext cx="538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29 October 2018</a:t>
            </a:r>
          </a:p>
        </p:txBody>
      </p:sp>
    </p:spTree>
    <p:extLst>
      <p:ext uri="{BB962C8B-B14F-4D97-AF65-F5344CB8AC3E}">
        <p14:creationId xmlns:p14="http://schemas.microsoft.com/office/powerpoint/2010/main" val="333057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836712"/>
            <a:ext cx="8532440" cy="739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1118" y="843431"/>
            <a:ext cx="508662" cy="67185"/>
          </a:xfrm>
          <a:prstGeom prst="rect">
            <a:avLst/>
          </a:prstGeom>
          <a:solidFill>
            <a:srgbClr val="ECA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logo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4" y="168474"/>
            <a:ext cx="2539422" cy="589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62EF0-36AD-4C49-8006-0F6801EEC2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394024"/>
            <a:ext cx="5976664" cy="462726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27F4F-035D-4D37-9C72-62B3A1A8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836712"/>
            <a:ext cx="8532440" cy="739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1118" y="843431"/>
            <a:ext cx="508662" cy="67185"/>
          </a:xfrm>
          <a:prstGeom prst="rect">
            <a:avLst/>
          </a:prstGeom>
          <a:solidFill>
            <a:srgbClr val="ECA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logo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4" y="168474"/>
            <a:ext cx="2539422" cy="589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62EF0-36AD-4C49-8006-0F6801EEC2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394024"/>
            <a:ext cx="5976664" cy="4627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00C6C9-C3AF-4FE5-B560-8C99F92F1C07}"/>
              </a:ext>
            </a:extLst>
          </p:cNvPr>
          <p:cNvSpPr/>
          <p:nvPr/>
        </p:nvSpPr>
        <p:spPr>
          <a:xfrm>
            <a:off x="323528" y="3707656"/>
            <a:ext cx="2448272" cy="432048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Manipulated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292C9-166D-4E18-9BC5-9709177E2EC4}"/>
              </a:ext>
            </a:extLst>
          </p:cNvPr>
          <p:cNvSpPr/>
          <p:nvPr/>
        </p:nvSpPr>
        <p:spPr>
          <a:xfrm>
            <a:off x="543821" y="1065233"/>
            <a:ext cx="3524123" cy="35231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Municipal water specified (</a:t>
            </a:r>
            <a:r>
              <a:rPr lang="en-ZA" dirty="0" err="1"/>
              <a:t>MW</a:t>
            </a:r>
            <a:r>
              <a:rPr lang="en-ZA" baseline="-25000" dirty="0" err="1"/>
              <a:t>spec</a:t>
            </a:r>
            <a:r>
              <a:rPr lang="en-ZA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D4807B-8F4E-4CA3-976C-D56FB5274FAB}"/>
              </a:ext>
            </a:extLst>
          </p:cNvPr>
          <p:cNvSpPr/>
          <p:nvPr/>
        </p:nvSpPr>
        <p:spPr>
          <a:xfrm>
            <a:off x="4576269" y="1065233"/>
            <a:ext cx="3524123" cy="35231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Borehole water specified (</a:t>
            </a:r>
            <a:r>
              <a:rPr lang="en-ZA" dirty="0" err="1"/>
              <a:t>MW</a:t>
            </a:r>
            <a:r>
              <a:rPr lang="en-ZA" baseline="-25000" dirty="0" err="1"/>
              <a:t>spec</a:t>
            </a:r>
            <a:r>
              <a:rPr lang="en-ZA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262BD-0B82-4232-836B-26556044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836712"/>
            <a:ext cx="8532440" cy="739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1118" y="843431"/>
            <a:ext cx="508662" cy="67185"/>
          </a:xfrm>
          <a:prstGeom prst="rect">
            <a:avLst/>
          </a:prstGeom>
          <a:solidFill>
            <a:srgbClr val="ECA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logo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4" y="168474"/>
            <a:ext cx="2539422" cy="589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62EF0-36AD-4C49-8006-0F6801EEC2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394024"/>
            <a:ext cx="5976664" cy="4627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00C6C9-C3AF-4FE5-B560-8C99F92F1C07}"/>
              </a:ext>
            </a:extLst>
          </p:cNvPr>
          <p:cNvSpPr/>
          <p:nvPr/>
        </p:nvSpPr>
        <p:spPr>
          <a:xfrm>
            <a:off x="323528" y="3707656"/>
            <a:ext cx="1584176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rgbClr val="FF0000"/>
                </a:solidFill>
              </a:rPr>
              <a:t>Disturbances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D657C-5CB8-4BC1-8788-06E7C4241554}"/>
              </a:ext>
            </a:extLst>
          </p:cNvPr>
          <p:cNvSpPr/>
          <p:nvPr/>
        </p:nvSpPr>
        <p:spPr>
          <a:xfrm>
            <a:off x="5796136" y="2420888"/>
            <a:ext cx="172819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63B5C-18D1-4A21-8A81-FF88678F17F7}"/>
              </a:ext>
            </a:extLst>
          </p:cNvPr>
          <p:cNvSpPr/>
          <p:nvPr/>
        </p:nvSpPr>
        <p:spPr>
          <a:xfrm>
            <a:off x="4499992" y="1709428"/>
            <a:ext cx="172819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292C9-166D-4E18-9BC5-9709177E2EC4}"/>
              </a:ext>
            </a:extLst>
          </p:cNvPr>
          <p:cNvSpPr/>
          <p:nvPr/>
        </p:nvSpPr>
        <p:spPr>
          <a:xfrm>
            <a:off x="2195736" y="1725787"/>
            <a:ext cx="172819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B9518-D9F7-4808-9341-7543029CA061}"/>
              </a:ext>
            </a:extLst>
          </p:cNvPr>
          <p:cNvSpPr/>
          <p:nvPr/>
        </p:nvSpPr>
        <p:spPr>
          <a:xfrm>
            <a:off x="1259632" y="6067438"/>
            <a:ext cx="3312368" cy="332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Household usage required (</a:t>
            </a:r>
            <a:r>
              <a:rPr lang="en-ZA" dirty="0" err="1"/>
              <a:t>HU</a:t>
            </a:r>
            <a:r>
              <a:rPr lang="en-ZA" baseline="-25000" dirty="0" err="1"/>
              <a:t>req</a:t>
            </a:r>
            <a:r>
              <a:rPr lang="en-ZA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0229B1-EA1E-4376-B351-757F446996C6}"/>
              </a:ext>
            </a:extLst>
          </p:cNvPr>
          <p:cNvSpPr/>
          <p:nvPr/>
        </p:nvSpPr>
        <p:spPr>
          <a:xfrm>
            <a:off x="4860032" y="6067438"/>
            <a:ext cx="3312368" cy="332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Garden usage required (</a:t>
            </a:r>
            <a:r>
              <a:rPr lang="en-ZA" dirty="0" err="1"/>
              <a:t>GU</a:t>
            </a:r>
            <a:r>
              <a:rPr lang="en-ZA" baseline="-25000" dirty="0" err="1"/>
              <a:t>req</a:t>
            </a:r>
            <a:r>
              <a:rPr lang="en-ZA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495CF-1A5C-425A-A3A9-004C04B0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2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836712"/>
            <a:ext cx="8532440" cy="739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1118" y="843431"/>
            <a:ext cx="508662" cy="67185"/>
          </a:xfrm>
          <a:prstGeom prst="rect">
            <a:avLst/>
          </a:prstGeom>
          <a:solidFill>
            <a:srgbClr val="ECA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logo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4" y="168474"/>
            <a:ext cx="2539422" cy="5895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00C6C9-C3AF-4FE5-B560-8C99F92F1C07}"/>
              </a:ext>
            </a:extLst>
          </p:cNvPr>
          <p:cNvSpPr/>
          <p:nvPr/>
        </p:nvSpPr>
        <p:spPr>
          <a:xfrm>
            <a:off x="1438966" y="1124744"/>
            <a:ext cx="6271680" cy="43204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accent3">
                    <a:lumMod val="75000"/>
                  </a:schemeClr>
                </a:solidFill>
              </a:rPr>
              <a:t>Optimization: Minimize 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359497-67E9-4463-B967-614C02309227}"/>
                  </a:ext>
                </a:extLst>
              </p:cNvPr>
              <p:cNvSpPr/>
              <p:nvPr/>
            </p:nvSpPr>
            <p:spPr>
              <a:xfrm>
                <a:off x="1438965" y="1556792"/>
                <a:ext cx="6271681" cy="1008112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ZA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ZA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𝐻𝑈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ZA" b="0" i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𝐻𝑈</m:t>
                          </m:r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ZA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ZA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𝐺𝑈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ZA" b="0" i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𝐺𝑈</m:t>
                          </m:r>
                          <m:r>
                            <a:rPr lang="en-ZA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ZA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359497-67E9-4463-B967-614C02309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65" y="1556792"/>
                <a:ext cx="6271681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6D2A9A5-4167-472A-8018-00BBA8CCBF9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65" y="2813327"/>
            <a:ext cx="3384376" cy="30243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4D53EF-0926-4BEB-8C87-043A114EB877}"/>
              </a:ext>
            </a:extLst>
          </p:cNvPr>
          <p:cNvSpPr/>
          <p:nvPr/>
        </p:nvSpPr>
        <p:spPr>
          <a:xfrm>
            <a:off x="1463849" y="2780928"/>
            <a:ext cx="3540199" cy="43204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accent4"/>
                </a:solidFill>
              </a:rPr>
              <a:t>Controller structure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82695-D65B-4613-87C0-5B90DB04A28B}"/>
              </a:ext>
            </a:extLst>
          </p:cNvPr>
          <p:cNvSpPr/>
          <p:nvPr/>
        </p:nvSpPr>
        <p:spPr>
          <a:xfrm>
            <a:off x="1463849" y="3211080"/>
            <a:ext cx="3540199" cy="26661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ZA" b="1" dirty="0">
                <a:solidFill>
                  <a:schemeClr val="accent4"/>
                </a:solidFill>
              </a:rPr>
              <a:t>Sample time: </a:t>
            </a:r>
            <a:r>
              <a:rPr lang="en-ZA" dirty="0">
                <a:solidFill>
                  <a:schemeClr val="accent4"/>
                </a:solidFill>
              </a:rPr>
              <a:t>1 hour</a:t>
            </a:r>
          </a:p>
          <a:p>
            <a:pPr algn="ctr"/>
            <a:endParaRPr lang="en-ZA" dirty="0">
              <a:solidFill>
                <a:schemeClr val="accent4"/>
              </a:solidFill>
            </a:endParaRPr>
          </a:p>
          <a:p>
            <a:pPr algn="ctr"/>
            <a:r>
              <a:rPr lang="en-ZA" b="1" dirty="0">
                <a:solidFill>
                  <a:schemeClr val="accent4"/>
                </a:solidFill>
              </a:rPr>
              <a:t>Inputs: </a:t>
            </a:r>
            <a:r>
              <a:rPr lang="en-ZA" dirty="0">
                <a:solidFill>
                  <a:schemeClr val="accent4"/>
                </a:solidFill>
              </a:rPr>
              <a:t>[L</a:t>
            </a:r>
            <a:r>
              <a:rPr lang="en-ZA" baseline="-25000" dirty="0">
                <a:solidFill>
                  <a:schemeClr val="accent4"/>
                </a:solidFill>
              </a:rPr>
              <a:t>k</a:t>
            </a:r>
            <a:r>
              <a:rPr lang="en-ZA" dirty="0">
                <a:solidFill>
                  <a:schemeClr val="accent4"/>
                </a:solidFill>
              </a:rPr>
              <a:t>, L</a:t>
            </a:r>
            <a:r>
              <a:rPr lang="en-ZA" baseline="-25000" dirty="0">
                <a:solidFill>
                  <a:schemeClr val="accent4"/>
                </a:solidFill>
              </a:rPr>
              <a:t>k-1</a:t>
            </a:r>
            <a:r>
              <a:rPr lang="en-ZA" dirty="0">
                <a:solidFill>
                  <a:schemeClr val="accent4"/>
                </a:solidFill>
              </a:rPr>
              <a:t>, …, L</a:t>
            </a:r>
            <a:r>
              <a:rPr lang="en-ZA" baseline="-25000" dirty="0">
                <a:solidFill>
                  <a:schemeClr val="accent4"/>
                </a:solidFill>
              </a:rPr>
              <a:t>k-23</a:t>
            </a:r>
            <a:r>
              <a:rPr lang="en-ZA" dirty="0">
                <a:solidFill>
                  <a:schemeClr val="accent4"/>
                </a:solidFill>
              </a:rPr>
              <a:t>]</a:t>
            </a:r>
          </a:p>
          <a:p>
            <a:pPr algn="ctr"/>
            <a:r>
              <a:rPr lang="en-ZA" dirty="0">
                <a:solidFill>
                  <a:schemeClr val="accent4"/>
                </a:solidFill>
              </a:rPr>
              <a:t>[HU</a:t>
            </a:r>
            <a:r>
              <a:rPr lang="en-ZA" baseline="-25000" dirty="0">
                <a:solidFill>
                  <a:schemeClr val="accent4"/>
                </a:solidFill>
              </a:rPr>
              <a:t>k-1</a:t>
            </a:r>
            <a:r>
              <a:rPr lang="en-ZA" dirty="0">
                <a:solidFill>
                  <a:schemeClr val="accent4"/>
                </a:solidFill>
              </a:rPr>
              <a:t>, HU</a:t>
            </a:r>
            <a:r>
              <a:rPr lang="en-ZA" baseline="-25000" dirty="0">
                <a:solidFill>
                  <a:schemeClr val="accent4"/>
                </a:solidFill>
              </a:rPr>
              <a:t>k-2</a:t>
            </a:r>
            <a:r>
              <a:rPr lang="en-ZA" dirty="0">
                <a:solidFill>
                  <a:schemeClr val="accent4"/>
                </a:solidFill>
              </a:rPr>
              <a:t>, …, HU</a:t>
            </a:r>
            <a:r>
              <a:rPr lang="en-ZA" baseline="-25000" dirty="0">
                <a:solidFill>
                  <a:schemeClr val="accent4"/>
                </a:solidFill>
              </a:rPr>
              <a:t>k-24</a:t>
            </a:r>
            <a:r>
              <a:rPr lang="en-ZA" dirty="0">
                <a:solidFill>
                  <a:schemeClr val="accent4"/>
                </a:solidFill>
              </a:rPr>
              <a:t>]</a:t>
            </a:r>
          </a:p>
          <a:p>
            <a:pPr algn="ctr"/>
            <a:r>
              <a:rPr lang="en-ZA" dirty="0">
                <a:solidFill>
                  <a:schemeClr val="accent4"/>
                </a:solidFill>
              </a:rPr>
              <a:t>[GU</a:t>
            </a:r>
            <a:r>
              <a:rPr lang="en-ZA" baseline="-25000" dirty="0">
                <a:solidFill>
                  <a:schemeClr val="accent4"/>
                </a:solidFill>
              </a:rPr>
              <a:t>k-1</a:t>
            </a:r>
            <a:r>
              <a:rPr lang="en-ZA" dirty="0">
                <a:solidFill>
                  <a:schemeClr val="accent4"/>
                </a:solidFill>
              </a:rPr>
              <a:t>, GU</a:t>
            </a:r>
            <a:r>
              <a:rPr lang="en-ZA" baseline="-25000" dirty="0">
                <a:solidFill>
                  <a:schemeClr val="accent4"/>
                </a:solidFill>
              </a:rPr>
              <a:t>k-2</a:t>
            </a:r>
            <a:r>
              <a:rPr lang="en-ZA" dirty="0">
                <a:solidFill>
                  <a:schemeClr val="accent4"/>
                </a:solidFill>
              </a:rPr>
              <a:t>, …, GU</a:t>
            </a:r>
            <a:r>
              <a:rPr lang="en-ZA" baseline="-25000" dirty="0">
                <a:solidFill>
                  <a:schemeClr val="accent4"/>
                </a:solidFill>
              </a:rPr>
              <a:t>k-24</a:t>
            </a:r>
            <a:r>
              <a:rPr lang="en-ZA" dirty="0">
                <a:solidFill>
                  <a:schemeClr val="accent4"/>
                </a:solidFill>
              </a:rPr>
              <a:t>]</a:t>
            </a:r>
          </a:p>
          <a:p>
            <a:pPr algn="ctr"/>
            <a:r>
              <a:rPr lang="en-ZA" dirty="0">
                <a:solidFill>
                  <a:schemeClr val="accent4"/>
                </a:solidFill>
              </a:rPr>
              <a:t>[AMW</a:t>
            </a:r>
            <a:r>
              <a:rPr lang="en-ZA" baseline="-25000" dirty="0">
                <a:solidFill>
                  <a:schemeClr val="accent4"/>
                </a:solidFill>
              </a:rPr>
              <a:t>k-1</a:t>
            </a:r>
            <a:r>
              <a:rPr lang="en-ZA" dirty="0">
                <a:solidFill>
                  <a:schemeClr val="accent4"/>
                </a:solidFill>
              </a:rPr>
              <a:t>, AMW</a:t>
            </a:r>
            <a:r>
              <a:rPr lang="en-ZA" baseline="-25000" dirty="0">
                <a:solidFill>
                  <a:schemeClr val="accent4"/>
                </a:solidFill>
              </a:rPr>
              <a:t>k-2</a:t>
            </a:r>
            <a:r>
              <a:rPr lang="en-ZA" dirty="0">
                <a:solidFill>
                  <a:schemeClr val="accent4"/>
                </a:solidFill>
              </a:rPr>
              <a:t>, …, AMW</a:t>
            </a:r>
            <a:r>
              <a:rPr lang="en-ZA" baseline="-25000" dirty="0">
                <a:solidFill>
                  <a:schemeClr val="accent4"/>
                </a:solidFill>
              </a:rPr>
              <a:t>k-24</a:t>
            </a:r>
            <a:r>
              <a:rPr lang="en-ZA" dirty="0">
                <a:solidFill>
                  <a:schemeClr val="accent4"/>
                </a:solidFill>
              </a:rPr>
              <a:t>]</a:t>
            </a:r>
          </a:p>
          <a:p>
            <a:pPr algn="ctr"/>
            <a:r>
              <a:rPr lang="en-ZA" dirty="0">
                <a:solidFill>
                  <a:schemeClr val="accent4"/>
                </a:solidFill>
              </a:rPr>
              <a:t>[ABW</a:t>
            </a:r>
            <a:r>
              <a:rPr lang="en-ZA" baseline="-25000" dirty="0">
                <a:solidFill>
                  <a:schemeClr val="accent4"/>
                </a:solidFill>
              </a:rPr>
              <a:t>k-1</a:t>
            </a:r>
            <a:r>
              <a:rPr lang="en-ZA" dirty="0">
                <a:solidFill>
                  <a:schemeClr val="accent4"/>
                </a:solidFill>
              </a:rPr>
              <a:t>, ABW</a:t>
            </a:r>
            <a:r>
              <a:rPr lang="en-ZA" baseline="-25000" dirty="0">
                <a:solidFill>
                  <a:schemeClr val="accent4"/>
                </a:solidFill>
              </a:rPr>
              <a:t>k-2</a:t>
            </a:r>
            <a:r>
              <a:rPr lang="en-ZA" dirty="0">
                <a:solidFill>
                  <a:schemeClr val="accent4"/>
                </a:solidFill>
              </a:rPr>
              <a:t>, …, ABW</a:t>
            </a:r>
            <a:r>
              <a:rPr lang="en-ZA" baseline="-25000" dirty="0">
                <a:solidFill>
                  <a:schemeClr val="accent4"/>
                </a:solidFill>
              </a:rPr>
              <a:t>k-24</a:t>
            </a:r>
            <a:r>
              <a:rPr lang="en-ZA" dirty="0">
                <a:solidFill>
                  <a:schemeClr val="accent4"/>
                </a:solidFill>
              </a:rPr>
              <a:t>] </a:t>
            </a:r>
          </a:p>
          <a:p>
            <a:pPr algn="ctr"/>
            <a:endParaRPr lang="en-ZA" dirty="0">
              <a:solidFill>
                <a:schemeClr val="accent4"/>
              </a:solidFill>
            </a:endParaRPr>
          </a:p>
          <a:p>
            <a:pPr algn="ctr"/>
            <a:r>
              <a:rPr lang="en-ZA" b="1" dirty="0">
                <a:solidFill>
                  <a:schemeClr val="accent4"/>
                </a:solidFill>
              </a:rPr>
              <a:t>Outputs: </a:t>
            </a:r>
            <a:r>
              <a:rPr lang="en-ZA" dirty="0" err="1">
                <a:solidFill>
                  <a:schemeClr val="accent4"/>
                </a:solidFill>
              </a:rPr>
              <a:t>MW</a:t>
            </a:r>
            <a:r>
              <a:rPr lang="en-ZA" baseline="-25000" dirty="0" err="1">
                <a:solidFill>
                  <a:schemeClr val="accent4"/>
                </a:solidFill>
              </a:rPr>
              <a:t>spec</a:t>
            </a:r>
            <a:r>
              <a:rPr lang="en-ZA" dirty="0">
                <a:solidFill>
                  <a:schemeClr val="accent4"/>
                </a:solidFill>
              </a:rPr>
              <a:t>;</a:t>
            </a:r>
            <a:r>
              <a:rPr lang="en-ZA" baseline="-25000" dirty="0">
                <a:solidFill>
                  <a:schemeClr val="accent4"/>
                </a:solidFill>
              </a:rPr>
              <a:t> </a:t>
            </a:r>
            <a:r>
              <a:rPr lang="en-ZA" dirty="0" err="1">
                <a:solidFill>
                  <a:schemeClr val="accent4"/>
                </a:solidFill>
              </a:rPr>
              <a:t>BW</a:t>
            </a:r>
            <a:r>
              <a:rPr lang="en-ZA" baseline="-25000" dirty="0" err="1">
                <a:solidFill>
                  <a:schemeClr val="accent4"/>
                </a:solidFill>
              </a:rPr>
              <a:t>spec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C9D6C-BDC1-418B-81B2-2AC48034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4A401EC-AE38-46B2-9166-45D61592061A}"/>
              </a:ext>
            </a:extLst>
          </p:cNvPr>
          <p:cNvSpPr/>
          <p:nvPr/>
        </p:nvSpPr>
        <p:spPr>
          <a:xfrm>
            <a:off x="1907704" y="2239368"/>
            <a:ext cx="5328592" cy="3637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ZA" b="1" dirty="0" err="1"/>
              <a:t>ExampleSimulation.m</a:t>
            </a:r>
            <a:endParaRPr lang="en-ZA" b="1" dirty="0"/>
          </a:p>
        </p:txBody>
      </p:sp>
      <p:sp>
        <p:nvSpPr>
          <p:cNvPr id="5" name="Rectangle 4"/>
          <p:cNvSpPr/>
          <p:nvPr/>
        </p:nvSpPr>
        <p:spPr>
          <a:xfrm>
            <a:off x="611560" y="836712"/>
            <a:ext cx="8532440" cy="739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1118" y="843431"/>
            <a:ext cx="508662" cy="67185"/>
          </a:xfrm>
          <a:prstGeom prst="rect">
            <a:avLst/>
          </a:prstGeom>
          <a:solidFill>
            <a:srgbClr val="ECA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logo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4" y="168474"/>
            <a:ext cx="2539422" cy="5895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813F81-C643-4F3A-9C30-9B6A0B595B09}"/>
              </a:ext>
            </a:extLst>
          </p:cNvPr>
          <p:cNvSpPr/>
          <p:nvPr/>
        </p:nvSpPr>
        <p:spPr>
          <a:xfrm>
            <a:off x="2801900" y="1196752"/>
            <a:ext cx="3540199" cy="432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Code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727B9F-A7CB-4BAA-8773-267BBA3348A2}"/>
              </a:ext>
            </a:extLst>
          </p:cNvPr>
          <p:cNvSpPr/>
          <p:nvPr/>
        </p:nvSpPr>
        <p:spPr>
          <a:xfrm>
            <a:off x="4096946" y="3789040"/>
            <a:ext cx="241927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err="1"/>
              <a:t>Controller.m</a:t>
            </a:r>
            <a:endParaRPr lang="en-ZA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27859-6B57-49CD-9A05-24C6AB102FCF}"/>
              </a:ext>
            </a:extLst>
          </p:cNvPr>
          <p:cNvSpPr/>
          <p:nvPr/>
        </p:nvSpPr>
        <p:spPr>
          <a:xfrm>
            <a:off x="4096946" y="4365104"/>
            <a:ext cx="241927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err="1"/>
              <a:t>TanksMassBalance.m</a:t>
            </a:r>
            <a:endParaRPr lang="en-ZA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2B79D-8575-44FB-9FC5-C5910BC78D98}"/>
              </a:ext>
            </a:extLst>
          </p:cNvPr>
          <p:cNvSpPr/>
          <p:nvPr/>
        </p:nvSpPr>
        <p:spPr>
          <a:xfrm>
            <a:off x="4098976" y="2780927"/>
            <a:ext cx="2417240" cy="504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Example1.mat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587472-C795-40A6-AE61-04D6D90F6F84}"/>
              </a:ext>
            </a:extLst>
          </p:cNvPr>
          <p:cNvSpPr/>
          <p:nvPr/>
        </p:nvSpPr>
        <p:spPr>
          <a:xfrm>
            <a:off x="2123323" y="2780927"/>
            <a:ext cx="1239041" cy="5040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i="1" dirty="0"/>
              <a:t>Load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8B49C-1FB4-490D-8D3A-20C1AAED43F9}"/>
              </a:ext>
            </a:extLst>
          </p:cNvPr>
          <p:cNvSpPr/>
          <p:nvPr/>
        </p:nvSpPr>
        <p:spPr>
          <a:xfrm>
            <a:off x="2123322" y="3826543"/>
            <a:ext cx="1296550" cy="10426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i="1" dirty="0"/>
              <a:t>Iterate over 1 year of hourly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0586E2-186B-4252-92E5-20C20235D6DB}"/>
              </a:ext>
            </a:extLst>
          </p:cNvPr>
          <p:cNvSpPr/>
          <p:nvPr/>
        </p:nvSpPr>
        <p:spPr>
          <a:xfrm>
            <a:off x="2127716" y="5144616"/>
            <a:ext cx="4888566" cy="6564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i="1" dirty="0"/>
              <a:t>Performance calculation</a:t>
            </a:r>
          </a:p>
          <a:p>
            <a:pPr algn="ctr"/>
            <a:r>
              <a:rPr lang="en-ZA" i="1" dirty="0"/>
              <a:t>Plotting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A6D78D2-BA96-4080-A673-53BFA268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6</a:t>
            </a:fld>
            <a:endParaRPr lang="en-US"/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05B39A85-36E6-4C5C-B179-EF9E6410B7A0}"/>
              </a:ext>
            </a:extLst>
          </p:cNvPr>
          <p:cNvSpPr/>
          <p:nvPr/>
        </p:nvSpPr>
        <p:spPr>
          <a:xfrm>
            <a:off x="6588224" y="4005064"/>
            <a:ext cx="288032" cy="656456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BC59E1A8-5D12-4F1A-9756-FDE5A3E264B7}"/>
              </a:ext>
            </a:extLst>
          </p:cNvPr>
          <p:cNvSpPr/>
          <p:nvPr/>
        </p:nvSpPr>
        <p:spPr>
          <a:xfrm rot="10800000">
            <a:off x="3736906" y="4005064"/>
            <a:ext cx="288032" cy="656456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1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836712"/>
            <a:ext cx="8532440" cy="739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1118" y="843431"/>
            <a:ext cx="508662" cy="67185"/>
          </a:xfrm>
          <a:prstGeom prst="rect">
            <a:avLst/>
          </a:prstGeom>
          <a:solidFill>
            <a:srgbClr val="ECA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logo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4" y="168474"/>
            <a:ext cx="2539422" cy="5895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5587472-C795-40A6-AE61-04D6D90F6F84}"/>
              </a:ext>
            </a:extLst>
          </p:cNvPr>
          <p:cNvSpPr/>
          <p:nvPr/>
        </p:nvSpPr>
        <p:spPr>
          <a:xfrm>
            <a:off x="755576" y="1124745"/>
            <a:ext cx="6048671" cy="30963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ZA" sz="2400" b="1" dirty="0"/>
              <a:t>Solution presentation</a:t>
            </a:r>
          </a:p>
          <a:p>
            <a:r>
              <a:rPr lang="en-ZA" sz="2400" b="1" dirty="0">
                <a:solidFill>
                  <a:srgbClr val="FF0000"/>
                </a:solidFill>
              </a:rPr>
              <a:t>7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How your controller works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Why you chose this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How you determined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Performance on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/>
              <a:t>Reflection on real-world potential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A6D78D2-BA96-4080-A673-53BFA268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836712"/>
            <a:ext cx="8532440" cy="739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1118" y="843431"/>
            <a:ext cx="508662" cy="67185"/>
          </a:xfrm>
          <a:prstGeom prst="rect">
            <a:avLst/>
          </a:prstGeom>
          <a:solidFill>
            <a:srgbClr val="ECA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52728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logo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4" y="168474"/>
            <a:ext cx="2539422" cy="589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F1282-B39E-4841-9A5E-4D15C2FE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F45-7C73-1441-878B-D5B71ED9B29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246FF-BCA7-4D89-A4D9-2B1F730BF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5" y="1728379"/>
            <a:ext cx="3590925" cy="3371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34CBC7-6E4A-41D3-87C6-5EE352F26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153746"/>
            <a:ext cx="3426305" cy="51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148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Life is Awesome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 Faddel</dc:creator>
  <cp:lastModifiedBy>Auret, Lidia, Dr &lt;lauret@sun.ac.za&gt;</cp:lastModifiedBy>
  <cp:revision>23</cp:revision>
  <dcterms:created xsi:type="dcterms:W3CDTF">2016-02-08T19:43:27Z</dcterms:created>
  <dcterms:modified xsi:type="dcterms:W3CDTF">2018-10-28T09:08:36Z</dcterms:modified>
</cp:coreProperties>
</file>