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6"/>
  </p:notesMasterIdLst>
  <p:handoutMasterIdLst>
    <p:handoutMasterId r:id="rId57"/>
  </p:handoutMasterIdLst>
  <p:sldIdLst>
    <p:sldId id="259" r:id="rId2"/>
    <p:sldId id="382" r:id="rId3"/>
    <p:sldId id="383" r:id="rId4"/>
    <p:sldId id="258" r:id="rId5"/>
    <p:sldId id="409" r:id="rId6"/>
    <p:sldId id="410" r:id="rId7"/>
    <p:sldId id="399" r:id="rId8"/>
    <p:sldId id="313" r:id="rId9"/>
    <p:sldId id="312" r:id="rId10"/>
    <p:sldId id="352" r:id="rId11"/>
    <p:sldId id="401" r:id="rId12"/>
    <p:sldId id="262" r:id="rId13"/>
    <p:sldId id="263" r:id="rId14"/>
    <p:sldId id="327" r:id="rId15"/>
    <p:sldId id="326" r:id="rId16"/>
    <p:sldId id="354" r:id="rId17"/>
    <p:sldId id="362" r:id="rId18"/>
    <p:sldId id="356" r:id="rId19"/>
    <p:sldId id="335" r:id="rId20"/>
    <p:sldId id="357" r:id="rId21"/>
    <p:sldId id="358" r:id="rId22"/>
    <p:sldId id="359" r:id="rId23"/>
    <p:sldId id="400" r:id="rId24"/>
    <p:sldId id="360" r:id="rId25"/>
    <p:sldId id="364" r:id="rId26"/>
    <p:sldId id="365" r:id="rId27"/>
    <p:sldId id="367" r:id="rId28"/>
    <p:sldId id="381" r:id="rId29"/>
    <p:sldId id="319" r:id="rId30"/>
    <p:sldId id="345" r:id="rId31"/>
    <p:sldId id="342" r:id="rId32"/>
    <p:sldId id="340" r:id="rId33"/>
    <p:sldId id="363" r:id="rId34"/>
    <p:sldId id="350" r:id="rId35"/>
    <p:sldId id="344" r:id="rId36"/>
    <p:sldId id="294" r:id="rId37"/>
    <p:sldId id="295" r:id="rId38"/>
    <p:sldId id="337" r:id="rId39"/>
    <p:sldId id="371" r:id="rId40"/>
    <p:sldId id="374" r:id="rId41"/>
    <p:sldId id="389" r:id="rId42"/>
    <p:sldId id="405" r:id="rId43"/>
    <p:sldId id="391" r:id="rId44"/>
    <p:sldId id="392" r:id="rId45"/>
    <p:sldId id="402" r:id="rId46"/>
    <p:sldId id="393" r:id="rId47"/>
    <p:sldId id="404" r:id="rId48"/>
    <p:sldId id="394" r:id="rId49"/>
    <p:sldId id="395" r:id="rId50"/>
    <p:sldId id="398" r:id="rId51"/>
    <p:sldId id="403" r:id="rId52"/>
    <p:sldId id="406" r:id="rId53"/>
    <p:sldId id="408" r:id="rId54"/>
    <p:sldId id="380" r:id="rId55"/>
  </p:sldIdLst>
  <p:sldSz cx="9144000" cy="6858000" type="screen4x3"/>
  <p:notesSz cx="9906000" cy="6794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jaak Brinkkemper" initials="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B5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686" autoAdjust="0"/>
  </p:normalViewPr>
  <p:slideViewPr>
    <p:cSldViewPr>
      <p:cViewPr varScale="1">
        <p:scale>
          <a:sx n="127" d="100"/>
          <a:sy n="127" d="100"/>
        </p:scale>
        <p:origin x="184" y="40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commentAuthors" Target="commentAuthors.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9-25T12:44:08.154" idx="1">
    <p:pos x="10" y="1"/>
    <p:text>Voorbeelden van discussion models erbij</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292600" cy="33972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5611108" y="0"/>
            <a:ext cx="4292600" cy="339725"/>
          </a:xfrm>
          <a:prstGeom prst="rect">
            <a:avLst/>
          </a:prstGeom>
        </p:spPr>
        <p:txBody>
          <a:bodyPr vert="horz" lIns="91440" tIns="45720" rIns="91440" bIns="45720" rtlCol="0"/>
          <a:lstStyle>
            <a:lvl1pPr algn="r">
              <a:defRPr sz="1200"/>
            </a:lvl1pPr>
          </a:lstStyle>
          <a:p>
            <a:fld id="{0805D0F2-186D-4BE1-B72B-2416FEA79AA8}" type="datetimeFigureOut">
              <a:rPr lang="nl-NL" smtClean="0"/>
              <a:t>06-02-16</a:t>
            </a:fld>
            <a:endParaRPr lang="nl-NL"/>
          </a:p>
        </p:txBody>
      </p:sp>
      <p:sp>
        <p:nvSpPr>
          <p:cNvPr id="4" name="Tijdelijke aanduiding voor voettekst 3"/>
          <p:cNvSpPr>
            <a:spLocks noGrp="1"/>
          </p:cNvSpPr>
          <p:nvPr>
            <p:ph type="ftr" sz="quarter" idx="2"/>
          </p:nvPr>
        </p:nvSpPr>
        <p:spPr>
          <a:xfrm>
            <a:off x="0" y="6453596"/>
            <a:ext cx="4292600" cy="339725"/>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5611108" y="6453596"/>
            <a:ext cx="4292600" cy="339725"/>
          </a:xfrm>
          <a:prstGeom prst="rect">
            <a:avLst/>
          </a:prstGeom>
        </p:spPr>
        <p:txBody>
          <a:bodyPr vert="horz" lIns="91440" tIns="45720" rIns="91440" bIns="45720" rtlCol="0" anchor="b"/>
          <a:lstStyle>
            <a:lvl1pPr algn="r">
              <a:defRPr sz="1200"/>
            </a:lvl1pPr>
          </a:lstStyle>
          <a:p>
            <a:fld id="{24D3A7DF-C3CD-4C33-8BEA-6990F9561A0D}" type="slidenum">
              <a:rPr lang="nl-NL" smtClean="0"/>
              <a:t>‹nr.›</a:t>
            </a:fld>
            <a:endParaRPr lang="nl-NL"/>
          </a:p>
        </p:txBody>
      </p:sp>
    </p:spTree>
    <p:extLst>
      <p:ext uri="{BB962C8B-B14F-4D97-AF65-F5344CB8AC3E}">
        <p14:creationId xmlns:p14="http://schemas.microsoft.com/office/powerpoint/2010/main" val="51802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3972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611108" y="0"/>
            <a:ext cx="4292600" cy="339725"/>
          </a:xfrm>
          <a:prstGeom prst="rect">
            <a:avLst/>
          </a:prstGeom>
        </p:spPr>
        <p:txBody>
          <a:bodyPr vert="horz" lIns="91440" tIns="45720" rIns="91440" bIns="45720" rtlCol="0"/>
          <a:lstStyle>
            <a:lvl1pPr algn="r">
              <a:defRPr sz="1200"/>
            </a:lvl1pPr>
          </a:lstStyle>
          <a:p>
            <a:fld id="{DA9B1F14-2969-4234-94C2-84FB01E3AC7A}" type="datetimeFigureOut">
              <a:rPr lang="en-AU" smtClean="0"/>
              <a:t>6/02/2016</a:t>
            </a:fld>
            <a:endParaRPr lang="en-AU"/>
          </a:p>
        </p:txBody>
      </p:sp>
      <p:sp>
        <p:nvSpPr>
          <p:cNvPr id="4" name="Slide Image Placeholder 3"/>
          <p:cNvSpPr>
            <a:spLocks noGrp="1" noRot="1" noChangeAspect="1"/>
          </p:cNvSpPr>
          <p:nvPr>
            <p:ph type="sldImg" idx="2"/>
          </p:nvPr>
        </p:nvSpPr>
        <p:spPr>
          <a:xfrm>
            <a:off x="3254375" y="509588"/>
            <a:ext cx="3397250" cy="254793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90600" y="3227388"/>
            <a:ext cx="7924800" cy="30575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6453596"/>
            <a:ext cx="4292600" cy="33972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611108" y="6453596"/>
            <a:ext cx="4292600" cy="339725"/>
          </a:xfrm>
          <a:prstGeom prst="rect">
            <a:avLst/>
          </a:prstGeom>
        </p:spPr>
        <p:txBody>
          <a:bodyPr vert="horz" lIns="91440" tIns="45720" rIns="91440" bIns="45720" rtlCol="0" anchor="b"/>
          <a:lstStyle>
            <a:lvl1pPr algn="r">
              <a:defRPr sz="1200"/>
            </a:lvl1pPr>
          </a:lstStyle>
          <a:p>
            <a:fld id="{BD95789E-32BF-4BCD-9509-3BAE69BCF054}" type="slidenum">
              <a:rPr lang="en-AU" smtClean="0"/>
              <a:t>‹nr.›</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31ECB8-2B91-4452-AE84-AF34A7E7DDAA}" type="slidenum">
              <a:rPr lang="en-US"/>
              <a:pPr/>
              <a:t>14</a:t>
            </a:fld>
            <a:endParaRPr 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25193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93564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000" i="1" smtClean="0">
                <a:latin typeface="Arial" charset="0"/>
                <a:cs typeface="Arial" charset="0"/>
              </a:rPr>
              <a:t>Specify external to/from internal interactions</a:t>
            </a:r>
            <a:endParaRPr lang="el-GR" altLang="en-US" sz="1000" smtClean="0">
              <a:latin typeface="Arial" charset="0"/>
              <a:cs typeface="Arial" charset="0"/>
            </a:endParaRPr>
          </a:p>
          <a:p>
            <a:pPr eaLnBrk="1" hangingPunct="1">
              <a:spcBef>
                <a:spcPct val="0"/>
              </a:spcBef>
            </a:pPr>
            <a:r>
              <a:rPr lang="en-US" altLang="en-US" sz="1000" smtClean="0">
                <a:latin typeface="Arial" charset="0"/>
                <a:cs typeface="Arial" charset="0"/>
              </a:rPr>
              <a:t>This step is related to the second step, where we had to identify the interactions between the product and external products. At this point we need to perform further analysis, to identify which of the modules will need to be interfaced with the external product for each request-feedback flow. It is possible that we may discover new modules at this stage which we had ignored in the previous steps. Also, for the sake of certain interaction we may need to add more interactions also amongst the internal modules of the product. </a:t>
            </a:r>
            <a:endParaRPr lang="el-GR" altLang="en-US" sz="1000" smtClean="0">
              <a:latin typeface="Arial" charset="0"/>
              <a:cs typeface="Arial" charset="0"/>
            </a:endParaRPr>
          </a:p>
          <a:p>
            <a:pPr eaLnBrk="1" hangingPunct="1">
              <a:spcBef>
                <a:spcPct val="0"/>
              </a:spcBef>
            </a:pPr>
            <a:r>
              <a:rPr lang="en-US" altLang="en-US" sz="1000" smtClean="0">
                <a:latin typeface="Arial" charset="0"/>
                <a:cs typeface="Arial" charset="0"/>
              </a:rPr>
              <a:t>In figure 8 we can see the final FAD of the Dining Room Management application. All interactions from the external third party applications to the product's modules and vice versa are modeled in this step. The functions are triggered either by a new table request, which corresponds to a request of a customer who visits the restaurant without reservation, or by a new reservation request, which can be performed either by a customer directly or through a related e-commerce application.</a:t>
            </a:r>
            <a:endParaRPr lang="el-GR" altLang="en-US" sz="1000" smtClean="0">
              <a:latin typeface="Arial" charset="0"/>
              <a:cs typeface="Arial" charset="0"/>
            </a:endParaRPr>
          </a:p>
          <a:p>
            <a:pPr eaLnBrk="1" hangingPunct="1">
              <a:spcBef>
                <a:spcPct val="0"/>
              </a:spcBef>
            </a:pPr>
            <a:endParaRPr lang="el-GR" altLang="en-US" sz="1000" smtClean="0">
              <a:latin typeface="Arial" charset="0"/>
              <a:cs typeface="Arial" charset="0"/>
            </a:endParaRPr>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2AB311-B0B3-4144-B47E-A618D33AB427}" type="slidenum">
              <a:rPr lang="el-GR" smtClean="0"/>
              <a:pPr fontAlgn="base">
                <a:spcBef>
                  <a:spcPct val="0"/>
                </a:spcBef>
                <a:spcAft>
                  <a:spcPct val="0"/>
                </a:spcAft>
                <a:defRPr/>
              </a:pPr>
              <a:t>27</a:t>
            </a:fld>
            <a:endParaRPr lang="el-GR" smtClean="0"/>
          </a:p>
        </p:txBody>
      </p:sp>
    </p:spTree>
    <p:extLst>
      <p:ext uri="{BB962C8B-B14F-4D97-AF65-F5344CB8AC3E}">
        <p14:creationId xmlns:p14="http://schemas.microsoft.com/office/powerpoint/2010/main" val="102723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AC1EE-DA46-40D5-AF85-B4BEFE097126}" type="slidenum">
              <a:rPr lang="en-US"/>
              <a:pPr/>
              <a:t>29</a:t>
            </a:fld>
            <a:endParaRPr lang="en-US"/>
          </a:p>
        </p:txBody>
      </p:sp>
      <p:sp>
        <p:nvSpPr>
          <p:cNvPr id="294914" name="Rectangle 2"/>
          <p:cNvSpPr>
            <a:spLocks noGrp="1" noRot="1" noChangeAspect="1" noChangeArrowheads="1" noTextEdit="1"/>
          </p:cNvSpPr>
          <p:nvPr>
            <p:ph type="sldImg"/>
          </p:nvPr>
        </p:nvSpPr>
        <p:spPr>
          <a:xfrm>
            <a:off x="3255963" y="509588"/>
            <a:ext cx="3394075" cy="2546350"/>
          </a:xfrm>
          <a:ln/>
        </p:spPr>
      </p:sp>
      <p:sp>
        <p:nvSpPr>
          <p:cNvPr id="294915" name="Rectangle 3"/>
          <p:cNvSpPr>
            <a:spLocks noGrp="1" noChangeArrowheads="1"/>
          </p:cNvSpPr>
          <p:nvPr>
            <p:ph type="body" idx="1"/>
          </p:nvPr>
        </p:nvSpPr>
        <p:spPr>
          <a:xfrm>
            <a:off x="1320145" y="3227683"/>
            <a:ext cx="7265710" cy="3056640"/>
          </a:xfrm>
        </p:spPr>
        <p:txBody>
          <a:bodyPr lIns="93881" tIns="46941" rIns="93881" bIns="46941"/>
          <a:lstStyle/>
          <a:p>
            <a:r>
              <a:rPr lang="en-US"/>
              <a:t>Project?</a:t>
            </a:r>
          </a:p>
          <a:p>
            <a:r>
              <a:rPr lang="en-US"/>
              <a:t>Distribution Solution is built on top of iBaan ERP Warehousing</a:t>
            </a:r>
          </a:p>
        </p:txBody>
      </p:sp>
    </p:spTree>
    <p:extLst>
      <p:ext uri="{BB962C8B-B14F-4D97-AF65-F5344CB8AC3E}">
        <p14:creationId xmlns:p14="http://schemas.microsoft.com/office/powerpoint/2010/main" val="118624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541780-CE27-48F0-896E-4C76CC2EE9C7}" type="slidenum">
              <a:rPr lang="en-US"/>
              <a:pPr/>
              <a:t>30</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7671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C68A5-CC7E-4BD6-8D52-A232A8657AB8}" type="slidenum">
              <a:rPr lang="en-US"/>
              <a:pPr/>
              <a:t>31</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7978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66F57-6A91-4D22-8047-3FB7653F76F4}" type="slidenum">
              <a:rPr lang="en-US"/>
              <a:pPr/>
              <a:t>32</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845084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2CCD0-8944-4C2F-9702-CDD91C14C44D}" type="slidenum">
              <a:rPr lang="en-US"/>
              <a:pPr/>
              <a:t>33</a:t>
            </a:fld>
            <a:endParaRPr 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2028270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623C3-B603-488E-B4D6-EDFA8192EB44}" type="slidenum">
              <a:rPr lang="en-US"/>
              <a:pPr/>
              <a:t>34</a:t>
            </a:fld>
            <a:endParaRPr lang="en-US"/>
          </a:p>
        </p:txBody>
      </p:sp>
      <p:sp>
        <p:nvSpPr>
          <p:cNvPr id="154626" name="Rectangle 2"/>
          <p:cNvSpPr>
            <a:spLocks noGrp="1" noRot="1" noChangeAspect="1" noChangeArrowheads="1"/>
          </p:cNvSpPr>
          <p:nvPr>
            <p:ph type="sldImg"/>
          </p:nvPr>
        </p:nvSpPr>
        <p:spPr bwMode="auto">
          <a:xfrm>
            <a:off x="4953000" y="1782763"/>
            <a:ext cx="0" cy="0"/>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1320145" y="3227683"/>
            <a:ext cx="1559278" cy="178414"/>
          </a:xfrm>
          <a:prstGeom prst="rect">
            <a:avLst/>
          </a:prstGeom>
          <a:solidFill>
            <a:srgbClr val="FFFFFF"/>
          </a:solidFill>
          <a:ln>
            <a:solidFill>
              <a:srgbClr val="000000"/>
            </a:solidFill>
            <a:miter lim="800000"/>
            <a:headEnd/>
            <a:tailEnd/>
          </a:ln>
        </p:spPr>
        <p:txBody>
          <a:bodyPr lIns="97365" tIns="48683" rIns="97365" bIns="48683"/>
          <a:lstStyle/>
          <a:p>
            <a:endParaRPr lang="nl-NL"/>
          </a:p>
        </p:txBody>
      </p:sp>
    </p:spTree>
    <p:extLst>
      <p:ext uri="{BB962C8B-B14F-4D97-AF65-F5344CB8AC3E}">
        <p14:creationId xmlns:p14="http://schemas.microsoft.com/office/powerpoint/2010/main" val="214115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F1F40-92A2-43B7-AB5F-A5E8EB771372}" type="slidenum">
              <a:rPr lang="en-US"/>
              <a:pPr/>
              <a:t>35</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1003519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EF954F-B201-465C-84EF-E968B88888D5}" type="slidenum">
              <a:rPr lang="en-US"/>
              <a:pPr/>
              <a:t>38</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196651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F4D9C-5095-470D-B93A-73AA4C991513}" type="slidenum">
              <a:rPr lang="en-US"/>
              <a:pPr/>
              <a:t>15</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156899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C68A5-CC7E-4BD6-8D52-A232A8657AB8}" type="slidenum">
              <a:rPr lang="en-US"/>
              <a:pPr/>
              <a:t>17</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107744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41402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0A4F8-A914-4E5D-84FE-C3F2065EC07F}" type="slidenum">
              <a:rPr lang="en-US"/>
              <a:pPr/>
              <a:t>19</a:t>
            </a:fld>
            <a:endParaRPr 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nl-NL"/>
          </a:p>
        </p:txBody>
      </p:sp>
    </p:spTree>
    <p:extLst>
      <p:ext uri="{BB962C8B-B14F-4D97-AF65-F5344CB8AC3E}">
        <p14:creationId xmlns:p14="http://schemas.microsoft.com/office/powerpoint/2010/main" val="153091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840367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1386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65940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21386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16"/>
          <p:cNvSpPr>
            <a:spLocks noChangeArrowheads="1"/>
          </p:cNvSpPr>
          <p:nvPr/>
        </p:nvSpPr>
        <p:spPr bwMode="auto">
          <a:xfrm>
            <a:off x="76200" y="6477000"/>
            <a:ext cx="533400" cy="381000"/>
          </a:xfrm>
          <a:prstGeom prst="rect">
            <a:avLst/>
          </a:prstGeom>
          <a:noFill/>
          <a:ln w="9525">
            <a:noFill/>
            <a:miter lim="800000"/>
            <a:headEnd/>
            <a:tailEnd/>
          </a:ln>
          <a:effectLst/>
        </p:spPr>
        <p:txBody>
          <a:bodyPr/>
          <a:lstStyle/>
          <a:p>
            <a:pPr algn="r" eaLnBrk="0" hangingPunct="0">
              <a:defRPr/>
            </a:pPr>
            <a:fld id="{5185CEA8-4305-466F-AD06-72A17F519615}" type="slidenum">
              <a:rPr lang="en-US" sz="1200">
                <a:latin typeface="Verdana" charset="0"/>
              </a:rPr>
              <a:pPr algn="r" eaLnBrk="0" hangingPunct="0">
                <a:defRPr/>
              </a:pPr>
              <a:t>‹nr.›</a:t>
            </a:fld>
            <a:endParaRPr lang="en-US" sz="1400">
              <a:latin typeface="Verdana" charset="0"/>
            </a:endParaRPr>
          </a:p>
        </p:txBody>
      </p:sp>
      <p:pic>
        <p:nvPicPr>
          <p:cNvPr id="5" name="Picture 29" descr="1024x768 T01Inf-E.png                                          0042198FMacintosh HD                   BB707946:"/>
          <p:cNvPicPr>
            <a:picLocks noChangeAspect="1" noChangeArrowheads="1"/>
          </p:cNvPicPr>
          <p:nvPr/>
        </p:nvPicPr>
        <p:blipFill>
          <a:blip r:embed="rId2"/>
          <a:srcRect/>
          <a:stretch>
            <a:fillRect/>
          </a:stretch>
        </p:blipFill>
        <p:spPr bwMode="auto">
          <a:xfrm>
            <a:off x="0" y="-1588"/>
            <a:ext cx="9144000" cy="6861176"/>
          </a:xfrm>
          <a:prstGeom prst="rect">
            <a:avLst/>
          </a:prstGeom>
          <a:noFill/>
          <a:ln w="9525">
            <a:noFill/>
            <a:miter lim="800000"/>
            <a:headEnd/>
            <a:tailEnd/>
          </a:ln>
        </p:spPr>
      </p:pic>
      <p:sp>
        <p:nvSpPr>
          <p:cNvPr id="3074" name="Rectangle 2"/>
          <p:cNvSpPr>
            <a:spLocks noGrp="1" noChangeArrowheads="1"/>
          </p:cNvSpPr>
          <p:nvPr>
            <p:ph type="ctrTitle"/>
          </p:nvPr>
        </p:nvSpPr>
        <p:spPr>
          <a:xfrm>
            <a:off x="1752600" y="2057400"/>
            <a:ext cx="7010400" cy="1676400"/>
          </a:xfrm>
        </p:spPr>
        <p:txBody>
          <a:bodyPr/>
          <a:lstStyle>
            <a:lvl1pPr algn="r">
              <a:lnSpc>
                <a:spcPts val="4400"/>
              </a:lnSpc>
              <a:spcAft>
                <a:spcPts val="300"/>
              </a:spcAft>
              <a:defRPr sz="2800"/>
            </a:lvl1pPr>
          </a:lstStyle>
          <a:p>
            <a:r>
              <a:rPr lang="nl-NL" smtClean="0"/>
              <a:t>Klik om de stijl te bewerken</a:t>
            </a:r>
            <a:endParaRPr lang="en-US"/>
          </a:p>
        </p:txBody>
      </p:sp>
      <p:sp>
        <p:nvSpPr>
          <p:cNvPr id="3075" name="Rectangle 3"/>
          <p:cNvSpPr>
            <a:spLocks noGrp="1" noChangeArrowheads="1"/>
          </p:cNvSpPr>
          <p:nvPr>
            <p:ph type="subTitle" idx="1"/>
          </p:nvPr>
        </p:nvSpPr>
        <p:spPr>
          <a:xfrm>
            <a:off x="2362200" y="3962400"/>
            <a:ext cx="6400800" cy="1752600"/>
          </a:xfrm>
        </p:spPr>
        <p:txBody>
          <a:bodyPr/>
          <a:lstStyle>
            <a:lvl1pPr marL="0" indent="0" algn="r">
              <a:buFont typeface="Webdings" charset="2"/>
              <a:buNone/>
              <a:defRPr sz="2000"/>
            </a:lvl1pPr>
          </a:lstStyle>
          <a:p>
            <a:r>
              <a:rPr lang="nl-NL" smtClean="0"/>
              <a:t>Klik om de ondertitelstijl van het model te bewerken</a:t>
            </a:r>
            <a:endParaRPr lang="en-US"/>
          </a:p>
        </p:txBody>
      </p:sp>
      <p:sp>
        <p:nvSpPr>
          <p:cNvPr id="6" name="Rectangle 5"/>
          <p:cNvSpPr>
            <a:spLocks noGrp="1" noChangeArrowheads="1"/>
          </p:cNvSpPr>
          <p:nvPr>
            <p:ph type="ftr" sz="quarter" idx="10"/>
          </p:nvPr>
        </p:nvSpPr>
        <p:spPr>
          <a:xfrm>
            <a:off x="2362200" y="6248400"/>
            <a:ext cx="3657600" cy="457200"/>
          </a:xfrm>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5"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304800"/>
            <a:ext cx="1847850" cy="5486400"/>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1371600" y="304800"/>
            <a:ext cx="5391150" cy="54864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5"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391400" cy="1143000"/>
          </a:xfrm>
        </p:spPr>
        <p:txBody>
          <a:bodyPr/>
          <a:lstStyle/>
          <a:p>
            <a:r>
              <a:rPr lang="nl-NL" smtClean="0"/>
              <a:t>Klik om de stijl te bewerken</a:t>
            </a:r>
            <a:endParaRPr lang="en-US"/>
          </a:p>
        </p:txBody>
      </p:sp>
      <p:sp>
        <p:nvSpPr>
          <p:cNvPr id="3" name="Chart Placeholder 2"/>
          <p:cNvSpPr>
            <a:spLocks noGrp="1"/>
          </p:cNvSpPr>
          <p:nvPr>
            <p:ph type="chart" idx="1"/>
          </p:nvPr>
        </p:nvSpPr>
        <p:spPr>
          <a:xfrm>
            <a:off x="1371600" y="1828800"/>
            <a:ext cx="7391400" cy="3962400"/>
          </a:xfrm>
        </p:spPr>
        <p:txBody>
          <a:bodyPr/>
          <a:lstStyle/>
          <a:p>
            <a:pPr lvl="0"/>
            <a:r>
              <a:rPr lang="nl-NL" noProof="0" smtClean="0"/>
              <a:t>Klik op het pictogram als u een grafiek wilt toevoegen</a:t>
            </a:r>
            <a:endParaRPr lang="en-US" noProof="0"/>
          </a:p>
        </p:txBody>
      </p:sp>
      <p:sp>
        <p:nvSpPr>
          <p:cNvPr id="4"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5"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el en diagram of organigram">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391400" cy="1143000"/>
          </a:xfrm>
        </p:spPr>
        <p:txBody>
          <a:bodyPr/>
          <a:lstStyle/>
          <a:p>
            <a:r>
              <a:rPr lang="nl-NL" smtClean="0"/>
              <a:t>Klik om de stijl te bewerken</a:t>
            </a:r>
            <a:endParaRPr lang="en-US"/>
          </a:p>
        </p:txBody>
      </p:sp>
      <p:sp>
        <p:nvSpPr>
          <p:cNvPr id="3" name="SmartArt Placeholder 2"/>
          <p:cNvSpPr>
            <a:spLocks noGrp="1"/>
          </p:cNvSpPr>
          <p:nvPr>
            <p:ph type="dgm" idx="1"/>
          </p:nvPr>
        </p:nvSpPr>
        <p:spPr>
          <a:xfrm>
            <a:off x="1371600" y="1828800"/>
            <a:ext cx="7391400" cy="3962400"/>
          </a:xfrm>
        </p:spPr>
        <p:txBody>
          <a:bodyPr/>
          <a:lstStyle/>
          <a:p>
            <a:pPr lvl="0"/>
            <a:r>
              <a:rPr lang="nl-NL" noProof="0" smtClean="0"/>
              <a:t>Klik op het pictogram als u een SmartArt-afbeelding wilt toevoegen</a:t>
            </a:r>
            <a:endParaRPr lang="en-US" noProof="0"/>
          </a:p>
        </p:txBody>
      </p:sp>
      <p:sp>
        <p:nvSpPr>
          <p:cNvPr id="4"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5"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391400" cy="1143000"/>
          </a:xfrm>
        </p:spPr>
        <p:txBody>
          <a:bodyPr/>
          <a:lstStyle/>
          <a:p>
            <a:r>
              <a:rPr lang="nl-NL" smtClean="0"/>
              <a:t>Klik om de stijl te bewerken</a:t>
            </a:r>
            <a:endParaRPr lang="en-US"/>
          </a:p>
        </p:txBody>
      </p:sp>
      <p:sp>
        <p:nvSpPr>
          <p:cNvPr id="3" name="Table Placeholder 2"/>
          <p:cNvSpPr>
            <a:spLocks noGrp="1"/>
          </p:cNvSpPr>
          <p:nvPr>
            <p:ph type="tbl" idx="1"/>
          </p:nvPr>
        </p:nvSpPr>
        <p:spPr>
          <a:xfrm>
            <a:off x="1371600" y="1828800"/>
            <a:ext cx="7391400" cy="3962400"/>
          </a:xfrm>
        </p:spPr>
        <p:txBody>
          <a:bodyPr/>
          <a:lstStyle/>
          <a:p>
            <a:pPr lvl="0"/>
            <a:r>
              <a:rPr lang="nl-NL" noProof="0" smtClean="0"/>
              <a:t>Klik op het pictogram als u een tabel wilt toevoegen</a:t>
            </a:r>
            <a:endParaRPr lang="en-US" noProof="0"/>
          </a:p>
        </p:txBody>
      </p:sp>
      <p:sp>
        <p:nvSpPr>
          <p:cNvPr id="4"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5"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685800" y="228600"/>
            <a:ext cx="7391400" cy="1143000"/>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685800" y="1676400"/>
            <a:ext cx="3810000" cy="49530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76400"/>
            <a:ext cx="3810000" cy="49530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ianummer 4"/>
          <p:cNvSpPr>
            <a:spLocks noGrp="1"/>
          </p:cNvSpPr>
          <p:nvPr>
            <p:ph type="sldNum" sz="quarter" idx="10"/>
          </p:nvPr>
        </p:nvSpPr>
        <p:spPr>
          <a:xfrm>
            <a:off x="8458200" y="6400800"/>
            <a:ext cx="533400" cy="304800"/>
          </a:xfrm>
          <a:prstGeom prst="rect">
            <a:avLst/>
          </a:prstGeom>
        </p:spPr>
        <p:txBody>
          <a:bodyPr/>
          <a:lstStyle>
            <a:lvl1pPr>
              <a:defRPr/>
            </a:lvl1pPr>
          </a:lstStyle>
          <a:p>
            <a:fld id="{358A7409-A0EA-4497-8D7D-59E92EA96D1C}" type="slidenum">
              <a:rPr lang="nl-NL"/>
              <a:pPr/>
              <a:t>‹nr.›</a:t>
            </a:fld>
            <a:endParaRPr lang="nl-NL"/>
          </a:p>
        </p:txBody>
      </p:sp>
    </p:spTree>
    <p:extLst>
      <p:ext uri="{BB962C8B-B14F-4D97-AF65-F5344CB8AC3E}">
        <p14:creationId xmlns:p14="http://schemas.microsoft.com/office/powerpoint/2010/main" val="93428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5"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5"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Content Placeholder 2"/>
          <p:cNvSpPr>
            <a:spLocks noGrp="1"/>
          </p:cNvSpPr>
          <p:nvPr>
            <p:ph sz="half" idx="1"/>
          </p:nvPr>
        </p:nvSpPr>
        <p:spPr>
          <a:xfrm>
            <a:off x="1371600" y="1828800"/>
            <a:ext cx="3619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Content Placeholder 3"/>
          <p:cNvSpPr>
            <a:spLocks noGrp="1"/>
          </p:cNvSpPr>
          <p:nvPr>
            <p:ph sz="half" idx="2"/>
          </p:nvPr>
        </p:nvSpPr>
        <p:spPr>
          <a:xfrm>
            <a:off x="5143500" y="1828800"/>
            <a:ext cx="36195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6"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8"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4"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3"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6"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18"/>
          <p:cNvSpPr>
            <a:spLocks noGrp="1" noChangeArrowheads="1"/>
          </p:cNvSpPr>
          <p:nvPr>
            <p:ph type="dt" sz="half" idx="10"/>
          </p:nvPr>
        </p:nvSpPr>
        <p:spPr>
          <a:ln/>
        </p:spPr>
        <p:txBody>
          <a:bodyPr/>
          <a:lstStyle>
            <a:lvl1pPr>
              <a:defRPr/>
            </a:lvl1pPr>
          </a:lstStyle>
          <a:p>
            <a:fld id="{02C3DB84-98FB-4B92-9E59-12D7CC27F3EE}" type="datetime1">
              <a:rPr lang="en-AU" smtClean="0"/>
              <a:t>6/02/2016</a:t>
            </a:fld>
            <a:endParaRPr lang="en-AU"/>
          </a:p>
        </p:txBody>
      </p:sp>
      <p:sp>
        <p:nvSpPr>
          <p:cNvPr id="6" name="Rectangle 19"/>
          <p:cNvSpPr>
            <a:spLocks noGrp="1" noChangeArrowheads="1"/>
          </p:cNvSpPr>
          <p:nvPr>
            <p:ph type="ftr" sz="quarter" idx="11"/>
          </p:nvPr>
        </p:nvSpPr>
        <p:spPr>
          <a:ln/>
        </p:spPr>
        <p:txBody>
          <a:bodyPr/>
          <a:lstStyle>
            <a:lvl1pPr>
              <a:defRPr/>
            </a:lvl1pPr>
          </a:lstStyle>
          <a:p>
            <a:r>
              <a:rPr lang="en-AU" smtClean="0"/>
              <a:t>© Len Bass, Paul Clements, Rick Kazman, distributed under Creative Commons Attribution License</a:t>
            </a:r>
            <a:endParaRPr lang="en-AU" dirty="0"/>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9" descr="1024x768 Basis01Info#430D11.png                                0042198FMacintosh HD                   BB707946:"/>
          <p:cNvPicPr>
            <a:picLocks noChangeAspect="1" noChangeArrowheads="1"/>
          </p:cNvPicPr>
          <p:nvPr/>
        </p:nvPicPr>
        <p:blipFill>
          <a:blip r:embed="rId17"/>
          <a:srcRect/>
          <a:stretch>
            <a:fillRect/>
          </a:stretch>
        </p:blipFill>
        <p:spPr bwMode="auto">
          <a:xfrm>
            <a:off x="0" y="-1588"/>
            <a:ext cx="9144000" cy="6861176"/>
          </a:xfrm>
          <a:prstGeom prst="rect">
            <a:avLst/>
          </a:prstGeom>
          <a:noFill/>
          <a:ln w="9525">
            <a:noFill/>
            <a:miter lim="800000"/>
            <a:headEnd/>
            <a:tailEnd/>
          </a:ln>
        </p:spPr>
      </p:pic>
      <p:sp>
        <p:nvSpPr>
          <p:cNvPr id="1038" name="Rectangle 14"/>
          <p:cNvSpPr>
            <a:spLocks noChangeArrowheads="1"/>
          </p:cNvSpPr>
          <p:nvPr/>
        </p:nvSpPr>
        <p:spPr bwMode="auto">
          <a:xfrm>
            <a:off x="0" y="6477000"/>
            <a:ext cx="533400" cy="381000"/>
          </a:xfrm>
          <a:prstGeom prst="rect">
            <a:avLst/>
          </a:prstGeom>
          <a:noFill/>
          <a:ln w="9525">
            <a:noFill/>
            <a:miter lim="800000"/>
            <a:headEnd/>
            <a:tailEnd/>
          </a:ln>
          <a:effectLst/>
        </p:spPr>
        <p:txBody>
          <a:bodyPr/>
          <a:lstStyle/>
          <a:p>
            <a:pPr algn="r" eaLnBrk="0" hangingPunct="0">
              <a:defRPr/>
            </a:pPr>
            <a:fld id="{51BDD35B-DF3A-427C-8233-4638BBF8BE56}" type="slidenum">
              <a:rPr lang="en-US" sz="1200">
                <a:latin typeface="Verdana" charset="0"/>
              </a:rPr>
              <a:pPr algn="r" eaLnBrk="0" hangingPunct="0">
                <a:defRPr/>
              </a:pPr>
              <a:t>‹nr.›</a:t>
            </a:fld>
            <a:endParaRPr lang="en-US" sz="1400">
              <a:latin typeface="Verdana" charset="0"/>
            </a:endParaRPr>
          </a:p>
        </p:txBody>
      </p:sp>
      <p:sp>
        <p:nvSpPr>
          <p:cNvPr id="1028" name="Rectangle 2"/>
          <p:cNvSpPr>
            <a:spLocks noGrp="1" noChangeArrowheads="1"/>
          </p:cNvSpPr>
          <p:nvPr>
            <p:ph type="title"/>
          </p:nvPr>
        </p:nvSpPr>
        <p:spPr bwMode="auto">
          <a:xfrm>
            <a:off x="1371600" y="304800"/>
            <a:ext cx="7391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Klik om de stijl te bewerken</a:t>
            </a:r>
            <a:endParaRPr lang="en-US" smtClean="0"/>
          </a:p>
        </p:txBody>
      </p:sp>
      <p:sp>
        <p:nvSpPr>
          <p:cNvPr id="1029" name="Rectangle 3"/>
          <p:cNvSpPr>
            <a:spLocks noGrp="1" noChangeArrowheads="1"/>
          </p:cNvSpPr>
          <p:nvPr>
            <p:ph type="body" idx="1"/>
          </p:nvPr>
        </p:nvSpPr>
        <p:spPr bwMode="auto">
          <a:xfrm>
            <a:off x="1371600" y="1828800"/>
            <a:ext cx="7391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smtClean="0"/>
          </a:p>
        </p:txBody>
      </p:sp>
      <p:sp>
        <p:nvSpPr>
          <p:cNvPr id="1042" name="Rectangle 18"/>
          <p:cNvSpPr>
            <a:spLocks noGrp="1" noChangeArrowheads="1"/>
          </p:cNvSpPr>
          <p:nvPr>
            <p:ph type="dt" sz="half" idx="2"/>
          </p:nvPr>
        </p:nvSpPr>
        <p:spPr bwMode="auto">
          <a:xfrm>
            <a:off x="1524000" y="64770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a:defRPr>
            </a:lvl1pPr>
          </a:lstStyle>
          <a:p>
            <a:fld id="{02C3DB84-98FB-4B92-9E59-12D7CC27F3EE}" type="datetime1">
              <a:rPr lang="en-AU" smtClean="0"/>
              <a:t>6/02/2016</a:t>
            </a:fld>
            <a:endParaRPr lang="en-AU"/>
          </a:p>
        </p:txBody>
      </p:sp>
      <p:sp>
        <p:nvSpPr>
          <p:cNvPr id="1043" name="Rectangle 19"/>
          <p:cNvSpPr>
            <a:spLocks noGrp="1" noChangeArrowheads="1"/>
          </p:cNvSpPr>
          <p:nvPr>
            <p:ph type="ftr" sz="quarter" idx="3"/>
          </p:nvPr>
        </p:nvSpPr>
        <p:spPr bwMode="auto">
          <a:xfrm>
            <a:off x="3505200" y="6477000"/>
            <a:ext cx="2895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a:latin typeface="+mn-lt"/>
              </a:defRPr>
            </a:lvl1pPr>
          </a:lstStyle>
          <a:p>
            <a:r>
              <a:rPr lang="en-AU" smtClean="0"/>
              <a:t>© Len Bass, Paul Clements, Rick Kazman, distributed under Creative Commons Attribution License</a:t>
            </a:r>
            <a:endParaRPr lang="en-AU"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ctr" rtl="0" eaLnBrk="1" fontAlgn="base" hangingPunct="1">
        <a:spcBef>
          <a:spcPct val="0"/>
        </a:spcBef>
        <a:spcAft>
          <a:spcPct val="0"/>
        </a:spcAft>
        <a:defRPr sz="2400" b="1">
          <a:solidFill>
            <a:schemeClr val="tx2"/>
          </a:solidFill>
          <a:latin typeface="+mj-lt"/>
          <a:ea typeface="+mj-ea"/>
          <a:cs typeface="+mj-cs"/>
        </a:defRPr>
      </a:lvl1pPr>
      <a:lvl2pPr algn="ctr" rtl="0" eaLnBrk="1" fontAlgn="base" hangingPunct="1">
        <a:spcBef>
          <a:spcPct val="0"/>
        </a:spcBef>
        <a:spcAft>
          <a:spcPct val="0"/>
        </a:spcAft>
        <a:defRPr sz="2400" b="1">
          <a:solidFill>
            <a:schemeClr val="tx2"/>
          </a:solidFill>
          <a:latin typeface="Verdana" charset="0"/>
        </a:defRPr>
      </a:lvl2pPr>
      <a:lvl3pPr algn="ctr" rtl="0" eaLnBrk="1" fontAlgn="base" hangingPunct="1">
        <a:spcBef>
          <a:spcPct val="0"/>
        </a:spcBef>
        <a:spcAft>
          <a:spcPct val="0"/>
        </a:spcAft>
        <a:defRPr sz="2400" b="1">
          <a:solidFill>
            <a:schemeClr val="tx2"/>
          </a:solidFill>
          <a:latin typeface="Verdana" charset="0"/>
        </a:defRPr>
      </a:lvl3pPr>
      <a:lvl4pPr algn="ctr" rtl="0" eaLnBrk="1" fontAlgn="base" hangingPunct="1">
        <a:spcBef>
          <a:spcPct val="0"/>
        </a:spcBef>
        <a:spcAft>
          <a:spcPct val="0"/>
        </a:spcAft>
        <a:defRPr sz="2400" b="1">
          <a:solidFill>
            <a:schemeClr val="tx2"/>
          </a:solidFill>
          <a:latin typeface="Verdana" charset="0"/>
        </a:defRPr>
      </a:lvl4pPr>
      <a:lvl5pPr algn="ctr" rtl="0" eaLnBrk="1" fontAlgn="base" hangingPunct="1">
        <a:spcBef>
          <a:spcPct val="0"/>
        </a:spcBef>
        <a:spcAft>
          <a:spcPct val="0"/>
        </a:spcAft>
        <a:defRPr sz="2400" b="1">
          <a:solidFill>
            <a:schemeClr val="tx2"/>
          </a:solidFill>
          <a:latin typeface="Verdana" charset="0"/>
        </a:defRPr>
      </a:lvl5pPr>
      <a:lvl6pPr marL="457200" algn="ctr" rtl="0" eaLnBrk="1" fontAlgn="base" hangingPunct="1">
        <a:spcBef>
          <a:spcPct val="0"/>
        </a:spcBef>
        <a:spcAft>
          <a:spcPct val="0"/>
        </a:spcAft>
        <a:defRPr sz="2400" b="1">
          <a:solidFill>
            <a:schemeClr val="tx2"/>
          </a:solidFill>
          <a:latin typeface="Verdana" charset="0"/>
        </a:defRPr>
      </a:lvl6pPr>
      <a:lvl7pPr marL="914400" algn="ctr" rtl="0" eaLnBrk="1" fontAlgn="base" hangingPunct="1">
        <a:spcBef>
          <a:spcPct val="0"/>
        </a:spcBef>
        <a:spcAft>
          <a:spcPct val="0"/>
        </a:spcAft>
        <a:defRPr sz="2400" b="1">
          <a:solidFill>
            <a:schemeClr val="tx2"/>
          </a:solidFill>
          <a:latin typeface="Verdana" charset="0"/>
        </a:defRPr>
      </a:lvl7pPr>
      <a:lvl8pPr marL="1371600" algn="ctr" rtl="0" eaLnBrk="1" fontAlgn="base" hangingPunct="1">
        <a:spcBef>
          <a:spcPct val="0"/>
        </a:spcBef>
        <a:spcAft>
          <a:spcPct val="0"/>
        </a:spcAft>
        <a:defRPr sz="2400" b="1">
          <a:solidFill>
            <a:schemeClr val="tx2"/>
          </a:solidFill>
          <a:latin typeface="Verdana" charset="0"/>
        </a:defRPr>
      </a:lvl8pPr>
      <a:lvl9pPr marL="1828800" algn="ctr" rtl="0" eaLnBrk="1" fontAlgn="base" hangingPunct="1">
        <a:spcBef>
          <a:spcPct val="0"/>
        </a:spcBef>
        <a:spcAft>
          <a:spcPct val="0"/>
        </a:spcAft>
        <a:defRPr sz="2400" b="1">
          <a:solidFill>
            <a:schemeClr val="tx2"/>
          </a:solidFill>
          <a:latin typeface="Verdana" charset="0"/>
        </a:defRPr>
      </a:lvl9pPr>
    </p:titleStyle>
    <p:bodyStyle>
      <a:lvl1pPr marL="254000" indent="-254000" algn="l" rtl="0" eaLnBrk="1" fontAlgn="base" hangingPunct="1">
        <a:spcBef>
          <a:spcPct val="20000"/>
        </a:spcBef>
        <a:spcAft>
          <a:spcPct val="0"/>
        </a:spcAft>
        <a:buClr>
          <a:schemeClr val="hlink"/>
        </a:buClr>
        <a:buSzPct val="50000"/>
        <a:buFont typeface="Webdings" pitchFamily="18" charset="2"/>
        <a:buChar char="g"/>
        <a:defRPr>
          <a:solidFill>
            <a:schemeClr val="tx1"/>
          </a:solidFill>
          <a:latin typeface="+mn-lt"/>
          <a:ea typeface="+mn-ea"/>
          <a:cs typeface="+mn-cs"/>
        </a:defRPr>
      </a:lvl1pPr>
      <a:lvl2pPr marL="720725" indent="-2873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1304925" indent="-228600" algn="l" rtl="0" eaLnBrk="1" fontAlgn="base" hangingPunct="1">
        <a:spcBef>
          <a:spcPct val="20000"/>
        </a:spcBef>
        <a:spcAft>
          <a:spcPct val="0"/>
        </a:spcAft>
        <a:buChar char="•"/>
        <a:defRPr sz="1400">
          <a:solidFill>
            <a:schemeClr val="tx1"/>
          </a:solidFill>
          <a:latin typeface="+mn-lt"/>
        </a:defRPr>
      </a:lvl3pPr>
      <a:lvl4pPr marL="1712913" indent="-228600" algn="l" rtl="0" eaLnBrk="1" fontAlgn="base" hangingPunct="1">
        <a:spcBef>
          <a:spcPct val="20000"/>
        </a:spcBef>
        <a:spcAft>
          <a:spcPct val="0"/>
        </a:spcAft>
        <a:buChar char="–"/>
        <a:defRPr sz="1200">
          <a:solidFill>
            <a:schemeClr val="tx1"/>
          </a:solidFill>
          <a:latin typeface="+mn-lt"/>
        </a:defRPr>
      </a:lvl4pPr>
      <a:lvl5pPr marL="2120900" indent="-228600" algn="l" rtl="0" eaLnBrk="1" fontAlgn="base" hangingPunct="1">
        <a:spcBef>
          <a:spcPct val="20000"/>
        </a:spcBef>
        <a:spcAft>
          <a:spcPct val="0"/>
        </a:spcAft>
        <a:buChar char="»"/>
        <a:defRPr sz="1000">
          <a:solidFill>
            <a:schemeClr val="tx1"/>
          </a:solidFill>
          <a:latin typeface="+mn-lt"/>
        </a:defRPr>
      </a:lvl5pPr>
      <a:lvl6pPr marL="2438400" indent="-228600" algn="l" rtl="0" eaLnBrk="1" fontAlgn="base" hangingPunct="1">
        <a:spcBef>
          <a:spcPct val="20000"/>
        </a:spcBef>
        <a:spcAft>
          <a:spcPct val="0"/>
        </a:spcAft>
        <a:buChar char="»"/>
        <a:defRPr sz="1000">
          <a:solidFill>
            <a:schemeClr val="tx1"/>
          </a:solidFill>
          <a:latin typeface="+mn-lt"/>
        </a:defRPr>
      </a:lvl6pPr>
      <a:lvl7pPr marL="2895600" indent="-228600" algn="l" rtl="0" eaLnBrk="1" fontAlgn="base" hangingPunct="1">
        <a:spcBef>
          <a:spcPct val="20000"/>
        </a:spcBef>
        <a:spcAft>
          <a:spcPct val="0"/>
        </a:spcAft>
        <a:buChar char="»"/>
        <a:defRPr sz="1000">
          <a:solidFill>
            <a:schemeClr val="tx1"/>
          </a:solidFill>
          <a:latin typeface="+mn-lt"/>
        </a:defRPr>
      </a:lvl7pPr>
      <a:lvl8pPr marL="3352800" indent="-228600" algn="l" rtl="0" eaLnBrk="1" fontAlgn="base" hangingPunct="1">
        <a:spcBef>
          <a:spcPct val="20000"/>
        </a:spcBef>
        <a:spcAft>
          <a:spcPct val="0"/>
        </a:spcAft>
        <a:buChar char="»"/>
        <a:defRPr sz="1000">
          <a:solidFill>
            <a:schemeClr val="tx1"/>
          </a:solidFill>
          <a:latin typeface="+mn-lt"/>
        </a:defRPr>
      </a:lvl8pPr>
      <a:lvl9pPr marL="38100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3" Type="http://schemas.openxmlformats.org/officeDocument/2006/relationships/slide" Target="slide47.xml"/><Relationship Id="rId4" Type="http://schemas.openxmlformats.org/officeDocument/2006/relationships/slide" Target="slide38.xml"/><Relationship Id="rId5" Type="http://schemas.openxmlformats.org/officeDocument/2006/relationships/slide" Target="slide12.xm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comments" Target="../comments/commen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23.gif"/><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smtClean="0"/>
              <a:t>Continuous Architecture</a:t>
            </a:r>
            <a:br>
              <a:rPr lang="en-AU" dirty="0" smtClean="0"/>
            </a:br>
            <a:r>
              <a:rPr lang="en-AU" dirty="0" smtClean="0"/>
              <a:t>a vision</a:t>
            </a:r>
            <a:endParaRPr lang="en-AU" dirty="0"/>
          </a:p>
        </p:txBody>
      </p:sp>
      <p:sp>
        <p:nvSpPr>
          <p:cNvPr id="3" name="Subtitle 2"/>
          <p:cNvSpPr>
            <a:spLocks noGrp="1"/>
          </p:cNvSpPr>
          <p:nvPr>
            <p:ph type="subTitle" idx="1"/>
          </p:nvPr>
        </p:nvSpPr>
        <p:spPr/>
        <p:txBody>
          <a:bodyPr/>
          <a:lstStyle/>
          <a:p>
            <a:r>
              <a:rPr lang="en-AU" dirty="0" err="1" smtClean="0"/>
              <a:t>Sjaak</a:t>
            </a:r>
            <a:r>
              <a:rPr lang="en-AU" dirty="0" smtClean="0"/>
              <a:t> </a:t>
            </a:r>
            <a:r>
              <a:rPr lang="en-AU" dirty="0" err="1" smtClean="0"/>
              <a:t>Brinkkemper</a:t>
            </a:r>
            <a:endParaRPr lang="en-AU" dirty="0" smtClean="0"/>
          </a:p>
          <a:p>
            <a:endParaRPr lang="en-AU" dirty="0" smtClean="0"/>
          </a:p>
          <a:p>
            <a:r>
              <a:rPr lang="en-AU" dirty="0" smtClean="0"/>
              <a:t>January 2015</a:t>
            </a:r>
            <a:endParaRPr lang="en-AU" dirty="0"/>
          </a:p>
        </p:txBody>
      </p:sp>
    </p:spTree>
    <p:extLst>
      <p:ext uri="{BB962C8B-B14F-4D97-AF65-F5344CB8AC3E}">
        <p14:creationId xmlns:p14="http://schemas.microsoft.com/office/powerpoint/2010/main" val="2763539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hthoek 28"/>
          <p:cNvSpPr/>
          <p:nvPr/>
        </p:nvSpPr>
        <p:spPr>
          <a:xfrm>
            <a:off x="3304995" y="3223847"/>
            <a:ext cx="3832405" cy="120032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a:p>
        </p:txBody>
      </p:sp>
      <p:sp>
        <p:nvSpPr>
          <p:cNvPr id="28" name="Rechthoek 27"/>
          <p:cNvSpPr/>
          <p:nvPr/>
        </p:nvSpPr>
        <p:spPr>
          <a:xfrm>
            <a:off x="616147" y="3223847"/>
            <a:ext cx="2508054" cy="118813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a:p>
        </p:txBody>
      </p:sp>
      <p:sp>
        <p:nvSpPr>
          <p:cNvPr id="27" name="Rechthoek 26"/>
          <p:cNvSpPr/>
          <p:nvPr/>
        </p:nvSpPr>
        <p:spPr>
          <a:xfrm>
            <a:off x="7256923" y="1362852"/>
            <a:ext cx="1596251" cy="48855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a:p>
        </p:txBody>
      </p:sp>
      <p:sp>
        <p:nvSpPr>
          <p:cNvPr id="26" name="Rechthoek 25"/>
          <p:cNvSpPr/>
          <p:nvPr/>
        </p:nvSpPr>
        <p:spPr>
          <a:xfrm>
            <a:off x="616146" y="4539734"/>
            <a:ext cx="6521254" cy="17086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a:p>
        </p:txBody>
      </p:sp>
      <p:sp>
        <p:nvSpPr>
          <p:cNvPr id="25" name="Rechthoek 24"/>
          <p:cNvSpPr/>
          <p:nvPr/>
        </p:nvSpPr>
        <p:spPr>
          <a:xfrm>
            <a:off x="616146" y="1371600"/>
            <a:ext cx="6521254" cy="17086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nl-NL" sz="2000" dirty="0" smtClean="0">
                <a:solidFill>
                  <a:schemeClr val="tx1"/>
                </a:solidFill>
              </a:rPr>
              <a:t>Front-end</a:t>
            </a:r>
            <a:endParaRPr lang="nl-NL" sz="2000" dirty="0">
              <a:solidFill>
                <a:schemeClr val="tx1"/>
              </a:solidFill>
            </a:endParaRPr>
          </a:p>
        </p:txBody>
      </p:sp>
      <p:sp>
        <p:nvSpPr>
          <p:cNvPr id="4" name="Titel 3"/>
          <p:cNvSpPr>
            <a:spLocks noGrp="1"/>
          </p:cNvSpPr>
          <p:nvPr>
            <p:ph type="title"/>
          </p:nvPr>
        </p:nvSpPr>
        <p:spPr/>
        <p:txBody>
          <a:bodyPr/>
          <a:lstStyle/>
          <a:p>
            <a:r>
              <a:rPr lang="nl-NL" dirty="0" smtClean="0"/>
              <a:t>Firefox </a:t>
            </a:r>
            <a:r>
              <a:rPr lang="nl-NL" dirty="0" err="1" smtClean="0"/>
              <a:t>architecture</a:t>
            </a:r>
            <a:endParaRPr lang="nl-NL" dirty="0"/>
          </a:p>
        </p:txBody>
      </p:sp>
      <p:sp>
        <p:nvSpPr>
          <p:cNvPr id="5" name="Rechthoek 4"/>
          <p:cNvSpPr/>
          <p:nvPr/>
        </p:nvSpPr>
        <p:spPr>
          <a:xfrm>
            <a:off x="7137400" y="1801505"/>
            <a:ext cx="4572000" cy="1200329"/>
          </a:xfrm>
          <a:prstGeom prst="rect">
            <a:avLst/>
          </a:prstGeom>
        </p:spPr>
        <p:txBody>
          <a:bodyPr>
            <a:spAutoFit/>
          </a:bodyPr>
          <a:lstStyle/>
          <a:p>
            <a:endParaRPr lang="nl-NL" dirty="0" smtClean="0"/>
          </a:p>
          <a:p>
            <a:endParaRPr lang="nl-NL" dirty="0" smtClean="0"/>
          </a:p>
          <a:p>
            <a:endParaRPr lang="nl-NL" dirty="0" smtClean="0"/>
          </a:p>
          <a:p>
            <a:r>
              <a:rPr lang="nl-NL" dirty="0" smtClean="0"/>
              <a:t>    </a:t>
            </a:r>
            <a:endParaRPr lang="nl-NL" dirty="0"/>
          </a:p>
        </p:txBody>
      </p:sp>
      <p:sp>
        <p:nvSpPr>
          <p:cNvPr id="6" name="Rechthoek 5"/>
          <p:cNvSpPr/>
          <p:nvPr/>
        </p:nvSpPr>
        <p:spPr>
          <a:xfrm>
            <a:off x="848421" y="3826443"/>
            <a:ext cx="1031051" cy="307777"/>
          </a:xfrm>
          <a:prstGeom prst="rect">
            <a:avLst/>
          </a:prstGeom>
          <a:solidFill>
            <a:schemeClr val="tx2">
              <a:lumMod val="60000"/>
              <a:lumOff val="40000"/>
            </a:schemeClr>
          </a:solidFill>
        </p:spPr>
        <p:txBody>
          <a:bodyPr wrap="none">
            <a:spAutoFit/>
          </a:bodyPr>
          <a:lstStyle/>
          <a:p>
            <a:r>
              <a:rPr lang="nl-NL" sz="1400" dirty="0" smtClean="0">
                <a:solidFill>
                  <a:schemeClr val="bg1"/>
                </a:solidFill>
              </a:rPr>
              <a:t> </a:t>
            </a:r>
            <a:r>
              <a:rPr lang="nl-NL" sz="1400" dirty="0" err="1" smtClean="0">
                <a:solidFill>
                  <a:schemeClr val="bg1"/>
                </a:solidFill>
              </a:rPr>
              <a:t>DocShell</a:t>
            </a:r>
            <a:endParaRPr lang="nl-NL" sz="1400" dirty="0">
              <a:solidFill>
                <a:schemeClr val="bg1"/>
              </a:solidFill>
            </a:endParaRPr>
          </a:p>
        </p:txBody>
      </p:sp>
      <p:sp>
        <p:nvSpPr>
          <p:cNvPr id="7" name="Rechthoek 6"/>
          <p:cNvSpPr/>
          <p:nvPr/>
        </p:nvSpPr>
        <p:spPr>
          <a:xfrm>
            <a:off x="4107614" y="2362200"/>
            <a:ext cx="2345514" cy="307777"/>
          </a:xfrm>
          <a:prstGeom prst="rect">
            <a:avLst/>
          </a:prstGeom>
          <a:solidFill>
            <a:schemeClr val="tx2">
              <a:lumMod val="60000"/>
              <a:lumOff val="40000"/>
            </a:schemeClr>
          </a:solidFill>
        </p:spPr>
        <p:txBody>
          <a:bodyPr wrap="none">
            <a:spAutoFit/>
          </a:bodyPr>
          <a:lstStyle/>
          <a:p>
            <a:r>
              <a:rPr lang="nl-NL" sz="1400" dirty="0" smtClean="0">
                <a:solidFill>
                  <a:schemeClr val="bg1"/>
                </a:solidFill>
              </a:rPr>
              <a:t>Document Object Model</a:t>
            </a:r>
            <a:endParaRPr lang="nl-NL" sz="1400" dirty="0">
              <a:solidFill>
                <a:schemeClr val="bg1"/>
              </a:solidFill>
            </a:endParaRPr>
          </a:p>
        </p:txBody>
      </p:sp>
      <p:sp>
        <p:nvSpPr>
          <p:cNvPr id="8" name="Rechthoek 7"/>
          <p:cNvSpPr/>
          <p:nvPr/>
        </p:nvSpPr>
        <p:spPr>
          <a:xfrm>
            <a:off x="2597330" y="1542326"/>
            <a:ext cx="2246192" cy="307777"/>
          </a:xfrm>
          <a:prstGeom prst="rect">
            <a:avLst/>
          </a:prstGeom>
          <a:solidFill>
            <a:schemeClr val="tx2">
              <a:lumMod val="60000"/>
              <a:lumOff val="40000"/>
            </a:schemeClr>
          </a:solidFill>
        </p:spPr>
        <p:txBody>
          <a:bodyPr wrap="none">
            <a:spAutoFit/>
          </a:bodyPr>
          <a:lstStyle/>
          <a:p>
            <a:r>
              <a:rPr lang="nl-NL" sz="1400" dirty="0" smtClean="0">
                <a:solidFill>
                  <a:schemeClr val="bg1"/>
                </a:solidFill>
              </a:rPr>
              <a:t> </a:t>
            </a:r>
            <a:r>
              <a:rPr lang="nl-NL" sz="1400" dirty="0" err="1" smtClean="0">
                <a:solidFill>
                  <a:schemeClr val="bg1"/>
                </a:solidFill>
              </a:rPr>
              <a:t>Gecko</a:t>
            </a:r>
            <a:r>
              <a:rPr lang="nl-NL" sz="1400" dirty="0" smtClean="0">
                <a:solidFill>
                  <a:schemeClr val="bg1"/>
                </a:solidFill>
              </a:rPr>
              <a:t> (</a:t>
            </a:r>
            <a:r>
              <a:rPr lang="nl-NL" sz="1400" dirty="0" err="1" smtClean="0">
                <a:solidFill>
                  <a:schemeClr val="bg1"/>
                </a:solidFill>
              </a:rPr>
              <a:t>layout</a:t>
            </a:r>
            <a:r>
              <a:rPr lang="nl-NL" sz="1400" dirty="0" smtClean="0">
                <a:solidFill>
                  <a:schemeClr val="bg1"/>
                </a:solidFill>
              </a:rPr>
              <a:t> engine)</a:t>
            </a:r>
            <a:endParaRPr lang="nl-NL" sz="1400" dirty="0">
              <a:solidFill>
                <a:schemeClr val="bg1"/>
              </a:solidFill>
            </a:endParaRPr>
          </a:p>
        </p:txBody>
      </p:sp>
      <p:sp>
        <p:nvSpPr>
          <p:cNvPr id="9" name="Rechthoek 8"/>
          <p:cNvSpPr/>
          <p:nvPr/>
        </p:nvSpPr>
        <p:spPr>
          <a:xfrm>
            <a:off x="7499576" y="1764268"/>
            <a:ext cx="1107867" cy="307777"/>
          </a:xfrm>
          <a:prstGeom prst="rect">
            <a:avLst/>
          </a:prstGeom>
          <a:solidFill>
            <a:schemeClr val="tx2">
              <a:lumMod val="60000"/>
              <a:lumOff val="40000"/>
            </a:schemeClr>
          </a:solidFill>
        </p:spPr>
        <p:txBody>
          <a:bodyPr wrap="none">
            <a:spAutoFit/>
          </a:bodyPr>
          <a:lstStyle/>
          <a:p>
            <a:r>
              <a:rPr lang="nl-NL" sz="1400" dirty="0" err="1" smtClean="0">
                <a:solidFill>
                  <a:schemeClr val="bg1"/>
                </a:solidFill>
              </a:rPr>
              <a:t>JavaScript</a:t>
            </a:r>
            <a:endParaRPr lang="nl-NL" sz="1400" dirty="0" smtClean="0">
              <a:solidFill>
                <a:schemeClr val="bg1"/>
              </a:solidFill>
            </a:endParaRPr>
          </a:p>
        </p:txBody>
      </p:sp>
      <p:sp>
        <p:nvSpPr>
          <p:cNvPr id="10" name="Rechthoek 9"/>
          <p:cNvSpPr/>
          <p:nvPr/>
        </p:nvSpPr>
        <p:spPr>
          <a:xfrm>
            <a:off x="729735" y="1542326"/>
            <a:ext cx="1237839" cy="307777"/>
          </a:xfrm>
          <a:prstGeom prst="rect">
            <a:avLst/>
          </a:prstGeom>
          <a:solidFill>
            <a:schemeClr val="tx2">
              <a:lumMod val="60000"/>
              <a:lumOff val="40000"/>
            </a:schemeClr>
          </a:solidFill>
        </p:spPr>
        <p:txBody>
          <a:bodyPr wrap="none">
            <a:spAutoFit/>
          </a:bodyPr>
          <a:lstStyle/>
          <a:p>
            <a:r>
              <a:rPr lang="nl-NL" sz="1400" dirty="0" err="1" smtClean="0">
                <a:solidFill>
                  <a:schemeClr val="bg1"/>
                </a:solidFill>
              </a:rPr>
              <a:t>Localization</a:t>
            </a:r>
            <a:endParaRPr lang="nl-NL" sz="1400" dirty="0" smtClean="0">
              <a:solidFill>
                <a:schemeClr val="bg1"/>
              </a:solidFill>
            </a:endParaRPr>
          </a:p>
        </p:txBody>
      </p:sp>
      <p:sp>
        <p:nvSpPr>
          <p:cNvPr id="11" name="Rechthoek 10"/>
          <p:cNvSpPr/>
          <p:nvPr/>
        </p:nvSpPr>
        <p:spPr>
          <a:xfrm>
            <a:off x="7379682" y="4888565"/>
            <a:ext cx="1350733" cy="738664"/>
          </a:xfrm>
          <a:prstGeom prst="rect">
            <a:avLst/>
          </a:prstGeom>
          <a:solidFill>
            <a:schemeClr val="tx2">
              <a:lumMod val="60000"/>
              <a:lumOff val="40000"/>
            </a:schemeClr>
          </a:solidFill>
        </p:spPr>
        <p:txBody>
          <a:bodyPr wrap="square">
            <a:spAutoFit/>
          </a:bodyPr>
          <a:lstStyle/>
          <a:p>
            <a:pPr algn="ctr"/>
            <a:r>
              <a:rPr lang="nl-NL" sz="1400" dirty="0" smtClean="0">
                <a:solidFill>
                  <a:schemeClr val="bg1"/>
                </a:solidFill>
              </a:rPr>
              <a:t>Mac OS X Development</a:t>
            </a:r>
          </a:p>
        </p:txBody>
      </p:sp>
      <p:sp>
        <p:nvSpPr>
          <p:cNvPr id="12" name="Rechthoek 11"/>
          <p:cNvSpPr/>
          <p:nvPr/>
        </p:nvSpPr>
        <p:spPr>
          <a:xfrm>
            <a:off x="5569148" y="1542326"/>
            <a:ext cx="877163" cy="307777"/>
          </a:xfrm>
          <a:prstGeom prst="rect">
            <a:avLst/>
          </a:prstGeom>
          <a:solidFill>
            <a:schemeClr val="tx2">
              <a:lumMod val="60000"/>
              <a:lumOff val="40000"/>
            </a:schemeClr>
          </a:solidFill>
        </p:spPr>
        <p:txBody>
          <a:bodyPr wrap="none">
            <a:spAutoFit/>
          </a:bodyPr>
          <a:lstStyle/>
          <a:p>
            <a:r>
              <a:rPr lang="nl-NL" sz="1400" dirty="0" err="1" smtClean="0">
                <a:solidFill>
                  <a:schemeClr val="bg1"/>
                </a:solidFill>
              </a:rPr>
              <a:t>MathML</a:t>
            </a:r>
            <a:endParaRPr lang="nl-NL" sz="1400" dirty="0">
              <a:solidFill>
                <a:schemeClr val="bg1"/>
              </a:solidFill>
            </a:endParaRPr>
          </a:p>
        </p:txBody>
      </p:sp>
      <p:sp>
        <p:nvSpPr>
          <p:cNvPr id="13" name="Rechthoek 12"/>
          <p:cNvSpPr/>
          <p:nvPr/>
        </p:nvSpPr>
        <p:spPr>
          <a:xfrm>
            <a:off x="3168135" y="5297268"/>
            <a:ext cx="1327665" cy="523220"/>
          </a:xfrm>
          <a:prstGeom prst="rect">
            <a:avLst/>
          </a:prstGeom>
          <a:solidFill>
            <a:schemeClr val="tx2">
              <a:lumMod val="60000"/>
              <a:lumOff val="40000"/>
            </a:schemeClr>
          </a:solidFill>
        </p:spPr>
        <p:txBody>
          <a:bodyPr wrap="square">
            <a:spAutoFit/>
          </a:bodyPr>
          <a:lstStyle/>
          <a:p>
            <a:r>
              <a:rPr lang="nl-NL" sz="1400" dirty="0" smtClean="0">
                <a:solidFill>
                  <a:schemeClr val="bg1"/>
                </a:solidFill>
              </a:rPr>
              <a:t>Networking (</a:t>
            </a:r>
            <a:r>
              <a:rPr lang="nl-NL" sz="1400" dirty="0" err="1" smtClean="0">
                <a:solidFill>
                  <a:schemeClr val="bg1"/>
                </a:solidFill>
              </a:rPr>
              <a:t>Necko</a:t>
            </a:r>
            <a:r>
              <a:rPr lang="nl-NL" sz="1400" dirty="0" smtClean="0">
                <a:solidFill>
                  <a:schemeClr val="bg1"/>
                </a:solidFill>
              </a:rPr>
              <a:t>)</a:t>
            </a:r>
          </a:p>
        </p:txBody>
      </p:sp>
      <p:sp>
        <p:nvSpPr>
          <p:cNvPr id="14" name="Rechthoek 13"/>
          <p:cNvSpPr/>
          <p:nvPr/>
        </p:nvSpPr>
        <p:spPr>
          <a:xfrm>
            <a:off x="719638" y="5297269"/>
            <a:ext cx="2023562" cy="523220"/>
          </a:xfrm>
          <a:prstGeom prst="rect">
            <a:avLst/>
          </a:prstGeom>
          <a:solidFill>
            <a:schemeClr val="tx2">
              <a:lumMod val="60000"/>
              <a:lumOff val="40000"/>
            </a:schemeClr>
          </a:solidFill>
        </p:spPr>
        <p:txBody>
          <a:bodyPr wrap="square">
            <a:spAutoFit/>
          </a:bodyPr>
          <a:lstStyle/>
          <a:p>
            <a:r>
              <a:rPr lang="nl-NL" sz="1400" dirty="0" err="1" smtClean="0">
                <a:solidFill>
                  <a:schemeClr val="bg1"/>
                </a:solidFill>
              </a:rPr>
              <a:t>Binary</a:t>
            </a:r>
            <a:r>
              <a:rPr lang="nl-NL" sz="1400" dirty="0" smtClean="0">
                <a:solidFill>
                  <a:schemeClr val="bg1"/>
                </a:solidFill>
              </a:rPr>
              <a:t> </a:t>
            </a:r>
            <a:r>
              <a:rPr lang="nl-NL" sz="1400" dirty="0" err="1" smtClean="0">
                <a:solidFill>
                  <a:schemeClr val="bg1"/>
                </a:solidFill>
              </a:rPr>
              <a:t>Plugins</a:t>
            </a:r>
            <a:r>
              <a:rPr lang="nl-NL" sz="1400" dirty="0" smtClean="0">
                <a:solidFill>
                  <a:schemeClr val="bg1"/>
                </a:solidFill>
              </a:rPr>
              <a:t> (</a:t>
            </a:r>
            <a:r>
              <a:rPr lang="nl-NL" sz="1400" dirty="0" err="1" smtClean="0">
                <a:solidFill>
                  <a:schemeClr val="bg1"/>
                </a:solidFill>
              </a:rPr>
              <a:t>including</a:t>
            </a:r>
            <a:r>
              <a:rPr lang="nl-NL" sz="1400" dirty="0" smtClean="0">
                <a:solidFill>
                  <a:schemeClr val="bg1"/>
                </a:solidFill>
              </a:rPr>
              <a:t> NPAPI)</a:t>
            </a:r>
          </a:p>
        </p:txBody>
      </p:sp>
      <p:sp>
        <p:nvSpPr>
          <p:cNvPr id="15" name="Rechthoek 14"/>
          <p:cNvSpPr/>
          <p:nvPr/>
        </p:nvSpPr>
        <p:spPr>
          <a:xfrm>
            <a:off x="1323992" y="3307822"/>
            <a:ext cx="1024639" cy="307777"/>
          </a:xfrm>
          <a:prstGeom prst="rect">
            <a:avLst/>
          </a:prstGeom>
          <a:solidFill>
            <a:schemeClr val="tx2">
              <a:lumMod val="60000"/>
              <a:lumOff val="40000"/>
            </a:schemeClr>
          </a:solidFill>
        </p:spPr>
        <p:txBody>
          <a:bodyPr wrap="none">
            <a:spAutoFit/>
          </a:bodyPr>
          <a:lstStyle/>
          <a:p>
            <a:r>
              <a:rPr lang="nl-NL" sz="1400" dirty="0" err="1" smtClean="0">
                <a:solidFill>
                  <a:schemeClr val="bg1"/>
                </a:solidFill>
              </a:rPr>
              <a:t>MailNews</a:t>
            </a:r>
            <a:endParaRPr lang="nl-NL" sz="1400" dirty="0" smtClean="0">
              <a:solidFill>
                <a:schemeClr val="bg1"/>
              </a:solidFill>
            </a:endParaRPr>
          </a:p>
        </p:txBody>
      </p:sp>
      <p:sp>
        <p:nvSpPr>
          <p:cNvPr id="16" name="Rechthoek 15"/>
          <p:cNvSpPr/>
          <p:nvPr/>
        </p:nvSpPr>
        <p:spPr>
          <a:xfrm>
            <a:off x="7392838" y="2498214"/>
            <a:ext cx="1324421" cy="523220"/>
          </a:xfrm>
          <a:prstGeom prst="rect">
            <a:avLst/>
          </a:prstGeom>
          <a:solidFill>
            <a:schemeClr val="tx2">
              <a:lumMod val="60000"/>
              <a:lumOff val="40000"/>
            </a:schemeClr>
          </a:solidFill>
        </p:spPr>
        <p:txBody>
          <a:bodyPr wrap="square">
            <a:spAutoFit/>
          </a:bodyPr>
          <a:lstStyle/>
          <a:p>
            <a:pPr algn="ctr"/>
            <a:r>
              <a:rPr lang="nl-NL" sz="1400" dirty="0" err="1" smtClean="0">
                <a:solidFill>
                  <a:schemeClr val="bg1"/>
                </a:solidFill>
              </a:rPr>
              <a:t>Quality</a:t>
            </a:r>
            <a:r>
              <a:rPr lang="nl-NL" sz="1400" dirty="0" smtClean="0">
                <a:solidFill>
                  <a:schemeClr val="bg1"/>
                </a:solidFill>
              </a:rPr>
              <a:t> Assurance</a:t>
            </a:r>
          </a:p>
        </p:txBody>
      </p:sp>
      <p:sp>
        <p:nvSpPr>
          <p:cNvPr id="17" name="Rechthoek 16"/>
          <p:cNvSpPr/>
          <p:nvPr/>
        </p:nvSpPr>
        <p:spPr>
          <a:xfrm>
            <a:off x="5155598" y="3733800"/>
            <a:ext cx="1910895" cy="523220"/>
          </a:xfrm>
          <a:prstGeom prst="rect">
            <a:avLst/>
          </a:prstGeom>
          <a:solidFill>
            <a:schemeClr val="tx2">
              <a:lumMod val="60000"/>
              <a:lumOff val="40000"/>
            </a:schemeClr>
          </a:solidFill>
        </p:spPr>
        <p:txBody>
          <a:bodyPr wrap="square">
            <a:spAutoFit/>
          </a:bodyPr>
          <a:lstStyle/>
          <a:p>
            <a:r>
              <a:rPr lang="nl-NL" sz="1400" dirty="0" err="1" smtClean="0">
                <a:solidFill>
                  <a:schemeClr val="bg1"/>
                </a:solidFill>
              </a:rPr>
              <a:t>Semantic</a:t>
            </a:r>
            <a:r>
              <a:rPr lang="nl-NL" sz="1400" dirty="0" smtClean="0">
                <a:solidFill>
                  <a:schemeClr val="bg1"/>
                </a:solidFill>
              </a:rPr>
              <a:t> Data </a:t>
            </a:r>
            <a:r>
              <a:rPr lang="nl-NL" sz="1400" dirty="0" err="1" smtClean="0">
                <a:solidFill>
                  <a:schemeClr val="bg1"/>
                </a:solidFill>
              </a:rPr>
              <a:t>Interchange</a:t>
            </a:r>
            <a:r>
              <a:rPr lang="nl-NL" sz="1400" dirty="0" smtClean="0">
                <a:solidFill>
                  <a:schemeClr val="bg1"/>
                </a:solidFill>
              </a:rPr>
              <a:t> (RDF)</a:t>
            </a:r>
          </a:p>
        </p:txBody>
      </p:sp>
      <p:sp>
        <p:nvSpPr>
          <p:cNvPr id="18" name="Rechthoek 17"/>
          <p:cNvSpPr/>
          <p:nvPr/>
        </p:nvSpPr>
        <p:spPr>
          <a:xfrm>
            <a:off x="7585208" y="3831889"/>
            <a:ext cx="924356" cy="307777"/>
          </a:xfrm>
          <a:prstGeom prst="rect">
            <a:avLst/>
          </a:prstGeom>
          <a:solidFill>
            <a:schemeClr val="tx2">
              <a:lumMod val="60000"/>
              <a:lumOff val="40000"/>
            </a:schemeClr>
          </a:solidFill>
        </p:spPr>
        <p:txBody>
          <a:bodyPr wrap="none">
            <a:spAutoFit/>
          </a:bodyPr>
          <a:lstStyle/>
          <a:p>
            <a:r>
              <a:rPr lang="nl-NL" sz="1400" dirty="0" smtClean="0">
                <a:solidFill>
                  <a:schemeClr val="bg1"/>
                </a:solidFill>
              </a:rPr>
              <a:t>Security</a:t>
            </a:r>
          </a:p>
        </p:txBody>
      </p:sp>
      <p:sp>
        <p:nvSpPr>
          <p:cNvPr id="19" name="Rechthoek 18"/>
          <p:cNvSpPr/>
          <p:nvPr/>
        </p:nvSpPr>
        <p:spPr>
          <a:xfrm>
            <a:off x="1372764" y="2118889"/>
            <a:ext cx="2213363" cy="307777"/>
          </a:xfrm>
          <a:prstGeom prst="rect">
            <a:avLst/>
          </a:prstGeom>
          <a:solidFill>
            <a:schemeClr val="tx2">
              <a:lumMod val="60000"/>
              <a:lumOff val="40000"/>
            </a:schemeClr>
          </a:solidFill>
        </p:spPr>
        <p:txBody>
          <a:bodyPr wrap="none">
            <a:spAutoFit/>
          </a:bodyPr>
          <a:lstStyle/>
          <a:p>
            <a:r>
              <a:rPr lang="nl-NL" sz="1400" dirty="0" smtClean="0">
                <a:solidFill>
                  <a:schemeClr val="bg1"/>
                </a:solidFill>
              </a:rPr>
              <a:t>Vector Graphics (SVG)</a:t>
            </a:r>
          </a:p>
        </p:txBody>
      </p:sp>
      <p:sp>
        <p:nvSpPr>
          <p:cNvPr id="20" name="Rechthoek 19"/>
          <p:cNvSpPr/>
          <p:nvPr/>
        </p:nvSpPr>
        <p:spPr>
          <a:xfrm>
            <a:off x="2057400" y="3817914"/>
            <a:ext cx="769698" cy="307777"/>
          </a:xfrm>
          <a:prstGeom prst="rect">
            <a:avLst/>
          </a:prstGeom>
          <a:solidFill>
            <a:schemeClr val="tx2">
              <a:lumMod val="60000"/>
              <a:lumOff val="40000"/>
            </a:schemeClr>
          </a:solidFill>
        </p:spPr>
        <p:txBody>
          <a:bodyPr wrap="none">
            <a:spAutoFit/>
          </a:bodyPr>
          <a:lstStyle/>
          <a:p>
            <a:r>
              <a:rPr lang="nl-NL" sz="1400" dirty="0" smtClean="0">
                <a:solidFill>
                  <a:schemeClr val="bg1"/>
                </a:solidFill>
              </a:rPr>
              <a:t>Toolkit</a:t>
            </a:r>
          </a:p>
        </p:txBody>
      </p:sp>
      <p:sp>
        <p:nvSpPr>
          <p:cNvPr id="21" name="Rechthoek 20"/>
          <p:cNvSpPr/>
          <p:nvPr/>
        </p:nvSpPr>
        <p:spPr>
          <a:xfrm>
            <a:off x="2013794" y="4736068"/>
            <a:ext cx="3570208" cy="307777"/>
          </a:xfrm>
          <a:prstGeom prst="rect">
            <a:avLst/>
          </a:prstGeom>
          <a:solidFill>
            <a:schemeClr val="tx2">
              <a:lumMod val="60000"/>
              <a:lumOff val="40000"/>
            </a:schemeClr>
          </a:solidFill>
        </p:spPr>
        <p:txBody>
          <a:bodyPr wrap="none">
            <a:spAutoFit/>
          </a:bodyPr>
          <a:lstStyle/>
          <a:p>
            <a:r>
              <a:rPr lang="nl-NL" sz="1400" dirty="0" smtClean="0">
                <a:solidFill>
                  <a:schemeClr val="bg1"/>
                </a:solidFill>
              </a:rPr>
              <a:t>Cross Platform </a:t>
            </a:r>
            <a:r>
              <a:rPr lang="nl-NL" sz="1400" dirty="0" err="1" smtClean="0">
                <a:solidFill>
                  <a:schemeClr val="bg1"/>
                </a:solidFill>
              </a:rPr>
              <a:t>Components</a:t>
            </a:r>
            <a:r>
              <a:rPr lang="nl-NL" sz="1400" dirty="0" smtClean="0">
                <a:solidFill>
                  <a:schemeClr val="bg1"/>
                </a:solidFill>
              </a:rPr>
              <a:t> (XPCOM)</a:t>
            </a:r>
          </a:p>
        </p:txBody>
      </p:sp>
      <p:sp>
        <p:nvSpPr>
          <p:cNvPr id="22" name="Rechthoek 21"/>
          <p:cNvSpPr/>
          <p:nvPr/>
        </p:nvSpPr>
        <p:spPr>
          <a:xfrm>
            <a:off x="4876800" y="5297269"/>
            <a:ext cx="2112144" cy="523220"/>
          </a:xfrm>
          <a:prstGeom prst="rect">
            <a:avLst/>
          </a:prstGeom>
          <a:solidFill>
            <a:schemeClr val="tx2">
              <a:lumMod val="60000"/>
              <a:lumOff val="40000"/>
            </a:schemeClr>
          </a:solidFill>
        </p:spPr>
        <p:txBody>
          <a:bodyPr wrap="square">
            <a:spAutoFit/>
          </a:bodyPr>
          <a:lstStyle/>
          <a:p>
            <a:r>
              <a:rPr lang="nl-NL" sz="1400" dirty="0" smtClean="0">
                <a:solidFill>
                  <a:schemeClr val="bg1"/>
                </a:solidFill>
              </a:rPr>
              <a:t>Exchange Language Binding (XBL)</a:t>
            </a:r>
          </a:p>
        </p:txBody>
      </p:sp>
      <p:sp>
        <p:nvSpPr>
          <p:cNvPr id="23" name="Rechthoek 22"/>
          <p:cNvSpPr/>
          <p:nvPr/>
        </p:nvSpPr>
        <p:spPr>
          <a:xfrm>
            <a:off x="3505199" y="3408513"/>
            <a:ext cx="1501773" cy="738664"/>
          </a:xfrm>
          <a:prstGeom prst="rect">
            <a:avLst/>
          </a:prstGeom>
          <a:solidFill>
            <a:schemeClr val="tx2">
              <a:lumMod val="60000"/>
              <a:lumOff val="40000"/>
            </a:schemeClr>
          </a:solidFill>
        </p:spPr>
        <p:txBody>
          <a:bodyPr wrap="square">
            <a:spAutoFit/>
          </a:bodyPr>
          <a:lstStyle/>
          <a:p>
            <a:r>
              <a:rPr lang="nl-NL" sz="1400" dirty="0" smtClean="0">
                <a:solidFill>
                  <a:schemeClr val="bg1"/>
                </a:solidFill>
              </a:rPr>
              <a:t>User Interface </a:t>
            </a:r>
            <a:r>
              <a:rPr lang="nl-NL" sz="1400" dirty="0">
                <a:solidFill>
                  <a:schemeClr val="bg1"/>
                </a:solidFill>
              </a:rPr>
              <a:t>L</a:t>
            </a:r>
            <a:r>
              <a:rPr lang="nl-NL" sz="1400" dirty="0" smtClean="0">
                <a:solidFill>
                  <a:schemeClr val="bg1"/>
                </a:solidFill>
              </a:rPr>
              <a:t>anguage (XUL)</a:t>
            </a:r>
            <a:endParaRPr lang="nl-NL" sz="1400" dirty="0">
              <a:solidFill>
                <a:schemeClr val="bg1"/>
              </a:solidFill>
            </a:endParaRPr>
          </a:p>
        </p:txBody>
      </p:sp>
      <p:sp>
        <p:nvSpPr>
          <p:cNvPr id="24" name="Rechthoek 23"/>
          <p:cNvSpPr/>
          <p:nvPr/>
        </p:nvSpPr>
        <p:spPr>
          <a:xfrm>
            <a:off x="5159910" y="3288268"/>
            <a:ext cx="1250535" cy="307777"/>
          </a:xfrm>
          <a:prstGeom prst="rect">
            <a:avLst/>
          </a:prstGeom>
          <a:solidFill>
            <a:schemeClr val="tx2">
              <a:lumMod val="60000"/>
              <a:lumOff val="40000"/>
            </a:schemeClr>
          </a:solidFill>
        </p:spPr>
        <p:txBody>
          <a:bodyPr wrap="none">
            <a:spAutoFit/>
          </a:bodyPr>
          <a:lstStyle/>
          <a:p>
            <a:r>
              <a:rPr lang="nl-NL" sz="1400" dirty="0" err="1" smtClean="0">
                <a:solidFill>
                  <a:schemeClr val="bg1"/>
                </a:solidFill>
              </a:rPr>
              <a:t>XULRunner</a:t>
            </a:r>
            <a:r>
              <a:rPr lang="nl-NL" sz="1400" dirty="0" smtClean="0">
                <a:solidFill>
                  <a:schemeClr val="bg1"/>
                </a:solidFill>
              </a:rPr>
              <a:t> </a:t>
            </a:r>
            <a:endParaRPr lang="nl-NL" sz="1400" dirty="0">
              <a:solidFill>
                <a:schemeClr val="bg1"/>
              </a:solidFill>
            </a:endParaRPr>
          </a:p>
        </p:txBody>
      </p:sp>
    </p:spTree>
    <p:extLst>
      <p:ext uri="{BB962C8B-B14F-4D97-AF65-F5344CB8AC3E}">
        <p14:creationId xmlns:p14="http://schemas.microsoft.com/office/powerpoint/2010/main" val="3186432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Objectives</a:t>
            </a:r>
            <a:endParaRPr lang="en-US" dirty="0"/>
          </a:p>
        </p:txBody>
      </p:sp>
      <p:sp>
        <p:nvSpPr>
          <p:cNvPr id="4" name="Tijdelijke aanduiding voor inhoud 3"/>
          <p:cNvSpPr>
            <a:spLocks noGrp="1"/>
          </p:cNvSpPr>
          <p:nvPr>
            <p:ph idx="1"/>
          </p:nvPr>
        </p:nvSpPr>
        <p:spPr/>
        <p:txBody>
          <a:bodyPr/>
          <a:lstStyle/>
          <a:p>
            <a:r>
              <a:rPr lang="en-US" dirty="0" smtClean="0"/>
              <a:t>Simple visualizations of functional and technical viewpoints of software products</a:t>
            </a:r>
          </a:p>
          <a:p>
            <a:r>
              <a:rPr lang="en-US" dirty="0" smtClean="0"/>
              <a:t>Technology agnostic</a:t>
            </a:r>
          </a:p>
          <a:p>
            <a:r>
              <a:rPr lang="en-US" dirty="0" smtClean="0"/>
              <a:t>Always up-to-date; auto updating</a:t>
            </a:r>
          </a:p>
          <a:p>
            <a:r>
              <a:rPr lang="en-US" dirty="0" smtClean="0"/>
              <a:t>Requirements impact analysis and visualization (functional and quality </a:t>
            </a:r>
            <a:r>
              <a:rPr lang="en-US" dirty="0" err="1" smtClean="0"/>
              <a:t>reqs</a:t>
            </a:r>
            <a:r>
              <a:rPr lang="en-US" dirty="0" smtClean="0"/>
              <a:t>)</a:t>
            </a:r>
          </a:p>
          <a:p>
            <a:r>
              <a:rPr lang="en-US" dirty="0" smtClean="0"/>
              <a:t>Video wall as interaction means</a:t>
            </a:r>
          </a:p>
          <a:p>
            <a:r>
              <a:rPr lang="en-US" dirty="0" smtClean="0"/>
              <a:t>Analysis, simulation, intelligence, mining</a:t>
            </a:r>
          </a:p>
          <a:p>
            <a:r>
              <a:rPr lang="en-US" dirty="0" smtClean="0"/>
              <a:t>Interoperability, stakeholder feedback</a:t>
            </a:r>
          </a:p>
          <a:p>
            <a:r>
              <a:rPr lang="en-US" dirty="0" smtClean="0"/>
              <a:t>Positioning defects, crappy code, work assignment</a:t>
            </a:r>
          </a:p>
          <a:p>
            <a:r>
              <a:rPr lang="en-US" dirty="0" smtClean="0"/>
              <a:t>Release positioning, variability</a:t>
            </a:r>
          </a:p>
          <a:p>
            <a:endParaRPr lang="en-US" dirty="0"/>
          </a:p>
          <a:p>
            <a:r>
              <a:rPr lang="en-US" dirty="0" smtClean="0"/>
              <a:t>Research program in software production</a:t>
            </a:r>
            <a:endParaRPr lang="en-US" dirty="0"/>
          </a:p>
        </p:txBody>
      </p:sp>
    </p:spTree>
    <p:extLst>
      <p:ext uri="{BB962C8B-B14F-4D97-AF65-F5344CB8AC3E}">
        <p14:creationId xmlns:p14="http://schemas.microsoft.com/office/powerpoint/2010/main" val="2133507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Four uses for architecture documentation</a:t>
            </a:r>
            <a:endParaRPr lang="en-US" dirty="0"/>
          </a:p>
        </p:txBody>
      </p:sp>
      <p:sp>
        <p:nvSpPr>
          <p:cNvPr id="3" name="Content Placeholder 2"/>
          <p:cNvSpPr>
            <a:spLocks noGrp="1"/>
          </p:cNvSpPr>
          <p:nvPr>
            <p:ph idx="1"/>
          </p:nvPr>
        </p:nvSpPr>
        <p:spPr>
          <a:xfrm>
            <a:off x="1331640" y="1268760"/>
            <a:ext cx="7355160" cy="5112568"/>
          </a:xfrm>
        </p:spPr>
        <p:txBody>
          <a:bodyPr>
            <a:normAutofit/>
          </a:bodyPr>
          <a:lstStyle/>
          <a:p>
            <a:pPr marL="0" indent="0">
              <a:buNone/>
            </a:pPr>
            <a:r>
              <a:rPr lang="en-US" sz="1600" b="1" dirty="0" smtClean="0">
                <a:solidFill>
                  <a:srgbClr val="C00000"/>
                </a:solidFill>
              </a:rPr>
              <a:t>Education</a:t>
            </a:r>
          </a:p>
          <a:p>
            <a:pPr lvl="1"/>
            <a:r>
              <a:rPr lang="en-US" sz="1400" dirty="0"/>
              <a:t>I</a:t>
            </a:r>
            <a:r>
              <a:rPr lang="en-US" sz="1400" dirty="0" smtClean="0"/>
              <a:t>ntroducing </a:t>
            </a:r>
            <a:r>
              <a:rPr lang="en-US" sz="1400" dirty="0"/>
              <a:t>people to the </a:t>
            </a:r>
            <a:r>
              <a:rPr lang="en-US" sz="1400" dirty="0" smtClean="0"/>
              <a:t>system </a:t>
            </a:r>
          </a:p>
          <a:p>
            <a:pPr lvl="1"/>
            <a:r>
              <a:rPr lang="en-US" sz="1400" dirty="0" smtClean="0"/>
              <a:t>New members </a:t>
            </a:r>
            <a:r>
              <a:rPr lang="en-US" sz="1400" dirty="0"/>
              <a:t>of the </a:t>
            </a:r>
            <a:r>
              <a:rPr lang="en-US" sz="1400" dirty="0" smtClean="0"/>
              <a:t>team</a:t>
            </a:r>
            <a:endParaRPr lang="en-US" sz="1400" dirty="0"/>
          </a:p>
          <a:p>
            <a:pPr lvl="1"/>
            <a:r>
              <a:rPr lang="en-US" sz="1400" dirty="0" smtClean="0"/>
              <a:t>External analysts or evaluators</a:t>
            </a:r>
          </a:p>
          <a:p>
            <a:pPr lvl="1"/>
            <a:r>
              <a:rPr lang="en-US" sz="1400" dirty="0"/>
              <a:t>N</a:t>
            </a:r>
            <a:r>
              <a:rPr lang="en-US" sz="1400" dirty="0" smtClean="0"/>
              <a:t>ew architect</a:t>
            </a:r>
            <a:endParaRPr lang="en-US" sz="1400" dirty="0"/>
          </a:p>
          <a:p>
            <a:pPr marL="0" indent="0">
              <a:buNone/>
            </a:pPr>
            <a:r>
              <a:rPr lang="en-US" sz="1600" dirty="0">
                <a:solidFill>
                  <a:srgbClr val="C00000"/>
                </a:solidFill>
              </a:rPr>
              <a:t>P</a:t>
            </a:r>
            <a:r>
              <a:rPr lang="en-US" sz="1600" dirty="0" smtClean="0">
                <a:solidFill>
                  <a:srgbClr val="C00000"/>
                </a:solidFill>
              </a:rPr>
              <a:t>rimary </a:t>
            </a:r>
            <a:r>
              <a:rPr lang="en-US" sz="1600" dirty="0">
                <a:solidFill>
                  <a:srgbClr val="C00000"/>
                </a:solidFill>
              </a:rPr>
              <a:t>vehicle for </a:t>
            </a:r>
            <a:r>
              <a:rPr lang="en-US" sz="1600" b="1" dirty="0">
                <a:solidFill>
                  <a:srgbClr val="C00000"/>
                </a:solidFill>
              </a:rPr>
              <a:t>communication among </a:t>
            </a:r>
            <a:r>
              <a:rPr lang="en-US" sz="1600" b="1" dirty="0" smtClean="0">
                <a:solidFill>
                  <a:srgbClr val="C00000"/>
                </a:solidFill>
              </a:rPr>
              <a:t>stakeholders</a:t>
            </a:r>
          </a:p>
          <a:p>
            <a:pPr lvl="1"/>
            <a:r>
              <a:rPr lang="en-US" sz="1400" dirty="0" smtClean="0"/>
              <a:t>Especially architect to developers</a:t>
            </a:r>
          </a:p>
          <a:p>
            <a:pPr lvl="1"/>
            <a:r>
              <a:rPr lang="en-US" sz="1400" dirty="0" smtClean="0"/>
              <a:t>Especially architect to future architect!</a:t>
            </a:r>
          </a:p>
          <a:p>
            <a:pPr marL="0" indent="0">
              <a:buNone/>
            </a:pPr>
            <a:r>
              <a:rPr lang="en-US" sz="1600" dirty="0">
                <a:solidFill>
                  <a:srgbClr val="C00000"/>
                </a:solidFill>
              </a:rPr>
              <a:t>Basis for </a:t>
            </a:r>
            <a:r>
              <a:rPr lang="en-US" sz="1600" b="1" dirty="0" smtClean="0">
                <a:solidFill>
                  <a:srgbClr val="C00000"/>
                </a:solidFill>
              </a:rPr>
              <a:t>construction </a:t>
            </a:r>
            <a:endParaRPr lang="en-US" sz="1600" b="1" dirty="0">
              <a:solidFill>
                <a:srgbClr val="C00000"/>
              </a:solidFill>
            </a:endParaRPr>
          </a:p>
          <a:p>
            <a:pPr lvl="1"/>
            <a:r>
              <a:rPr lang="en-US" sz="1400" dirty="0"/>
              <a:t>Architecture tells implementers what to implement. </a:t>
            </a:r>
          </a:p>
          <a:p>
            <a:pPr lvl="1"/>
            <a:r>
              <a:rPr lang="en-US" sz="1400" dirty="0"/>
              <a:t>Each module has interfaces that must be provided and uses interfaces from other modules. </a:t>
            </a:r>
          </a:p>
          <a:p>
            <a:pPr lvl="1"/>
            <a:r>
              <a:rPr lang="en-US" sz="1400" dirty="0"/>
              <a:t>Documentation can serve as a receptacle for registering and communicating unresolved issues.</a:t>
            </a:r>
          </a:p>
          <a:p>
            <a:pPr marL="0" indent="0">
              <a:buNone/>
            </a:pPr>
            <a:r>
              <a:rPr lang="en-US" sz="1600" dirty="0" smtClean="0">
                <a:solidFill>
                  <a:srgbClr val="C00000"/>
                </a:solidFill>
              </a:rPr>
              <a:t>Basis </a:t>
            </a:r>
            <a:r>
              <a:rPr lang="en-US" sz="1600" dirty="0">
                <a:solidFill>
                  <a:srgbClr val="C00000"/>
                </a:solidFill>
              </a:rPr>
              <a:t>for </a:t>
            </a:r>
            <a:r>
              <a:rPr lang="en-US" sz="1600" b="1" dirty="0">
                <a:solidFill>
                  <a:srgbClr val="C00000"/>
                </a:solidFill>
              </a:rPr>
              <a:t>system </a:t>
            </a:r>
            <a:r>
              <a:rPr lang="en-US" sz="1600" b="1" dirty="0" smtClean="0">
                <a:solidFill>
                  <a:srgbClr val="C00000"/>
                </a:solidFill>
              </a:rPr>
              <a:t>analysis </a:t>
            </a:r>
            <a:endParaRPr lang="en-US" sz="1600" b="1" dirty="0">
              <a:solidFill>
                <a:srgbClr val="C00000"/>
              </a:solidFill>
            </a:endParaRPr>
          </a:p>
          <a:p>
            <a:pPr lvl="1"/>
            <a:r>
              <a:rPr lang="en-US" sz="1400" dirty="0" smtClean="0"/>
              <a:t>Architecture documentation serves as the basis for architecture evaluation, as-is and to-be</a:t>
            </a:r>
          </a:p>
        </p:txBody>
      </p:sp>
    </p:spTree>
    <p:extLst>
      <p:ext uri="{BB962C8B-B14F-4D97-AF65-F5344CB8AC3E}">
        <p14:creationId xmlns:p14="http://schemas.microsoft.com/office/powerpoint/2010/main" val="4228554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sp>
        <p:nvSpPr>
          <p:cNvPr id="3" name="Content Placeholder 2"/>
          <p:cNvSpPr>
            <a:spLocks noGrp="1"/>
          </p:cNvSpPr>
          <p:nvPr>
            <p:ph idx="1"/>
          </p:nvPr>
        </p:nvSpPr>
        <p:spPr>
          <a:xfrm>
            <a:off x="1403648" y="1268760"/>
            <a:ext cx="7283152" cy="5112568"/>
          </a:xfrm>
        </p:spPr>
        <p:txBody>
          <a:bodyPr>
            <a:normAutofit fontScale="92500" lnSpcReduction="20000"/>
          </a:bodyPr>
          <a:lstStyle/>
          <a:p>
            <a:r>
              <a:rPr lang="en-US" i="1" dirty="0" smtClean="0">
                <a:solidFill>
                  <a:srgbClr val="C00000"/>
                </a:solidFill>
              </a:rPr>
              <a:t>Informal notations</a:t>
            </a:r>
          </a:p>
          <a:p>
            <a:pPr lvl="1"/>
            <a:r>
              <a:rPr lang="en-US" dirty="0" smtClean="0"/>
              <a:t>Views </a:t>
            </a:r>
            <a:r>
              <a:rPr lang="en-US" dirty="0"/>
              <a:t>are depicted (often graphically) using general-purpose diagramming and editing </a:t>
            </a:r>
            <a:r>
              <a:rPr lang="en-US" dirty="0" smtClean="0"/>
              <a:t>tools (e.g. </a:t>
            </a:r>
            <a:r>
              <a:rPr lang="en-US" dirty="0" err="1" smtClean="0"/>
              <a:t>Powerpoint</a:t>
            </a:r>
            <a:r>
              <a:rPr lang="en-US" dirty="0" smtClean="0"/>
              <a:t>)</a:t>
            </a:r>
          </a:p>
          <a:p>
            <a:pPr lvl="1"/>
            <a:r>
              <a:rPr lang="en-US" dirty="0" smtClean="0"/>
              <a:t>The </a:t>
            </a:r>
            <a:r>
              <a:rPr lang="en-US" dirty="0"/>
              <a:t>semantics of the description are characterized in natural </a:t>
            </a:r>
            <a:r>
              <a:rPr lang="en-US" dirty="0" smtClean="0"/>
              <a:t>language</a:t>
            </a:r>
            <a:endParaRPr lang="en-US" dirty="0"/>
          </a:p>
          <a:p>
            <a:pPr lvl="1"/>
            <a:r>
              <a:rPr lang="en-US" dirty="0"/>
              <a:t>T</a:t>
            </a:r>
            <a:r>
              <a:rPr lang="en-US" dirty="0" smtClean="0"/>
              <a:t>hey </a:t>
            </a:r>
            <a:r>
              <a:rPr lang="en-US" dirty="0"/>
              <a:t>cannot be formally </a:t>
            </a:r>
            <a:r>
              <a:rPr lang="en-US" dirty="0" smtClean="0"/>
              <a:t>analyzed</a:t>
            </a:r>
            <a:endParaRPr lang="en-US" dirty="0"/>
          </a:p>
          <a:p>
            <a:r>
              <a:rPr lang="en-US" i="1" dirty="0" smtClean="0">
                <a:solidFill>
                  <a:srgbClr val="C00000"/>
                </a:solidFill>
              </a:rPr>
              <a:t>Semiformal notations</a:t>
            </a:r>
          </a:p>
          <a:p>
            <a:pPr lvl="1"/>
            <a:r>
              <a:rPr lang="en-US" dirty="0"/>
              <a:t>S</a:t>
            </a:r>
            <a:r>
              <a:rPr lang="en-US" dirty="0" smtClean="0"/>
              <a:t>tandardized </a:t>
            </a:r>
            <a:r>
              <a:rPr lang="en-US" dirty="0"/>
              <a:t>notation that prescribes graphical elements and rules of </a:t>
            </a:r>
            <a:r>
              <a:rPr lang="en-US" dirty="0" smtClean="0"/>
              <a:t>construction</a:t>
            </a:r>
          </a:p>
          <a:p>
            <a:pPr lvl="1"/>
            <a:r>
              <a:rPr lang="en-US" dirty="0" smtClean="0"/>
              <a:t>Lacks a complete </a:t>
            </a:r>
            <a:r>
              <a:rPr lang="en-US" dirty="0"/>
              <a:t>semantic treatment of the meaning of those </a:t>
            </a:r>
            <a:r>
              <a:rPr lang="en-US" dirty="0" smtClean="0"/>
              <a:t>elements </a:t>
            </a:r>
          </a:p>
          <a:p>
            <a:pPr lvl="1"/>
            <a:r>
              <a:rPr lang="en-US" dirty="0" smtClean="0"/>
              <a:t>Rudimentary </a:t>
            </a:r>
            <a:r>
              <a:rPr lang="en-US" dirty="0"/>
              <a:t>analysis can be applied </a:t>
            </a:r>
            <a:r>
              <a:rPr lang="en-US" dirty="0" smtClean="0"/>
              <a:t>based on rules for the notation</a:t>
            </a:r>
          </a:p>
          <a:p>
            <a:pPr lvl="1"/>
            <a:r>
              <a:rPr lang="en-US" dirty="0" smtClean="0"/>
              <a:t>UML </a:t>
            </a:r>
            <a:r>
              <a:rPr lang="en-US" dirty="0"/>
              <a:t>is a semiformal notation in this sense.</a:t>
            </a:r>
          </a:p>
          <a:p>
            <a:r>
              <a:rPr lang="en-US" i="1" dirty="0" smtClean="0">
                <a:solidFill>
                  <a:srgbClr val="C00000"/>
                </a:solidFill>
              </a:rPr>
              <a:t>Formal notations</a:t>
            </a:r>
            <a:r>
              <a:rPr lang="en-US" dirty="0" smtClean="0">
                <a:solidFill>
                  <a:srgbClr val="C00000"/>
                </a:solidFill>
              </a:rPr>
              <a:t> </a:t>
            </a:r>
          </a:p>
          <a:p>
            <a:pPr lvl="1"/>
            <a:r>
              <a:rPr lang="en-US" dirty="0" smtClean="0"/>
              <a:t>Views </a:t>
            </a:r>
            <a:r>
              <a:rPr lang="en-US" dirty="0"/>
              <a:t>are described in a notation that has a precise (usually mathematically based) semantics. </a:t>
            </a:r>
            <a:endParaRPr lang="en-US" dirty="0" smtClean="0"/>
          </a:p>
          <a:p>
            <a:pPr lvl="1"/>
            <a:r>
              <a:rPr lang="en-US" dirty="0" smtClean="0"/>
              <a:t>Formal </a:t>
            </a:r>
            <a:r>
              <a:rPr lang="en-US" dirty="0"/>
              <a:t>analysis of both syntax and semantics is possible. </a:t>
            </a:r>
            <a:endParaRPr lang="en-US" dirty="0" smtClean="0"/>
          </a:p>
          <a:p>
            <a:pPr lvl="1"/>
            <a:r>
              <a:rPr lang="en-US" dirty="0"/>
              <a:t>A</a:t>
            </a:r>
            <a:r>
              <a:rPr lang="en-US" dirty="0" smtClean="0"/>
              <a:t>rchitecture </a:t>
            </a:r>
            <a:r>
              <a:rPr lang="en-US" dirty="0"/>
              <a:t>description languages (ADLs</a:t>
            </a:r>
            <a:r>
              <a:rPr lang="en-US" dirty="0" smtClean="0"/>
              <a:t>)</a:t>
            </a:r>
          </a:p>
          <a:p>
            <a:pPr lvl="1"/>
            <a:r>
              <a:rPr lang="en-US" dirty="0" smtClean="0"/>
              <a:t>Support automation </a:t>
            </a:r>
            <a:r>
              <a:rPr lang="en-US" dirty="0"/>
              <a:t>through associated </a:t>
            </a:r>
            <a:r>
              <a:rPr lang="en-US" dirty="0" smtClean="0"/>
              <a:t>tools.</a:t>
            </a:r>
          </a:p>
          <a:p>
            <a:pPr lvl="1"/>
            <a:r>
              <a:rPr lang="en-US" dirty="0" smtClean="0"/>
              <a:t>Usage is rare.</a:t>
            </a:r>
            <a:endParaRPr lang="en-US" dirty="0"/>
          </a:p>
        </p:txBody>
      </p:sp>
    </p:spTree>
    <p:extLst>
      <p:ext uri="{BB962C8B-B14F-4D97-AF65-F5344CB8AC3E}">
        <p14:creationId xmlns:p14="http://schemas.microsoft.com/office/powerpoint/2010/main" val="1504712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nl-NL" sz="3600"/>
              <a:t>Functional Architectures</a:t>
            </a:r>
            <a:endParaRPr lang="en-US" sz="3600"/>
          </a:p>
        </p:txBody>
      </p:sp>
      <p:sp>
        <p:nvSpPr>
          <p:cNvPr id="227331" name="Rectangle 3"/>
          <p:cNvSpPr>
            <a:spLocks noGrp="1" noChangeArrowheads="1"/>
          </p:cNvSpPr>
          <p:nvPr>
            <p:ph idx="1"/>
          </p:nvPr>
        </p:nvSpPr>
        <p:spPr/>
        <p:txBody>
          <a:bodyPr>
            <a:noAutofit/>
          </a:bodyPr>
          <a:lstStyle/>
          <a:p>
            <a:pPr>
              <a:spcBef>
                <a:spcPct val="45000"/>
              </a:spcBef>
            </a:pPr>
            <a:r>
              <a:rPr lang="nl-NL" sz="1600" dirty="0"/>
              <a:t>A </a:t>
            </a:r>
            <a:r>
              <a:rPr lang="nl-NL" sz="1600" dirty="0" err="1">
                <a:solidFill>
                  <a:srgbClr val="FF5050"/>
                </a:solidFill>
              </a:rPr>
              <a:t>functional</a:t>
            </a:r>
            <a:r>
              <a:rPr lang="nl-NL" sz="1600" dirty="0">
                <a:solidFill>
                  <a:srgbClr val="FF5050"/>
                </a:solidFill>
              </a:rPr>
              <a:t> </a:t>
            </a:r>
            <a:r>
              <a:rPr lang="nl-NL" sz="1600" dirty="0" err="1">
                <a:solidFill>
                  <a:srgbClr val="FF5050"/>
                </a:solidFill>
              </a:rPr>
              <a:t>architecture</a:t>
            </a:r>
            <a:r>
              <a:rPr lang="nl-NL" sz="1600" dirty="0"/>
              <a:t> is </a:t>
            </a:r>
            <a:r>
              <a:rPr lang="nl-NL" sz="1600" dirty="0" err="1"/>
              <a:t>an</a:t>
            </a:r>
            <a:r>
              <a:rPr lang="nl-NL" sz="1600" dirty="0"/>
              <a:t> </a:t>
            </a:r>
            <a:r>
              <a:rPr lang="nl-NL" sz="1600" dirty="0" err="1"/>
              <a:t>architectural</a:t>
            </a:r>
            <a:r>
              <a:rPr lang="nl-NL" sz="1600" dirty="0"/>
              <a:t> model </a:t>
            </a:r>
            <a:r>
              <a:rPr lang="nl-NL" sz="1600" dirty="0" err="1"/>
              <a:t>from</a:t>
            </a:r>
            <a:r>
              <a:rPr lang="nl-NL" sz="1600" dirty="0"/>
              <a:t> a </a:t>
            </a:r>
            <a:r>
              <a:rPr lang="nl-NL" sz="1600" dirty="0" err="1">
                <a:solidFill>
                  <a:srgbClr val="FF5050"/>
                </a:solidFill>
              </a:rPr>
              <a:t>usage</a:t>
            </a:r>
            <a:r>
              <a:rPr lang="nl-NL" sz="1600" dirty="0"/>
              <a:t> </a:t>
            </a:r>
            <a:r>
              <a:rPr lang="nl-NL" sz="1600" dirty="0" err="1"/>
              <a:t>perspective</a:t>
            </a:r>
            <a:endParaRPr lang="nl-NL" sz="1600" dirty="0"/>
          </a:p>
          <a:p>
            <a:pPr>
              <a:spcBef>
                <a:spcPct val="45000"/>
              </a:spcBef>
            </a:pPr>
            <a:r>
              <a:rPr lang="nl-NL" sz="1600" dirty="0" err="1"/>
              <a:t>So</a:t>
            </a:r>
            <a:r>
              <a:rPr lang="nl-NL" sz="1600" dirty="0"/>
              <a:t> the </a:t>
            </a:r>
            <a:r>
              <a:rPr lang="nl-NL" sz="1600" dirty="0" err="1"/>
              <a:t>functional</a:t>
            </a:r>
            <a:r>
              <a:rPr lang="nl-NL" sz="1600" dirty="0"/>
              <a:t> </a:t>
            </a:r>
            <a:r>
              <a:rPr lang="nl-NL" sz="1600" dirty="0" err="1"/>
              <a:t>architecture</a:t>
            </a:r>
            <a:r>
              <a:rPr lang="nl-NL" sz="1600" dirty="0"/>
              <a:t> </a:t>
            </a:r>
            <a:r>
              <a:rPr lang="nl-NL" sz="1600" dirty="0" err="1"/>
              <a:t>should</a:t>
            </a:r>
            <a:r>
              <a:rPr lang="nl-NL" sz="1600" dirty="0"/>
              <a:t> </a:t>
            </a:r>
            <a:r>
              <a:rPr lang="nl-NL" sz="1600" dirty="0" err="1">
                <a:solidFill>
                  <a:srgbClr val="FF5050"/>
                </a:solidFill>
              </a:rPr>
              <a:t>resemble</a:t>
            </a:r>
            <a:r>
              <a:rPr lang="nl-NL" sz="1600" dirty="0"/>
              <a:t> the </a:t>
            </a:r>
            <a:r>
              <a:rPr lang="nl-NL" sz="1600" dirty="0" err="1"/>
              <a:t>enterprise</a:t>
            </a:r>
            <a:r>
              <a:rPr lang="nl-NL" sz="1600" dirty="0"/>
              <a:t> </a:t>
            </a:r>
            <a:r>
              <a:rPr lang="nl-NL" sz="1600" dirty="0" err="1"/>
              <a:t>functions</a:t>
            </a:r>
            <a:r>
              <a:rPr lang="nl-NL" sz="1600" dirty="0"/>
              <a:t> of the </a:t>
            </a:r>
            <a:r>
              <a:rPr lang="nl-NL" sz="1600" dirty="0">
                <a:solidFill>
                  <a:srgbClr val="FF5050"/>
                </a:solidFill>
              </a:rPr>
              <a:t>customer </a:t>
            </a:r>
            <a:r>
              <a:rPr lang="nl-NL" sz="1600" dirty="0" err="1">
                <a:solidFill>
                  <a:srgbClr val="FF5050"/>
                </a:solidFill>
              </a:rPr>
              <a:t>organisation</a:t>
            </a:r>
            <a:r>
              <a:rPr lang="nl-NL" sz="1600" dirty="0">
                <a:solidFill>
                  <a:srgbClr val="FF5050"/>
                </a:solidFill>
              </a:rPr>
              <a:t> or user context</a:t>
            </a:r>
          </a:p>
          <a:p>
            <a:pPr lvl="1">
              <a:spcBef>
                <a:spcPct val="45000"/>
              </a:spcBef>
            </a:pPr>
            <a:r>
              <a:rPr lang="nl-NL" sz="1400" dirty="0" err="1"/>
              <a:t>Names</a:t>
            </a:r>
            <a:r>
              <a:rPr lang="nl-NL" sz="1400" dirty="0"/>
              <a:t> of </a:t>
            </a:r>
            <a:r>
              <a:rPr lang="nl-NL" sz="1400" dirty="0">
                <a:solidFill>
                  <a:srgbClr val="FF5050"/>
                </a:solidFill>
              </a:rPr>
              <a:t>modules</a:t>
            </a:r>
            <a:r>
              <a:rPr lang="nl-NL" sz="1400" dirty="0"/>
              <a:t> </a:t>
            </a:r>
            <a:r>
              <a:rPr lang="nl-NL" sz="1400" dirty="0" err="1"/>
              <a:t>should</a:t>
            </a:r>
            <a:r>
              <a:rPr lang="nl-NL" sz="1400" dirty="0"/>
              <a:t> </a:t>
            </a:r>
            <a:r>
              <a:rPr lang="nl-NL" sz="1400" dirty="0" err="1"/>
              <a:t>resemble</a:t>
            </a:r>
            <a:r>
              <a:rPr lang="nl-NL" sz="1400" dirty="0"/>
              <a:t> the </a:t>
            </a:r>
            <a:r>
              <a:rPr lang="nl-NL" sz="1400" dirty="0" err="1"/>
              <a:t>names</a:t>
            </a:r>
            <a:r>
              <a:rPr lang="nl-NL" sz="1400" dirty="0"/>
              <a:t> of </a:t>
            </a:r>
            <a:r>
              <a:rPr lang="nl-NL" sz="1400" dirty="0" err="1">
                <a:solidFill>
                  <a:srgbClr val="FF5050"/>
                </a:solidFill>
              </a:rPr>
              <a:t>enterprise</a:t>
            </a:r>
            <a:r>
              <a:rPr lang="nl-NL" sz="1400" dirty="0">
                <a:solidFill>
                  <a:srgbClr val="FF5050"/>
                </a:solidFill>
              </a:rPr>
              <a:t> </a:t>
            </a:r>
            <a:r>
              <a:rPr lang="nl-NL" sz="1400" dirty="0" err="1">
                <a:solidFill>
                  <a:srgbClr val="FF5050"/>
                </a:solidFill>
              </a:rPr>
              <a:t>functions</a:t>
            </a:r>
            <a:endParaRPr lang="nl-NL" sz="1400" dirty="0">
              <a:solidFill>
                <a:srgbClr val="FF5050"/>
              </a:solidFill>
            </a:endParaRPr>
          </a:p>
          <a:p>
            <a:pPr lvl="1">
              <a:spcBef>
                <a:spcPct val="45000"/>
              </a:spcBef>
            </a:pPr>
            <a:r>
              <a:rPr lang="nl-NL" sz="1400" dirty="0" err="1">
                <a:solidFill>
                  <a:srgbClr val="FF5050"/>
                </a:solidFill>
              </a:rPr>
              <a:t>Flows</a:t>
            </a:r>
            <a:r>
              <a:rPr lang="nl-NL" sz="1400" dirty="0"/>
              <a:t> in </a:t>
            </a:r>
            <a:r>
              <a:rPr lang="nl-NL" sz="1400" dirty="0" err="1"/>
              <a:t>functional</a:t>
            </a:r>
            <a:r>
              <a:rPr lang="nl-NL" sz="1400" dirty="0"/>
              <a:t> </a:t>
            </a:r>
            <a:r>
              <a:rPr lang="nl-NL" sz="1400" dirty="0" err="1"/>
              <a:t>architecture</a:t>
            </a:r>
            <a:r>
              <a:rPr lang="nl-NL" sz="1400" dirty="0"/>
              <a:t> </a:t>
            </a:r>
            <a:r>
              <a:rPr lang="nl-NL" sz="1400" dirty="0" err="1"/>
              <a:t>resemble</a:t>
            </a:r>
            <a:r>
              <a:rPr lang="nl-NL" sz="1400" dirty="0"/>
              <a:t> the </a:t>
            </a:r>
            <a:r>
              <a:rPr lang="nl-NL" sz="1400" dirty="0" err="1">
                <a:solidFill>
                  <a:srgbClr val="FF5050"/>
                </a:solidFill>
              </a:rPr>
              <a:t>interactions</a:t>
            </a:r>
            <a:r>
              <a:rPr lang="nl-NL" sz="1400" dirty="0"/>
              <a:t> in the customer domain</a:t>
            </a:r>
          </a:p>
          <a:p>
            <a:pPr>
              <a:spcBef>
                <a:spcPct val="45000"/>
              </a:spcBef>
            </a:pPr>
            <a:r>
              <a:rPr lang="nl-NL" sz="1600" dirty="0"/>
              <a:t>Standard </a:t>
            </a:r>
            <a:r>
              <a:rPr lang="nl-NL" sz="1600" dirty="0" err="1"/>
              <a:t>functional</a:t>
            </a:r>
            <a:r>
              <a:rPr lang="nl-NL" sz="1600" dirty="0"/>
              <a:t> </a:t>
            </a:r>
            <a:r>
              <a:rPr lang="nl-NL" sz="1600" dirty="0" err="1"/>
              <a:t>architecture</a:t>
            </a:r>
            <a:r>
              <a:rPr lang="nl-NL" sz="1600" dirty="0"/>
              <a:t> is </a:t>
            </a:r>
            <a:r>
              <a:rPr lang="nl-NL" sz="1600" dirty="0" err="1"/>
              <a:t>called</a:t>
            </a:r>
            <a:r>
              <a:rPr lang="nl-NL" sz="1600" dirty="0"/>
              <a:t> </a:t>
            </a:r>
            <a:r>
              <a:rPr lang="nl-NL" sz="1600" dirty="0">
                <a:solidFill>
                  <a:srgbClr val="FF5050"/>
                </a:solidFill>
              </a:rPr>
              <a:t>Reference Architecture</a:t>
            </a:r>
          </a:p>
          <a:p>
            <a:pPr marL="0" indent="0">
              <a:spcBef>
                <a:spcPct val="45000"/>
              </a:spcBef>
              <a:buNone/>
            </a:pPr>
            <a:endParaRPr lang="nl-NL"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74" name="Rectangle 70"/>
          <p:cNvSpPr>
            <a:spLocks noChangeArrowheads="1"/>
          </p:cNvSpPr>
          <p:nvPr/>
        </p:nvSpPr>
        <p:spPr bwMode="auto">
          <a:xfrm>
            <a:off x="762000" y="1600200"/>
            <a:ext cx="7239000" cy="5156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grpSp>
        <p:nvGrpSpPr>
          <p:cNvPr id="226306" name="Group 2"/>
          <p:cNvGrpSpPr>
            <a:grpSpLocks/>
          </p:cNvGrpSpPr>
          <p:nvPr/>
        </p:nvGrpSpPr>
        <p:grpSpPr bwMode="auto">
          <a:xfrm>
            <a:off x="1219200" y="1752600"/>
            <a:ext cx="2743200" cy="457200"/>
            <a:chOff x="816" y="1248"/>
            <a:chExt cx="1728" cy="288"/>
          </a:xfrm>
        </p:grpSpPr>
        <p:sp>
          <p:nvSpPr>
            <p:cNvPr id="226307" name="Rectangle 3"/>
            <p:cNvSpPr>
              <a:spLocks noChangeArrowheads="1"/>
            </p:cNvSpPr>
            <p:nvPr/>
          </p:nvSpPr>
          <p:spPr bwMode="auto">
            <a:xfrm>
              <a:off x="816" y="1248"/>
              <a:ext cx="1728" cy="288"/>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nl-NL"/>
            </a:p>
          </p:txBody>
        </p:sp>
        <p:sp>
          <p:nvSpPr>
            <p:cNvPr id="226308" name="Text Box 4"/>
            <p:cNvSpPr txBox="1">
              <a:spLocks noChangeArrowheads="1"/>
            </p:cNvSpPr>
            <p:nvPr/>
          </p:nvSpPr>
          <p:spPr bwMode="auto">
            <a:xfrm>
              <a:off x="816" y="1248"/>
              <a:ext cx="1728" cy="288"/>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r>
                <a:rPr lang="nl-NL" sz="1800"/>
                <a:t>Bussiness Planning</a:t>
              </a:r>
            </a:p>
          </p:txBody>
        </p:sp>
      </p:grpSp>
      <p:grpSp>
        <p:nvGrpSpPr>
          <p:cNvPr id="226309" name="Group 5"/>
          <p:cNvGrpSpPr>
            <a:grpSpLocks/>
          </p:cNvGrpSpPr>
          <p:nvPr/>
        </p:nvGrpSpPr>
        <p:grpSpPr bwMode="auto">
          <a:xfrm>
            <a:off x="4953000" y="1752600"/>
            <a:ext cx="2743200" cy="457200"/>
            <a:chOff x="816" y="1248"/>
            <a:chExt cx="1728" cy="288"/>
          </a:xfrm>
        </p:grpSpPr>
        <p:sp>
          <p:nvSpPr>
            <p:cNvPr id="226310" name="Rectangle 6"/>
            <p:cNvSpPr>
              <a:spLocks noChangeArrowheads="1"/>
            </p:cNvSpPr>
            <p:nvPr/>
          </p:nvSpPr>
          <p:spPr bwMode="auto">
            <a:xfrm>
              <a:off x="816" y="1248"/>
              <a:ext cx="1728" cy="288"/>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nl-NL"/>
            </a:p>
          </p:txBody>
        </p:sp>
        <p:sp>
          <p:nvSpPr>
            <p:cNvPr id="226311" name="Text Box 7"/>
            <p:cNvSpPr txBox="1">
              <a:spLocks noChangeArrowheads="1"/>
            </p:cNvSpPr>
            <p:nvPr/>
          </p:nvSpPr>
          <p:spPr bwMode="auto">
            <a:xfrm>
              <a:off x="816" y="1248"/>
              <a:ext cx="1728" cy="288"/>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r>
                <a:rPr lang="nl-NL" sz="1800"/>
                <a:t>Product Innovation</a:t>
              </a:r>
            </a:p>
          </p:txBody>
        </p:sp>
      </p:grpSp>
      <p:grpSp>
        <p:nvGrpSpPr>
          <p:cNvPr id="226312" name="Group 8"/>
          <p:cNvGrpSpPr>
            <a:grpSpLocks/>
          </p:cNvGrpSpPr>
          <p:nvPr/>
        </p:nvGrpSpPr>
        <p:grpSpPr bwMode="auto">
          <a:xfrm>
            <a:off x="1219200" y="2590800"/>
            <a:ext cx="6477000" cy="457200"/>
            <a:chOff x="816" y="1248"/>
            <a:chExt cx="1728" cy="288"/>
          </a:xfrm>
        </p:grpSpPr>
        <p:sp>
          <p:nvSpPr>
            <p:cNvPr id="226313" name="Rectangle 9"/>
            <p:cNvSpPr>
              <a:spLocks noChangeArrowheads="1"/>
            </p:cNvSpPr>
            <p:nvPr/>
          </p:nvSpPr>
          <p:spPr bwMode="auto">
            <a:xfrm>
              <a:off x="816" y="1248"/>
              <a:ext cx="1728" cy="288"/>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nl-NL"/>
            </a:p>
          </p:txBody>
        </p:sp>
        <p:sp>
          <p:nvSpPr>
            <p:cNvPr id="226314" name="Text Box 10"/>
            <p:cNvSpPr txBox="1">
              <a:spLocks noChangeArrowheads="1"/>
            </p:cNvSpPr>
            <p:nvPr/>
          </p:nvSpPr>
          <p:spPr bwMode="auto">
            <a:xfrm>
              <a:off x="816" y="1248"/>
              <a:ext cx="1728" cy="288"/>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r>
                <a:rPr lang="nl-NL" sz="1800"/>
                <a:t>Master Planning</a:t>
              </a:r>
            </a:p>
          </p:txBody>
        </p:sp>
      </p:grpSp>
      <p:grpSp>
        <p:nvGrpSpPr>
          <p:cNvPr id="226315" name="Group 11"/>
          <p:cNvGrpSpPr>
            <a:grpSpLocks/>
          </p:cNvGrpSpPr>
          <p:nvPr/>
        </p:nvGrpSpPr>
        <p:grpSpPr bwMode="auto">
          <a:xfrm>
            <a:off x="2286000" y="4267200"/>
            <a:ext cx="3048000" cy="457200"/>
            <a:chOff x="816" y="1248"/>
            <a:chExt cx="1728" cy="288"/>
          </a:xfrm>
        </p:grpSpPr>
        <p:sp>
          <p:nvSpPr>
            <p:cNvPr id="226316" name="Rectangle 12"/>
            <p:cNvSpPr>
              <a:spLocks noChangeArrowheads="1"/>
            </p:cNvSpPr>
            <p:nvPr/>
          </p:nvSpPr>
          <p:spPr bwMode="auto">
            <a:xfrm>
              <a:off x="816" y="1248"/>
              <a:ext cx="1728" cy="28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nl-NL"/>
            </a:p>
          </p:txBody>
        </p:sp>
        <p:sp>
          <p:nvSpPr>
            <p:cNvPr id="226317" name="Text Box 13"/>
            <p:cNvSpPr txBox="1">
              <a:spLocks noChangeArrowheads="1"/>
            </p:cNvSpPr>
            <p:nvPr/>
          </p:nvSpPr>
          <p:spPr bwMode="auto">
            <a:xfrm>
              <a:off x="816" y="1248"/>
              <a:ext cx="1728" cy="288"/>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r>
                <a:rPr lang="nl-NL" sz="1800"/>
                <a:t>Production</a:t>
              </a:r>
            </a:p>
          </p:txBody>
        </p:sp>
      </p:grpSp>
      <p:grpSp>
        <p:nvGrpSpPr>
          <p:cNvPr id="226318" name="Group 14"/>
          <p:cNvGrpSpPr>
            <a:grpSpLocks/>
          </p:cNvGrpSpPr>
          <p:nvPr/>
        </p:nvGrpSpPr>
        <p:grpSpPr bwMode="auto">
          <a:xfrm>
            <a:off x="2286000" y="3505200"/>
            <a:ext cx="3048000" cy="457200"/>
            <a:chOff x="816" y="1248"/>
            <a:chExt cx="1728" cy="288"/>
          </a:xfrm>
        </p:grpSpPr>
        <p:sp>
          <p:nvSpPr>
            <p:cNvPr id="226319" name="Rectangle 15"/>
            <p:cNvSpPr>
              <a:spLocks noChangeArrowheads="1"/>
            </p:cNvSpPr>
            <p:nvPr/>
          </p:nvSpPr>
          <p:spPr bwMode="auto">
            <a:xfrm>
              <a:off x="816" y="1248"/>
              <a:ext cx="1728" cy="28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nl-NL"/>
            </a:p>
          </p:txBody>
        </p:sp>
        <p:sp>
          <p:nvSpPr>
            <p:cNvPr id="226320" name="Text Box 16"/>
            <p:cNvSpPr txBox="1">
              <a:spLocks noChangeArrowheads="1"/>
            </p:cNvSpPr>
            <p:nvPr/>
          </p:nvSpPr>
          <p:spPr bwMode="auto">
            <a:xfrm>
              <a:off x="816" y="1248"/>
              <a:ext cx="1728" cy="288"/>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r>
                <a:rPr lang="nl-NL" sz="1800"/>
                <a:t>Requirements Planning</a:t>
              </a:r>
            </a:p>
          </p:txBody>
        </p:sp>
      </p:grpSp>
      <p:grpSp>
        <p:nvGrpSpPr>
          <p:cNvPr id="226321" name="Group 17"/>
          <p:cNvGrpSpPr>
            <a:grpSpLocks/>
          </p:cNvGrpSpPr>
          <p:nvPr/>
        </p:nvGrpSpPr>
        <p:grpSpPr bwMode="auto">
          <a:xfrm>
            <a:off x="1219200" y="5029200"/>
            <a:ext cx="6400800" cy="457200"/>
            <a:chOff x="816" y="1248"/>
            <a:chExt cx="1728" cy="288"/>
          </a:xfrm>
        </p:grpSpPr>
        <p:sp>
          <p:nvSpPr>
            <p:cNvPr id="226322" name="Rectangle 18"/>
            <p:cNvSpPr>
              <a:spLocks noChangeArrowheads="1"/>
            </p:cNvSpPr>
            <p:nvPr/>
          </p:nvSpPr>
          <p:spPr bwMode="auto">
            <a:xfrm>
              <a:off x="816" y="1248"/>
              <a:ext cx="1728" cy="2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nl-NL"/>
            </a:p>
          </p:txBody>
        </p:sp>
        <p:sp>
          <p:nvSpPr>
            <p:cNvPr id="226323" name="Text Box 19"/>
            <p:cNvSpPr txBox="1">
              <a:spLocks noChangeArrowheads="1"/>
            </p:cNvSpPr>
            <p:nvPr/>
          </p:nvSpPr>
          <p:spPr bwMode="auto">
            <a:xfrm>
              <a:off x="816" y="1248"/>
              <a:ext cx="1728"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50000"/>
                </a:spcBef>
              </a:pPr>
              <a:r>
                <a:rPr lang="nl-NL" sz="1800"/>
                <a:t>Warehousing</a:t>
              </a:r>
            </a:p>
          </p:txBody>
        </p:sp>
      </p:grpSp>
      <p:sp>
        <p:nvSpPr>
          <p:cNvPr id="226324" name="Rectangle 20"/>
          <p:cNvSpPr>
            <a:spLocks noChangeArrowheads="1"/>
          </p:cNvSpPr>
          <p:nvPr/>
        </p:nvSpPr>
        <p:spPr bwMode="auto">
          <a:xfrm>
            <a:off x="1057275" y="3505200"/>
            <a:ext cx="923925" cy="12954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nl-NL" sz="1800"/>
              <a:t>Pur-</a:t>
            </a:r>
          </a:p>
          <a:p>
            <a:pPr eaLnBrk="0" hangingPunct="0"/>
            <a:r>
              <a:rPr lang="nl-NL" sz="1800"/>
              <a:t>chase</a:t>
            </a:r>
          </a:p>
        </p:txBody>
      </p:sp>
      <p:sp>
        <p:nvSpPr>
          <p:cNvPr id="226325" name="Rectangle 21">
            <a:hlinkClick r:id="rId3" action="ppaction://hlinksldjump"/>
          </p:cNvPr>
          <p:cNvSpPr>
            <a:spLocks noChangeArrowheads="1"/>
          </p:cNvSpPr>
          <p:nvPr/>
        </p:nvSpPr>
        <p:spPr bwMode="auto">
          <a:xfrm>
            <a:off x="6858000" y="3505200"/>
            <a:ext cx="838200" cy="10033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nl-NL" sz="1800"/>
              <a:t>Sales</a:t>
            </a:r>
          </a:p>
        </p:txBody>
      </p:sp>
      <p:sp>
        <p:nvSpPr>
          <p:cNvPr id="226326" name="Rectangle 22"/>
          <p:cNvSpPr>
            <a:spLocks noChangeArrowheads="1"/>
          </p:cNvSpPr>
          <p:nvPr/>
        </p:nvSpPr>
        <p:spPr bwMode="auto">
          <a:xfrm>
            <a:off x="5486400" y="3505200"/>
            <a:ext cx="1066800" cy="9906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nl-NL" sz="1800"/>
              <a:t>Assem-</a:t>
            </a:r>
          </a:p>
          <a:p>
            <a:pPr eaLnBrk="0" hangingPunct="0"/>
            <a:r>
              <a:rPr lang="nl-NL" sz="1800"/>
              <a:t>bly</a:t>
            </a:r>
          </a:p>
        </p:txBody>
      </p:sp>
      <p:sp>
        <p:nvSpPr>
          <p:cNvPr id="226329" name="Text Box 25"/>
          <p:cNvSpPr txBox="1">
            <a:spLocks noChangeArrowheads="1"/>
          </p:cNvSpPr>
          <p:nvPr/>
        </p:nvSpPr>
        <p:spPr bwMode="auto">
          <a:xfrm>
            <a:off x="5881688" y="2247900"/>
            <a:ext cx="2362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Product Information</a:t>
            </a:r>
          </a:p>
        </p:txBody>
      </p:sp>
      <p:sp>
        <p:nvSpPr>
          <p:cNvPr id="226343" name="Rectangle 39"/>
          <p:cNvSpPr>
            <a:spLocks noChangeArrowheads="1"/>
          </p:cNvSpPr>
          <p:nvPr/>
        </p:nvSpPr>
        <p:spPr bwMode="auto">
          <a:xfrm>
            <a:off x="1143000" y="6019800"/>
            <a:ext cx="1108075" cy="6096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nl-NL" sz="1400"/>
              <a:t>Receipt &amp; </a:t>
            </a:r>
          </a:p>
          <a:p>
            <a:pPr algn="ctr" eaLnBrk="0" hangingPunct="0"/>
            <a:r>
              <a:rPr lang="nl-NL" sz="1400"/>
              <a:t>Goods</a:t>
            </a:r>
            <a:endParaRPr lang="nl-NL" sz="700"/>
          </a:p>
        </p:txBody>
      </p:sp>
      <p:sp>
        <p:nvSpPr>
          <p:cNvPr id="226344" name="Rectangle 40"/>
          <p:cNvSpPr>
            <a:spLocks noChangeArrowheads="1"/>
          </p:cNvSpPr>
          <p:nvPr/>
        </p:nvSpPr>
        <p:spPr bwMode="auto">
          <a:xfrm>
            <a:off x="2819400" y="6019800"/>
            <a:ext cx="1257300" cy="6096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nl-NL" sz="1400"/>
              <a:t>Component</a:t>
            </a:r>
          </a:p>
          <a:p>
            <a:pPr algn="ctr" eaLnBrk="0" hangingPunct="0"/>
            <a:r>
              <a:rPr lang="nl-NL" sz="1400"/>
              <a:t>Manufact.</a:t>
            </a:r>
          </a:p>
        </p:txBody>
      </p:sp>
      <p:sp>
        <p:nvSpPr>
          <p:cNvPr id="226345" name="Rectangle 41"/>
          <p:cNvSpPr>
            <a:spLocks noChangeArrowheads="1"/>
          </p:cNvSpPr>
          <p:nvPr/>
        </p:nvSpPr>
        <p:spPr bwMode="auto">
          <a:xfrm>
            <a:off x="4573588" y="6019800"/>
            <a:ext cx="1219200" cy="6096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nl-NL" sz="1400"/>
              <a:t>Assembly</a:t>
            </a:r>
          </a:p>
        </p:txBody>
      </p:sp>
      <p:sp>
        <p:nvSpPr>
          <p:cNvPr id="226346" name="Rectangle 42"/>
          <p:cNvSpPr>
            <a:spLocks noChangeArrowheads="1"/>
          </p:cNvSpPr>
          <p:nvPr/>
        </p:nvSpPr>
        <p:spPr bwMode="auto">
          <a:xfrm>
            <a:off x="6400800" y="6019800"/>
            <a:ext cx="1219200" cy="609600"/>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nl-NL" sz="1400"/>
              <a:t>Packing &amp;</a:t>
            </a:r>
          </a:p>
          <a:p>
            <a:pPr algn="ctr" eaLnBrk="0" hangingPunct="0"/>
            <a:r>
              <a:rPr lang="nl-NL" sz="1400"/>
              <a:t>Shipping</a:t>
            </a:r>
          </a:p>
        </p:txBody>
      </p:sp>
      <p:sp>
        <p:nvSpPr>
          <p:cNvPr id="226347" name="Text Box 43"/>
          <p:cNvSpPr txBox="1">
            <a:spLocks noChangeArrowheads="1"/>
          </p:cNvSpPr>
          <p:nvPr/>
        </p:nvSpPr>
        <p:spPr bwMode="auto">
          <a:xfrm>
            <a:off x="8077200" y="2590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Sales Forecast</a:t>
            </a:r>
          </a:p>
        </p:txBody>
      </p:sp>
      <p:sp>
        <p:nvSpPr>
          <p:cNvPr id="226348" name="Text Box 44"/>
          <p:cNvSpPr txBox="1">
            <a:spLocks noChangeArrowheads="1"/>
          </p:cNvSpPr>
          <p:nvPr/>
        </p:nvSpPr>
        <p:spPr bwMode="auto">
          <a:xfrm>
            <a:off x="8077200" y="3886200"/>
            <a:ext cx="106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Invoiced Sales Order</a:t>
            </a:r>
          </a:p>
        </p:txBody>
      </p:sp>
      <p:sp>
        <p:nvSpPr>
          <p:cNvPr id="226349" name="Text Box 45"/>
          <p:cNvSpPr txBox="1">
            <a:spLocks noChangeArrowheads="1"/>
          </p:cNvSpPr>
          <p:nvPr/>
        </p:nvSpPr>
        <p:spPr bwMode="auto">
          <a:xfrm>
            <a:off x="8077200" y="3276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Customer Request</a:t>
            </a:r>
          </a:p>
        </p:txBody>
      </p:sp>
      <p:sp>
        <p:nvSpPr>
          <p:cNvPr id="226350" name="Text Box 46"/>
          <p:cNvSpPr txBox="1">
            <a:spLocks noChangeArrowheads="1"/>
          </p:cNvSpPr>
          <p:nvPr/>
        </p:nvSpPr>
        <p:spPr bwMode="auto">
          <a:xfrm>
            <a:off x="7145338" y="4556125"/>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Packing and shipping order</a:t>
            </a:r>
          </a:p>
        </p:txBody>
      </p:sp>
      <p:sp>
        <p:nvSpPr>
          <p:cNvPr id="226351" name="Text Box 47"/>
          <p:cNvSpPr txBox="1">
            <a:spLocks noChangeArrowheads="1"/>
          </p:cNvSpPr>
          <p:nvPr/>
        </p:nvSpPr>
        <p:spPr bwMode="auto">
          <a:xfrm>
            <a:off x="5715000" y="3048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Sales Order Ready for Assembly</a:t>
            </a:r>
          </a:p>
        </p:txBody>
      </p:sp>
      <p:sp>
        <p:nvSpPr>
          <p:cNvPr id="226352" name="Text Box 48"/>
          <p:cNvSpPr txBox="1">
            <a:spLocks noChangeArrowheads="1"/>
          </p:cNvSpPr>
          <p:nvPr/>
        </p:nvSpPr>
        <p:spPr bwMode="auto">
          <a:xfrm>
            <a:off x="3136900" y="30734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Master Plan</a:t>
            </a:r>
          </a:p>
        </p:txBody>
      </p:sp>
      <p:sp>
        <p:nvSpPr>
          <p:cNvPr id="226353" name="Text Box 49"/>
          <p:cNvSpPr txBox="1">
            <a:spLocks noChangeArrowheads="1"/>
          </p:cNvSpPr>
          <p:nvPr/>
        </p:nvSpPr>
        <p:spPr bwMode="auto">
          <a:xfrm>
            <a:off x="1447800" y="3200400"/>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Material Plan</a:t>
            </a:r>
          </a:p>
        </p:txBody>
      </p:sp>
      <p:sp>
        <p:nvSpPr>
          <p:cNvPr id="226354" name="Text Box 50"/>
          <p:cNvSpPr txBox="1">
            <a:spLocks noChangeArrowheads="1"/>
          </p:cNvSpPr>
          <p:nvPr/>
        </p:nvSpPr>
        <p:spPr bwMode="auto">
          <a:xfrm>
            <a:off x="3810000" y="3962400"/>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Material Plan</a:t>
            </a:r>
          </a:p>
        </p:txBody>
      </p:sp>
      <p:sp>
        <p:nvSpPr>
          <p:cNvPr id="226355" name="Text Box 51"/>
          <p:cNvSpPr txBox="1">
            <a:spLocks noChangeArrowheads="1"/>
          </p:cNvSpPr>
          <p:nvPr/>
        </p:nvSpPr>
        <p:spPr bwMode="auto">
          <a:xfrm>
            <a:off x="2014538" y="4017963"/>
            <a:ext cx="1447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Subcontracting</a:t>
            </a:r>
          </a:p>
        </p:txBody>
      </p:sp>
      <p:sp>
        <p:nvSpPr>
          <p:cNvPr id="226356" name="Text Box 52"/>
          <p:cNvSpPr txBox="1">
            <a:spLocks noChangeArrowheads="1"/>
          </p:cNvSpPr>
          <p:nvPr/>
        </p:nvSpPr>
        <p:spPr bwMode="auto">
          <a:xfrm>
            <a:off x="0" y="44196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Progress</a:t>
            </a:r>
          </a:p>
        </p:txBody>
      </p:sp>
      <p:sp>
        <p:nvSpPr>
          <p:cNvPr id="226357" name="Text Box 53"/>
          <p:cNvSpPr txBox="1">
            <a:spLocks noChangeArrowheads="1"/>
          </p:cNvSpPr>
          <p:nvPr/>
        </p:nvSpPr>
        <p:spPr bwMode="auto">
          <a:xfrm>
            <a:off x="0" y="3276600"/>
            <a:ext cx="106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PO/ Contracts/ Inquiries</a:t>
            </a:r>
          </a:p>
        </p:txBody>
      </p:sp>
      <p:sp>
        <p:nvSpPr>
          <p:cNvPr id="226358" name="Text Box 54"/>
          <p:cNvSpPr txBox="1">
            <a:spLocks noChangeArrowheads="1"/>
          </p:cNvSpPr>
          <p:nvPr/>
        </p:nvSpPr>
        <p:spPr bwMode="auto">
          <a:xfrm>
            <a:off x="5953125" y="4594225"/>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FAS Order</a:t>
            </a:r>
          </a:p>
        </p:txBody>
      </p:sp>
      <p:sp>
        <p:nvSpPr>
          <p:cNvPr id="226359" name="Line 55"/>
          <p:cNvSpPr>
            <a:spLocks noChangeShapeType="1"/>
          </p:cNvSpPr>
          <p:nvPr/>
        </p:nvSpPr>
        <p:spPr bwMode="auto">
          <a:xfrm>
            <a:off x="5638800" y="4495800"/>
            <a:ext cx="0" cy="1524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26360" name="Text Box 56"/>
          <p:cNvSpPr txBox="1">
            <a:spLocks noChangeArrowheads="1"/>
          </p:cNvSpPr>
          <p:nvPr/>
        </p:nvSpPr>
        <p:spPr bwMode="auto">
          <a:xfrm>
            <a:off x="2438400" y="47244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Production</a:t>
            </a:r>
          </a:p>
        </p:txBody>
      </p:sp>
      <p:sp>
        <p:nvSpPr>
          <p:cNvPr id="226361" name="Line 57"/>
          <p:cNvSpPr>
            <a:spLocks noChangeShapeType="1"/>
          </p:cNvSpPr>
          <p:nvPr/>
        </p:nvSpPr>
        <p:spPr bwMode="auto">
          <a:xfrm>
            <a:off x="3962400" y="4724400"/>
            <a:ext cx="0" cy="1295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26362" name="Text Box 58"/>
          <p:cNvSpPr txBox="1">
            <a:spLocks noChangeArrowheads="1"/>
          </p:cNvSpPr>
          <p:nvPr/>
        </p:nvSpPr>
        <p:spPr bwMode="auto">
          <a:xfrm>
            <a:off x="4191000" y="4724400"/>
            <a:ext cx="160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Orders/ schedules</a:t>
            </a:r>
          </a:p>
        </p:txBody>
      </p:sp>
      <p:sp>
        <p:nvSpPr>
          <p:cNvPr id="226363" name="Text Box 59"/>
          <p:cNvSpPr txBox="1">
            <a:spLocks noChangeArrowheads="1"/>
          </p:cNvSpPr>
          <p:nvPr/>
        </p:nvSpPr>
        <p:spPr bwMode="auto">
          <a:xfrm>
            <a:off x="1143000" y="55245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Received Goods</a:t>
            </a:r>
          </a:p>
        </p:txBody>
      </p:sp>
      <p:sp>
        <p:nvSpPr>
          <p:cNvPr id="226364" name="Text Box 60"/>
          <p:cNvSpPr txBox="1">
            <a:spLocks noChangeArrowheads="1"/>
          </p:cNvSpPr>
          <p:nvPr/>
        </p:nvSpPr>
        <p:spPr bwMode="auto">
          <a:xfrm>
            <a:off x="2971800" y="55022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Picking List</a:t>
            </a:r>
          </a:p>
        </p:txBody>
      </p:sp>
      <p:sp>
        <p:nvSpPr>
          <p:cNvPr id="226368" name="Text Box 64"/>
          <p:cNvSpPr txBox="1">
            <a:spLocks noChangeArrowheads="1"/>
          </p:cNvSpPr>
          <p:nvPr/>
        </p:nvSpPr>
        <p:spPr bwMode="auto">
          <a:xfrm>
            <a:off x="7239000" y="55022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Shipment order</a:t>
            </a:r>
          </a:p>
        </p:txBody>
      </p:sp>
      <p:sp>
        <p:nvSpPr>
          <p:cNvPr id="226369" name="AutoShape 65">
            <a:hlinkClick r:id="rId4" action="ppaction://hlinksldjump" highlightClick="1"/>
          </p:cNvPr>
          <p:cNvSpPr>
            <a:spLocks noChangeArrowheads="1"/>
          </p:cNvSpPr>
          <p:nvPr/>
        </p:nvSpPr>
        <p:spPr bwMode="auto">
          <a:xfrm>
            <a:off x="1066800" y="3505200"/>
            <a:ext cx="914400" cy="12954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26370" name="Rectangle 66"/>
          <p:cNvSpPr>
            <a:spLocks noGrp="1" noChangeArrowheads="1"/>
          </p:cNvSpPr>
          <p:nvPr>
            <p:ph type="title"/>
          </p:nvPr>
        </p:nvSpPr>
        <p:spPr/>
        <p:txBody>
          <a:bodyPr>
            <a:normAutofit/>
          </a:bodyPr>
          <a:lstStyle/>
          <a:p>
            <a:r>
              <a:rPr lang="nl-NL" sz="3200" dirty="0" err="1" smtClean="0"/>
              <a:t>Functional</a:t>
            </a:r>
            <a:r>
              <a:rPr lang="nl-NL" sz="3200" dirty="0" smtClean="0"/>
              <a:t> </a:t>
            </a:r>
            <a:r>
              <a:rPr lang="nl-NL" sz="3200" dirty="0"/>
              <a:t>Architecture </a:t>
            </a:r>
            <a:r>
              <a:rPr lang="nl-NL" sz="3200" dirty="0" err="1"/>
              <a:t>for</a:t>
            </a:r>
            <a:r>
              <a:rPr lang="nl-NL" sz="3200" dirty="0"/>
              <a:t> ERP product</a:t>
            </a:r>
            <a:endParaRPr lang="en-US" sz="3200" dirty="0"/>
          </a:p>
        </p:txBody>
      </p:sp>
      <p:sp>
        <p:nvSpPr>
          <p:cNvPr id="226371" name="AutoShape 67">
            <a:hlinkClick r:id="rId5" action="ppaction://hlinksldjump" highlightClick="1"/>
          </p:cNvPr>
          <p:cNvSpPr>
            <a:spLocks noChangeArrowheads="1"/>
          </p:cNvSpPr>
          <p:nvPr/>
        </p:nvSpPr>
        <p:spPr bwMode="auto">
          <a:xfrm>
            <a:off x="1219200" y="5029200"/>
            <a:ext cx="64008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l-NL" dirty="0"/>
          </a:p>
        </p:txBody>
      </p:sp>
      <p:sp>
        <p:nvSpPr>
          <p:cNvPr id="226373" name="Text Box 69"/>
          <p:cNvSpPr txBox="1">
            <a:spLocks noChangeArrowheads="1"/>
          </p:cNvSpPr>
          <p:nvPr/>
        </p:nvSpPr>
        <p:spPr bwMode="auto">
          <a:xfrm>
            <a:off x="4648200" y="5486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Picking List</a:t>
            </a:r>
          </a:p>
        </p:txBody>
      </p:sp>
      <p:sp>
        <p:nvSpPr>
          <p:cNvPr id="226381" name="Line 77"/>
          <p:cNvSpPr>
            <a:spLocks noChangeShapeType="1"/>
          </p:cNvSpPr>
          <p:nvPr/>
        </p:nvSpPr>
        <p:spPr bwMode="auto">
          <a:xfrm>
            <a:off x="2051050" y="5518150"/>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82" name="Line 78"/>
          <p:cNvSpPr>
            <a:spLocks noChangeShapeType="1"/>
          </p:cNvSpPr>
          <p:nvPr/>
        </p:nvSpPr>
        <p:spPr bwMode="auto">
          <a:xfrm flipV="1">
            <a:off x="3668713" y="5549900"/>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83" name="Line 79"/>
          <p:cNvSpPr>
            <a:spLocks noChangeShapeType="1"/>
          </p:cNvSpPr>
          <p:nvPr/>
        </p:nvSpPr>
        <p:spPr bwMode="auto">
          <a:xfrm flipV="1">
            <a:off x="5364163" y="5514975"/>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84" name="Line 80"/>
          <p:cNvSpPr>
            <a:spLocks noChangeShapeType="1"/>
          </p:cNvSpPr>
          <p:nvPr/>
        </p:nvSpPr>
        <p:spPr bwMode="auto">
          <a:xfrm flipV="1">
            <a:off x="7235825" y="5513388"/>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85" name="Line 81"/>
          <p:cNvSpPr>
            <a:spLocks noChangeShapeType="1"/>
          </p:cNvSpPr>
          <p:nvPr/>
        </p:nvSpPr>
        <p:spPr bwMode="auto">
          <a:xfrm flipV="1">
            <a:off x="7086600" y="4559300"/>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86" name="Line 82"/>
          <p:cNvSpPr>
            <a:spLocks noChangeShapeType="1"/>
          </p:cNvSpPr>
          <p:nvPr/>
        </p:nvSpPr>
        <p:spPr bwMode="auto">
          <a:xfrm rot="16200000" flipV="1">
            <a:off x="788988" y="4489450"/>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87" name="Line 83"/>
          <p:cNvSpPr>
            <a:spLocks noChangeShapeType="1"/>
          </p:cNvSpPr>
          <p:nvPr/>
        </p:nvSpPr>
        <p:spPr bwMode="auto">
          <a:xfrm rot="5400000" flipH="1" flipV="1">
            <a:off x="2117726" y="4286250"/>
            <a:ext cx="0" cy="301625"/>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88" name="Line 84"/>
          <p:cNvSpPr>
            <a:spLocks noChangeShapeType="1"/>
          </p:cNvSpPr>
          <p:nvPr/>
        </p:nvSpPr>
        <p:spPr bwMode="auto">
          <a:xfrm rot="16200000" flipV="1">
            <a:off x="7920038" y="4113212"/>
            <a:ext cx="0" cy="358775"/>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89" name="Line 85"/>
          <p:cNvSpPr>
            <a:spLocks noChangeShapeType="1"/>
          </p:cNvSpPr>
          <p:nvPr/>
        </p:nvSpPr>
        <p:spPr bwMode="auto">
          <a:xfrm rot="5400000" flipH="1" flipV="1">
            <a:off x="7956550" y="3500438"/>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90" name="Line 86"/>
          <p:cNvSpPr>
            <a:spLocks noChangeShapeType="1"/>
          </p:cNvSpPr>
          <p:nvPr/>
        </p:nvSpPr>
        <p:spPr bwMode="auto">
          <a:xfrm rot="5400000" flipH="1" flipV="1">
            <a:off x="6703219" y="3861594"/>
            <a:ext cx="0" cy="287338"/>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91" name="Line 87"/>
          <p:cNvSpPr>
            <a:spLocks noChangeShapeType="1"/>
          </p:cNvSpPr>
          <p:nvPr/>
        </p:nvSpPr>
        <p:spPr bwMode="auto">
          <a:xfrm rot="16200000" flipH="1">
            <a:off x="2123282" y="3499644"/>
            <a:ext cx="1587" cy="288925"/>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92" name="Line 88"/>
          <p:cNvSpPr>
            <a:spLocks noChangeShapeType="1"/>
          </p:cNvSpPr>
          <p:nvPr/>
        </p:nvSpPr>
        <p:spPr bwMode="auto">
          <a:xfrm rot="5400000" flipH="1" flipV="1">
            <a:off x="755650" y="3717925"/>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93" name="Line 89"/>
          <p:cNvSpPr>
            <a:spLocks noChangeShapeType="1"/>
          </p:cNvSpPr>
          <p:nvPr/>
        </p:nvSpPr>
        <p:spPr bwMode="auto">
          <a:xfrm rot="5400000" flipH="1" flipV="1">
            <a:off x="7956550" y="2636838"/>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394" name="Line 90"/>
          <p:cNvSpPr>
            <a:spLocks noChangeShapeType="1"/>
          </p:cNvSpPr>
          <p:nvPr/>
        </p:nvSpPr>
        <p:spPr bwMode="auto">
          <a:xfrm flipH="1" flipV="1">
            <a:off x="3419475" y="4748213"/>
            <a:ext cx="0" cy="217487"/>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95" name="Line 91"/>
          <p:cNvSpPr>
            <a:spLocks noChangeShapeType="1"/>
          </p:cNvSpPr>
          <p:nvPr/>
        </p:nvSpPr>
        <p:spPr bwMode="auto">
          <a:xfrm flipV="1">
            <a:off x="3789363" y="3990975"/>
            <a:ext cx="0" cy="2540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96" name="Line 92"/>
          <p:cNvSpPr>
            <a:spLocks noChangeShapeType="1"/>
          </p:cNvSpPr>
          <p:nvPr/>
        </p:nvSpPr>
        <p:spPr bwMode="auto">
          <a:xfrm flipH="1" flipV="1">
            <a:off x="3132138" y="3108325"/>
            <a:ext cx="0" cy="358775"/>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97" name="Line 93"/>
          <p:cNvSpPr>
            <a:spLocks noChangeShapeType="1"/>
          </p:cNvSpPr>
          <p:nvPr/>
        </p:nvSpPr>
        <p:spPr bwMode="auto">
          <a:xfrm flipV="1">
            <a:off x="2987675" y="2238375"/>
            <a:ext cx="0" cy="325438"/>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98" name="Line 94"/>
          <p:cNvSpPr>
            <a:spLocks noChangeShapeType="1"/>
          </p:cNvSpPr>
          <p:nvPr/>
        </p:nvSpPr>
        <p:spPr bwMode="auto">
          <a:xfrm flipV="1">
            <a:off x="5867400" y="2262188"/>
            <a:ext cx="0" cy="288925"/>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226399" name="Line 95"/>
          <p:cNvSpPr>
            <a:spLocks noChangeShapeType="1"/>
          </p:cNvSpPr>
          <p:nvPr/>
        </p:nvSpPr>
        <p:spPr bwMode="auto">
          <a:xfrm flipV="1">
            <a:off x="5907088" y="4552950"/>
            <a:ext cx="0" cy="431800"/>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226400" name="Text Box 96"/>
          <p:cNvSpPr txBox="1">
            <a:spLocks noChangeArrowheads="1"/>
          </p:cNvSpPr>
          <p:nvPr/>
        </p:nvSpPr>
        <p:spPr bwMode="auto">
          <a:xfrm>
            <a:off x="3065463" y="2217738"/>
            <a:ext cx="121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nl-NL" sz="1200"/>
              <a:t>BusinessPlan</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err="1" smtClean="0"/>
              <a:t>Usage</a:t>
            </a:r>
            <a:r>
              <a:rPr lang="nl-NL" dirty="0" smtClean="0"/>
              <a:t> of the </a:t>
            </a:r>
            <a:r>
              <a:rPr lang="nl-NL" dirty="0" err="1" smtClean="0"/>
              <a:t>Functional</a:t>
            </a:r>
            <a:r>
              <a:rPr lang="nl-NL" dirty="0" smtClean="0"/>
              <a:t> </a:t>
            </a:r>
            <a:r>
              <a:rPr lang="nl-NL" dirty="0" err="1" smtClean="0"/>
              <a:t>architecture</a:t>
            </a:r>
            <a:endParaRPr lang="nl-NL" dirty="0"/>
          </a:p>
        </p:txBody>
      </p:sp>
      <p:sp>
        <p:nvSpPr>
          <p:cNvPr id="3" name="Content Placeholder 2"/>
          <p:cNvSpPr>
            <a:spLocks noGrp="1"/>
          </p:cNvSpPr>
          <p:nvPr>
            <p:ph idx="1"/>
          </p:nvPr>
        </p:nvSpPr>
        <p:spPr/>
        <p:txBody>
          <a:bodyPr>
            <a:normAutofit/>
          </a:bodyPr>
          <a:lstStyle/>
          <a:p>
            <a:r>
              <a:rPr lang="en-US" dirty="0" smtClean="0"/>
              <a:t>Structure for processes in Software Product Management: Functional Architecture Framework (FAF)?</a:t>
            </a:r>
          </a:p>
          <a:p>
            <a:endParaRPr lang="en-US" dirty="0" smtClean="0"/>
          </a:p>
          <a:p>
            <a:r>
              <a:rPr lang="en-US" dirty="0" smtClean="0"/>
              <a:t>Consider practical issues like:</a:t>
            </a:r>
          </a:p>
          <a:p>
            <a:pPr lvl="1"/>
            <a:r>
              <a:rPr lang="en-US" dirty="0" smtClean="0">
                <a:solidFill>
                  <a:srgbClr val="C00000"/>
                </a:solidFill>
              </a:rPr>
              <a:t>Roadmap</a:t>
            </a:r>
            <a:r>
              <a:rPr lang="en-US" dirty="0" smtClean="0"/>
              <a:t>: How to </a:t>
            </a:r>
            <a:r>
              <a:rPr lang="en-US" dirty="0" smtClean="0">
                <a:solidFill>
                  <a:srgbClr val="0066CC"/>
                </a:solidFill>
              </a:rPr>
              <a:t>manage the product vision </a:t>
            </a:r>
            <a:r>
              <a:rPr lang="en-US" dirty="0" smtClean="0"/>
              <a:t>for future, subsequent releases?</a:t>
            </a:r>
          </a:p>
          <a:p>
            <a:pPr lvl="1"/>
            <a:r>
              <a:rPr lang="en-US" dirty="0" err="1" smtClean="0">
                <a:solidFill>
                  <a:srgbClr val="C00000"/>
                </a:solidFill>
              </a:rPr>
              <a:t>Reqs</a:t>
            </a:r>
            <a:r>
              <a:rPr lang="en-US" dirty="0" smtClean="0">
                <a:solidFill>
                  <a:srgbClr val="C00000"/>
                </a:solidFill>
              </a:rPr>
              <a:t> gathering</a:t>
            </a:r>
            <a:r>
              <a:rPr lang="en-US" dirty="0" smtClean="0"/>
              <a:t>: How to </a:t>
            </a:r>
            <a:r>
              <a:rPr lang="en-US" dirty="0" smtClean="0">
                <a:solidFill>
                  <a:srgbClr val="0066CC"/>
                </a:solidFill>
              </a:rPr>
              <a:t>register incoming requirements </a:t>
            </a:r>
            <a:r>
              <a:rPr lang="en-US" dirty="0" smtClean="0"/>
              <a:t>from customers and prospects?</a:t>
            </a:r>
          </a:p>
          <a:p>
            <a:pPr lvl="1"/>
            <a:r>
              <a:rPr lang="en-US" dirty="0" smtClean="0">
                <a:solidFill>
                  <a:srgbClr val="C00000"/>
                </a:solidFill>
              </a:rPr>
              <a:t>Development </a:t>
            </a:r>
            <a:r>
              <a:rPr lang="en-US" dirty="0" err="1" smtClean="0">
                <a:solidFill>
                  <a:srgbClr val="C00000"/>
                </a:solidFill>
              </a:rPr>
              <a:t>mgmt</a:t>
            </a:r>
            <a:r>
              <a:rPr lang="en-US" dirty="0" smtClean="0"/>
              <a:t>: How to </a:t>
            </a:r>
            <a:r>
              <a:rPr lang="en-US" dirty="0" smtClean="0">
                <a:solidFill>
                  <a:srgbClr val="0066CC"/>
                </a:solidFill>
              </a:rPr>
              <a:t>assign work </a:t>
            </a:r>
            <a:r>
              <a:rPr lang="en-US" dirty="0" smtClean="0"/>
              <a:t>to development teams?</a:t>
            </a:r>
          </a:p>
          <a:p>
            <a:pPr lvl="1"/>
            <a:r>
              <a:rPr lang="en-US" dirty="0" err="1" smtClean="0">
                <a:solidFill>
                  <a:srgbClr val="C00000"/>
                </a:solidFill>
              </a:rPr>
              <a:t>Reqs</a:t>
            </a:r>
            <a:r>
              <a:rPr lang="en-US" dirty="0" smtClean="0">
                <a:solidFill>
                  <a:srgbClr val="C00000"/>
                </a:solidFill>
              </a:rPr>
              <a:t> organizing</a:t>
            </a:r>
            <a:r>
              <a:rPr lang="en-US" dirty="0" smtClean="0"/>
              <a:t>: How to </a:t>
            </a:r>
            <a:r>
              <a:rPr lang="en-US" dirty="0" smtClean="0">
                <a:solidFill>
                  <a:srgbClr val="0066CC"/>
                </a:solidFill>
              </a:rPr>
              <a:t>manage large volumes </a:t>
            </a:r>
            <a:r>
              <a:rPr lang="en-US" dirty="0" smtClean="0"/>
              <a:t>of requirements in a distributed company?</a:t>
            </a:r>
          </a:p>
          <a:p>
            <a:endParaRPr lang="nl-NL"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Rectangle 4"/>
          <p:cNvSpPr>
            <a:spLocks noGrp="1" noChangeArrowheads="1"/>
          </p:cNvSpPr>
          <p:nvPr>
            <p:ph type="title"/>
          </p:nvPr>
        </p:nvSpPr>
        <p:spPr/>
        <p:txBody>
          <a:bodyPr/>
          <a:lstStyle/>
          <a:p>
            <a:r>
              <a:rPr lang="en-US"/>
              <a:t>Reality vs. Product</a:t>
            </a:r>
          </a:p>
        </p:txBody>
      </p:sp>
      <p:sp>
        <p:nvSpPr>
          <p:cNvPr id="377861" name="Text Box 5"/>
          <p:cNvSpPr txBox="1">
            <a:spLocks noChangeArrowheads="1"/>
          </p:cNvSpPr>
          <p:nvPr/>
        </p:nvSpPr>
        <p:spPr bwMode="auto">
          <a:xfrm>
            <a:off x="1477963" y="2438400"/>
            <a:ext cx="1936750" cy="538163"/>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t>Function</a:t>
            </a:r>
          </a:p>
        </p:txBody>
      </p:sp>
      <p:sp>
        <p:nvSpPr>
          <p:cNvPr id="377863" name="Text Box 7"/>
          <p:cNvSpPr txBox="1">
            <a:spLocks noChangeArrowheads="1"/>
          </p:cNvSpPr>
          <p:nvPr/>
        </p:nvSpPr>
        <p:spPr bwMode="auto">
          <a:xfrm>
            <a:off x="1403350" y="5051425"/>
            <a:ext cx="2087563" cy="538163"/>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t>Processes</a:t>
            </a:r>
          </a:p>
        </p:txBody>
      </p:sp>
      <p:sp>
        <p:nvSpPr>
          <p:cNvPr id="377864" name="AutoShape 8"/>
          <p:cNvSpPr>
            <a:spLocks noChangeArrowheads="1"/>
          </p:cNvSpPr>
          <p:nvPr/>
        </p:nvSpPr>
        <p:spPr bwMode="auto">
          <a:xfrm>
            <a:off x="2159000" y="3294063"/>
            <a:ext cx="576263" cy="1439862"/>
          </a:xfrm>
          <a:prstGeom prst="downArrow">
            <a:avLst>
              <a:gd name="adj1" fmla="val 50000"/>
              <a:gd name="adj2" fmla="val 62465"/>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77865" name="Text Box 9"/>
          <p:cNvSpPr txBox="1">
            <a:spLocks noChangeArrowheads="1"/>
          </p:cNvSpPr>
          <p:nvPr/>
        </p:nvSpPr>
        <p:spPr bwMode="auto">
          <a:xfrm>
            <a:off x="5511800" y="2436813"/>
            <a:ext cx="1936750" cy="538162"/>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t>Module</a:t>
            </a:r>
          </a:p>
        </p:txBody>
      </p:sp>
      <p:sp>
        <p:nvSpPr>
          <p:cNvPr id="377866" name="Text Box 10"/>
          <p:cNvSpPr txBox="1">
            <a:spLocks noChangeArrowheads="1"/>
          </p:cNvSpPr>
          <p:nvPr/>
        </p:nvSpPr>
        <p:spPr bwMode="auto">
          <a:xfrm>
            <a:off x="5437188" y="5049838"/>
            <a:ext cx="2087562" cy="538162"/>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t>Features</a:t>
            </a:r>
          </a:p>
        </p:txBody>
      </p:sp>
      <p:sp>
        <p:nvSpPr>
          <p:cNvPr id="377867" name="AutoShape 11"/>
          <p:cNvSpPr>
            <a:spLocks noChangeArrowheads="1"/>
          </p:cNvSpPr>
          <p:nvPr/>
        </p:nvSpPr>
        <p:spPr bwMode="auto">
          <a:xfrm>
            <a:off x="6192838" y="3292475"/>
            <a:ext cx="576262" cy="1439863"/>
          </a:xfrm>
          <a:prstGeom prst="downArrow">
            <a:avLst>
              <a:gd name="adj1" fmla="val 50000"/>
              <a:gd name="adj2" fmla="val 62466"/>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77868" name="Line 12"/>
          <p:cNvSpPr>
            <a:spLocks noChangeShapeType="1"/>
          </p:cNvSpPr>
          <p:nvPr/>
        </p:nvSpPr>
        <p:spPr bwMode="auto">
          <a:xfrm>
            <a:off x="4500563" y="1844675"/>
            <a:ext cx="0" cy="467995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nl-N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a:bodyPr>
          <a:lstStyle/>
          <a:p>
            <a:r>
              <a:rPr lang="nl-NL" dirty="0" smtClean="0">
                <a:latin typeface="Verdana" pitchFamily="34" charset="0"/>
                <a:ea typeface="ＭＳ Ｐゴシック" pitchFamily="34" charset="-128"/>
                <a:cs typeface="Verdana" pitchFamily="34" charset="0"/>
              </a:rPr>
              <a:t>User </a:t>
            </a:r>
            <a:r>
              <a:rPr lang="nl-NL" dirty="0" err="1" smtClean="0">
                <a:latin typeface="Verdana" pitchFamily="34" charset="0"/>
                <a:ea typeface="ＭＳ Ｐゴシック" pitchFamily="34" charset="-128"/>
                <a:cs typeface="Verdana" pitchFamily="34" charset="0"/>
              </a:rPr>
              <a:t>working</a:t>
            </a:r>
            <a:r>
              <a:rPr lang="nl-NL" dirty="0" smtClean="0">
                <a:latin typeface="Verdana" pitchFamily="34" charset="0"/>
                <a:ea typeface="ＭＳ Ｐゴシック" pitchFamily="34" charset="-128"/>
                <a:cs typeface="Verdana" pitchFamily="34" charset="0"/>
              </a:rPr>
              <a:t> scope</a:t>
            </a:r>
          </a:p>
        </p:txBody>
      </p:sp>
      <p:sp>
        <p:nvSpPr>
          <p:cNvPr id="62467" name="Content Placeholder 36"/>
          <p:cNvSpPr>
            <a:spLocks noGrp="1"/>
          </p:cNvSpPr>
          <p:nvPr>
            <p:ph idx="1"/>
          </p:nvPr>
        </p:nvSpPr>
        <p:spPr/>
        <p:txBody>
          <a:bodyPr>
            <a:normAutofit/>
          </a:bodyPr>
          <a:lstStyle/>
          <a:p>
            <a:pPr>
              <a:buFont typeface="Arial" pitchFamily="34" charset="0"/>
              <a:buNone/>
            </a:pPr>
            <a:r>
              <a:rPr lang="nl-NL" sz="2400" dirty="0" err="1" smtClean="0">
                <a:latin typeface="Verdana" pitchFamily="34" charset="0"/>
                <a:ea typeface="ＭＳ Ｐゴシック" pitchFamily="34" charset="-128"/>
                <a:cs typeface="Verdana" pitchFamily="34" charset="0"/>
              </a:rPr>
              <a:t>Example</a:t>
            </a:r>
            <a:r>
              <a:rPr lang="nl-NL" sz="2400" dirty="0" smtClean="0">
                <a:latin typeface="Verdana" pitchFamily="34" charset="0"/>
                <a:ea typeface="ＭＳ Ｐゴシック" pitchFamily="34" charset="-128"/>
                <a:cs typeface="Verdana" pitchFamily="34" charset="0"/>
              </a:rPr>
              <a:t>: Event </a:t>
            </a:r>
            <a:r>
              <a:rPr lang="nl-NL" sz="2400" dirty="0" err="1">
                <a:latin typeface="Verdana" pitchFamily="34" charset="0"/>
                <a:ea typeface="ＭＳ Ｐゴシック" pitchFamily="34" charset="-128"/>
                <a:cs typeface="Verdana" pitchFamily="34" charset="0"/>
              </a:rPr>
              <a:t>T</a:t>
            </a:r>
            <a:r>
              <a:rPr lang="nl-NL" sz="2400" dirty="0" err="1" smtClean="0">
                <a:latin typeface="Verdana" pitchFamily="34" charset="0"/>
                <a:ea typeface="ＭＳ Ｐゴシック" pitchFamily="34" charset="-128"/>
                <a:cs typeface="Verdana" pitchFamily="34" charset="0"/>
              </a:rPr>
              <a:t>icketing</a:t>
            </a:r>
            <a:endParaRPr lang="nl-NL" sz="2400" dirty="0" smtClean="0">
              <a:latin typeface="Verdana" pitchFamily="34" charset="0"/>
              <a:ea typeface="ＭＳ Ｐゴシック" pitchFamily="34" charset="-128"/>
              <a:cs typeface="Verdana" pitchFamily="34" charset="0"/>
            </a:endParaRPr>
          </a:p>
        </p:txBody>
      </p:sp>
      <p:sp>
        <p:nvSpPr>
          <p:cNvPr id="62472" name="Rectangle 9"/>
          <p:cNvSpPr>
            <a:spLocks noChangeArrowheads="1"/>
          </p:cNvSpPr>
          <p:nvPr/>
        </p:nvSpPr>
        <p:spPr bwMode="auto">
          <a:xfrm>
            <a:off x="2400300" y="4953000"/>
            <a:ext cx="1441450" cy="609600"/>
          </a:xfrm>
          <a:prstGeom prst="rect">
            <a:avLst/>
          </a:prstGeom>
          <a:solidFill>
            <a:schemeClr val="bg1">
              <a:alpha val="39999"/>
            </a:schemeClr>
          </a:solidFill>
          <a:ln w="9525">
            <a:solidFill>
              <a:schemeClr val="tx1"/>
            </a:solidFill>
            <a:miter lim="800000"/>
            <a:headEnd/>
            <a:tailEnd/>
          </a:ln>
        </p:spPr>
        <p:txBody>
          <a:bodyPr anchor="ctr"/>
          <a:lstStyle/>
          <a:p>
            <a:pPr algn="ctr" eaLnBrk="0" hangingPunct="0"/>
            <a:r>
              <a:rPr lang="nl-NL" sz="1600" b="0" dirty="0" smtClean="0"/>
              <a:t>Legal</a:t>
            </a:r>
            <a:endParaRPr lang="nl-NL" sz="1600" b="0" dirty="0"/>
          </a:p>
        </p:txBody>
      </p:sp>
      <p:sp>
        <p:nvSpPr>
          <p:cNvPr id="62473" name="Rectangle 10"/>
          <p:cNvSpPr>
            <a:spLocks noChangeArrowheads="1"/>
          </p:cNvSpPr>
          <p:nvPr/>
        </p:nvSpPr>
        <p:spPr bwMode="auto">
          <a:xfrm>
            <a:off x="4275138" y="4953000"/>
            <a:ext cx="1800225" cy="609600"/>
          </a:xfrm>
          <a:prstGeom prst="rect">
            <a:avLst/>
          </a:prstGeom>
          <a:solidFill>
            <a:schemeClr val="bg1">
              <a:alpha val="39999"/>
            </a:schemeClr>
          </a:solidFill>
          <a:ln w="9525">
            <a:solidFill>
              <a:schemeClr val="tx1"/>
            </a:solidFill>
            <a:miter lim="800000"/>
            <a:headEnd/>
            <a:tailEnd/>
          </a:ln>
        </p:spPr>
        <p:txBody>
          <a:bodyPr anchor="ctr"/>
          <a:lstStyle/>
          <a:p>
            <a:pPr algn="ctr" eaLnBrk="0" hangingPunct="0"/>
            <a:r>
              <a:rPr lang="nl-NL" sz="1600" b="0" dirty="0" smtClean="0"/>
              <a:t>Merchandising</a:t>
            </a:r>
            <a:endParaRPr lang="nl-NL" sz="1600" b="0" dirty="0"/>
          </a:p>
        </p:txBody>
      </p:sp>
      <p:sp>
        <p:nvSpPr>
          <p:cNvPr id="62474" name="Rectangle 11"/>
          <p:cNvSpPr>
            <a:spLocks noChangeArrowheads="1"/>
          </p:cNvSpPr>
          <p:nvPr/>
        </p:nvSpPr>
        <p:spPr bwMode="auto">
          <a:xfrm>
            <a:off x="6654800" y="4953000"/>
            <a:ext cx="1508125" cy="609600"/>
          </a:xfrm>
          <a:prstGeom prst="rect">
            <a:avLst/>
          </a:prstGeom>
          <a:solidFill>
            <a:schemeClr val="bg1">
              <a:alpha val="39999"/>
            </a:schemeClr>
          </a:solidFill>
          <a:ln w="9525">
            <a:solidFill>
              <a:schemeClr val="tx1"/>
            </a:solidFill>
            <a:miter lim="800000"/>
            <a:headEnd/>
            <a:tailEnd/>
          </a:ln>
        </p:spPr>
        <p:txBody>
          <a:bodyPr anchor="ctr"/>
          <a:lstStyle/>
          <a:p>
            <a:pPr algn="ctr" eaLnBrk="0" hangingPunct="0"/>
            <a:r>
              <a:rPr lang="nl-NL" sz="1200" b="0" dirty="0" smtClean="0"/>
              <a:t>Customer </a:t>
            </a:r>
            <a:r>
              <a:rPr lang="nl-NL" sz="1200" b="0" dirty="0" err="1" smtClean="0"/>
              <a:t>Relationship</a:t>
            </a:r>
            <a:r>
              <a:rPr lang="nl-NL" sz="1200" b="0" dirty="0" smtClean="0"/>
              <a:t> Management</a:t>
            </a:r>
            <a:endParaRPr lang="nl-NL" sz="1200" b="0" dirty="0"/>
          </a:p>
        </p:txBody>
      </p:sp>
      <p:sp>
        <p:nvSpPr>
          <p:cNvPr id="37" name="Text Box 12"/>
          <p:cNvSpPr txBox="1">
            <a:spLocks noChangeArrowheads="1"/>
          </p:cNvSpPr>
          <p:nvPr/>
        </p:nvSpPr>
        <p:spPr bwMode="auto">
          <a:xfrm>
            <a:off x="7969250" y="3471863"/>
            <a:ext cx="1066800" cy="461665"/>
          </a:xfrm>
          <a:prstGeom prst="rect">
            <a:avLst/>
          </a:prstGeom>
          <a:noFill/>
          <a:ln w="9525">
            <a:noFill/>
            <a:miter lim="800000"/>
            <a:headEnd/>
            <a:tailEnd/>
          </a:ln>
        </p:spPr>
        <p:txBody>
          <a:bodyPr>
            <a:spAutoFit/>
          </a:bodyPr>
          <a:lstStyle/>
          <a:p>
            <a:pPr eaLnBrk="0" hangingPunct="0">
              <a:spcBef>
                <a:spcPct val="50000"/>
              </a:spcBef>
            </a:pPr>
            <a:r>
              <a:rPr lang="nl-NL" sz="1200" dirty="0" err="1" smtClean="0"/>
              <a:t>ticketing</a:t>
            </a:r>
            <a:r>
              <a:rPr lang="nl-NL" sz="1200" dirty="0" smtClean="0"/>
              <a:t> </a:t>
            </a:r>
            <a:r>
              <a:rPr lang="nl-NL" sz="1200" b="0" dirty="0" smtClean="0"/>
              <a:t>contract</a:t>
            </a:r>
            <a:endParaRPr lang="nl-NL" sz="1200" b="0" dirty="0"/>
          </a:p>
        </p:txBody>
      </p:sp>
      <p:sp>
        <p:nvSpPr>
          <p:cNvPr id="38" name="Text Box 13"/>
          <p:cNvSpPr txBox="1">
            <a:spLocks noChangeArrowheads="1"/>
          </p:cNvSpPr>
          <p:nvPr/>
        </p:nvSpPr>
        <p:spPr bwMode="auto">
          <a:xfrm>
            <a:off x="7959725" y="2636838"/>
            <a:ext cx="1066800" cy="461963"/>
          </a:xfrm>
          <a:prstGeom prst="rect">
            <a:avLst/>
          </a:prstGeom>
          <a:noFill/>
          <a:ln w="9525">
            <a:noFill/>
            <a:miter lim="800000"/>
            <a:headEnd/>
            <a:tailEnd/>
          </a:ln>
        </p:spPr>
        <p:txBody>
          <a:bodyPr>
            <a:spAutoFit/>
          </a:bodyPr>
          <a:lstStyle/>
          <a:p>
            <a:pPr eaLnBrk="0" hangingPunct="0">
              <a:spcBef>
                <a:spcPct val="50000"/>
              </a:spcBef>
            </a:pPr>
            <a:r>
              <a:rPr lang="nl-NL" sz="1200" b="0" dirty="0" smtClean="0"/>
              <a:t>event </a:t>
            </a:r>
            <a:r>
              <a:rPr lang="nl-NL" sz="1200" b="0" dirty="0" err="1" smtClean="0"/>
              <a:t>request</a:t>
            </a:r>
            <a:endParaRPr lang="nl-NL" sz="1200" b="0" dirty="0"/>
          </a:p>
        </p:txBody>
      </p:sp>
      <p:sp>
        <p:nvSpPr>
          <p:cNvPr id="39" name="Text Box 14"/>
          <p:cNvSpPr txBox="1">
            <a:spLocks noChangeArrowheads="1"/>
          </p:cNvSpPr>
          <p:nvPr/>
        </p:nvSpPr>
        <p:spPr bwMode="auto">
          <a:xfrm>
            <a:off x="5730875" y="2492375"/>
            <a:ext cx="1296988" cy="276225"/>
          </a:xfrm>
          <a:prstGeom prst="rect">
            <a:avLst/>
          </a:prstGeom>
          <a:noFill/>
          <a:ln w="9525">
            <a:noFill/>
            <a:miter lim="800000"/>
            <a:headEnd/>
            <a:tailEnd/>
          </a:ln>
        </p:spPr>
        <p:txBody>
          <a:bodyPr>
            <a:spAutoFit/>
          </a:bodyPr>
          <a:lstStyle/>
          <a:p>
            <a:pPr algn="ctr" eaLnBrk="0" hangingPunct="0">
              <a:spcBef>
                <a:spcPct val="50000"/>
              </a:spcBef>
            </a:pPr>
            <a:endParaRPr lang="nl-NL" sz="1200" b="0" dirty="0"/>
          </a:p>
        </p:txBody>
      </p:sp>
      <p:sp>
        <p:nvSpPr>
          <p:cNvPr id="40" name="Text Box 15"/>
          <p:cNvSpPr txBox="1">
            <a:spLocks noChangeArrowheads="1"/>
          </p:cNvSpPr>
          <p:nvPr/>
        </p:nvSpPr>
        <p:spPr bwMode="auto">
          <a:xfrm>
            <a:off x="2070100" y="2701925"/>
            <a:ext cx="1081088" cy="276999"/>
          </a:xfrm>
          <a:prstGeom prst="rect">
            <a:avLst/>
          </a:prstGeom>
          <a:noFill/>
          <a:ln w="9525">
            <a:noFill/>
            <a:miter lim="800000"/>
            <a:headEnd/>
            <a:tailEnd/>
          </a:ln>
        </p:spPr>
        <p:txBody>
          <a:bodyPr>
            <a:spAutoFit/>
          </a:bodyPr>
          <a:lstStyle/>
          <a:p>
            <a:pPr algn="ctr" eaLnBrk="0" hangingPunct="0">
              <a:spcBef>
                <a:spcPct val="50000"/>
              </a:spcBef>
            </a:pPr>
            <a:r>
              <a:rPr lang="nl-NL" sz="1200" dirty="0" err="1" smtClean="0"/>
              <a:t>booking</a:t>
            </a:r>
            <a:endParaRPr lang="nl-NL" sz="1200" b="0" dirty="0"/>
          </a:p>
        </p:txBody>
      </p:sp>
      <p:sp>
        <p:nvSpPr>
          <p:cNvPr id="41" name="Text Box 16"/>
          <p:cNvSpPr txBox="1">
            <a:spLocks noChangeArrowheads="1"/>
          </p:cNvSpPr>
          <p:nvPr/>
        </p:nvSpPr>
        <p:spPr bwMode="auto">
          <a:xfrm>
            <a:off x="4132263" y="3381375"/>
            <a:ext cx="1447800" cy="274638"/>
          </a:xfrm>
          <a:prstGeom prst="rect">
            <a:avLst/>
          </a:prstGeom>
          <a:noFill/>
          <a:ln w="9525">
            <a:noFill/>
            <a:miter lim="800000"/>
            <a:headEnd/>
            <a:tailEnd/>
          </a:ln>
        </p:spPr>
        <p:txBody>
          <a:bodyPr>
            <a:spAutoFit/>
          </a:bodyPr>
          <a:lstStyle/>
          <a:p>
            <a:pPr eaLnBrk="0" hangingPunct="0">
              <a:spcBef>
                <a:spcPct val="50000"/>
              </a:spcBef>
            </a:pPr>
            <a:r>
              <a:rPr lang="nl-NL" sz="1200" b="0" dirty="0" smtClean="0"/>
              <a:t>ticket types</a:t>
            </a:r>
            <a:endParaRPr lang="nl-NL" sz="1200" b="0" dirty="0"/>
          </a:p>
        </p:txBody>
      </p:sp>
      <p:sp>
        <p:nvSpPr>
          <p:cNvPr id="42" name="Text Box 17"/>
          <p:cNvSpPr txBox="1">
            <a:spLocks noChangeArrowheads="1"/>
          </p:cNvSpPr>
          <p:nvPr/>
        </p:nvSpPr>
        <p:spPr bwMode="auto">
          <a:xfrm>
            <a:off x="193675" y="3573463"/>
            <a:ext cx="914400" cy="461963"/>
          </a:xfrm>
          <a:prstGeom prst="rect">
            <a:avLst/>
          </a:prstGeom>
          <a:noFill/>
          <a:ln w="9525">
            <a:noFill/>
            <a:miter lim="800000"/>
            <a:headEnd/>
            <a:tailEnd/>
          </a:ln>
        </p:spPr>
        <p:txBody>
          <a:bodyPr>
            <a:spAutoFit/>
          </a:bodyPr>
          <a:lstStyle/>
          <a:p>
            <a:pPr eaLnBrk="0" hangingPunct="0">
              <a:spcBef>
                <a:spcPct val="50000"/>
              </a:spcBef>
            </a:pPr>
            <a:r>
              <a:rPr lang="nl-NL" sz="1200" dirty="0"/>
              <a:t>b</a:t>
            </a:r>
            <a:r>
              <a:rPr lang="nl-NL" sz="1200" b="0" dirty="0" smtClean="0"/>
              <a:t>anking details</a:t>
            </a:r>
            <a:endParaRPr lang="nl-NL" sz="1200" b="0" dirty="0"/>
          </a:p>
        </p:txBody>
      </p:sp>
      <p:sp>
        <p:nvSpPr>
          <p:cNvPr id="43" name="Text Box 19"/>
          <p:cNvSpPr txBox="1">
            <a:spLocks noChangeArrowheads="1"/>
          </p:cNvSpPr>
          <p:nvPr/>
        </p:nvSpPr>
        <p:spPr bwMode="auto">
          <a:xfrm>
            <a:off x="2079625" y="3357563"/>
            <a:ext cx="1066800" cy="461963"/>
          </a:xfrm>
          <a:prstGeom prst="rect">
            <a:avLst/>
          </a:prstGeom>
          <a:noFill/>
          <a:ln w="9525">
            <a:noFill/>
            <a:miter lim="800000"/>
            <a:headEnd/>
            <a:tailEnd/>
          </a:ln>
        </p:spPr>
        <p:txBody>
          <a:bodyPr>
            <a:spAutoFit/>
          </a:bodyPr>
          <a:lstStyle/>
          <a:p>
            <a:pPr eaLnBrk="0" hangingPunct="0">
              <a:spcBef>
                <a:spcPct val="50000"/>
              </a:spcBef>
            </a:pPr>
            <a:r>
              <a:rPr lang="nl-NL" sz="1200" dirty="0" err="1"/>
              <a:t>p</a:t>
            </a:r>
            <a:r>
              <a:rPr lang="nl-NL" sz="1200" dirty="0" err="1" smtClean="0"/>
              <a:t>ayee</a:t>
            </a:r>
            <a:r>
              <a:rPr lang="nl-NL" sz="1200" dirty="0" smtClean="0"/>
              <a:t> </a:t>
            </a:r>
            <a:r>
              <a:rPr lang="nl-NL" sz="1200" dirty="0" err="1" smtClean="0"/>
              <a:t>interaction</a:t>
            </a:r>
            <a:endParaRPr lang="nl-NL" sz="1200" b="0" dirty="0"/>
          </a:p>
        </p:txBody>
      </p:sp>
      <p:sp>
        <p:nvSpPr>
          <p:cNvPr id="44" name="Text Box 20"/>
          <p:cNvSpPr txBox="1">
            <a:spLocks noChangeArrowheads="1"/>
          </p:cNvSpPr>
          <p:nvPr/>
        </p:nvSpPr>
        <p:spPr bwMode="auto">
          <a:xfrm>
            <a:off x="5132388" y="4430713"/>
            <a:ext cx="1600200" cy="274638"/>
          </a:xfrm>
          <a:prstGeom prst="rect">
            <a:avLst/>
          </a:prstGeom>
          <a:noFill/>
          <a:ln w="9525">
            <a:noFill/>
            <a:miter lim="800000"/>
            <a:headEnd/>
            <a:tailEnd/>
          </a:ln>
        </p:spPr>
        <p:txBody>
          <a:bodyPr>
            <a:spAutoFit/>
          </a:bodyPr>
          <a:lstStyle/>
          <a:p>
            <a:pPr eaLnBrk="0" hangingPunct="0">
              <a:spcBef>
                <a:spcPct val="50000"/>
              </a:spcBef>
            </a:pPr>
            <a:r>
              <a:rPr lang="nl-NL" sz="1200" b="0" dirty="0" smtClean="0"/>
              <a:t>options</a:t>
            </a:r>
            <a:endParaRPr lang="nl-NL" sz="1200" b="0" dirty="0"/>
          </a:p>
        </p:txBody>
      </p:sp>
      <p:sp>
        <p:nvSpPr>
          <p:cNvPr id="45" name="Text Box 21"/>
          <p:cNvSpPr txBox="1">
            <a:spLocks noChangeArrowheads="1"/>
          </p:cNvSpPr>
          <p:nvPr/>
        </p:nvSpPr>
        <p:spPr bwMode="auto">
          <a:xfrm>
            <a:off x="2286000" y="4430713"/>
            <a:ext cx="990600" cy="461665"/>
          </a:xfrm>
          <a:prstGeom prst="rect">
            <a:avLst/>
          </a:prstGeom>
          <a:noFill/>
          <a:ln w="9525">
            <a:noFill/>
            <a:miter lim="800000"/>
            <a:headEnd/>
            <a:tailEnd/>
          </a:ln>
        </p:spPr>
        <p:txBody>
          <a:bodyPr>
            <a:spAutoFit/>
          </a:bodyPr>
          <a:lstStyle/>
          <a:p>
            <a:pPr algn="r" eaLnBrk="0" hangingPunct="0">
              <a:spcBef>
                <a:spcPct val="50000"/>
              </a:spcBef>
            </a:pPr>
            <a:r>
              <a:rPr lang="nl-NL" sz="1200" dirty="0" err="1"/>
              <a:t>t</a:t>
            </a:r>
            <a:r>
              <a:rPr lang="nl-NL" sz="1200" b="0" dirty="0" err="1" smtClean="0"/>
              <a:t>erms</a:t>
            </a:r>
            <a:r>
              <a:rPr lang="nl-NL" sz="1200" b="0" dirty="0" smtClean="0"/>
              <a:t> of services</a:t>
            </a:r>
            <a:endParaRPr lang="nl-NL" sz="1200" b="0" dirty="0"/>
          </a:p>
        </p:txBody>
      </p:sp>
      <p:sp>
        <p:nvSpPr>
          <p:cNvPr id="46" name="Text Box 23"/>
          <p:cNvSpPr txBox="1">
            <a:spLocks noChangeArrowheads="1"/>
          </p:cNvSpPr>
          <p:nvPr/>
        </p:nvSpPr>
        <p:spPr bwMode="auto">
          <a:xfrm>
            <a:off x="6300788" y="4459288"/>
            <a:ext cx="990600" cy="461963"/>
          </a:xfrm>
          <a:prstGeom prst="rect">
            <a:avLst/>
          </a:prstGeom>
          <a:noFill/>
          <a:ln w="9525">
            <a:noFill/>
            <a:miter lim="800000"/>
            <a:headEnd/>
            <a:tailEnd/>
          </a:ln>
        </p:spPr>
        <p:txBody>
          <a:bodyPr>
            <a:spAutoFit/>
          </a:bodyPr>
          <a:lstStyle/>
          <a:p>
            <a:pPr algn="r" eaLnBrk="0" hangingPunct="0">
              <a:spcBef>
                <a:spcPct val="50000"/>
              </a:spcBef>
            </a:pPr>
            <a:r>
              <a:rPr lang="nl-NL" sz="1200" dirty="0"/>
              <a:t>c</a:t>
            </a:r>
            <a:r>
              <a:rPr lang="nl-NL" sz="1200" b="0" dirty="0" smtClean="0"/>
              <a:t>ustomer details</a:t>
            </a:r>
            <a:endParaRPr lang="nl-NL" sz="1200" b="0" dirty="0"/>
          </a:p>
        </p:txBody>
      </p:sp>
      <p:sp>
        <p:nvSpPr>
          <p:cNvPr id="47" name="Line 24"/>
          <p:cNvSpPr>
            <a:spLocks noChangeShapeType="1"/>
          </p:cNvSpPr>
          <p:nvPr/>
        </p:nvSpPr>
        <p:spPr bwMode="auto">
          <a:xfrm>
            <a:off x="460375" y="4013200"/>
            <a:ext cx="727075" cy="0"/>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48" name="Line 25"/>
          <p:cNvSpPr>
            <a:spLocks noChangeShapeType="1"/>
          </p:cNvSpPr>
          <p:nvPr/>
        </p:nvSpPr>
        <p:spPr bwMode="auto">
          <a:xfrm>
            <a:off x="2116138" y="3178175"/>
            <a:ext cx="828675" cy="0"/>
          </a:xfrm>
          <a:prstGeom prst="line">
            <a:avLst/>
          </a:prstGeom>
          <a:noFill/>
          <a:ln w="28575">
            <a:solidFill>
              <a:schemeClr val="tx1"/>
            </a:solidFill>
            <a:round/>
            <a:headEnd type="triangle" w="lg" len="lg"/>
            <a:tailEnd type="none" w="lg" len="lg"/>
          </a:ln>
        </p:spPr>
        <p:txBody>
          <a:bodyPr anchor="ctr">
            <a:spAutoFit/>
          </a:bodyPr>
          <a:lstStyle/>
          <a:p>
            <a:endParaRPr lang="nl-NL"/>
          </a:p>
        </p:txBody>
      </p:sp>
      <p:sp>
        <p:nvSpPr>
          <p:cNvPr id="49" name="Line 26"/>
          <p:cNvSpPr>
            <a:spLocks noChangeShapeType="1"/>
          </p:cNvSpPr>
          <p:nvPr/>
        </p:nvSpPr>
        <p:spPr bwMode="auto">
          <a:xfrm rot="5400000">
            <a:off x="3922713" y="3590925"/>
            <a:ext cx="393700" cy="3175"/>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50" name="Line 28"/>
          <p:cNvSpPr>
            <a:spLocks noChangeShapeType="1"/>
          </p:cNvSpPr>
          <p:nvPr/>
        </p:nvSpPr>
        <p:spPr bwMode="auto">
          <a:xfrm flipH="1">
            <a:off x="7769225" y="3178175"/>
            <a:ext cx="719138" cy="0"/>
          </a:xfrm>
          <a:prstGeom prst="line">
            <a:avLst/>
          </a:prstGeom>
          <a:noFill/>
          <a:ln w="28575">
            <a:solidFill>
              <a:schemeClr val="tx1"/>
            </a:solidFill>
            <a:round/>
            <a:headEnd/>
            <a:tailEnd type="triangle" w="lg" len="lg"/>
          </a:ln>
        </p:spPr>
        <p:txBody>
          <a:bodyPr anchor="ctr">
            <a:spAutoFit/>
          </a:bodyPr>
          <a:lstStyle/>
          <a:p>
            <a:endParaRPr lang="nl-NL"/>
          </a:p>
        </p:txBody>
      </p:sp>
      <p:sp>
        <p:nvSpPr>
          <p:cNvPr id="51" name="Line 29"/>
          <p:cNvSpPr>
            <a:spLocks noChangeShapeType="1"/>
          </p:cNvSpPr>
          <p:nvPr/>
        </p:nvSpPr>
        <p:spPr bwMode="auto">
          <a:xfrm>
            <a:off x="7769225" y="4013200"/>
            <a:ext cx="719138" cy="0"/>
          </a:xfrm>
          <a:prstGeom prst="line">
            <a:avLst/>
          </a:prstGeom>
          <a:noFill/>
          <a:ln w="28575">
            <a:solidFill>
              <a:schemeClr val="tx1"/>
            </a:solidFill>
            <a:round/>
            <a:headEnd/>
            <a:tailEnd type="triangle" w="lg" len="lg"/>
          </a:ln>
        </p:spPr>
        <p:txBody>
          <a:bodyPr anchor="ctr">
            <a:spAutoFit/>
          </a:bodyPr>
          <a:lstStyle/>
          <a:p>
            <a:endParaRPr lang="nl-NL"/>
          </a:p>
        </p:txBody>
      </p:sp>
      <p:sp>
        <p:nvSpPr>
          <p:cNvPr id="52" name="Line 30"/>
          <p:cNvSpPr>
            <a:spLocks noChangeShapeType="1"/>
          </p:cNvSpPr>
          <p:nvPr/>
        </p:nvSpPr>
        <p:spPr bwMode="auto">
          <a:xfrm rot="5400000">
            <a:off x="6934200" y="4594225"/>
            <a:ext cx="719138" cy="0"/>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53" name="Line 31"/>
          <p:cNvSpPr>
            <a:spLocks noChangeShapeType="1"/>
          </p:cNvSpPr>
          <p:nvPr/>
        </p:nvSpPr>
        <p:spPr bwMode="auto">
          <a:xfrm rot="5400000">
            <a:off x="4735513" y="4594225"/>
            <a:ext cx="719138" cy="0"/>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54" name="Line 32"/>
          <p:cNvSpPr>
            <a:spLocks noChangeShapeType="1"/>
          </p:cNvSpPr>
          <p:nvPr/>
        </p:nvSpPr>
        <p:spPr bwMode="auto">
          <a:xfrm rot="16200000">
            <a:off x="2987675" y="4594225"/>
            <a:ext cx="719138" cy="0"/>
          </a:xfrm>
          <a:prstGeom prst="line">
            <a:avLst/>
          </a:prstGeom>
          <a:noFill/>
          <a:ln w="28575">
            <a:solidFill>
              <a:schemeClr val="tx1"/>
            </a:solidFill>
            <a:round/>
            <a:headEnd/>
            <a:tailEnd type="triangle" w="lg" len="lg"/>
          </a:ln>
        </p:spPr>
        <p:txBody>
          <a:bodyPr anchor="ctr">
            <a:spAutoFit/>
          </a:bodyPr>
          <a:lstStyle/>
          <a:p>
            <a:endParaRPr lang="nl-NL"/>
          </a:p>
        </p:txBody>
      </p:sp>
      <p:sp>
        <p:nvSpPr>
          <p:cNvPr id="55" name="Line 34"/>
          <p:cNvSpPr>
            <a:spLocks noChangeShapeType="1"/>
          </p:cNvSpPr>
          <p:nvPr/>
        </p:nvSpPr>
        <p:spPr bwMode="auto">
          <a:xfrm flipH="1">
            <a:off x="2122488" y="4013200"/>
            <a:ext cx="831850" cy="1588"/>
          </a:xfrm>
          <a:prstGeom prst="line">
            <a:avLst/>
          </a:prstGeom>
          <a:noFill/>
          <a:ln w="28575">
            <a:solidFill>
              <a:schemeClr val="tx1"/>
            </a:solidFill>
            <a:round/>
            <a:headEnd/>
            <a:tailEnd type="triangle" w="lg" len="lg"/>
          </a:ln>
        </p:spPr>
        <p:txBody>
          <a:bodyPr anchor="ctr">
            <a:spAutoFit/>
          </a:bodyPr>
          <a:lstStyle/>
          <a:p>
            <a:endParaRPr lang="nl-NL"/>
          </a:p>
        </p:txBody>
      </p:sp>
      <p:sp>
        <p:nvSpPr>
          <p:cNvPr id="56" name="Line 35"/>
          <p:cNvSpPr>
            <a:spLocks noChangeShapeType="1"/>
          </p:cNvSpPr>
          <p:nvPr/>
        </p:nvSpPr>
        <p:spPr bwMode="auto">
          <a:xfrm>
            <a:off x="6003925" y="4011613"/>
            <a:ext cx="828675" cy="3175"/>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57" name="Text Box 36"/>
          <p:cNvSpPr txBox="1">
            <a:spLocks noChangeArrowheads="1"/>
          </p:cNvSpPr>
          <p:nvPr/>
        </p:nvSpPr>
        <p:spPr bwMode="auto">
          <a:xfrm>
            <a:off x="5767388" y="3573016"/>
            <a:ext cx="990600" cy="461963"/>
          </a:xfrm>
          <a:prstGeom prst="rect">
            <a:avLst/>
          </a:prstGeom>
          <a:noFill/>
          <a:ln w="9525">
            <a:noFill/>
            <a:miter lim="800000"/>
            <a:headEnd/>
            <a:tailEnd/>
          </a:ln>
        </p:spPr>
        <p:txBody>
          <a:bodyPr>
            <a:spAutoFit/>
          </a:bodyPr>
          <a:lstStyle/>
          <a:p>
            <a:pPr algn="r" eaLnBrk="0" hangingPunct="0">
              <a:spcBef>
                <a:spcPct val="50000"/>
              </a:spcBef>
            </a:pPr>
            <a:r>
              <a:rPr lang="nl-NL" sz="1200" b="0" dirty="0" smtClean="0"/>
              <a:t>event details</a:t>
            </a:r>
            <a:endParaRPr lang="nl-NL" sz="1200" b="0" dirty="0"/>
          </a:p>
        </p:txBody>
      </p:sp>
      <p:sp>
        <p:nvSpPr>
          <p:cNvPr id="58" name="Rectangle 5"/>
          <p:cNvSpPr>
            <a:spLocks noChangeArrowheads="1"/>
          </p:cNvSpPr>
          <p:nvPr/>
        </p:nvSpPr>
        <p:spPr bwMode="auto">
          <a:xfrm>
            <a:off x="2944813" y="3763963"/>
            <a:ext cx="3048000" cy="457200"/>
          </a:xfrm>
          <a:prstGeom prst="rect">
            <a:avLst/>
          </a:prstGeom>
          <a:solidFill>
            <a:srgbClr val="0066CC">
              <a:alpha val="39999"/>
            </a:srgbClr>
          </a:solidFill>
          <a:ln w="9525">
            <a:solidFill>
              <a:schemeClr val="tx1"/>
            </a:solidFill>
            <a:miter lim="800000"/>
            <a:headEnd/>
            <a:tailEnd/>
          </a:ln>
        </p:spPr>
        <p:txBody>
          <a:bodyPr anchor="ctr"/>
          <a:lstStyle/>
          <a:p>
            <a:pPr algn="ctr"/>
            <a:r>
              <a:rPr lang="nl-NL" b="0" dirty="0" smtClean="0"/>
              <a:t>Contract management</a:t>
            </a:r>
            <a:endParaRPr lang="en-US" b="0" dirty="0"/>
          </a:p>
        </p:txBody>
      </p:sp>
      <p:sp>
        <p:nvSpPr>
          <p:cNvPr id="59" name="Rectangle 6"/>
          <p:cNvSpPr>
            <a:spLocks noChangeArrowheads="1"/>
          </p:cNvSpPr>
          <p:nvPr/>
        </p:nvSpPr>
        <p:spPr bwMode="auto">
          <a:xfrm>
            <a:off x="2944813" y="2916238"/>
            <a:ext cx="3048000" cy="457200"/>
          </a:xfrm>
          <a:prstGeom prst="rect">
            <a:avLst/>
          </a:prstGeom>
          <a:solidFill>
            <a:srgbClr val="0066CC">
              <a:alpha val="39999"/>
            </a:srgbClr>
          </a:solidFill>
          <a:ln w="9525">
            <a:solidFill>
              <a:schemeClr val="tx1"/>
            </a:solidFill>
            <a:miter lim="800000"/>
            <a:headEnd/>
            <a:tailEnd/>
          </a:ln>
        </p:spPr>
        <p:txBody>
          <a:bodyPr anchor="ctr"/>
          <a:lstStyle/>
          <a:p>
            <a:pPr algn="ctr"/>
            <a:r>
              <a:rPr lang="nl-NL" b="0" dirty="0" smtClean="0"/>
              <a:t>Ticket sales</a:t>
            </a:r>
            <a:endParaRPr lang="en-US" b="0" dirty="0"/>
          </a:p>
        </p:txBody>
      </p:sp>
      <p:sp>
        <p:nvSpPr>
          <p:cNvPr id="60" name="Rectangle 7"/>
          <p:cNvSpPr>
            <a:spLocks noChangeArrowheads="1"/>
          </p:cNvSpPr>
          <p:nvPr/>
        </p:nvSpPr>
        <p:spPr bwMode="auto">
          <a:xfrm>
            <a:off x="1187450" y="2916238"/>
            <a:ext cx="923925" cy="1295400"/>
          </a:xfrm>
          <a:prstGeom prst="rect">
            <a:avLst/>
          </a:prstGeom>
          <a:solidFill>
            <a:srgbClr val="0066CC"/>
          </a:solidFill>
          <a:ln w="9525">
            <a:solidFill>
              <a:schemeClr val="tx1"/>
            </a:solidFill>
            <a:miter lim="800000"/>
            <a:headEnd/>
            <a:tailEnd/>
          </a:ln>
        </p:spPr>
        <p:txBody>
          <a:bodyPr anchor="ctr"/>
          <a:lstStyle/>
          <a:p>
            <a:pPr algn="ctr" eaLnBrk="0" hangingPunct="0"/>
            <a:r>
              <a:rPr lang="nl-NL" b="0" dirty="0" err="1" smtClean="0">
                <a:solidFill>
                  <a:schemeClr val="bg1"/>
                </a:solidFill>
              </a:rPr>
              <a:t>Pay</a:t>
            </a:r>
            <a:r>
              <a:rPr lang="nl-NL" b="0" dirty="0" smtClean="0">
                <a:solidFill>
                  <a:schemeClr val="bg1"/>
                </a:solidFill>
              </a:rPr>
              <a:t>- ment</a:t>
            </a:r>
            <a:endParaRPr lang="nl-NL" b="0" dirty="0">
              <a:solidFill>
                <a:schemeClr val="bg1"/>
              </a:solidFill>
            </a:endParaRPr>
          </a:p>
        </p:txBody>
      </p:sp>
      <p:sp>
        <p:nvSpPr>
          <p:cNvPr id="61" name="Rectangle 8">
            <a:hlinkClick r:id="" action="ppaction://noaction"/>
          </p:cNvPr>
          <p:cNvSpPr>
            <a:spLocks noChangeArrowheads="1"/>
          </p:cNvSpPr>
          <p:nvPr/>
        </p:nvSpPr>
        <p:spPr bwMode="auto">
          <a:xfrm>
            <a:off x="6826250" y="2916238"/>
            <a:ext cx="936625" cy="1296988"/>
          </a:xfrm>
          <a:prstGeom prst="rect">
            <a:avLst/>
          </a:prstGeom>
          <a:solidFill>
            <a:srgbClr val="0066CC"/>
          </a:solidFill>
          <a:ln w="9525">
            <a:solidFill>
              <a:schemeClr val="tx1"/>
            </a:solidFill>
            <a:miter lim="800000"/>
            <a:headEnd/>
            <a:tailEnd/>
          </a:ln>
        </p:spPr>
        <p:txBody>
          <a:bodyPr anchor="ctr"/>
          <a:lstStyle/>
          <a:p>
            <a:pPr algn="ctr" eaLnBrk="0" hangingPunct="0"/>
            <a:r>
              <a:rPr lang="nl-NL" b="0" dirty="0" err="1" smtClean="0">
                <a:solidFill>
                  <a:schemeClr val="bg1"/>
                </a:solidFill>
              </a:rPr>
              <a:t>Acqui</a:t>
            </a:r>
            <a:r>
              <a:rPr lang="nl-NL" b="0" dirty="0" smtClean="0">
                <a:solidFill>
                  <a:schemeClr val="bg1"/>
                </a:solidFill>
              </a:rPr>
              <a:t>- </a:t>
            </a:r>
            <a:r>
              <a:rPr lang="nl-NL" b="0" dirty="0" err="1" smtClean="0">
                <a:solidFill>
                  <a:schemeClr val="bg1"/>
                </a:solidFill>
              </a:rPr>
              <a:t>sition</a:t>
            </a:r>
            <a:endParaRPr lang="nl-NL" b="0" dirty="0">
              <a:solidFill>
                <a:schemeClr val="bg1"/>
              </a:solidFill>
            </a:endParaRPr>
          </a:p>
        </p:txBody>
      </p:sp>
    </p:spTree>
    <p:extLst>
      <p:ext uri="{BB962C8B-B14F-4D97-AF65-F5344CB8AC3E}">
        <p14:creationId xmlns:p14="http://schemas.microsoft.com/office/powerpoint/2010/main" val="1771826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Notation of </a:t>
            </a:r>
            <a:r>
              <a:rPr lang="en-US" dirty="0" smtClean="0"/>
              <a:t>FAs</a:t>
            </a:r>
            <a:endParaRPr lang="en-US" dirty="0"/>
          </a:p>
        </p:txBody>
      </p:sp>
      <p:sp>
        <p:nvSpPr>
          <p:cNvPr id="157699" name="Rectangle 3"/>
          <p:cNvSpPr>
            <a:spLocks noGrp="1" noChangeArrowheads="1"/>
          </p:cNvSpPr>
          <p:nvPr>
            <p:ph sz="half" idx="1"/>
          </p:nvPr>
        </p:nvSpPr>
        <p:spPr>
          <a:xfrm>
            <a:off x="4426842" y="1976438"/>
            <a:ext cx="4465638" cy="3744912"/>
          </a:xfrm>
        </p:spPr>
        <p:txBody>
          <a:bodyPr>
            <a:normAutofit/>
          </a:bodyPr>
          <a:lstStyle/>
          <a:p>
            <a:pPr>
              <a:lnSpc>
                <a:spcPct val="90000"/>
              </a:lnSpc>
            </a:pPr>
            <a:r>
              <a:rPr lang="en-US" sz="1600" dirty="0">
                <a:solidFill>
                  <a:srgbClr val="C00000"/>
                </a:solidFill>
              </a:rPr>
              <a:t>Module or </a:t>
            </a:r>
            <a:r>
              <a:rPr lang="en-US" sz="1600" dirty="0" smtClean="0">
                <a:solidFill>
                  <a:srgbClr val="C00000"/>
                </a:solidFill>
              </a:rPr>
              <a:t>sub-module</a:t>
            </a:r>
            <a:r>
              <a:rPr lang="en-US" sz="1600" dirty="0" smtClean="0"/>
              <a:t>: business function consisting of a set of continuous processes</a:t>
            </a:r>
            <a:endParaRPr lang="en-US" sz="1600" dirty="0"/>
          </a:p>
          <a:p>
            <a:pPr lvl="1">
              <a:lnSpc>
                <a:spcPct val="90000"/>
              </a:lnSpc>
            </a:pPr>
            <a:r>
              <a:rPr lang="en-US" sz="1200" dirty="0"/>
              <a:t>Color is used for categorization</a:t>
            </a:r>
          </a:p>
          <a:p>
            <a:pPr lvl="1">
              <a:lnSpc>
                <a:spcPct val="90000"/>
              </a:lnSpc>
            </a:pPr>
            <a:r>
              <a:rPr lang="nl-NL" sz="1200" dirty="0" err="1"/>
              <a:t>All</a:t>
            </a:r>
            <a:r>
              <a:rPr lang="nl-NL" sz="1200" dirty="0"/>
              <a:t> </a:t>
            </a:r>
            <a:r>
              <a:rPr lang="nl-NL" sz="1200" dirty="0" err="1"/>
              <a:t>words</a:t>
            </a:r>
            <a:r>
              <a:rPr lang="nl-NL" sz="1200" dirty="0"/>
              <a:t> start </a:t>
            </a:r>
            <a:r>
              <a:rPr lang="nl-NL" sz="1200" dirty="0" err="1"/>
              <a:t>with</a:t>
            </a:r>
            <a:r>
              <a:rPr lang="nl-NL" sz="1200" dirty="0"/>
              <a:t> </a:t>
            </a:r>
            <a:r>
              <a:rPr lang="nl-NL" sz="1200" dirty="0" err="1"/>
              <a:t>Capital</a:t>
            </a:r>
            <a:endParaRPr lang="en-US" sz="1200" dirty="0"/>
          </a:p>
          <a:p>
            <a:pPr>
              <a:lnSpc>
                <a:spcPct val="90000"/>
              </a:lnSpc>
            </a:pPr>
            <a:endParaRPr lang="en-US" sz="1400" dirty="0"/>
          </a:p>
          <a:p>
            <a:pPr>
              <a:lnSpc>
                <a:spcPct val="90000"/>
              </a:lnSpc>
            </a:pPr>
            <a:r>
              <a:rPr lang="en-US" sz="1600" dirty="0" smtClean="0">
                <a:solidFill>
                  <a:srgbClr val="C00000"/>
                </a:solidFill>
              </a:rPr>
              <a:t>Flow</a:t>
            </a:r>
            <a:r>
              <a:rPr lang="en-US" sz="1600" dirty="0" smtClean="0"/>
              <a:t>: transfer of data between modules</a:t>
            </a:r>
            <a:endParaRPr lang="en-US" sz="1600" dirty="0"/>
          </a:p>
          <a:p>
            <a:pPr lvl="1">
              <a:lnSpc>
                <a:spcPct val="90000"/>
              </a:lnSpc>
            </a:pPr>
            <a:r>
              <a:rPr lang="nl-NL" sz="1400" dirty="0" err="1"/>
              <a:t>all</a:t>
            </a:r>
            <a:r>
              <a:rPr lang="nl-NL" sz="1400" dirty="0"/>
              <a:t> </a:t>
            </a:r>
            <a:r>
              <a:rPr lang="nl-NL" sz="1400" dirty="0" err="1"/>
              <a:t>lower</a:t>
            </a:r>
            <a:r>
              <a:rPr lang="nl-NL" sz="1400" dirty="0"/>
              <a:t> case</a:t>
            </a:r>
            <a:endParaRPr lang="en-US" sz="1400" dirty="0"/>
          </a:p>
          <a:p>
            <a:pPr>
              <a:lnSpc>
                <a:spcPct val="90000"/>
              </a:lnSpc>
            </a:pPr>
            <a:endParaRPr lang="en-US" sz="1600" dirty="0"/>
          </a:p>
          <a:p>
            <a:pPr>
              <a:lnSpc>
                <a:spcPct val="90000"/>
              </a:lnSpc>
            </a:pPr>
            <a:r>
              <a:rPr lang="nl-NL" sz="1600" dirty="0" smtClean="0">
                <a:solidFill>
                  <a:srgbClr val="C00000"/>
                </a:solidFill>
              </a:rPr>
              <a:t>Scenario</a:t>
            </a:r>
            <a:r>
              <a:rPr lang="nl-NL" sz="1600" dirty="0" smtClean="0"/>
              <a:t>: </a:t>
            </a:r>
            <a:r>
              <a:rPr lang="nl-NL" sz="1600" dirty="0" err="1" smtClean="0"/>
              <a:t>continuous</a:t>
            </a:r>
            <a:r>
              <a:rPr lang="nl-NL" sz="1600" dirty="0" smtClean="0"/>
              <a:t> </a:t>
            </a:r>
            <a:r>
              <a:rPr lang="nl-NL" sz="1600" dirty="0" err="1" smtClean="0"/>
              <a:t>process</a:t>
            </a:r>
            <a:endParaRPr lang="nl-NL" sz="1600" dirty="0"/>
          </a:p>
          <a:p>
            <a:pPr lvl="1">
              <a:lnSpc>
                <a:spcPct val="90000"/>
              </a:lnSpc>
            </a:pPr>
            <a:r>
              <a:rPr lang="nl-NL" sz="1400" dirty="0"/>
              <a:t>as </a:t>
            </a:r>
            <a:r>
              <a:rPr lang="nl-NL" sz="1400" dirty="0" err="1"/>
              <a:t>overlay</a:t>
            </a:r>
            <a:r>
              <a:rPr lang="nl-NL" sz="1400" dirty="0"/>
              <a:t> on EFD</a:t>
            </a:r>
            <a:endParaRPr lang="en-US" sz="1400" dirty="0"/>
          </a:p>
        </p:txBody>
      </p:sp>
      <p:sp>
        <p:nvSpPr>
          <p:cNvPr id="157701" name="Rectangle 5"/>
          <p:cNvSpPr>
            <a:spLocks noChangeArrowheads="1"/>
          </p:cNvSpPr>
          <p:nvPr/>
        </p:nvSpPr>
        <p:spPr bwMode="auto">
          <a:xfrm>
            <a:off x="1528067" y="2235200"/>
            <a:ext cx="1406525" cy="76200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lnSpc>
                <a:spcPct val="50000"/>
              </a:lnSpc>
              <a:spcBef>
                <a:spcPct val="50000"/>
              </a:spcBef>
              <a:buClr>
                <a:schemeClr val="tx1"/>
              </a:buClr>
              <a:buSzPct val="75000"/>
              <a:buFont typeface="Wingdings" pitchFamily="2" charset="2"/>
              <a:buNone/>
            </a:pPr>
            <a:r>
              <a:rPr lang="en-US" sz="1800" dirty="0" smtClean="0"/>
              <a:t>Payment</a:t>
            </a:r>
            <a:endParaRPr lang="en-US" sz="1800" dirty="0"/>
          </a:p>
        </p:txBody>
      </p:sp>
      <p:sp>
        <p:nvSpPr>
          <p:cNvPr id="157704" name="Line 8"/>
          <p:cNvSpPr>
            <a:spLocks noChangeShapeType="1"/>
          </p:cNvSpPr>
          <p:nvPr/>
        </p:nvSpPr>
        <p:spPr bwMode="auto">
          <a:xfrm>
            <a:off x="1908123" y="3960818"/>
            <a:ext cx="1194744"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nl-NL" sz="1400"/>
          </a:p>
        </p:txBody>
      </p:sp>
      <p:sp>
        <p:nvSpPr>
          <p:cNvPr id="157705" name="Text Box 9"/>
          <p:cNvSpPr txBox="1">
            <a:spLocks noChangeArrowheads="1"/>
          </p:cNvSpPr>
          <p:nvPr/>
        </p:nvSpPr>
        <p:spPr bwMode="auto">
          <a:xfrm>
            <a:off x="2021892" y="3654430"/>
            <a:ext cx="677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eaLnBrk="0" hangingPunct="0">
              <a:spcBef>
                <a:spcPct val="50000"/>
              </a:spcBef>
              <a:buClr>
                <a:schemeClr val="tx1"/>
              </a:buClr>
              <a:buSzPct val="75000"/>
              <a:buFont typeface="Wingdings" pitchFamily="2" charset="2"/>
              <a:buNone/>
            </a:pPr>
            <a:r>
              <a:rPr lang="en-US" sz="1400" dirty="0" smtClean="0">
                <a:solidFill>
                  <a:schemeClr val="tx2"/>
                </a:solidFill>
              </a:rPr>
              <a:t>ticket</a:t>
            </a:r>
            <a:endParaRPr lang="en-US" sz="1400" dirty="0">
              <a:solidFill>
                <a:schemeClr val="tx2"/>
              </a:solidFill>
            </a:endParaRPr>
          </a:p>
        </p:txBody>
      </p:sp>
      <p:sp>
        <p:nvSpPr>
          <p:cNvPr id="157719" name="Freeform 23"/>
          <p:cNvSpPr>
            <a:spLocks/>
          </p:cNvSpPr>
          <p:nvPr/>
        </p:nvSpPr>
        <p:spPr bwMode="auto">
          <a:xfrm>
            <a:off x="1505842" y="4906963"/>
            <a:ext cx="1828800" cy="609600"/>
          </a:xfrm>
          <a:custGeom>
            <a:avLst/>
            <a:gdLst>
              <a:gd name="T0" fmla="*/ 0 w 1152"/>
              <a:gd name="T1" fmla="*/ 0 h 384"/>
              <a:gd name="T2" fmla="*/ 336 w 1152"/>
              <a:gd name="T3" fmla="*/ 0 h 384"/>
              <a:gd name="T4" fmla="*/ 336 w 1152"/>
              <a:gd name="T5" fmla="*/ 384 h 384"/>
              <a:gd name="T6" fmla="*/ 675 w 1152"/>
              <a:gd name="T7" fmla="*/ 374 h 384"/>
              <a:gd name="T8" fmla="*/ 672 w 1152"/>
              <a:gd name="T9" fmla="*/ 144 h 384"/>
              <a:gd name="T10" fmla="*/ 1152 w 1152"/>
              <a:gd name="T11" fmla="*/ 144 h 384"/>
            </a:gdLst>
            <a:ahLst/>
            <a:cxnLst>
              <a:cxn ang="0">
                <a:pos x="T0" y="T1"/>
              </a:cxn>
              <a:cxn ang="0">
                <a:pos x="T2" y="T3"/>
              </a:cxn>
              <a:cxn ang="0">
                <a:pos x="T4" y="T5"/>
              </a:cxn>
              <a:cxn ang="0">
                <a:pos x="T6" y="T7"/>
              </a:cxn>
              <a:cxn ang="0">
                <a:pos x="T8" y="T9"/>
              </a:cxn>
              <a:cxn ang="0">
                <a:pos x="T10" y="T11"/>
              </a:cxn>
            </a:cxnLst>
            <a:rect l="0" t="0" r="r" b="b"/>
            <a:pathLst>
              <a:path w="1152" h="384">
                <a:moveTo>
                  <a:pt x="0" y="0"/>
                </a:moveTo>
                <a:lnTo>
                  <a:pt x="336" y="0"/>
                </a:lnTo>
                <a:lnTo>
                  <a:pt x="336" y="384"/>
                </a:lnTo>
                <a:lnTo>
                  <a:pt x="675" y="374"/>
                </a:lnTo>
                <a:lnTo>
                  <a:pt x="672" y="144"/>
                </a:lnTo>
                <a:lnTo>
                  <a:pt x="1152" y="144"/>
                </a:lnTo>
              </a:path>
            </a:pathLst>
          </a:custGeom>
          <a:noFill/>
          <a:ln w="28575" cmpd="sng">
            <a:solidFill>
              <a:schemeClr val="tx1"/>
            </a:solidFill>
            <a:round/>
            <a:headEnd type="none" w="med" len="med"/>
            <a:tailEnd type="triangle" w="lg"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Observations in architecting</a:t>
            </a:r>
            <a:endParaRPr lang="en-US" dirty="0"/>
          </a:p>
        </p:txBody>
      </p:sp>
      <p:sp>
        <p:nvSpPr>
          <p:cNvPr id="3" name="Tijdelijke aanduiding voor inhoud 2"/>
          <p:cNvSpPr>
            <a:spLocks noGrp="1"/>
          </p:cNvSpPr>
          <p:nvPr>
            <p:ph idx="1"/>
          </p:nvPr>
        </p:nvSpPr>
        <p:spPr/>
        <p:txBody>
          <a:bodyPr/>
          <a:lstStyle/>
          <a:p>
            <a:r>
              <a:rPr lang="en-US" dirty="0" smtClean="0"/>
              <a:t>Traditional architecting disciplines have extensive documentation routines and practices</a:t>
            </a:r>
          </a:p>
          <a:p>
            <a:r>
              <a:rPr lang="en-US" dirty="0" smtClean="0"/>
              <a:t>Architecture documentation is created during design and modified during redesign</a:t>
            </a:r>
          </a:p>
          <a:p>
            <a:r>
              <a:rPr lang="en-US" dirty="0" smtClean="0"/>
              <a:t>When contemplating (re)design issues the architecture documentation is the central means for communication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077072"/>
            <a:ext cx="2529858" cy="1707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065660"/>
            <a:ext cx="3384376" cy="1910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682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nl-NL" smtClean="0">
                <a:latin typeface="Verdana" pitchFamily="34" charset="0"/>
                <a:ea typeface="ＭＳ Ｐゴシック" pitchFamily="34" charset="-128"/>
                <a:cs typeface="Verdana" pitchFamily="34" charset="0"/>
              </a:rPr>
              <a:t>Functional architecture</a:t>
            </a:r>
          </a:p>
        </p:txBody>
      </p:sp>
      <p:sp>
        <p:nvSpPr>
          <p:cNvPr id="63491" name="Text Box 36"/>
          <p:cNvSpPr txBox="1">
            <a:spLocks noChangeArrowheads="1"/>
          </p:cNvSpPr>
          <p:nvPr/>
        </p:nvSpPr>
        <p:spPr bwMode="auto">
          <a:xfrm>
            <a:off x="827088" y="1628775"/>
            <a:ext cx="2891048" cy="369332"/>
          </a:xfrm>
          <a:prstGeom prst="rect">
            <a:avLst/>
          </a:prstGeom>
          <a:noFill/>
          <a:ln w="9525" algn="ctr">
            <a:noFill/>
            <a:miter lim="800000"/>
            <a:headEnd/>
            <a:tailEnd/>
          </a:ln>
        </p:spPr>
        <p:txBody>
          <a:bodyPr wrap="none">
            <a:spAutoFit/>
          </a:bodyPr>
          <a:lstStyle/>
          <a:p>
            <a:r>
              <a:rPr lang="nl-NL" b="0" dirty="0" err="1"/>
              <a:t>On-line</a:t>
            </a:r>
            <a:r>
              <a:rPr lang="nl-NL" b="0" dirty="0"/>
              <a:t> </a:t>
            </a:r>
            <a:r>
              <a:rPr lang="nl-NL" dirty="0"/>
              <a:t>E</a:t>
            </a:r>
            <a:r>
              <a:rPr lang="nl-NL" b="0" dirty="0" smtClean="0"/>
              <a:t>vent </a:t>
            </a:r>
            <a:r>
              <a:rPr lang="nl-NL" b="0" dirty="0" err="1" smtClean="0"/>
              <a:t>Ticketing</a:t>
            </a:r>
            <a:endParaRPr lang="en-US" b="0" dirty="0"/>
          </a:p>
        </p:txBody>
      </p:sp>
      <p:sp>
        <p:nvSpPr>
          <p:cNvPr id="36" name="AutoShape 39"/>
          <p:cNvSpPr>
            <a:spLocks/>
          </p:cNvSpPr>
          <p:nvPr/>
        </p:nvSpPr>
        <p:spPr bwMode="auto">
          <a:xfrm>
            <a:off x="539750" y="5084763"/>
            <a:ext cx="1008063" cy="576262"/>
          </a:xfrm>
          <a:prstGeom prst="borderCallout1">
            <a:avLst>
              <a:gd name="adj1" fmla="val 19833"/>
              <a:gd name="adj2" fmla="val 107560"/>
              <a:gd name="adj3" fmla="val -130028"/>
              <a:gd name="adj4" fmla="val 177162"/>
            </a:avLst>
          </a:prstGeom>
          <a:solidFill>
            <a:srgbClr val="D70044">
              <a:alpha val="39999"/>
            </a:srgbClr>
          </a:solidFill>
          <a:ln w="9525" algn="ctr">
            <a:solidFill>
              <a:schemeClr val="tx1"/>
            </a:solidFill>
            <a:miter lim="800000"/>
            <a:headEnd/>
            <a:tailEnd/>
          </a:ln>
        </p:spPr>
        <p:txBody>
          <a:bodyPr anchor="ctr"/>
          <a:lstStyle/>
          <a:p>
            <a:pPr algn="ctr"/>
            <a:r>
              <a:rPr lang="nl-NL" sz="1400" b="0"/>
              <a:t>Product scope</a:t>
            </a:r>
            <a:endParaRPr lang="en-US" sz="1400" b="0"/>
          </a:p>
        </p:txBody>
      </p:sp>
      <p:grpSp>
        <p:nvGrpSpPr>
          <p:cNvPr id="9" name="Groep 8"/>
          <p:cNvGrpSpPr/>
          <p:nvPr/>
        </p:nvGrpSpPr>
        <p:grpSpPr>
          <a:xfrm>
            <a:off x="193675" y="2492375"/>
            <a:ext cx="8842375" cy="2460625"/>
            <a:chOff x="193675" y="2492375"/>
            <a:chExt cx="8842375" cy="2460625"/>
          </a:xfrm>
        </p:grpSpPr>
        <p:grpSp>
          <p:nvGrpSpPr>
            <p:cNvPr id="3" name="Group 4"/>
            <p:cNvGrpSpPr>
              <a:grpSpLocks/>
            </p:cNvGrpSpPr>
            <p:nvPr/>
          </p:nvGrpSpPr>
          <p:grpSpPr bwMode="auto">
            <a:xfrm>
              <a:off x="193675" y="2492375"/>
              <a:ext cx="8842375" cy="2460625"/>
              <a:chOff x="122" y="1661"/>
              <a:chExt cx="5570" cy="1550"/>
            </a:xfrm>
          </p:grpSpPr>
          <p:sp>
            <p:nvSpPr>
              <p:cNvPr id="6" name="Rectangle 4"/>
              <p:cNvSpPr>
                <a:spLocks noChangeArrowheads="1"/>
              </p:cNvSpPr>
              <p:nvPr/>
            </p:nvSpPr>
            <p:spPr bwMode="auto">
              <a:xfrm>
                <a:off x="630" y="1661"/>
                <a:ext cx="4400" cy="1225"/>
              </a:xfrm>
              <a:prstGeom prst="rect">
                <a:avLst/>
              </a:prstGeom>
              <a:solidFill>
                <a:schemeClr val="tx2">
                  <a:lumMod val="20000"/>
                  <a:lumOff val="80000"/>
                </a:schemeClr>
              </a:solidFill>
              <a:ln w="9525" algn="ctr">
                <a:solidFill>
                  <a:schemeClr val="tx1"/>
                </a:solidFill>
                <a:miter lim="800000"/>
                <a:headEnd/>
                <a:tailEnd/>
              </a:ln>
            </p:spPr>
            <p:txBody>
              <a:bodyPr wrap="none" anchor="ctr"/>
              <a:lstStyle/>
              <a:p>
                <a:pPr>
                  <a:defRPr/>
                </a:pPr>
                <a:endParaRPr lang="en-US" b="0">
                  <a:latin typeface="Arial" charset="0"/>
                  <a:ea typeface="ＭＳ Ｐゴシック" pitchFamily="-109" charset="-128"/>
                  <a:cs typeface="+mn-cs"/>
                </a:endParaRPr>
              </a:p>
            </p:txBody>
          </p:sp>
          <p:sp>
            <p:nvSpPr>
              <p:cNvPr id="63501" name="Text Box 12"/>
              <p:cNvSpPr txBox="1">
                <a:spLocks noChangeArrowheads="1"/>
              </p:cNvSpPr>
              <p:nvPr/>
            </p:nvSpPr>
            <p:spPr bwMode="auto">
              <a:xfrm>
                <a:off x="5020" y="2278"/>
                <a:ext cx="672" cy="291"/>
              </a:xfrm>
              <a:prstGeom prst="rect">
                <a:avLst/>
              </a:prstGeom>
              <a:noFill/>
              <a:ln w="9525">
                <a:noFill/>
                <a:miter lim="800000"/>
                <a:headEnd/>
                <a:tailEnd/>
              </a:ln>
            </p:spPr>
            <p:txBody>
              <a:bodyPr>
                <a:spAutoFit/>
              </a:bodyPr>
              <a:lstStyle/>
              <a:p>
                <a:pPr eaLnBrk="0" hangingPunct="0">
                  <a:spcBef>
                    <a:spcPct val="50000"/>
                  </a:spcBef>
                </a:pPr>
                <a:r>
                  <a:rPr lang="nl-NL" sz="1200" dirty="0" err="1" smtClean="0"/>
                  <a:t>ticketing</a:t>
                </a:r>
                <a:r>
                  <a:rPr lang="nl-NL" sz="1200" dirty="0" smtClean="0"/>
                  <a:t> </a:t>
                </a:r>
                <a:r>
                  <a:rPr lang="nl-NL" sz="1200" b="0" dirty="0" smtClean="0"/>
                  <a:t>contract</a:t>
                </a:r>
                <a:endParaRPr lang="nl-NL" sz="1200" b="0" dirty="0"/>
              </a:p>
            </p:txBody>
          </p:sp>
          <p:sp>
            <p:nvSpPr>
              <p:cNvPr id="63502" name="Text Box 13"/>
              <p:cNvSpPr txBox="1">
                <a:spLocks noChangeArrowheads="1"/>
              </p:cNvSpPr>
              <p:nvPr/>
            </p:nvSpPr>
            <p:spPr bwMode="auto">
              <a:xfrm>
                <a:off x="5014" y="1752"/>
                <a:ext cx="672" cy="291"/>
              </a:xfrm>
              <a:prstGeom prst="rect">
                <a:avLst/>
              </a:prstGeom>
              <a:noFill/>
              <a:ln w="9525">
                <a:noFill/>
                <a:miter lim="800000"/>
                <a:headEnd/>
                <a:tailEnd/>
              </a:ln>
            </p:spPr>
            <p:txBody>
              <a:bodyPr>
                <a:spAutoFit/>
              </a:bodyPr>
              <a:lstStyle/>
              <a:p>
                <a:pPr eaLnBrk="0" hangingPunct="0">
                  <a:spcBef>
                    <a:spcPct val="50000"/>
                  </a:spcBef>
                </a:pPr>
                <a:r>
                  <a:rPr lang="nl-NL" sz="1200" b="0" dirty="0" smtClean="0"/>
                  <a:t>event </a:t>
                </a:r>
                <a:r>
                  <a:rPr lang="nl-NL" sz="1200" b="0" dirty="0" err="1" smtClean="0"/>
                  <a:t>request</a:t>
                </a:r>
                <a:endParaRPr lang="nl-NL" sz="1200" b="0" dirty="0"/>
              </a:p>
            </p:txBody>
          </p:sp>
          <p:sp>
            <p:nvSpPr>
              <p:cNvPr id="63503" name="Text Box 14"/>
              <p:cNvSpPr txBox="1">
                <a:spLocks noChangeArrowheads="1"/>
              </p:cNvSpPr>
              <p:nvPr/>
            </p:nvSpPr>
            <p:spPr bwMode="auto">
              <a:xfrm>
                <a:off x="3610" y="1661"/>
                <a:ext cx="817" cy="174"/>
              </a:xfrm>
              <a:prstGeom prst="rect">
                <a:avLst/>
              </a:prstGeom>
              <a:noFill/>
              <a:ln w="9525">
                <a:noFill/>
                <a:miter lim="800000"/>
                <a:headEnd/>
                <a:tailEnd/>
              </a:ln>
            </p:spPr>
            <p:txBody>
              <a:bodyPr>
                <a:spAutoFit/>
              </a:bodyPr>
              <a:lstStyle/>
              <a:p>
                <a:pPr algn="ctr" eaLnBrk="0" hangingPunct="0">
                  <a:spcBef>
                    <a:spcPct val="50000"/>
                  </a:spcBef>
                </a:pPr>
                <a:endParaRPr lang="nl-NL" sz="1200" b="0" dirty="0"/>
              </a:p>
            </p:txBody>
          </p:sp>
          <p:sp>
            <p:nvSpPr>
              <p:cNvPr id="63504" name="Text Box 15"/>
              <p:cNvSpPr txBox="1">
                <a:spLocks noChangeArrowheads="1"/>
              </p:cNvSpPr>
              <p:nvPr/>
            </p:nvSpPr>
            <p:spPr bwMode="auto">
              <a:xfrm>
                <a:off x="1304" y="1793"/>
                <a:ext cx="681" cy="174"/>
              </a:xfrm>
              <a:prstGeom prst="rect">
                <a:avLst/>
              </a:prstGeom>
              <a:noFill/>
              <a:ln w="9525">
                <a:noFill/>
                <a:miter lim="800000"/>
                <a:headEnd/>
                <a:tailEnd/>
              </a:ln>
            </p:spPr>
            <p:txBody>
              <a:bodyPr>
                <a:spAutoFit/>
              </a:bodyPr>
              <a:lstStyle/>
              <a:p>
                <a:pPr algn="ctr" eaLnBrk="0" hangingPunct="0">
                  <a:spcBef>
                    <a:spcPct val="50000"/>
                  </a:spcBef>
                </a:pPr>
                <a:r>
                  <a:rPr lang="nl-NL" sz="1200" dirty="0" err="1" smtClean="0"/>
                  <a:t>booking</a:t>
                </a:r>
                <a:endParaRPr lang="nl-NL" sz="1200" b="0" dirty="0"/>
              </a:p>
            </p:txBody>
          </p:sp>
          <p:sp>
            <p:nvSpPr>
              <p:cNvPr id="63505" name="Text Box 16"/>
              <p:cNvSpPr txBox="1">
                <a:spLocks noChangeArrowheads="1"/>
              </p:cNvSpPr>
              <p:nvPr/>
            </p:nvSpPr>
            <p:spPr bwMode="auto">
              <a:xfrm>
                <a:off x="2603" y="2221"/>
                <a:ext cx="912" cy="173"/>
              </a:xfrm>
              <a:prstGeom prst="rect">
                <a:avLst/>
              </a:prstGeom>
              <a:noFill/>
              <a:ln w="9525">
                <a:noFill/>
                <a:miter lim="800000"/>
                <a:headEnd/>
                <a:tailEnd/>
              </a:ln>
            </p:spPr>
            <p:txBody>
              <a:bodyPr>
                <a:spAutoFit/>
              </a:bodyPr>
              <a:lstStyle/>
              <a:p>
                <a:pPr eaLnBrk="0" hangingPunct="0">
                  <a:spcBef>
                    <a:spcPct val="50000"/>
                  </a:spcBef>
                </a:pPr>
                <a:r>
                  <a:rPr lang="nl-NL" sz="1200" b="0" dirty="0" smtClean="0"/>
                  <a:t>ticket types</a:t>
                </a:r>
                <a:endParaRPr lang="nl-NL" sz="1200" b="0" dirty="0"/>
              </a:p>
            </p:txBody>
          </p:sp>
          <p:sp>
            <p:nvSpPr>
              <p:cNvPr id="63506" name="Text Box 17"/>
              <p:cNvSpPr txBox="1">
                <a:spLocks noChangeArrowheads="1"/>
              </p:cNvSpPr>
              <p:nvPr/>
            </p:nvSpPr>
            <p:spPr bwMode="auto">
              <a:xfrm>
                <a:off x="122" y="2342"/>
                <a:ext cx="576" cy="291"/>
              </a:xfrm>
              <a:prstGeom prst="rect">
                <a:avLst/>
              </a:prstGeom>
              <a:noFill/>
              <a:ln w="9525">
                <a:noFill/>
                <a:miter lim="800000"/>
                <a:headEnd/>
                <a:tailEnd/>
              </a:ln>
            </p:spPr>
            <p:txBody>
              <a:bodyPr>
                <a:spAutoFit/>
              </a:bodyPr>
              <a:lstStyle/>
              <a:p>
                <a:pPr eaLnBrk="0" hangingPunct="0">
                  <a:spcBef>
                    <a:spcPct val="50000"/>
                  </a:spcBef>
                </a:pPr>
                <a:r>
                  <a:rPr lang="nl-NL" sz="1200" dirty="0"/>
                  <a:t>b</a:t>
                </a:r>
                <a:r>
                  <a:rPr lang="nl-NL" sz="1200" b="0" dirty="0" smtClean="0"/>
                  <a:t>anking details</a:t>
                </a:r>
                <a:endParaRPr lang="nl-NL" sz="1200" b="0" dirty="0"/>
              </a:p>
            </p:txBody>
          </p:sp>
          <p:sp>
            <p:nvSpPr>
              <p:cNvPr id="63507" name="Text Box 19"/>
              <p:cNvSpPr txBox="1">
                <a:spLocks noChangeArrowheads="1"/>
              </p:cNvSpPr>
              <p:nvPr/>
            </p:nvSpPr>
            <p:spPr bwMode="auto">
              <a:xfrm>
                <a:off x="1310" y="2206"/>
                <a:ext cx="672" cy="291"/>
              </a:xfrm>
              <a:prstGeom prst="rect">
                <a:avLst/>
              </a:prstGeom>
              <a:noFill/>
              <a:ln w="9525">
                <a:noFill/>
                <a:miter lim="800000"/>
                <a:headEnd/>
                <a:tailEnd/>
              </a:ln>
            </p:spPr>
            <p:txBody>
              <a:bodyPr>
                <a:spAutoFit/>
              </a:bodyPr>
              <a:lstStyle/>
              <a:p>
                <a:pPr eaLnBrk="0" hangingPunct="0">
                  <a:spcBef>
                    <a:spcPct val="50000"/>
                  </a:spcBef>
                </a:pPr>
                <a:r>
                  <a:rPr lang="nl-NL" sz="1200" dirty="0" err="1"/>
                  <a:t>p</a:t>
                </a:r>
                <a:r>
                  <a:rPr lang="nl-NL" sz="1200" dirty="0" err="1" smtClean="0"/>
                  <a:t>ayee</a:t>
                </a:r>
                <a:r>
                  <a:rPr lang="nl-NL" sz="1200" dirty="0" smtClean="0"/>
                  <a:t> </a:t>
                </a:r>
                <a:r>
                  <a:rPr lang="nl-NL" sz="1200" dirty="0" err="1" smtClean="0"/>
                  <a:t>interaction</a:t>
                </a:r>
                <a:endParaRPr lang="nl-NL" sz="1200" b="0" dirty="0"/>
              </a:p>
            </p:txBody>
          </p:sp>
          <p:sp>
            <p:nvSpPr>
              <p:cNvPr id="63508" name="Text Box 20"/>
              <p:cNvSpPr txBox="1">
                <a:spLocks noChangeArrowheads="1"/>
              </p:cNvSpPr>
              <p:nvPr/>
            </p:nvSpPr>
            <p:spPr bwMode="auto">
              <a:xfrm>
                <a:off x="3233" y="2882"/>
                <a:ext cx="1008" cy="173"/>
              </a:xfrm>
              <a:prstGeom prst="rect">
                <a:avLst/>
              </a:prstGeom>
              <a:noFill/>
              <a:ln w="9525">
                <a:noFill/>
                <a:miter lim="800000"/>
                <a:headEnd/>
                <a:tailEnd/>
              </a:ln>
            </p:spPr>
            <p:txBody>
              <a:bodyPr>
                <a:spAutoFit/>
              </a:bodyPr>
              <a:lstStyle/>
              <a:p>
                <a:pPr eaLnBrk="0" hangingPunct="0">
                  <a:spcBef>
                    <a:spcPct val="50000"/>
                  </a:spcBef>
                </a:pPr>
                <a:r>
                  <a:rPr lang="nl-NL" sz="1200" b="0" dirty="0" smtClean="0"/>
                  <a:t>options</a:t>
                </a:r>
                <a:endParaRPr lang="nl-NL" sz="1200" b="0" dirty="0"/>
              </a:p>
            </p:txBody>
          </p:sp>
          <p:sp>
            <p:nvSpPr>
              <p:cNvPr id="63509" name="Text Box 21"/>
              <p:cNvSpPr txBox="1">
                <a:spLocks noChangeArrowheads="1"/>
              </p:cNvSpPr>
              <p:nvPr/>
            </p:nvSpPr>
            <p:spPr bwMode="auto">
              <a:xfrm>
                <a:off x="1440" y="2882"/>
                <a:ext cx="624" cy="291"/>
              </a:xfrm>
              <a:prstGeom prst="rect">
                <a:avLst/>
              </a:prstGeom>
              <a:noFill/>
              <a:ln w="9525">
                <a:noFill/>
                <a:miter lim="800000"/>
                <a:headEnd/>
                <a:tailEnd/>
              </a:ln>
            </p:spPr>
            <p:txBody>
              <a:bodyPr>
                <a:spAutoFit/>
              </a:bodyPr>
              <a:lstStyle/>
              <a:p>
                <a:pPr algn="r" eaLnBrk="0" hangingPunct="0">
                  <a:spcBef>
                    <a:spcPct val="50000"/>
                  </a:spcBef>
                </a:pPr>
                <a:r>
                  <a:rPr lang="nl-NL" sz="1200" dirty="0" err="1"/>
                  <a:t>t</a:t>
                </a:r>
                <a:r>
                  <a:rPr lang="nl-NL" sz="1200" b="0" dirty="0" err="1" smtClean="0"/>
                  <a:t>erms</a:t>
                </a:r>
                <a:r>
                  <a:rPr lang="nl-NL" sz="1200" b="0" dirty="0" smtClean="0"/>
                  <a:t> of services</a:t>
                </a:r>
                <a:endParaRPr lang="nl-NL" sz="1200" b="0" dirty="0"/>
              </a:p>
            </p:txBody>
          </p:sp>
          <p:sp>
            <p:nvSpPr>
              <p:cNvPr id="63510" name="Text Box 23"/>
              <p:cNvSpPr txBox="1">
                <a:spLocks noChangeArrowheads="1"/>
              </p:cNvSpPr>
              <p:nvPr/>
            </p:nvSpPr>
            <p:spPr bwMode="auto">
              <a:xfrm>
                <a:off x="3969" y="2900"/>
                <a:ext cx="624" cy="291"/>
              </a:xfrm>
              <a:prstGeom prst="rect">
                <a:avLst/>
              </a:prstGeom>
              <a:noFill/>
              <a:ln w="9525">
                <a:noFill/>
                <a:miter lim="800000"/>
                <a:headEnd/>
                <a:tailEnd/>
              </a:ln>
            </p:spPr>
            <p:txBody>
              <a:bodyPr>
                <a:spAutoFit/>
              </a:bodyPr>
              <a:lstStyle/>
              <a:p>
                <a:pPr algn="r" eaLnBrk="0" hangingPunct="0">
                  <a:spcBef>
                    <a:spcPct val="50000"/>
                  </a:spcBef>
                </a:pPr>
                <a:r>
                  <a:rPr lang="nl-NL" sz="1200" dirty="0"/>
                  <a:t>c</a:t>
                </a:r>
                <a:r>
                  <a:rPr lang="nl-NL" sz="1200" b="0" dirty="0" smtClean="0"/>
                  <a:t>ustomer details</a:t>
                </a:r>
                <a:endParaRPr lang="nl-NL" sz="1200" b="0" dirty="0"/>
              </a:p>
            </p:txBody>
          </p:sp>
          <p:sp>
            <p:nvSpPr>
              <p:cNvPr id="63511" name="Line 24"/>
              <p:cNvSpPr>
                <a:spLocks noChangeShapeType="1"/>
              </p:cNvSpPr>
              <p:nvPr/>
            </p:nvSpPr>
            <p:spPr bwMode="auto">
              <a:xfrm>
                <a:off x="290" y="2619"/>
                <a:ext cx="458" cy="0"/>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63512" name="Line 25"/>
              <p:cNvSpPr>
                <a:spLocks noChangeShapeType="1"/>
              </p:cNvSpPr>
              <p:nvPr/>
            </p:nvSpPr>
            <p:spPr bwMode="auto">
              <a:xfrm>
                <a:off x="1333" y="2093"/>
                <a:ext cx="522" cy="0"/>
              </a:xfrm>
              <a:prstGeom prst="line">
                <a:avLst/>
              </a:prstGeom>
              <a:noFill/>
              <a:ln w="28575">
                <a:solidFill>
                  <a:schemeClr val="tx1"/>
                </a:solidFill>
                <a:round/>
                <a:headEnd type="triangle" w="lg" len="lg"/>
                <a:tailEnd type="none" w="lg" len="lg"/>
              </a:ln>
            </p:spPr>
            <p:txBody>
              <a:bodyPr anchor="ctr">
                <a:spAutoFit/>
              </a:bodyPr>
              <a:lstStyle/>
              <a:p>
                <a:endParaRPr lang="nl-NL"/>
              </a:p>
            </p:txBody>
          </p:sp>
          <p:sp>
            <p:nvSpPr>
              <p:cNvPr id="63513" name="Line 26"/>
              <p:cNvSpPr>
                <a:spLocks noChangeShapeType="1"/>
              </p:cNvSpPr>
              <p:nvPr/>
            </p:nvSpPr>
            <p:spPr bwMode="auto">
              <a:xfrm rot="5400000">
                <a:off x="2471" y="2353"/>
                <a:ext cx="248" cy="2"/>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63515" name="Line 28"/>
              <p:cNvSpPr>
                <a:spLocks noChangeShapeType="1"/>
              </p:cNvSpPr>
              <p:nvPr/>
            </p:nvSpPr>
            <p:spPr bwMode="auto">
              <a:xfrm flipH="1">
                <a:off x="4894" y="2093"/>
                <a:ext cx="453" cy="0"/>
              </a:xfrm>
              <a:prstGeom prst="line">
                <a:avLst/>
              </a:prstGeom>
              <a:noFill/>
              <a:ln w="28575">
                <a:solidFill>
                  <a:schemeClr val="tx1"/>
                </a:solidFill>
                <a:round/>
                <a:headEnd/>
                <a:tailEnd type="triangle" w="lg" len="lg"/>
              </a:ln>
            </p:spPr>
            <p:txBody>
              <a:bodyPr anchor="ctr">
                <a:spAutoFit/>
              </a:bodyPr>
              <a:lstStyle/>
              <a:p>
                <a:endParaRPr lang="nl-NL"/>
              </a:p>
            </p:txBody>
          </p:sp>
          <p:sp>
            <p:nvSpPr>
              <p:cNvPr id="63516" name="Line 29"/>
              <p:cNvSpPr>
                <a:spLocks noChangeShapeType="1"/>
              </p:cNvSpPr>
              <p:nvPr/>
            </p:nvSpPr>
            <p:spPr bwMode="auto">
              <a:xfrm>
                <a:off x="4894" y="2619"/>
                <a:ext cx="453" cy="0"/>
              </a:xfrm>
              <a:prstGeom prst="line">
                <a:avLst/>
              </a:prstGeom>
              <a:noFill/>
              <a:ln w="28575">
                <a:solidFill>
                  <a:schemeClr val="tx1"/>
                </a:solidFill>
                <a:round/>
                <a:headEnd/>
                <a:tailEnd type="triangle" w="lg" len="lg"/>
              </a:ln>
            </p:spPr>
            <p:txBody>
              <a:bodyPr anchor="ctr">
                <a:spAutoFit/>
              </a:bodyPr>
              <a:lstStyle/>
              <a:p>
                <a:endParaRPr lang="nl-NL"/>
              </a:p>
            </p:txBody>
          </p:sp>
          <p:sp>
            <p:nvSpPr>
              <p:cNvPr id="63517" name="Line 30"/>
              <p:cNvSpPr>
                <a:spLocks noChangeShapeType="1"/>
              </p:cNvSpPr>
              <p:nvPr/>
            </p:nvSpPr>
            <p:spPr bwMode="auto">
              <a:xfrm rot="5400000">
                <a:off x="4368" y="2985"/>
                <a:ext cx="453" cy="0"/>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63518" name="Line 31"/>
              <p:cNvSpPr>
                <a:spLocks noChangeShapeType="1"/>
              </p:cNvSpPr>
              <p:nvPr/>
            </p:nvSpPr>
            <p:spPr bwMode="auto">
              <a:xfrm rot="5400000">
                <a:off x="2983" y="2985"/>
                <a:ext cx="453" cy="0"/>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63519" name="Line 32"/>
              <p:cNvSpPr>
                <a:spLocks noChangeShapeType="1"/>
              </p:cNvSpPr>
              <p:nvPr/>
            </p:nvSpPr>
            <p:spPr bwMode="auto">
              <a:xfrm rot="-5400000">
                <a:off x="1882" y="2985"/>
                <a:ext cx="453" cy="0"/>
              </a:xfrm>
              <a:prstGeom prst="line">
                <a:avLst/>
              </a:prstGeom>
              <a:noFill/>
              <a:ln w="28575">
                <a:solidFill>
                  <a:schemeClr val="tx1"/>
                </a:solidFill>
                <a:round/>
                <a:headEnd/>
                <a:tailEnd type="triangle" w="lg" len="lg"/>
              </a:ln>
            </p:spPr>
            <p:txBody>
              <a:bodyPr anchor="ctr">
                <a:spAutoFit/>
              </a:bodyPr>
              <a:lstStyle/>
              <a:p>
                <a:endParaRPr lang="nl-NL"/>
              </a:p>
            </p:txBody>
          </p:sp>
          <p:sp>
            <p:nvSpPr>
              <p:cNvPr id="63520" name="Line 34"/>
              <p:cNvSpPr>
                <a:spLocks noChangeShapeType="1"/>
              </p:cNvSpPr>
              <p:nvPr/>
            </p:nvSpPr>
            <p:spPr bwMode="auto">
              <a:xfrm flipH="1">
                <a:off x="1337" y="2619"/>
                <a:ext cx="524" cy="1"/>
              </a:xfrm>
              <a:prstGeom prst="line">
                <a:avLst/>
              </a:prstGeom>
              <a:noFill/>
              <a:ln w="28575">
                <a:solidFill>
                  <a:schemeClr val="tx1"/>
                </a:solidFill>
                <a:round/>
                <a:headEnd/>
                <a:tailEnd type="triangle" w="lg" len="lg"/>
              </a:ln>
            </p:spPr>
            <p:txBody>
              <a:bodyPr anchor="ctr">
                <a:spAutoFit/>
              </a:bodyPr>
              <a:lstStyle/>
              <a:p>
                <a:endParaRPr lang="nl-NL"/>
              </a:p>
            </p:txBody>
          </p:sp>
          <p:sp>
            <p:nvSpPr>
              <p:cNvPr id="63521" name="Line 35"/>
              <p:cNvSpPr>
                <a:spLocks noChangeShapeType="1"/>
              </p:cNvSpPr>
              <p:nvPr/>
            </p:nvSpPr>
            <p:spPr bwMode="auto">
              <a:xfrm>
                <a:off x="3782" y="2618"/>
                <a:ext cx="522" cy="2"/>
              </a:xfrm>
              <a:prstGeom prst="line">
                <a:avLst/>
              </a:prstGeom>
              <a:noFill/>
              <a:ln w="28575">
                <a:solidFill>
                  <a:schemeClr val="tx1"/>
                </a:solidFill>
                <a:round/>
                <a:headEnd type="triangle" w="lg" len="lg"/>
                <a:tailEnd type="triangle" w="lg" len="lg"/>
              </a:ln>
            </p:spPr>
            <p:txBody>
              <a:bodyPr anchor="ctr">
                <a:spAutoFit/>
              </a:bodyPr>
              <a:lstStyle/>
              <a:p>
                <a:endParaRPr lang="nl-NL"/>
              </a:p>
            </p:txBody>
          </p:sp>
          <p:sp>
            <p:nvSpPr>
              <p:cNvPr id="63522" name="Text Box 36"/>
              <p:cNvSpPr txBox="1">
                <a:spLocks noChangeArrowheads="1"/>
              </p:cNvSpPr>
              <p:nvPr/>
            </p:nvSpPr>
            <p:spPr bwMode="auto">
              <a:xfrm>
                <a:off x="3633" y="2342"/>
                <a:ext cx="624" cy="291"/>
              </a:xfrm>
              <a:prstGeom prst="rect">
                <a:avLst/>
              </a:prstGeom>
              <a:noFill/>
              <a:ln w="9525">
                <a:noFill/>
                <a:miter lim="800000"/>
                <a:headEnd/>
                <a:tailEnd/>
              </a:ln>
            </p:spPr>
            <p:txBody>
              <a:bodyPr>
                <a:spAutoFit/>
              </a:bodyPr>
              <a:lstStyle/>
              <a:p>
                <a:pPr algn="r" eaLnBrk="0" hangingPunct="0">
                  <a:spcBef>
                    <a:spcPct val="50000"/>
                  </a:spcBef>
                </a:pPr>
                <a:r>
                  <a:rPr lang="nl-NL" sz="1200" b="0" dirty="0" smtClean="0"/>
                  <a:t>event details</a:t>
                </a:r>
                <a:endParaRPr lang="nl-NL" sz="1200" b="0" dirty="0"/>
              </a:p>
            </p:txBody>
          </p:sp>
        </p:grpSp>
        <p:sp>
          <p:nvSpPr>
            <p:cNvPr id="63496" name="Rectangle 5"/>
            <p:cNvSpPr>
              <a:spLocks noChangeArrowheads="1"/>
            </p:cNvSpPr>
            <p:nvPr/>
          </p:nvSpPr>
          <p:spPr bwMode="auto">
            <a:xfrm>
              <a:off x="2944813" y="3763963"/>
              <a:ext cx="3048000" cy="457200"/>
            </a:xfrm>
            <a:prstGeom prst="rect">
              <a:avLst/>
            </a:prstGeom>
            <a:solidFill>
              <a:srgbClr val="0066CC">
                <a:alpha val="39999"/>
              </a:srgbClr>
            </a:solidFill>
            <a:ln w="9525">
              <a:solidFill>
                <a:schemeClr val="tx1"/>
              </a:solidFill>
              <a:miter lim="800000"/>
              <a:headEnd/>
              <a:tailEnd/>
            </a:ln>
          </p:spPr>
          <p:txBody>
            <a:bodyPr anchor="ctr"/>
            <a:lstStyle/>
            <a:p>
              <a:pPr algn="ctr"/>
              <a:r>
                <a:rPr lang="nl-NL" b="0" dirty="0" smtClean="0"/>
                <a:t>Contract management</a:t>
              </a:r>
              <a:endParaRPr lang="en-US" b="0" dirty="0"/>
            </a:p>
          </p:txBody>
        </p:sp>
        <p:sp>
          <p:nvSpPr>
            <p:cNvPr id="63497" name="Rectangle 6"/>
            <p:cNvSpPr>
              <a:spLocks noChangeArrowheads="1"/>
            </p:cNvSpPr>
            <p:nvPr/>
          </p:nvSpPr>
          <p:spPr bwMode="auto">
            <a:xfrm>
              <a:off x="2944813" y="2916238"/>
              <a:ext cx="3048000" cy="457200"/>
            </a:xfrm>
            <a:prstGeom prst="rect">
              <a:avLst/>
            </a:prstGeom>
            <a:solidFill>
              <a:srgbClr val="0066CC">
                <a:alpha val="39999"/>
              </a:srgbClr>
            </a:solidFill>
            <a:ln w="9525">
              <a:solidFill>
                <a:schemeClr val="tx1"/>
              </a:solidFill>
              <a:miter lim="800000"/>
              <a:headEnd/>
              <a:tailEnd/>
            </a:ln>
          </p:spPr>
          <p:txBody>
            <a:bodyPr anchor="ctr"/>
            <a:lstStyle/>
            <a:p>
              <a:pPr algn="ctr"/>
              <a:r>
                <a:rPr lang="nl-NL" b="0" dirty="0" smtClean="0"/>
                <a:t>Ticket sales</a:t>
              </a:r>
              <a:endParaRPr lang="en-US" b="0" dirty="0"/>
            </a:p>
          </p:txBody>
        </p:sp>
        <p:sp>
          <p:nvSpPr>
            <p:cNvPr id="63498" name="Rectangle 7"/>
            <p:cNvSpPr>
              <a:spLocks noChangeArrowheads="1"/>
            </p:cNvSpPr>
            <p:nvPr/>
          </p:nvSpPr>
          <p:spPr bwMode="auto">
            <a:xfrm>
              <a:off x="1187450" y="2916238"/>
              <a:ext cx="923925" cy="1295400"/>
            </a:xfrm>
            <a:prstGeom prst="rect">
              <a:avLst/>
            </a:prstGeom>
            <a:solidFill>
              <a:srgbClr val="0066CC"/>
            </a:solidFill>
            <a:ln w="9525">
              <a:solidFill>
                <a:schemeClr val="tx1"/>
              </a:solidFill>
              <a:miter lim="800000"/>
              <a:headEnd/>
              <a:tailEnd/>
            </a:ln>
          </p:spPr>
          <p:txBody>
            <a:bodyPr anchor="ctr"/>
            <a:lstStyle/>
            <a:p>
              <a:pPr algn="ctr" eaLnBrk="0" hangingPunct="0"/>
              <a:r>
                <a:rPr lang="nl-NL" b="0" dirty="0" err="1" smtClean="0">
                  <a:solidFill>
                    <a:schemeClr val="bg1"/>
                  </a:solidFill>
                </a:rPr>
                <a:t>Pay</a:t>
              </a:r>
              <a:r>
                <a:rPr lang="nl-NL" b="0" dirty="0" smtClean="0">
                  <a:solidFill>
                    <a:schemeClr val="bg1"/>
                  </a:solidFill>
                </a:rPr>
                <a:t>- ment</a:t>
              </a:r>
              <a:endParaRPr lang="nl-NL" b="0" dirty="0">
                <a:solidFill>
                  <a:schemeClr val="bg1"/>
                </a:solidFill>
              </a:endParaRPr>
            </a:p>
          </p:txBody>
        </p:sp>
        <p:sp>
          <p:nvSpPr>
            <p:cNvPr id="63499" name="Rectangle 8">
              <a:hlinkClick r:id="" action="ppaction://noaction"/>
            </p:cNvPr>
            <p:cNvSpPr>
              <a:spLocks noChangeArrowheads="1"/>
            </p:cNvSpPr>
            <p:nvPr/>
          </p:nvSpPr>
          <p:spPr bwMode="auto">
            <a:xfrm>
              <a:off x="6826250" y="2916238"/>
              <a:ext cx="936625" cy="1296988"/>
            </a:xfrm>
            <a:prstGeom prst="rect">
              <a:avLst/>
            </a:prstGeom>
            <a:solidFill>
              <a:srgbClr val="0066CC"/>
            </a:solidFill>
            <a:ln w="9525">
              <a:solidFill>
                <a:schemeClr val="tx1"/>
              </a:solidFill>
              <a:miter lim="800000"/>
              <a:headEnd/>
              <a:tailEnd/>
            </a:ln>
          </p:spPr>
          <p:txBody>
            <a:bodyPr anchor="ctr"/>
            <a:lstStyle/>
            <a:p>
              <a:pPr algn="ctr" eaLnBrk="0" hangingPunct="0"/>
              <a:r>
                <a:rPr lang="nl-NL" b="0" dirty="0" err="1" smtClean="0">
                  <a:solidFill>
                    <a:schemeClr val="bg1"/>
                  </a:solidFill>
                </a:rPr>
                <a:t>Acqui</a:t>
              </a:r>
              <a:r>
                <a:rPr lang="nl-NL" b="0" dirty="0" smtClean="0">
                  <a:solidFill>
                    <a:schemeClr val="bg1"/>
                  </a:solidFill>
                </a:rPr>
                <a:t>- </a:t>
              </a:r>
              <a:r>
                <a:rPr lang="nl-NL" b="0" dirty="0" err="1" smtClean="0">
                  <a:solidFill>
                    <a:schemeClr val="bg1"/>
                  </a:solidFill>
                </a:rPr>
                <a:t>sition</a:t>
              </a:r>
              <a:endParaRPr lang="nl-NL" b="0" dirty="0">
                <a:solidFill>
                  <a:schemeClr val="bg1"/>
                </a:solidFill>
              </a:endParaRPr>
            </a:p>
          </p:txBody>
        </p:sp>
      </p:grpSp>
      <p:sp>
        <p:nvSpPr>
          <p:cNvPr id="34" name="AutoShape 37"/>
          <p:cNvSpPr>
            <a:spLocks/>
          </p:cNvSpPr>
          <p:nvPr/>
        </p:nvSpPr>
        <p:spPr bwMode="auto">
          <a:xfrm>
            <a:off x="6227763" y="1771650"/>
            <a:ext cx="863600" cy="360363"/>
          </a:xfrm>
          <a:prstGeom prst="borderCallout1">
            <a:avLst>
              <a:gd name="adj1" fmla="val 31718"/>
              <a:gd name="adj2" fmla="val -8824"/>
              <a:gd name="adj3" fmla="val 376213"/>
              <a:gd name="adj4" fmla="val -110296"/>
            </a:avLst>
          </a:prstGeom>
          <a:solidFill>
            <a:srgbClr val="D70044">
              <a:alpha val="39999"/>
            </a:srgbClr>
          </a:solidFill>
          <a:ln w="9525" algn="ctr">
            <a:solidFill>
              <a:schemeClr val="tx1"/>
            </a:solidFill>
            <a:miter lim="800000"/>
            <a:headEnd/>
            <a:tailEnd/>
          </a:ln>
        </p:spPr>
        <p:txBody>
          <a:bodyPr anchor="ctr"/>
          <a:lstStyle/>
          <a:p>
            <a:pPr algn="ctr"/>
            <a:r>
              <a:rPr lang="nl-NL" sz="1400" b="0"/>
              <a:t>Module</a:t>
            </a:r>
            <a:endParaRPr lang="en-US" sz="1400" b="0"/>
          </a:p>
        </p:txBody>
      </p:sp>
      <p:sp>
        <p:nvSpPr>
          <p:cNvPr id="35" name="AutoShape 38"/>
          <p:cNvSpPr>
            <a:spLocks/>
          </p:cNvSpPr>
          <p:nvPr/>
        </p:nvSpPr>
        <p:spPr bwMode="auto">
          <a:xfrm>
            <a:off x="4356100" y="5300663"/>
            <a:ext cx="1295400" cy="576262"/>
          </a:xfrm>
          <a:prstGeom prst="borderCallout1">
            <a:avLst>
              <a:gd name="adj1" fmla="val 19833"/>
              <a:gd name="adj2" fmla="val 105884"/>
              <a:gd name="adj3" fmla="val -183468"/>
              <a:gd name="adj4" fmla="val 150000"/>
            </a:avLst>
          </a:prstGeom>
          <a:solidFill>
            <a:srgbClr val="D70044">
              <a:alpha val="39999"/>
            </a:srgbClr>
          </a:solidFill>
          <a:ln w="9525" algn="ctr">
            <a:solidFill>
              <a:schemeClr val="tx1"/>
            </a:solidFill>
            <a:miter lim="800000"/>
            <a:headEnd/>
            <a:tailEnd/>
          </a:ln>
        </p:spPr>
        <p:txBody>
          <a:bodyPr anchor="ctr"/>
          <a:lstStyle/>
          <a:p>
            <a:pPr algn="ctr"/>
            <a:r>
              <a:rPr lang="nl-NL" sz="1400" b="0"/>
              <a:t>Information flow</a:t>
            </a:r>
            <a:endParaRPr lang="en-US" sz="1400" b="0"/>
          </a:p>
        </p:txBody>
      </p:sp>
    </p:spTree>
    <p:extLst>
      <p:ext uri="{BB962C8B-B14F-4D97-AF65-F5344CB8AC3E}">
        <p14:creationId xmlns:p14="http://schemas.microsoft.com/office/powerpoint/2010/main" val="257249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nl-NL" dirty="0" smtClean="0">
                <a:latin typeface="Verdana" pitchFamily="34" charset="0"/>
                <a:ea typeface="ＭＳ Ｐゴシック" pitchFamily="34" charset="-128"/>
                <a:cs typeface="Verdana" pitchFamily="34" charset="0"/>
              </a:rPr>
              <a:t>FA on module level: Ticket sales</a:t>
            </a:r>
          </a:p>
        </p:txBody>
      </p:sp>
      <p:sp>
        <p:nvSpPr>
          <p:cNvPr id="36" name="AutoShape 50"/>
          <p:cNvSpPr>
            <a:spLocks/>
          </p:cNvSpPr>
          <p:nvPr/>
        </p:nvSpPr>
        <p:spPr bwMode="auto">
          <a:xfrm>
            <a:off x="1187450" y="5516563"/>
            <a:ext cx="1000125" cy="576262"/>
          </a:xfrm>
          <a:prstGeom prst="borderCallout1">
            <a:avLst>
              <a:gd name="adj1" fmla="val 19833"/>
              <a:gd name="adj2" fmla="val 107620"/>
              <a:gd name="adj3" fmla="val -66389"/>
              <a:gd name="adj4" fmla="val 184602"/>
            </a:avLst>
          </a:prstGeom>
          <a:solidFill>
            <a:srgbClr val="D70044">
              <a:alpha val="39999"/>
            </a:srgbClr>
          </a:solidFill>
          <a:ln w="9525" algn="ctr">
            <a:solidFill>
              <a:schemeClr val="tx1"/>
            </a:solidFill>
            <a:miter lim="800000"/>
            <a:headEnd/>
            <a:tailEnd/>
          </a:ln>
        </p:spPr>
        <p:txBody>
          <a:bodyPr anchor="ctr"/>
          <a:lstStyle/>
          <a:p>
            <a:pPr algn="ctr"/>
            <a:r>
              <a:rPr lang="nl-NL" sz="1400" b="0"/>
              <a:t>Module scope</a:t>
            </a:r>
            <a:endParaRPr lang="en-US" sz="1400" b="0"/>
          </a:p>
        </p:txBody>
      </p:sp>
      <p:grpSp>
        <p:nvGrpSpPr>
          <p:cNvPr id="5" name="Groep 4"/>
          <p:cNvGrpSpPr/>
          <p:nvPr/>
        </p:nvGrpSpPr>
        <p:grpSpPr>
          <a:xfrm>
            <a:off x="611188" y="1690688"/>
            <a:ext cx="7910512" cy="3683000"/>
            <a:chOff x="611188" y="1690688"/>
            <a:chExt cx="7910512" cy="3683000"/>
          </a:xfrm>
        </p:grpSpPr>
        <p:sp>
          <p:nvSpPr>
            <p:cNvPr id="64515" name="Rectangle 3"/>
            <p:cNvSpPr>
              <a:spLocks noChangeArrowheads="1"/>
            </p:cNvSpPr>
            <p:nvPr/>
          </p:nvSpPr>
          <p:spPr bwMode="auto">
            <a:xfrm>
              <a:off x="1476375" y="1690688"/>
              <a:ext cx="6276975" cy="3683000"/>
            </a:xfrm>
            <a:prstGeom prst="rect">
              <a:avLst/>
            </a:prstGeom>
            <a:solidFill>
              <a:srgbClr val="0066CC">
                <a:alpha val="39999"/>
              </a:srgbClr>
            </a:solidFill>
            <a:ln w="12700">
              <a:solidFill>
                <a:schemeClr val="tx1"/>
              </a:solidFill>
              <a:miter lim="800000"/>
              <a:headEnd/>
              <a:tailEnd/>
            </a:ln>
          </p:spPr>
          <p:txBody>
            <a:bodyPr wrap="none" anchor="ctr"/>
            <a:lstStyle/>
            <a:p>
              <a:endParaRPr lang="en-US" b="0"/>
            </a:p>
          </p:txBody>
        </p:sp>
        <p:sp>
          <p:nvSpPr>
            <p:cNvPr id="64516" name="Rectangle 4"/>
            <p:cNvSpPr>
              <a:spLocks noChangeArrowheads="1"/>
            </p:cNvSpPr>
            <p:nvPr/>
          </p:nvSpPr>
          <p:spPr bwMode="auto">
            <a:xfrm>
              <a:off x="4641850" y="1987550"/>
              <a:ext cx="2273300" cy="527050"/>
            </a:xfrm>
            <a:prstGeom prst="rect">
              <a:avLst/>
            </a:prstGeom>
            <a:solidFill>
              <a:schemeClr val="bg1"/>
            </a:solidFill>
            <a:ln w="12700">
              <a:solidFill>
                <a:schemeClr val="tx1"/>
              </a:solidFill>
              <a:miter lim="800000"/>
              <a:headEnd/>
              <a:tailEnd/>
            </a:ln>
          </p:spPr>
          <p:txBody>
            <a:bodyPr wrap="none" anchor="ctr"/>
            <a:lstStyle/>
            <a:p>
              <a:endParaRPr lang="en-US" sz="1400" b="0"/>
            </a:p>
          </p:txBody>
        </p:sp>
        <p:sp>
          <p:nvSpPr>
            <p:cNvPr id="64517" name="Rectangle 5"/>
            <p:cNvSpPr>
              <a:spLocks noChangeArrowheads="1"/>
            </p:cNvSpPr>
            <p:nvPr/>
          </p:nvSpPr>
          <p:spPr bwMode="auto">
            <a:xfrm>
              <a:off x="5107715" y="1943100"/>
              <a:ext cx="1366977" cy="585418"/>
            </a:xfrm>
            <a:prstGeom prst="rect">
              <a:avLst/>
            </a:prstGeom>
            <a:noFill/>
            <a:ln w="9525">
              <a:noFill/>
              <a:miter lim="800000"/>
              <a:headEnd/>
              <a:tailEnd/>
            </a:ln>
          </p:spPr>
          <p:txBody>
            <a:bodyPr wrap="none" lIns="92075" tIns="46038" rIns="92075" bIns="46038">
              <a:spAutoFit/>
            </a:bodyPr>
            <a:lstStyle/>
            <a:p>
              <a:pPr algn="ctr" eaLnBrk="0" hangingPunct="0"/>
              <a:r>
                <a:rPr lang="nl-NL" sz="1600" b="0" dirty="0" smtClean="0"/>
                <a:t>Event </a:t>
              </a:r>
              <a:br>
                <a:rPr lang="nl-NL" sz="1600" b="0" dirty="0" smtClean="0"/>
              </a:br>
              <a:r>
                <a:rPr lang="nl-NL" sz="1600" b="0" dirty="0" err="1" smtClean="0"/>
                <a:t>registration</a:t>
              </a:r>
              <a:endParaRPr lang="nl-NL" sz="1600" b="0" dirty="0"/>
            </a:p>
          </p:txBody>
        </p:sp>
        <p:grpSp>
          <p:nvGrpSpPr>
            <p:cNvPr id="2" name="Group 6"/>
            <p:cNvGrpSpPr>
              <a:grpSpLocks/>
            </p:cNvGrpSpPr>
            <p:nvPr/>
          </p:nvGrpSpPr>
          <p:grpSpPr bwMode="auto">
            <a:xfrm>
              <a:off x="4718050" y="4813325"/>
              <a:ext cx="2273300" cy="444500"/>
              <a:chOff x="3316" y="2500"/>
              <a:chExt cx="1432" cy="280"/>
            </a:xfrm>
            <a:solidFill>
              <a:schemeClr val="bg1"/>
            </a:solidFill>
          </p:grpSpPr>
          <p:sp>
            <p:nvSpPr>
              <p:cNvPr id="8" name="Rectangle 7"/>
              <p:cNvSpPr>
                <a:spLocks noChangeArrowheads="1"/>
              </p:cNvSpPr>
              <p:nvPr/>
            </p:nvSpPr>
            <p:spPr bwMode="auto">
              <a:xfrm>
                <a:off x="3316" y="2500"/>
                <a:ext cx="1432" cy="280"/>
              </a:xfrm>
              <a:prstGeom prst="rect">
                <a:avLst/>
              </a:prstGeom>
              <a:grpFill/>
              <a:ln w="12700">
                <a:solidFill>
                  <a:schemeClr val="tx1"/>
                </a:solidFill>
                <a:miter lim="800000"/>
                <a:headEnd/>
                <a:tailEnd/>
              </a:ln>
            </p:spPr>
            <p:txBody>
              <a:bodyPr wrap="none" anchor="ctr"/>
              <a:lstStyle/>
              <a:p>
                <a:pPr>
                  <a:defRPr/>
                </a:pPr>
                <a:endParaRPr lang="en-US" b="0">
                  <a:latin typeface="Arial" charset="0"/>
                  <a:ea typeface="ＭＳ Ｐゴシック" pitchFamily="-109" charset="-128"/>
                  <a:cs typeface="+mn-cs"/>
                </a:endParaRPr>
              </a:p>
            </p:txBody>
          </p:sp>
          <p:sp>
            <p:nvSpPr>
              <p:cNvPr id="9" name="Rectangle 8"/>
              <p:cNvSpPr>
                <a:spLocks noChangeArrowheads="1"/>
              </p:cNvSpPr>
              <p:nvPr/>
            </p:nvSpPr>
            <p:spPr bwMode="auto">
              <a:xfrm>
                <a:off x="3486" y="2534"/>
                <a:ext cx="1103" cy="233"/>
              </a:xfrm>
              <a:prstGeom prst="rect">
                <a:avLst/>
              </a:prstGeom>
              <a:grpFill/>
              <a:ln w="9525">
                <a:noFill/>
                <a:miter lim="800000"/>
                <a:headEnd/>
                <a:tailEnd/>
              </a:ln>
            </p:spPr>
            <p:txBody>
              <a:bodyPr wrap="none" lIns="92075" tIns="46038" rIns="92075" bIns="46038">
                <a:spAutoFit/>
              </a:bodyPr>
              <a:lstStyle/>
              <a:p>
                <a:pPr eaLnBrk="0" hangingPunct="0">
                  <a:defRPr/>
                </a:pPr>
                <a:r>
                  <a:rPr lang="nl-NL" b="0" dirty="0" smtClean="0">
                    <a:latin typeface="Arial" charset="0"/>
                    <a:ea typeface="ＭＳ Ｐゴシック" pitchFamily="-109" charset="-128"/>
                    <a:cs typeface="+mn-cs"/>
                  </a:rPr>
                  <a:t>Event </a:t>
                </a:r>
                <a:r>
                  <a:rPr lang="nl-NL" b="0" dirty="0" err="1" smtClean="0">
                    <a:latin typeface="Arial" charset="0"/>
                    <a:ea typeface="ＭＳ Ｐゴシック" pitchFamily="-109" charset="-128"/>
                    <a:cs typeface="+mn-cs"/>
                  </a:rPr>
                  <a:t>reporting</a:t>
                </a:r>
                <a:endParaRPr lang="nl-NL" b="0" dirty="0">
                  <a:latin typeface="Arial" charset="0"/>
                  <a:ea typeface="ＭＳ Ｐゴシック" pitchFamily="-109" charset="-128"/>
                  <a:cs typeface="+mn-cs"/>
                </a:endParaRPr>
              </a:p>
            </p:txBody>
          </p:sp>
        </p:grpSp>
        <p:sp>
          <p:nvSpPr>
            <p:cNvPr id="64519" name="Line 11"/>
            <p:cNvSpPr>
              <a:spLocks noChangeShapeType="1"/>
            </p:cNvSpPr>
            <p:nvPr/>
          </p:nvSpPr>
          <p:spPr bwMode="auto">
            <a:xfrm>
              <a:off x="4643438" y="3140075"/>
              <a:ext cx="1008062" cy="0"/>
            </a:xfrm>
            <a:prstGeom prst="line">
              <a:avLst/>
            </a:prstGeom>
            <a:noFill/>
            <a:ln w="12700">
              <a:solidFill>
                <a:schemeClr val="tx1"/>
              </a:solidFill>
              <a:round/>
              <a:headEnd type="triangle" w="med" len="lg"/>
              <a:tailEnd type="none" w="sm" len="sm"/>
            </a:ln>
          </p:spPr>
          <p:txBody>
            <a:bodyPr/>
            <a:lstStyle/>
            <a:p>
              <a:endParaRPr lang="nl-NL"/>
            </a:p>
          </p:txBody>
        </p:sp>
        <p:sp>
          <p:nvSpPr>
            <p:cNvPr id="64520" name="Rectangle 12"/>
            <p:cNvSpPr>
              <a:spLocks noChangeArrowheads="1"/>
            </p:cNvSpPr>
            <p:nvPr/>
          </p:nvSpPr>
          <p:spPr bwMode="auto">
            <a:xfrm>
              <a:off x="4787900" y="2889250"/>
              <a:ext cx="868828"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smtClean="0"/>
                <a:t>templates</a:t>
              </a:r>
              <a:endParaRPr lang="nl-NL" sz="1100" b="0" dirty="0"/>
            </a:p>
          </p:txBody>
        </p:sp>
        <p:sp>
          <p:nvSpPr>
            <p:cNvPr id="64521" name="Line 13"/>
            <p:cNvSpPr>
              <a:spLocks noChangeShapeType="1"/>
            </p:cNvSpPr>
            <p:nvPr/>
          </p:nvSpPr>
          <p:spPr bwMode="auto">
            <a:xfrm flipV="1">
              <a:off x="611188" y="4502150"/>
              <a:ext cx="1281112" cy="6350"/>
            </a:xfrm>
            <a:prstGeom prst="line">
              <a:avLst/>
            </a:prstGeom>
            <a:noFill/>
            <a:ln w="12700">
              <a:solidFill>
                <a:schemeClr val="tx1"/>
              </a:solidFill>
              <a:round/>
              <a:headEnd type="triangle" w="med" len="lg"/>
              <a:tailEnd type="none" w="med" len="lg"/>
            </a:ln>
          </p:spPr>
          <p:txBody>
            <a:bodyPr/>
            <a:lstStyle/>
            <a:p>
              <a:endParaRPr lang="nl-NL"/>
            </a:p>
          </p:txBody>
        </p:sp>
        <p:sp>
          <p:nvSpPr>
            <p:cNvPr id="64522" name="Rectangle 14"/>
            <p:cNvSpPr>
              <a:spLocks noChangeArrowheads="1"/>
            </p:cNvSpPr>
            <p:nvPr/>
          </p:nvSpPr>
          <p:spPr bwMode="auto">
            <a:xfrm>
              <a:off x="688975" y="4257675"/>
              <a:ext cx="724557"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err="1" smtClean="0"/>
                <a:t>booking</a:t>
              </a:r>
              <a:endParaRPr lang="nl-NL" sz="1100" b="0" dirty="0"/>
            </a:p>
          </p:txBody>
        </p:sp>
        <p:sp>
          <p:nvSpPr>
            <p:cNvPr id="64523" name="Line 15"/>
            <p:cNvSpPr>
              <a:spLocks noChangeShapeType="1"/>
            </p:cNvSpPr>
            <p:nvPr/>
          </p:nvSpPr>
          <p:spPr bwMode="auto">
            <a:xfrm>
              <a:off x="6997700" y="5035550"/>
              <a:ext cx="1524000" cy="0"/>
            </a:xfrm>
            <a:prstGeom prst="line">
              <a:avLst/>
            </a:prstGeom>
            <a:noFill/>
            <a:ln w="12700">
              <a:solidFill>
                <a:schemeClr val="tx1"/>
              </a:solidFill>
              <a:round/>
              <a:headEnd type="triangle" w="med" len="lg"/>
              <a:tailEnd type="triangle" w="med" len="lg"/>
            </a:ln>
          </p:spPr>
          <p:txBody>
            <a:bodyPr/>
            <a:lstStyle/>
            <a:p>
              <a:endParaRPr lang="nl-NL"/>
            </a:p>
          </p:txBody>
        </p:sp>
        <p:sp>
          <p:nvSpPr>
            <p:cNvPr id="64524" name="Rectangle 17"/>
            <p:cNvSpPr>
              <a:spLocks noChangeArrowheads="1"/>
            </p:cNvSpPr>
            <p:nvPr/>
          </p:nvSpPr>
          <p:spPr bwMode="auto">
            <a:xfrm>
              <a:off x="2228850" y="2908300"/>
              <a:ext cx="2432050" cy="444500"/>
            </a:xfrm>
            <a:prstGeom prst="rect">
              <a:avLst/>
            </a:prstGeom>
            <a:solidFill>
              <a:schemeClr val="bg1"/>
            </a:solidFill>
            <a:ln w="12700">
              <a:solidFill>
                <a:schemeClr val="tx1"/>
              </a:solidFill>
              <a:miter lim="800000"/>
              <a:headEnd/>
              <a:tailEnd/>
            </a:ln>
          </p:spPr>
          <p:txBody>
            <a:bodyPr wrap="none" anchor="ctr"/>
            <a:lstStyle/>
            <a:p>
              <a:endParaRPr lang="en-US" b="0"/>
            </a:p>
          </p:txBody>
        </p:sp>
        <p:sp>
          <p:nvSpPr>
            <p:cNvPr id="64525" name="Rectangle 19"/>
            <p:cNvSpPr>
              <a:spLocks noChangeArrowheads="1"/>
            </p:cNvSpPr>
            <p:nvPr/>
          </p:nvSpPr>
          <p:spPr bwMode="auto">
            <a:xfrm>
              <a:off x="7113588" y="4760913"/>
              <a:ext cx="674865"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err="1" smtClean="0"/>
                <a:t>reports</a:t>
              </a:r>
              <a:endParaRPr lang="nl-NL" sz="1100" b="0" dirty="0"/>
            </a:p>
          </p:txBody>
        </p:sp>
        <p:sp>
          <p:nvSpPr>
            <p:cNvPr id="64526" name="Rectangle 21"/>
            <p:cNvSpPr>
              <a:spLocks noChangeArrowheads="1"/>
            </p:cNvSpPr>
            <p:nvPr/>
          </p:nvSpPr>
          <p:spPr bwMode="auto">
            <a:xfrm>
              <a:off x="7019925" y="3500438"/>
              <a:ext cx="992259"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smtClean="0"/>
                <a:t>ticket types</a:t>
              </a:r>
              <a:endParaRPr lang="nl-NL" sz="1100" b="0" dirty="0"/>
            </a:p>
          </p:txBody>
        </p:sp>
        <p:sp>
          <p:nvSpPr>
            <p:cNvPr id="64527" name="Line 22"/>
            <p:cNvSpPr>
              <a:spLocks noChangeShapeType="1"/>
            </p:cNvSpPr>
            <p:nvPr/>
          </p:nvSpPr>
          <p:spPr bwMode="auto">
            <a:xfrm>
              <a:off x="3568700" y="3359150"/>
              <a:ext cx="0" cy="914400"/>
            </a:xfrm>
            <a:prstGeom prst="line">
              <a:avLst/>
            </a:prstGeom>
            <a:noFill/>
            <a:ln w="12700">
              <a:solidFill>
                <a:schemeClr val="tx1"/>
              </a:solidFill>
              <a:round/>
              <a:headEnd type="none" w="med" len="lg"/>
              <a:tailEnd type="triangle" w="med" len="lg"/>
            </a:ln>
          </p:spPr>
          <p:txBody>
            <a:bodyPr/>
            <a:lstStyle/>
            <a:p>
              <a:endParaRPr lang="nl-NL"/>
            </a:p>
          </p:txBody>
        </p:sp>
        <p:sp>
          <p:nvSpPr>
            <p:cNvPr id="64528" name="Rectangle 23"/>
            <p:cNvSpPr>
              <a:spLocks noChangeArrowheads="1"/>
            </p:cNvSpPr>
            <p:nvPr/>
          </p:nvSpPr>
          <p:spPr bwMode="auto">
            <a:xfrm>
              <a:off x="2655035" y="3584575"/>
              <a:ext cx="908903" cy="252633"/>
            </a:xfrm>
            <a:prstGeom prst="rect">
              <a:avLst/>
            </a:prstGeom>
            <a:noFill/>
            <a:ln w="9525">
              <a:noFill/>
              <a:miter lim="800000"/>
              <a:headEnd/>
              <a:tailEnd/>
            </a:ln>
          </p:spPr>
          <p:txBody>
            <a:bodyPr wrap="none" lIns="82550" tIns="41275" rIns="82550" bIns="41275">
              <a:spAutoFit/>
            </a:bodyPr>
            <a:lstStyle/>
            <a:p>
              <a:pPr algn="r" defTabSz="739775" eaLnBrk="0" hangingPunct="0"/>
              <a:r>
                <a:rPr lang="nl-NL" sz="1100" dirty="0" err="1" smtClean="0"/>
                <a:t>final</a:t>
              </a:r>
              <a:r>
                <a:rPr lang="nl-NL" sz="1100" dirty="0" smtClean="0"/>
                <a:t> ticket</a:t>
              </a:r>
              <a:endParaRPr lang="nl-NL" sz="1100" b="0" dirty="0"/>
            </a:p>
          </p:txBody>
        </p:sp>
        <p:sp>
          <p:nvSpPr>
            <p:cNvPr id="64529" name="Line 24"/>
            <p:cNvSpPr>
              <a:spLocks noChangeShapeType="1"/>
            </p:cNvSpPr>
            <p:nvPr/>
          </p:nvSpPr>
          <p:spPr bwMode="auto">
            <a:xfrm flipV="1">
              <a:off x="2044700" y="2520950"/>
              <a:ext cx="0" cy="1758979"/>
            </a:xfrm>
            <a:prstGeom prst="line">
              <a:avLst/>
            </a:prstGeom>
            <a:noFill/>
            <a:ln w="12700">
              <a:solidFill>
                <a:schemeClr val="tx1"/>
              </a:solidFill>
              <a:round/>
              <a:headEnd type="triangle" w="med" len="lg"/>
              <a:tailEnd type="none" w="med" len="lg"/>
            </a:ln>
          </p:spPr>
          <p:txBody>
            <a:bodyPr/>
            <a:lstStyle/>
            <a:p>
              <a:endParaRPr lang="nl-NL"/>
            </a:p>
          </p:txBody>
        </p:sp>
        <p:sp>
          <p:nvSpPr>
            <p:cNvPr id="64530" name="Rectangle 25"/>
            <p:cNvSpPr>
              <a:spLocks noChangeArrowheads="1"/>
            </p:cNvSpPr>
            <p:nvPr/>
          </p:nvSpPr>
          <p:spPr bwMode="auto">
            <a:xfrm>
              <a:off x="1175044" y="3435350"/>
              <a:ext cx="790281" cy="421910"/>
            </a:xfrm>
            <a:prstGeom prst="rect">
              <a:avLst/>
            </a:prstGeom>
            <a:noFill/>
            <a:ln w="9525">
              <a:noFill/>
              <a:miter lim="800000"/>
              <a:headEnd/>
              <a:tailEnd/>
            </a:ln>
          </p:spPr>
          <p:txBody>
            <a:bodyPr wrap="none" lIns="82550" tIns="41275" rIns="82550" bIns="41275">
              <a:spAutoFit/>
            </a:bodyPr>
            <a:lstStyle/>
            <a:p>
              <a:pPr algn="r" defTabSz="739775" eaLnBrk="0" hangingPunct="0"/>
              <a:r>
                <a:rPr lang="nl-NL" sz="1100" dirty="0" err="1"/>
                <a:t>p</a:t>
              </a:r>
              <a:r>
                <a:rPr lang="nl-NL" sz="1100" b="0" dirty="0" err="1" smtClean="0"/>
                <a:t>ayment</a:t>
              </a:r>
              <a:r>
                <a:rPr lang="nl-NL" sz="1100" dirty="0"/>
                <a:t/>
              </a:r>
              <a:br>
                <a:rPr lang="nl-NL" sz="1100" dirty="0"/>
              </a:br>
              <a:r>
                <a:rPr lang="nl-NL" sz="1100" b="0" dirty="0" smtClean="0"/>
                <a:t>details</a:t>
              </a:r>
              <a:endParaRPr lang="nl-NL" sz="1100" b="0" dirty="0"/>
            </a:p>
          </p:txBody>
        </p:sp>
        <p:sp>
          <p:nvSpPr>
            <p:cNvPr id="64531" name="Line 26"/>
            <p:cNvSpPr>
              <a:spLocks noChangeShapeType="1"/>
            </p:cNvSpPr>
            <p:nvPr/>
          </p:nvSpPr>
          <p:spPr bwMode="auto">
            <a:xfrm>
              <a:off x="5724525" y="3932238"/>
              <a:ext cx="0" cy="863600"/>
            </a:xfrm>
            <a:prstGeom prst="line">
              <a:avLst/>
            </a:prstGeom>
            <a:noFill/>
            <a:ln w="12700">
              <a:solidFill>
                <a:schemeClr val="tx1"/>
              </a:solidFill>
              <a:round/>
              <a:headEnd type="triangle" w="med" len="lg"/>
              <a:tailEnd type="triangle" w="med" len="lg"/>
            </a:ln>
          </p:spPr>
          <p:txBody>
            <a:bodyPr/>
            <a:lstStyle/>
            <a:p>
              <a:endParaRPr lang="nl-NL"/>
            </a:p>
          </p:txBody>
        </p:sp>
        <p:grpSp>
          <p:nvGrpSpPr>
            <p:cNvPr id="3" name="Group 29"/>
            <p:cNvGrpSpPr>
              <a:grpSpLocks/>
            </p:cNvGrpSpPr>
            <p:nvPr/>
          </p:nvGrpSpPr>
          <p:grpSpPr bwMode="auto">
            <a:xfrm>
              <a:off x="1800424" y="1987575"/>
              <a:ext cx="2398712" cy="527050"/>
              <a:chOff x="1387" y="772"/>
              <a:chExt cx="1727" cy="280"/>
            </a:xfrm>
            <a:solidFill>
              <a:schemeClr val="bg1"/>
            </a:solidFill>
          </p:grpSpPr>
          <p:sp>
            <p:nvSpPr>
              <p:cNvPr id="24" name="Rectangle 30"/>
              <p:cNvSpPr>
                <a:spLocks noChangeArrowheads="1"/>
              </p:cNvSpPr>
              <p:nvPr/>
            </p:nvSpPr>
            <p:spPr bwMode="auto">
              <a:xfrm>
                <a:off x="1387" y="772"/>
                <a:ext cx="1727" cy="280"/>
              </a:xfrm>
              <a:prstGeom prst="rect">
                <a:avLst/>
              </a:prstGeom>
              <a:grpFill/>
              <a:ln w="12700">
                <a:solidFill>
                  <a:schemeClr val="tx1"/>
                </a:solidFill>
                <a:miter lim="800000"/>
                <a:headEnd/>
                <a:tailEnd/>
              </a:ln>
            </p:spPr>
            <p:txBody>
              <a:bodyPr wrap="none" anchor="ctr"/>
              <a:lstStyle/>
              <a:p>
                <a:pPr>
                  <a:defRPr/>
                </a:pPr>
                <a:endParaRPr lang="en-US" b="0">
                  <a:latin typeface="Arial" charset="0"/>
                  <a:ea typeface="ＭＳ Ｐゴシック" pitchFamily="-109" charset="-128"/>
                  <a:cs typeface="+mn-cs"/>
                </a:endParaRPr>
              </a:p>
            </p:txBody>
          </p:sp>
          <p:sp>
            <p:nvSpPr>
              <p:cNvPr id="25" name="Rectangle 31"/>
              <p:cNvSpPr>
                <a:spLocks noChangeArrowheads="1"/>
              </p:cNvSpPr>
              <p:nvPr/>
            </p:nvSpPr>
            <p:spPr bwMode="auto">
              <a:xfrm>
                <a:off x="1447" y="806"/>
                <a:ext cx="1608" cy="197"/>
              </a:xfrm>
              <a:prstGeom prst="rect">
                <a:avLst/>
              </a:prstGeom>
              <a:grpFill/>
              <a:ln w="9525">
                <a:noFill/>
                <a:miter lim="800000"/>
                <a:headEnd/>
                <a:tailEnd/>
              </a:ln>
            </p:spPr>
            <p:txBody>
              <a:bodyPr wrap="none" lIns="92075" tIns="46038" rIns="92075" bIns="46038">
                <a:spAutoFit/>
              </a:bodyPr>
              <a:lstStyle/>
              <a:p>
                <a:pPr algn="ctr" eaLnBrk="0" hangingPunct="0">
                  <a:defRPr/>
                </a:pPr>
                <a:r>
                  <a:rPr lang="nl-NL" dirty="0" smtClean="0">
                    <a:latin typeface="Arial" charset="0"/>
                    <a:ea typeface="ＭＳ Ｐゴシック" pitchFamily="-109" charset="-128"/>
                  </a:rPr>
                  <a:t>Visito</a:t>
                </a:r>
                <a:r>
                  <a:rPr lang="nl-NL" b="0" dirty="0" smtClean="0">
                    <a:latin typeface="Arial" charset="0"/>
                    <a:ea typeface="ＭＳ Ｐゴシック" pitchFamily="-109" charset="-128"/>
                    <a:cs typeface="+mn-cs"/>
                  </a:rPr>
                  <a:t>r management</a:t>
                </a:r>
                <a:endParaRPr lang="nl-NL" b="0" dirty="0">
                  <a:latin typeface="Arial" charset="0"/>
                  <a:ea typeface="ＭＳ Ｐゴシック" pitchFamily="-109" charset="-128"/>
                  <a:cs typeface="+mn-cs"/>
                </a:endParaRPr>
              </a:p>
            </p:txBody>
          </p:sp>
        </p:grpSp>
        <p:sp>
          <p:nvSpPr>
            <p:cNvPr id="64533" name="Line 34"/>
            <p:cNvSpPr>
              <a:spLocks noChangeShapeType="1"/>
            </p:cNvSpPr>
            <p:nvPr/>
          </p:nvSpPr>
          <p:spPr bwMode="auto">
            <a:xfrm flipH="1">
              <a:off x="6921500" y="2292350"/>
              <a:ext cx="1600200" cy="0"/>
            </a:xfrm>
            <a:prstGeom prst="line">
              <a:avLst/>
            </a:prstGeom>
            <a:noFill/>
            <a:ln w="12700">
              <a:solidFill>
                <a:schemeClr val="tx1"/>
              </a:solidFill>
              <a:round/>
              <a:headEnd type="none" w="med" len="lg"/>
              <a:tailEnd type="triangle" w="med" len="lg"/>
            </a:ln>
          </p:spPr>
          <p:txBody>
            <a:bodyPr/>
            <a:lstStyle/>
            <a:p>
              <a:endParaRPr lang="nl-NL"/>
            </a:p>
          </p:txBody>
        </p:sp>
        <p:sp>
          <p:nvSpPr>
            <p:cNvPr id="64534" name="Rectangle 35"/>
            <p:cNvSpPr>
              <a:spLocks noChangeArrowheads="1"/>
            </p:cNvSpPr>
            <p:nvPr/>
          </p:nvSpPr>
          <p:spPr bwMode="auto">
            <a:xfrm>
              <a:off x="7019925" y="2025650"/>
              <a:ext cx="1075615"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smtClean="0"/>
                <a:t>event details</a:t>
              </a:r>
              <a:endParaRPr lang="nl-NL" sz="1100" b="0" dirty="0"/>
            </a:p>
          </p:txBody>
        </p:sp>
        <p:sp>
          <p:nvSpPr>
            <p:cNvPr id="64535" name="Rectangle 38"/>
            <p:cNvSpPr>
              <a:spLocks noChangeArrowheads="1"/>
            </p:cNvSpPr>
            <p:nvPr/>
          </p:nvSpPr>
          <p:spPr bwMode="auto">
            <a:xfrm>
              <a:off x="4202113" y="3517900"/>
              <a:ext cx="2432050" cy="444500"/>
            </a:xfrm>
            <a:prstGeom prst="rect">
              <a:avLst/>
            </a:prstGeom>
            <a:solidFill>
              <a:schemeClr val="bg1"/>
            </a:solidFill>
            <a:ln w="12700">
              <a:solidFill>
                <a:schemeClr val="tx1"/>
              </a:solidFill>
              <a:miter lim="800000"/>
              <a:headEnd/>
              <a:tailEnd/>
            </a:ln>
          </p:spPr>
          <p:txBody>
            <a:bodyPr wrap="none" anchor="ctr"/>
            <a:lstStyle/>
            <a:p>
              <a:pPr algn="ctr"/>
              <a:endParaRPr lang="en-US" b="0"/>
            </a:p>
          </p:txBody>
        </p:sp>
        <p:sp>
          <p:nvSpPr>
            <p:cNvPr id="64536" name="Rectangle 39"/>
            <p:cNvSpPr>
              <a:spLocks noChangeArrowheads="1"/>
            </p:cNvSpPr>
            <p:nvPr/>
          </p:nvSpPr>
          <p:spPr bwMode="auto">
            <a:xfrm>
              <a:off x="2479157" y="2924175"/>
              <a:ext cx="1979068" cy="369974"/>
            </a:xfrm>
            <a:prstGeom prst="rect">
              <a:avLst/>
            </a:prstGeom>
            <a:noFill/>
            <a:ln w="9525">
              <a:noFill/>
              <a:miter lim="800000"/>
              <a:headEnd/>
              <a:tailEnd/>
            </a:ln>
          </p:spPr>
          <p:txBody>
            <a:bodyPr wrap="none" lIns="92075" tIns="46038" rIns="92075" bIns="46038">
              <a:spAutoFit/>
            </a:bodyPr>
            <a:lstStyle/>
            <a:p>
              <a:pPr algn="ctr" eaLnBrk="0" hangingPunct="0"/>
              <a:r>
                <a:rPr lang="nl-NL" b="0" dirty="0" smtClean="0"/>
                <a:t>Ticket </a:t>
              </a:r>
              <a:r>
                <a:rPr lang="nl-NL" b="0" dirty="0" err="1" smtClean="0"/>
                <a:t>selection</a:t>
              </a:r>
              <a:endParaRPr lang="nl-NL" b="0" dirty="0"/>
            </a:p>
          </p:txBody>
        </p:sp>
        <p:grpSp>
          <p:nvGrpSpPr>
            <p:cNvPr id="4" name="Group 40"/>
            <p:cNvGrpSpPr>
              <a:grpSpLocks/>
            </p:cNvGrpSpPr>
            <p:nvPr/>
          </p:nvGrpSpPr>
          <p:grpSpPr bwMode="auto">
            <a:xfrm>
              <a:off x="1879600" y="4260879"/>
              <a:ext cx="2432050" cy="523875"/>
              <a:chOff x="1528" y="2152"/>
              <a:chExt cx="1532" cy="330"/>
            </a:xfrm>
            <a:solidFill>
              <a:schemeClr val="bg1"/>
            </a:solidFill>
          </p:grpSpPr>
          <p:sp>
            <p:nvSpPr>
              <p:cNvPr id="31" name="Rectangle 41"/>
              <p:cNvSpPr>
                <a:spLocks noChangeArrowheads="1"/>
              </p:cNvSpPr>
              <p:nvPr/>
            </p:nvSpPr>
            <p:spPr bwMode="auto">
              <a:xfrm>
                <a:off x="1528" y="2164"/>
                <a:ext cx="1532" cy="280"/>
              </a:xfrm>
              <a:prstGeom prst="rect">
                <a:avLst/>
              </a:prstGeom>
              <a:grpFill/>
              <a:ln w="12700">
                <a:solidFill>
                  <a:schemeClr val="tx1"/>
                </a:solidFill>
                <a:miter lim="800000"/>
                <a:headEnd/>
                <a:tailEnd/>
              </a:ln>
            </p:spPr>
            <p:txBody>
              <a:bodyPr wrap="none" anchor="ctr"/>
              <a:lstStyle/>
              <a:p>
                <a:pPr>
                  <a:defRPr/>
                </a:pPr>
                <a:endParaRPr lang="en-US" sz="1400" b="0">
                  <a:latin typeface="Arial" charset="0"/>
                  <a:ea typeface="ＭＳ Ｐゴシック" pitchFamily="-109" charset="-128"/>
                  <a:cs typeface="+mn-cs"/>
                </a:endParaRPr>
              </a:p>
            </p:txBody>
          </p:sp>
          <p:sp>
            <p:nvSpPr>
              <p:cNvPr id="32" name="Rectangle 42"/>
              <p:cNvSpPr>
                <a:spLocks noChangeArrowheads="1"/>
              </p:cNvSpPr>
              <p:nvPr/>
            </p:nvSpPr>
            <p:spPr bwMode="auto">
              <a:xfrm>
                <a:off x="1904" y="2152"/>
                <a:ext cx="794" cy="330"/>
              </a:xfrm>
              <a:prstGeom prst="rect">
                <a:avLst/>
              </a:prstGeom>
              <a:noFill/>
              <a:ln w="9525">
                <a:noFill/>
                <a:miter lim="800000"/>
                <a:headEnd/>
                <a:tailEnd/>
              </a:ln>
            </p:spPr>
            <p:txBody>
              <a:bodyPr wrap="none" lIns="92075" tIns="46038" rIns="92075" bIns="46038">
                <a:spAutoFit/>
              </a:bodyPr>
              <a:lstStyle/>
              <a:p>
                <a:pPr algn="ctr" eaLnBrk="0" hangingPunct="0">
                  <a:defRPr/>
                </a:pPr>
                <a:r>
                  <a:rPr lang="nl-NL" sz="1400" b="0" dirty="0" smtClean="0">
                    <a:latin typeface="Arial" charset="0"/>
                    <a:ea typeface="ＭＳ Ｐゴシック" pitchFamily="-109" charset="-128"/>
                    <a:cs typeface="+mn-cs"/>
                  </a:rPr>
                  <a:t>Pre-</a:t>
                </a:r>
                <a:r>
                  <a:rPr lang="nl-NL" sz="1400" b="0" dirty="0" err="1" smtClean="0">
                    <a:latin typeface="Arial" charset="0"/>
                    <a:ea typeface="ＭＳ Ｐゴシック" pitchFamily="-109" charset="-128"/>
                    <a:cs typeface="+mn-cs"/>
                  </a:rPr>
                  <a:t>payment</a:t>
                </a:r>
                <a:r>
                  <a:rPr lang="nl-NL" sz="1400" b="0" dirty="0" smtClean="0">
                    <a:latin typeface="Arial" charset="0"/>
                    <a:ea typeface="ＭＳ Ｐゴシック" pitchFamily="-109" charset="-128"/>
                    <a:cs typeface="+mn-cs"/>
                  </a:rPr>
                  <a:t> </a:t>
                </a:r>
                <a:br>
                  <a:rPr lang="nl-NL" sz="1400" b="0" dirty="0" smtClean="0">
                    <a:latin typeface="Arial" charset="0"/>
                    <a:ea typeface="ＭＳ Ｐゴシック" pitchFamily="-109" charset="-128"/>
                    <a:cs typeface="+mn-cs"/>
                  </a:rPr>
                </a:br>
                <a:r>
                  <a:rPr lang="nl-NL" sz="1400" b="0" dirty="0" smtClean="0">
                    <a:latin typeface="Arial" charset="0"/>
                    <a:ea typeface="ＭＳ Ｐゴシック" pitchFamily="-109" charset="-128"/>
                    <a:cs typeface="+mn-cs"/>
                  </a:rPr>
                  <a:t>arrangement</a:t>
                </a:r>
                <a:endParaRPr lang="nl-NL" sz="1400" b="0" dirty="0">
                  <a:latin typeface="Arial" charset="0"/>
                  <a:ea typeface="ＭＳ Ｐゴシック" pitchFamily="-109" charset="-128"/>
                  <a:cs typeface="+mn-cs"/>
                </a:endParaRPr>
              </a:p>
            </p:txBody>
          </p:sp>
        </p:grpSp>
        <p:sp>
          <p:nvSpPr>
            <p:cNvPr id="64538" name="Line 44"/>
            <p:cNvSpPr>
              <a:spLocks noChangeShapeType="1"/>
            </p:cNvSpPr>
            <p:nvPr/>
          </p:nvSpPr>
          <p:spPr bwMode="auto">
            <a:xfrm flipV="1">
              <a:off x="6227763" y="2520950"/>
              <a:ext cx="7937" cy="979488"/>
            </a:xfrm>
            <a:prstGeom prst="line">
              <a:avLst/>
            </a:prstGeom>
            <a:noFill/>
            <a:ln w="12700">
              <a:solidFill>
                <a:schemeClr val="tx1"/>
              </a:solidFill>
              <a:round/>
              <a:headEnd type="triangle" w="med" len="lg"/>
              <a:tailEnd type="triangle" w="med" len="lg"/>
            </a:ln>
          </p:spPr>
          <p:txBody>
            <a:bodyPr/>
            <a:lstStyle/>
            <a:p>
              <a:endParaRPr lang="nl-NL"/>
            </a:p>
          </p:txBody>
        </p:sp>
        <p:sp>
          <p:nvSpPr>
            <p:cNvPr id="64539" name="Rectangle 45"/>
            <p:cNvSpPr>
              <a:spLocks noChangeArrowheads="1"/>
            </p:cNvSpPr>
            <p:nvPr/>
          </p:nvSpPr>
          <p:spPr bwMode="auto">
            <a:xfrm>
              <a:off x="1519238" y="4941888"/>
              <a:ext cx="1540486" cy="369974"/>
            </a:xfrm>
            <a:prstGeom prst="rect">
              <a:avLst/>
            </a:prstGeom>
            <a:noFill/>
            <a:ln w="9525">
              <a:noFill/>
              <a:miter lim="800000"/>
              <a:headEnd/>
              <a:tailEnd/>
            </a:ln>
          </p:spPr>
          <p:txBody>
            <a:bodyPr wrap="none" lIns="92075" tIns="46038" rIns="92075" bIns="46038">
              <a:spAutoFit/>
            </a:bodyPr>
            <a:lstStyle/>
            <a:p>
              <a:pPr eaLnBrk="0" hangingPunct="0"/>
              <a:r>
                <a:rPr lang="nl-NL" b="0" i="1" dirty="0" smtClean="0"/>
                <a:t>Ticket sales</a:t>
              </a:r>
              <a:endParaRPr lang="nl-NL" b="0" i="1" dirty="0"/>
            </a:p>
          </p:txBody>
        </p:sp>
        <p:sp>
          <p:nvSpPr>
            <p:cNvPr id="64542" name="Rectangle 18"/>
            <p:cNvSpPr>
              <a:spLocks noChangeArrowheads="1"/>
            </p:cNvSpPr>
            <p:nvPr/>
          </p:nvSpPr>
          <p:spPr bwMode="auto">
            <a:xfrm>
              <a:off x="4216294" y="3571875"/>
              <a:ext cx="2333845" cy="369974"/>
            </a:xfrm>
            <a:prstGeom prst="rect">
              <a:avLst/>
            </a:prstGeom>
            <a:noFill/>
            <a:ln w="9525">
              <a:noFill/>
              <a:miter lim="800000"/>
              <a:headEnd/>
              <a:tailEnd/>
            </a:ln>
          </p:spPr>
          <p:txBody>
            <a:bodyPr wrap="none" lIns="92075" tIns="46038" rIns="92075" bIns="46038">
              <a:spAutoFit/>
            </a:bodyPr>
            <a:lstStyle/>
            <a:p>
              <a:pPr algn="ctr" eaLnBrk="0" hangingPunct="0"/>
              <a:r>
                <a:rPr lang="nl-NL" b="0" dirty="0" smtClean="0"/>
                <a:t>Type management</a:t>
              </a:r>
              <a:endParaRPr lang="nl-NL" b="0" dirty="0"/>
            </a:p>
          </p:txBody>
        </p:sp>
        <p:sp>
          <p:nvSpPr>
            <p:cNvPr id="64543" name="Line 20"/>
            <p:cNvSpPr>
              <a:spLocks noChangeShapeType="1"/>
            </p:cNvSpPr>
            <p:nvPr/>
          </p:nvSpPr>
          <p:spPr bwMode="auto">
            <a:xfrm>
              <a:off x="6616700" y="3740150"/>
              <a:ext cx="1905000" cy="0"/>
            </a:xfrm>
            <a:prstGeom prst="line">
              <a:avLst/>
            </a:prstGeom>
            <a:noFill/>
            <a:ln w="12700">
              <a:solidFill>
                <a:schemeClr val="tx1"/>
              </a:solidFill>
              <a:round/>
              <a:headEnd type="triangle" w="med" len="lg"/>
              <a:tailEnd type="triangle" w="med" len="lg"/>
            </a:ln>
          </p:spPr>
          <p:txBody>
            <a:bodyPr/>
            <a:lstStyle/>
            <a:p>
              <a:endParaRPr lang="nl-NL"/>
            </a:p>
          </p:txBody>
        </p:sp>
        <p:sp>
          <p:nvSpPr>
            <p:cNvPr id="64544" name="Line 44"/>
            <p:cNvSpPr>
              <a:spLocks noChangeShapeType="1"/>
            </p:cNvSpPr>
            <p:nvPr/>
          </p:nvSpPr>
          <p:spPr bwMode="auto">
            <a:xfrm flipH="1" flipV="1">
              <a:off x="5651500" y="3140075"/>
              <a:ext cx="0" cy="360363"/>
            </a:xfrm>
            <a:prstGeom prst="line">
              <a:avLst/>
            </a:prstGeom>
            <a:noFill/>
            <a:ln w="12700">
              <a:solidFill>
                <a:schemeClr val="tx1"/>
              </a:solidFill>
              <a:round/>
              <a:headEnd type="none" w="med" len="lg"/>
              <a:tailEnd type="none" w="med" len="lg"/>
            </a:ln>
          </p:spPr>
          <p:txBody>
            <a:bodyPr/>
            <a:lstStyle/>
            <a:p>
              <a:endParaRPr lang="nl-NL"/>
            </a:p>
          </p:txBody>
        </p:sp>
        <p:sp>
          <p:nvSpPr>
            <p:cNvPr id="64545" name="Rectangle 12"/>
            <p:cNvSpPr>
              <a:spLocks noChangeArrowheads="1"/>
            </p:cNvSpPr>
            <p:nvPr/>
          </p:nvSpPr>
          <p:spPr bwMode="auto">
            <a:xfrm>
              <a:off x="6300788" y="2852738"/>
              <a:ext cx="884858" cy="421910"/>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smtClean="0"/>
                <a:t>package </a:t>
              </a:r>
              <a:br>
                <a:rPr lang="nl-NL" sz="1100" b="0" dirty="0" smtClean="0"/>
              </a:br>
              <a:r>
                <a:rPr lang="nl-NL" sz="1100" b="0" dirty="0" err="1" smtClean="0"/>
                <a:t>structures</a:t>
              </a:r>
              <a:endParaRPr lang="nl-NL" sz="1100" b="0" dirty="0"/>
            </a:p>
          </p:txBody>
        </p:sp>
        <p:sp>
          <p:nvSpPr>
            <p:cNvPr id="64546" name="Rectangle 19"/>
            <p:cNvSpPr>
              <a:spLocks noChangeArrowheads="1"/>
            </p:cNvSpPr>
            <p:nvPr/>
          </p:nvSpPr>
          <p:spPr bwMode="auto">
            <a:xfrm>
              <a:off x="5795963" y="4219575"/>
              <a:ext cx="1240724"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dirty="0"/>
                <a:t>t</a:t>
              </a:r>
              <a:r>
                <a:rPr lang="nl-NL" sz="1100" b="0" dirty="0" smtClean="0"/>
                <a:t>icket </a:t>
              </a:r>
              <a:r>
                <a:rPr lang="nl-NL" sz="1100" b="0" dirty="0" err="1" smtClean="0"/>
                <a:t>overview</a:t>
              </a:r>
              <a:endParaRPr lang="nl-NL" sz="1100" b="0" dirty="0"/>
            </a:p>
          </p:txBody>
        </p:sp>
        <p:sp>
          <p:nvSpPr>
            <p:cNvPr id="64547" name="Line 44"/>
            <p:cNvSpPr>
              <a:spLocks noChangeShapeType="1"/>
            </p:cNvSpPr>
            <p:nvPr/>
          </p:nvSpPr>
          <p:spPr bwMode="auto">
            <a:xfrm flipV="1">
              <a:off x="3132138" y="2509838"/>
              <a:ext cx="7937" cy="414337"/>
            </a:xfrm>
            <a:prstGeom prst="line">
              <a:avLst/>
            </a:prstGeom>
            <a:noFill/>
            <a:ln w="12700">
              <a:solidFill>
                <a:schemeClr val="tx1"/>
              </a:solidFill>
              <a:round/>
              <a:headEnd type="triangle" w="med" len="lg"/>
              <a:tailEnd type="none" w="med" len="lg"/>
            </a:ln>
          </p:spPr>
          <p:txBody>
            <a:bodyPr/>
            <a:lstStyle/>
            <a:p>
              <a:endParaRPr lang="nl-NL"/>
            </a:p>
          </p:txBody>
        </p:sp>
        <p:sp>
          <p:nvSpPr>
            <p:cNvPr id="64548" name="Rectangle 12"/>
            <p:cNvSpPr>
              <a:spLocks noChangeArrowheads="1"/>
            </p:cNvSpPr>
            <p:nvPr/>
          </p:nvSpPr>
          <p:spPr bwMode="auto">
            <a:xfrm>
              <a:off x="3143250" y="2563813"/>
              <a:ext cx="1115690"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dirty="0" err="1"/>
                <a:t>v</a:t>
              </a:r>
              <a:r>
                <a:rPr lang="nl-NL" sz="1100" b="0" dirty="0" err="1" smtClean="0"/>
                <a:t>isitor</a:t>
              </a:r>
              <a:r>
                <a:rPr lang="nl-NL" sz="1100" b="0" dirty="0" smtClean="0"/>
                <a:t> details</a:t>
              </a:r>
              <a:endParaRPr lang="nl-NL" sz="1100" b="0" dirty="0"/>
            </a:p>
          </p:txBody>
        </p:sp>
      </p:grpSp>
      <p:sp>
        <p:nvSpPr>
          <p:cNvPr id="35" name="AutoShape 49"/>
          <p:cNvSpPr>
            <a:spLocks/>
          </p:cNvSpPr>
          <p:nvPr/>
        </p:nvSpPr>
        <p:spPr bwMode="auto">
          <a:xfrm>
            <a:off x="6156325" y="5445125"/>
            <a:ext cx="1295400" cy="576263"/>
          </a:xfrm>
          <a:prstGeom prst="borderCallout1">
            <a:avLst>
              <a:gd name="adj1" fmla="val 19833"/>
              <a:gd name="adj2" fmla="val -5884"/>
              <a:gd name="adj3" fmla="val -39116"/>
              <a:gd name="adj4" fmla="val -25981"/>
            </a:avLst>
          </a:prstGeom>
          <a:solidFill>
            <a:srgbClr val="D70044">
              <a:alpha val="39999"/>
            </a:srgbClr>
          </a:solidFill>
          <a:ln w="9525" algn="ctr">
            <a:solidFill>
              <a:schemeClr val="tx1"/>
            </a:solidFill>
            <a:miter lim="800000"/>
            <a:headEnd/>
            <a:tailEnd/>
          </a:ln>
        </p:spPr>
        <p:txBody>
          <a:bodyPr anchor="ctr"/>
          <a:lstStyle/>
          <a:p>
            <a:pPr algn="ctr"/>
            <a:r>
              <a:rPr lang="nl-NL" sz="1400" b="0"/>
              <a:t>Sub-module</a:t>
            </a:r>
            <a:endParaRPr lang="en-US" sz="1400" b="0"/>
          </a:p>
        </p:txBody>
      </p:sp>
    </p:spTree>
    <p:extLst>
      <p:ext uri="{BB962C8B-B14F-4D97-AF65-F5344CB8AC3E}">
        <p14:creationId xmlns:p14="http://schemas.microsoft.com/office/powerpoint/2010/main" val="31050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r>
              <a:rPr lang="nl-NL" dirty="0" smtClean="0">
                <a:latin typeface="Verdana" pitchFamily="34" charset="0"/>
                <a:ea typeface="ＭＳ Ｐゴシック" pitchFamily="34" charset="-128"/>
                <a:cs typeface="Verdana" pitchFamily="34" charset="0"/>
              </a:rPr>
              <a:t>FA of Contract management</a:t>
            </a:r>
          </a:p>
        </p:txBody>
      </p:sp>
      <p:grpSp>
        <p:nvGrpSpPr>
          <p:cNvPr id="2" name="Group 2"/>
          <p:cNvGrpSpPr>
            <a:grpSpLocks/>
          </p:cNvGrpSpPr>
          <p:nvPr/>
        </p:nvGrpSpPr>
        <p:grpSpPr bwMode="auto">
          <a:xfrm>
            <a:off x="2700338" y="1618133"/>
            <a:ext cx="3960812" cy="3705225"/>
            <a:chOff x="1701" y="1246"/>
            <a:chExt cx="2495" cy="2334"/>
          </a:xfrm>
          <a:solidFill>
            <a:srgbClr val="0066CC">
              <a:alpha val="40000"/>
            </a:srgbClr>
          </a:solidFill>
        </p:grpSpPr>
        <p:sp>
          <p:nvSpPr>
            <p:cNvPr id="5" name="Rectangle 2"/>
            <p:cNvSpPr>
              <a:spLocks noChangeArrowheads="1"/>
            </p:cNvSpPr>
            <p:nvPr/>
          </p:nvSpPr>
          <p:spPr bwMode="auto">
            <a:xfrm>
              <a:off x="1701" y="1246"/>
              <a:ext cx="2495" cy="2334"/>
            </a:xfrm>
            <a:prstGeom prst="rect">
              <a:avLst/>
            </a:prstGeom>
            <a:grpFill/>
            <a:ln w="9525">
              <a:solidFill>
                <a:schemeClr val="tx1"/>
              </a:solidFill>
              <a:miter lim="800000"/>
              <a:headEnd/>
              <a:tailEnd/>
            </a:ln>
          </p:spPr>
          <p:txBody>
            <a:bodyPr wrap="none" anchor="ctr"/>
            <a:lstStyle/>
            <a:p>
              <a:pPr algn="r">
                <a:defRPr/>
              </a:pPr>
              <a:endParaRPr lang="en-US" sz="1400" b="0">
                <a:latin typeface="Arial" charset="0"/>
                <a:ea typeface="ＭＳ Ｐゴシック" pitchFamily="-109" charset="-128"/>
                <a:cs typeface="+mn-cs"/>
              </a:endParaRPr>
            </a:p>
          </p:txBody>
        </p:sp>
        <p:sp>
          <p:nvSpPr>
            <p:cNvPr id="6" name="Rectangle 3"/>
            <p:cNvSpPr>
              <a:spLocks noChangeArrowheads="1"/>
            </p:cNvSpPr>
            <p:nvPr/>
          </p:nvSpPr>
          <p:spPr bwMode="auto">
            <a:xfrm>
              <a:off x="2526" y="1389"/>
              <a:ext cx="1440" cy="314"/>
            </a:xfrm>
            <a:prstGeom prst="rect">
              <a:avLst/>
            </a:prstGeom>
            <a:solidFill>
              <a:srgbClr val="FFFFFF"/>
            </a:solidFill>
            <a:ln w="9525">
              <a:solidFill>
                <a:schemeClr val="tx1"/>
              </a:solidFill>
              <a:miter lim="800000"/>
              <a:headEnd/>
              <a:tailEnd/>
            </a:ln>
          </p:spPr>
          <p:txBody>
            <a:bodyPr wrap="none" anchor="ctr"/>
            <a:lstStyle/>
            <a:p>
              <a:pPr algn="ctr" eaLnBrk="0" hangingPunct="0">
                <a:defRPr/>
              </a:pPr>
              <a:r>
                <a:rPr lang="nl-NL" b="0" dirty="0" smtClean="0">
                  <a:latin typeface="Arial" charset="0"/>
                  <a:ea typeface="ＭＳ Ｐゴシック" pitchFamily="-109" charset="-128"/>
                  <a:cs typeface="+mn-cs"/>
                </a:rPr>
                <a:t>Contract baseline</a:t>
              </a:r>
              <a:endParaRPr lang="nl-NL" b="0" dirty="0">
                <a:latin typeface="Arial" charset="0"/>
                <a:ea typeface="ＭＳ Ｐゴシック" pitchFamily="-109" charset="-128"/>
                <a:cs typeface="+mn-cs"/>
              </a:endParaRPr>
            </a:p>
          </p:txBody>
        </p:sp>
        <p:sp>
          <p:nvSpPr>
            <p:cNvPr id="7" name="Rectangle 4"/>
            <p:cNvSpPr>
              <a:spLocks noChangeArrowheads="1"/>
            </p:cNvSpPr>
            <p:nvPr/>
          </p:nvSpPr>
          <p:spPr bwMode="auto">
            <a:xfrm>
              <a:off x="1950" y="2115"/>
              <a:ext cx="1680" cy="363"/>
            </a:xfrm>
            <a:prstGeom prst="rect">
              <a:avLst/>
            </a:prstGeom>
            <a:solidFill>
              <a:srgbClr val="FFFFFF"/>
            </a:solidFill>
            <a:ln w="9525">
              <a:solidFill>
                <a:schemeClr val="tx1"/>
              </a:solidFill>
              <a:miter lim="800000"/>
              <a:headEnd/>
              <a:tailEnd/>
            </a:ln>
          </p:spPr>
          <p:txBody>
            <a:bodyPr wrap="none" anchor="ctr"/>
            <a:lstStyle/>
            <a:p>
              <a:pPr algn="ctr" eaLnBrk="0" hangingPunct="0">
                <a:defRPr/>
              </a:pPr>
              <a:r>
                <a:rPr lang="nl-NL" b="0" dirty="0" smtClean="0">
                  <a:latin typeface="Arial" charset="0"/>
                  <a:ea typeface="ＭＳ Ｐゴシック" pitchFamily="-109" charset="-128"/>
                  <a:cs typeface="+mn-cs"/>
                </a:rPr>
                <a:t>Event </a:t>
              </a:r>
              <a:r>
                <a:rPr lang="nl-NL" b="0" dirty="0" err="1" smtClean="0">
                  <a:latin typeface="Arial" charset="0"/>
                  <a:ea typeface="ＭＳ Ｐゴシック" pitchFamily="-109" charset="-128"/>
                  <a:cs typeface="+mn-cs"/>
                </a:rPr>
                <a:t>administration</a:t>
              </a:r>
              <a:endParaRPr lang="nl-NL" b="0" dirty="0">
                <a:latin typeface="Arial" charset="0"/>
                <a:ea typeface="ＭＳ Ｐゴシック" pitchFamily="-109" charset="-128"/>
                <a:cs typeface="+mn-cs"/>
              </a:endParaRPr>
            </a:p>
          </p:txBody>
        </p:sp>
        <p:sp>
          <p:nvSpPr>
            <p:cNvPr id="8" name="Rectangle 5"/>
            <p:cNvSpPr>
              <a:spLocks noChangeArrowheads="1"/>
            </p:cNvSpPr>
            <p:nvPr/>
          </p:nvSpPr>
          <p:spPr bwMode="auto">
            <a:xfrm>
              <a:off x="1854" y="2974"/>
              <a:ext cx="1872" cy="336"/>
            </a:xfrm>
            <a:prstGeom prst="rect">
              <a:avLst/>
            </a:prstGeom>
            <a:solidFill>
              <a:srgbClr val="FFFFFF"/>
            </a:solidFill>
            <a:ln w="9525">
              <a:solidFill>
                <a:schemeClr val="tx1"/>
              </a:solidFill>
              <a:miter lim="800000"/>
              <a:headEnd/>
              <a:tailEnd/>
            </a:ln>
          </p:spPr>
          <p:txBody>
            <a:bodyPr wrap="none" anchor="ctr"/>
            <a:lstStyle/>
            <a:p>
              <a:pPr algn="ctr" eaLnBrk="0" hangingPunct="0">
                <a:defRPr/>
              </a:pPr>
              <a:r>
                <a:rPr lang="nl-NL" b="0" dirty="0" smtClean="0">
                  <a:latin typeface="Arial" charset="0"/>
                  <a:ea typeface="ＭＳ Ｐゴシック" pitchFamily="-109" charset="-128"/>
                  <a:cs typeface="+mn-cs"/>
                </a:rPr>
                <a:t>Options handling</a:t>
              </a:r>
              <a:endParaRPr lang="nl-NL" b="0" dirty="0">
                <a:latin typeface="Arial" charset="0"/>
                <a:ea typeface="ＭＳ Ｐゴシック" pitchFamily="-109" charset="-128"/>
                <a:cs typeface="+mn-cs"/>
              </a:endParaRPr>
            </a:p>
          </p:txBody>
        </p:sp>
        <p:sp>
          <p:nvSpPr>
            <p:cNvPr id="9" name="Line 21"/>
            <p:cNvSpPr>
              <a:spLocks noChangeShapeType="1"/>
            </p:cNvSpPr>
            <p:nvPr/>
          </p:nvSpPr>
          <p:spPr bwMode="auto">
            <a:xfrm rot="-5400000">
              <a:off x="2952" y="2730"/>
              <a:ext cx="492" cy="0"/>
            </a:xfrm>
            <a:prstGeom prst="line">
              <a:avLst/>
            </a:prstGeom>
            <a:grpFill/>
            <a:ln w="12700">
              <a:solidFill>
                <a:schemeClr val="tx1"/>
              </a:solidFill>
              <a:round/>
              <a:headEnd type="triangle" w="med" len="lg"/>
              <a:tailEnd type="triangle" w="med" len="lg"/>
            </a:ln>
          </p:spPr>
          <p:txBody>
            <a:bodyPr/>
            <a:lstStyle/>
            <a:p>
              <a:pPr>
                <a:defRPr/>
              </a:pPr>
              <a:endParaRPr lang="nl-NL" b="0">
                <a:latin typeface="Arial" charset="0"/>
                <a:ea typeface="ＭＳ Ｐゴシック" pitchFamily="-109" charset="-128"/>
                <a:cs typeface="+mn-cs"/>
              </a:endParaRPr>
            </a:p>
          </p:txBody>
        </p:sp>
        <p:sp>
          <p:nvSpPr>
            <p:cNvPr id="10" name="Line 22"/>
            <p:cNvSpPr>
              <a:spLocks noChangeShapeType="1"/>
            </p:cNvSpPr>
            <p:nvPr/>
          </p:nvSpPr>
          <p:spPr bwMode="auto">
            <a:xfrm rot="5400000">
              <a:off x="2766" y="1911"/>
              <a:ext cx="409" cy="0"/>
            </a:xfrm>
            <a:prstGeom prst="line">
              <a:avLst/>
            </a:prstGeom>
            <a:grpFill/>
            <a:ln w="12700">
              <a:solidFill>
                <a:schemeClr val="tx1"/>
              </a:solidFill>
              <a:round/>
              <a:headEnd type="triangle" w="med" len="lg"/>
              <a:tailEnd type="none" w="sm" len="sm"/>
            </a:ln>
          </p:spPr>
          <p:txBody>
            <a:bodyPr/>
            <a:lstStyle/>
            <a:p>
              <a:pPr>
                <a:defRPr/>
              </a:pPr>
              <a:endParaRPr lang="nl-NL" b="0">
                <a:latin typeface="Arial" charset="0"/>
                <a:ea typeface="ＭＳ Ｐゴシック" pitchFamily="-109" charset="-128"/>
                <a:cs typeface="+mn-cs"/>
              </a:endParaRPr>
            </a:p>
          </p:txBody>
        </p:sp>
        <p:sp>
          <p:nvSpPr>
            <p:cNvPr id="11" name="Text Box 23"/>
            <p:cNvSpPr txBox="1">
              <a:spLocks noChangeArrowheads="1"/>
            </p:cNvSpPr>
            <p:nvPr/>
          </p:nvSpPr>
          <p:spPr bwMode="auto">
            <a:xfrm>
              <a:off x="2518" y="1806"/>
              <a:ext cx="1296" cy="291"/>
            </a:xfrm>
            <a:prstGeom prst="rect">
              <a:avLst/>
            </a:prstGeom>
            <a:noFill/>
            <a:ln w="9525">
              <a:noFill/>
              <a:miter lim="800000"/>
              <a:headEnd/>
              <a:tailEnd/>
            </a:ln>
          </p:spPr>
          <p:txBody>
            <a:bodyPr>
              <a:spAutoFit/>
            </a:bodyPr>
            <a:lstStyle/>
            <a:p>
              <a:pPr algn="ctr" eaLnBrk="0" hangingPunct="0">
                <a:spcBef>
                  <a:spcPct val="50000"/>
                </a:spcBef>
                <a:defRPr/>
              </a:pPr>
              <a:r>
                <a:rPr lang="nl-NL" sz="1200" b="0" dirty="0" smtClean="0">
                  <a:latin typeface="Arial" charset="0"/>
                  <a:ea typeface="ＭＳ Ｐゴシック" pitchFamily="-109" charset="-128"/>
                  <a:cs typeface="+mn-cs"/>
                </a:rPr>
                <a:t>contract</a:t>
              </a:r>
              <a:br>
                <a:rPr lang="nl-NL" sz="1200" b="0" dirty="0" smtClean="0">
                  <a:latin typeface="Arial" charset="0"/>
                  <a:ea typeface="ＭＳ Ｐゴシック" pitchFamily="-109" charset="-128"/>
                  <a:cs typeface="+mn-cs"/>
                </a:rPr>
              </a:br>
              <a:r>
                <a:rPr lang="nl-NL" sz="1200" b="0" dirty="0" err="1" smtClean="0">
                  <a:latin typeface="Arial" charset="0"/>
                  <a:ea typeface="ＭＳ Ｐゴシック" pitchFamily="-109" charset="-128"/>
                  <a:cs typeface="+mn-cs"/>
                </a:rPr>
                <a:t>version</a:t>
              </a:r>
              <a:endParaRPr lang="nl-NL" sz="1200" b="0" dirty="0">
                <a:latin typeface="Arial" charset="0"/>
                <a:ea typeface="ＭＳ Ｐゴシック" pitchFamily="-109" charset="-128"/>
                <a:cs typeface="+mn-cs"/>
              </a:endParaRPr>
            </a:p>
          </p:txBody>
        </p:sp>
        <p:sp>
          <p:nvSpPr>
            <p:cNvPr id="12" name="Line 24"/>
            <p:cNvSpPr>
              <a:spLocks noChangeShapeType="1"/>
            </p:cNvSpPr>
            <p:nvPr/>
          </p:nvSpPr>
          <p:spPr bwMode="auto">
            <a:xfrm rot="16200000" flipH="1">
              <a:off x="2023" y="2663"/>
              <a:ext cx="354" cy="0"/>
            </a:xfrm>
            <a:prstGeom prst="line">
              <a:avLst/>
            </a:prstGeom>
            <a:grpFill/>
            <a:ln w="12700">
              <a:solidFill>
                <a:schemeClr val="tx1"/>
              </a:solidFill>
              <a:round/>
              <a:headEnd type="triangle" w="med" len="lg"/>
              <a:tailEnd type="none" w="sm" len="sm"/>
            </a:ln>
          </p:spPr>
          <p:txBody>
            <a:bodyPr/>
            <a:lstStyle/>
            <a:p>
              <a:pPr>
                <a:defRPr/>
              </a:pPr>
              <a:endParaRPr lang="nl-NL" b="0">
                <a:latin typeface="Arial" charset="0"/>
                <a:ea typeface="ＭＳ Ｐゴシック" pitchFamily="-109" charset="-128"/>
                <a:cs typeface="+mn-cs"/>
              </a:endParaRPr>
            </a:p>
          </p:txBody>
        </p:sp>
        <p:sp>
          <p:nvSpPr>
            <p:cNvPr id="13" name="Rectangle 25"/>
            <p:cNvSpPr>
              <a:spLocks noChangeArrowheads="1"/>
            </p:cNvSpPr>
            <p:nvPr/>
          </p:nvSpPr>
          <p:spPr bwMode="auto">
            <a:xfrm>
              <a:off x="2608" y="3339"/>
              <a:ext cx="1555" cy="233"/>
            </a:xfrm>
            <a:prstGeom prst="rect">
              <a:avLst/>
            </a:prstGeom>
            <a:noFill/>
            <a:ln w="9525">
              <a:noFill/>
              <a:miter lim="800000"/>
              <a:headEnd/>
              <a:tailEnd/>
            </a:ln>
          </p:spPr>
          <p:txBody>
            <a:bodyPr wrap="none" lIns="92075" tIns="46038" rIns="92075" bIns="46038">
              <a:spAutoFit/>
            </a:bodyPr>
            <a:lstStyle/>
            <a:p>
              <a:pPr eaLnBrk="0" hangingPunct="0">
                <a:defRPr/>
              </a:pPr>
              <a:r>
                <a:rPr lang="nl-NL" b="0" i="1" dirty="0" smtClean="0">
                  <a:latin typeface="Arial" charset="0"/>
                  <a:ea typeface="ＭＳ Ｐゴシック" pitchFamily="-109" charset="-128"/>
                  <a:cs typeface="+mn-cs"/>
                </a:rPr>
                <a:t>Contract management</a:t>
              </a:r>
              <a:endParaRPr lang="nl-NL" b="0" i="1" dirty="0">
                <a:latin typeface="Arial" charset="0"/>
                <a:ea typeface="ＭＳ Ｐゴシック" pitchFamily="-109" charset="-128"/>
                <a:cs typeface="+mn-cs"/>
              </a:endParaRPr>
            </a:p>
          </p:txBody>
        </p:sp>
        <p:sp>
          <p:nvSpPr>
            <p:cNvPr id="14" name="Text Box 26"/>
            <p:cNvSpPr txBox="1">
              <a:spLocks noChangeArrowheads="1"/>
            </p:cNvSpPr>
            <p:nvPr/>
          </p:nvSpPr>
          <p:spPr bwMode="auto">
            <a:xfrm>
              <a:off x="2563" y="2577"/>
              <a:ext cx="631" cy="291"/>
            </a:xfrm>
            <a:prstGeom prst="rect">
              <a:avLst/>
            </a:prstGeom>
            <a:noFill/>
            <a:ln w="9525">
              <a:noFill/>
              <a:miter lim="800000"/>
              <a:headEnd/>
              <a:tailEnd/>
            </a:ln>
          </p:spPr>
          <p:txBody>
            <a:bodyPr>
              <a:spAutoFit/>
            </a:bodyPr>
            <a:lstStyle/>
            <a:p>
              <a:pPr algn="r" eaLnBrk="0" hangingPunct="0">
                <a:spcBef>
                  <a:spcPct val="50000"/>
                </a:spcBef>
                <a:defRPr/>
              </a:pPr>
              <a:r>
                <a:rPr lang="nl-NL" sz="1200" dirty="0">
                  <a:latin typeface="Arial" charset="0"/>
                  <a:ea typeface="ＭＳ Ｐゴシック" pitchFamily="-109" charset="-128"/>
                </a:rPr>
                <a:t>o</a:t>
              </a:r>
              <a:r>
                <a:rPr lang="nl-NL" sz="1200" b="0" dirty="0" smtClean="0">
                  <a:latin typeface="Arial" charset="0"/>
                  <a:ea typeface="ＭＳ Ｐゴシック" pitchFamily="-109" charset="-128"/>
                  <a:cs typeface="+mn-cs"/>
                </a:rPr>
                <a:t>ption details</a:t>
              </a:r>
              <a:endParaRPr lang="nl-NL" sz="1200" b="0" dirty="0">
                <a:latin typeface="Arial" charset="0"/>
                <a:ea typeface="ＭＳ Ｐゴシック" pitchFamily="-109" charset="-128"/>
                <a:cs typeface="+mn-cs"/>
              </a:endParaRPr>
            </a:p>
          </p:txBody>
        </p:sp>
      </p:grpSp>
      <p:sp>
        <p:nvSpPr>
          <p:cNvPr id="65540" name="Text Box 6"/>
          <p:cNvSpPr txBox="1">
            <a:spLocks noChangeArrowheads="1"/>
          </p:cNvSpPr>
          <p:nvPr/>
        </p:nvSpPr>
        <p:spPr bwMode="auto">
          <a:xfrm>
            <a:off x="6445250" y="1628800"/>
            <a:ext cx="904875" cy="461665"/>
          </a:xfrm>
          <a:prstGeom prst="rect">
            <a:avLst/>
          </a:prstGeom>
          <a:noFill/>
          <a:ln w="9525">
            <a:noFill/>
            <a:miter lim="800000"/>
            <a:headEnd/>
            <a:tailEnd/>
          </a:ln>
        </p:spPr>
        <p:txBody>
          <a:bodyPr>
            <a:spAutoFit/>
          </a:bodyPr>
          <a:lstStyle/>
          <a:p>
            <a:pPr algn="r" eaLnBrk="0" hangingPunct="0">
              <a:spcBef>
                <a:spcPct val="50000"/>
              </a:spcBef>
            </a:pPr>
            <a:r>
              <a:rPr lang="nl-NL" sz="1200" dirty="0" err="1"/>
              <a:t>f</a:t>
            </a:r>
            <a:r>
              <a:rPr lang="nl-NL" sz="1200" b="0" dirty="0" err="1" smtClean="0"/>
              <a:t>inal</a:t>
            </a:r>
            <a:r>
              <a:rPr lang="nl-NL" sz="1200" b="0" dirty="0" smtClean="0"/>
              <a:t> contract</a:t>
            </a:r>
            <a:endParaRPr lang="nl-NL" sz="1200" b="0" dirty="0"/>
          </a:p>
        </p:txBody>
      </p:sp>
      <p:sp>
        <p:nvSpPr>
          <p:cNvPr id="65541" name="Text Box 7"/>
          <p:cNvSpPr txBox="1">
            <a:spLocks noChangeArrowheads="1"/>
          </p:cNvSpPr>
          <p:nvPr/>
        </p:nvSpPr>
        <p:spPr bwMode="auto">
          <a:xfrm>
            <a:off x="899592" y="3861048"/>
            <a:ext cx="2133600" cy="274638"/>
          </a:xfrm>
          <a:prstGeom prst="rect">
            <a:avLst/>
          </a:prstGeom>
          <a:noFill/>
          <a:ln w="9525">
            <a:noFill/>
            <a:miter lim="800000"/>
            <a:headEnd/>
            <a:tailEnd/>
          </a:ln>
        </p:spPr>
        <p:txBody>
          <a:bodyPr>
            <a:spAutoFit/>
          </a:bodyPr>
          <a:lstStyle/>
          <a:p>
            <a:pPr algn="ctr" eaLnBrk="0" hangingPunct="0">
              <a:spcBef>
                <a:spcPct val="50000"/>
              </a:spcBef>
            </a:pPr>
            <a:r>
              <a:rPr lang="nl-NL" sz="1200" b="0" dirty="0" err="1" smtClean="0"/>
              <a:t>terms</a:t>
            </a:r>
            <a:r>
              <a:rPr lang="nl-NL" sz="1200" b="0" dirty="0" smtClean="0"/>
              <a:t> of services</a:t>
            </a:r>
            <a:endParaRPr lang="nl-NL" sz="1200" b="0" dirty="0"/>
          </a:p>
        </p:txBody>
      </p:sp>
      <p:sp>
        <p:nvSpPr>
          <p:cNvPr id="65542" name="Text Box 9"/>
          <p:cNvSpPr txBox="1">
            <a:spLocks noChangeArrowheads="1"/>
          </p:cNvSpPr>
          <p:nvPr/>
        </p:nvSpPr>
        <p:spPr bwMode="auto">
          <a:xfrm>
            <a:off x="1554163" y="2852936"/>
            <a:ext cx="2514600" cy="274638"/>
          </a:xfrm>
          <a:prstGeom prst="rect">
            <a:avLst/>
          </a:prstGeom>
          <a:noFill/>
          <a:ln w="9525">
            <a:noFill/>
            <a:miter lim="800000"/>
            <a:headEnd/>
            <a:tailEnd/>
          </a:ln>
        </p:spPr>
        <p:txBody>
          <a:bodyPr>
            <a:spAutoFit/>
          </a:bodyPr>
          <a:lstStyle/>
          <a:p>
            <a:pPr eaLnBrk="0" hangingPunct="0">
              <a:spcBef>
                <a:spcPct val="50000"/>
              </a:spcBef>
            </a:pPr>
            <a:r>
              <a:rPr lang="nl-NL" sz="1200" b="0" dirty="0" smtClean="0"/>
              <a:t>ticket types</a:t>
            </a:r>
            <a:endParaRPr lang="nl-NL" sz="1200" b="0" dirty="0"/>
          </a:p>
        </p:txBody>
      </p:sp>
      <p:sp>
        <p:nvSpPr>
          <p:cNvPr id="65543" name="Text Box 10"/>
          <p:cNvSpPr txBox="1">
            <a:spLocks noChangeArrowheads="1"/>
          </p:cNvSpPr>
          <p:nvPr/>
        </p:nvSpPr>
        <p:spPr bwMode="auto">
          <a:xfrm>
            <a:off x="6127576" y="2969096"/>
            <a:ext cx="1828800" cy="274638"/>
          </a:xfrm>
          <a:prstGeom prst="rect">
            <a:avLst/>
          </a:prstGeom>
          <a:noFill/>
          <a:ln w="9525">
            <a:noFill/>
            <a:miter lim="800000"/>
            <a:headEnd/>
            <a:tailEnd/>
          </a:ln>
        </p:spPr>
        <p:txBody>
          <a:bodyPr>
            <a:spAutoFit/>
          </a:bodyPr>
          <a:lstStyle/>
          <a:p>
            <a:pPr eaLnBrk="0" hangingPunct="0">
              <a:spcBef>
                <a:spcPct val="50000"/>
              </a:spcBef>
            </a:pPr>
            <a:r>
              <a:rPr lang="nl-NL" sz="1200" b="0" dirty="0" smtClean="0"/>
              <a:t>event details</a:t>
            </a:r>
            <a:endParaRPr lang="nl-NL" sz="1200" b="0" dirty="0"/>
          </a:p>
        </p:txBody>
      </p:sp>
      <p:sp>
        <p:nvSpPr>
          <p:cNvPr id="65544" name="Text Box 11"/>
          <p:cNvSpPr txBox="1">
            <a:spLocks noChangeArrowheads="1"/>
          </p:cNvSpPr>
          <p:nvPr/>
        </p:nvSpPr>
        <p:spPr bwMode="auto">
          <a:xfrm>
            <a:off x="1675656" y="4378325"/>
            <a:ext cx="1600200" cy="274638"/>
          </a:xfrm>
          <a:prstGeom prst="rect">
            <a:avLst/>
          </a:prstGeom>
          <a:noFill/>
          <a:ln w="9525">
            <a:noFill/>
            <a:miter lim="800000"/>
            <a:headEnd/>
            <a:tailEnd/>
          </a:ln>
        </p:spPr>
        <p:txBody>
          <a:bodyPr>
            <a:spAutoFit/>
          </a:bodyPr>
          <a:lstStyle/>
          <a:p>
            <a:pPr eaLnBrk="0" hangingPunct="0">
              <a:spcBef>
                <a:spcPct val="50000"/>
              </a:spcBef>
            </a:pPr>
            <a:r>
              <a:rPr lang="nl-NL" sz="1200" b="0" dirty="0" smtClean="0"/>
              <a:t>options</a:t>
            </a:r>
            <a:endParaRPr lang="nl-NL" sz="1200" b="0" dirty="0"/>
          </a:p>
        </p:txBody>
      </p:sp>
      <p:sp>
        <p:nvSpPr>
          <p:cNvPr id="65545" name="Line 14"/>
          <p:cNvSpPr>
            <a:spLocks noChangeShapeType="1"/>
          </p:cNvSpPr>
          <p:nvPr/>
        </p:nvSpPr>
        <p:spPr bwMode="auto">
          <a:xfrm>
            <a:off x="5759450" y="3284538"/>
            <a:ext cx="1549400" cy="0"/>
          </a:xfrm>
          <a:prstGeom prst="line">
            <a:avLst/>
          </a:prstGeom>
          <a:noFill/>
          <a:ln w="12700">
            <a:solidFill>
              <a:schemeClr val="tx1"/>
            </a:solidFill>
            <a:round/>
            <a:headEnd type="triangle" w="med" len="lg"/>
            <a:tailEnd type="none" w="sm" len="sm"/>
          </a:ln>
        </p:spPr>
        <p:txBody>
          <a:bodyPr/>
          <a:lstStyle/>
          <a:p>
            <a:endParaRPr lang="nl-NL"/>
          </a:p>
        </p:txBody>
      </p:sp>
      <p:sp>
        <p:nvSpPr>
          <p:cNvPr id="65546" name="Line 15"/>
          <p:cNvSpPr>
            <a:spLocks noChangeShapeType="1"/>
          </p:cNvSpPr>
          <p:nvPr/>
        </p:nvSpPr>
        <p:spPr bwMode="auto">
          <a:xfrm>
            <a:off x="6300788" y="2062163"/>
            <a:ext cx="1008062" cy="0"/>
          </a:xfrm>
          <a:prstGeom prst="line">
            <a:avLst/>
          </a:prstGeom>
          <a:noFill/>
          <a:ln w="12700">
            <a:solidFill>
              <a:schemeClr val="tx1"/>
            </a:solidFill>
            <a:round/>
            <a:headEnd type="none" w="med" len="lg"/>
            <a:tailEnd type="triangle" w="med" len="lg"/>
          </a:ln>
        </p:spPr>
        <p:txBody>
          <a:bodyPr/>
          <a:lstStyle/>
          <a:p>
            <a:endParaRPr lang="nl-NL"/>
          </a:p>
        </p:txBody>
      </p:sp>
      <p:sp>
        <p:nvSpPr>
          <p:cNvPr id="65547" name="Line 17"/>
          <p:cNvSpPr>
            <a:spLocks noChangeShapeType="1"/>
          </p:cNvSpPr>
          <p:nvPr/>
        </p:nvSpPr>
        <p:spPr bwMode="auto">
          <a:xfrm flipV="1">
            <a:off x="1331913" y="3133924"/>
            <a:ext cx="1800225" cy="0"/>
          </a:xfrm>
          <a:prstGeom prst="line">
            <a:avLst/>
          </a:prstGeom>
          <a:noFill/>
          <a:ln w="12700">
            <a:solidFill>
              <a:schemeClr val="tx1"/>
            </a:solidFill>
            <a:round/>
            <a:headEnd type="triangle" w="med" len="lg"/>
            <a:tailEnd type="triangle" w="med" len="lg"/>
          </a:ln>
        </p:spPr>
        <p:txBody>
          <a:bodyPr/>
          <a:lstStyle/>
          <a:p>
            <a:endParaRPr lang="nl-NL"/>
          </a:p>
        </p:txBody>
      </p:sp>
      <p:sp>
        <p:nvSpPr>
          <p:cNvPr id="65548" name="Line 18"/>
          <p:cNvSpPr>
            <a:spLocks noChangeShapeType="1"/>
          </p:cNvSpPr>
          <p:nvPr/>
        </p:nvSpPr>
        <p:spPr bwMode="auto">
          <a:xfrm flipH="1">
            <a:off x="1331913" y="4141788"/>
            <a:ext cx="2160587" cy="6350"/>
          </a:xfrm>
          <a:prstGeom prst="line">
            <a:avLst/>
          </a:prstGeom>
          <a:noFill/>
          <a:ln w="12700">
            <a:solidFill>
              <a:schemeClr val="tx1"/>
            </a:solidFill>
            <a:round/>
            <a:headEnd type="none" w="med" len="lg"/>
            <a:tailEnd type="triangle" w="med" len="lg"/>
          </a:ln>
        </p:spPr>
        <p:txBody>
          <a:bodyPr/>
          <a:lstStyle/>
          <a:p>
            <a:endParaRPr lang="nl-NL"/>
          </a:p>
        </p:txBody>
      </p:sp>
      <p:sp>
        <p:nvSpPr>
          <p:cNvPr id="65549" name="Line 19"/>
          <p:cNvSpPr>
            <a:spLocks noChangeShapeType="1"/>
          </p:cNvSpPr>
          <p:nvPr/>
        </p:nvSpPr>
        <p:spPr bwMode="auto">
          <a:xfrm>
            <a:off x="1331913" y="4652963"/>
            <a:ext cx="1617662" cy="0"/>
          </a:xfrm>
          <a:prstGeom prst="line">
            <a:avLst/>
          </a:prstGeom>
          <a:noFill/>
          <a:ln w="12700">
            <a:solidFill>
              <a:schemeClr val="tx1"/>
            </a:solidFill>
            <a:round/>
            <a:headEnd type="none" w="med" len="lg"/>
            <a:tailEnd type="triangle" w="med" len="lg"/>
          </a:ln>
        </p:spPr>
        <p:txBody>
          <a:bodyPr/>
          <a:lstStyle/>
          <a:p>
            <a:endParaRPr lang="nl-NL"/>
          </a:p>
        </p:txBody>
      </p:sp>
      <p:sp>
        <p:nvSpPr>
          <p:cNvPr id="25" name="AutoShape 49"/>
          <p:cNvSpPr>
            <a:spLocks/>
          </p:cNvSpPr>
          <p:nvPr/>
        </p:nvSpPr>
        <p:spPr bwMode="auto">
          <a:xfrm>
            <a:off x="1036638" y="1773238"/>
            <a:ext cx="1295400" cy="576262"/>
          </a:xfrm>
          <a:prstGeom prst="borderCallout1">
            <a:avLst>
              <a:gd name="adj1" fmla="val 19833"/>
              <a:gd name="adj2" fmla="val 105884"/>
              <a:gd name="adj3" fmla="val 70801"/>
              <a:gd name="adj4" fmla="val 234315"/>
            </a:avLst>
          </a:prstGeom>
          <a:solidFill>
            <a:srgbClr val="D70044">
              <a:alpha val="39999"/>
            </a:srgbClr>
          </a:solidFill>
          <a:ln w="9525" algn="ctr">
            <a:solidFill>
              <a:schemeClr val="tx1"/>
            </a:solidFill>
            <a:miter lim="800000"/>
            <a:headEnd/>
            <a:tailEnd/>
          </a:ln>
        </p:spPr>
        <p:txBody>
          <a:bodyPr anchor="ctr"/>
          <a:lstStyle/>
          <a:p>
            <a:pPr algn="ctr"/>
            <a:r>
              <a:rPr lang="nl-NL" sz="1400" b="0"/>
              <a:t>Sub-module</a:t>
            </a:r>
            <a:endParaRPr lang="en-US" sz="1400" b="0"/>
          </a:p>
        </p:txBody>
      </p:sp>
      <p:sp>
        <p:nvSpPr>
          <p:cNvPr id="26" name="AutoShape 50"/>
          <p:cNvSpPr>
            <a:spLocks/>
          </p:cNvSpPr>
          <p:nvPr/>
        </p:nvSpPr>
        <p:spPr bwMode="auto">
          <a:xfrm>
            <a:off x="1331913" y="5229225"/>
            <a:ext cx="1000125" cy="576263"/>
          </a:xfrm>
          <a:prstGeom prst="borderCallout1">
            <a:avLst>
              <a:gd name="adj1" fmla="val 19833"/>
              <a:gd name="adj2" fmla="val 107620"/>
              <a:gd name="adj3" fmla="val -14051"/>
              <a:gd name="adj4" fmla="val 144130"/>
            </a:avLst>
          </a:prstGeom>
          <a:solidFill>
            <a:srgbClr val="D70044">
              <a:alpha val="39999"/>
            </a:srgbClr>
          </a:solidFill>
          <a:ln w="9525" algn="ctr">
            <a:solidFill>
              <a:schemeClr val="tx1"/>
            </a:solidFill>
            <a:miter lim="800000"/>
            <a:headEnd/>
            <a:tailEnd/>
          </a:ln>
        </p:spPr>
        <p:txBody>
          <a:bodyPr anchor="ctr"/>
          <a:lstStyle/>
          <a:p>
            <a:pPr algn="ctr"/>
            <a:r>
              <a:rPr lang="nl-NL" sz="1400" b="0"/>
              <a:t>Module scope</a:t>
            </a:r>
            <a:endParaRPr lang="en-US" sz="1400" b="0"/>
          </a:p>
        </p:txBody>
      </p:sp>
      <p:sp>
        <p:nvSpPr>
          <p:cNvPr id="27" name="Text Box 9"/>
          <p:cNvSpPr txBox="1">
            <a:spLocks noChangeArrowheads="1"/>
          </p:cNvSpPr>
          <p:nvPr/>
        </p:nvSpPr>
        <p:spPr bwMode="auto">
          <a:xfrm>
            <a:off x="1553890" y="3220020"/>
            <a:ext cx="2514600" cy="274638"/>
          </a:xfrm>
          <a:prstGeom prst="rect">
            <a:avLst/>
          </a:prstGeom>
          <a:noFill/>
          <a:ln w="9525">
            <a:noFill/>
            <a:miter lim="800000"/>
            <a:headEnd/>
            <a:tailEnd/>
          </a:ln>
        </p:spPr>
        <p:txBody>
          <a:bodyPr>
            <a:spAutoFit/>
          </a:bodyPr>
          <a:lstStyle/>
          <a:p>
            <a:pPr eaLnBrk="0" hangingPunct="0">
              <a:spcBef>
                <a:spcPct val="50000"/>
              </a:spcBef>
            </a:pPr>
            <a:r>
              <a:rPr lang="nl-NL" sz="1200" b="0" dirty="0" err="1" smtClean="0"/>
              <a:t>payee</a:t>
            </a:r>
            <a:r>
              <a:rPr lang="nl-NL" sz="1200" b="0" dirty="0" smtClean="0"/>
              <a:t> </a:t>
            </a:r>
            <a:r>
              <a:rPr lang="nl-NL" sz="1200" b="0" dirty="0" err="1" smtClean="0"/>
              <a:t>interaction</a:t>
            </a:r>
            <a:endParaRPr lang="nl-NL" sz="1200" b="0" dirty="0"/>
          </a:p>
        </p:txBody>
      </p:sp>
      <p:sp>
        <p:nvSpPr>
          <p:cNvPr id="28" name="Line 17"/>
          <p:cNvSpPr>
            <a:spLocks noChangeShapeType="1"/>
          </p:cNvSpPr>
          <p:nvPr/>
        </p:nvSpPr>
        <p:spPr bwMode="auto">
          <a:xfrm flipV="1">
            <a:off x="1331640" y="3501008"/>
            <a:ext cx="1800225" cy="0"/>
          </a:xfrm>
          <a:prstGeom prst="line">
            <a:avLst/>
          </a:prstGeom>
          <a:noFill/>
          <a:ln w="12700">
            <a:solidFill>
              <a:schemeClr val="tx1"/>
            </a:solidFill>
            <a:round/>
            <a:headEnd type="triangle" w="med" len="lg"/>
            <a:tailEnd type="none" w="med" len="lg"/>
          </a:ln>
        </p:spPr>
        <p:txBody>
          <a:bodyPr/>
          <a:lstStyle/>
          <a:p>
            <a:endParaRPr lang="nl-NL"/>
          </a:p>
        </p:txBody>
      </p:sp>
    </p:spTree>
    <p:extLst>
      <p:ext uri="{BB962C8B-B14F-4D97-AF65-F5344CB8AC3E}">
        <p14:creationId xmlns:p14="http://schemas.microsoft.com/office/powerpoint/2010/main" val="219114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a:bodyPr>
          <a:lstStyle/>
          <a:p>
            <a:r>
              <a:rPr lang="nl-NL" dirty="0" smtClean="0">
                <a:latin typeface="Verdana" pitchFamily="34" charset="0"/>
                <a:ea typeface="ＭＳ Ｐゴシック" pitchFamily="34" charset="-128"/>
                <a:cs typeface="Verdana" pitchFamily="34" charset="0"/>
              </a:rPr>
              <a:t>Scenario</a:t>
            </a:r>
          </a:p>
        </p:txBody>
      </p:sp>
      <p:grpSp>
        <p:nvGrpSpPr>
          <p:cNvPr id="5" name="Groep 4"/>
          <p:cNvGrpSpPr/>
          <p:nvPr/>
        </p:nvGrpSpPr>
        <p:grpSpPr>
          <a:xfrm>
            <a:off x="611188" y="1690688"/>
            <a:ext cx="7910512" cy="3683000"/>
            <a:chOff x="611188" y="1690688"/>
            <a:chExt cx="7910512" cy="3683000"/>
          </a:xfrm>
        </p:grpSpPr>
        <p:sp>
          <p:nvSpPr>
            <p:cNvPr id="64515" name="Rectangle 3"/>
            <p:cNvSpPr>
              <a:spLocks noChangeArrowheads="1"/>
            </p:cNvSpPr>
            <p:nvPr/>
          </p:nvSpPr>
          <p:spPr bwMode="auto">
            <a:xfrm>
              <a:off x="1476375" y="1690688"/>
              <a:ext cx="6276975" cy="3683000"/>
            </a:xfrm>
            <a:prstGeom prst="rect">
              <a:avLst/>
            </a:prstGeom>
            <a:solidFill>
              <a:srgbClr val="0066CC">
                <a:alpha val="39999"/>
              </a:srgbClr>
            </a:solidFill>
            <a:ln w="12700">
              <a:solidFill>
                <a:schemeClr val="tx1"/>
              </a:solidFill>
              <a:miter lim="800000"/>
              <a:headEnd/>
              <a:tailEnd/>
            </a:ln>
          </p:spPr>
          <p:txBody>
            <a:bodyPr wrap="none" anchor="ctr"/>
            <a:lstStyle/>
            <a:p>
              <a:endParaRPr lang="en-US" b="0"/>
            </a:p>
          </p:txBody>
        </p:sp>
        <p:sp>
          <p:nvSpPr>
            <p:cNvPr id="64516" name="Rectangle 4"/>
            <p:cNvSpPr>
              <a:spLocks noChangeArrowheads="1"/>
            </p:cNvSpPr>
            <p:nvPr/>
          </p:nvSpPr>
          <p:spPr bwMode="auto">
            <a:xfrm>
              <a:off x="4641850" y="1987550"/>
              <a:ext cx="2273300" cy="527050"/>
            </a:xfrm>
            <a:prstGeom prst="rect">
              <a:avLst/>
            </a:prstGeom>
            <a:solidFill>
              <a:schemeClr val="bg1"/>
            </a:solidFill>
            <a:ln w="12700">
              <a:solidFill>
                <a:schemeClr val="tx1"/>
              </a:solidFill>
              <a:miter lim="800000"/>
              <a:headEnd/>
              <a:tailEnd/>
            </a:ln>
          </p:spPr>
          <p:txBody>
            <a:bodyPr wrap="none" anchor="ctr"/>
            <a:lstStyle/>
            <a:p>
              <a:endParaRPr lang="en-US" sz="1400" b="0"/>
            </a:p>
          </p:txBody>
        </p:sp>
        <p:sp>
          <p:nvSpPr>
            <p:cNvPr id="64517" name="Rectangle 5"/>
            <p:cNvSpPr>
              <a:spLocks noChangeArrowheads="1"/>
            </p:cNvSpPr>
            <p:nvPr/>
          </p:nvSpPr>
          <p:spPr bwMode="auto">
            <a:xfrm>
              <a:off x="5107715" y="1943100"/>
              <a:ext cx="1366977" cy="585418"/>
            </a:xfrm>
            <a:prstGeom prst="rect">
              <a:avLst/>
            </a:prstGeom>
            <a:noFill/>
            <a:ln w="9525">
              <a:noFill/>
              <a:miter lim="800000"/>
              <a:headEnd/>
              <a:tailEnd/>
            </a:ln>
          </p:spPr>
          <p:txBody>
            <a:bodyPr wrap="none" lIns="92075" tIns="46038" rIns="92075" bIns="46038">
              <a:spAutoFit/>
            </a:bodyPr>
            <a:lstStyle/>
            <a:p>
              <a:pPr algn="ctr" eaLnBrk="0" hangingPunct="0"/>
              <a:r>
                <a:rPr lang="nl-NL" sz="1600" b="0" dirty="0" smtClean="0"/>
                <a:t>Event </a:t>
              </a:r>
              <a:br>
                <a:rPr lang="nl-NL" sz="1600" b="0" dirty="0" smtClean="0"/>
              </a:br>
              <a:r>
                <a:rPr lang="nl-NL" sz="1600" b="0" dirty="0" err="1" smtClean="0"/>
                <a:t>registration</a:t>
              </a:r>
              <a:endParaRPr lang="nl-NL" sz="1600" b="0" dirty="0"/>
            </a:p>
          </p:txBody>
        </p:sp>
        <p:grpSp>
          <p:nvGrpSpPr>
            <p:cNvPr id="2" name="Group 6"/>
            <p:cNvGrpSpPr>
              <a:grpSpLocks/>
            </p:cNvGrpSpPr>
            <p:nvPr/>
          </p:nvGrpSpPr>
          <p:grpSpPr bwMode="auto">
            <a:xfrm>
              <a:off x="4718050" y="4813325"/>
              <a:ext cx="2273300" cy="444500"/>
              <a:chOff x="3316" y="2500"/>
              <a:chExt cx="1432" cy="280"/>
            </a:xfrm>
            <a:solidFill>
              <a:schemeClr val="bg1"/>
            </a:solidFill>
          </p:grpSpPr>
          <p:sp>
            <p:nvSpPr>
              <p:cNvPr id="8" name="Rectangle 7"/>
              <p:cNvSpPr>
                <a:spLocks noChangeArrowheads="1"/>
              </p:cNvSpPr>
              <p:nvPr/>
            </p:nvSpPr>
            <p:spPr bwMode="auto">
              <a:xfrm>
                <a:off x="3316" y="2500"/>
                <a:ext cx="1432" cy="280"/>
              </a:xfrm>
              <a:prstGeom prst="rect">
                <a:avLst/>
              </a:prstGeom>
              <a:grpFill/>
              <a:ln w="12700">
                <a:solidFill>
                  <a:schemeClr val="tx1"/>
                </a:solidFill>
                <a:miter lim="800000"/>
                <a:headEnd/>
                <a:tailEnd/>
              </a:ln>
            </p:spPr>
            <p:txBody>
              <a:bodyPr wrap="none" anchor="ctr"/>
              <a:lstStyle/>
              <a:p>
                <a:pPr>
                  <a:defRPr/>
                </a:pPr>
                <a:endParaRPr lang="en-US" b="0">
                  <a:latin typeface="Arial" charset="0"/>
                  <a:ea typeface="ＭＳ Ｐゴシック" pitchFamily="-109" charset="-128"/>
                  <a:cs typeface="+mn-cs"/>
                </a:endParaRPr>
              </a:p>
            </p:txBody>
          </p:sp>
          <p:sp>
            <p:nvSpPr>
              <p:cNvPr id="9" name="Rectangle 8"/>
              <p:cNvSpPr>
                <a:spLocks noChangeArrowheads="1"/>
              </p:cNvSpPr>
              <p:nvPr/>
            </p:nvSpPr>
            <p:spPr bwMode="auto">
              <a:xfrm>
                <a:off x="3486" y="2534"/>
                <a:ext cx="1103" cy="233"/>
              </a:xfrm>
              <a:prstGeom prst="rect">
                <a:avLst/>
              </a:prstGeom>
              <a:grpFill/>
              <a:ln w="9525">
                <a:noFill/>
                <a:miter lim="800000"/>
                <a:headEnd/>
                <a:tailEnd/>
              </a:ln>
            </p:spPr>
            <p:txBody>
              <a:bodyPr wrap="none" lIns="92075" tIns="46038" rIns="92075" bIns="46038">
                <a:spAutoFit/>
              </a:bodyPr>
              <a:lstStyle/>
              <a:p>
                <a:pPr eaLnBrk="0" hangingPunct="0">
                  <a:defRPr/>
                </a:pPr>
                <a:r>
                  <a:rPr lang="nl-NL" b="0" dirty="0" smtClean="0">
                    <a:latin typeface="Arial" charset="0"/>
                    <a:ea typeface="ＭＳ Ｐゴシック" pitchFamily="-109" charset="-128"/>
                    <a:cs typeface="+mn-cs"/>
                  </a:rPr>
                  <a:t>Event </a:t>
                </a:r>
                <a:r>
                  <a:rPr lang="nl-NL" b="0" dirty="0" err="1" smtClean="0">
                    <a:latin typeface="Arial" charset="0"/>
                    <a:ea typeface="ＭＳ Ｐゴシック" pitchFamily="-109" charset="-128"/>
                    <a:cs typeface="+mn-cs"/>
                  </a:rPr>
                  <a:t>reporting</a:t>
                </a:r>
                <a:endParaRPr lang="nl-NL" b="0" dirty="0">
                  <a:latin typeface="Arial" charset="0"/>
                  <a:ea typeface="ＭＳ Ｐゴシック" pitchFamily="-109" charset="-128"/>
                  <a:cs typeface="+mn-cs"/>
                </a:endParaRPr>
              </a:p>
            </p:txBody>
          </p:sp>
        </p:grpSp>
        <p:sp>
          <p:nvSpPr>
            <p:cNvPr id="64519" name="Line 11"/>
            <p:cNvSpPr>
              <a:spLocks noChangeShapeType="1"/>
            </p:cNvSpPr>
            <p:nvPr/>
          </p:nvSpPr>
          <p:spPr bwMode="auto">
            <a:xfrm>
              <a:off x="4643438" y="3140075"/>
              <a:ext cx="1008062" cy="0"/>
            </a:xfrm>
            <a:prstGeom prst="line">
              <a:avLst/>
            </a:prstGeom>
            <a:noFill/>
            <a:ln w="12700">
              <a:solidFill>
                <a:schemeClr val="tx1"/>
              </a:solidFill>
              <a:round/>
              <a:headEnd type="triangle" w="med" len="lg"/>
              <a:tailEnd type="none" w="sm" len="sm"/>
            </a:ln>
          </p:spPr>
          <p:txBody>
            <a:bodyPr/>
            <a:lstStyle/>
            <a:p>
              <a:endParaRPr lang="nl-NL"/>
            </a:p>
          </p:txBody>
        </p:sp>
        <p:sp>
          <p:nvSpPr>
            <p:cNvPr id="64520" name="Rectangle 12"/>
            <p:cNvSpPr>
              <a:spLocks noChangeArrowheads="1"/>
            </p:cNvSpPr>
            <p:nvPr/>
          </p:nvSpPr>
          <p:spPr bwMode="auto">
            <a:xfrm>
              <a:off x="4787900" y="2889250"/>
              <a:ext cx="868828"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smtClean="0"/>
                <a:t>templates</a:t>
              </a:r>
              <a:endParaRPr lang="nl-NL" sz="1100" b="0" dirty="0"/>
            </a:p>
          </p:txBody>
        </p:sp>
        <p:sp>
          <p:nvSpPr>
            <p:cNvPr id="64521" name="Line 13"/>
            <p:cNvSpPr>
              <a:spLocks noChangeShapeType="1"/>
            </p:cNvSpPr>
            <p:nvPr/>
          </p:nvSpPr>
          <p:spPr bwMode="auto">
            <a:xfrm flipV="1">
              <a:off x="611188" y="4502150"/>
              <a:ext cx="1281112" cy="6350"/>
            </a:xfrm>
            <a:prstGeom prst="line">
              <a:avLst/>
            </a:prstGeom>
            <a:noFill/>
            <a:ln w="12700">
              <a:solidFill>
                <a:schemeClr val="tx1"/>
              </a:solidFill>
              <a:round/>
              <a:headEnd type="triangle" w="med" len="lg"/>
              <a:tailEnd type="none" w="med" len="lg"/>
            </a:ln>
          </p:spPr>
          <p:txBody>
            <a:bodyPr/>
            <a:lstStyle/>
            <a:p>
              <a:endParaRPr lang="nl-NL"/>
            </a:p>
          </p:txBody>
        </p:sp>
        <p:sp>
          <p:nvSpPr>
            <p:cNvPr id="64522" name="Rectangle 14"/>
            <p:cNvSpPr>
              <a:spLocks noChangeArrowheads="1"/>
            </p:cNvSpPr>
            <p:nvPr/>
          </p:nvSpPr>
          <p:spPr bwMode="auto">
            <a:xfrm>
              <a:off x="688975" y="4257675"/>
              <a:ext cx="724557"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err="1" smtClean="0"/>
                <a:t>booking</a:t>
              </a:r>
              <a:endParaRPr lang="nl-NL" sz="1100" b="0" dirty="0"/>
            </a:p>
          </p:txBody>
        </p:sp>
        <p:sp>
          <p:nvSpPr>
            <p:cNvPr id="64523" name="Line 15"/>
            <p:cNvSpPr>
              <a:spLocks noChangeShapeType="1"/>
            </p:cNvSpPr>
            <p:nvPr/>
          </p:nvSpPr>
          <p:spPr bwMode="auto">
            <a:xfrm>
              <a:off x="6997700" y="5035550"/>
              <a:ext cx="1524000" cy="0"/>
            </a:xfrm>
            <a:prstGeom prst="line">
              <a:avLst/>
            </a:prstGeom>
            <a:noFill/>
            <a:ln w="12700">
              <a:solidFill>
                <a:schemeClr val="tx1"/>
              </a:solidFill>
              <a:round/>
              <a:headEnd type="triangle" w="med" len="lg"/>
              <a:tailEnd type="triangle" w="med" len="lg"/>
            </a:ln>
          </p:spPr>
          <p:txBody>
            <a:bodyPr/>
            <a:lstStyle/>
            <a:p>
              <a:endParaRPr lang="nl-NL"/>
            </a:p>
          </p:txBody>
        </p:sp>
        <p:sp>
          <p:nvSpPr>
            <p:cNvPr id="64524" name="Rectangle 17"/>
            <p:cNvSpPr>
              <a:spLocks noChangeArrowheads="1"/>
            </p:cNvSpPr>
            <p:nvPr/>
          </p:nvSpPr>
          <p:spPr bwMode="auto">
            <a:xfrm>
              <a:off x="2228850" y="2908300"/>
              <a:ext cx="2432050" cy="444500"/>
            </a:xfrm>
            <a:prstGeom prst="rect">
              <a:avLst/>
            </a:prstGeom>
            <a:solidFill>
              <a:schemeClr val="bg1"/>
            </a:solidFill>
            <a:ln w="12700">
              <a:solidFill>
                <a:schemeClr val="tx1"/>
              </a:solidFill>
              <a:miter lim="800000"/>
              <a:headEnd/>
              <a:tailEnd/>
            </a:ln>
          </p:spPr>
          <p:txBody>
            <a:bodyPr wrap="none" anchor="ctr"/>
            <a:lstStyle/>
            <a:p>
              <a:endParaRPr lang="en-US" b="0"/>
            </a:p>
          </p:txBody>
        </p:sp>
        <p:sp>
          <p:nvSpPr>
            <p:cNvPr id="64525" name="Rectangle 19"/>
            <p:cNvSpPr>
              <a:spLocks noChangeArrowheads="1"/>
            </p:cNvSpPr>
            <p:nvPr/>
          </p:nvSpPr>
          <p:spPr bwMode="auto">
            <a:xfrm>
              <a:off x="7113588" y="4760913"/>
              <a:ext cx="674865"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err="1" smtClean="0"/>
                <a:t>reports</a:t>
              </a:r>
              <a:endParaRPr lang="nl-NL" sz="1100" b="0" dirty="0"/>
            </a:p>
          </p:txBody>
        </p:sp>
        <p:sp>
          <p:nvSpPr>
            <p:cNvPr id="64526" name="Rectangle 21"/>
            <p:cNvSpPr>
              <a:spLocks noChangeArrowheads="1"/>
            </p:cNvSpPr>
            <p:nvPr/>
          </p:nvSpPr>
          <p:spPr bwMode="auto">
            <a:xfrm>
              <a:off x="7019925" y="3500438"/>
              <a:ext cx="992259"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smtClean="0"/>
                <a:t>ticket types</a:t>
              </a:r>
              <a:endParaRPr lang="nl-NL" sz="1100" b="0" dirty="0"/>
            </a:p>
          </p:txBody>
        </p:sp>
        <p:sp>
          <p:nvSpPr>
            <p:cNvPr id="64527" name="Line 22"/>
            <p:cNvSpPr>
              <a:spLocks noChangeShapeType="1"/>
            </p:cNvSpPr>
            <p:nvPr/>
          </p:nvSpPr>
          <p:spPr bwMode="auto">
            <a:xfrm>
              <a:off x="3568700" y="3359150"/>
              <a:ext cx="0" cy="914400"/>
            </a:xfrm>
            <a:prstGeom prst="line">
              <a:avLst/>
            </a:prstGeom>
            <a:noFill/>
            <a:ln w="12700">
              <a:solidFill>
                <a:schemeClr val="tx1"/>
              </a:solidFill>
              <a:round/>
              <a:headEnd type="none" w="med" len="lg"/>
              <a:tailEnd type="triangle" w="med" len="lg"/>
            </a:ln>
          </p:spPr>
          <p:txBody>
            <a:bodyPr/>
            <a:lstStyle/>
            <a:p>
              <a:endParaRPr lang="nl-NL"/>
            </a:p>
          </p:txBody>
        </p:sp>
        <p:sp>
          <p:nvSpPr>
            <p:cNvPr id="64528" name="Rectangle 23"/>
            <p:cNvSpPr>
              <a:spLocks noChangeArrowheads="1"/>
            </p:cNvSpPr>
            <p:nvPr/>
          </p:nvSpPr>
          <p:spPr bwMode="auto">
            <a:xfrm>
              <a:off x="2655035" y="3584575"/>
              <a:ext cx="908903" cy="252633"/>
            </a:xfrm>
            <a:prstGeom prst="rect">
              <a:avLst/>
            </a:prstGeom>
            <a:noFill/>
            <a:ln w="9525">
              <a:noFill/>
              <a:miter lim="800000"/>
              <a:headEnd/>
              <a:tailEnd/>
            </a:ln>
          </p:spPr>
          <p:txBody>
            <a:bodyPr wrap="none" lIns="82550" tIns="41275" rIns="82550" bIns="41275">
              <a:spAutoFit/>
            </a:bodyPr>
            <a:lstStyle/>
            <a:p>
              <a:pPr algn="r" defTabSz="739775" eaLnBrk="0" hangingPunct="0"/>
              <a:r>
                <a:rPr lang="nl-NL" sz="1100" dirty="0" err="1" smtClean="0"/>
                <a:t>final</a:t>
              </a:r>
              <a:r>
                <a:rPr lang="nl-NL" sz="1100" dirty="0" smtClean="0"/>
                <a:t> ticket</a:t>
              </a:r>
              <a:endParaRPr lang="nl-NL" sz="1100" b="0" dirty="0"/>
            </a:p>
          </p:txBody>
        </p:sp>
        <p:sp>
          <p:nvSpPr>
            <p:cNvPr id="64529" name="Line 24"/>
            <p:cNvSpPr>
              <a:spLocks noChangeShapeType="1"/>
            </p:cNvSpPr>
            <p:nvPr/>
          </p:nvSpPr>
          <p:spPr bwMode="auto">
            <a:xfrm flipV="1">
              <a:off x="2044700" y="2520950"/>
              <a:ext cx="0" cy="1758979"/>
            </a:xfrm>
            <a:prstGeom prst="line">
              <a:avLst/>
            </a:prstGeom>
            <a:noFill/>
            <a:ln w="12700">
              <a:solidFill>
                <a:schemeClr val="tx1"/>
              </a:solidFill>
              <a:round/>
              <a:headEnd type="triangle" w="med" len="lg"/>
              <a:tailEnd type="none" w="med" len="lg"/>
            </a:ln>
          </p:spPr>
          <p:txBody>
            <a:bodyPr/>
            <a:lstStyle/>
            <a:p>
              <a:endParaRPr lang="nl-NL"/>
            </a:p>
          </p:txBody>
        </p:sp>
        <p:sp>
          <p:nvSpPr>
            <p:cNvPr id="64530" name="Rectangle 25"/>
            <p:cNvSpPr>
              <a:spLocks noChangeArrowheads="1"/>
            </p:cNvSpPr>
            <p:nvPr/>
          </p:nvSpPr>
          <p:spPr bwMode="auto">
            <a:xfrm>
              <a:off x="1175044" y="3435350"/>
              <a:ext cx="790281" cy="421910"/>
            </a:xfrm>
            <a:prstGeom prst="rect">
              <a:avLst/>
            </a:prstGeom>
            <a:noFill/>
            <a:ln w="9525">
              <a:noFill/>
              <a:miter lim="800000"/>
              <a:headEnd/>
              <a:tailEnd/>
            </a:ln>
          </p:spPr>
          <p:txBody>
            <a:bodyPr wrap="none" lIns="82550" tIns="41275" rIns="82550" bIns="41275">
              <a:spAutoFit/>
            </a:bodyPr>
            <a:lstStyle/>
            <a:p>
              <a:pPr algn="r" defTabSz="739775" eaLnBrk="0" hangingPunct="0"/>
              <a:r>
                <a:rPr lang="nl-NL" sz="1100" dirty="0" err="1"/>
                <a:t>p</a:t>
              </a:r>
              <a:r>
                <a:rPr lang="nl-NL" sz="1100" b="0" dirty="0" err="1" smtClean="0"/>
                <a:t>ayment</a:t>
              </a:r>
              <a:r>
                <a:rPr lang="nl-NL" sz="1100" dirty="0"/>
                <a:t/>
              </a:r>
              <a:br>
                <a:rPr lang="nl-NL" sz="1100" dirty="0"/>
              </a:br>
              <a:r>
                <a:rPr lang="nl-NL" sz="1100" b="0" dirty="0" smtClean="0"/>
                <a:t>details</a:t>
              </a:r>
              <a:endParaRPr lang="nl-NL" sz="1100" b="0" dirty="0"/>
            </a:p>
          </p:txBody>
        </p:sp>
        <p:sp>
          <p:nvSpPr>
            <p:cNvPr id="64531" name="Line 26"/>
            <p:cNvSpPr>
              <a:spLocks noChangeShapeType="1"/>
            </p:cNvSpPr>
            <p:nvPr/>
          </p:nvSpPr>
          <p:spPr bwMode="auto">
            <a:xfrm>
              <a:off x="5724525" y="3932238"/>
              <a:ext cx="0" cy="863600"/>
            </a:xfrm>
            <a:prstGeom prst="line">
              <a:avLst/>
            </a:prstGeom>
            <a:noFill/>
            <a:ln w="12700">
              <a:solidFill>
                <a:schemeClr val="tx1"/>
              </a:solidFill>
              <a:round/>
              <a:headEnd type="triangle" w="med" len="lg"/>
              <a:tailEnd type="triangle" w="med" len="lg"/>
            </a:ln>
          </p:spPr>
          <p:txBody>
            <a:bodyPr/>
            <a:lstStyle/>
            <a:p>
              <a:endParaRPr lang="nl-NL"/>
            </a:p>
          </p:txBody>
        </p:sp>
        <p:grpSp>
          <p:nvGrpSpPr>
            <p:cNvPr id="3" name="Group 29"/>
            <p:cNvGrpSpPr>
              <a:grpSpLocks/>
            </p:cNvGrpSpPr>
            <p:nvPr/>
          </p:nvGrpSpPr>
          <p:grpSpPr bwMode="auto">
            <a:xfrm>
              <a:off x="1800424" y="1987575"/>
              <a:ext cx="2398712" cy="527050"/>
              <a:chOff x="1387" y="772"/>
              <a:chExt cx="1727" cy="280"/>
            </a:xfrm>
            <a:solidFill>
              <a:schemeClr val="bg1"/>
            </a:solidFill>
          </p:grpSpPr>
          <p:sp>
            <p:nvSpPr>
              <p:cNvPr id="24" name="Rectangle 30"/>
              <p:cNvSpPr>
                <a:spLocks noChangeArrowheads="1"/>
              </p:cNvSpPr>
              <p:nvPr/>
            </p:nvSpPr>
            <p:spPr bwMode="auto">
              <a:xfrm>
                <a:off x="1387" y="772"/>
                <a:ext cx="1727" cy="280"/>
              </a:xfrm>
              <a:prstGeom prst="rect">
                <a:avLst/>
              </a:prstGeom>
              <a:grpFill/>
              <a:ln w="12700">
                <a:solidFill>
                  <a:schemeClr val="tx1"/>
                </a:solidFill>
                <a:miter lim="800000"/>
                <a:headEnd/>
                <a:tailEnd/>
              </a:ln>
            </p:spPr>
            <p:txBody>
              <a:bodyPr wrap="none" anchor="ctr"/>
              <a:lstStyle/>
              <a:p>
                <a:pPr>
                  <a:defRPr/>
                </a:pPr>
                <a:endParaRPr lang="en-US" b="0">
                  <a:latin typeface="Arial" charset="0"/>
                  <a:ea typeface="ＭＳ Ｐゴシック" pitchFamily="-109" charset="-128"/>
                  <a:cs typeface="+mn-cs"/>
                </a:endParaRPr>
              </a:p>
            </p:txBody>
          </p:sp>
          <p:sp>
            <p:nvSpPr>
              <p:cNvPr id="25" name="Rectangle 31"/>
              <p:cNvSpPr>
                <a:spLocks noChangeArrowheads="1"/>
              </p:cNvSpPr>
              <p:nvPr/>
            </p:nvSpPr>
            <p:spPr bwMode="auto">
              <a:xfrm>
                <a:off x="1447" y="806"/>
                <a:ext cx="1608" cy="197"/>
              </a:xfrm>
              <a:prstGeom prst="rect">
                <a:avLst/>
              </a:prstGeom>
              <a:grpFill/>
              <a:ln w="9525">
                <a:noFill/>
                <a:miter lim="800000"/>
                <a:headEnd/>
                <a:tailEnd/>
              </a:ln>
            </p:spPr>
            <p:txBody>
              <a:bodyPr wrap="none" lIns="92075" tIns="46038" rIns="92075" bIns="46038">
                <a:spAutoFit/>
              </a:bodyPr>
              <a:lstStyle/>
              <a:p>
                <a:pPr algn="ctr" eaLnBrk="0" hangingPunct="0">
                  <a:defRPr/>
                </a:pPr>
                <a:r>
                  <a:rPr lang="nl-NL" dirty="0" smtClean="0">
                    <a:latin typeface="Arial" charset="0"/>
                    <a:ea typeface="ＭＳ Ｐゴシック" pitchFamily="-109" charset="-128"/>
                  </a:rPr>
                  <a:t>Visito</a:t>
                </a:r>
                <a:r>
                  <a:rPr lang="nl-NL" b="0" dirty="0" smtClean="0">
                    <a:latin typeface="Arial" charset="0"/>
                    <a:ea typeface="ＭＳ Ｐゴシック" pitchFamily="-109" charset="-128"/>
                    <a:cs typeface="+mn-cs"/>
                  </a:rPr>
                  <a:t>r management</a:t>
                </a:r>
                <a:endParaRPr lang="nl-NL" b="0" dirty="0">
                  <a:latin typeface="Arial" charset="0"/>
                  <a:ea typeface="ＭＳ Ｐゴシック" pitchFamily="-109" charset="-128"/>
                  <a:cs typeface="+mn-cs"/>
                </a:endParaRPr>
              </a:p>
            </p:txBody>
          </p:sp>
        </p:grpSp>
        <p:sp>
          <p:nvSpPr>
            <p:cNvPr id="64533" name="Line 34"/>
            <p:cNvSpPr>
              <a:spLocks noChangeShapeType="1"/>
            </p:cNvSpPr>
            <p:nvPr/>
          </p:nvSpPr>
          <p:spPr bwMode="auto">
            <a:xfrm flipH="1">
              <a:off x="6921500" y="2292350"/>
              <a:ext cx="1600200" cy="0"/>
            </a:xfrm>
            <a:prstGeom prst="line">
              <a:avLst/>
            </a:prstGeom>
            <a:noFill/>
            <a:ln w="12700">
              <a:solidFill>
                <a:schemeClr val="tx1"/>
              </a:solidFill>
              <a:round/>
              <a:headEnd type="none" w="med" len="lg"/>
              <a:tailEnd type="triangle" w="med" len="lg"/>
            </a:ln>
          </p:spPr>
          <p:txBody>
            <a:bodyPr/>
            <a:lstStyle/>
            <a:p>
              <a:endParaRPr lang="nl-NL"/>
            </a:p>
          </p:txBody>
        </p:sp>
        <p:sp>
          <p:nvSpPr>
            <p:cNvPr id="64534" name="Rectangle 35"/>
            <p:cNvSpPr>
              <a:spLocks noChangeArrowheads="1"/>
            </p:cNvSpPr>
            <p:nvPr/>
          </p:nvSpPr>
          <p:spPr bwMode="auto">
            <a:xfrm>
              <a:off x="7019925" y="2025650"/>
              <a:ext cx="1075615"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smtClean="0"/>
                <a:t>event details</a:t>
              </a:r>
              <a:endParaRPr lang="nl-NL" sz="1100" b="0" dirty="0"/>
            </a:p>
          </p:txBody>
        </p:sp>
        <p:sp>
          <p:nvSpPr>
            <p:cNvPr id="64535" name="Rectangle 38"/>
            <p:cNvSpPr>
              <a:spLocks noChangeArrowheads="1"/>
            </p:cNvSpPr>
            <p:nvPr/>
          </p:nvSpPr>
          <p:spPr bwMode="auto">
            <a:xfrm>
              <a:off x="4202113" y="3517900"/>
              <a:ext cx="2432050" cy="444500"/>
            </a:xfrm>
            <a:prstGeom prst="rect">
              <a:avLst/>
            </a:prstGeom>
            <a:solidFill>
              <a:schemeClr val="bg1"/>
            </a:solidFill>
            <a:ln w="12700">
              <a:solidFill>
                <a:schemeClr val="tx1"/>
              </a:solidFill>
              <a:miter lim="800000"/>
              <a:headEnd/>
              <a:tailEnd/>
            </a:ln>
          </p:spPr>
          <p:txBody>
            <a:bodyPr wrap="none" anchor="ctr"/>
            <a:lstStyle/>
            <a:p>
              <a:pPr algn="ctr"/>
              <a:endParaRPr lang="en-US" b="0"/>
            </a:p>
          </p:txBody>
        </p:sp>
        <p:sp>
          <p:nvSpPr>
            <p:cNvPr id="64536" name="Rectangle 39"/>
            <p:cNvSpPr>
              <a:spLocks noChangeArrowheads="1"/>
            </p:cNvSpPr>
            <p:nvPr/>
          </p:nvSpPr>
          <p:spPr bwMode="auto">
            <a:xfrm>
              <a:off x="2479157" y="2924175"/>
              <a:ext cx="1979068" cy="369974"/>
            </a:xfrm>
            <a:prstGeom prst="rect">
              <a:avLst/>
            </a:prstGeom>
            <a:noFill/>
            <a:ln w="9525">
              <a:noFill/>
              <a:miter lim="800000"/>
              <a:headEnd/>
              <a:tailEnd/>
            </a:ln>
          </p:spPr>
          <p:txBody>
            <a:bodyPr wrap="none" lIns="92075" tIns="46038" rIns="92075" bIns="46038">
              <a:spAutoFit/>
            </a:bodyPr>
            <a:lstStyle/>
            <a:p>
              <a:pPr algn="ctr" eaLnBrk="0" hangingPunct="0"/>
              <a:r>
                <a:rPr lang="nl-NL" b="0" dirty="0" smtClean="0"/>
                <a:t>Ticket </a:t>
              </a:r>
              <a:r>
                <a:rPr lang="nl-NL" b="0" dirty="0" err="1" smtClean="0"/>
                <a:t>selection</a:t>
              </a:r>
              <a:endParaRPr lang="nl-NL" b="0" dirty="0"/>
            </a:p>
          </p:txBody>
        </p:sp>
        <p:grpSp>
          <p:nvGrpSpPr>
            <p:cNvPr id="4" name="Group 40"/>
            <p:cNvGrpSpPr>
              <a:grpSpLocks/>
            </p:cNvGrpSpPr>
            <p:nvPr/>
          </p:nvGrpSpPr>
          <p:grpSpPr bwMode="auto">
            <a:xfrm>
              <a:off x="1879600" y="4260879"/>
              <a:ext cx="2432050" cy="523875"/>
              <a:chOff x="1528" y="2152"/>
              <a:chExt cx="1532" cy="330"/>
            </a:xfrm>
            <a:solidFill>
              <a:schemeClr val="bg1"/>
            </a:solidFill>
          </p:grpSpPr>
          <p:sp>
            <p:nvSpPr>
              <p:cNvPr id="31" name="Rectangle 41"/>
              <p:cNvSpPr>
                <a:spLocks noChangeArrowheads="1"/>
              </p:cNvSpPr>
              <p:nvPr/>
            </p:nvSpPr>
            <p:spPr bwMode="auto">
              <a:xfrm>
                <a:off x="1528" y="2164"/>
                <a:ext cx="1532" cy="280"/>
              </a:xfrm>
              <a:prstGeom prst="rect">
                <a:avLst/>
              </a:prstGeom>
              <a:grpFill/>
              <a:ln w="12700">
                <a:solidFill>
                  <a:schemeClr val="tx1"/>
                </a:solidFill>
                <a:miter lim="800000"/>
                <a:headEnd/>
                <a:tailEnd/>
              </a:ln>
            </p:spPr>
            <p:txBody>
              <a:bodyPr wrap="none" anchor="ctr"/>
              <a:lstStyle/>
              <a:p>
                <a:pPr>
                  <a:defRPr/>
                </a:pPr>
                <a:endParaRPr lang="en-US" sz="1400" b="0">
                  <a:latin typeface="Arial" charset="0"/>
                  <a:ea typeface="ＭＳ Ｐゴシック" pitchFamily="-109" charset="-128"/>
                  <a:cs typeface="+mn-cs"/>
                </a:endParaRPr>
              </a:p>
            </p:txBody>
          </p:sp>
          <p:sp>
            <p:nvSpPr>
              <p:cNvPr id="32" name="Rectangle 42"/>
              <p:cNvSpPr>
                <a:spLocks noChangeArrowheads="1"/>
              </p:cNvSpPr>
              <p:nvPr/>
            </p:nvSpPr>
            <p:spPr bwMode="auto">
              <a:xfrm>
                <a:off x="1904" y="2152"/>
                <a:ext cx="794" cy="330"/>
              </a:xfrm>
              <a:prstGeom prst="rect">
                <a:avLst/>
              </a:prstGeom>
              <a:noFill/>
              <a:ln w="9525">
                <a:noFill/>
                <a:miter lim="800000"/>
                <a:headEnd/>
                <a:tailEnd/>
              </a:ln>
            </p:spPr>
            <p:txBody>
              <a:bodyPr wrap="none" lIns="92075" tIns="46038" rIns="92075" bIns="46038">
                <a:spAutoFit/>
              </a:bodyPr>
              <a:lstStyle/>
              <a:p>
                <a:pPr algn="ctr" eaLnBrk="0" hangingPunct="0">
                  <a:defRPr/>
                </a:pPr>
                <a:r>
                  <a:rPr lang="nl-NL" sz="1400" b="0" dirty="0" smtClean="0">
                    <a:latin typeface="Arial" charset="0"/>
                    <a:ea typeface="ＭＳ Ｐゴシック" pitchFamily="-109" charset="-128"/>
                    <a:cs typeface="+mn-cs"/>
                  </a:rPr>
                  <a:t>Pre-</a:t>
                </a:r>
                <a:r>
                  <a:rPr lang="nl-NL" sz="1400" b="0" dirty="0" err="1" smtClean="0">
                    <a:latin typeface="Arial" charset="0"/>
                    <a:ea typeface="ＭＳ Ｐゴシック" pitchFamily="-109" charset="-128"/>
                    <a:cs typeface="+mn-cs"/>
                  </a:rPr>
                  <a:t>payment</a:t>
                </a:r>
                <a:r>
                  <a:rPr lang="nl-NL" sz="1400" b="0" dirty="0" smtClean="0">
                    <a:latin typeface="Arial" charset="0"/>
                    <a:ea typeface="ＭＳ Ｐゴシック" pitchFamily="-109" charset="-128"/>
                    <a:cs typeface="+mn-cs"/>
                  </a:rPr>
                  <a:t> </a:t>
                </a:r>
                <a:br>
                  <a:rPr lang="nl-NL" sz="1400" b="0" dirty="0" smtClean="0">
                    <a:latin typeface="Arial" charset="0"/>
                    <a:ea typeface="ＭＳ Ｐゴシック" pitchFamily="-109" charset="-128"/>
                    <a:cs typeface="+mn-cs"/>
                  </a:rPr>
                </a:br>
                <a:r>
                  <a:rPr lang="nl-NL" sz="1400" b="0" dirty="0" smtClean="0">
                    <a:latin typeface="Arial" charset="0"/>
                    <a:ea typeface="ＭＳ Ｐゴシック" pitchFamily="-109" charset="-128"/>
                    <a:cs typeface="+mn-cs"/>
                  </a:rPr>
                  <a:t>arrangement</a:t>
                </a:r>
                <a:endParaRPr lang="nl-NL" sz="1400" b="0" dirty="0">
                  <a:latin typeface="Arial" charset="0"/>
                  <a:ea typeface="ＭＳ Ｐゴシック" pitchFamily="-109" charset="-128"/>
                  <a:cs typeface="+mn-cs"/>
                </a:endParaRPr>
              </a:p>
            </p:txBody>
          </p:sp>
        </p:grpSp>
        <p:sp>
          <p:nvSpPr>
            <p:cNvPr id="64538" name="Line 44"/>
            <p:cNvSpPr>
              <a:spLocks noChangeShapeType="1"/>
            </p:cNvSpPr>
            <p:nvPr/>
          </p:nvSpPr>
          <p:spPr bwMode="auto">
            <a:xfrm flipV="1">
              <a:off x="6227763" y="2520950"/>
              <a:ext cx="7937" cy="979488"/>
            </a:xfrm>
            <a:prstGeom prst="line">
              <a:avLst/>
            </a:prstGeom>
            <a:noFill/>
            <a:ln w="12700">
              <a:solidFill>
                <a:schemeClr val="tx1"/>
              </a:solidFill>
              <a:round/>
              <a:headEnd type="triangle" w="med" len="lg"/>
              <a:tailEnd type="triangle" w="med" len="lg"/>
            </a:ln>
          </p:spPr>
          <p:txBody>
            <a:bodyPr/>
            <a:lstStyle/>
            <a:p>
              <a:endParaRPr lang="nl-NL"/>
            </a:p>
          </p:txBody>
        </p:sp>
        <p:sp>
          <p:nvSpPr>
            <p:cNvPr id="64539" name="Rectangle 45"/>
            <p:cNvSpPr>
              <a:spLocks noChangeArrowheads="1"/>
            </p:cNvSpPr>
            <p:nvPr/>
          </p:nvSpPr>
          <p:spPr bwMode="auto">
            <a:xfrm>
              <a:off x="1519238" y="4941888"/>
              <a:ext cx="1540486" cy="369974"/>
            </a:xfrm>
            <a:prstGeom prst="rect">
              <a:avLst/>
            </a:prstGeom>
            <a:noFill/>
            <a:ln w="9525">
              <a:noFill/>
              <a:miter lim="800000"/>
              <a:headEnd/>
              <a:tailEnd/>
            </a:ln>
          </p:spPr>
          <p:txBody>
            <a:bodyPr wrap="none" lIns="92075" tIns="46038" rIns="92075" bIns="46038">
              <a:spAutoFit/>
            </a:bodyPr>
            <a:lstStyle/>
            <a:p>
              <a:pPr eaLnBrk="0" hangingPunct="0"/>
              <a:r>
                <a:rPr lang="nl-NL" b="0" i="1" dirty="0" smtClean="0"/>
                <a:t>Ticket sales</a:t>
              </a:r>
              <a:endParaRPr lang="nl-NL" b="0" i="1" dirty="0"/>
            </a:p>
          </p:txBody>
        </p:sp>
        <p:sp>
          <p:nvSpPr>
            <p:cNvPr id="64542" name="Rectangle 18"/>
            <p:cNvSpPr>
              <a:spLocks noChangeArrowheads="1"/>
            </p:cNvSpPr>
            <p:nvPr/>
          </p:nvSpPr>
          <p:spPr bwMode="auto">
            <a:xfrm>
              <a:off x="4216294" y="3571875"/>
              <a:ext cx="2333845" cy="369974"/>
            </a:xfrm>
            <a:prstGeom prst="rect">
              <a:avLst/>
            </a:prstGeom>
            <a:noFill/>
            <a:ln w="9525">
              <a:noFill/>
              <a:miter lim="800000"/>
              <a:headEnd/>
              <a:tailEnd/>
            </a:ln>
          </p:spPr>
          <p:txBody>
            <a:bodyPr wrap="none" lIns="92075" tIns="46038" rIns="92075" bIns="46038">
              <a:spAutoFit/>
            </a:bodyPr>
            <a:lstStyle/>
            <a:p>
              <a:pPr algn="ctr" eaLnBrk="0" hangingPunct="0"/>
              <a:r>
                <a:rPr lang="nl-NL" b="0" dirty="0" smtClean="0"/>
                <a:t>Type management</a:t>
              </a:r>
              <a:endParaRPr lang="nl-NL" b="0" dirty="0"/>
            </a:p>
          </p:txBody>
        </p:sp>
        <p:sp>
          <p:nvSpPr>
            <p:cNvPr id="64543" name="Line 20"/>
            <p:cNvSpPr>
              <a:spLocks noChangeShapeType="1"/>
            </p:cNvSpPr>
            <p:nvPr/>
          </p:nvSpPr>
          <p:spPr bwMode="auto">
            <a:xfrm>
              <a:off x="6616700" y="3740150"/>
              <a:ext cx="1905000" cy="0"/>
            </a:xfrm>
            <a:prstGeom prst="line">
              <a:avLst/>
            </a:prstGeom>
            <a:noFill/>
            <a:ln w="12700">
              <a:solidFill>
                <a:schemeClr val="tx1"/>
              </a:solidFill>
              <a:round/>
              <a:headEnd type="triangle" w="med" len="lg"/>
              <a:tailEnd type="triangle" w="med" len="lg"/>
            </a:ln>
          </p:spPr>
          <p:txBody>
            <a:bodyPr/>
            <a:lstStyle/>
            <a:p>
              <a:endParaRPr lang="nl-NL"/>
            </a:p>
          </p:txBody>
        </p:sp>
        <p:sp>
          <p:nvSpPr>
            <p:cNvPr id="64544" name="Line 44"/>
            <p:cNvSpPr>
              <a:spLocks noChangeShapeType="1"/>
            </p:cNvSpPr>
            <p:nvPr/>
          </p:nvSpPr>
          <p:spPr bwMode="auto">
            <a:xfrm flipH="1" flipV="1">
              <a:off x="5651500" y="3140075"/>
              <a:ext cx="0" cy="360363"/>
            </a:xfrm>
            <a:prstGeom prst="line">
              <a:avLst/>
            </a:prstGeom>
            <a:noFill/>
            <a:ln w="12700">
              <a:solidFill>
                <a:schemeClr val="tx1"/>
              </a:solidFill>
              <a:round/>
              <a:headEnd type="none" w="med" len="lg"/>
              <a:tailEnd type="none" w="med" len="lg"/>
            </a:ln>
          </p:spPr>
          <p:txBody>
            <a:bodyPr/>
            <a:lstStyle/>
            <a:p>
              <a:endParaRPr lang="nl-NL"/>
            </a:p>
          </p:txBody>
        </p:sp>
        <p:sp>
          <p:nvSpPr>
            <p:cNvPr id="64545" name="Rectangle 12"/>
            <p:cNvSpPr>
              <a:spLocks noChangeArrowheads="1"/>
            </p:cNvSpPr>
            <p:nvPr/>
          </p:nvSpPr>
          <p:spPr bwMode="auto">
            <a:xfrm>
              <a:off x="6300788" y="2852738"/>
              <a:ext cx="884858" cy="421910"/>
            </a:xfrm>
            <a:prstGeom prst="rect">
              <a:avLst/>
            </a:prstGeom>
            <a:noFill/>
            <a:ln w="9525">
              <a:noFill/>
              <a:miter lim="800000"/>
              <a:headEnd/>
              <a:tailEnd/>
            </a:ln>
          </p:spPr>
          <p:txBody>
            <a:bodyPr wrap="none" lIns="82550" tIns="41275" rIns="82550" bIns="41275">
              <a:spAutoFit/>
            </a:bodyPr>
            <a:lstStyle/>
            <a:p>
              <a:pPr defTabSz="739775" eaLnBrk="0" hangingPunct="0"/>
              <a:r>
                <a:rPr lang="nl-NL" sz="1100" b="0" dirty="0" smtClean="0"/>
                <a:t>package </a:t>
              </a:r>
              <a:br>
                <a:rPr lang="nl-NL" sz="1100" b="0" dirty="0" smtClean="0"/>
              </a:br>
              <a:r>
                <a:rPr lang="nl-NL" sz="1100" b="0" dirty="0" err="1" smtClean="0"/>
                <a:t>structures</a:t>
              </a:r>
              <a:endParaRPr lang="nl-NL" sz="1100" b="0" dirty="0"/>
            </a:p>
          </p:txBody>
        </p:sp>
        <p:sp>
          <p:nvSpPr>
            <p:cNvPr id="64546" name="Rectangle 19"/>
            <p:cNvSpPr>
              <a:spLocks noChangeArrowheads="1"/>
            </p:cNvSpPr>
            <p:nvPr/>
          </p:nvSpPr>
          <p:spPr bwMode="auto">
            <a:xfrm>
              <a:off x="5795963" y="4219575"/>
              <a:ext cx="1240724"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dirty="0"/>
                <a:t>t</a:t>
              </a:r>
              <a:r>
                <a:rPr lang="nl-NL" sz="1100" b="0" dirty="0" smtClean="0"/>
                <a:t>icket </a:t>
              </a:r>
              <a:r>
                <a:rPr lang="nl-NL" sz="1100" b="0" dirty="0" err="1" smtClean="0"/>
                <a:t>overview</a:t>
              </a:r>
              <a:endParaRPr lang="nl-NL" sz="1100" b="0" dirty="0"/>
            </a:p>
          </p:txBody>
        </p:sp>
        <p:sp>
          <p:nvSpPr>
            <p:cNvPr id="64547" name="Line 44"/>
            <p:cNvSpPr>
              <a:spLocks noChangeShapeType="1"/>
            </p:cNvSpPr>
            <p:nvPr/>
          </p:nvSpPr>
          <p:spPr bwMode="auto">
            <a:xfrm flipV="1">
              <a:off x="3132138" y="2509838"/>
              <a:ext cx="7937" cy="414337"/>
            </a:xfrm>
            <a:prstGeom prst="line">
              <a:avLst/>
            </a:prstGeom>
            <a:noFill/>
            <a:ln w="12700">
              <a:solidFill>
                <a:schemeClr val="tx1"/>
              </a:solidFill>
              <a:round/>
              <a:headEnd type="triangle" w="med" len="lg"/>
              <a:tailEnd type="none" w="med" len="lg"/>
            </a:ln>
          </p:spPr>
          <p:txBody>
            <a:bodyPr/>
            <a:lstStyle/>
            <a:p>
              <a:endParaRPr lang="nl-NL"/>
            </a:p>
          </p:txBody>
        </p:sp>
        <p:sp>
          <p:nvSpPr>
            <p:cNvPr id="64548" name="Rectangle 12"/>
            <p:cNvSpPr>
              <a:spLocks noChangeArrowheads="1"/>
            </p:cNvSpPr>
            <p:nvPr/>
          </p:nvSpPr>
          <p:spPr bwMode="auto">
            <a:xfrm>
              <a:off x="3143250" y="2563813"/>
              <a:ext cx="1115690" cy="252633"/>
            </a:xfrm>
            <a:prstGeom prst="rect">
              <a:avLst/>
            </a:prstGeom>
            <a:noFill/>
            <a:ln w="9525">
              <a:noFill/>
              <a:miter lim="800000"/>
              <a:headEnd/>
              <a:tailEnd/>
            </a:ln>
          </p:spPr>
          <p:txBody>
            <a:bodyPr wrap="none" lIns="82550" tIns="41275" rIns="82550" bIns="41275">
              <a:spAutoFit/>
            </a:bodyPr>
            <a:lstStyle/>
            <a:p>
              <a:pPr defTabSz="739775" eaLnBrk="0" hangingPunct="0"/>
              <a:r>
                <a:rPr lang="nl-NL" sz="1100" dirty="0" err="1"/>
                <a:t>v</a:t>
              </a:r>
              <a:r>
                <a:rPr lang="nl-NL" sz="1100" b="0" dirty="0" err="1" smtClean="0"/>
                <a:t>isitor</a:t>
              </a:r>
              <a:r>
                <a:rPr lang="nl-NL" sz="1100" b="0" dirty="0" smtClean="0"/>
                <a:t> details</a:t>
              </a:r>
              <a:endParaRPr lang="nl-NL" sz="1100" b="0" dirty="0"/>
            </a:p>
          </p:txBody>
        </p:sp>
      </p:grpSp>
      <p:sp>
        <p:nvSpPr>
          <p:cNvPr id="36" name="AutoShape 50"/>
          <p:cNvSpPr>
            <a:spLocks/>
          </p:cNvSpPr>
          <p:nvPr/>
        </p:nvSpPr>
        <p:spPr bwMode="auto">
          <a:xfrm>
            <a:off x="612775" y="5516563"/>
            <a:ext cx="1000125" cy="576262"/>
          </a:xfrm>
          <a:prstGeom prst="borderCallout1">
            <a:avLst>
              <a:gd name="adj1" fmla="val 19833"/>
              <a:gd name="adj2" fmla="val 107620"/>
              <a:gd name="adj3" fmla="val -158125"/>
              <a:gd name="adj4" fmla="val 154601"/>
            </a:avLst>
          </a:prstGeom>
          <a:solidFill>
            <a:srgbClr val="D70044">
              <a:alpha val="39999"/>
            </a:srgbClr>
          </a:solidFill>
          <a:ln w="9525" algn="ctr">
            <a:solidFill>
              <a:schemeClr val="tx1"/>
            </a:solidFill>
            <a:miter lim="800000"/>
            <a:headEnd/>
            <a:tailEnd/>
          </a:ln>
        </p:spPr>
        <p:txBody>
          <a:bodyPr anchor="ctr"/>
          <a:lstStyle/>
          <a:p>
            <a:pPr algn="ctr"/>
            <a:r>
              <a:rPr lang="nl-NL" sz="1400" b="0" dirty="0" smtClean="0"/>
              <a:t>Scenario</a:t>
            </a:r>
            <a:endParaRPr lang="en-US" sz="1400" b="0" dirty="0"/>
          </a:p>
        </p:txBody>
      </p:sp>
      <p:sp>
        <p:nvSpPr>
          <p:cNvPr id="35" name="AutoShape 49"/>
          <p:cNvSpPr>
            <a:spLocks/>
          </p:cNvSpPr>
          <p:nvPr/>
        </p:nvSpPr>
        <p:spPr bwMode="auto">
          <a:xfrm>
            <a:off x="6156325" y="5445125"/>
            <a:ext cx="1295400" cy="576263"/>
          </a:xfrm>
          <a:prstGeom prst="borderCallout1">
            <a:avLst>
              <a:gd name="adj1" fmla="val 19833"/>
              <a:gd name="adj2" fmla="val -5884"/>
              <a:gd name="adj3" fmla="val -39116"/>
              <a:gd name="adj4" fmla="val -25981"/>
            </a:avLst>
          </a:prstGeom>
          <a:solidFill>
            <a:srgbClr val="D70044">
              <a:alpha val="39999"/>
            </a:srgbClr>
          </a:solidFill>
          <a:ln w="9525" algn="ctr">
            <a:solidFill>
              <a:schemeClr val="tx1"/>
            </a:solidFill>
            <a:miter lim="800000"/>
            <a:headEnd/>
            <a:tailEnd/>
          </a:ln>
        </p:spPr>
        <p:txBody>
          <a:bodyPr anchor="ctr"/>
          <a:lstStyle/>
          <a:p>
            <a:pPr algn="ctr"/>
            <a:r>
              <a:rPr lang="nl-NL" sz="1400" b="0"/>
              <a:t>Sub-module</a:t>
            </a:r>
            <a:endParaRPr lang="en-US" sz="1400" b="0"/>
          </a:p>
        </p:txBody>
      </p:sp>
      <p:sp>
        <p:nvSpPr>
          <p:cNvPr id="6" name="Vrije vorm 5"/>
          <p:cNvSpPr/>
          <p:nvPr/>
        </p:nvSpPr>
        <p:spPr bwMode="auto">
          <a:xfrm>
            <a:off x="1000125" y="1485901"/>
            <a:ext cx="4300538" cy="3143250"/>
          </a:xfrm>
          <a:custGeom>
            <a:avLst/>
            <a:gdLst>
              <a:gd name="connsiteX0" fmla="*/ 2000250 w 4300538"/>
              <a:gd name="connsiteY0" fmla="*/ 0 h 3128963"/>
              <a:gd name="connsiteX1" fmla="*/ 2000250 w 4300538"/>
              <a:gd name="connsiteY1" fmla="*/ 728663 h 3128963"/>
              <a:gd name="connsiteX2" fmla="*/ 2386013 w 4300538"/>
              <a:gd name="connsiteY2" fmla="*/ 728663 h 3128963"/>
              <a:gd name="connsiteX3" fmla="*/ 2400300 w 4300538"/>
              <a:gd name="connsiteY3" fmla="*/ 1628775 h 3128963"/>
              <a:gd name="connsiteX4" fmla="*/ 4300538 w 4300538"/>
              <a:gd name="connsiteY4" fmla="*/ 2257425 h 3128963"/>
              <a:gd name="connsiteX5" fmla="*/ 1900238 w 4300538"/>
              <a:gd name="connsiteY5" fmla="*/ 1657350 h 3128963"/>
              <a:gd name="connsiteX6" fmla="*/ 1900238 w 4300538"/>
              <a:gd name="connsiteY6" fmla="*/ 3028950 h 3128963"/>
              <a:gd name="connsiteX7" fmla="*/ 0 w 4300538"/>
              <a:gd name="connsiteY7" fmla="*/ 3128963 h 3128963"/>
              <a:gd name="connsiteX0" fmla="*/ 2000250 w 4300538"/>
              <a:gd name="connsiteY0" fmla="*/ 0 h 3143250"/>
              <a:gd name="connsiteX1" fmla="*/ 2000250 w 4300538"/>
              <a:gd name="connsiteY1" fmla="*/ 728663 h 3143250"/>
              <a:gd name="connsiteX2" fmla="*/ 2386013 w 4300538"/>
              <a:gd name="connsiteY2" fmla="*/ 728663 h 3143250"/>
              <a:gd name="connsiteX3" fmla="*/ 2400300 w 4300538"/>
              <a:gd name="connsiteY3" fmla="*/ 1628775 h 3143250"/>
              <a:gd name="connsiteX4" fmla="*/ 4300538 w 4300538"/>
              <a:gd name="connsiteY4" fmla="*/ 2257425 h 3143250"/>
              <a:gd name="connsiteX5" fmla="*/ 1900238 w 4300538"/>
              <a:gd name="connsiteY5" fmla="*/ 1657350 h 3143250"/>
              <a:gd name="connsiteX6" fmla="*/ 1914526 w 4300538"/>
              <a:gd name="connsiteY6" fmla="*/ 3143250 h 3143250"/>
              <a:gd name="connsiteX7" fmla="*/ 0 w 4300538"/>
              <a:gd name="connsiteY7" fmla="*/ 3128963 h 3143250"/>
              <a:gd name="connsiteX0" fmla="*/ 2000250 w 4300538"/>
              <a:gd name="connsiteY0" fmla="*/ 0 h 3143250"/>
              <a:gd name="connsiteX1" fmla="*/ 2000250 w 4300538"/>
              <a:gd name="connsiteY1" fmla="*/ 728663 h 3143250"/>
              <a:gd name="connsiteX2" fmla="*/ 2386013 w 4300538"/>
              <a:gd name="connsiteY2" fmla="*/ 728663 h 3143250"/>
              <a:gd name="connsiteX3" fmla="*/ 2400300 w 4300538"/>
              <a:gd name="connsiteY3" fmla="*/ 1628775 h 3143250"/>
              <a:gd name="connsiteX4" fmla="*/ 4300538 w 4300538"/>
              <a:gd name="connsiteY4" fmla="*/ 2257425 h 3143250"/>
              <a:gd name="connsiteX5" fmla="*/ 3171825 w 4300538"/>
              <a:gd name="connsiteY5" fmla="*/ 2157412 h 3143250"/>
              <a:gd name="connsiteX6" fmla="*/ 1900238 w 4300538"/>
              <a:gd name="connsiteY6" fmla="*/ 1657350 h 3143250"/>
              <a:gd name="connsiteX7" fmla="*/ 1914526 w 4300538"/>
              <a:gd name="connsiteY7" fmla="*/ 3143250 h 3143250"/>
              <a:gd name="connsiteX8" fmla="*/ 0 w 4300538"/>
              <a:gd name="connsiteY8" fmla="*/ 3128963 h 3143250"/>
              <a:gd name="connsiteX0" fmla="*/ 2000250 w 4300538"/>
              <a:gd name="connsiteY0" fmla="*/ 0 h 3143250"/>
              <a:gd name="connsiteX1" fmla="*/ 2000250 w 4300538"/>
              <a:gd name="connsiteY1" fmla="*/ 728663 h 3143250"/>
              <a:gd name="connsiteX2" fmla="*/ 2386013 w 4300538"/>
              <a:gd name="connsiteY2" fmla="*/ 728663 h 3143250"/>
              <a:gd name="connsiteX3" fmla="*/ 2400300 w 4300538"/>
              <a:gd name="connsiteY3" fmla="*/ 1628775 h 3143250"/>
              <a:gd name="connsiteX4" fmla="*/ 4300538 w 4300538"/>
              <a:gd name="connsiteY4" fmla="*/ 2257425 h 3143250"/>
              <a:gd name="connsiteX5" fmla="*/ 3543300 w 4300538"/>
              <a:gd name="connsiteY5" fmla="*/ 2243137 h 3143250"/>
              <a:gd name="connsiteX6" fmla="*/ 1900238 w 4300538"/>
              <a:gd name="connsiteY6" fmla="*/ 1657350 h 3143250"/>
              <a:gd name="connsiteX7" fmla="*/ 1914526 w 4300538"/>
              <a:gd name="connsiteY7" fmla="*/ 3143250 h 3143250"/>
              <a:gd name="connsiteX8" fmla="*/ 0 w 4300538"/>
              <a:gd name="connsiteY8" fmla="*/ 3128963 h 314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0538" h="3143250">
                <a:moveTo>
                  <a:pt x="2000250" y="0"/>
                </a:moveTo>
                <a:lnTo>
                  <a:pt x="2000250" y="728663"/>
                </a:lnTo>
                <a:lnTo>
                  <a:pt x="2386013" y="728663"/>
                </a:lnTo>
                <a:lnTo>
                  <a:pt x="2400300" y="1628775"/>
                </a:lnTo>
                <a:lnTo>
                  <a:pt x="4300538" y="2257425"/>
                </a:lnTo>
                <a:cubicBezTo>
                  <a:pt x="3924300" y="2171700"/>
                  <a:pt x="3919538" y="2328862"/>
                  <a:pt x="3543300" y="2243137"/>
                </a:cubicBezTo>
                <a:lnTo>
                  <a:pt x="1900238" y="1657350"/>
                </a:lnTo>
                <a:lnTo>
                  <a:pt x="1914526" y="3143250"/>
                </a:lnTo>
                <a:lnTo>
                  <a:pt x="0" y="3128963"/>
                </a:lnTo>
              </a:path>
            </a:pathLst>
          </a:custGeom>
          <a:noFill/>
          <a:ln w="3175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336001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nl-NL" dirty="0" smtClean="0">
                <a:latin typeface="Verdana" pitchFamily="34" charset="0"/>
                <a:ea typeface="ＭＳ Ｐゴシック" pitchFamily="34" charset="-128"/>
                <a:cs typeface="Verdana" pitchFamily="34" charset="0"/>
              </a:rPr>
              <a:t>FA of Technical systems</a:t>
            </a:r>
          </a:p>
        </p:txBody>
      </p:sp>
      <p:sp>
        <p:nvSpPr>
          <p:cNvPr id="66563" name="Content Placeholder 2"/>
          <p:cNvSpPr>
            <a:spLocks noGrp="1"/>
          </p:cNvSpPr>
          <p:nvPr>
            <p:ph idx="1"/>
          </p:nvPr>
        </p:nvSpPr>
        <p:spPr>
          <a:xfrm>
            <a:off x="457200" y="1600200"/>
            <a:ext cx="8229600" cy="460375"/>
          </a:xfrm>
        </p:spPr>
        <p:txBody>
          <a:bodyPr>
            <a:noAutofit/>
          </a:bodyPr>
          <a:lstStyle/>
          <a:p>
            <a:pPr marL="0" indent="0">
              <a:buNone/>
            </a:pPr>
            <a:r>
              <a:rPr lang="nl-NL" sz="1800" dirty="0" err="1" smtClean="0">
                <a:latin typeface="Verdana" pitchFamily="34" charset="0"/>
                <a:ea typeface="ＭＳ Ｐゴシック" pitchFamily="34" charset="-128"/>
                <a:cs typeface="Verdana" pitchFamily="34" charset="0"/>
              </a:rPr>
              <a:t>FAs</a:t>
            </a:r>
            <a:r>
              <a:rPr lang="nl-NL" sz="1800" dirty="0" smtClean="0">
                <a:latin typeface="Verdana" pitchFamily="34" charset="0"/>
                <a:ea typeface="ＭＳ Ｐゴシック" pitchFamily="34" charset="-128"/>
                <a:cs typeface="Verdana" pitchFamily="34" charset="0"/>
              </a:rPr>
              <a:t> </a:t>
            </a:r>
            <a:r>
              <a:rPr lang="nl-NL" sz="1800" dirty="0" err="1" smtClean="0">
                <a:latin typeface="Verdana" pitchFamily="34" charset="0"/>
                <a:ea typeface="ＭＳ Ｐゴシック" pitchFamily="34" charset="-128"/>
                <a:cs typeface="Verdana" pitchFamily="34" charset="0"/>
              </a:rPr>
              <a:t>can</a:t>
            </a:r>
            <a:r>
              <a:rPr lang="nl-NL" sz="1800" dirty="0" smtClean="0">
                <a:latin typeface="Verdana" pitchFamily="34" charset="0"/>
                <a:ea typeface="ＭＳ Ｐゴシック" pitchFamily="34" charset="-128"/>
                <a:cs typeface="Verdana" pitchFamily="34" charset="0"/>
              </a:rPr>
              <a:t> </a:t>
            </a:r>
            <a:r>
              <a:rPr lang="nl-NL" sz="1800" dirty="0" err="1" smtClean="0">
                <a:latin typeface="Verdana" pitchFamily="34" charset="0"/>
                <a:ea typeface="ＭＳ Ｐゴシック" pitchFamily="34" charset="-128"/>
                <a:cs typeface="Verdana" pitchFamily="34" charset="0"/>
              </a:rPr>
              <a:t>also</a:t>
            </a:r>
            <a:r>
              <a:rPr lang="nl-NL" sz="1800" dirty="0" smtClean="0">
                <a:latin typeface="Verdana" pitchFamily="34" charset="0"/>
                <a:ea typeface="ＭＳ Ｐゴシック" pitchFamily="34" charset="-128"/>
                <a:cs typeface="Verdana" pitchFamily="34" charset="0"/>
              </a:rPr>
              <a:t> </a:t>
            </a:r>
            <a:r>
              <a:rPr lang="nl-NL" sz="1800" dirty="0" err="1" smtClean="0">
                <a:latin typeface="Verdana" pitchFamily="34" charset="0"/>
                <a:ea typeface="ＭＳ Ｐゴシック" pitchFamily="34" charset="-128"/>
                <a:cs typeface="Verdana" pitchFamily="34" charset="0"/>
              </a:rPr>
              <a:t>be</a:t>
            </a:r>
            <a:r>
              <a:rPr lang="nl-NL" sz="1800" dirty="0" smtClean="0">
                <a:latin typeface="Verdana" pitchFamily="34" charset="0"/>
                <a:ea typeface="ＭＳ Ｐゴシック" pitchFamily="34" charset="-128"/>
                <a:cs typeface="Verdana" pitchFamily="34" charset="0"/>
              </a:rPr>
              <a:t> </a:t>
            </a:r>
            <a:r>
              <a:rPr lang="nl-NL" sz="1800" dirty="0" err="1" smtClean="0">
                <a:latin typeface="Verdana" pitchFamily="34" charset="0"/>
                <a:ea typeface="ＭＳ Ｐゴシック" pitchFamily="34" charset="-128"/>
                <a:cs typeface="Verdana" pitchFamily="34" charset="0"/>
              </a:rPr>
              <a:t>provided</a:t>
            </a:r>
            <a:r>
              <a:rPr lang="nl-NL" sz="1800" dirty="0" smtClean="0">
                <a:latin typeface="Verdana" pitchFamily="34" charset="0"/>
                <a:ea typeface="ＭＳ Ｐゴシック" pitchFamily="34" charset="-128"/>
                <a:cs typeface="Verdana" pitchFamily="34" charset="0"/>
              </a:rPr>
              <a:t> </a:t>
            </a:r>
            <a:r>
              <a:rPr lang="nl-NL" sz="1800" dirty="0" err="1" smtClean="0">
                <a:latin typeface="Verdana" pitchFamily="34" charset="0"/>
                <a:ea typeface="ＭＳ Ｐゴシック" pitchFamily="34" charset="-128"/>
                <a:cs typeface="Verdana" pitchFamily="34" charset="0"/>
              </a:rPr>
              <a:t>for</a:t>
            </a:r>
            <a:r>
              <a:rPr lang="nl-NL" sz="1800" dirty="0" smtClean="0">
                <a:latin typeface="Verdana" pitchFamily="34" charset="0"/>
                <a:ea typeface="ＭＳ Ｐゴシック" pitchFamily="34" charset="-128"/>
                <a:cs typeface="Verdana" pitchFamily="34" charset="0"/>
              </a:rPr>
              <a:t> </a:t>
            </a:r>
            <a:r>
              <a:rPr lang="nl-NL" sz="1800" dirty="0" err="1" smtClean="0">
                <a:latin typeface="Verdana" pitchFamily="34" charset="0"/>
                <a:ea typeface="ＭＳ Ｐゴシック" pitchFamily="34" charset="-128"/>
                <a:cs typeface="Verdana" pitchFamily="34" charset="0"/>
              </a:rPr>
              <a:t>technical</a:t>
            </a:r>
            <a:r>
              <a:rPr lang="nl-NL" sz="1800" dirty="0" smtClean="0">
                <a:latin typeface="Verdana" pitchFamily="34" charset="0"/>
                <a:ea typeface="ＭＳ Ｐゴシック" pitchFamily="34" charset="-128"/>
                <a:cs typeface="Verdana" pitchFamily="34" charset="0"/>
              </a:rPr>
              <a:t> </a:t>
            </a:r>
            <a:r>
              <a:rPr lang="nl-NL" sz="1800" dirty="0" err="1" smtClean="0">
                <a:latin typeface="Verdana" pitchFamily="34" charset="0"/>
                <a:ea typeface="ＭＳ Ｐゴシック" pitchFamily="34" charset="-128"/>
                <a:cs typeface="Verdana" pitchFamily="34" charset="0"/>
              </a:rPr>
              <a:t>systems</a:t>
            </a:r>
            <a:endParaRPr lang="nl-NL" sz="1800" dirty="0" smtClean="0">
              <a:latin typeface="Verdana" pitchFamily="34" charset="0"/>
              <a:ea typeface="ＭＳ Ｐゴシック" pitchFamily="34" charset="-128"/>
              <a:cs typeface="Verdana" pitchFamily="34" charset="0"/>
            </a:endParaRPr>
          </a:p>
          <a:p>
            <a:pPr marL="0" indent="0">
              <a:buNone/>
            </a:pPr>
            <a:endParaRPr lang="nl-NL" sz="1800" dirty="0" smtClean="0">
              <a:latin typeface="Verdana" pitchFamily="34" charset="0"/>
              <a:ea typeface="ＭＳ Ｐゴシック" pitchFamily="34" charset="-128"/>
              <a:cs typeface="Verdana" pitchFamily="34" charset="0"/>
            </a:endParaRPr>
          </a:p>
          <a:p>
            <a:pPr marL="0" indent="0">
              <a:buNone/>
            </a:pPr>
            <a:r>
              <a:rPr lang="nl-NL" sz="1800" dirty="0" err="1" smtClean="0">
                <a:latin typeface="Verdana" pitchFamily="34" charset="0"/>
                <a:ea typeface="ＭＳ Ｐゴシック" pitchFamily="34" charset="-128"/>
                <a:cs typeface="Verdana" pitchFamily="34" charset="0"/>
              </a:rPr>
              <a:t>Example</a:t>
            </a:r>
            <a:r>
              <a:rPr lang="nl-NL" sz="1800" dirty="0" smtClean="0">
                <a:latin typeface="Verdana" pitchFamily="34" charset="0"/>
                <a:ea typeface="ＭＳ Ｐゴシック" pitchFamily="34" charset="-128"/>
                <a:cs typeface="Verdana" pitchFamily="34" charset="0"/>
              </a:rPr>
              <a:t>:</a:t>
            </a:r>
          </a:p>
        </p:txBody>
      </p:sp>
      <p:pic>
        <p:nvPicPr>
          <p:cNvPr id="1026" name="Picture 2"/>
          <p:cNvPicPr>
            <a:picLocks noChangeAspect="1" noChangeArrowheads="1"/>
          </p:cNvPicPr>
          <p:nvPr/>
        </p:nvPicPr>
        <p:blipFill>
          <a:blip r:embed="rId3"/>
          <a:srcRect/>
          <a:stretch>
            <a:fillRect/>
          </a:stretch>
        </p:blipFill>
        <p:spPr bwMode="auto">
          <a:xfrm>
            <a:off x="2267744" y="2420888"/>
            <a:ext cx="5688804" cy="3240360"/>
          </a:xfrm>
          <a:prstGeom prst="rect">
            <a:avLst/>
          </a:prstGeom>
          <a:noFill/>
          <a:ln w="9525">
            <a:noFill/>
            <a:miter lim="800000"/>
            <a:headEnd/>
            <a:tailEnd/>
          </a:ln>
          <a:effectLst/>
        </p:spPr>
      </p:pic>
    </p:spTree>
    <p:extLst>
      <p:ext uri="{BB962C8B-B14F-4D97-AF65-F5344CB8AC3E}">
        <p14:creationId xmlns:p14="http://schemas.microsoft.com/office/powerpoint/2010/main" val="504322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t>Case </a:t>
            </a:r>
            <a:r>
              <a:rPr lang="nl-NL" dirty="0" err="1" smtClean="0"/>
              <a:t>study</a:t>
            </a:r>
            <a:r>
              <a:rPr lang="nl-NL" dirty="0" smtClean="0"/>
              <a:t>: FA of a </a:t>
            </a:r>
            <a:r>
              <a:rPr lang="nl-NL" dirty="0" err="1" smtClean="0"/>
              <a:t>Chrome</a:t>
            </a:r>
            <a:endParaRPr lang="en-US" dirty="0"/>
          </a:p>
        </p:txBody>
      </p:sp>
      <p:sp>
        <p:nvSpPr>
          <p:cNvPr id="3" name="Tijdelijke aanduiding voor inhoud 2"/>
          <p:cNvSpPr>
            <a:spLocks noGrp="1"/>
          </p:cNvSpPr>
          <p:nvPr>
            <p:ph idx="1"/>
          </p:nvPr>
        </p:nvSpPr>
        <p:spPr/>
        <p:txBody>
          <a:bodyPr>
            <a:normAutofit/>
          </a:bodyPr>
          <a:lstStyle/>
          <a:p>
            <a:pPr marL="0" indent="0">
              <a:buNone/>
            </a:pPr>
            <a:endParaRPr lang="nl-NL" sz="2400" dirty="0" smtClean="0"/>
          </a:p>
          <a:p>
            <a:pPr marL="0" indent="0">
              <a:buNone/>
            </a:pPr>
            <a:r>
              <a:rPr lang="nl-NL" sz="2400" dirty="0" err="1" smtClean="0"/>
              <a:t>Functional</a:t>
            </a:r>
            <a:r>
              <a:rPr lang="nl-NL" sz="2400" dirty="0" smtClean="0"/>
              <a:t> </a:t>
            </a:r>
            <a:r>
              <a:rPr lang="nl-NL" sz="2400" dirty="0" err="1" smtClean="0"/>
              <a:t>architecture</a:t>
            </a:r>
            <a:endParaRPr lang="en-US" sz="2400" dirty="0"/>
          </a:p>
        </p:txBody>
      </p:sp>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94" y="2636912"/>
            <a:ext cx="4536502" cy="1944216"/>
          </a:xfrm>
          <a:prstGeom prst="rect">
            <a:avLst/>
          </a:prstGeom>
        </p:spPr>
      </p:pic>
      <p:pic>
        <p:nvPicPr>
          <p:cNvPr id="5" name="Afbeelding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5538" y="2704413"/>
            <a:ext cx="3986921" cy="3388883"/>
          </a:xfrm>
          <a:prstGeom prst="rect">
            <a:avLst/>
          </a:prstGeom>
        </p:spPr>
      </p:pic>
      <p:sp>
        <p:nvSpPr>
          <p:cNvPr id="6" name="Tekstvak 5"/>
          <p:cNvSpPr txBox="1"/>
          <p:nvPr/>
        </p:nvSpPr>
        <p:spPr>
          <a:xfrm>
            <a:off x="4896520" y="1743199"/>
            <a:ext cx="2948115" cy="461665"/>
          </a:xfrm>
          <a:prstGeom prst="rect">
            <a:avLst/>
          </a:prstGeom>
          <a:noFill/>
        </p:spPr>
        <p:txBody>
          <a:bodyPr wrap="none" rtlCol="0">
            <a:spAutoFit/>
          </a:bodyPr>
          <a:lstStyle/>
          <a:p>
            <a:r>
              <a:rPr lang="nl-NL" sz="2400" dirty="0" smtClean="0"/>
              <a:t>Technical Architecture</a:t>
            </a:r>
            <a:endParaRPr lang="en-US" sz="2400" dirty="0"/>
          </a:p>
        </p:txBody>
      </p:sp>
      <p:sp>
        <p:nvSpPr>
          <p:cNvPr id="7" name="Tekstvak 6"/>
          <p:cNvSpPr txBox="1"/>
          <p:nvPr/>
        </p:nvSpPr>
        <p:spPr>
          <a:xfrm>
            <a:off x="395536" y="4815203"/>
            <a:ext cx="1555234" cy="784830"/>
          </a:xfrm>
          <a:prstGeom prst="rect">
            <a:avLst/>
          </a:prstGeom>
          <a:noFill/>
        </p:spPr>
        <p:txBody>
          <a:bodyPr wrap="none" rtlCol="0">
            <a:spAutoFit/>
          </a:bodyPr>
          <a:lstStyle/>
          <a:p>
            <a:r>
              <a:rPr lang="en-US" sz="900" dirty="0" smtClean="0">
                <a:latin typeface="Calibri"/>
                <a:ea typeface="Calibri"/>
                <a:cs typeface="Times New Roman"/>
              </a:rPr>
              <a:t>1. </a:t>
            </a:r>
            <a:r>
              <a:rPr lang="en-US" sz="900" dirty="0">
                <a:latin typeface="Calibri"/>
                <a:ea typeface="Calibri"/>
                <a:cs typeface="Times New Roman"/>
              </a:rPr>
              <a:t>data storage requests</a:t>
            </a:r>
          </a:p>
          <a:p>
            <a:r>
              <a:rPr lang="en-US" sz="900" dirty="0" smtClean="0">
                <a:latin typeface="Calibri"/>
                <a:ea typeface="Calibri"/>
                <a:cs typeface="Times New Roman"/>
              </a:rPr>
              <a:t>2. </a:t>
            </a:r>
            <a:r>
              <a:rPr lang="en-US" sz="900" dirty="0">
                <a:latin typeface="Calibri"/>
                <a:ea typeface="Calibri"/>
                <a:cs typeface="Times New Roman"/>
              </a:rPr>
              <a:t>data storage data</a:t>
            </a:r>
          </a:p>
          <a:p>
            <a:r>
              <a:rPr lang="en-US" sz="900" dirty="0" smtClean="0">
                <a:latin typeface="Calibri"/>
                <a:ea typeface="Calibri"/>
                <a:cs typeface="Times New Roman"/>
              </a:rPr>
              <a:t>3. </a:t>
            </a:r>
            <a:r>
              <a:rPr lang="en-US" sz="900" dirty="0">
                <a:latin typeface="Calibri"/>
                <a:ea typeface="Calibri"/>
                <a:cs typeface="Times New Roman"/>
              </a:rPr>
              <a:t>request or store command</a:t>
            </a:r>
          </a:p>
          <a:p>
            <a:r>
              <a:rPr lang="en-US" sz="900" dirty="0" smtClean="0">
                <a:latin typeface="Calibri"/>
                <a:ea typeface="Calibri"/>
                <a:cs typeface="Times New Roman"/>
              </a:rPr>
              <a:t>4. </a:t>
            </a:r>
            <a:r>
              <a:rPr lang="en-US" sz="900" dirty="0">
                <a:latin typeface="Calibri"/>
                <a:ea typeface="Calibri"/>
                <a:cs typeface="Times New Roman"/>
              </a:rPr>
              <a:t>data receiving</a:t>
            </a:r>
          </a:p>
          <a:p>
            <a:r>
              <a:rPr lang="en-US" sz="900" dirty="0" smtClean="0">
                <a:latin typeface="Calibri"/>
                <a:ea typeface="Calibri"/>
                <a:cs typeface="Times New Roman"/>
              </a:rPr>
              <a:t>5. </a:t>
            </a:r>
            <a:r>
              <a:rPr lang="en-US" sz="900" dirty="0">
                <a:latin typeface="Calibri"/>
                <a:ea typeface="Calibri"/>
                <a:cs typeface="Times New Roman"/>
              </a:rPr>
              <a:t>user command</a:t>
            </a:r>
            <a:endParaRPr lang="en-US" sz="900" dirty="0">
              <a:effectLst/>
              <a:latin typeface="Calibri"/>
              <a:ea typeface="Calibri"/>
              <a:cs typeface="Times New Roman"/>
            </a:endParaRPr>
          </a:p>
        </p:txBody>
      </p:sp>
      <p:sp>
        <p:nvSpPr>
          <p:cNvPr id="8" name="Tekstvak 7"/>
          <p:cNvSpPr txBox="1"/>
          <p:nvPr/>
        </p:nvSpPr>
        <p:spPr>
          <a:xfrm>
            <a:off x="2224678" y="4797152"/>
            <a:ext cx="1566454" cy="784830"/>
          </a:xfrm>
          <a:prstGeom prst="rect">
            <a:avLst/>
          </a:prstGeom>
          <a:noFill/>
        </p:spPr>
        <p:txBody>
          <a:bodyPr wrap="none" rtlCol="0">
            <a:spAutoFit/>
          </a:bodyPr>
          <a:lstStyle/>
          <a:p>
            <a:r>
              <a:rPr lang="en-US" sz="900" dirty="0">
                <a:latin typeface="Calibri"/>
                <a:ea typeface="Calibri"/>
                <a:cs typeface="Times New Roman"/>
              </a:rPr>
              <a:t>6 requested website data</a:t>
            </a:r>
          </a:p>
          <a:p>
            <a:r>
              <a:rPr lang="en-US" sz="900" dirty="0" smtClean="0">
                <a:latin typeface="Calibri"/>
                <a:ea typeface="Calibri"/>
                <a:cs typeface="Times New Roman"/>
              </a:rPr>
              <a:t>7. </a:t>
            </a:r>
            <a:r>
              <a:rPr lang="en-US" sz="900" dirty="0">
                <a:latin typeface="Calibri"/>
                <a:ea typeface="Calibri"/>
                <a:cs typeface="Times New Roman"/>
              </a:rPr>
              <a:t>additional data request</a:t>
            </a:r>
          </a:p>
          <a:p>
            <a:r>
              <a:rPr lang="en-US" sz="900" dirty="0" smtClean="0">
                <a:latin typeface="Calibri"/>
                <a:ea typeface="Calibri"/>
                <a:cs typeface="Times New Roman"/>
              </a:rPr>
              <a:t>8. </a:t>
            </a:r>
            <a:r>
              <a:rPr lang="en-US" sz="900" dirty="0">
                <a:latin typeface="Calibri"/>
                <a:ea typeface="Calibri"/>
                <a:cs typeface="Times New Roman"/>
              </a:rPr>
              <a:t>website data</a:t>
            </a:r>
          </a:p>
          <a:p>
            <a:r>
              <a:rPr lang="en-US" sz="900" dirty="0" smtClean="0">
                <a:latin typeface="Calibri"/>
                <a:ea typeface="Calibri"/>
                <a:cs typeface="Times New Roman"/>
              </a:rPr>
              <a:t>9. </a:t>
            </a:r>
            <a:r>
              <a:rPr lang="en-US" sz="900" dirty="0">
                <a:latin typeface="Calibri"/>
                <a:ea typeface="Calibri"/>
                <a:cs typeface="Times New Roman"/>
              </a:rPr>
              <a:t>check for correct behavior</a:t>
            </a:r>
          </a:p>
          <a:p>
            <a:r>
              <a:rPr lang="en-US" sz="900" dirty="0" smtClean="0">
                <a:latin typeface="Calibri"/>
                <a:ea typeface="Calibri"/>
                <a:cs typeface="Times New Roman"/>
              </a:rPr>
              <a:t>10. </a:t>
            </a:r>
            <a:r>
              <a:rPr lang="en-US" sz="900" dirty="0">
                <a:latin typeface="Calibri"/>
                <a:ea typeface="Calibri"/>
                <a:cs typeface="Times New Roman"/>
              </a:rPr>
              <a:t>error and security reports</a:t>
            </a:r>
          </a:p>
        </p:txBody>
      </p:sp>
      <p:sp>
        <p:nvSpPr>
          <p:cNvPr id="9" name="Lijntoelichting 1 8"/>
          <p:cNvSpPr/>
          <p:nvPr/>
        </p:nvSpPr>
        <p:spPr bwMode="auto">
          <a:xfrm>
            <a:off x="1950770" y="6267795"/>
            <a:ext cx="2289977" cy="360040"/>
          </a:xfrm>
          <a:prstGeom prst="borderCallout1">
            <a:avLst>
              <a:gd name="adj1" fmla="val -41720"/>
              <a:gd name="adj2" fmla="val 12699"/>
              <a:gd name="adj3" fmla="val -197909"/>
              <a:gd name="adj4" fmla="val -23978"/>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b="0" i="0" u="none" strike="noStrike" cap="none" normalizeH="0" baseline="0" dirty="0" smtClean="0">
                <a:ln>
                  <a:noFill/>
                </a:ln>
                <a:solidFill>
                  <a:schemeClr val="tx1"/>
                </a:solidFill>
                <a:effectLst/>
                <a:latin typeface="+mj-lt"/>
              </a:rPr>
              <a:t>Information </a:t>
            </a:r>
            <a:r>
              <a:rPr kumimoji="0" lang="nl-NL" b="0" i="0" u="none" strike="noStrike" cap="none" normalizeH="0" baseline="0" dirty="0" err="1" smtClean="0">
                <a:ln>
                  <a:noFill/>
                </a:ln>
                <a:solidFill>
                  <a:schemeClr val="tx1"/>
                </a:solidFill>
                <a:effectLst/>
                <a:latin typeface="+mj-lt"/>
              </a:rPr>
              <a:t>flows</a:t>
            </a:r>
            <a:endParaRPr kumimoji="0" lang="en-US"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48920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Modular </a:t>
            </a:r>
            <a:r>
              <a:rPr lang="nl-NL" dirty="0" err="1" smtClean="0"/>
              <a:t>decomposition</a:t>
            </a:r>
            <a:endParaRPr lang="en-US" dirty="0"/>
          </a:p>
        </p:txBody>
      </p:sp>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613" y="1988840"/>
            <a:ext cx="3600400" cy="1543029"/>
          </a:xfrm>
          <a:prstGeom prst="rect">
            <a:avLst/>
          </a:prstGeom>
        </p:spPr>
      </p:pic>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3933056"/>
            <a:ext cx="5552139" cy="2720633"/>
          </a:xfrm>
          <a:prstGeom prst="rect">
            <a:avLst/>
          </a:prstGeom>
        </p:spPr>
      </p:pic>
      <p:cxnSp>
        <p:nvCxnSpPr>
          <p:cNvPr id="9" name="Rechte verbindingslijn 8"/>
          <p:cNvCxnSpPr/>
          <p:nvPr/>
        </p:nvCxnSpPr>
        <p:spPr bwMode="auto">
          <a:xfrm>
            <a:off x="2051720" y="2760354"/>
            <a:ext cx="1152128" cy="376499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 name="Rechte verbindingslijn 9"/>
          <p:cNvCxnSpPr/>
          <p:nvPr/>
        </p:nvCxnSpPr>
        <p:spPr bwMode="auto">
          <a:xfrm>
            <a:off x="3707904" y="2204864"/>
            <a:ext cx="5040560" cy="1584176"/>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702160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tangle 66"/>
          <p:cNvSpPr>
            <a:spLocks noGrp="1" noChangeArrowheads="1"/>
          </p:cNvSpPr>
          <p:nvPr>
            <p:ph type="title" idx="4294967295"/>
          </p:nvPr>
        </p:nvSpPr>
        <p:spPr>
          <a:xfrm>
            <a:off x="0" y="-30163"/>
            <a:ext cx="8229600" cy="563563"/>
          </a:xfrm>
        </p:spPr>
        <p:txBody>
          <a:bodyPr lIns="45720" rIns="45720" anchor="b">
            <a:normAutofit/>
          </a:bodyPr>
          <a:lstStyle/>
          <a:p>
            <a:r>
              <a:rPr lang="en-US" altLang="en-US" sz="2800" dirty="0" smtClean="0">
                <a:solidFill>
                  <a:srgbClr val="000000"/>
                </a:solidFill>
              </a:rPr>
              <a:t>FA Restaurant Management</a:t>
            </a:r>
            <a:endParaRPr lang="en-US" altLang="en-US" sz="2800" dirty="0">
              <a:solidFill>
                <a:srgbClr val="000000"/>
              </a:solidFill>
            </a:endParaRP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609600"/>
            <a:ext cx="913447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Notational variants of FA diagrams</a:t>
            </a:r>
            <a:endParaRPr lang="en-US" dirty="0"/>
          </a:p>
        </p:txBody>
      </p:sp>
      <p:sp>
        <p:nvSpPr>
          <p:cNvPr id="3" name="Tijdelijke aanduiding voor inhoud 2"/>
          <p:cNvSpPr>
            <a:spLocks noGrp="1"/>
          </p:cNvSpPr>
          <p:nvPr>
            <p:ph idx="1"/>
          </p:nvPr>
        </p:nvSpPr>
        <p:spPr>
          <a:xfrm>
            <a:off x="1835696" y="1268760"/>
            <a:ext cx="6851104" cy="5112568"/>
          </a:xfrm>
        </p:spPr>
        <p:txBody>
          <a:bodyPr>
            <a:normAutofit/>
          </a:bodyPr>
          <a:lstStyle/>
          <a:p>
            <a:pPr marL="0" indent="0">
              <a:buNone/>
            </a:pPr>
            <a:r>
              <a:rPr lang="en-US" dirty="0" smtClean="0"/>
              <a:t>Module </a:t>
            </a:r>
            <a:endParaRPr lang="en-US" dirty="0"/>
          </a:p>
          <a:p>
            <a:r>
              <a:rPr lang="en-US" dirty="0" smtClean="0"/>
              <a:t>Natural</a:t>
            </a:r>
          </a:p>
          <a:p>
            <a:r>
              <a:rPr lang="en-US" dirty="0" smtClean="0"/>
              <a:t>Boxed</a:t>
            </a:r>
          </a:p>
          <a:p>
            <a:r>
              <a:rPr lang="en-US" dirty="0" smtClean="0"/>
              <a:t>Pillar</a:t>
            </a:r>
          </a:p>
          <a:p>
            <a:r>
              <a:rPr lang="en-US" dirty="0" smtClean="0"/>
              <a:t>Hierarchy</a:t>
            </a:r>
          </a:p>
          <a:p>
            <a:r>
              <a:rPr lang="en-US" dirty="0" smtClean="0"/>
              <a:t>Fish-eye</a:t>
            </a:r>
          </a:p>
          <a:p>
            <a:pPr marL="0" indent="0">
              <a:buNone/>
            </a:pPr>
            <a:endParaRPr lang="en-US" dirty="0" smtClean="0"/>
          </a:p>
          <a:p>
            <a:pPr marL="0" indent="0">
              <a:buNone/>
            </a:pPr>
            <a:r>
              <a:rPr lang="en-US" dirty="0" smtClean="0"/>
              <a:t>Flows</a:t>
            </a:r>
          </a:p>
          <a:p>
            <a:r>
              <a:rPr lang="en-US" dirty="0" smtClean="0"/>
              <a:t>Named flows</a:t>
            </a:r>
          </a:p>
          <a:p>
            <a:r>
              <a:rPr lang="en-US" dirty="0" smtClean="0"/>
              <a:t>Unnamed flows</a:t>
            </a:r>
          </a:p>
          <a:p>
            <a:r>
              <a:rPr lang="en-US" dirty="0" smtClean="0"/>
              <a:t>Numbered</a:t>
            </a:r>
          </a:p>
          <a:p>
            <a:r>
              <a:rPr lang="en-US" dirty="0" smtClean="0"/>
              <a:t>No flows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340768"/>
            <a:ext cx="3445768" cy="2672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6560" r="41933" b="34044"/>
          <a:stretch/>
        </p:blipFill>
        <p:spPr bwMode="auto">
          <a:xfrm>
            <a:off x="4840411" y="4221088"/>
            <a:ext cx="3877816" cy="128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808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381000" y="198438"/>
            <a:ext cx="7620000" cy="944562"/>
          </a:xfrm>
        </p:spPr>
        <p:txBody>
          <a:bodyPr>
            <a:normAutofit/>
          </a:bodyPr>
          <a:lstStyle/>
          <a:p>
            <a:r>
              <a:rPr lang="nl-NL" sz="3600" dirty="0" err="1" smtClean="0"/>
              <a:t>Pillar</a:t>
            </a:r>
            <a:r>
              <a:rPr lang="nl-NL" sz="3600" dirty="0" smtClean="0"/>
              <a:t> view FA</a:t>
            </a:r>
            <a:endParaRPr lang="en-US" sz="3200" dirty="0"/>
          </a:p>
        </p:txBody>
      </p:sp>
      <p:grpSp>
        <p:nvGrpSpPr>
          <p:cNvPr id="293891" name="Group 3"/>
          <p:cNvGrpSpPr>
            <a:grpSpLocks/>
          </p:cNvGrpSpPr>
          <p:nvPr/>
        </p:nvGrpSpPr>
        <p:grpSpPr bwMode="auto">
          <a:xfrm>
            <a:off x="1042988" y="1557338"/>
            <a:ext cx="7021512" cy="5040312"/>
            <a:chOff x="657" y="981"/>
            <a:chExt cx="4423" cy="3175"/>
          </a:xfrm>
        </p:grpSpPr>
        <p:grpSp>
          <p:nvGrpSpPr>
            <p:cNvPr id="293892" name="Group 4"/>
            <p:cNvGrpSpPr>
              <a:grpSpLocks/>
            </p:cNvGrpSpPr>
            <p:nvPr/>
          </p:nvGrpSpPr>
          <p:grpSpPr bwMode="auto">
            <a:xfrm>
              <a:off x="3347" y="981"/>
              <a:ext cx="836" cy="2103"/>
              <a:chOff x="2508" y="857"/>
              <a:chExt cx="836" cy="2103"/>
            </a:xfrm>
          </p:grpSpPr>
          <p:sp>
            <p:nvSpPr>
              <p:cNvPr id="293893" name="Rectangle 5"/>
              <p:cNvSpPr>
                <a:spLocks noChangeArrowheads="1"/>
              </p:cNvSpPr>
              <p:nvPr/>
            </p:nvSpPr>
            <p:spPr bwMode="auto">
              <a:xfrm>
                <a:off x="2612" y="1307"/>
                <a:ext cx="516" cy="3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93894" name="Rectangle 6"/>
              <p:cNvSpPr>
                <a:spLocks noChangeArrowheads="1"/>
              </p:cNvSpPr>
              <p:nvPr/>
            </p:nvSpPr>
            <p:spPr bwMode="auto">
              <a:xfrm>
                <a:off x="2543" y="857"/>
                <a:ext cx="769" cy="2103"/>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nl-NL"/>
              </a:p>
            </p:txBody>
          </p:sp>
          <p:sp>
            <p:nvSpPr>
              <p:cNvPr id="293895" name="Text Box 7"/>
              <p:cNvSpPr txBox="1">
                <a:spLocks noChangeArrowheads="1"/>
              </p:cNvSpPr>
              <p:nvPr/>
            </p:nvSpPr>
            <p:spPr bwMode="auto">
              <a:xfrm>
                <a:off x="2508" y="927"/>
                <a:ext cx="836" cy="1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sz="1300" b="1">
                    <a:solidFill>
                      <a:schemeClr val="bg1"/>
                    </a:solidFill>
                    <a:latin typeface="Invensys Andale" pitchFamily="34" charset="0"/>
                  </a:rPr>
                  <a:t>Manufacturing</a:t>
                </a:r>
              </a:p>
            </p:txBody>
          </p:sp>
          <p:sp>
            <p:nvSpPr>
              <p:cNvPr id="293896" name="Rectangle 8"/>
              <p:cNvSpPr>
                <a:spLocks noChangeArrowheads="1"/>
              </p:cNvSpPr>
              <p:nvPr/>
            </p:nvSpPr>
            <p:spPr bwMode="auto">
              <a:xfrm>
                <a:off x="2625" y="1943"/>
                <a:ext cx="541"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93897" name="Rectangle 9"/>
              <p:cNvSpPr>
                <a:spLocks noChangeArrowheads="1"/>
              </p:cNvSpPr>
              <p:nvPr/>
            </p:nvSpPr>
            <p:spPr bwMode="auto">
              <a:xfrm>
                <a:off x="2640" y="182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MES</a:t>
                </a:r>
              </a:p>
            </p:txBody>
          </p:sp>
          <p:sp>
            <p:nvSpPr>
              <p:cNvPr id="293898" name="Rectangle 10"/>
              <p:cNvSpPr>
                <a:spLocks noChangeArrowheads="1"/>
              </p:cNvSpPr>
              <p:nvPr/>
            </p:nvSpPr>
            <p:spPr bwMode="auto">
              <a:xfrm>
                <a:off x="2640" y="2175"/>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Scheduler</a:t>
                </a:r>
              </a:p>
            </p:txBody>
          </p:sp>
          <p:sp>
            <p:nvSpPr>
              <p:cNvPr id="293899" name="Rectangle 11"/>
              <p:cNvSpPr>
                <a:spLocks noChangeArrowheads="1"/>
              </p:cNvSpPr>
              <p:nvPr/>
            </p:nvSpPr>
            <p:spPr bwMode="auto">
              <a:xfrm>
                <a:off x="2640" y="146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PDM</a:t>
                </a:r>
              </a:p>
            </p:txBody>
          </p:sp>
          <p:sp>
            <p:nvSpPr>
              <p:cNvPr id="293900" name="Rectangle 12"/>
              <p:cNvSpPr>
                <a:spLocks noChangeArrowheads="1"/>
              </p:cNvSpPr>
              <p:nvPr/>
            </p:nvSpPr>
            <p:spPr bwMode="auto">
              <a:xfrm>
                <a:off x="2640" y="2544"/>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TQM</a:t>
                </a:r>
              </a:p>
            </p:txBody>
          </p:sp>
        </p:grpSp>
        <p:grpSp>
          <p:nvGrpSpPr>
            <p:cNvPr id="293901" name="Group 13"/>
            <p:cNvGrpSpPr>
              <a:grpSpLocks/>
            </p:cNvGrpSpPr>
            <p:nvPr/>
          </p:nvGrpSpPr>
          <p:grpSpPr bwMode="auto">
            <a:xfrm>
              <a:off x="4311" y="981"/>
              <a:ext cx="769" cy="2103"/>
              <a:chOff x="3379" y="857"/>
              <a:chExt cx="769" cy="2103"/>
            </a:xfrm>
          </p:grpSpPr>
          <p:sp>
            <p:nvSpPr>
              <p:cNvPr id="293902" name="Rectangle 14"/>
              <p:cNvSpPr>
                <a:spLocks noChangeArrowheads="1"/>
              </p:cNvSpPr>
              <p:nvPr/>
            </p:nvSpPr>
            <p:spPr bwMode="auto">
              <a:xfrm>
                <a:off x="3379" y="857"/>
                <a:ext cx="769" cy="2103"/>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nl-NL"/>
              </a:p>
            </p:txBody>
          </p:sp>
          <p:sp>
            <p:nvSpPr>
              <p:cNvPr id="293903" name="Text Box 15"/>
              <p:cNvSpPr txBox="1">
                <a:spLocks noChangeArrowheads="1"/>
              </p:cNvSpPr>
              <p:nvPr/>
            </p:nvSpPr>
            <p:spPr bwMode="auto">
              <a:xfrm>
                <a:off x="3414" y="930"/>
                <a:ext cx="702" cy="1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sz="1300" b="1">
                    <a:solidFill>
                      <a:schemeClr val="bg1"/>
                    </a:solidFill>
                    <a:latin typeface="Invensys Andale" pitchFamily="34" charset="0"/>
                  </a:rPr>
                  <a:t>Distribution</a:t>
                </a:r>
              </a:p>
            </p:txBody>
          </p:sp>
          <p:sp>
            <p:nvSpPr>
              <p:cNvPr id="293904" name="Rectangle 16"/>
              <p:cNvSpPr>
                <a:spLocks noChangeArrowheads="1"/>
              </p:cNvSpPr>
              <p:nvPr/>
            </p:nvSpPr>
            <p:spPr bwMode="auto">
              <a:xfrm>
                <a:off x="3464" y="1946"/>
                <a:ext cx="541"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93905" name="Rectangle 17"/>
              <p:cNvSpPr>
                <a:spLocks noChangeArrowheads="1"/>
              </p:cNvSpPr>
              <p:nvPr/>
            </p:nvSpPr>
            <p:spPr bwMode="auto">
              <a:xfrm>
                <a:off x="3479" y="182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RoutePro</a:t>
                </a:r>
              </a:p>
            </p:txBody>
          </p:sp>
          <p:sp>
            <p:nvSpPr>
              <p:cNvPr id="293906" name="Rectangle 18"/>
              <p:cNvSpPr>
                <a:spLocks noChangeArrowheads="1"/>
              </p:cNvSpPr>
              <p:nvPr/>
            </p:nvSpPr>
            <p:spPr bwMode="auto">
              <a:xfrm>
                <a:off x="3479" y="2544"/>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BidPro</a:t>
                </a:r>
              </a:p>
            </p:txBody>
          </p:sp>
          <p:sp>
            <p:nvSpPr>
              <p:cNvPr id="293907" name="Rectangle 19"/>
              <p:cNvSpPr>
                <a:spLocks noChangeArrowheads="1"/>
              </p:cNvSpPr>
              <p:nvPr/>
            </p:nvSpPr>
            <p:spPr bwMode="auto">
              <a:xfrm>
                <a:off x="3479" y="2175"/>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TransPro</a:t>
                </a:r>
              </a:p>
            </p:txBody>
          </p:sp>
          <p:sp>
            <p:nvSpPr>
              <p:cNvPr id="293908" name="Rectangle 20"/>
              <p:cNvSpPr>
                <a:spLocks noChangeArrowheads="1"/>
              </p:cNvSpPr>
              <p:nvPr/>
            </p:nvSpPr>
            <p:spPr bwMode="auto">
              <a:xfrm>
                <a:off x="3479" y="146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Designer</a:t>
                </a:r>
              </a:p>
            </p:txBody>
          </p:sp>
        </p:grpSp>
        <p:grpSp>
          <p:nvGrpSpPr>
            <p:cNvPr id="293909" name="Group 21"/>
            <p:cNvGrpSpPr>
              <a:grpSpLocks/>
            </p:cNvGrpSpPr>
            <p:nvPr/>
          </p:nvGrpSpPr>
          <p:grpSpPr bwMode="auto">
            <a:xfrm>
              <a:off x="2450" y="981"/>
              <a:ext cx="769" cy="2103"/>
              <a:chOff x="1756" y="857"/>
              <a:chExt cx="769" cy="2103"/>
            </a:xfrm>
          </p:grpSpPr>
          <p:sp>
            <p:nvSpPr>
              <p:cNvPr id="293910" name="Rectangle 22"/>
              <p:cNvSpPr>
                <a:spLocks noChangeArrowheads="1"/>
              </p:cNvSpPr>
              <p:nvPr/>
            </p:nvSpPr>
            <p:spPr bwMode="auto">
              <a:xfrm>
                <a:off x="1756" y="857"/>
                <a:ext cx="769" cy="2103"/>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nl-NL"/>
              </a:p>
            </p:txBody>
          </p:sp>
          <p:sp>
            <p:nvSpPr>
              <p:cNvPr id="293911" name="Text Box 23"/>
              <p:cNvSpPr txBox="1">
                <a:spLocks noChangeArrowheads="1"/>
              </p:cNvSpPr>
              <p:nvPr/>
            </p:nvSpPr>
            <p:spPr bwMode="auto">
              <a:xfrm>
                <a:off x="1858" y="930"/>
                <a:ext cx="557" cy="1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sz="1300" b="1">
                    <a:solidFill>
                      <a:schemeClr val="bg1"/>
                    </a:solidFill>
                    <a:latin typeface="Invensys Andale" pitchFamily="34" charset="0"/>
                  </a:rPr>
                  <a:t>Planning</a:t>
                </a:r>
              </a:p>
            </p:txBody>
          </p:sp>
          <p:sp>
            <p:nvSpPr>
              <p:cNvPr id="293912" name="Rectangle 24"/>
              <p:cNvSpPr>
                <a:spLocks noChangeArrowheads="1"/>
              </p:cNvSpPr>
              <p:nvPr/>
            </p:nvSpPr>
            <p:spPr bwMode="auto">
              <a:xfrm>
                <a:off x="1836" y="1946"/>
                <a:ext cx="541"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93913" name="Rectangle 25"/>
              <p:cNvSpPr>
                <a:spLocks noChangeArrowheads="1"/>
              </p:cNvSpPr>
              <p:nvPr/>
            </p:nvSpPr>
            <p:spPr bwMode="auto">
              <a:xfrm>
                <a:off x="1838" y="182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Planner</a:t>
                </a:r>
              </a:p>
            </p:txBody>
          </p:sp>
          <p:sp>
            <p:nvSpPr>
              <p:cNvPr id="293914" name="Rectangle 26"/>
              <p:cNvSpPr>
                <a:spLocks noChangeArrowheads="1"/>
              </p:cNvSpPr>
              <p:nvPr/>
            </p:nvSpPr>
            <p:spPr bwMode="auto">
              <a:xfrm>
                <a:off x="1838" y="2175"/>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Demand</a:t>
                </a:r>
              </a:p>
              <a:p>
                <a:pPr eaLnBrk="0" hangingPunct="0"/>
                <a:r>
                  <a:rPr lang="en-US" sz="1100" b="1">
                    <a:solidFill>
                      <a:schemeClr val="bg1"/>
                    </a:solidFill>
                    <a:latin typeface="Invensys Andale" pitchFamily="34" charset="0"/>
                  </a:rPr>
                  <a:t>Planner</a:t>
                </a:r>
              </a:p>
            </p:txBody>
          </p:sp>
          <p:sp>
            <p:nvSpPr>
              <p:cNvPr id="293915" name="Rectangle 27"/>
              <p:cNvSpPr>
                <a:spLocks noChangeArrowheads="1"/>
              </p:cNvSpPr>
              <p:nvPr/>
            </p:nvSpPr>
            <p:spPr bwMode="auto">
              <a:xfrm>
                <a:off x="1838" y="146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Order </a:t>
                </a:r>
              </a:p>
              <a:p>
                <a:pPr eaLnBrk="0" hangingPunct="0"/>
                <a:r>
                  <a:rPr lang="en-US" sz="1100" b="1">
                    <a:solidFill>
                      <a:schemeClr val="bg1"/>
                    </a:solidFill>
                    <a:latin typeface="Invensys Andale" pitchFamily="34" charset="0"/>
                  </a:rPr>
                  <a:t>Promising</a:t>
                </a:r>
              </a:p>
            </p:txBody>
          </p:sp>
        </p:grpSp>
        <p:grpSp>
          <p:nvGrpSpPr>
            <p:cNvPr id="293916" name="Group 28"/>
            <p:cNvGrpSpPr>
              <a:grpSpLocks/>
            </p:cNvGrpSpPr>
            <p:nvPr/>
          </p:nvGrpSpPr>
          <p:grpSpPr bwMode="auto">
            <a:xfrm>
              <a:off x="1553" y="981"/>
              <a:ext cx="769" cy="2103"/>
              <a:chOff x="968" y="857"/>
              <a:chExt cx="769" cy="2103"/>
            </a:xfrm>
          </p:grpSpPr>
          <p:sp>
            <p:nvSpPr>
              <p:cNvPr id="293917" name="Rectangle 29"/>
              <p:cNvSpPr>
                <a:spLocks noChangeArrowheads="1"/>
              </p:cNvSpPr>
              <p:nvPr/>
            </p:nvSpPr>
            <p:spPr bwMode="auto">
              <a:xfrm>
                <a:off x="968" y="857"/>
                <a:ext cx="769" cy="2103"/>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nl-NL"/>
              </a:p>
            </p:txBody>
          </p:sp>
          <p:sp>
            <p:nvSpPr>
              <p:cNvPr id="293918" name="Text Box 30"/>
              <p:cNvSpPr txBox="1">
                <a:spLocks noChangeArrowheads="1"/>
              </p:cNvSpPr>
              <p:nvPr/>
            </p:nvSpPr>
            <p:spPr bwMode="auto">
              <a:xfrm>
                <a:off x="1104" y="933"/>
                <a:ext cx="486" cy="1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sz="1300" b="1">
                    <a:solidFill>
                      <a:schemeClr val="bg1"/>
                    </a:solidFill>
                    <a:latin typeface="Invensys Andale" pitchFamily="34" charset="0"/>
                  </a:rPr>
                  <a:t>Service</a:t>
                </a:r>
              </a:p>
            </p:txBody>
          </p:sp>
          <p:sp>
            <p:nvSpPr>
              <p:cNvPr id="293919" name="Rectangle 31"/>
              <p:cNvSpPr>
                <a:spLocks noChangeArrowheads="1"/>
              </p:cNvSpPr>
              <p:nvPr/>
            </p:nvSpPr>
            <p:spPr bwMode="auto">
              <a:xfrm>
                <a:off x="1047" y="1949"/>
                <a:ext cx="541"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93920" name="Rectangle 32"/>
              <p:cNvSpPr>
                <a:spLocks noChangeArrowheads="1"/>
              </p:cNvSpPr>
              <p:nvPr/>
            </p:nvSpPr>
            <p:spPr bwMode="auto">
              <a:xfrm>
                <a:off x="1056" y="182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E-Service</a:t>
                </a:r>
              </a:p>
            </p:txBody>
          </p:sp>
          <p:sp>
            <p:nvSpPr>
              <p:cNvPr id="293921" name="Rectangle 33"/>
              <p:cNvSpPr>
                <a:spLocks noChangeArrowheads="1"/>
              </p:cNvSpPr>
              <p:nvPr/>
            </p:nvSpPr>
            <p:spPr bwMode="auto">
              <a:xfrm>
                <a:off x="1056" y="2175"/>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E-Service</a:t>
                </a:r>
              </a:p>
              <a:p>
                <a:pPr eaLnBrk="0" hangingPunct="0"/>
                <a:r>
                  <a:rPr lang="en-US" sz="1100" b="1">
                    <a:solidFill>
                      <a:schemeClr val="bg1"/>
                    </a:solidFill>
                    <a:latin typeface="Invensys Andale" pitchFamily="34" charset="0"/>
                  </a:rPr>
                  <a:t>Remote</a:t>
                </a:r>
              </a:p>
            </p:txBody>
          </p:sp>
          <p:sp>
            <p:nvSpPr>
              <p:cNvPr id="293922" name="Rectangle 34"/>
              <p:cNvSpPr>
                <a:spLocks noChangeArrowheads="1"/>
              </p:cNvSpPr>
              <p:nvPr/>
            </p:nvSpPr>
            <p:spPr bwMode="auto">
              <a:xfrm>
                <a:off x="1056" y="2544"/>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Service</a:t>
                </a:r>
              </a:p>
              <a:p>
                <a:pPr eaLnBrk="0" hangingPunct="0"/>
                <a:r>
                  <a:rPr lang="en-US" sz="1100" b="1">
                    <a:solidFill>
                      <a:schemeClr val="bg1"/>
                    </a:solidFill>
                    <a:latin typeface="Invensys Andale" pitchFamily="34" charset="0"/>
                  </a:rPr>
                  <a:t>Scheduler</a:t>
                </a:r>
              </a:p>
            </p:txBody>
          </p:sp>
          <p:sp>
            <p:nvSpPr>
              <p:cNvPr id="293923" name="Rectangle 35"/>
              <p:cNvSpPr>
                <a:spLocks noChangeArrowheads="1"/>
              </p:cNvSpPr>
              <p:nvPr/>
            </p:nvSpPr>
            <p:spPr bwMode="auto">
              <a:xfrm>
                <a:off x="1056" y="146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Apropos</a:t>
                </a:r>
              </a:p>
            </p:txBody>
          </p:sp>
        </p:grpSp>
        <p:sp>
          <p:nvSpPr>
            <p:cNvPr id="293924" name="Rectangle 36"/>
            <p:cNvSpPr>
              <a:spLocks noChangeArrowheads="1"/>
            </p:cNvSpPr>
            <p:nvPr/>
          </p:nvSpPr>
          <p:spPr bwMode="auto">
            <a:xfrm>
              <a:off x="668" y="3133"/>
              <a:ext cx="4412" cy="1023"/>
            </a:xfrm>
            <a:prstGeom prst="rect">
              <a:avLst/>
            </a:prstGeom>
            <a:solidFill>
              <a:schemeClr val="bg1"/>
            </a:solidFill>
            <a:ln w="12700">
              <a:solidFill>
                <a:schemeClr val="tx1"/>
              </a:solidFill>
              <a:miter lim="800000"/>
              <a:headEnd/>
              <a:tailEnd/>
            </a:ln>
            <a:effectLst>
              <a:prstShdw prst="shdw18" dist="17961" dir="13500000">
                <a:schemeClr val="tx1">
                  <a:gamma/>
                  <a:shade val="60000"/>
                  <a:invGamma/>
                </a:schemeClr>
              </a:prstShdw>
            </a:effectLst>
          </p:spPr>
          <p:txBody>
            <a:bodyPr wrap="none" lIns="162000" anchorCtr="1"/>
            <a:lstStyle/>
            <a:p>
              <a:r>
                <a:rPr lang="nl-NL" sz="2000"/>
                <a:t>Enterprise Professional</a:t>
              </a:r>
              <a:endParaRPr lang="en-US" sz="2000"/>
            </a:p>
          </p:txBody>
        </p:sp>
        <p:sp>
          <p:nvSpPr>
            <p:cNvPr id="293925" name="Rectangle 37"/>
            <p:cNvSpPr>
              <a:spLocks noChangeArrowheads="1"/>
            </p:cNvSpPr>
            <p:nvPr/>
          </p:nvSpPr>
          <p:spPr bwMode="auto">
            <a:xfrm>
              <a:off x="1814" y="3455"/>
              <a:ext cx="1104" cy="557"/>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700" b="1">
                  <a:solidFill>
                    <a:schemeClr val="bg1"/>
                  </a:solidFill>
                  <a:latin typeface="Invensys Andale" pitchFamily="34" charset="0"/>
                </a:rPr>
                <a:t>Collaboration</a:t>
              </a:r>
            </a:p>
          </p:txBody>
        </p:sp>
        <p:sp>
          <p:nvSpPr>
            <p:cNvPr id="293926" name="Rectangle 38"/>
            <p:cNvSpPr>
              <a:spLocks noChangeArrowheads="1"/>
            </p:cNvSpPr>
            <p:nvPr/>
          </p:nvSpPr>
          <p:spPr bwMode="auto">
            <a:xfrm>
              <a:off x="4142" y="3455"/>
              <a:ext cx="864" cy="557"/>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700" b="1">
                  <a:solidFill>
                    <a:schemeClr val="bg1"/>
                  </a:solidFill>
                  <a:latin typeface="Invensys Andale" pitchFamily="34" charset="0"/>
                </a:rPr>
                <a:t>Portal  </a:t>
              </a:r>
            </a:p>
          </p:txBody>
        </p:sp>
        <p:sp>
          <p:nvSpPr>
            <p:cNvPr id="293927" name="Rectangle 39"/>
            <p:cNvSpPr>
              <a:spLocks noChangeArrowheads="1"/>
            </p:cNvSpPr>
            <p:nvPr/>
          </p:nvSpPr>
          <p:spPr bwMode="auto">
            <a:xfrm>
              <a:off x="3002" y="3455"/>
              <a:ext cx="1056" cy="557"/>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700" b="1">
                  <a:solidFill>
                    <a:schemeClr val="bg1"/>
                  </a:solidFill>
                  <a:latin typeface="Invensys Andale" pitchFamily="34" charset="0"/>
                </a:rPr>
                <a:t>Business</a:t>
              </a:r>
              <a:br>
                <a:rPr lang="en-US" sz="1700" b="1">
                  <a:solidFill>
                    <a:schemeClr val="bg1"/>
                  </a:solidFill>
                  <a:latin typeface="Invensys Andale" pitchFamily="34" charset="0"/>
                </a:rPr>
              </a:br>
              <a:r>
                <a:rPr lang="en-US" sz="1700" b="1">
                  <a:solidFill>
                    <a:schemeClr val="bg1"/>
                  </a:solidFill>
                  <a:latin typeface="Invensys Andale" pitchFamily="34" charset="0"/>
                </a:rPr>
                <a:t>Intelligence</a:t>
              </a:r>
            </a:p>
          </p:txBody>
        </p:sp>
        <p:sp>
          <p:nvSpPr>
            <p:cNvPr id="293928" name="Rectangle 40">
              <a:hlinkClick r:id="" action="ppaction://hlinkshowjump?jump=nextslide" highlightClick="1"/>
            </p:cNvPr>
            <p:cNvSpPr>
              <a:spLocks noChangeArrowheads="1"/>
            </p:cNvSpPr>
            <p:nvPr/>
          </p:nvSpPr>
          <p:spPr bwMode="auto">
            <a:xfrm>
              <a:off x="743" y="3455"/>
              <a:ext cx="999" cy="557"/>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700" b="1">
                  <a:solidFill>
                    <a:schemeClr val="bg1"/>
                  </a:solidFill>
                  <a:latin typeface="Invensys Andale" pitchFamily="34" charset="0"/>
                </a:rPr>
                <a:t>ERP</a:t>
              </a:r>
            </a:p>
          </p:txBody>
        </p:sp>
        <p:grpSp>
          <p:nvGrpSpPr>
            <p:cNvPr id="293929" name="Group 41"/>
            <p:cNvGrpSpPr>
              <a:grpSpLocks/>
            </p:cNvGrpSpPr>
            <p:nvPr/>
          </p:nvGrpSpPr>
          <p:grpSpPr bwMode="auto">
            <a:xfrm>
              <a:off x="657" y="981"/>
              <a:ext cx="769" cy="2103"/>
              <a:chOff x="181" y="857"/>
              <a:chExt cx="769" cy="2103"/>
            </a:xfrm>
          </p:grpSpPr>
          <p:sp>
            <p:nvSpPr>
              <p:cNvPr id="293930" name="Rectangle 42"/>
              <p:cNvSpPr>
                <a:spLocks noChangeArrowheads="1"/>
              </p:cNvSpPr>
              <p:nvPr/>
            </p:nvSpPr>
            <p:spPr bwMode="auto">
              <a:xfrm>
                <a:off x="181" y="857"/>
                <a:ext cx="769" cy="2103"/>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nl-NL"/>
              </a:p>
            </p:txBody>
          </p:sp>
          <p:sp>
            <p:nvSpPr>
              <p:cNvPr id="293931" name="Text Box 43"/>
              <p:cNvSpPr txBox="1">
                <a:spLocks noChangeArrowheads="1"/>
              </p:cNvSpPr>
              <p:nvPr/>
            </p:nvSpPr>
            <p:spPr bwMode="auto">
              <a:xfrm>
                <a:off x="364" y="936"/>
                <a:ext cx="388" cy="18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sz="1300" b="1">
                    <a:solidFill>
                      <a:schemeClr val="bg1"/>
                    </a:solidFill>
                    <a:latin typeface="Invensys Andale" pitchFamily="34" charset="0"/>
                  </a:rPr>
                  <a:t>Sales</a:t>
                </a:r>
              </a:p>
            </p:txBody>
          </p:sp>
          <p:sp>
            <p:nvSpPr>
              <p:cNvPr id="293932" name="Rectangle 44"/>
              <p:cNvSpPr>
                <a:spLocks noChangeArrowheads="1"/>
              </p:cNvSpPr>
              <p:nvPr/>
            </p:nvSpPr>
            <p:spPr bwMode="auto">
              <a:xfrm>
                <a:off x="258" y="1952"/>
                <a:ext cx="541"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293933" name="Rectangle 45"/>
              <p:cNvSpPr>
                <a:spLocks noChangeArrowheads="1"/>
              </p:cNvSpPr>
              <p:nvPr/>
            </p:nvSpPr>
            <p:spPr bwMode="auto">
              <a:xfrm>
                <a:off x="273" y="146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E-Sales</a:t>
                </a:r>
              </a:p>
            </p:txBody>
          </p:sp>
          <p:sp>
            <p:nvSpPr>
              <p:cNvPr id="293934" name="Rectangle 46"/>
              <p:cNvSpPr>
                <a:spLocks noChangeArrowheads="1"/>
              </p:cNvSpPr>
              <p:nvPr/>
            </p:nvSpPr>
            <p:spPr bwMode="auto">
              <a:xfrm>
                <a:off x="273" y="2175"/>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SalesPoint</a:t>
                </a:r>
              </a:p>
            </p:txBody>
          </p:sp>
          <p:sp>
            <p:nvSpPr>
              <p:cNvPr id="293935" name="Rectangle 47"/>
              <p:cNvSpPr>
                <a:spLocks noChangeArrowheads="1"/>
              </p:cNvSpPr>
              <p:nvPr/>
            </p:nvSpPr>
            <p:spPr bwMode="auto">
              <a:xfrm>
                <a:off x="273" y="1827"/>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SalesPlus</a:t>
                </a:r>
              </a:p>
            </p:txBody>
          </p:sp>
          <p:sp>
            <p:nvSpPr>
              <p:cNvPr id="293936" name="Rectangle 48"/>
              <p:cNvSpPr>
                <a:spLocks noChangeArrowheads="1"/>
              </p:cNvSpPr>
              <p:nvPr/>
            </p:nvSpPr>
            <p:spPr bwMode="auto">
              <a:xfrm>
                <a:off x="288" y="2544"/>
                <a:ext cx="610" cy="30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r>
                  <a:rPr lang="en-US" sz="1100" b="1">
                    <a:solidFill>
                      <a:schemeClr val="bg1"/>
                    </a:solidFill>
                    <a:latin typeface="Invensys Andale" pitchFamily="34" charset="0"/>
                  </a:rPr>
                  <a:t>Configuration</a:t>
                </a:r>
              </a:p>
            </p:txBody>
          </p:sp>
        </p:gr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Observations in software architecting</a:t>
            </a:r>
            <a:endParaRPr lang="en-US" dirty="0"/>
          </a:p>
        </p:txBody>
      </p:sp>
      <p:sp>
        <p:nvSpPr>
          <p:cNvPr id="3" name="Tijdelijke aanduiding voor inhoud 2"/>
          <p:cNvSpPr>
            <a:spLocks noGrp="1"/>
          </p:cNvSpPr>
          <p:nvPr>
            <p:ph idx="1"/>
          </p:nvPr>
        </p:nvSpPr>
        <p:spPr/>
        <p:txBody>
          <a:bodyPr/>
          <a:lstStyle/>
          <a:p>
            <a:r>
              <a:rPr lang="en-US" dirty="0" smtClean="0"/>
              <a:t>In the software industry there is no software architecture documentation available, only rudimentary sketches in </a:t>
            </a:r>
            <a:r>
              <a:rPr lang="en-US" dirty="0" err="1" smtClean="0"/>
              <a:t>out-dated</a:t>
            </a:r>
            <a:r>
              <a:rPr lang="en-US" dirty="0" smtClean="0"/>
              <a:t> hard to trace document snippets.</a:t>
            </a:r>
          </a:p>
          <a:p>
            <a:r>
              <a:rPr lang="en-US" dirty="0" smtClean="0"/>
              <a:t>The software architect (tech lead, development manager):</a:t>
            </a:r>
          </a:p>
          <a:p>
            <a:pPr lvl="1"/>
            <a:r>
              <a:rPr lang="en-US" dirty="0" smtClean="0"/>
              <a:t>Knows the complete architecture, but does not take time to document this.</a:t>
            </a:r>
          </a:p>
          <a:p>
            <a:pPr lvl="1"/>
            <a:r>
              <a:rPr lang="en-US" dirty="0" smtClean="0"/>
              <a:t>Obtains status as the expert on the architecture</a:t>
            </a:r>
          </a:p>
          <a:p>
            <a:pPr lvl="1"/>
            <a:r>
              <a:rPr lang="en-US" dirty="0" smtClean="0"/>
              <a:t>Is not willing to share this knowledge to maintain his status</a:t>
            </a:r>
          </a:p>
          <a:p>
            <a:pPr lvl="1"/>
            <a:r>
              <a:rPr lang="en-US" dirty="0" smtClean="0"/>
              <a:t>Has communication difficulty</a:t>
            </a:r>
            <a:endParaRPr lang="en-US" dirty="0"/>
          </a:p>
          <a:p>
            <a:r>
              <a:rPr lang="en-US" dirty="0" smtClean="0"/>
              <a:t>Other stakeholders dependent on the software architecture have severe difficulty in decision making.</a:t>
            </a:r>
          </a:p>
        </p:txBody>
      </p:sp>
    </p:spTree>
    <p:extLst>
      <p:ext uri="{BB962C8B-B14F-4D97-AF65-F5344CB8AC3E}">
        <p14:creationId xmlns:p14="http://schemas.microsoft.com/office/powerpoint/2010/main" val="4163080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81" name="Rectangle 73"/>
          <p:cNvSpPr>
            <a:spLocks noChangeArrowheads="1"/>
          </p:cNvSpPr>
          <p:nvPr/>
        </p:nvSpPr>
        <p:spPr bwMode="auto">
          <a:xfrm>
            <a:off x="2514600" y="1676400"/>
            <a:ext cx="5029200" cy="3581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222210" name="Rectangle 2"/>
          <p:cNvSpPr>
            <a:spLocks noGrp="1" noChangeArrowheads="1"/>
          </p:cNvSpPr>
          <p:nvPr>
            <p:ph type="title"/>
          </p:nvPr>
        </p:nvSpPr>
        <p:spPr/>
        <p:txBody>
          <a:bodyPr/>
          <a:lstStyle/>
          <a:p>
            <a:r>
              <a:rPr lang="nl-NL"/>
              <a:t>Positioning</a:t>
            </a:r>
            <a:endParaRPr lang="en-US"/>
          </a:p>
        </p:txBody>
      </p:sp>
      <p:pic>
        <p:nvPicPr>
          <p:cNvPr id="222278" name="Picture 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797050"/>
            <a:ext cx="6324600" cy="3384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279" name="AutoShape 71"/>
          <p:cNvSpPr>
            <a:spLocks noChangeArrowheads="1"/>
          </p:cNvSpPr>
          <p:nvPr/>
        </p:nvSpPr>
        <p:spPr bwMode="auto">
          <a:xfrm>
            <a:off x="2514600" y="5562600"/>
            <a:ext cx="5029200" cy="1066800"/>
          </a:xfrm>
          <a:prstGeom prst="notchedRightArrow">
            <a:avLst>
              <a:gd name="adj1" fmla="val 69046"/>
              <a:gd name="adj2" fmla="val 77974"/>
            </a:avLst>
          </a:prstGeom>
          <a:solidFill>
            <a:schemeClr val="accent6"/>
          </a:solidFill>
          <a:ln w="9525">
            <a:solidFill>
              <a:schemeClr val="tx1"/>
            </a:solidFill>
            <a:miter lim="800000"/>
            <a:headEnd/>
            <a:tailEnd/>
          </a:ln>
          <a:effectLst/>
        </p:spPr>
        <p:txBody>
          <a:bodyPr wrap="none" anchor="ctr"/>
          <a:lstStyle/>
          <a:p>
            <a:pPr algn="ctr" eaLnBrk="0" hangingPunct="0">
              <a:spcBef>
                <a:spcPct val="20000"/>
              </a:spcBef>
            </a:pPr>
            <a:r>
              <a:rPr lang="nl-NL" sz="2000" b="1" i="1"/>
              <a:t>Flow of execution progress</a:t>
            </a:r>
            <a:endParaRPr lang="en-US" sz="2000" b="1" i="1"/>
          </a:p>
        </p:txBody>
      </p:sp>
      <p:sp>
        <p:nvSpPr>
          <p:cNvPr id="222280" name="AutoShape 72"/>
          <p:cNvSpPr>
            <a:spLocks noChangeArrowheads="1"/>
          </p:cNvSpPr>
          <p:nvPr/>
        </p:nvSpPr>
        <p:spPr bwMode="auto">
          <a:xfrm rot="5400000">
            <a:off x="-723900" y="2857500"/>
            <a:ext cx="3810000" cy="1600200"/>
          </a:xfrm>
          <a:prstGeom prst="notchedRightArrow">
            <a:avLst>
              <a:gd name="adj1" fmla="val 44250"/>
              <a:gd name="adj2" fmla="val 59733"/>
            </a:avLst>
          </a:prstGeom>
          <a:solidFill>
            <a:schemeClr val="accent3"/>
          </a:solidFill>
          <a:ln w="9525">
            <a:solidFill>
              <a:schemeClr val="tx1"/>
            </a:solidFill>
            <a:miter lim="800000"/>
            <a:headEnd/>
            <a:tailEnd/>
          </a:ln>
          <a:effectLst/>
        </p:spPr>
        <p:txBody>
          <a:bodyPr rot="10800000" vert="eaVert" wrap="none" anchor="ctr"/>
          <a:lstStyle/>
          <a:p>
            <a:pPr eaLnBrk="0" hangingPunct="0">
              <a:spcBef>
                <a:spcPct val="20000"/>
              </a:spcBef>
            </a:pPr>
            <a:r>
              <a:rPr lang="nl-NL" sz="2000" b="1" i="1"/>
              <a:t>Control</a:t>
            </a:r>
            <a:endParaRPr lang="en-US" sz="2000" b="1" i="1"/>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Rectangle 4"/>
          <p:cNvSpPr>
            <a:spLocks noGrp="1" noChangeArrowheads="1"/>
          </p:cNvSpPr>
          <p:nvPr>
            <p:ph type="title"/>
          </p:nvPr>
        </p:nvSpPr>
        <p:spPr/>
        <p:txBody>
          <a:bodyPr/>
          <a:lstStyle/>
          <a:p>
            <a:r>
              <a:rPr lang="en-US"/>
              <a:t>Reality vs. Product</a:t>
            </a:r>
          </a:p>
        </p:txBody>
      </p:sp>
      <p:sp>
        <p:nvSpPr>
          <p:cNvPr id="377861" name="Text Box 5"/>
          <p:cNvSpPr txBox="1">
            <a:spLocks noChangeArrowheads="1"/>
          </p:cNvSpPr>
          <p:nvPr/>
        </p:nvSpPr>
        <p:spPr bwMode="auto">
          <a:xfrm>
            <a:off x="1477963" y="2438400"/>
            <a:ext cx="1936750" cy="538163"/>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t>Function</a:t>
            </a:r>
          </a:p>
        </p:txBody>
      </p:sp>
      <p:sp>
        <p:nvSpPr>
          <p:cNvPr id="377863" name="Text Box 7"/>
          <p:cNvSpPr txBox="1">
            <a:spLocks noChangeArrowheads="1"/>
          </p:cNvSpPr>
          <p:nvPr/>
        </p:nvSpPr>
        <p:spPr bwMode="auto">
          <a:xfrm>
            <a:off x="1403350" y="5051425"/>
            <a:ext cx="2087563" cy="538163"/>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t>Processes</a:t>
            </a:r>
          </a:p>
        </p:txBody>
      </p:sp>
      <p:sp>
        <p:nvSpPr>
          <p:cNvPr id="377864" name="AutoShape 8"/>
          <p:cNvSpPr>
            <a:spLocks noChangeArrowheads="1"/>
          </p:cNvSpPr>
          <p:nvPr/>
        </p:nvSpPr>
        <p:spPr bwMode="auto">
          <a:xfrm>
            <a:off x="2159000" y="3294063"/>
            <a:ext cx="576263" cy="1439862"/>
          </a:xfrm>
          <a:prstGeom prst="downArrow">
            <a:avLst>
              <a:gd name="adj1" fmla="val 50000"/>
              <a:gd name="adj2" fmla="val 62465"/>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77865" name="Text Box 9"/>
          <p:cNvSpPr txBox="1">
            <a:spLocks noChangeArrowheads="1"/>
          </p:cNvSpPr>
          <p:nvPr/>
        </p:nvSpPr>
        <p:spPr bwMode="auto">
          <a:xfrm>
            <a:off x="5511800" y="2436813"/>
            <a:ext cx="1936750" cy="538162"/>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t>Module</a:t>
            </a:r>
          </a:p>
        </p:txBody>
      </p:sp>
      <p:sp>
        <p:nvSpPr>
          <p:cNvPr id="377866" name="Text Box 10"/>
          <p:cNvSpPr txBox="1">
            <a:spLocks noChangeArrowheads="1"/>
          </p:cNvSpPr>
          <p:nvPr/>
        </p:nvSpPr>
        <p:spPr bwMode="auto">
          <a:xfrm>
            <a:off x="5437188" y="5049838"/>
            <a:ext cx="2087562" cy="538162"/>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a:t>Features</a:t>
            </a:r>
          </a:p>
        </p:txBody>
      </p:sp>
      <p:sp>
        <p:nvSpPr>
          <p:cNvPr id="377867" name="AutoShape 11"/>
          <p:cNvSpPr>
            <a:spLocks noChangeArrowheads="1"/>
          </p:cNvSpPr>
          <p:nvPr/>
        </p:nvSpPr>
        <p:spPr bwMode="auto">
          <a:xfrm>
            <a:off x="6192838" y="3292475"/>
            <a:ext cx="576262" cy="1439863"/>
          </a:xfrm>
          <a:prstGeom prst="downArrow">
            <a:avLst>
              <a:gd name="adj1" fmla="val 50000"/>
              <a:gd name="adj2" fmla="val 62466"/>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77868" name="Line 12"/>
          <p:cNvSpPr>
            <a:spLocks noChangeShapeType="1"/>
          </p:cNvSpPr>
          <p:nvPr/>
        </p:nvSpPr>
        <p:spPr bwMode="auto">
          <a:xfrm>
            <a:off x="4500563" y="1844675"/>
            <a:ext cx="0" cy="467995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nl-NL"/>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nl-NL"/>
              <a:t>Functional Decomposition</a:t>
            </a:r>
            <a:endParaRPr lang="en-US"/>
          </a:p>
        </p:txBody>
      </p:sp>
      <p:sp>
        <p:nvSpPr>
          <p:cNvPr id="323629" name="Rectangle 45"/>
          <p:cNvSpPr>
            <a:spLocks noGrp="1" noChangeArrowheads="1"/>
          </p:cNvSpPr>
          <p:nvPr>
            <p:ph type="body" sz="half" idx="1"/>
          </p:nvPr>
        </p:nvSpPr>
        <p:spPr>
          <a:xfrm>
            <a:off x="899592" y="1676400"/>
            <a:ext cx="3816871" cy="4953000"/>
          </a:xfrm>
        </p:spPr>
        <p:txBody>
          <a:bodyPr/>
          <a:lstStyle/>
          <a:p>
            <a:r>
              <a:rPr lang="nl-NL" sz="1600" dirty="0"/>
              <a:t>The modules in a </a:t>
            </a:r>
            <a:r>
              <a:rPr lang="nl-NL" sz="1600" dirty="0" err="1"/>
              <a:t>functional</a:t>
            </a:r>
            <a:r>
              <a:rPr lang="nl-NL" sz="1600" dirty="0"/>
              <a:t> </a:t>
            </a:r>
            <a:r>
              <a:rPr lang="nl-NL" sz="1600" dirty="0" err="1"/>
              <a:t>architecture</a:t>
            </a:r>
            <a:r>
              <a:rPr lang="nl-NL" sz="1600" dirty="0"/>
              <a:t> are </a:t>
            </a:r>
            <a:r>
              <a:rPr lang="nl-NL" sz="1600" dirty="0" err="1"/>
              <a:t>modelled</a:t>
            </a:r>
            <a:r>
              <a:rPr lang="nl-NL" sz="1600" dirty="0"/>
              <a:t> in </a:t>
            </a:r>
            <a:r>
              <a:rPr lang="nl-NL" sz="1600" dirty="0">
                <a:solidFill>
                  <a:schemeClr val="hlink"/>
                </a:solidFill>
              </a:rPr>
              <a:t>2 or 3 </a:t>
            </a:r>
            <a:r>
              <a:rPr lang="nl-NL" sz="1600" dirty="0" err="1">
                <a:solidFill>
                  <a:schemeClr val="hlink"/>
                </a:solidFill>
              </a:rPr>
              <a:t>layers</a:t>
            </a:r>
            <a:endParaRPr lang="nl-NL" sz="1600" dirty="0">
              <a:solidFill>
                <a:schemeClr val="hlink"/>
              </a:solidFill>
            </a:endParaRPr>
          </a:p>
          <a:p>
            <a:r>
              <a:rPr lang="nl-NL" sz="1600" dirty="0"/>
              <a:t>At the </a:t>
            </a:r>
            <a:r>
              <a:rPr lang="nl-NL" sz="1600" dirty="0" err="1"/>
              <a:t>lowest</a:t>
            </a:r>
            <a:r>
              <a:rPr lang="nl-NL" sz="1600" dirty="0"/>
              <a:t> level the module </a:t>
            </a:r>
            <a:r>
              <a:rPr lang="nl-NL" sz="1600" dirty="0" err="1"/>
              <a:t>consists</a:t>
            </a:r>
            <a:r>
              <a:rPr lang="nl-NL" sz="1600" dirty="0"/>
              <a:t> of </a:t>
            </a:r>
            <a:r>
              <a:rPr lang="nl-NL" sz="1600" dirty="0">
                <a:solidFill>
                  <a:schemeClr val="hlink"/>
                </a:solidFill>
              </a:rPr>
              <a:t>features </a:t>
            </a:r>
          </a:p>
          <a:p>
            <a:endParaRPr lang="nl-NL" sz="1600" dirty="0" smtClean="0"/>
          </a:p>
          <a:p>
            <a:r>
              <a:rPr lang="nl-NL" sz="1600" dirty="0" smtClean="0"/>
              <a:t>Definition</a:t>
            </a:r>
            <a:r>
              <a:rPr lang="nl-NL" sz="1600" dirty="0"/>
              <a:t>: </a:t>
            </a:r>
            <a:r>
              <a:rPr lang="en-US" sz="1600" i="1" dirty="0">
                <a:solidFill>
                  <a:schemeClr val="hlink"/>
                </a:solidFill>
              </a:rPr>
              <a:t>Feature</a:t>
            </a:r>
            <a:r>
              <a:rPr lang="en-US" sz="1600" dirty="0"/>
              <a:t> is a </a:t>
            </a:r>
            <a:r>
              <a:rPr lang="en-US" sz="1600" dirty="0">
                <a:solidFill>
                  <a:schemeClr val="hlink"/>
                </a:solidFill>
              </a:rPr>
              <a:t>discrete unit</a:t>
            </a:r>
            <a:r>
              <a:rPr lang="en-US" sz="1600" dirty="0"/>
              <a:t> of unique and attractive </a:t>
            </a:r>
            <a:r>
              <a:rPr lang="en-US" sz="1600" dirty="0">
                <a:solidFill>
                  <a:schemeClr val="hlink"/>
                </a:solidFill>
              </a:rPr>
              <a:t>functionality</a:t>
            </a:r>
            <a:r>
              <a:rPr lang="en-US" sz="1600" dirty="0"/>
              <a:t> of a product that delivers measurable </a:t>
            </a:r>
            <a:r>
              <a:rPr lang="en-US" sz="1600" dirty="0">
                <a:solidFill>
                  <a:schemeClr val="hlink"/>
                </a:solidFill>
              </a:rPr>
              <a:t>benefit</a:t>
            </a:r>
            <a:r>
              <a:rPr lang="en-US" sz="1600" dirty="0"/>
              <a:t> to customers</a:t>
            </a:r>
            <a:endParaRPr lang="nl-NL" sz="1600" dirty="0"/>
          </a:p>
          <a:p>
            <a:endParaRPr lang="nl-NL" sz="1600" dirty="0" smtClean="0"/>
          </a:p>
          <a:p>
            <a:r>
              <a:rPr lang="nl-NL" sz="1600" dirty="0" smtClean="0"/>
              <a:t>The </a:t>
            </a:r>
            <a:r>
              <a:rPr lang="nl-NL" sz="1600" dirty="0" err="1"/>
              <a:t>lowest</a:t>
            </a:r>
            <a:r>
              <a:rPr lang="nl-NL" sz="1600" dirty="0"/>
              <a:t> level modules are </a:t>
            </a:r>
            <a:r>
              <a:rPr lang="nl-NL" sz="1600" dirty="0" err="1"/>
              <a:t>elaborated</a:t>
            </a:r>
            <a:r>
              <a:rPr lang="nl-NL" sz="1600" dirty="0"/>
              <a:t> in a</a:t>
            </a:r>
            <a:r>
              <a:rPr lang="nl-NL" sz="1600" dirty="0">
                <a:solidFill>
                  <a:schemeClr val="hlink"/>
                </a:solidFill>
              </a:rPr>
              <a:t> feature model</a:t>
            </a:r>
            <a:endParaRPr lang="en-US" sz="1600" dirty="0">
              <a:solidFill>
                <a:schemeClr val="hlink"/>
              </a:solidFill>
            </a:endParaRPr>
          </a:p>
        </p:txBody>
      </p:sp>
      <p:sp>
        <p:nvSpPr>
          <p:cNvPr id="323588" name="Rectangle 4"/>
          <p:cNvSpPr>
            <a:spLocks noChangeArrowheads="1"/>
          </p:cNvSpPr>
          <p:nvPr/>
        </p:nvSpPr>
        <p:spPr bwMode="auto">
          <a:xfrm>
            <a:off x="5942013" y="1773238"/>
            <a:ext cx="1582737"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23589" name="Rectangle 5"/>
          <p:cNvSpPr>
            <a:spLocks noChangeArrowheads="1"/>
          </p:cNvSpPr>
          <p:nvPr/>
        </p:nvSpPr>
        <p:spPr bwMode="auto">
          <a:xfrm>
            <a:off x="6084888" y="1989138"/>
            <a:ext cx="439737"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dirty="0"/>
              <a:t>M1</a:t>
            </a:r>
            <a:endParaRPr lang="en-US" sz="1600" dirty="0"/>
          </a:p>
        </p:txBody>
      </p:sp>
      <p:sp>
        <p:nvSpPr>
          <p:cNvPr id="323590" name="Rectangle 6"/>
          <p:cNvSpPr>
            <a:spLocks noChangeArrowheads="1"/>
          </p:cNvSpPr>
          <p:nvPr/>
        </p:nvSpPr>
        <p:spPr bwMode="auto">
          <a:xfrm>
            <a:off x="6653213" y="1989138"/>
            <a:ext cx="439737"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a:t>M2</a:t>
            </a:r>
            <a:endParaRPr lang="en-US" sz="1600"/>
          </a:p>
        </p:txBody>
      </p:sp>
      <p:sp>
        <p:nvSpPr>
          <p:cNvPr id="323591" name="Rectangle 7"/>
          <p:cNvSpPr>
            <a:spLocks noChangeArrowheads="1"/>
          </p:cNvSpPr>
          <p:nvPr/>
        </p:nvSpPr>
        <p:spPr bwMode="auto">
          <a:xfrm>
            <a:off x="6157913" y="2565400"/>
            <a:ext cx="439737"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a:t>M3</a:t>
            </a:r>
            <a:endParaRPr lang="en-US" sz="1600"/>
          </a:p>
        </p:txBody>
      </p:sp>
      <p:sp>
        <p:nvSpPr>
          <p:cNvPr id="323592" name="Rectangle 8"/>
          <p:cNvSpPr>
            <a:spLocks noChangeArrowheads="1"/>
          </p:cNvSpPr>
          <p:nvPr/>
        </p:nvSpPr>
        <p:spPr bwMode="auto">
          <a:xfrm>
            <a:off x="6805613" y="2492375"/>
            <a:ext cx="576262" cy="431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nl-NL" sz="1600"/>
              <a:t>Mn</a:t>
            </a:r>
            <a:endParaRPr lang="en-US" sz="1600"/>
          </a:p>
        </p:txBody>
      </p:sp>
      <p:sp>
        <p:nvSpPr>
          <p:cNvPr id="323593" name="Rectangle 9"/>
          <p:cNvSpPr>
            <a:spLocks noChangeArrowheads="1"/>
          </p:cNvSpPr>
          <p:nvPr/>
        </p:nvSpPr>
        <p:spPr bwMode="auto">
          <a:xfrm>
            <a:off x="5076825" y="3716338"/>
            <a:ext cx="1582738"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23594" name="Rectangle 10"/>
          <p:cNvSpPr>
            <a:spLocks noChangeArrowheads="1"/>
          </p:cNvSpPr>
          <p:nvPr/>
        </p:nvSpPr>
        <p:spPr bwMode="auto">
          <a:xfrm>
            <a:off x="5219700" y="3932238"/>
            <a:ext cx="439738"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a:t>M11</a:t>
            </a:r>
            <a:endParaRPr lang="en-US" sz="1600"/>
          </a:p>
        </p:txBody>
      </p:sp>
      <p:sp>
        <p:nvSpPr>
          <p:cNvPr id="323595" name="Rectangle 11"/>
          <p:cNvSpPr>
            <a:spLocks noChangeArrowheads="1"/>
          </p:cNvSpPr>
          <p:nvPr/>
        </p:nvSpPr>
        <p:spPr bwMode="auto">
          <a:xfrm>
            <a:off x="5788025" y="3932238"/>
            <a:ext cx="439738"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a:t>M12</a:t>
            </a:r>
            <a:endParaRPr lang="en-US" sz="1600"/>
          </a:p>
        </p:txBody>
      </p:sp>
      <p:sp>
        <p:nvSpPr>
          <p:cNvPr id="323596" name="Rectangle 12"/>
          <p:cNvSpPr>
            <a:spLocks noChangeArrowheads="1"/>
          </p:cNvSpPr>
          <p:nvPr/>
        </p:nvSpPr>
        <p:spPr bwMode="auto">
          <a:xfrm>
            <a:off x="5429250" y="4508500"/>
            <a:ext cx="584200"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a:t>M13</a:t>
            </a:r>
            <a:endParaRPr lang="en-US" sz="1600"/>
          </a:p>
        </p:txBody>
      </p:sp>
      <p:sp>
        <p:nvSpPr>
          <p:cNvPr id="323598" name="Rectangle 14"/>
          <p:cNvSpPr>
            <a:spLocks noChangeArrowheads="1"/>
          </p:cNvSpPr>
          <p:nvPr/>
        </p:nvSpPr>
        <p:spPr bwMode="auto">
          <a:xfrm>
            <a:off x="7310438" y="3716338"/>
            <a:ext cx="1582737"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23599" name="Rectangle 15"/>
          <p:cNvSpPr>
            <a:spLocks noChangeArrowheads="1"/>
          </p:cNvSpPr>
          <p:nvPr/>
        </p:nvSpPr>
        <p:spPr bwMode="auto">
          <a:xfrm>
            <a:off x="7453313" y="3932238"/>
            <a:ext cx="439737"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a:t>Mn1</a:t>
            </a:r>
            <a:endParaRPr lang="en-US" sz="1600"/>
          </a:p>
        </p:txBody>
      </p:sp>
      <p:sp>
        <p:nvSpPr>
          <p:cNvPr id="323600" name="Rectangle 16"/>
          <p:cNvSpPr>
            <a:spLocks noChangeArrowheads="1"/>
          </p:cNvSpPr>
          <p:nvPr/>
        </p:nvSpPr>
        <p:spPr bwMode="auto">
          <a:xfrm>
            <a:off x="8021638" y="3932238"/>
            <a:ext cx="439737"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a:t>Mn2</a:t>
            </a:r>
            <a:endParaRPr lang="en-US" sz="1600"/>
          </a:p>
        </p:txBody>
      </p:sp>
      <p:sp>
        <p:nvSpPr>
          <p:cNvPr id="323601" name="Rectangle 17"/>
          <p:cNvSpPr>
            <a:spLocks noChangeArrowheads="1"/>
          </p:cNvSpPr>
          <p:nvPr/>
        </p:nvSpPr>
        <p:spPr bwMode="auto">
          <a:xfrm>
            <a:off x="7453313" y="4508500"/>
            <a:ext cx="439737" cy="3460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nl-NL" sz="1600"/>
              <a:t>Mn3</a:t>
            </a:r>
            <a:endParaRPr lang="en-US" sz="1600"/>
          </a:p>
        </p:txBody>
      </p:sp>
      <p:sp>
        <p:nvSpPr>
          <p:cNvPr id="323602" name="Rectangle 18"/>
          <p:cNvSpPr>
            <a:spLocks noChangeArrowheads="1"/>
          </p:cNvSpPr>
          <p:nvPr/>
        </p:nvSpPr>
        <p:spPr bwMode="auto">
          <a:xfrm>
            <a:off x="8029575" y="4437063"/>
            <a:ext cx="646113" cy="431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nl-NL" sz="1600"/>
              <a:t>Mn4</a:t>
            </a:r>
            <a:endParaRPr lang="en-US" sz="1600"/>
          </a:p>
        </p:txBody>
      </p:sp>
      <p:sp>
        <p:nvSpPr>
          <p:cNvPr id="323603" name="Line 19"/>
          <p:cNvSpPr>
            <a:spLocks noChangeShapeType="1"/>
          </p:cNvSpPr>
          <p:nvPr/>
        </p:nvSpPr>
        <p:spPr bwMode="auto">
          <a:xfrm flipV="1">
            <a:off x="5076825" y="2060575"/>
            <a:ext cx="936625" cy="15843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04" name="Line 20"/>
          <p:cNvSpPr>
            <a:spLocks noChangeShapeType="1"/>
          </p:cNvSpPr>
          <p:nvPr/>
        </p:nvSpPr>
        <p:spPr bwMode="auto">
          <a:xfrm flipH="1" flipV="1">
            <a:off x="6516688" y="2349500"/>
            <a:ext cx="144462" cy="1295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323605" name="Line 21"/>
          <p:cNvSpPr>
            <a:spLocks noChangeShapeType="1"/>
          </p:cNvSpPr>
          <p:nvPr/>
        </p:nvSpPr>
        <p:spPr bwMode="auto">
          <a:xfrm flipH="1" flipV="1">
            <a:off x="6805613" y="2492375"/>
            <a:ext cx="503237" cy="1152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sp>
        <p:nvSpPr>
          <p:cNvPr id="323606" name="Line 22"/>
          <p:cNvSpPr>
            <a:spLocks noChangeShapeType="1"/>
          </p:cNvSpPr>
          <p:nvPr/>
        </p:nvSpPr>
        <p:spPr bwMode="auto">
          <a:xfrm flipH="1" flipV="1">
            <a:off x="7453313" y="2492375"/>
            <a:ext cx="1368425" cy="1152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nl-NL"/>
          </a:p>
        </p:txBody>
      </p:sp>
      <p:grpSp>
        <p:nvGrpSpPr>
          <p:cNvPr id="323612" name="Group 28"/>
          <p:cNvGrpSpPr>
            <a:grpSpLocks/>
          </p:cNvGrpSpPr>
          <p:nvPr/>
        </p:nvGrpSpPr>
        <p:grpSpPr bwMode="auto">
          <a:xfrm>
            <a:off x="5580063" y="4867275"/>
            <a:ext cx="144462" cy="1730375"/>
            <a:chOff x="1791" y="2976"/>
            <a:chExt cx="91" cy="1090"/>
          </a:xfrm>
        </p:grpSpPr>
        <p:sp>
          <p:nvSpPr>
            <p:cNvPr id="323607" name="Line 23"/>
            <p:cNvSpPr>
              <a:spLocks noChangeShapeType="1"/>
            </p:cNvSpPr>
            <p:nvPr/>
          </p:nvSpPr>
          <p:spPr bwMode="auto">
            <a:xfrm>
              <a:off x="1791" y="2976"/>
              <a:ext cx="0"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08" name="Line 24"/>
            <p:cNvSpPr>
              <a:spLocks noChangeShapeType="1"/>
            </p:cNvSpPr>
            <p:nvPr/>
          </p:nvSpPr>
          <p:spPr bwMode="auto">
            <a:xfrm>
              <a:off x="1791" y="3385"/>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09" name="Line 25"/>
            <p:cNvSpPr>
              <a:spLocks noChangeShapeType="1"/>
            </p:cNvSpPr>
            <p:nvPr/>
          </p:nvSpPr>
          <p:spPr bwMode="auto">
            <a:xfrm>
              <a:off x="1791" y="3612"/>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10" name="Line 26"/>
            <p:cNvSpPr>
              <a:spLocks noChangeShapeType="1"/>
            </p:cNvSpPr>
            <p:nvPr/>
          </p:nvSpPr>
          <p:spPr bwMode="auto">
            <a:xfrm>
              <a:off x="1791" y="3839"/>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11" name="Line 27"/>
            <p:cNvSpPr>
              <a:spLocks noChangeShapeType="1"/>
            </p:cNvSpPr>
            <p:nvPr/>
          </p:nvSpPr>
          <p:spPr bwMode="auto">
            <a:xfrm>
              <a:off x="1791" y="4066"/>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grpSp>
      <p:grpSp>
        <p:nvGrpSpPr>
          <p:cNvPr id="323613" name="Group 29"/>
          <p:cNvGrpSpPr>
            <a:grpSpLocks/>
          </p:cNvGrpSpPr>
          <p:nvPr/>
        </p:nvGrpSpPr>
        <p:grpSpPr bwMode="auto">
          <a:xfrm>
            <a:off x="6157913" y="4292600"/>
            <a:ext cx="144462" cy="1730375"/>
            <a:chOff x="1791" y="2976"/>
            <a:chExt cx="91" cy="1090"/>
          </a:xfrm>
        </p:grpSpPr>
        <p:sp>
          <p:nvSpPr>
            <p:cNvPr id="323614" name="Line 30"/>
            <p:cNvSpPr>
              <a:spLocks noChangeShapeType="1"/>
            </p:cNvSpPr>
            <p:nvPr/>
          </p:nvSpPr>
          <p:spPr bwMode="auto">
            <a:xfrm>
              <a:off x="1791" y="2976"/>
              <a:ext cx="0"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15" name="Line 31"/>
            <p:cNvSpPr>
              <a:spLocks noChangeShapeType="1"/>
            </p:cNvSpPr>
            <p:nvPr/>
          </p:nvSpPr>
          <p:spPr bwMode="auto">
            <a:xfrm>
              <a:off x="1791" y="3385"/>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16" name="Line 32"/>
            <p:cNvSpPr>
              <a:spLocks noChangeShapeType="1"/>
            </p:cNvSpPr>
            <p:nvPr/>
          </p:nvSpPr>
          <p:spPr bwMode="auto">
            <a:xfrm>
              <a:off x="1791" y="3612"/>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17" name="Line 33"/>
            <p:cNvSpPr>
              <a:spLocks noChangeShapeType="1"/>
            </p:cNvSpPr>
            <p:nvPr/>
          </p:nvSpPr>
          <p:spPr bwMode="auto">
            <a:xfrm>
              <a:off x="1791" y="3839"/>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18" name="Line 34"/>
            <p:cNvSpPr>
              <a:spLocks noChangeShapeType="1"/>
            </p:cNvSpPr>
            <p:nvPr/>
          </p:nvSpPr>
          <p:spPr bwMode="auto">
            <a:xfrm>
              <a:off x="1791" y="4066"/>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grpSp>
      <p:grpSp>
        <p:nvGrpSpPr>
          <p:cNvPr id="323619" name="Group 35"/>
          <p:cNvGrpSpPr>
            <a:grpSpLocks/>
          </p:cNvGrpSpPr>
          <p:nvPr/>
        </p:nvGrpSpPr>
        <p:grpSpPr bwMode="auto">
          <a:xfrm>
            <a:off x="5292725" y="4292600"/>
            <a:ext cx="144463" cy="1730375"/>
            <a:chOff x="1791" y="2976"/>
            <a:chExt cx="91" cy="1090"/>
          </a:xfrm>
        </p:grpSpPr>
        <p:sp>
          <p:nvSpPr>
            <p:cNvPr id="323620" name="Line 36"/>
            <p:cNvSpPr>
              <a:spLocks noChangeShapeType="1"/>
            </p:cNvSpPr>
            <p:nvPr/>
          </p:nvSpPr>
          <p:spPr bwMode="auto">
            <a:xfrm>
              <a:off x="1791" y="2976"/>
              <a:ext cx="0" cy="10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21" name="Line 37"/>
            <p:cNvSpPr>
              <a:spLocks noChangeShapeType="1"/>
            </p:cNvSpPr>
            <p:nvPr/>
          </p:nvSpPr>
          <p:spPr bwMode="auto">
            <a:xfrm>
              <a:off x="1791" y="3385"/>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22" name="Line 38"/>
            <p:cNvSpPr>
              <a:spLocks noChangeShapeType="1"/>
            </p:cNvSpPr>
            <p:nvPr/>
          </p:nvSpPr>
          <p:spPr bwMode="auto">
            <a:xfrm>
              <a:off x="1791" y="3612"/>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23" name="Line 39"/>
            <p:cNvSpPr>
              <a:spLocks noChangeShapeType="1"/>
            </p:cNvSpPr>
            <p:nvPr/>
          </p:nvSpPr>
          <p:spPr bwMode="auto">
            <a:xfrm>
              <a:off x="1791" y="3839"/>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sp>
          <p:nvSpPr>
            <p:cNvPr id="323624" name="Line 40"/>
            <p:cNvSpPr>
              <a:spLocks noChangeShapeType="1"/>
            </p:cNvSpPr>
            <p:nvPr/>
          </p:nvSpPr>
          <p:spPr bwMode="auto">
            <a:xfrm>
              <a:off x="1791" y="4066"/>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nl-NL"/>
            </a:p>
          </p:txBody>
        </p:sp>
      </p:grpSp>
      <p:sp>
        <p:nvSpPr>
          <p:cNvPr id="323625" name="Text Box 41"/>
          <p:cNvSpPr txBox="1">
            <a:spLocks noChangeArrowheads="1"/>
          </p:cNvSpPr>
          <p:nvPr/>
        </p:nvSpPr>
        <p:spPr bwMode="auto">
          <a:xfrm>
            <a:off x="5667375" y="5345113"/>
            <a:ext cx="430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nl-NL" sz="1600"/>
              <a:t>F1</a:t>
            </a:r>
            <a:endParaRPr lang="en-US" sz="1600"/>
          </a:p>
        </p:txBody>
      </p:sp>
      <p:sp>
        <p:nvSpPr>
          <p:cNvPr id="323626" name="Text Box 42"/>
          <p:cNvSpPr txBox="1">
            <a:spLocks noChangeArrowheads="1"/>
          </p:cNvSpPr>
          <p:nvPr/>
        </p:nvSpPr>
        <p:spPr bwMode="auto">
          <a:xfrm>
            <a:off x="5667375" y="5710238"/>
            <a:ext cx="430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nl-NL" sz="1600"/>
              <a:t>F2</a:t>
            </a:r>
            <a:endParaRPr lang="en-US" sz="1600"/>
          </a:p>
        </p:txBody>
      </p:sp>
      <p:sp>
        <p:nvSpPr>
          <p:cNvPr id="323627" name="Text Box 43"/>
          <p:cNvSpPr txBox="1">
            <a:spLocks noChangeArrowheads="1"/>
          </p:cNvSpPr>
          <p:nvPr/>
        </p:nvSpPr>
        <p:spPr bwMode="auto">
          <a:xfrm>
            <a:off x="5667375" y="6075363"/>
            <a:ext cx="430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nl-NL" sz="1600"/>
              <a:t>F3</a:t>
            </a:r>
            <a:endParaRPr lang="en-US" sz="1600"/>
          </a:p>
        </p:txBody>
      </p:sp>
      <p:sp>
        <p:nvSpPr>
          <p:cNvPr id="323628" name="Text Box 44"/>
          <p:cNvSpPr txBox="1">
            <a:spLocks noChangeArrowheads="1"/>
          </p:cNvSpPr>
          <p:nvPr/>
        </p:nvSpPr>
        <p:spPr bwMode="auto">
          <a:xfrm>
            <a:off x="5667375" y="6440488"/>
            <a:ext cx="430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nl-NL" sz="1600"/>
              <a:t>F4</a:t>
            </a:r>
            <a:endParaRPr lang="en-US" sz="16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normAutofit/>
          </a:bodyPr>
          <a:lstStyle/>
          <a:p>
            <a:r>
              <a:rPr lang="nl-NL" dirty="0" smtClean="0"/>
              <a:t>FA </a:t>
            </a:r>
            <a:r>
              <a:rPr lang="nl-NL" dirty="0" err="1" smtClean="0"/>
              <a:t>example</a:t>
            </a:r>
            <a:r>
              <a:rPr lang="nl-NL" dirty="0"/>
              <a:t>: Authoring </a:t>
            </a:r>
            <a:r>
              <a:rPr lang="nl-NL" dirty="0" err="1" smtClean="0"/>
              <a:t>application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964" y="1484784"/>
            <a:ext cx="79375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jntoelichting 1 1"/>
          <p:cNvSpPr/>
          <p:nvPr/>
        </p:nvSpPr>
        <p:spPr bwMode="auto">
          <a:xfrm>
            <a:off x="7596336" y="1844824"/>
            <a:ext cx="1080120" cy="360040"/>
          </a:xfrm>
          <a:prstGeom prst="borderCallout1">
            <a:avLst>
              <a:gd name="adj1" fmla="val 46969"/>
              <a:gd name="adj2" fmla="val -11020"/>
              <a:gd name="adj3" fmla="val -375"/>
              <a:gd name="adj4" fmla="val -13642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b="0" i="0" u="none" strike="noStrike" cap="none" normalizeH="0" baseline="0" dirty="0" smtClean="0">
                <a:ln>
                  <a:noFill/>
                </a:ln>
                <a:solidFill>
                  <a:schemeClr val="tx1"/>
                </a:solidFill>
                <a:effectLst/>
                <a:latin typeface="+mj-lt"/>
              </a:rPr>
              <a:t>Module</a:t>
            </a:r>
            <a:endParaRPr kumimoji="0" lang="en-US" b="0" i="0" u="none" strike="noStrike" cap="none" normalizeH="0" baseline="0" dirty="0" smtClean="0">
              <a:ln>
                <a:noFill/>
              </a:ln>
              <a:solidFill>
                <a:schemeClr val="tx1"/>
              </a:solidFill>
              <a:effectLst/>
              <a:latin typeface="+mj-lt"/>
            </a:endParaRPr>
          </a:p>
        </p:txBody>
      </p:sp>
      <p:sp>
        <p:nvSpPr>
          <p:cNvPr id="40" name="Lijntoelichting 1 39"/>
          <p:cNvSpPr/>
          <p:nvPr/>
        </p:nvSpPr>
        <p:spPr bwMode="auto">
          <a:xfrm>
            <a:off x="167874" y="5517232"/>
            <a:ext cx="1676179" cy="360040"/>
          </a:xfrm>
          <a:prstGeom prst="borderCallout1">
            <a:avLst>
              <a:gd name="adj1" fmla="val -29626"/>
              <a:gd name="adj2" fmla="val 22840"/>
              <a:gd name="adj3" fmla="val -238222"/>
              <a:gd name="adj4" fmla="val 63489"/>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b="0" i="0" u="none" strike="noStrike" cap="none" normalizeH="0" baseline="0" dirty="0" smtClean="0">
                <a:ln>
                  <a:noFill/>
                </a:ln>
                <a:solidFill>
                  <a:schemeClr val="tx1"/>
                </a:solidFill>
                <a:effectLst/>
                <a:latin typeface="+mj-lt"/>
              </a:rPr>
              <a:t>Sub-module</a:t>
            </a:r>
            <a:endParaRPr kumimoji="0" lang="en-US" b="0" i="0" u="none" strike="noStrike" cap="none" normalizeH="0" baseline="0" dirty="0" smtClean="0">
              <a:ln>
                <a:noFill/>
              </a:ln>
              <a:solidFill>
                <a:schemeClr val="tx1"/>
              </a:solidFill>
              <a:effectLst/>
              <a:latin typeface="+mj-lt"/>
            </a:endParaRPr>
          </a:p>
        </p:txBody>
      </p:sp>
      <p:sp>
        <p:nvSpPr>
          <p:cNvPr id="41" name="Lijntoelichting 1 40"/>
          <p:cNvSpPr/>
          <p:nvPr/>
        </p:nvSpPr>
        <p:spPr bwMode="auto">
          <a:xfrm>
            <a:off x="5940152" y="6237312"/>
            <a:ext cx="1224136" cy="360040"/>
          </a:xfrm>
          <a:prstGeom prst="borderCallout1">
            <a:avLst>
              <a:gd name="adj1" fmla="val 18750"/>
              <a:gd name="adj2" fmla="val -8333"/>
              <a:gd name="adj3" fmla="val -93095"/>
              <a:gd name="adj4" fmla="val -141802"/>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nl-NL" b="0" i="0" u="none" strike="noStrike" cap="none" normalizeH="0" baseline="0" dirty="0" smtClean="0">
                <a:ln>
                  <a:noFill/>
                </a:ln>
                <a:solidFill>
                  <a:schemeClr val="tx1"/>
                </a:solidFill>
                <a:effectLst/>
                <a:latin typeface="+mj-lt"/>
              </a:rPr>
              <a:t>Features</a:t>
            </a:r>
            <a:endParaRPr kumimoji="0" lang="en-US" b="0" i="0" u="none" strike="noStrike" cap="none" normalizeH="0" baseline="0" dirty="0" smtClean="0">
              <a:ln>
                <a:noFill/>
              </a:ln>
              <a:solidFill>
                <a:schemeClr val="tx1"/>
              </a:solidFill>
              <a:effectLst/>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nl-NL" smtClean="0"/>
              <a:t>Functions and Processes</a:t>
            </a:r>
            <a:endParaRPr lang="en-US" dirty="0"/>
          </a:p>
        </p:txBody>
      </p:sp>
      <p:sp>
        <p:nvSpPr>
          <p:cNvPr id="153605" name="Rectangle 5"/>
          <p:cNvSpPr>
            <a:spLocks noGrp="1" noChangeArrowheads="1"/>
          </p:cNvSpPr>
          <p:nvPr>
            <p:ph idx="1"/>
          </p:nvPr>
        </p:nvSpPr>
        <p:spPr>
          <a:xfrm>
            <a:off x="1115616" y="1268760"/>
            <a:ext cx="7571184" cy="5328592"/>
          </a:xfrm>
        </p:spPr>
        <p:txBody>
          <a:bodyPr>
            <a:normAutofit fontScale="85000" lnSpcReduction="10000"/>
          </a:bodyPr>
          <a:lstStyle/>
          <a:p>
            <a:r>
              <a:rPr lang="nl-NL" dirty="0" smtClean="0"/>
              <a:t>Enterprise</a:t>
            </a:r>
            <a:r>
              <a:rPr lang="en-US" dirty="0" smtClean="0"/>
              <a:t> function:</a:t>
            </a:r>
          </a:p>
          <a:p>
            <a:pPr marL="741363" lvl="1" indent="-393700">
              <a:buNone/>
            </a:pPr>
            <a:r>
              <a:rPr lang="nl-NL" dirty="0" smtClean="0"/>
              <a:t>Definition: </a:t>
            </a:r>
            <a:r>
              <a:rPr lang="en-US" dirty="0" smtClean="0"/>
              <a:t>A</a:t>
            </a:r>
            <a:r>
              <a:rPr lang="nl-NL" dirty="0" smtClean="0"/>
              <a:t>n </a:t>
            </a:r>
            <a:r>
              <a:rPr lang="nl-NL" dirty="0" err="1" smtClean="0">
                <a:solidFill>
                  <a:srgbClr val="C00000"/>
                </a:solidFill>
              </a:rPr>
              <a:t>enterprise</a:t>
            </a:r>
            <a:r>
              <a:rPr lang="en-US" dirty="0" smtClean="0">
                <a:solidFill>
                  <a:srgbClr val="C00000"/>
                </a:solidFill>
              </a:rPr>
              <a:t> function </a:t>
            </a:r>
            <a:r>
              <a:rPr lang="en-US" dirty="0" smtClean="0"/>
              <a:t>is a collection of coherent processes, </a:t>
            </a:r>
            <a:r>
              <a:rPr lang="en-US" dirty="0" smtClean="0">
                <a:solidFill>
                  <a:srgbClr val="C00000"/>
                </a:solidFill>
              </a:rPr>
              <a:t>continuously</a:t>
            </a:r>
            <a:r>
              <a:rPr lang="en-US" dirty="0" smtClean="0"/>
              <a:t> performed within an enterprise and supporting its mission</a:t>
            </a:r>
          </a:p>
          <a:p>
            <a:pPr lvl="1"/>
            <a:endParaRPr lang="nl-NL" dirty="0" smtClean="0"/>
          </a:p>
          <a:p>
            <a:r>
              <a:rPr lang="en-US" dirty="0" smtClean="0"/>
              <a:t>Examples: Corporate Planning, Human Resource Management, Supplier Contract Management, Shop Floor Control</a:t>
            </a:r>
          </a:p>
          <a:p>
            <a:endParaRPr lang="nl-NL" dirty="0" smtClean="0"/>
          </a:p>
          <a:p>
            <a:r>
              <a:rPr lang="en-US" dirty="0" smtClean="0"/>
              <a:t>Naming standards:</a:t>
            </a:r>
          </a:p>
          <a:p>
            <a:pPr lvl="1"/>
            <a:r>
              <a:rPr lang="en-US" dirty="0" smtClean="0"/>
              <a:t>N</a:t>
            </a:r>
            <a:r>
              <a:rPr lang="nl-NL" dirty="0" err="1" smtClean="0"/>
              <a:t>ouns</a:t>
            </a:r>
            <a:r>
              <a:rPr lang="en-US" dirty="0" smtClean="0"/>
              <a:t>: Planning in stead of P</a:t>
            </a:r>
            <a:r>
              <a:rPr lang="nl-NL" dirty="0" err="1" smtClean="0"/>
              <a:t>lan</a:t>
            </a:r>
            <a:endParaRPr lang="en-US" dirty="0" smtClean="0"/>
          </a:p>
          <a:p>
            <a:pPr lvl="1"/>
            <a:r>
              <a:rPr lang="en-US" dirty="0" smtClean="0"/>
              <a:t>Precise, determining </a:t>
            </a:r>
            <a:r>
              <a:rPr lang="nl-NL" dirty="0" err="1" smtClean="0"/>
              <a:t>words</a:t>
            </a:r>
            <a:r>
              <a:rPr lang="en-US" dirty="0" smtClean="0"/>
              <a:t> known </a:t>
            </a:r>
            <a:r>
              <a:rPr lang="nl-NL" dirty="0" smtClean="0"/>
              <a:t>in the business domain</a:t>
            </a:r>
            <a:endParaRPr lang="en-US" dirty="0" smtClean="0"/>
          </a:p>
          <a:p>
            <a:pPr lvl="1"/>
            <a:r>
              <a:rPr lang="en-US" dirty="0" smtClean="0"/>
              <a:t>Name is Capitalized</a:t>
            </a:r>
          </a:p>
          <a:p>
            <a:pPr lvl="1"/>
            <a:endParaRPr lang="en-US" dirty="0" smtClean="0"/>
          </a:p>
          <a:p>
            <a:r>
              <a:rPr lang="en-US" dirty="0" smtClean="0"/>
              <a:t>Process</a:t>
            </a:r>
          </a:p>
          <a:p>
            <a:pPr marL="741363" lvl="1" indent="-393700">
              <a:buNone/>
            </a:pPr>
            <a:r>
              <a:rPr lang="nl-NL" dirty="0" smtClean="0"/>
              <a:t>Definition: </a:t>
            </a:r>
            <a:r>
              <a:rPr lang="en-US" dirty="0" smtClean="0"/>
              <a:t>A </a:t>
            </a:r>
            <a:r>
              <a:rPr lang="en-US" dirty="0" smtClean="0">
                <a:solidFill>
                  <a:srgbClr val="C00000"/>
                </a:solidFill>
              </a:rPr>
              <a:t>process</a:t>
            </a:r>
            <a:r>
              <a:rPr lang="en-US" dirty="0" smtClean="0"/>
              <a:t> is an activity of which the execution can be described in terms of needed and delivered data</a:t>
            </a:r>
            <a:r>
              <a:rPr lang="nl-NL" dirty="0" smtClean="0"/>
              <a:t> </a:t>
            </a:r>
            <a:r>
              <a:rPr lang="en-US" dirty="0" smtClean="0"/>
              <a:t>and of which the </a:t>
            </a:r>
            <a:r>
              <a:rPr lang="en-US" dirty="0" smtClean="0">
                <a:solidFill>
                  <a:srgbClr val="C00000"/>
                </a:solidFill>
              </a:rPr>
              <a:t>start and end </a:t>
            </a:r>
            <a:r>
              <a:rPr lang="en-US" dirty="0" smtClean="0"/>
              <a:t>can be determined.”</a:t>
            </a:r>
          </a:p>
          <a:p>
            <a:r>
              <a:rPr lang="en-US" dirty="0" smtClean="0"/>
              <a:t>A process is the WHAT a company does and not HOW it is being done.</a:t>
            </a:r>
          </a:p>
          <a:p>
            <a:r>
              <a:rPr lang="en-US" dirty="0" smtClean="0"/>
              <a:t>Examples: Receive order, Register complaint, Print invoice, Select basic configuration</a:t>
            </a:r>
          </a:p>
          <a:p>
            <a:endParaRPr lang="en-US" dirty="0"/>
          </a:p>
          <a:p>
            <a:r>
              <a:rPr lang="en-US" dirty="0" smtClean="0"/>
              <a:t>Functions are modeled in the Functional Architecture</a:t>
            </a:r>
          </a:p>
          <a:p>
            <a:r>
              <a:rPr lang="en-US" dirty="0" smtClean="0"/>
              <a:t>Processes </a:t>
            </a:r>
            <a:r>
              <a:rPr lang="en-US" dirty="0"/>
              <a:t>are modeled in </a:t>
            </a:r>
            <a:r>
              <a:rPr lang="en-US" dirty="0" smtClean="0"/>
              <a:t>a Feature Model</a:t>
            </a:r>
          </a:p>
          <a:p>
            <a:pPr lvl="1"/>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nl-NL"/>
              <a:t>Feature models</a:t>
            </a:r>
            <a:endParaRPr lang="en-US"/>
          </a:p>
        </p:txBody>
      </p:sp>
      <p:sp>
        <p:nvSpPr>
          <p:cNvPr id="356360" name="Rectangle 8"/>
          <p:cNvSpPr>
            <a:spLocks noChangeArrowheads="1"/>
          </p:cNvSpPr>
          <p:nvPr/>
        </p:nvSpPr>
        <p:spPr bwMode="auto">
          <a:xfrm>
            <a:off x="2668215" y="1844675"/>
            <a:ext cx="3889375" cy="1558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56361" name="Rectangle 9"/>
          <p:cNvSpPr>
            <a:spLocks noChangeArrowheads="1"/>
          </p:cNvSpPr>
          <p:nvPr/>
        </p:nvSpPr>
        <p:spPr bwMode="auto">
          <a:xfrm>
            <a:off x="4758953" y="2133600"/>
            <a:ext cx="1582737" cy="47148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0" rIns="18000" bIns="108000" anchor="ctr"/>
          <a:lstStyle/>
          <a:p>
            <a:pPr algn="ctr"/>
            <a:r>
              <a:rPr lang="nl-NL" sz="1600"/>
              <a:t>Template Mgmt</a:t>
            </a:r>
            <a:endParaRPr lang="en-US" sz="1600"/>
          </a:p>
        </p:txBody>
      </p:sp>
      <p:sp>
        <p:nvSpPr>
          <p:cNvPr id="356362" name="Rectangle 10"/>
          <p:cNvSpPr>
            <a:spLocks noChangeArrowheads="1"/>
          </p:cNvSpPr>
          <p:nvPr/>
        </p:nvSpPr>
        <p:spPr bwMode="auto">
          <a:xfrm>
            <a:off x="2957140" y="2886075"/>
            <a:ext cx="1439863" cy="327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nl-NL" sz="1600"/>
              <a:t>Drafting</a:t>
            </a:r>
            <a:endParaRPr lang="en-US" sz="1600"/>
          </a:p>
        </p:txBody>
      </p:sp>
      <p:sp>
        <p:nvSpPr>
          <p:cNvPr id="356363" name="Rectangle 11"/>
          <p:cNvSpPr>
            <a:spLocks noChangeArrowheads="1"/>
          </p:cNvSpPr>
          <p:nvPr/>
        </p:nvSpPr>
        <p:spPr bwMode="auto">
          <a:xfrm>
            <a:off x="2957140" y="2190750"/>
            <a:ext cx="1584325" cy="3270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nl-NL" sz="1600"/>
              <a:t>Writer</a:t>
            </a:r>
            <a:endParaRPr lang="en-US" sz="1600"/>
          </a:p>
        </p:txBody>
      </p:sp>
      <p:sp>
        <p:nvSpPr>
          <p:cNvPr id="356372" name="Rectangle 20"/>
          <p:cNvSpPr>
            <a:spLocks noChangeArrowheads="1"/>
          </p:cNvSpPr>
          <p:nvPr/>
        </p:nvSpPr>
        <p:spPr bwMode="auto">
          <a:xfrm>
            <a:off x="4873253" y="2754313"/>
            <a:ext cx="1231900" cy="5715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bIns="36000" anchor="ctr">
            <a:spAutoFit/>
          </a:bodyPr>
          <a:lstStyle/>
          <a:p>
            <a:pPr algn="ctr"/>
            <a:r>
              <a:rPr lang="nl-NL" sz="1600"/>
              <a:t>Review Handler</a:t>
            </a:r>
            <a:endParaRPr lang="en-US" sz="1600"/>
          </a:p>
        </p:txBody>
      </p:sp>
      <p:sp>
        <p:nvSpPr>
          <p:cNvPr id="356387" name="Rectangle 35"/>
          <p:cNvSpPr>
            <a:spLocks noChangeArrowheads="1"/>
          </p:cNvSpPr>
          <p:nvPr/>
        </p:nvSpPr>
        <p:spPr bwMode="auto">
          <a:xfrm>
            <a:off x="1555378" y="5134074"/>
            <a:ext cx="1114664" cy="3077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nl-NL" sz="1400"/>
              <a:t>Save draft</a:t>
            </a:r>
            <a:endParaRPr lang="en-US" sz="1400"/>
          </a:p>
        </p:txBody>
      </p:sp>
      <p:sp>
        <p:nvSpPr>
          <p:cNvPr id="356388" name="Rectangle 36"/>
          <p:cNvSpPr>
            <a:spLocks noChangeArrowheads="1"/>
          </p:cNvSpPr>
          <p:nvPr/>
        </p:nvSpPr>
        <p:spPr bwMode="auto">
          <a:xfrm>
            <a:off x="1626815" y="4197449"/>
            <a:ext cx="1148135" cy="3077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nl-NL" sz="1400" dirty="0"/>
              <a:t>Open draft</a:t>
            </a:r>
            <a:endParaRPr lang="en-US" sz="1400" dirty="0"/>
          </a:p>
        </p:txBody>
      </p:sp>
      <p:sp>
        <p:nvSpPr>
          <p:cNvPr id="356389" name="Rectangle 37"/>
          <p:cNvSpPr>
            <a:spLocks noChangeArrowheads="1"/>
          </p:cNvSpPr>
          <p:nvPr/>
        </p:nvSpPr>
        <p:spPr bwMode="auto">
          <a:xfrm>
            <a:off x="3282578" y="5134074"/>
            <a:ext cx="1377557" cy="3077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nl-NL" sz="1400"/>
              <a:t>Save draft as</a:t>
            </a:r>
            <a:endParaRPr lang="en-US" sz="1400"/>
          </a:p>
        </p:txBody>
      </p:sp>
      <p:sp>
        <p:nvSpPr>
          <p:cNvPr id="356390" name="Rectangle 38"/>
          <p:cNvSpPr>
            <a:spLocks noChangeArrowheads="1"/>
          </p:cNvSpPr>
          <p:nvPr/>
        </p:nvSpPr>
        <p:spPr bwMode="auto">
          <a:xfrm>
            <a:off x="5206628" y="5134074"/>
            <a:ext cx="1378839" cy="3077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nl-NL" sz="1400"/>
              <a:t>Convert draft</a:t>
            </a:r>
            <a:endParaRPr lang="en-US" sz="1400"/>
          </a:p>
        </p:txBody>
      </p:sp>
      <p:sp>
        <p:nvSpPr>
          <p:cNvPr id="356391" name="Rectangle 39"/>
          <p:cNvSpPr>
            <a:spLocks noChangeArrowheads="1"/>
          </p:cNvSpPr>
          <p:nvPr/>
        </p:nvSpPr>
        <p:spPr bwMode="auto">
          <a:xfrm>
            <a:off x="7159253" y="5134074"/>
            <a:ext cx="1372555" cy="3077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nl-NL" sz="1400"/>
              <a:t>Send draft to</a:t>
            </a:r>
            <a:endParaRPr lang="en-US" sz="1400"/>
          </a:p>
        </p:txBody>
      </p:sp>
      <p:sp>
        <p:nvSpPr>
          <p:cNvPr id="356392" name="Rectangle 40"/>
          <p:cNvSpPr>
            <a:spLocks noChangeArrowheads="1"/>
          </p:cNvSpPr>
          <p:nvPr/>
        </p:nvSpPr>
        <p:spPr bwMode="auto">
          <a:xfrm>
            <a:off x="3317503" y="4197449"/>
            <a:ext cx="795602" cy="3077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nl-NL" sz="1400"/>
              <a:t>Saving</a:t>
            </a:r>
            <a:endParaRPr lang="en-US" sz="1400"/>
          </a:p>
        </p:txBody>
      </p:sp>
      <p:sp>
        <p:nvSpPr>
          <p:cNvPr id="356393" name="Rectangle 41"/>
          <p:cNvSpPr>
            <a:spLocks noChangeArrowheads="1"/>
          </p:cNvSpPr>
          <p:nvPr/>
        </p:nvSpPr>
        <p:spPr bwMode="auto">
          <a:xfrm>
            <a:off x="5405065" y="4197449"/>
            <a:ext cx="1415644" cy="3077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nl-NL" sz="1400"/>
              <a:t>File exchange</a:t>
            </a:r>
            <a:endParaRPr lang="en-US" sz="1400"/>
          </a:p>
        </p:txBody>
      </p:sp>
      <p:cxnSp>
        <p:nvCxnSpPr>
          <p:cNvPr id="356394" name="AutoShape 42"/>
          <p:cNvCxnSpPr>
            <a:cxnSpLocks noChangeShapeType="1"/>
            <a:stCxn id="356388" idx="0"/>
            <a:endCxn id="356362" idx="2"/>
          </p:cNvCxnSpPr>
          <p:nvPr/>
        </p:nvCxnSpPr>
        <p:spPr bwMode="auto">
          <a:xfrm flipV="1">
            <a:off x="2200883" y="3213100"/>
            <a:ext cx="1476189" cy="98434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395" name="AutoShape 43"/>
          <p:cNvCxnSpPr>
            <a:cxnSpLocks noChangeShapeType="1"/>
            <a:stCxn id="356392" idx="0"/>
            <a:endCxn id="356362" idx="2"/>
          </p:cNvCxnSpPr>
          <p:nvPr/>
        </p:nvCxnSpPr>
        <p:spPr bwMode="auto">
          <a:xfrm flipH="1" flipV="1">
            <a:off x="3677072" y="3213100"/>
            <a:ext cx="38232" cy="98434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396" name="AutoShape 44"/>
          <p:cNvCxnSpPr>
            <a:cxnSpLocks noChangeShapeType="1"/>
            <a:stCxn id="356393" idx="0"/>
            <a:endCxn id="356362" idx="2"/>
          </p:cNvCxnSpPr>
          <p:nvPr/>
        </p:nvCxnSpPr>
        <p:spPr bwMode="auto">
          <a:xfrm flipH="1" flipV="1">
            <a:off x="3677072" y="3213100"/>
            <a:ext cx="2435815" cy="98434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397" name="AutoShape 45"/>
          <p:cNvCxnSpPr>
            <a:cxnSpLocks noChangeShapeType="1"/>
            <a:stCxn id="356387" idx="0"/>
            <a:endCxn id="356392" idx="2"/>
          </p:cNvCxnSpPr>
          <p:nvPr/>
        </p:nvCxnSpPr>
        <p:spPr bwMode="auto">
          <a:xfrm flipV="1">
            <a:off x="2112710" y="4505226"/>
            <a:ext cx="1602594" cy="6288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398" name="AutoShape 46"/>
          <p:cNvCxnSpPr>
            <a:cxnSpLocks noChangeShapeType="1"/>
            <a:stCxn id="356389" idx="0"/>
            <a:endCxn id="356392" idx="2"/>
          </p:cNvCxnSpPr>
          <p:nvPr/>
        </p:nvCxnSpPr>
        <p:spPr bwMode="auto">
          <a:xfrm flipH="1" flipV="1">
            <a:off x="3715304" y="4505226"/>
            <a:ext cx="256053" cy="6288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399" name="AutoShape 47"/>
          <p:cNvCxnSpPr>
            <a:cxnSpLocks noChangeShapeType="1"/>
            <a:stCxn id="356391" idx="0"/>
            <a:endCxn id="356393" idx="2"/>
          </p:cNvCxnSpPr>
          <p:nvPr/>
        </p:nvCxnSpPr>
        <p:spPr bwMode="auto">
          <a:xfrm flipH="1" flipV="1">
            <a:off x="6112887" y="4505226"/>
            <a:ext cx="1732644" cy="6288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6400" name="AutoShape 48"/>
          <p:cNvCxnSpPr>
            <a:cxnSpLocks noChangeShapeType="1"/>
            <a:stCxn id="356390" idx="0"/>
            <a:endCxn id="356393" idx="2"/>
          </p:cNvCxnSpPr>
          <p:nvPr/>
        </p:nvCxnSpPr>
        <p:spPr bwMode="auto">
          <a:xfrm flipV="1">
            <a:off x="5896048" y="4505226"/>
            <a:ext cx="216839" cy="6288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6401" name="Oval 49"/>
          <p:cNvSpPr>
            <a:spLocks noChangeArrowheads="1"/>
          </p:cNvSpPr>
          <p:nvPr/>
        </p:nvSpPr>
        <p:spPr bwMode="auto">
          <a:xfrm>
            <a:off x="6033715" y="4130675"/>
            <a:ext cx="144463" cy="12223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56402" name="Oval 50"/>
          <p:cNvSpPr>
            <a:spLocks noChangeArrowheads="1"/>
          </p:cNvSpPr>
          <p:nvPr/>
        </p:nvSpPr>
        <p:spPr bwMode="auto">
          <a:xfrm>
            <a:off x="5836865" y="5080000"/>
            <a:ext cx="144463" cy="12223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56403" name="Oval 51"/>
          <p:cNvSpPr>
            <a:spLocks noChangeArrowheads="1"/>
          </p:cNvSpPr>
          <p:nvPr/>
        </p:nvSpPr>
        <p:spPr bwMode="auto">
          <a:xfrm>
            <a:off x="7708528" y="5072063"/>
            <a:ext cx="144462" cy="122237"/>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nl-NL"/>
          </a:p>
        </p:txBody>
      </p:sp>
      <p:sp>
        <p:nvSpPr>
          <p:cNvPr id="356404" name="Freeform 52"/>
          <p:cNvSpPr>
            <a:spLocks/>
          </p:cNvSpPr>
          <p:nvPr/>
        </p:nvSpPr>
        <p:spPr bwMode="auto">
          <a:xfrm>
            <a:off x="6049590" y="4632325"/>
            <a:ext cx="419100" cy="147638"/>
          </a:xfrm>
          <a:custGeom>
            <a:avLst/>
            <a:gdLst>
              <a:gd name="T0" fmla="*/ 0 w 264"/>
              <a:gd name="T1" fmla="*/ 42 h 93"/>
              <a:gd name="T2" fmla="*/ 60 w 264"/>
              <a:gd name="T3" fmla="*/ 78 h 93"/>
              <a:gd name="T4" fmla="*/ 124 w 264"/>
              <a:gd name="T5" fmla="*/ 92 h 93"/>
              <a:gd name="T6" fmla="*/ 208 w 264"/>
              <a:gd name="T7" fmla="*/ 70 h 93"/>
              <a:gd name="T8" fmla="*/ 264 w 264"/>
              <a:gd name="T9" fmla="*/ 0 h 93"/>
            </a:gdLst>
            <a:ahLst/>
            <a:cxnLst>
              <a:cxn ang="0">
                <a:pos x="T0" y="T1"/>
              </a:cxn>
              <a:cxn ang="0">
                <a:pos x="T2" y="T3"/>
              </a:cxn>
              <a:cxn ang="0">
                <a:pos x="T4" y="T5"/>
              </a:cxn>
              <a:cxn ang="0">
                <a:pos x="T6" y="T7"/>
              </a:cxn>
              <a:cxn ang="0">
                <a:pos x="T8" y="T9"/>
              </a:cxn>
            </a:cxnLst>
            <a:rect l="0" t="0" r="r" b="b"/>
            <a:pathLst>
              <a:path w="264" h="93">
                <a:moveTo>
                  <a:pt x="0" y="42"/>
                </a:moveTo>
                <a:cubicBezTo>
                  <a:pt x="10" y="48"/>
                  <a:pt x="39" y="70"/>
                  <a:pt x="60" y="78"/>
                </a:cubicBezTo>
                <a:cubicBezTo>
                  <a:pt x="81" y="86"/>
                  <a:pt x="99" y="93"/>
                  <a:pt x="124" y="92"/>
                </a:cubicBezTo>
                <a:cubicBezTo>
                  <a:pt x="149" y="91"/>
                  <a:pt x="185" y="85"/>
                  <a:pt x="208" y="70"/>
                </a:cubicBezTo>
                <a:cubicBezTo>
                  <a:pt x="231" y="55"/>
                  <a:pt x="252" y="15"/>
                  <a:pt x="264"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nl-NL"/>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Documenting behavior</a:t>
            </a:r>
            <a:endParaRPr lang="en-US" dirty="0"/>
          </a:p>
        </p:txBody>
      </p:sp>
      <p:sp>
        <p:nvSpPr>
          <p:cNvPr id="3" name="Content Placeholder 2"/>
          <p:cNvSpPr>
            <a:spLocks noGrp="1"/>
          </p:cNvSpPr>
          <p:nvPr>
            <p:ph idx="1"/>
          </p:nvPr>
        </p:nvSpPr>
        <p:spPr/>
        <p:txBody>
          <a:bodyPr>
            <a:normAutofit/>
          </a:bodyPr>
          <a:lstStyle/>
          <a:p>
            <a:r>
              <a:rPr lang="en-US" dirty="0"/>
              <a:t>B</a:t>
            </a:r>
            <a:r>
              <a:rPr lang="en-US" dirty="0" smtClean="0"/>
              <a:t>ehavior </a:t>
            </a:r>
            <a:r>
              <a:rPr lang="en-US" dirty="0"/>
              <a:t>documentation </a:t>
            </a:r>
            <a:r>
              <a:rPr lang="en-US" dirty="0" smtClean="0"/>
              <a:t>complements each views </a:t>
            </a:r>
            <a:r>
              <a:rPr lang="en-US" dirty="0"/>
              <a:t>by describing how architecture </a:t>
            </a:r>
            <a:r>
              <a:rPr lang="en-US" dirty="0" smtClean="0"/>
              <a:t>elements in that view </a:t>
            </a:r>
            <a:r>
              <a:rPr lang="en-US" dirty="0"/>
              <a:t>interact with each other. </a:t>
            </a:r>
            <a:endParaRPr lang="en-US" dirty="0" smtClean="0"/>
          </a:p>
          <a:p>
            <a:r>
              <a:rPr lang="en-US" dirty="0" smtClean="0"/>
              <a:t>Behavior documentation enables reasoning </a:t>
            </a:r>
            <a:r>
              <a:rPr lang="en-US" dirty="0"/>
              <a:t>about </a:t>
            </a:r>
          </a:p>
          <a:p>
            <a:pPr lvl="1"/>
            <a:r>
              <a:rPr lang="en-US" dirty="0" smtClean="0"/>
              <a:t>a </a:t>
            </a:r>
            <a:r>
              <a:rPr lang="en-US" dirty="0"/>
              <a:t>system’s potential to </a:t>
            </a:r>
            <a:r>
              <a:rPr lang="en-US" dirty="0" smtClean="0"/>
              <a:t>deadlock</a:t>
            </a:r>
          </a:p>
          <a:p>
            <a:pPr lvl="1"/>
            <a:r>
              <a:rPr lang="en-US" dirty="0" smtClean="0"/>
              <a:t>a </a:t>
            </a:r>
            <a:r>
              <a:rPr lang="en-US" dirty="0"/>
              <a:t>system’s ability to complete a task in the desired amount of </a:t>
            </a:r>
            <a:r>
              <a:rPr lang="en-US" dirty="0" smtClean="0"/>
              <a:t>time</a:t>
            </a:r>
          </a:p>
          <a:p>
            <a:pPr lvl="1"/>
            <a:r>
              <a:rPr lang="en-US" dirty="0" smtClean="0"/>
              <a:t>maximum </a:t>
            </a:r>
            <a:r>
              <a:rPr lang="en-US" dirty="0"/>
              <a:t>memory consumption </a:t>
            </a:r>
            <a:endParaRPr lang="en-US" dirty="0" smtClean="0"/>
          </a:p>
          <a:p>
            <a:pPr lvl="1"/>
            <a:r>
              <a:rPr lang="en-US" dirty="0"/>
              <a:t>a</a:t>
            </a:r>
            <a:r>
              <a:rPr lang="en-US" dirty="0" smtClean="0"/>
              <a:t>nd more</a:t>
            </a:r>
          </a:p>
          <a:p>
            <a:r>
              <a:rPr lang="en-US" dirty="0" smtClean="0"/>
              <a:t>Behavior </a:t>
            </a:r>
            <a:r>
              <a:rPr lang="en-US" dirty="0"/>
              <a:t>has its own section in </a:t>
            </a:r>
            <a:r>
              <a:rPr lang="en-US" dirty="0" smtClean="0"/>
              <a:t>our view template’s element </a:t>
            </a:r>
            <a:r>
              <a:rPr lang="en-US" dirty="0"/>
              <a:t>catalog.</a:t>
            </a:r>
          </a:p>
          <a:p>
            <a:endParaRPr lang="en-US" dirty="0"/>
          </a:p>
        </p:txBody>
      </p:sp>
    </p:spTree>
    <p:extLst>
      <p:ext uri="{BB962C8B-B14F-4D97-AF65-F5344CB8AC3E}">
        <p14:creationId xmlns:p14="http://schemas.microsoft.com/office/powerpoint/2010/main" val="778258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Notations for documenting behavior</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race</a:t>
            </a:r>
            <a:r>
              <a:rPr lang="en-US" dirty="0"/>
              <a:t>-oriented </a:t>
            </a:r>
            <a:r>
              <a:rPr lang="en-US" dirty="0" smtClean="0"/>
              <a:t>languages</a:t>
            </a:r>
          </a:p>
          <a:p>
            <a:pPr lvl="1"/>
            <a:r>
              <a:rPr lang="en-US" dirty="0"/>
              <a:t> </a:t>
            </a:r>
            <a:r>
              <a:rPr lang="en-US" i="1" dirty="0"/>
              <a:t>Traces</a:t>
            </a:r>
            <a:r>
              <a:rPr lang="en-US" dirty="0"/>
              <a:t> are sequences of activities or interactions that describe the system’s response to a specific stimulus when the system is in a specific state. </a:t>
            </a:r>
            <a:endParaRPr lang="en-US" dirty="0" smtClean="0"/>
          </a:p>
          <a:p>
            <a:pPr lvl="1"/>
            <a:r>
              <a:rPr lang="en-US" dirty="0" smtClean="0"/>
              <a:t>A </a:t>
            </a:r>
            <a:r>
              <a:rPr lang="en-US" dirty="0"/>
              <a:t>trace describes </a:t>
            </a:r>
            <a:r>
              <a:rPr lang="en-US" dirty="0" smtClean="0"/>
              <a:t>a particular </a:t>
            </a:r>
            <a:r>
              <a:rPr lang="en-US" dirty="0"/>
              <a:t>sequence of activities or interactions between structural elements of the system. </a:t>
            </a:r>
            <a:endParaRPr lang="en-US" dirty="0" smtClean="0"/>
          </a:p>
          <a:p>
            <a:pPr lvl="1"/>
            <a:r>
              <a:rPr lang="en-US" dirty="0" smtClean="0"/>
              <a:t>Examples</a:t>
            </a:r>
          </a:p>
          <a:p>
            <a:pPr lvl="2"/>
            <a:r>
              <a:rPr lang="en-US" dirty="0" smtClean="0"/>
              <a:t>Scenarios on functional architectures</a:t>
            </a:r>
          </a:p>
          <a:p>
            <a:pPr lvl="2"/>
            <a:r>
              <a:rPr lang="en-US" dirty="0" smtClean="0"/>
              <a:t>use cases</a:t>
            </a:r>
            <a:endParaRPr lang="en-US" dirty="0"/>
          </a:p>
          <a:p>
            <a:pPr lvl="2"/>
            <a:r>
              <a:rPr lang="en-US" dirty="0" smtClean="0"/>
              <a:t>sequence diagrams</a:t>
            </a:r>
            <a:endParaRPr lang="en-US" dirty="0"/>
          </a:p>
          <a:p>
            <a:pPr lvl="2"/>
            <a:r>
              <a:rPr lang="en-US" dirty="0" smtClean="0"/>
              <a:t>communication diagrams</a:t>
            </a:r>
            <a:endParaRPr lang="en-US" dirty="0"/>
          </a:p>
          <a:p>
            <a:pPr lvl="2"/>
            <a:r>
              <a:rPr lang="en-US" dirty="0" smtClean="0"/>
              <a:t>activity diagrams</a:t>
            </a:r>
          </a:p>
          <a:p>
            <a:pPr lvl="2"/>
            <a:r>
              <a:rPr lang="en-US" dirty="0" smtClean="0"/>
              <a:t>message </a:t>
            </a:r>
            <a:r>
              <a:rPr lang="en-US" dirty="0"/>
              <a:t>sequence </a:t>
            </a:r>
            <a:r>
              <a:rPr lang="en-US" dirty="0" smtClean="0"/>
              <a:t>charts</a:t>
            </a:r>
            <a:endParaRPr lang="en-US" dirty="0"/>
          </a:p>
        </p:txBody>
      </p:sp>
    </p:spTree>
    <p:extLst>
      <p:ext uri="{BB962C8B-B14F-4D97-AF65-F5344CB8AC3E}">
        <p14:creationId xmlns:p14="http://schemas.microsoft.com/office/powerpoint/2010/main" val="1568730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0" y="1268413"/>
            <a:ext cx="9144000" cy="5589587"/>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nl-NL"/>
          </a:p>
        </p:txBody>
      </p:sp>
      <p:sp>
        <p:nvSpPr>
          <p:cNvPr id="169988" name="Freeform 4"/>
          <p:cNvSpPr>
            <a:spLocks/>
          </p:cNvSpPr>
          <p:nvPr/>
        </p:nvSpPr>
        <p:spPr bwMode="auto">
          <a:xfrm>
            <a:off x="468313" y="1485900"/>
            <a:ext cx="7164387" cy="2058988"/>
          </a:xfrm>
          <a:custGeom>
            <a:avLst/>
            <a:gdLst>
              <a:gd name="T0" fmla="*/ 0 w 4513"/>
              <a:gd name="T1" fmla="*/ 0 h 1297"/>
              <a:gd name="T2" fmla="*/ 0 w 4513"/>
              <a:gd name="T3" fmla="*/ 1296 h 1297"/>
              <a:gd name="T4" fmla="*/ 4512 w 4513"/>
              <a:gd name="T5" fmla="*/ 1296 h 1297"/>
              <a:gd name="T6" fmla="*/ 4512 w 4513"/>
              <a:gd name="T7" fmla="*/ 960 h 1297"/>
              <a:gd name="T8" fmla="*/ 1728 w 4513"/>
              <a:gd name="T9" fmla="*/ 960 h 1297"/>
              <a:gd name="T10" fmla="*/ 1728 w 4513"/>
              <a:gd name="T11" fmla="*/ 0 h 1297"/>
              <a:gd name="T12" fmla="*/ 0 w 4513"/>
              <a:gd name="T13" fmla="*/ 0 h 1297"/>
            </a:gdLst>
            <a:ahLst/>
            <a:cxnLst>
              <a:cxn ang="0">
                <a:pos x="T0" y="T1"/>
              </a:cxn>
              <a:cxn ang="0">
                <a:pos x="T2" y="T3"/>
              </a:cxn>
              <a:cxn ang="0">
                <a:pos x="T4" y="T5"/>
              </a:cxn>
              <a:cxn ang="0">
                <a:pos x="T6" y="T7"/>
              </a:cxn>
              <a:cxn ang="0">
                <a:pos x="T8" y="T9"/>
              </a:cxn>
              <a:cxn ang="0">
                <a:pos x="T10" y="T11"/>
              </a:cxn>
              <a:cxn ang="0">
                <a:pos x="T12" y="T13"/>
              </a:cxn>
            </a:cxnLst>
            <a:rect l="0" t="0" r="r" b="b"/>
            <a:pathLst>
              <a:path w="4513" h="1297">
                <a:moveTo>
                  <a:pt x="0" y="0"/>
                </a:moveTo>
                <a:lnTo>
                  <a:pt x="0" y="1296"/>
                </a:lnTo>
                <a:lnTo>
                  <a:pt x="4512" y="1296"/>
                </a:lnTo>
                <a:lnTo>
                  <a:pt x="4512" y="960"/>
                </a:lnTo>
                <a:lnTo>
                  <a:pt x="1728" y="960"/>
                </a:lnTo>
                <a:lnTo>
                  <a:pt x="1728" y="0"/>
                </a:lnTo>
                <a:lnTo>
                  <a:pt x="0" y="0"/>
                </a:lnTo>
              </a:path>
            </a:pathLst>
          </a:custGeom>
          <a:solidFill>
            <a:srgbClr val="FF9933"/>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p>
        </p:txBody>
      </p:sp>
      <p:sp>
        <p:nvSpPr>
          <p:cNvPr id="169991" name="Rectangle 7"/>
          <p:cNvSpPr>
            <a:spLocks noChangeArrowheads="1"/>
          </p:cNvSpPr>
          <p:nvPr/>
        </p:nvSpPr>
        <p:spPr bwMode="auto">
          <a:xfrm>
            <a:off x="304800" y="0"/>
            <a:ext cx="86090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eaLnBrk="0" hangingPunct="0"/>
            <a:endParaRPr lang="nl-NL" sz="4400" b="1">
              <a:latin typeface="Arial" charset="0"/>
            </a:endParaRPr>
          </a:p>
        </p:txBody>
      </p:sp>
      <p:sp>
        <p:nvSpPr>
          <p:cNvPr id="169992" name="Rectangle 8"/>
          <p:cNvSpPr>
            <a:spLocks noChangeArrowheads="1"/>
          </p:cNvSpPr>
          <p:nvPr/>
        </p:nvSpPr>
        <p:spPr bwMode="auto">
          <a:xfrm>
            <a:off x="474663" y="3854450"/>
            <a:ext cx="2730500" cy="596900"/>
          </a:xfrm>
          <a:prstGeom prst="rect">
            <a:avLst/>
          </a:prstGeom>
          <a:solidFill>
            <a:srgbClr val="FFCC66"/>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b="1">
                <a:solidFill>
                  <a:srgbClr val="000000"/>
                </a:solidFill>
                <a:latin typeface="Arial" charset="0"/>
              </a:rPr>
              <a:t>Production Order</a:t>
            </a:r>
          </a:p>
          <a:p>
            <a:pPr eaLnBrk="0" hangingPunct="0"/>
            <a:r>
              <a:rPr lang="en-US" b="1">
                <a:solidFill>
                  <a:srgbClr val="000000"/>
                </a:solidFill>
                <a:latin typeface="Arial" charset="0"/>
              </a:rPr>
              <a:t> Control</a:t>
            </a:r>
          </a:p>
        </p:txBody>
      </p:sp>
      <p:sp>
        <p:nvSpPr>
          <p:cNvPr id="169993" name="Rectangle 9"/>
          <p:cNvSpPr>
            <a:spLocks noChangeArrowheads="1"/>
          </p:cNvSpPr>
          <p:nvPr/>
        </p:nvSpPr>
        <p:spPr bwMode="auto">
          <a:xfrm>
            <a:off x="474663" y="4845050"/>
            <a:ext cx="749300" cy="596900"/>
          </a:xfrm>
          <a:prstGeom prst="rect">
            <a:avLst/>
          </a:prstGeom>
          <a:solidFill>
            <a:srgbClr val="FFCC66"/>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200" b="1">
                <a:solidFill>
                  <a:srgbClr val="000000"/>
                </a:solidFill>
                <a:latin typeface="Arial" charset="0"/>
              </a:rPr>
              <a:t>Pick </a:t>
            </a:r>
          </a:p>
          <a:p>
            <a:pPr eaLnBrk="0" hangingPunct="0"/>
            <a:r>
              <a:rPr lang="en-US" sz="1200" b="1">
                <a:solidFill>
                  <a:srgbClr val="000000"/>
                </a:solidFill>
                <a:latin typeface="Arial" charset="0"/>
              </a:rPr>
              <a:t>Control</a:t>
            </a:r>
            <a:br>
              <a:rPr lang="en-US" sz="1200" b="1">
                <a:solidFill>
                  <a:srgbClr val="000000"/>
                </a:solidFill>
                <a:latin typeface="Arial" charset="0"/>
              </a:rPr>
            </a:br>
            <a:r>
              <a:rPr lang="en-US" sz="1200" b="1">
                <a:solidFill>
                  <a:srgbClr val="000000"/>
                </a:solidFill>
                <a:latin typeface="Arial" charset="0"/>
              </a:rPr>
              <a:t>(Prod.)</a:t>
            </a:r>
          </a:p>
        </p:txBody>
      </p:sp>
      <p:sp>
        <p:nvSpPr>
          <p:cNvPr id="169994" name="Rectangle 10"/>
          <p:cNvSpPr>
            <a:spLocks noChangeArrowheads="1"/>
          </p:cNvSpPr>
          <p:nvPr/>
        </p:nvSpPr>
        <p:spPr bwMode="auto">
          <a:xfrm>
            <a:off x="2455863" y="4845050"/>
            <a:ext cx="673100" cy="596900"/>
          </a:xfrm>
          <a:prstGeom prst="rect">
            <a:avLst/>
          </a:prstGeom>
          <a:solidFill>
            <a:srgbClr val="FFCC66"/>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200" b="1">
                <a:solidFill>
                  <a:srgbClr val="000000"/>
                </a:solidFill>
                <a:latin typeface="Arial" charset="0"/>
              </a:rPr>
              <a:t>Receipt </a:t>
            </a:r>
          </a:p>
          <a:p>
            <a:pPr eaLnBrk="0" hangingPunct="0"/>
            <a:r>
              <a:rPr lang="en-US" sz="1200" b="1">
                <a:solidFill>
                  <a:srgbClr val="000000"/>
                </a:solidFill>
                <a:latin typeface="Arial" charset="0"/>
              </a:rPr>
              <a:t>Control</a:t>
            </a:r>
            <a:br>
              <a:rPr lang="en-US" sz="1200" b="1">
                <a:solidFill>
                  <a:srgbClr val="000000"/>
                </a:solidFill>
                <a:latin typeface="Arial" charset="0"/>
              </a:rPr>
            </a:br>
            <a:r>
              <a:rPr lang="en-US" sz="1200" b="1">
                <a:solidFill>
                  <a:srgbClr val="000000"/>
                </a:solidFill>
                <a:latin typeface="Arial" charset="0"/>
              </a:rPr>
              <a:t>(Prod.)</a:t>
            </a:r>
          </a:p>
        </p:txBody>
      </p:sp>
      <p:sp>
        <p:nvSpPr>
          <p:cNvPr id="169996" name="Rectangle 12"/>
          <p:cNvSpPr>
            <a:spLocks noChangeArrowheads="1"/>
          </p:cNvSpPr>
          <p:nvPr/>
        </p:nvSpPr>
        <p:spPr bwMode="auto">
          <a:xfrm>
            <a:off x="1341438" y="5683250"/>
            <a:ext cx="1011237" cy="596900"/>
          </a:xfrm>
          <a:prstGeom prst="rect">
            <a:avLst/>
          </a:prstGeom>
          <a:gradFill rotWithShape="0">
            <a:gsLst>
              <a:gs pos="0">
                <a:srgbClr val="66FF33">
                  <a:gamma/>
                  <a:shade val="97255"/>
                  <a:invGamma/>
                </a:srgbClr>
              </a:gs>
              <a:gs pos="50000">
                <a:srgbClr val="66FF33"/>
              </a:gs>
              <a:gs pos="100000">
                <a:srgbClr val="66FF33">
                  <a:gamma/>
                  <a:shade val="9725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200">
                <a:solidFill>
                  <a:srgbClr val="000000"/>
                </a:solidFill>
                <a:latin typeface="Arial" charset="0"/>
              </a:rPr>
              <a:t>Assembly</a:t>
            </a:r>
          </a:p>
        </p:txBody>
      </p:sp>
      <p:sp>
        <p:nvSpPr>
          <p:cNvPr id="170001" name="Rectangle 17"/>
          <p:cNvSpPr>
            <a:spLocks noChangeArrowheads="1"/>
          </p:cNvSpPr>
          <p:nvPr/>
        </p:nvSpPr>
        <p:spPr bwMode="auto">
          <a:xfrm>
            <a:off x="3370263" y="2330450"/>
            <a:ext cx="4102100" cy="520700"/>
          </a:xfrm>
          <a:prstGeom prst="rect">
            <a:avLst/>
          </a:prstGeom>
          <a:solidFill>
            <a:srgbClr val="66FF33"/>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b="1">
                <a:solidFill>
                  <a:srgbClr val="000000"/>
                </a:solidFill>
                <a:latin typeface="Arial" charset="0"/>
              </a:rPr>
              <a:t> Sales Order Fulfillment</a:t>
            </a:r>
          </a:p>
        </p:txBody>
      </p:sp>
      <p:sp>
        <p:nvSpPr>
          <p:cNvPr id="170002" name="Rectangle 18"/>
          <p:cNvSpPr>
            <a:spLocks noChangeArrowheads="1"/>
          </p:cNvSpPr>
          <p:nvPr/>
        </p:nvSpPr>
        <p:spPr bwMode="auto">
          <a:xfrm>
            <a:off x="3370263" y="1492250"/>
            <a:ext cx="4025900" cy="444500"/>
          </a:xfrm>
          <a:prstGeom prst="rect">
            <a:avLst/>
          </a:prstGeom>
          <a:solidFill>
            <a:srgbClr val="66FF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b="1">
                <a:solidFill>
                  <a:srgbClr val="000000"/>
                </a:solidFill>
                <a:latin typeface="Arial" charset="0"/>
              </a:rPr>
              <a:t> Sales Order Request Definition</a:t>
            </a:r>
          </a:p>
        </p:txBody>
      </p:sp>
      <p:sp>
        <p:nvSpPr>
          <p:cNvPr id="170003" name="Rectangle 19"/>
          <p:cNvSpPr>
            <a:spLocks noChangeArrowheads="1"/>
          </p:cNvSpPr>
          <p:nvPr/>
        </p:nvSpPr>
        <p:spPr bwMode="auto">
          <a:xfrm>
            <a:off x="1462088" y="4846638"/>
            <a:ext cx="828675" cy="596900"/>
          </a:xfrm>
          <a:prstGeom prst="rect">
            <a:avLst/>
          </a:prstGeom>
          <a:solidFill>
            <a:srgbClr val="FFCC66"/>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200" b="1">
                <a:solidFill>
                  <a:srgbClr val="000000"/>
                </a:solidFill>
                <a:latin typeface="Arial" charset="0"/>
              </a:rPr>
              <a:t>Production</a:t>
            </a:r>
            <a:br>
              <a:rPr lang="en-US" sz="1200" b="1">
                <a:solidFill>
                  <a:srgbClr val="000000"/>
                </a:solidFill>
                <a:latin typeface="Arial" charset="0"/>
              </a:rPr>
            </a:br>
            <a:r>
              <a:rPr lang="en-US" sz="1200" b="1">
                <a:solidFill>
                  <a:srgbClr val="000000"/>
                </a:solidFill>
                <a:latin typeface="Arial" charset="0"/>
              </a:rPr>
              <a:t>Operation</a:t>
            </a:r>
          </a:p>
          <a:p>
            <a:pPr eaLnBrk="0" hangingPunct="0"/>
            <a:r>
              <a:rPr lang="en-US" sz="1200" b="1">
                <a:solidFill>
                  <a:srgbClr val="000000"/>
                </a:solidFill>
                <a:latin typeface="Arial" charset="0"/>
              </a:rPr>
              <a:t>Control</a:t>
            </a:r>
          </a:p>
        </p:txBody>
      </p:sp>
      <p:sp>
        <p:nvSpPr>
          <p:cNvPr id="170005" name="Rectangle 21"/>
          <p:cNvSpPr>
            <a:spLocks noChangeArrowheads="1"/>
          </p:cNvSpPr>
          <p:nvPr/>
        </p:nvSpPr>
        <p:spPr bwMode="auto">
          <a:xfrm>
            <a:off x="5456238" y="5683250"/>
            <a:ext cx="1011237" cy="596900"/>
          </a:xfrm>
          <a:prstGeom prst="rect">
            <a:avLst/>
          </a:prstGeom>
          <a:gradFill rotWithShape="0">
            <a:gsLst>
              <a:gs pos="0">
                <a:srgbClr val="66FF33">
                  <a:gamma/>
                  <a:shade val="97255"/>
                  <a:invGamma/>
                </a:srgbClr>
              </a:gs>
              <a:gs pos="50000">
                <a:srgbClr val="66FF33"/>
              </a:gs>
              <a:gs pos="100000">
                <a:srgbClr val="66FF33">
                  <a:gamma/>
                  <a:shade val="9725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200">
                <a:solidFill>
                  <a:srgbClr val="000000"/>
                </a:solidFill>
                <a:latin typeface="Arial" charset="0"/>
              </a:rPr>
              <a:t>Packing</a:t>
            </a:r>
          </a:p>
        </p:txBody>
      </p:sp>
      <p:sp>
        <p:nvSpPr>
          <p:cNvPr id="170006" name="Line 22"/>
          <p:cNvSpPr>
            <a:spLocks noChangeShapeType="1"/>
          </p:cNvSpPr>
          <p:nvPr/>
        </p:nvSpPr>
        <p:spPr bwMode="auto">
          <a:xfrm flipV="1">
            <a:off x="5878513" y="1868488"/>
            <a:ext cx="0" cy="531812"/>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07" name="Line 23"/>
          <p:cNvSpPr>
            <a:spLocks noChangeShapeType="1"/>
          </p:cNvSpPr>
          <p:nvPr/>
        </p:nvSpPr>
        <p:spPr bwMode="auto">
          <a:xfrm flipH="1">
            <a:off x="5041900" y="1866900"/>
            <a:ext cx="836613" cy="0"/>
          </a:xfrm>
          <a:prstGeom prst="line">
            <a:avLst/>
          </a:prstGeom>
          <a:noFill/>
          <a:ln w="254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08" name="Line 24"/>
          <p:cNvSpPr>
            <a:spLocks noChangeShapeType="1"/>
          </p:cNvSpPr>
          <p:nvPr/>
        </p:nvSpPr>
        <p:spPr bwMode="auto">
          <a:xfrm flipH="1">
            <a:off x="5038725" y="1944688"/>
            <a:ext cx="1588" cy="493712"/>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09" name="Line 25"/>
          <p:cNvSpPr>
            <a:spLocks noChangeShapeType="1"/>
          </p:cNvSpPr>
          <p:nvPr/>
        </p:nvSpPr>
        <p:spPr bwMode="auto">
          <a:xfrm>
            <a:off x="698500" y="5105400"/>
            <a:ext cx="3032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10" name="Line 26"/>
          <p:cNvSpPr>
            <a:spLocks noChangeShapeType="1"/>
          </p:cNvSpPr>
          <p:nvPr/>
        </p:nvSpPr>
        <p:spPr bwMode="auto">
          <a:xfrm>
            <a:off x="1003300" y="4381500"/>
            <a:ext cx="6080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70011" name="Group 27"/>
          <p:cNvGrpSpPr>
            <a:grpSpLocks/>
          </p:cNvGrpSpPr>
          <p:nvPr/>
        </p:nvGrpSpPr>
        <p:grpSpPr bwMode="auto">
          <a:xfrm>
            <a:off x="1611313" y="4383088"/>
            <a:ext cx="0" cy="1370012"/>
            <a:chOff x="1297" y="2761"/>
            <a:chExt cx="0" cy="863"/>
          </a:xfrm>
        </p:grpSpPr>
        <p:sp>
          <p:nvSpPr>
            <p:cNvPr id="170012" name="Line 28"/>
            <p:cNvSpPr>
              <a:spLocks noChangeShapeType="1"/>
            </p:cNvSpPr>
            <p:nvPr/>
          </p:nvSpPr>
          <p:spPr bwMode="auto">
            <a:xfrm>
              <a:off x="1297" y="2761"/>
              <a:ext cx="0" cy="287"/>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13" name="Line 29"/>
            <p:cNvSpPr>
              <a:spLocks noChangeShapeType="1"/>
            </p:cNvSpPr>
            <p:nvPr/>
          </p:nvSpPr>
          <p:spPr bwMode="auto">
            <a:xfrm>
              <a:off x="1297" y="3433"/>
              <a:ext cx="0" cy="191"/>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14" name="Line 30"/>
            <p:cNvSpPr>
              <a:spLocks noChangeShapeType="1"/>
            </p:cNvSpPr>
            <p:nvPr/>
          </p:nvSpPr>
          <p:spPr bwMode="auto">
            <a:xfrm>
              <a:off x="1297" y="3049"/>
              <a:ext cx="0" cy="383"/>
            </a:xfrm>
            <a:prstGeom prst="line">
              <a:avLst/>
            </a:prstGeom>
            <a:noFill/>
            <a:ln w="254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170015" name="Line 31"/>
          <p:cNvSpPr>
            <a:spLocks noChangeShapeType="1"/>
          </p:cNvSpPr>
          <p:nvPr/>
        </p:nvSpPr>
        <p:spPr bwMode="auto">
          <a:xfrm>
            <a:off x="1612900" y="5753100"/>
            <a:ext cx="5318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70016" name="Group 32"/>
          <p:cNvGrpSpPr>
            <a:grpSpLocks/>
          </p:cNvGrpSpPr>
          <p:nvPr/>
        </p:nvGrpSpPr>
        <p:grpSpPr bwMode="auto">
          <a:xfrm>
            <a:off x="2144713" y="4383088"/>
            <a:ext cx="0" cy="1370012"/>
            <a:chOff x="1633" y="2761"/>
            <a:chExt cx="0" cy="863"/>
          </a:xfrm>
        </p:grpSpPr>
        <p:sp>
          <p:nvSpPr>
            <p:cNvPr id="170017" name="Line 33"/>
            <p:cNvSpPr>
              <a:spLocks noChangeShapeType="1"/>
            </p:cNvSpPr>
            <p:nvPr/>
          </p:nvSpPr>
          <p:spPr bwMode="auto">
            <a:xfrm flipV="1">
              <a:off x="1633" y="2761"/>
              <a:ext cx="0" cy="287"/>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18" name="Line 34"/>
            <p:cNvSpPr>
              <a:spLocks noChangeShapeType="1"/>
            </p:cNvSpPr>
            <p:nvPr/>
          </p:nvSpPr>
          <p:spPr bwMode="auto">
            <a:xfrm flipV="1">
              <a:off x="1633" y="3433"/>
              <a:ext cx="0" cy="19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19" name="Line 35"/>
            <p:cNvSpPr>
              <a:spLocks noChangeShapeType="1"/>
            </p:cNvSpPr>
            <p:nvPr/>
          </p:nvSpPr>
          <p:spPr bwMode="auto">
            <a:xfrm>
              <a:off x="1633" y="3049"/>
              <a:ext cx="0" cy="383"/>
            </a:xfrm>
            <a:prstGeom prst="line">
              <a:avLst/>
            </a:prstGeom>
            <a:noFill/>
            <a:ln w="25400">
              <a:solidFill>
                <a:schemeClr val="bg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170020" name="Line 36"/>
          <p:cNvSpPr>
            <a:spLocks noChangeShapeType="1"/>
          </p:cNvSpPr>
          <p:nvPr/>
        </p:nvSpPr>
        <p:spPr bwMode="auto">
          <a:xfrm>
            <a:off x="2146300" y="4381500"/>
            <a:ext cx="4556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21" name="Line 37"/>
          <p:cNvSpPr>
            <a:spLocks noChangeShapeType="1"/>
          </p:cNvSpPr>
          <p:nvPr/>
        </p:nvSpPr>
        <p:spPr bwMode="auto">
          <a:xfrm>
            <a:off x="2603500" y="5105400"/>
            <a:ext cx="3794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23" name="Line 39"/>
          <p:cNvSpPr>
            <a:spLocks noChangeShapeType="1"/>
          </p:cNvSpPr>
          <p:nvPr/>
        </p:nvSpPr>
        <p:spPr bwMode="auto">
          <a:xfrm>
            <a:off x="5194300" y="3314700"/>
            <a:ext cx="4556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24" name="Line 40"/>
          <p:cNvSpPr>
            <a:spLocks noChangeShapeType="1"/>
          </p:cNvSpPr>
          <p:nvPr/>
        </p:nvSpPr>
        <p:spPr bwMode="auto">
          <a:xfrm>
            <a:off x="5651500" y="5753100"/>
            <a:ext cx="6080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25" name="Line 41"/>
          <p:cNvSpPr>
            <a:spLocks noChangeShapeType="1"/>
          </p:cNvSpPr>
          <p:nvPr/>
        </p:nvSpPr>
        <p:spPr bwMode="auto">
          <a:xfrm>
            <a:off x="7327900" y="2781300"/>
            <a:ext cx="1065213" cy="0"/>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26" name="Rectangle 42"/>
          <p:cNvSpPr>
            <a:spLocks noChangeArrowheads="1"/>
          </p:cNvSpPr>
          <p:nvPr/>
        </p:nvSpPr>
        <p:spPr bwMode="auto">
          <a:xfrm>
            <a:off x="757238" y="1866900"/>
            <a:ext cx="202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b="1">
                <a:solidFill>
                  <a:srgbClr val="000000"/>
                </a:solidFill>
                <a:latin typeface="Arial" charset="0"/>
              </a:rPr>
              <a:t>Assembly Scheduling</a:t>
            </a:r>
          </a:p>
        </p:txBody>
      </p:sp>
      <p:grpSp>
        <p:nvGrpSpPr>
          <p:cNvPr id="170027" name="Group 43"/>
          <p:cNvGrpSpPr>
            <a:grpSpLocks/>
          </p:cNvGrpSpPr>
          <p:nvPr/>
        </p:nvGrpSpPr>
        <p:grpSpPr bwMode="auto">
          <a:xfrm flipH="1">
            <a:off x="698500" y="2401888"/>
            <a:ext cx="74613" cy="2703512"/>
            <a:chOff x="721" y="1513"/>
            <a:chExt cx="0" cy="2111"/>
          </a:xfrm>
        </p:grpSpPr>
        <p:sp>
          <p:nvSpPr>
            <p:cNvPr id="170028" name="Line 44"/>
            <p:cNvSpPr>
              <a:spLocks noChangeShapeType="1"/>
            </p:cNvSpPr>
            <p:nvPr/>
          </p:nvSpPr>
          <p:spPr bwMode="auto">
            <a:xfrm>
              <a:off x="721" y="1513"/>
              <a:ext cx="0" cy="911"/>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29" name="Line 45"/>
            <p:cNvSpPr>
              <a:spLocks noChangeShapeType="1"/>
            </p:cNvSpPr>
            <p:nvPr/>
          </p:nvSpPr>
          <p:spPr bwMode="auto">
            <a:xfrm>
              <a:off x="721" y="2425"/>
              <a:ext cx="0" cy="623"/>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30" name="Line 46"/>
            <p:cNvSpPr>
              <a:spLocks noChangeShapeType="1"/>
            </p:cNvSpPr>
            <p:nvPr/>
          </p:nvSpPr>
          <p:spPr bwMode="auto">
            <a:xfrm>
              <a:off x="721" y="3049"/>
              <a:ext cx="0" cy="575"/>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170031" name="Group 47"/>
          <p:cNvGrpSpPr>
            <a:grpSpLocks/>
          </p:cNvGrpSpPr>
          <p:nvPr/>
        </p:nvGrpSpPr>
        <p:grpSpPr bwMode="auto">
          <a:xfrm>
            <a:off x="1000125" y="4343400"/>
            <a:ext cx="76200" cy="685800"/>
            <a:chOff x="913" y="2809"/>
            <a:chExt cx="0" cy="815"/>
          </a:xfrm>
        </p:grpSpPr>
        <p:sp>
          <p:nvSpPr>
            <p:cNvPr id="170032" name="Line 48"/>
            <p:cNvSpPr>
              <a:spLocks noChangeShapeType="1"/>
            </p:cNvSpPr>
            <p:nvPr/>
          </p:nvSpPr>
          <p:spPr bwMode="auto">
            <a:xfrm flipV="1">
              <a:off x="913" y="2809"/>
              <a:ext cx="0" cy="623"/>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33" name="Line 49"/>
            <p:cNvSpPr>
              <a:spLocks noChangeShapeType="1"/>
            </p:cNvSpPr>
            <p:nvPr/>
          </p:nvSpPr>
          <p:spPr bwMode="auto">
            <a:xfrm flipV="1">
              <a:off x="913" y="3433"/>
              <a:ext cx="0" cy="191"/>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170034" name="Group 50"/>
          <p:cNvGrpSpPr>
            <a:grpSpLocks/>
          </p:cNvGrpSpPr>
          <p:nvPr/>
        </p:nvGrpSpPr>
        <p:grpSpPr bwMode="auto">
          <a:xfrm flipH="1">
            <a:off x="2603500" y="4383088"/>
            <a:ext cx="74613" cy="722312"/>
            <a:chOff x="1921" y="2761"/>
            <a:chExt cx="0" cy="863"/>
          </a:xfrm>
        </p:grpSpPr>
        <p:sp>
          <p:nvSpPr>
            <p:cNvPr id="170035" name="Line 51"/>
            <p:cNvSpPr>
              <a:spLocks noChangeShapeType="1"/>
            </p:cNvSpPr>
            <p:nvPr/>
          </p:nvSpPr>
          <p:spPr bwMode="auto">
            <a:xfrm>
              <a:off x="1921" y="2761"/>
              <a:ext cx="0" cy="287"/>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36" name="Line 52"/>
            <p:cNvSpPr>
              <a:spLocks noChangeShapeType="1"/>
            </p:cNvSpPr>
            <p:nvPr/>
          </p:nvSpPr>
          <p:spPr bwMode="auto">
            <a:xfrm>
              <a:off x="1921" y="3049"/>
              <a:ext cx="0" cy="575"/>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170037" name="Rectangle 53"/>
          <p:cNvSpPr>
            <a:spLocks noChangeArrowheads="1"/>
          </p:cNvSpPr>
          <p:nvPr/>
        </p:nvSpPr>
        <p:spPr bwMode="auto">
          <a:xfrm>
            <a:off x="7462838" y="1760538"/>
            <a:ext cx="10064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1200" b="1">
                <a:solidFill>
                  <a:schemeClr val="bg1"/>
                </a:solidFill>
                <a:latin typeface="Arial" charset="0"/>
              </a:rPr>
              <a:t>Sales Order to </a:t>
            </a:r>
          </a:p>
          <a:p>
            <a:pPr eaLnBrk="0" hangingPunct="0"/>
            <a:r>
              <a:rPr lang="en-US" sz="1200" b="1">
                <a:solidFill>
                  <a:schemeClr val="bg1"/>
                </a:solidFill>
                <a:latin typeface="Arial" charset="0"/>
              </a:rPr>
              <a:t>be Fulfilled</a:t>
            </a:r>
            <a:endParaRPr lang="en-US" sz="1200" b="1">
              <a:latin typeface="Arial" charset="0"/>
            </a:endParaRPr>
          </a:p>
        </p:txBody>
      </p:sp>
      <p:grpSp>
        <p:nvGrpSpPr>
          <p:cNvPr id="170038" name="Group 54"/>
          <p:cNvGrpSpPr>
            <a:grpSpLocks/>
          </p:cNvGrpSpPr>
          <p:nvPr/>
        </p:nvGrpSpPr>
        <p:grpSpPr bwMode="auto">
          <a:xfrm>
            <a:off x="698500" y="2400300"/>
            <a:ext cx="4341813" cy="0"/>
            <a:chOff x="722" y="1512"/>
            <a:chExt cx="2735" cy="0"/>
          </a:xfrm>
        </p:grpSpPr>
        <p:sp>
          <p:nvSpPr>
            <p:cNvPr id="170039" name="Line 55"/>
            <p:cNvSpPr>
              <a:spLocks noChangeShapeType="1"/>
            </p:cNvSpPr>
            <p:nvPr/>
          </p:nvSpPr>
          <p:spPr bwMode="auto">
            <a:xfrm flipH="1">
              <a:off x="2306" y="1512"/>
              <a:ext cx="1151" cy="0"/>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40" name="Line 56"/>
            <p:cNvSpPr>
              <a:spLocks noChangeShapeType="1"/>
            </p:cNvSpPr>
            <p:nvPr/>
          </p:nvSpPr>
          <p:spPr bwMode="auto">
            <a:xfrm>
              <a:off x="722" y="1512"/>
              <a:ext cx="158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170041" name="Rectangle 57"/>
          <p:cNvSpPr>
            <a:spLocks noChangeArrowheads="1"/>
          </p:cNvSpPr>
          <p:nvPr/>
        </p:nvSpPr>
        <p:spPr bwMode="auto">
          <a:xfrm>
            <a:off x="8466138" y="1492250"/>
            <a:ext cx="290512" cy="3016250"/>
          </a:xfrm>
          <a:prstGeom prst="rect">
            <a:avLst/>
          </a:prstGeom>
          <a:noFill/>
          <a:ln w="12700">
            <a:solidFill>
              <a:schemeClr val="bg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42" name="Rectangle 58"/>
          <p:cNvSpPr>
            <a:spLocks noChangeArrowheads="1"/>
          </p:cNvSpPr>
          <p:nvPr/>
        </p:nvSpPr>
        <p:spPr bwMode="auto">
          <a:xfrm>
            <a:off x="8459788" y="2009775"/>
            <a:ext cx="303212"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1800" b="1">
                <a:solidFill>
                  <a:schemeClr val="bg1"/>
                </a:solidFill>
                <a:latin typeface="Arial" charset="0"/>
              </a:rPr>
              <a:t>CUSTOMER</a:t>
            </a:r>
          </a:p>
        </p:txBody>
      </p:sp>
      <p:sp>
        <p:nvSpPr>
          <p:cNvPr id="170045" name="Line 61"/>
          <p:cNvSpPr>
            <a:spLocks noChangeShapeType="1"/>
          </p:cNvSpPr>
          <p:nvPr/>
        </p:nvSpPr>
        <p:spPr bwMode="auto">
          <a:xfrm>
            <a:off x="2984500" y="3314700"/>
            <a:ext cx="17510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70046" name="Group 62"/>
          <p:cNvGrpSpPr>
            <a:grpSpLocks/>
          </p:cNvGrpSpPr>
          <p:nvPr/>
        </p:nvGrpSpPr>
        <p:grpSpPr bwMode="auto">
          <a:xfrm>
            <a:off x="2982913" y="3316288"/>
            <a:ext cx="74612" cy="1712912"/>
            <a:chOff x="2161" y="2089"/>
            <a:chExt cx="0" cy="1535"/>
          </a:xfrm>
        </p:grpSpPr>
        <p:sp>
          <p:nvSpPr>
            <p:cNvPr id="170047" name="Line 63"/>
            <p:cNvSpPr>
              <a:spLocks noChangeShapeType="1"/>
            </p:cNvSpPr>
            <p:nvPr/>
          </p:nvSpPr>
          <p:spPr bwMode="auto">
            <a:xfrm flipV="1">
              <a:off x="2161" y="2809"/>
              <a:ext cx="0" cy="623"/>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48" name="Line 64"/>
            <p:cNvSpPr>
              <a:spLocks noChangeShapeType="1"/>
            </p:cNvSpPr>
            <p:nvPr/>
          </p:nvSpPr>
          <p:spPr bwMode="auto">
            <a:xfrm flipV="1">
              <a:off x="2161" y="2233"/>
              <a:ext cx="0" cy="575"/>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49" name="Line 65"/>
            <p:cNvSpPr>
              <a:spLocks noChangeShapeType="1"/>
            </p:cNvSpPr>
            <p:nvPr/>
          </p:nvSpPr>
          <p:spPr bwMode="auto">
            <a:xfrm flipV="1">
              <a:off x="2161" y="3433"/>
              <a:ext cx="0" cy="191"/>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50" name="Line 66"/>
            <p:cNvSpPr>
              <a:spLocks noChangeShapeType="1"/>
            </p:cNvSpPr>
            <p:nvPr/>
          </p:nvSpPr>
          <p:spPr bwMode="auto">
            <a:xfrm>
              <a:off x="2161" y="2089"/>
              <a:ext cx="0" cy="143"/>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170051" name="Group 67"/>
          <p:cNvGrpSpPr>
            <a:grpSpLocks/>
          </p:cNvGrpSpPr>
          <p:nvPr/>
        </p:nvGrpSpPr>
        <p:grpSpPr bwMode="auto">
          <a:xfrm>
            <a:off x="5880100" y="2400300"/>
            <a:ext cx="2513013" cy="0"/>
            <a:chOff x="3986" y="1512"/>
            <a:chExt cx="1583" cy="0"/>
          </a:xfrm>
        </p:grpSpPr>
        <p:sp>
          <p:nvSpPr>
            <p:cNvPr id="170052" name="Line 68"/>
            <p:cNvSpPr>
              <a:spLocks noChangeShapeType="1"/>
            </p:cNvSpPr>
            <p:nvPr/>
          </p:nvSpPr>
          <p:spPr bwMode="auto">
            <a:xfrm flipH="1">
              <a:off x="4466" y="1512"/>
              <a:ext cx="1103" cy="0"/>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53" name="Line 69"/>
            <p:cNvSpPr>
              <a:spLocks noChangeShapeType="1"/>
            </p:cNvSpPr>
            <p:nvPr/>
          </p:nvSpPr>
          <p:spPr bwMode="auto">
            <a:xfrm>
              <a:off x="3986" y="1512"/>
              <a:ext cx="479"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170054" name="Rectangle 70"/>
          <p:cNvSpPr>
            <a:spLocks noChangeArrowheads="1"/>
          </p:cNvSpPr>
          <p:nvPr/>
        </p:nvSpPr>
        <p:spPr bwMode="auto">
          <a:xfrm>
            <a:off x="4622800" y="4829175"/>
            <a:ext cx="687388" cy="688975"/>
          </a:xfrm>
          <a:prstGeom prst="rect">
            <a:avLst/>
          </a:prstGeom>
          <a:solidFill>
            <a:srgbClr val="FFCC66"/>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362" tIns="52388" rIns="106362" bIns="52388" anchor="ctr"/>
          <a:lstStyle/>
          <a:p>
            <a:pPr defTabSz="1208088" eaLnBrk="0" hangingPunct="0"/>
            <a:r>
              <a:rPr lang="en-US" sz="1200" b="1">
                <a:solidFill>
                  <a:srgbClr val="000000"/>
                </a:solidFill>
                <a:latin typeface="Arial" charset="0"/>
              </a:rPr>
              <a:t>Pick</a:t>
            </a:r>
            <a:br>
              <a:rPr lang="en-US" sz="1200" b="1">
                <a:solidFill>
                  <a:srgbClr val="000000"/>
                </a:solidFill>
                <a:latin typeface="Arial" charset="0"/>
              </a:rPr>
            </a:br>
            <a:r>
              <a:rPr lang="en-US" sz="1200" b="1">
                <a:solidFill>
                  <a:srgbClr val="000000"/>
                </a:solidFill>
                <a:latin typeface="Arial" charset="0"/>
              </a:rPr>
              <a:t>Control</a:t>
            </a:r>
            <a:br>
              <a:rPr lang="en-US" sz="1200" b="1">
                <a:solidFill>
                  <a:srgbClr val="000000"/>
                </a:solidFill>
                <a:latin typeface="Arial" charset="0"/>
              </a:rPr>
            </a:br>
            <a:r>
              <a:rPr lang="en-US" sz="1200" b="1">
                <a:solidFill>
                  <a:srgbClr val="000000"/>
                </a:solidFill>
                <a:latin typeface="Arial" charset="0"/>
              </a:rPr>
              <a:t>(Sales)</a:t>
            </a:r>
          </a:p>
        </p:txBody>
      </p:sp>
      <p:sp>
        <p:nvSpPr>
          <p:cNvPr id="170055" name="Rectangle 71"/>
          <p:cNvSpPr>
            <a:spLocks noChangeArrowheads="1"/>
          </p:cNvSpPr>
          <p:nvPr/>
        </p:nvSpPr>
        <p:spPr bwMode="auto">
          <a:xfrm>
            <a:off x="5503863" y="4829175"/>
            <a:ext cx="946150" cy="688975"/>
          </a:xfrm>
          <a:prstGeom prst="rect">
            <a:avLst/>
          </a:prstGeom>
          <a:solidFill>
            <a:srgbClr val="FFCC66"/>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362" tIns="52388" rIns="106362" bIns="52388" anchor="ctr"/>
          <a:lstStyle/>
          <a:p>
            <a:pPr defTabSz="1208088" eaLnBrk="0" hangingPunct="0"/>
            <a:r>
              <a:rPr lang="en-US" sz="1200" b="1">
                <a:solidFill>
                  <a:srgbClr val="000000"/>
                </a:solidFill>
                <a:latin typeface="Arial" charset="0"/>
              </a:rPr>
              <a:t>Packing </a:t>
            </a:r>
          </a:p>
          <a:p>
            <a:pPr defTabSz="1208088" eaLnBrk="0" hangingPunct="0"/>
            <a:r>
              <a:rPr lang="en-US" sz="1200" b="1">
                <a:solidFill>
                  <a:srgbClr val="000000"/>
                </a:solidFill>
                <a:latin typeface="Arial" charset="0"/>
              </a:rPr>
              <a:t>Control</a:t>
            </a:r>
            <a:br>
              <a:rPr lang="en-US" sz="1200" b="1">
                <a:solidFill>
                  <a:srgbClr val="000000"/>
                </a:solidFill>
                <a:latin typeface="Arial" charset="0"/>
              </a:rPr>
            </a:br>
            <a:endParaRPr lang="en-US" sz="1200" b="1">
              <a:solidFill>
                <a:srgbClr val="000000"/>
              </a:solidFill>
              <a:latin typeface="Arial" charset="0"/>
            </a:endParaRPr>
          </a:p>
        </p:txBody>
      </p:sp>
      <p:sp>
        <p:nvSpPr>
          <p:cNvPr id="170056" name="Rectangle 72"/>
          <p:cNvSpPr>
            <a:spLocks noChangeArrowheads="1"/>
          </p:cNvSpPr>
          <p:nvPr/>
        </p:nvSpPr>
        <p:spPr bwMode="auto">
          <a:xfrm>
            <a:off x="6646863" y="4829175"/>
            <a:ext cx="946150" cy="688975"/>
          </a:xfrm>
          <a:prstGeom prst="rect">
            <a:avLst/>
          </a:prstGeom>
          <a:solidFill>
            <a:srgbClr val="FFCC66"/>
          </a:solidFill>
          <a:ln>
            <a:noFill/>
          </a:ln>
          <a:effectLst/>
          <a:extLs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6362" tIns="52388" rIns="106362" bIns="52388" anchor="ctr"/>
          <a:lstStyle/>
          <a:p>
            <a:pPr defTabSz="1208088" eaLnBrk="0" hangingPunct="0"/>
            <a:r>
              <a:rPr lang="en-US" sz="1200" b="1">
                <a:solidFill>
                  <a:srgbClr val="000000"/>
                </a:solidFill>
                <a:latin typeface="Arial" charset="0"/>
              </a:rPr>
              <a:t>Shipping</a:t>
            </a:r>
          </a:p>
          <a:p>
            <a:pPr defTabSz="1208088" eaLnBrk="0" hangingPunct="0"/>
            <a:r>
              <a:rPr lang="en-US" sz="1200" b="1">
                <a:solidFill>
                  <a:srgbClr val="000000"/>
                </a:solidFill>
                <a:latin typeface="Arial" charset="0"/>
              </a:rPr>
              <a:t>Control</a:t>
            </a:r>
            <a:br>
              <a:rPr lang="en-US" sz="1200" b="1">
                <a:solidFill>
                  <a:srgbClr val="000000"/>
                </a:solidFill>
                <a:latin typeface="Arial" charset="0"/>
              </a:rPr>
            </a:br>
            <a:endParaRPr lang="en-US" sz="1200" b="1">
              <a:solidFill>
                <a:srgbClr val="000000"/>
              </a:solidFill>
              <a:latin typeface="Arial" charset="0"/>
            </a:endParaRPr>
          </a:p>
        </p:txBody>
      </p:sp>
      <p:sp>
        <p:nvSpPr>
          <p:cNvPr id="170057" name="Rectangle 73"/>
          <p:cNvSpPr>
            <a:spLocks noChangeArrowheads="1"/>
          </p:cNvSpPr>
          <p:nvPr/>
        </p:nvSpPr>
        <p:spPr bwMode="auto">
          <a:xfrm>
            <a:off x="6599238" y="5683250"/>
            <a:ext cx="1011237" cy="596900"/>
          </a:xfrm>
          <a:prstGeom prst="rect">
            <a:avLst/>
          </a:prstGeom>
          <a:gradFill rotWithShape="0">
            <a:gsLst>
              <a:gs pos="0">
                <a:srgbClr val="66FF33">
                  <a:gamma/>
                  <a:shade val="97255"/>
                  <a:invGamma/>
                </a:srgbClr>
              </a:gs>
              <a:gs pos="50000">
                <a:srgbClr val="66FF33"/>
              </a:gs>
              <a:gs pos="100000">
                <a:srgbClr val="66FF33">
                  <a:gamma/>
                  <a:shade val="9725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200">
                <a:solidFill>
                  <a:srgbClr val="000000"/>
                </a:solidFill>
                <a:latin typeface="Arial" charset="0"/>
              </a:rPr>
              <a:t>Shipping</a:t>
            </a:r>
          </a:p>
        </p:txBody>
      </p:sp>
      <p:grpSp>
        <p:nvGrpSpPr>
          <p:cNvPr id="170058" name="Group 74"/>
          <p:cNvGrpSpPr>
            <a:grpSpLocks/>
          </p:cNvGrpSpPr>
          <p:nvPr/>
        </p:nvGrpSpPr>
        <p:grpSpPr bwMode="auto">
          <a:xfrm flipH="1">
            <a:off x="4732338" y="3316288"/>
            <a:ext cx="77787" cy="1712912"/>
            <a:chOff x="3265" y="2089"/>
            <a:chExt cx="0" cy="1535"/>
          </a:xfrm>
        </p:grpSpPr>
        <p:sp>
          <p:nvSpPr>
            <p:cNvPr id="170059" name="Line 75"/>
            <p:cNvSpPr>
              <a:spLocks noChangeShapeType="1"/>
            </p:cNvSpPr>
            <p:nvPr/>
          </p:nvSpPr>
          <p:spPr bwMode="auto">
            <a:xfrm>
              <a:off x="3265" y="2089"/>
              <a:ext cx="0" cy="959"/>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60" name="Line 76"/>
            <p:cNvSpPr>
              <a:spLocks noChangeShapeType="1"/>
            </p:cNvSpPr>
            <p:nvPr/>
          </p:nvSpPr>
          <p:spPr bwMode="auto">
            <a:xfrm>
              <a:off x="3265" y="3049"/>
              <a:ext cx="0" cy="575"/>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170061" name="Group 77"/>
          <p:cNvGrpSpPr>
            <a:grpSpLocks/>
          </p:cNvGrpSpPr>
          <p:nvPr/>
        </p:nvGrpSpPr>
        <p:grpSpPr bwMode="auto">
          <a:xfrm>
            <a:off x="5192713" y="3316288"/>
            <a:ext cx="74612" cy="1636712"/>
            <a:chOff x="3553" y="2089"/>
            <a:chExt cx="0" cy="1535"/>
          </a:xfrm>
        </p:grpSpPr>
        <p:sp>
          <p:nvSpPr>
            <p:cNvPr id="170062" name="Line 78"/>
            <p:cNvSpPr>
              <a:spLocks noChangeShapeType="1"/>
            </p:cNvSpPr>
            <p:nvPr/>
          </p:nvSpPr>
          <p:spPr bwMode="auto">
            <a:xfrm>
              <a:off x="3553" y="2089"/>
              <a:ext cx="0" cy="143"/>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63" name="Line 79"/>
            <p:cNvSpPr>
              <a:spLocks noChangeShapeType="1"/>
            </p:cNvSpPr>
            <p:nvPr/>
          </p:nvSpPr>
          <p:spPr bwMode="auto">
            <a:xfrm flipV="1">
              <a:off x="3553" y="3481"/>
              <a:ext cx="0" cy="143"/>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64" name="Line 80"/>
            <p:cNvSpPr>
              <a:spLocks noChangeShapeType="1"/>
            </p:cNvSpPr>
            <p:nvPr/>
          </p:nvSpPr>
          <p:spPr bwMode="auto">
            <a:xfrm flipV="1">
              <a:off x="3553" y="2233"/>
              <a:ext cx="0" cy="1247"/>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170065" name="Group 81"/>
          <p:cNvGrpSpPr>
            <a:grpSpLocks/>
          </p:cNvGrpSpPr>
          <p:nvPr/>
        </p:nvGrpSpPr>
        <p:grpSpPr bwMode="auto">
          <a:xfrm>
            <a:off x="5649913" y="3316288"/>
            <a:ext cx="0" cy="2436812"/>
            <a:chOff x="3841" y="2089"/>
            <a:chExt cx="0" cy="1535"/>
          </a:xfrm>
        </p:grpSpPr>
        <p:sp>
          <p:nvSpPr>
            <p:cNvPr id="170066" name="Line 82"/>
            <p:cNvSpPr>
              <a:spLocks noChangeShapeType="1"/>
            </p:cNvSpPr>
            <p:nvPr/>
          </p:nvSpPr>
          <p:spPr bwMode="auto">
            <a:xfrm>
              <a:off x="3841" y="2089"/>
              <a:ext cx="0" cy="959"/>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67" name="Line 83"/>
            <p:cNvSpPr>
              <a:spLocks noChangeShapeType="1"/>
            </p:cNvSpPr>
            <p:nvPr/>
          </p:nvSpPr>
          <p:spPr bwMode="auto">
            <a:xfrm>
              <a:off x="3841" y="3049"/>
              <a:ext cx="0" cy="575"/>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170068" name="Line 84"/>
          <p:cNvSpPr>
            <a:spLocks noChangeShapeType="1"/>
          </p:cNvSpPr>
          <p:nvPr/>
        </p:nvSpPr>
        <p:spPr bwMode="auto">
          <a:xfrm>
            <a:off x="6261100" y="3314700"/>
            <a:ext cx="6080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69" name="Line 85"/>
          <p:cNvSpPr>
            <a:spLocks noChangeShapeType="1"/>
          </p:cNvSpPr>
          <p:nvPr/>
        </p:nvSpPr>
        <p:spPr bwMode="auto">
          <a:xfrm>
            <a:off x="6870700" y="5753100"/>
            <a:ext cx="4556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nvGrpSpPr>
          <p:cNvPr id="170070" name="Group 86"/>
          <p:cNvGrpSpPr>
            <a:grpSpLocks/>
          </p:cNvGrpSpPr>
          <p:nvPr/>
        </p:nvGrpSpPr>
        <p:grpSpPr bwMode="auto">
          <a:xfrm>
            <a:off x="6259513" y="3316288"/>
            <a:ext cx="0" cy="2436812"/>
            <a:chOff x="4225" y="2089"/>
            <a:chExt cx="0" cy="1535"/>
          </a:xfrm>
        </p:grpSpPr>
        <p:sp>
          <p:nvSpPr>
            <p:cNvPr id="170071" name="Line 87"/>
            <p:cNvSpPr>
              <a:spLocks noChangeShapeType="1"/>
            </p:cNvSpPr>
            <p:nvPr/>
          </p:nvSpPr>
          <p:spPr bwMode="auto">
            <a:xfrm flipV="1">
              <a:off x="4225" y="3481"/>
              <a:ext cx="0" cy="143"/>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72" name="Line 88"/>
            <p:cNvSpPr>
              <a:spLocks noChangeShapeType="1"/>
            </p:cNvSpPr>
            <p:nvPr/>
          </p:nvSpPr>
          <p:spPr bwMode="auto">
            <a:xfrm flipV="1">
              <a:off x="4225" y="2233"/>
              <a:ext cx="0" cy="1247"/>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73" name="Line 89"/>
            <p:cNvSpPr>
              <a:spLocks noChangeShapeType="1"/>
            </p:cNvSpPr>
            <p:nvPr/>
          </p:nvSpPr>
          <p:spPr bwMode="auto">
            <a:xfrm>
              <a:off x="4225" y="2089"/>
              <a:ext cx="0" cy="143"/>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170074" name="Group 90"/>
          <p:cNvGrpSpPr>
            <a:grpSpLocks/>
          </p:cNvGrpSpPr>
          <p:nvPr/>
        </p:nvGrpSpPr>
        <p:grpSpPr bwMode="auto">
          <a:xfrm>
            <a:off x="6869113" y="3316288"/>
            <a:ext cx="1587" cy="2436812"/>
            <a:chOff x="4609" y="2089"/>
            <a:chExt cx="0" cy="1535"/>
          </a:xfrm>
        </p:grpSpPr>
        <p:sp>
          <p:nvSpPr>
            <p:cNvPr id="170075" name="Line 91"/>
            <p:cNvSpPr>
              <a:spLocks noChangeShapeType="1"/>
            </p:cNvSpPr>
            <p:nvPr/>
          </p:nvSpPr>
          <p:spPr bwMode="auto">
            <a:xfrm>
              <a:off x="4609" y="2089"/>
              <a:ext cx="0" cy="959"/>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76" name="Line 92"/>
            <p:cNvSpPr>
              <a:spLocks noChangeShapeType="1"/>
            </p:cNvSpPr>
            <p:nvPr/>
          </p:nvSpPr>
          <p:spPr bwMode="auto">
            <a:xfrm>
              <a:off x="4609" y="3049"/>
              <a:ext cx="0" cy="575"/>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grpSp>
        <p:nvGrpSpPr>
          <p:cNvPr id="170077" name="Group 93"/>
          <p:cNvGrpSpPr>
            <a:grpSpLocks/>
          </p:cNvGrpSpPr>
          <p:nvPr/>
        </p:nvGrpSpPr>
        <p:grpSpPr bwMode="auto">
          <a:xfrm>
            <a:off x="7326313" y="2782888"/>
            <a:ext cx="1587" cy="2970212"/>
            <a:chOff x="4897" y="1753"/>
            <a:chExt cx="0" cy="1871"/>
          </a:xfrm>
        </p:grpSpPr>
        <p:sp>
          <p:nvSpPr>
            <p:cNvPr id="170078" name="Line 94"/>
            <p:cNvSpPr>
              <a:spLocks noChangeShapeType="1"/>
            </p:cNvSpPr>
            <p:nvPr/>
          </p:nvSpPr>
          <p:spPr bwMode="auto">
            <a:xfrm flipV="1">
              <a:off x="4897" y="1753"/>
              <a:ext cx="0" cy="479"/>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79" name="Line 95"/>
            <p:cNvSpPr>
              <a:spLocks noChangeShapeType="1"/>
            </p:cNvSpPr>
            <p:nvPr/>
          </p:nvSpPr>
          <p:spPr bwMode="auto">
            <a:xfrm flipV="1">
              <a:off x="4897" y="3481"/>
              <a:ext cx="0" cy="143"/>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0080" name="Line 96"/>
            <p:cNvSpPr>
              <a:spLocks noChangeShapeType="1"/>
            </p:cNvSpPr>
            <p:nvPr/>
          </p:nvSpPr>
          <p:spPr bwMode="auto">
            <a:xfrm flipV="1">
              <a:off x="4897" y="2233"/>
              <a:ext cx="0" cy="1247"/>
            </a:xfrm>
            <a:prstGeom prst="line">
              <a:avLst/>
            </a:prstGeom>
            <a:noFill/>
            <a:ln w="254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170081" name="Rectangle 97"/>
          <p:cNvSpPr>
            <a:spLocks noChangeArrowheads="1"/>
          </p:cNvSpPr>
          <p:nvPr/>
        </p:nvSpPr>
        <p:spPr bwMode="auto">
          <a:xfrm>
            <a:off x="7572375" y="2827338"/>
            <a:ext cx="896938"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1200" b="1">
                <a:solidFill>
                  <a:schemeClr val="bg1"/>
                </a:solidFill>
                <a:latin typeface="Arial" charset="0"/>
              </a:rPr>
              <a:t>Fulfilled Sales Order</a:t>
            </a:r>
          </a:p>
        </p:txBody>
      </p:sp>
      <p:sp>
        <p:nvSpPr>
          <p:cNvPr id="170083" name="Rectangle 99"/>
          <p:cNvSpPr>
            <a:spLocks noGrp="1" noChangeArrowheads="1"/>
          </p:cNvSpPr>
          <p:nvPr>
            <p:ph type="title"/>
          </p:nvPr>
        </p:nvSpPr>
        <p:spPr/>
        <p:txBody>
          <a:bodyPr/>
          <a:lstStyle/>
          <a:p>
            <a:r>
              <a:rPr lang="nl-NL"/>
              <a:t>Identification of interfaces</a:t>
            </a:r>
            <a:endParaRPr lang="en-US"/>
          </a:p>
        </p:txBody>
      </p:sp>
      <p:sp>
        <p:nvSpPr>
          <p:cNvPr id="170022" name="Line 38"/>
          <p:cNvSpPr>
            <a:spLocks noChangeShapeType="1"/>
          </p:cNvSpPr>
          <p:nvPr/>
        </p:nvSpPr>
        <p:spPr bwMode="auto">
          <a:xfrm>
            <a:off x="4737100" y="5029200"/>
            <a:ext cx="455613" cy="0"/>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70051"/>
                                        </p:tgtEl>
                                        <p:attrNameLst>
                                          <p:attrName>style.visibility</p:attrName>
                                        </p:attrNameLst>
                                      </p:cBhvr>
                                      <p:to>
                                        <p:strVal val="visible"/>
                                      </p:to>
                                    </p:set>
                                    <p:animEffect transition="in" filter="wipe(right)">
                                      <p:cBhvr>
                                        <p:cTn id="7" dur="500"/>
                                        <p:tgtEl>
                                          <p:spTgt spid="170051"/>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0006"/>
                                        </p:tgtEl>
                                        <p:attrNameLst>
                                          <p:attrName>style.visibility</p:attrName>
                                        </p:attrNameLst>
                                      </p:cBhvr>
                                      <p:to>
                                        <p:strVal val="visible"/>
                                      </p:to>
                                    </p:set>
                                    <p:animEffect transition="in" filter="wipe(down)">
                                      <p:cBhvr>
                                        <p:cTn id="11" dur="500"/>
                                        <p:tgtEl>
                                          <p:spTgt spid="170006"/>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0007"/>
                                        </p:tgtEl>
                                        <p:attrNameLst>
                                          <p:attrName>style.visibility</p:attrName>
                                        </p:attrNameLst>
                                      </p:cBhvr>
                                      <p:to>
                                        <p:strVal val="visible"/>
                                      </p:to>
                                    </p:set>
                                    <p:animEffect transition="in" filter="wipe(right)">
                                      <p:cBhvr>
                                        <p:cTn id="15" dur="500"/>
                                        <p:tgtEl>
                                          <p:spTgt spid="170007"/>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70008"/>
                                        </p:tgtEl>
                                        <p:attrNameLst>
                                          <p:attrName>style.visibility</p:attrName>
                                        </p:attrNameLst>
                                      </p:cBhvr>
                                      <p:to>
                                        <p:strVal val="visible"/>
                                      </p:to>
                                    </p:set>
                                    <p:animEffect transition="in" filter="wipe(up)">
                                      <p:cBhvr>
                                        <p:cTn id="19" dur="500"/>
                                        <p:tgtEl>
                                          <p:spTgt spid="170008"/>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170038"/>
                                        </p:tgtEl>
                                        <p:attrNameLst>
                                          <p:attrName>style.visibility</p:attrName>
                                        </p:attrNameLst>
                                      </p:cBhvr>
                                      <p:to>
                                        <p:strVal val="visible"/>
                                      </p:to>
                                    </p:set>
                                    <p:animEffect transition="in" filter="wipe(right)">
                                      <p:cBhvr>
                                        <p:cTn id="23" dur="500"/>
                                        <p:tgtEl>
                                          <p:spTgt spid="170038"/>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0027"/>
                                        </p:tgtEl>
                                        <p:attrNameLst>
                                          <p:attrName>style.visibility</p:attrName>
                                        </p:attrNameLst>
                                      </p:cBhvr>
                                      <p:to>
                                        <p:strVal val="visible"/>
                                      </p:to>
                                    </p:set>
                                    <p:animEffect transition="in" filter="wipe(up)">
                                      <p:cBhvr>
                                        <p:cTn id="27" dur="500"/>
                                        <p:tgtEl>
                                          <p:spTgt spid="170027"/>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0009"/>
                                        </p:tgtEl>
                                        <p:attrNameLst>
                                          <p:attrName>style.visibility</p:attrName>
                                        </p:attrNameLst>
                                      </p:cBhvr>
                                      <p:to>
                                        <p:strVal val="visible"/>
                                      </p:to>
                                    </p:set>
                                    <p:animEffect transition="in" filter="wipe(left)">
                                      <p:cBhvr>
                                        <p:cTn id="31" dur="500"/>
                                        <p:tgtEl>
                                          <p:spTgt spid="170009"/>
                                        </p:tgtEl>
                                      </p:cBhvr>
                                    </p:animEffect>
                                  </p:childTnLst>
                                </p:cTn>
                              </p:par>
                            </p:childTnLst>
                          </p:cTn>
                        </p:par>
                        <p:par>
                          <p:cTn id="32" fill="hold" nodeType="afterGroup">
                            <p:stCondLst>
                              <p:cond delay="3500"/>
                            </p:stCondLst>
                            <p:childTnLst>
                              <p:par>
                                <p:cTn id="33" presetID="22" presetClass="entr" presetSubtype="4" fill="hold" nodeType="afterEffect">
                                  <p:stCondLst>
                                    <p:cond delay="0"/>
                                  </p:stCondLst>
                                  <p:childTnLst>
                                    <p:set>
                                      <p:cBhvr>
                                        <p:cTn id="34" dur="1" fill="hold">
                                          <p:stCondLst>
                                            <p:cond delay="0"/>
                                          </p:stCondLst>
                                        </p:cTn>
                                        <p:tgtEl>
                                          <p:spTgt spid="170031"/>
                                        </p:tgtEl>
                                        <p:attrNameLst>
                                          <p:attrName>style.visibility</p:attrName>
                                        </p:attrNameLst>
                                      </p:cBhvr>
                                      <p:to>
                                        <p:strVal val="visible"/>
                                      </p:to>
                                    </p:set>
                                    <p:animEffect transition="in" filter="wipe(down)">
                                      <p:cBhvr>
                                        <p:cTn id="35" dur="500"/>
                                        <p:tgtEl>
                                          <p:spTgt spid="170031"/>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0010"/>
                                        </p:tgtEl>
                                        <p:attrNameLst>
                                          <p:attrName>style.visibility</p:attrName>
                                        </p:attrNameLst>
                                      </p:cBhvr>
                                      <p:to>
                                        <p:strVal val="visible"/>
                                      </p:to>
                                    </p:set>
                                    <p:animEffect transition="in" filter="wipe(left)">
                                      <p:cBhvr>
                                        <p:cTn id="39" dur="500"/>
                                        <p:tgtEl>
                                          <p:spTgt spid="170010"/>
                                        </p:tgtEl>
                                      </p:cBhvr>
                                    </p:animEffect>
                                  </p:childTnLst>
                                </p:cTn>
                              </p:par>
                            </p:childTnLst>
                          </p:cTn>
                        </p:par>
                        <p:par>
                          <p:cTn id="40" fill="hold" nodeType="afterGroup">
                            <p:stCondLst>
                              <p:cond delay="4500"/>
                            </p:stCondLst>
                            <p:childTnLst>
                              <p:par>
                                <p:cTn id="41" presetID="22" presetClass="entr" presetSubtype="1" fill="hold" nodeType="afterEffect">
                                  <p:stCondLst>
                                    <p:cond delay="0"/>
                                  </p:stCondLst>
                                  <p:childTnLst>
                                    <p:set>
                                      <p:cBhvr>
                                        <p:cTn id="42" dur="1" fill="hold">
                                          <p:stCondLst>
                                            <p:cond delay="0"/>
                                          </p:stCondLst>
                                        </p:cTn>
                                        <p:tgtEl>
                                          <p:spTgt spid="170011"/>
                                        </p:tgtEl>
                                        <p:attrNameLst>
                                          <p:attrName>style.visibility</p:attrName>
                                        </p:attrNameLst>
                                      </p:cBhvr>
                                      <p:to>
                                        <p:strVal val="visible"/>
                                      </p:to>
                                    </p:set>
                                    <p:animEffect transition="in" filter="wipe(up)">
                                      <p:cBhvr>
                                        <p:cTn id="43" dur="500"/>
                                        <p:tgtEl>
                                          <p:spTgt spid="170011"/>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70015"/>
                                        </p:tgtEl>
                                        <p:attrNameLst>
                                          <p:attrName>style.visibility</p:attrName>
                                        </p:attrNameLst>
                                      </p:cBhvr>
                                      <p:to>
                                        <p:strVal val="visible"/>
                                      </p:to>
                                    </p:set>
                                    <p:animEffect transition="in" filter="wipe(left)">
                                      <p:cBhvr>
                                        <p:cTn id="47" dur="500"/>
                                        <p:tgtEl>
                                          <p:spTgt spid="170015"/>
                                        </p:tgtEl>
                                      </p:cBhvr>
                                    </p:animEffect>
                                  </p:childTnLst>
                                </p:cTn>
                              </p:par>
                            </p:childTnLst>
                          </p:cTn>
                        </p:par>
                        <p:par>
                          <p:cTn id="48" fill="hold" nodeType="afterGroup">
                            <p:stCondLst>
                              <p:cond delay="5500"/>
                            </p:stCondLst>
                            <p:childTnLst>
                              <p:par>
                                <p:cTn id="49" presetID="22" presetClass="entr" presetSubtype="4" fill="hold" nodeType="afterEffect">
                                  <p:stCondLst>
                                    <p:cond delay="0"/>
                                  </p:stCondLst>
                                  <p:childTnLst>
                                    <p:set>
                                      <p:cBhvr>
                                        <p:cTn id="50" dur="1" fill="hold">
                                          <p:stCondLst>
                                            <p:cond delay="0"/>
                                          </p:stCondLst>
                                        </p:cTn>
                                        <p:tgtEl>
                                          <p:spTgt spid="170016"/>
                                        </p:tgtEl>
                                        <p:attrNameLst>
                                          <p:attrName>style.visibility</p:attrName>
                                        </p:attrNameLst>
                                      </p:cBhvr>
                                      <p:to>
                                        <p:strVal val="visible"/>
                                      </p:to>
                                    </p:set>
                                    <p:animEffect transition="in" filter="wipe(down)">
                                      <p:cBhvr>
                                        <p:cTn id="51" dur="500"/>
                                        <p:tgtEl>
                                          <p:spTgt spid="170016"/>
                                        </p:tgtEl>
                                      </p:cBhvr>
                                    </p:animEffect>
                                  </p:child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70020"/>
                                        </p:tgtEl>
                                        <p:attrNameLst>
                                          <p:attrName>style.visibility</p:attrName>
                                        </p:attrNameLst>
                                      </p:cBhvr>
                                      <p:to>
                                        <p:strVal val="visible"/>
                                      </p:to>
                                    </p:set>
                                    <p:animEffect transition="in" filter="wipe(left)">
                                      <p:cBhvr>
                                        <p:cTn id="55" dur="500"/>
                                        <p:tgtEl>
                                          <p:spTgt spid="170020"/>
                                        </p:tgtEl>
                                      </p:cBhvr>
                                    </p:animEffect>
                                  </p:childTnLst>
                                </p:cTn>
                              </p:par>
                            </p:childTnLst>
                          </p:cTn>
                        </p:par>
                        <p:par>
                          <p:cTn id="56" fill="hold" nodeType="afterGroup">
                            <p:stCondLst>
                              <p:cond delay="6500"/>
                            </p:stCondLst>
                            <p:childTnLst>
                              <p:par>
                                <p:cTn id="57" presetID="22" presetClass="entr" presetSubtype="1" fill="hold" nodeType="afterEffect">
                                  <p:stCondLst>
                                    <p:cond delay="0"/>
                                  </p:stCondLst>
                                  <p:childTnLst>
                                    <p:set>
                                      <p:cBhvr>
                                        <p:cTn id="58" dur="1" fill="hold">
                                          <p:stCondLst>
                                            <p:cond delay="0"/>
                                          </p:stCondLst>
                                        </p:cTn>
                                        <p:tgtEl>
                                          <p:spTgt spid="170034"/>
                                        </p:tgtEl>
                                        <p:attrNameLst>
                                          <p:attrName>style.visibility</p:attrName>
                                        </p:attrNameLst>
                                      </p:cBhvr>
                                      <p:to>
                                        <p:strVal val="visible"/>
                                      </p:to>
                                    </p:set>
                                    <p:animEffect transition="in" filter="wipe(up)">
                                      <p:cBhvr>
                                        <p:cTn id="59" dur="500"/>
                                        <p:tgtEl>
                                          <p:spTgt spid="170034"/>
                                        </p:tgtEl>
                                      </p:cBhvr>
                                    </p:animEffect>
                                  </p:childTnLst>
                                </p:cTn>
                              </p:par>
                            </p:childTnLst>
                          </p:cTn>
                        </p:par>
                        <p:par>
                          <p:cTn id="60" fill="hold" nodeType="afterGroup">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170021"/>
                                        </p:tgtEl>
                                        <p:attrNameLst>
                                          <p:attrName>style.visibility</p:attrName>
                                        </p:attrNameLst>
                                      </p:cBhvr>
                                      <p:to>
                                        <p:strVal val="visible"/>
                                      </p:to>
                                    </p:set>
                                    <p:animEffect transition="in" filter="wipe(left)">
                                      <p:cBhvr>
                                        <p:cTn id="63" dur="500"/>
                                        <p:tgtEl>
                                          <p:spTgt spid="170021"/>
                                        </p:tgtEl>
                                      </p:cBhvr>
                                    </p:animEffect>
                                  </p:childTnLst>
                                </p:cTn>
                              </p:par>
                            </p:childTnLst>
                          </p:cTn>
                        </p:par>
                        <p:par>
                          <p:cTn id="64" fill="hold" nodeType="afterGroup">
                            <p:stCondLst>
                              <p:cond delay="7500"/>
                            </p:stCondLst>
                            <p:childTnLst>
                              <p:par>
                                <p:cTn id="65" presetID="22" presetClass="entr" presetSubtype="4" fill="hold" nodeType="afterEffect">
                                  <p:stCondLst>
                                    <p:cond delay="0"/>
                                  </p:stCondLst>
                                  <p:childTnLst>
                                    <p:set>
                                      <p:cBhvr>
                                        <p:cTn id="66" dur="1" fill="hold">
                                          <p:stCondLst>
                                            <p:cond delay="0"/>
                                          </p:stCondLst>
                                        </p:cTn>
                                        <p:tgtEl>
                                          <p:spTgt spid="170046"/>
                                        </p:tgtEl>
                                        <p:attrNameLst>
                                          <p:attrName>style.visibility</p:attrName>
                                        </p:attrNameLst>
                                      </p:cBhvr>
                                      <p:to>
                                        <p:strVal val="visible"/>
                                      </p:to>
                                    </p:set>
                                    <p:animEffect transition="in" filter="wipe(down)">
                                      <p:cBhvr>
                                        <p:cTn id="67" dur="500"/>
                                        <p:tgtEl>
                                          <p:spTgt spid="170046"/>
                                        </p:tgtEl>
                                      </p:cBhvr>
                                    </p:animEffect>
                                  </p:childTnLst>
                                </p:cTn>
                              </p:par>
                            </p:childTnLst>
                          </p:cTn>
                        </p:par>
                        <p:par>
                          <p:cTn id="68" fill="hold" nodeType="afterGroup">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170045"/>
                                        </p:tgtEl>
                                        <p:attrNameLst>
                                          <p:attrName>style.visibility</p:attrName>
                                        </p:attrNameLst>
                                      </p:cBhvr>
                                      <p:to>
                                        <p:strVal val="visible"/>
                                      </p:to>
                                    </p:set>
                                    <p:animEffect transition="in" filter="wipe(left)">
                                      <p:cBhvr>
                                        <p:cTn id="71" dur="500"/>
                                        <p:tgtEl>
                                          <p:spTgt spid="170045"/>
                                        </p:tgtEl>
                                      </p:cBhvr>
                                    </p:animEffect>
                                  </p:childTnLst>
                                </p:cTn>
                              </p:par>
                            </p:childTnLst>
                          </p:cTn>
                        </p:par>
                        <p:par>
                          <p:cTn id="72" fill="hold" nodeType="afterGroup">
                            <p:stCondLst>
                              <p:cond delay="8500"/>
                            </p:stCondLst>
                            <p:childTnLst>
                              <p:par>
                                <p:cTn id="73" presetID="22" presetClass="entr" presetSubtype="1" fill="hold" nodeType="afterEffect">
                                  <p:stCondLst>
                                    <p:cond delay="0"/>
                                  </p:stCondLst>
                                  <p:childTnLst>
                                    <p:set>
                                      <p:cBhvr>
                                        <p:cTn id="74" dur="1" fill="hold">
                                          <p:stCondLst>
                                            <p:cond delay="0"/>
                                          </p:stCondLst>
                                        </p:cTn>
                                        <p:tgtEl>
                                          <p:spTgt spid="170058"/>
                                        </p:tgtEl>
                                        <p:attrNameLst>
                                          <p:attrName>style.visibility</p:attrName>
                                        </p:attrNameLst>
                                      </p:cBhvr>
                                      <p:to>
                                        <p:strVal val="visible"/>
                                      </p:to>
                                    </p:set>
                                    <p:animEffect transition="in" filter="wipe(up)">
                                      <p:cBhvr>
                                        <p:cTn id="75" dur="500"/>
                                        <p:tgtEl>
                                          <p:spTgt spid="170058"/>
                                        </p:tgtEl>
                                      </p:cBhvr>
                                    </p:animEffect>
                                  </p:childTnLst>
                                </p:cTn>
                              </p:par>
                            </p:childTnLst>
                          </p:cTn>
                        </p:par>
                        <p:par>
                          <p:cTn id="76" fill="hold" nodeType="afterGroup">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170022"/>
                                        </p:tgtEl>
                                        <p:attrNameLst>
                                          <p:attrName>style.visibility</p:attrName>
                                        </p:attrNameLst>
                                      </p:cBhvr>
                                      <p:to>
                                        <p:strVal val="visible"/>
                                      </p:to>
                                    </p:set>
                                    <p:animEffect transition="in" filter="wipe(left)">
                                      <p:cBhvr>
                                        <p:cTn id="79" dur="500"/>
                                        <p:tgtEl>
                                          <p:spTgt spid="170022"/>
                                        </p:tgtEl>
                                      </p:cBhvr>
                                    </p:animEffect>
                                  </p:childTnLst>
                                </p:cTn>
                              </p:par>
                            </p:childTnLst>
                          </p:cTn>
                        </p:par>
                        <p:par>
                          <p:cTn id="80" fill="hold" nodeType="afterGroup">
                            <p:stCondLst>
                              <p:cond delay="9500"/>
                            </p:stCondLst>
                            <p:childTnLst>
                              <p:par>
                                <p:cTn id="81" presetID="22" presetClass="entr" presetSubtype="4" fill="hold" nodeType="afterEffect">
                                  <p:stCondLst>
                                    <p:cond delay="0"/>
                                  </p:stCondLst>
                                  <p:childTnLst>
                                    <p:set>
                                      <p:cBhvr>
                                        <p:cTn id="82" dur="1" fill="hold">
                                          <p:stCondLst>
                                            <p:cond delay="0"/>
                                          </p:stCondLst>
                                        </p:cTn>
                                        <p:tgtEl>
                                          <p:spTgt spid="170061"/>
                                        </p:tgtEl>
                                        <p:attrNameLst>
                                          <p:attrName>style.visibility</p:attrName>
                                        </p:attrNameLst>
                                      </p:cBhvr>
                                      <p:to>
                                        <p:strVal val="visible"/>
                                      </p:to>
                                    </p:set>
                                    <p:animEffect transition="in" filter="wipe(down)">
                                      <p:cBhvr>
                                        <p:cTn id="83" dur="500"/>
                                        <p:tgtEl>
                                          <p:spTgt spid="170061"/>
                                        </p:tgtEl>
                                      </p:cBhvr>
                                    </p:animEffect>
                                  </p:childTnLst>
                                </p:cTn>
                              </p:par>
                            </p:childTnLst>
                          </p:cTn>
                        </p:par>
                        <p:par>
                          <p:cTn id="84" fill="hold" nodeType="afterGroup">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170023"/>
                                        </p:tgtEl>
                                        <p:attrNameLst>
                                          <p:attrName>style.visibility</p:attrName>
                                        </p:attrNameLst>
                                      </p:cBhvr>
                                      <p:to>
                                        <p:strVal val="visible"/>
                                      </p:to>
                                    </p:set>
                                    <p:animEffect transition="in" filter="wipe(left)">
                                      <p:cBhvr>
                                        <p:cTn id="87" dur="500"/>
                                        <p:tgtEl>
                                          <p:spTgt spid="170023"/>
                                        </p:tgtEl>
                                      </p:cBhvr>
                                    </p:animEffect>
                                  </p:childTnLst>
                                </p:cTn>
                              </p:par>
                            </p:childTnLst>
                          </p:cTn>
                        </p:par>
                        <p:par>
                          <p:cTn id="88" fill="hold" nodeType="afterGroup">
                            <p:stCondLst>
                              <p:cond delay="10500"/>
                            </p:stCondLst>
                            <p:childTnLst>
                              <p:par>
                                <p:cTn id="89" presetID="22" presetClass="entr" presetSubtype="1" fill="hold" nodeType="afterEffect">
                                  <p:stCondLst>
                                    <p:cond delay="0"/>
                                  </p:stCondLst>
                                  <p:childTnLst>
                                    <p:set>
                                      <p:cBhvr>
                                        <p:cTn id="90" dur="1" fill="hold">
                                          <p:stCondLst>
                                            <p:cond delay="0"/>
                                          </p:stCondLst>
                                        </p:cTn>
                                        <p:tgtEl>
                                          <p:spTgt spid="170065"/>
                                        </p:tgtEl>
                                        <p:attrNameLst>
                                          <p:attrName>style.visibility</p:attrName>
                                        </p:attrNameLst>
                                      </p:cBhvr>
                                      <p:to>
                                        <p:strVal val="visible"/>
                                      </p:to>
                                    </p:set>
                                    <p:animEffect transition="in" filter="wipe(up)">
                                      <p:cBhvr>
                                        <p:cTn id="91" dur="500"/>
                                        <p:tgtEl>
                                          <p:spTgt spid="170065"/>
                                        </p:tgtEl>
                                      </p:cBhvr>
                                    </p:animEffect>
                                  </p:childTnLst>
                                </p:cTn>
                              </p:par>
                            </p:childTnLst>
                          </p:cTn>
                        </p:par>
                        <p:par>
                          <p:cTn id="92" fill="hold" nodeType="afterGroup">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170024"/>
                                        </p:tgtEl>
                                        <p:attrNameLst>
                                          <p:attrName>style.visibility</p:attrName>
                                        </p:attrNameLst>
                                      </p:cBhvr>
                                      <p:to>
                                        <p:strVal val="visible"/>
                                      </p:to>
                                    </p:set>
                                    <p:animEffect transition="in" filter="wipe(left)">
                                      <p:cBhvr>
                                        <p:cTn id="95" dur="500"/>
                                        <p:tgtEl>
                                          <p:spTgt spid="170024"/>
                                        </p:tgtEl>
                                      </p:cBhvr>
                                    </p:animEffect>
                                  </p:childTnLst>
                                </p:cTn>
                              </p:par>
                            </p:childTnLst>
                          </p:cTn>
                        </p:par>
                        <p:par>
                          <p:cTn id="96" fill="hold" nodeType="afterGroup">
                            <p:stCondLst>
                              <p:cond delay="11500"/>
                            </p:stCondLst>
                            <p:childTnLst>
                              <p:par>
                                <p:cTn id="97" presetID="22" presetClass="entr" presetSubtype="4" fill="hold" nodeType="afterEffect">
                                  <p:stCondLst>
                                    <p:cond delay="0"/>
                                  </p:stCondLst>
                                  <p:childTnLst>
                                    <p:set>
                                      <p:cBhvr>
                                        <p:cTn id="98" dur="1" fill="hold">
                                          <p:stCondLst>
                                            <p:cond delay="0"/>
                                          </p:stCondLst>
                                        </p:cTn>
                                        <p:tgtEl>
                                          <p:spTgt spid="170070"/>
                                        </p:tgtEl>
                                        <p:attrNameLst>
                                          <p:attrName>style.visibility</p:attrName>
                                        </p:attrNameLst>
                                      </p:cBhvr>
                                      <p:to>
                                        <p:strVal val="visible"/>
                                      </p:to>
                                    </p:set>
                                    <p:animEffect transition="in" filter="wipe(down)">
                                      <p:cBhvr>
                                        <p:cTn id="99" dur="500"/>
                                        <p:tgtEl>
                                          <p:spTgt spid="170070"/>
                                        </p:tgtEl>
                                      </p:cBhvr>
                                    </p:animEffect>
                                  </p:childTnLst>
                                </p:cTn>
                              </p:par>
                            </p:childTnLst>
                          </p:cTn>
                        </p:par>
                        <p:par>
                          <p:cTn id="100" fill="hold" nodeType="afterGroup">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170068"/>
                                        </p:tgtEl>
                                        <p:attrNameLst>
                                          <p:attrName>style.visibility</p:attrName>
                                        </p:attrNameLst>
                                      </p:cBhvr>
                                      <p:to>
                                        <p:strVal val="visible"/>
                                      </p:to>
                                    </p:set>
                                    <p:animEffect transition="in" filter="wipe(left)">
                                      <p:cBhvr>
                                        <p:cTn id="103" dur="500"/>
                                        <p:tgtEl>
                                          <p:spTgt spid="170068"/>
                                        </p:tgtEl>
                                      </p:cBhvr>
                                    </p:animEffect>
                                  </p:childTnLst>
                                </p:cTn>
                              </p:par>
                            </p:childTnLst>
                          </p:cTn>
                        </p:par>
                        <p:par>
                          <p:cTn id="104" fill="hold" nodeType="afterGroup">
                            <p:stCondLst>
                              <p:cond delay="12500"/>
                            </p:stCondLst>
                            <p:childTnLst>
                              <p:par>
                                <p:cTn id="105" presetID="22" presetClass="entr" presetSubtype="1" fill="hold" nodeType="afterEffect">
                                  <p:stCondLst>
                                    <p:cond delay="0"/>
                                  </p:stCondLst>
                                  <p:childTnLst>
                                    <p:set>
                                      <p:cBhvr>
                                        <p:cTn id="106" dur="1" fill="hold">
                                          <p:stCondLst>
                                            <p:cond delay="0"/>
                                          </p:stCondLst>
                                        </p:cTn>
                                        <p:tgtEl>
                                          <p:spTgt spid="170074"/>
                                        </p:tgtEl>
                                        <p:attrNameLst>
                                          <p:attrName>style.visibility</p:attrName>
                                        </p:attrNameLst>
                                      </p:cBhvr>
                                      <p:to>
                                        <p:strVal val="visible"/>
                                      </p:to>
                                    </p:set>
                                    <p:animEffect transition="in" filter="wipe(up)">
                                      <p:cBhvr>
                                        <p:cTn id="107" dur="500"/>
                                        <p:tgtEl>
                                          <p:spTgt spid="170074"/>
                                        </p:tgtEl>
                                      </p:cBhvr>
                                    </p:animEffect>
                                  </p:childTnLst>
                                </p:cTn>
                              </p:par>
                            </p:childTnLst>
                          </p:cTn>
                        </p:par>
                        <p:par>
                          <p:cTn id="108" fill="hold" nodeType="afterGroup">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170069"/>
                                        </p:tgtEl>
                                        <p:attrNameLst>
                                          <p:attrName>style.visibility</p:attrName>
                                        </p:attrNameLst>
                                      </p:cBhvr>
                                      <p:to>
                                        <p:strVal val="visible"/>
                                      </p:to>
                                    </p:set>
                                    <p:animEffect transition="in" filter="wipe(left)">
                                      <p:cBhvr>
                                        <p:cTn id="111" dur="500"/>
                                        <p:tgtEl>
                                          <p:spTgt spid="170069"/>
                                        </p:tgtEl>
                                      </p:cBhvr>
                                    </p:animEffect>
                                  </p:childTnLst>
                                </p:cTn>
                              </p:par>
                            </p:childTnLst>
                          </p:cTn>
                        </p:par>
                        <p:par>
                          <p:cTn id="112" fill="hold" nodeType="afterGroup">
                            <p:stCondLst>
                              <p:cond delay="13500"/>
                            </p:stCondLst>
                            <p:childTnLst>
                              <p:par>
                                <p:cTn id="113" presetID="22" presetClass="entr" presetSubtype="4" fill="hold" nodeType="afterEffect">
                                  <p:stCondLst>
                                    <p:cond delay="0"/>
                                  </p:stCondLst>
                                  <p:childTnLst>
                                    <p:set>
                                      <p:cBhvr>
                                        <p:cTn id="114" dur="1" fill="hold">
                                          <p:stCondLst>
                                            <p:cond delay="0"/>
                                          </p:stCondLst>
                                        </p:cTn>
                                        <p:tgtEl>
                                          <p:spTgt spid="170077"/>
                                        </p:tgtEl>
                                        <p:attrNameLst>
                                          <p:attrName>style.visibility</p:attrName>
                                        </p:attrNameLst>
                                      </p:cBhvr>
                                      <p:to>
                                        <p:strVal val="visible"/>
                                      </p:to>
                                    </p:set>
                                    <p:animEffect transition="in" filter="wipe(down)">
                                      <p:cBhvr>
                                        <p:cTn id="115" dur="500"/>
                                        <p:tgtEl>
                                          <p:spTgt spid="170077"/>
                                        </p:tgtEl>
                                      </p:cBhvr>
                                    </p:animEffect>
                                  </p:childTnLst>
                                </p:cTn>
                              </p:par>
                            </p:childTnLst>
                          </p:cTn>
                        </p:par>
                        <p:par>
                          <p:cTn id="116" fill="hold" nodeType="afterGroup">
                            <p:stCondLst>
                              <p:cond delay="14000"/>
                            </p:stCondLst>
                            <p:childTnLst>
                              <p:par>
                                <p:cTn id="117" presetID="22" presetClass="entr" presetSubtype="8" fill="hold" grpId="0" nodeType="afterEffect">
                                  <p:stCondLst>
                                    <p:cond delay="0"/>
                                  </p:stCondLst>
                                  <p:childTnLst>
                                    <p:set>
                                      <p:cBhvr>
                                        <p:cTn id="118" dur="1" fill="hold">
                                          <p:stCondLst>
                                            <p:cond delay="0"/>
                                          </p:stCondLst>
                                        </p:cTn>
                                        <p:tgtEl>
                                          <p:spTgt spid="170025"/>
                                        </p:tgtEl>
                                        <p:attrNameLst>
                                          <p:attrName>style.visibility</p:attrName>
                                        </p:attrNameLst>
                                      </p:cBhvr>
                                      <p:to>
                                        <p:strVal val="visible"/>
                                      </p:to>
                                    </p:set>
                                    <p:animEffect transition="in" filter="wipe(left)">
                                      <p:cBhvr>
                                        <p:cTn id="119" dur="500"/>
                                        <p:tgtEl>
                                          <p:spTgt spid="170025"/>
                                        </p:tgtEl>
                                      </p:cBhvr>
                                    </p:animEffect>
                                  </p:childTnLst>
                                </p:cTn>
                              </p:par>
                            </p:childTnLst>
                          </p:cTn>
                        </p:par>
                        <p:par>
                          <p:cTn id="120" fill="hold" nodeType="afterGroup">
                            <p:stCondLst>
                              <p:cond delay="14500"/>
                            </p:stCondLst>
                            <p:childTnLst>
                              <p:par>
                                <p:cTn id="121" presetID="1" presetClass="entr" presetSubtype="0" fill="hold" grpId="0" nodeType="afterEffect">
                                  <p:stCondLst>
                                    <p:cond delay="0"/>
                                  </p:stCondLst>
                                  <p:childTnLst>
                                    <p:set>
                                      <p:cBhvr>
                                        <p:cTn id="122" dur="1" fill="hold">
                                          <p:stCondLst>
                                            <p:cond delay="499"/>
                                          </p:stCondLst>
                                        </p:cTn>
                                        <p:tgtEl>
                                          <p:spTgt spid="170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6" grpId="0" animBg="1"/>
      <p:bldP spid="170007" grpId="0" animBg="1"/>
      <p:bldP spid="170008" grpId="0" animBg="1"/>
      <p:bldP spid="170009" grpId="0" animBg="1"/>
      <p:bldP spid="170010" grpId="0" animBg="1"/>
      <p:bldP spid="170015" grpId="0" animBg="1"/>
      <p:bldP spid="170020" grpId="0" animBg="1"/>
      <p:bldP spid="170021" grpId="0" animBg="1"/>
      <p:bldP spid="170023" grpId="0" animBg="1"/>
      <p:bldP spid="170024" grpId="0" animBg="1"/>
      <p:bldP spid="170025" grpId="0" animBg="1"/>
      <p:bldP spid="170045" grpId="0" animBg="1"/>
      <p:bldP spid="170068" grpId="0" animBg="1"/>
      <p:bldP spid="170069" grpId="0" animBg="1"/>
      <p:bldP spid="170081" grpId="0" autoUpdateAnimBg="0"/>
      <p:bldP spid="1700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1846" y="521109"/>
            <a:ext cx="5880308" cy="5815782"/>
          </a:xfrm>
          <a:prstGeom prst="rect">
            <a:avLst/>
          </a:prstGeom>
        </p:spPr>
      </p:pic>
      <p:sp>
        <p:nvSpPr>
          <p:cNvPr id="27" name="Ovaal 9"/>
          <p:cNvSpPr/>
          <p:nvPr/>
        </p:nvSpPr>
        <p:spPr>
          <a:xfrm>
            <a:off x="2037188" y="2609577"/>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cxnSp>
        <p:nvCxnSpPr>
          <p:cNvPr id="30" name="Rechte verbindingslijn met pijl 12"/>
          <p:cNvCxnSpPr/>
          <p:nvPr/>
        </p:nvCxnSpPr>
        <p:spPr>
          <a:xfrm>
            <a:off x="3040665" y="2307101"/>
            <a:ext cx="0" cy="662523"/>
          </a:xfrm>
          <a:prstGeom prst="straightConnector1">
            <a:avLst/>
          </a:prstGeom>
          <a:ln w="762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Ovaal 72"/>
          <p:cNvSpPr/>
          <p:nvPr/>
        </p:nvSpPr>
        <p:spPr>
          <a:xfrm>
            <a:off x="3115333" y="2421061"/>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cxnSp>
        <p:nvCxnSpPr>
          <p:cNvPr id="36" name="Rechte verbindingslijn met pijl 12"/>
          <p:cNvCxnSpPr/>
          <p:nvPr/>
        </p:nvCxnSpPr>
        <p:spPr>
          <a:xfrm flipH="1">
            <a:off x="1872005" y="3121055"/>
            <a:ext cx="1155564" cy="8711"/>
          </a:xfrm>
          <a:prstGeom prst="straightConnector1">
            <a:avLst/>
          </a:prstGeom>
          <a:ln w="76200">
            <a:solidFill>
              <a:srgbClr val="FF0000"/>
            </a:solidFill>
            <a:headEnd type="triangle"/>
            <a:tailEnd type="none" w="med" len="med"/>
          </a:ln>
        </p:spPr>
        <p:style>
          <a:lnRef idx="1">
            <a:schemeClr val="accent1"/>
          </a:lnRef>
          <a:fillRef idx="0">
            <a:schemeClr val="accent1"/>
          </a:fillRef>
          <a:effectRef idx="0">
            <a:schemeClr val="accent1"/>
          </a:effectRef>
          <a:fontRef idx="minor">
            <a:schemeClr val="tx1"/>
          </a:fontRef>
        </p:style>
      </p:cxnSp>
      <p:sp>
        <p:nvSpPr>
          <p:cNvPr id="40" name="Ovaal 73"/>
          <p:cNvSpPr/>
          <p:nvPr/>
        </p:nvSpPr>
        <p:spPr>
          <a:xfrm>
            <a:off x="3562385" y="2647238"/>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cxnSp>
        <p:nvCxnSpPr>
          <p:cNvPr id="42" name="Rechte verbindingslijn met pijl 12"/>
          <p:cNvCxnSpPr/>
          <p:nvPr/>
        </p:nvCxnSpPr>
        <p:spPr>
          <a:xfrm>
            <a:off x="2923313" y="3121813"/>
            <a:ext cx="136293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Rechte verbindingslijn met pijl 12"/>
          <p:cNvCxnSpPr/>
          <p:nvPr/>
        </p:nvCxnSpPr>
        <p:spPr>
          <a:xfrm flipH="1" flipV="1">
            <a:off x="1759744" y="3713798"/>
            <a:ext cx="2772794" cy="25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Ovaal 74"/>
          <p:cNvSpPr/>
          <p:nvPr/>
        </p:nvSpPr>
        <p:spPr>
          <a:xfrm>
            <a:off x="2176327" y="3241918"/>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cxnSp>
        <p:nvCxnSpPr>
          <p:cNvPr id="26" name="Rechte verbindingslijn met pijl 34"/>
          <p:cNvCxnSpPr/>
          <p:nvPr/>
        </p:nvCxnSpPr>
        <p:spPr>
          <a:xfrm flipV="1">
            <a:off x="3040665" y="2888067"/>
            <a:ext cx="1" cy="269966"/>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Rechte verbindingslijn met pijl 34"/>
          <p:cNvCxnSpPr/>
          <p:nvPr/>
        </p:nvCxnSpPr>
        <p:spPr>
          <a:xfrm flipV="1">
            <a:off x="4201750" y="3117838"/>
            <a:ext cx="333103" cy="1"/>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p:cNvCxnSpPr/>
          <p:nvPr/>
        </p:nvCxnSpPr>
        <p:spPr>
          <a:xfrm>
            <a:off x="4503362" y="3152494"/>
            <a:ext cx="2982" cy="60145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Rechte verbindingslijn met pijl 12"/>
          <p:cNvCxnSpPr/>
          <p:nvPr/>
        </p:nvCxnSpPr>
        <p:spPr>
          <a:xfrm flipH="1">
            <a:off x="1877535" y="3979748"/>
            <a:ext cx="3083453" cy="0"/>
          </a:xfrm>
          <a:prstGeom prst="straightConnector1">
            <a:avLst/>
          </a:prstGeom>
          <a:ln w="762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Rechte verbindingslijn met pijl 34"/>
          <p:cNvCxnSpPr/>
          <p:nvPr/>
        </p:nvCxnSpPr>
        <p:spPr>
          <a:xfrm>
            <a:off x="1759490" y="3713798"/>
            <a:ext cx="165174" cy="0"/>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Rechte verbindingslijn met pijl 34"/>
          <p:cNvCxnSpPr/>
          <p:nvPr/>
        </p:nvCxnSpPr>
        <p:spPr>
          <a:xfrm flipV="1">
            <a:off x="1787143" y="3713798"/>
            <a:ext cx="0" cy="302820"/>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Rechte verbindingslijn met pijl 34"/>
          <p:cNvCxnSpPr/>
          <p:nvPr/>
        </p:nvCxnSpPr>
        <p:spPr>
          <a:xfrm flipH="1">
            <a:off x="1776083" y="3979748"/>
            <a:ext cx="227913" cy="0"/>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Rechte verbindingslijn met pijl 12"/>
          <p:cNvCxnSpPr/>
          <p:nvPr/>
        </p:nvCxnSpPr>
        <p:spPr>
          <a:xfrm flipH="1">
            <a:off x="3281363" y="2248522"/>
            <a:ext cx="1751519" cy="1207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Rechte verbindingslijn met pijl 34"/>
          <p:cNvCxnSpPr/>
          <p:nvPr/>
        </p:nvCxnSpPr>
        <p:spPr>
          <a:xfrm flipH="1" flipV="1">
            <a:off x="5047680" y="2210044"/>
            <a:ext cx="8274" cy="1777078"/>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Rechte verbindingslijn met pijl 34"/>
          <p:cNvCxnSpPr/>
          <p:nvPr/>
        </p:nvCxnSpPr>
        <p:spPr>
          <a:xfrm>
            <a:off x="4784008" y="3977840"/>
            <a:ext cx="300636" cy="0"/>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Ovaal 74"/>
          <p:cNvSpPr/>
          <p:nvPr/>
        </p:nvSpPr>
        <p:spPr>
          <a:xfrm>
            <a:off x="3154679" y="4051379"/>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76" name="Ovaal 74"/>
          <p:cNvSpPr/>
          <p:nvPr/>
        </p:nvSpPr>
        <p:spPr>
          <a:xfrm>
            <a:off x="4628447" y="1739452"/>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3824765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smtClean="0"/>
              <a:t>Vision</a:t>
            </a:r>
            <a:endParaRPr lang="en-AU" sz="3600" dirty="0"/>
          </a:p>
        </p:txBody>
      </p:sp>
      <p:sp>
        <p:nvSpPr>
          <p:cNvPr id="3" name="Content Placeholder 2"/>
          <p:cNvSpPr>
            <a:spLocks noGrp="1"/>
          </p:cNvSpPr>
          <p:nvPr>
            <p:ph idx="1"/>
          </p:nvPr>
        </p:nvSpPr>
        <p:spPr>
          <a:xfrm>
            <a:off x="1547664" y="1844824"/>
            <a:ext cx="7139136" cy="4536504"/>
          </a:xfrm>
        </p:spPr>
        <p:txBody>
          <a:bodyPr>
            <a:normAutofit lnSpcReduction="10000"/>
          </a:bodyPr>
          <a:lstStyle/>
          <a:p>
            <a:pPr marL="0" indent="0">
              <a:buNone/>
            </a:pPr>
            <a:r>
              <a:rPr lang="en-US" sz="2400" i="1" dirty="0" smtClean="0"/>
              <a:t>All architectural decision making is performed on an up-to-date software architecture document </a:t>
            </a:r>
          </a:p>
          <a:p>
            <a:endParaRPr lang="en-US" sz="2400" dirty="0" smtClean="0"/>
          </a:p>
          <a:p>
            <a:endParaRPr lang="en-US" sz="2400" dirty="0" smtClean="0"/>
          </a:p>
          <a:p>
            <a:pPr marL="0" indent="0">
              <a:buNone/>
            </a:pPr>
            <a:r>
              <a:rPr lang="en-US" sz="2400" dirty="0" smtClean="0"/>
              <a:t>For which we need:</a:t>
            </a:r>
            <a:endParaRPr lang="en-US" sz="2400" dirty="0"/>
          </a:p>
          <a:p>
            <a:r>
              <a:rPr lang="en-US" sz="2400" dirty="0" smtClean="0"/>
              <a:t>Automated updating</a:t>
            </a:r>
          </a:p>
          <a:p>
            <a:r>
              <a:rPr lang="en-US" sz="2400" dirty="0" smtClean="0"/>
              <a:t>Simple models</a:t>
            </a:r>
          </a:p>
          <a:p>
            <a:r>
              <a:rPr lang="en-US" sz="2400" dirty="0" smtClean="0"/>
              <a:t>Integrated models, code, </a:t>
            </a:r>
            <a:r>
              <a:rPr lang="en-US" sz="2400" dirty="0" err="1" smtClean="0"/>
              <a:t>reqs</a:t>
            </a:r>
            <a:endParaRPr lang="en-US" sz="2400" dirty="0" smtClean="0"/>
          </a:p>
          <a:p>
            <a:r>
              <a:rPr lang="en-US" sz="2400" dirty="0" smtClean="0"/>
              <a:t>Simple feedback communications with all stakeholders</a:t>
            </a:r>
            <a:endParaRPr lang="en-US" sz="2400" dirty="0"/>
          </a:p>
          <a:p>
            <a:endParaRPr lang="en-AU" dirty="0"/>
          </a:p>
        </p:txBody>
      </p:sp>
    </p:spTree>
    <p:extLst>
      <p:ext uri="{BB962C8B-B14F-4D97-AF65-F5344CB8AC3E}">
        <p14:creationId xmlns:p14="http://schemas.microsoft.com/office/powerpoint/2010/main" val="22939408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stretch>
            <a:fillRect/>
          </a:stretch>
        </p:blipFill>
        <p:spPr>
          <a:xfrm>
            <a:off x="755452" y="649517"/>
            <a:ext cx="7786688" cy="5562600"/>
          </a:xfrm>
          <a:prstGeom prst="rect">
            <a:avLst/>
          </a:prstGeom>
        </p:spPr>
      </p:pic>
      <p:cxnSp>
        <p:nvCxnSpPr>
          <p:cNvPr id="6" name="Rechte verbindingslijn met pijl 5"/>
          <p:cNvCxnSpPr/>
          <p:nvPr/>
        </p:nvCxnSpPr>
        <p:spPr>
          <a:xfrm flipV="1">
            <a:off x="4953936" y="4071259"/>
            <a:ext cx="1786" cy="131206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met pijl 6"/>
          <p:cNvCxnSpPr/>
          <p:nvPr/>
        </p:nvCxnSpPr>
        <p:spPr>
          <a:xfrm flipV="1">
            <a:off x="7595092" y="1760654"/>
            <a:ext cx="0" cy="611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Rechte verbindingslijn met pijl 17"/>
          <p:cNvCxnSpPr/>
          <p:nvPr/>
        </p:nvCxnSpPr>
        <p:spPr>
          <a:xfrm>
            <a:off x="5641256" y="4071259"/>
            <a:ext cx="3570" cy="131206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5643040" y="4095948"/>
            <a:ext cx="2577743" cy="709"/>
          </a:xfrm>
          <a:prstGeom prst="line">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p:cNvCxnSpPr/>
          <p:nvPr/>
        </p:nvCxnSpPr>
        <p:spPr>
          <a:xfrm flipH="1" flipV="1">
            <a:off x="8215692" y="1760654"/>
            <a:ext cx="5093" cy="2336002"/>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Rechte verbindingslijn met pijl 49"/>
          <p:cNvCxnSpPr/>
          <p:nvPr/>
        </p:nvCxnSpPr>
        <p:spPr>
          <a:xfrm flipH="1">
            <a:off x="4925307" y="5383326"/>
            <a:ext cx="748350" cy="476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Rechte verbindingslijn met pijl 54"/>
          <p:cNvCxnSpPr/>
          <p:nvPr/>
        </p:nvCxnSpPr>
        <p:spPr>
          <a:xfrm>
            <a:off x="4953936" y="3314757"/>
            <a:ext cx="2641156"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Rechte verbindingslijn met pijl 57"/>
          <p:cNvCxnSpPr/>
          <p:nvPr/>
        </p:nvCxnSpPr>
        <p:spPr>
          <a:xfrm flipV="1">
            <a:off x="4953936" y="3276600"/>
            <a:ext cx="0" cy="834004"/>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Rechte verbindingslijn met pijl 62"/>
          <p:cNvCxnSpPr/>
          <p:nvPr/>
        </p:nvCxnSpPr>
        <p:spPr>
          <a:xfrm flipV="1">
            <a:off x="7595092" y="2267749"/>
            <a:ext cx="0" cy="1047009"/>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Ovaal 72"/>
          <p:cNvSpPr/>
          <p:nvPr/>
        </p:nvSpPr>
        <p:spPr>
          <a:xfrm>
            <a:off x="7293013" y="4216681"/>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4" name="Ovaal 73"/>
          <p:cNvSpPr/>
          <p:nvPr/>
        </p:nvSpPr>
        <p:spPr>
          <a:xfrm>
            <a:off x="5677229" y="4460761"/>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75" name="Ovaal 74"/>
          <p:cNvSpPr/>
          <p:nvPr/>
        </p:nvSpPr>
        <p:spPr>
          <a:xfrm>
            <a:off x="4457453" y="4525905"/>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4</a:t>
            </a:r>
            <a:endParaRPr lang="en-US" dirty="0"/>
          </a:p>
        </p:txBody>
      </p:sp>
      <p:sp>
        <p:nvSpPr>
          <p:cNvPr id="40" name="Ovaal 39"/>
          <p:cNvSpPr/>
          <p:nvPr/>
        </p:nvSpPr>
        <p:spPr>
          <a:xfrm>
            <a:off x="6672413" y="2791252"/>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42" name="Ovaal 41"/>
          <p:cNvSpPr/>
          <p:nvPr/>
        </p:nvSpPr>
        <p:spPr>
          <a:xfrm>
            <a:off x="7178076" y="2049692"/>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6</a:t>
            </a:r>
            <a:endParaRPr lang="en-US" dirty="0"/>
          </a:p>
        </p:txBody>
      </p:sp>
      <p:sp>
        <p:nvSpPr>
          <p:cNvPr id="10" name="Ovaal 9"/>
          <p:cNvSpPr/>
          <p:nvPr/>
        </p:nvSpPr>
        <p:spPr>
          <a:xfrm>
            <a:off x="8314175" y="3028045"/>
            <a:ext cx="302079" cy="402772"/>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17078911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Reciprocal Twin Peaks model</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900FD86A-F6A3-41D6-827C-B9C98B47DE00}" type="slidenum">
              <a:rPr lang="nl-NL" altLang="en-US" smtClean="0"/>
              <a:pPr>
                <a:defRPr/>
              </a:pPr>
              <a:t>41</a:t>
            </a:fld>
            <a:endParaRPr lang="nl-NL" altLang="en-US"/>
          </a:p>
        </p:txBody>
      </p:sp>
      <p:pic>
        <p:nvPicPr>
          <p:cNvPr id="7" name="Picture 6" descr="RCM_Twin_Peak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155809"/>
            <a:ext cx="6372200" cy="4721463"/>
          </a:xfrm>
          <a:prstGeom prst="rect">
            <a:avLst/>
          </a:prstGeom>
        </p:spPr>
      </p:pic>
      <p:sp>
        <p:nvSpPr>
          <p:cNvPr id="8" name="TextBox 7"/>
          <p:cNvSpPr txBox="1"/>
          <p:nvPr/>
        </p:nvSpPr>
        <p:spPr>
          <a:xfrm>
            <a:off x="4572000" y="5805264"/>
            <a:ext cx="4475128" cy="369332"/>
          </a:xfrm>
          <a:prstGeom prst="rect">
            <a:avLst/>
          </a:prstGeom>
          <a:noFill/>
        </p:spPr>
        <p:txBody>
          <a:bodyPr wrap="none" rtlCol="0">
            <a:spAutoFit/>
          </a:bodyPr>
          <a:lstStyle/>
          <a:p>
            <a:r>
              <a:rPr lang="en-US" dirty="0" err="1" smtClean="0"/>
              <a:t>Lucassen</a:t>
            </a:r>
            <a:r>
              <a:rPr lang="en-US" dirty="0" smtClean="0"/>
              <a:t> et al., submitted for review</a:t>
            </a:r>
            <a:endParaRPr lang="en-US" dirty="0"/>
          </a:p>
        </p:txBody>
      </p:sp>
    </p:spTree>
    <p:extLst>
      <p:ext uri="{BB962C8B-B14F-4D97-AF65-F5344CB8AC3E}">
        <p14:creationId xmlns:p14="http://schemas.microsoft.com/office/powerpoint/2010/main" val="4736510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Architecting</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26568"/>
            <a:ext cx="7882878" cy="324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818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 of DA</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26568"/>
            <a:ext cx="7882878" cy="324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fgeronde rechthoek 2"/>
          <p:cNvSpPr/>
          <p:nvPr/>
        </p:nvSpPr>
        <p:spPr bwMode="auto">
          <a:xfrm>
            <a:off x="467544" y="1340768"/>
            <a:ext cx="2088232" cy="4176464"/>
          </a:xfrm>
          <a:prstGeom prst="roundRect">
            <a:avLst/>
          </a:prstGeom>
          <a:solidFill>
            <a:schemeClr val="accent1">
              <a:alpha val="3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Requirements</a:t>
            </a:r>
            <a:br>
              <a:rPr kumimoji="0" lang="en-US" sz="1600" b="0" i="0" u="none" strike="noStrike" cap="none" normalizeH="0" baseline="0" dirty="0" smtClean="0">
                <a:ln>
                  <a:noFill/>
                </a:ln>
                <a:solidFill>
                  <a:schemeClr val="tx1"/>
                </a:solidFill>
                <a:effectLst/>
                <a:latin typeface="+mj-lt"/>
              </a:rPr>
            </a:br>
            <a:r>
              <a:rPr kumimoji="0" lang="en-US" sz="1600" b="0" i="0" u="none" strike="noStrike" cap="none" normalizeH="0" baseline="0" dirty="0" smtClean="0">
                <a:ln>
                  <a:noFill/>
                </a:ln>
                <a:solidFill>
                  <a:schemeClr val="tx1"/>
                </a:solidFill>
                <a:effectLst/>
                <a:latin typeface="+mj-lt"/>
              </a:rPr>
              <a:t>Management</a:t>
            </a:r>
          </a:p>
        </p:txBody>
      </p:sp>
      <p:sp>
        <p:nvSpPr>
          <p:cNvPr id="6" name="Afgeronde rechthoek 5"/>
          <p:cNvSpPr/>
          <p:nvPr/>
        </p:nvSpPr>
        <p:spPr bwMode="auto">
          <a:xfrm>
            <a:off x="2915816" y="1340768"/>
            <a:ext cx="3312368" cy="3096344"/>
          </a:xfrm>
          <a:prstGeom prst="roundRect">
            <a:avLst/>
          </a:prstGeom>
          <a:solidFill>
            <a:srgbClr val="00B05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Software</a:t>
            </a:r>
            <a:br>
              <a:rPr kumimoji="0" lang="en-US" sz="1600" b="0" i="0" u="none" strike="noStrike" cap="none" normalizeH="0" baseline="0" dirty="0" smtClean="0">
                <a:ln>
                  <a:noFill/>
                </a:ln>
                <a:solidFill>
                  <a:schemeClr val="tx1"/>
                </a:solidFill>
                <a:effectLst/>
                <a:latin typeface="+mj-lt"/>
              </a:rPr>
            </a:br>
            <a:r>
              <a:rPr kumimoji="0" lang="en-US" sz="1600" b="0" i="0" u="none" strike="noStrike" cap="none" normalizeH="0" baseline="0" dirty="0" smtClean="0">
                <a:ln>
                  <a:noFill/>
                </a:ln>
                <a:solidFill>
                  <a:schemeClr val="tx1"/>
                </a:solidFill>
                <a:effectLst/>
                <a:latin typeface="+mj-lt"/>
              </a:rPr>
              <a:t>Architecture</a:t>
            </a:r>
          </a:p>
        </p:txBody>
      </p:sp>
      <p:sp>
        <p:nvSpPr>
          <p:cNvPr id="7" name="Afgeronde rechthoek 6"/>
          <p:cNvSpPr/>
          <p:nvPr/>
        </p:nvSpPr>
        <p:spPr bwMode="auto">
          <a:xfrm>
            <a:off x="6876256" y="1340768"/>
            <a:ext cx="1800200" cy="4176464"/>
          </a:xfrm>
          <a:prstGeom prst="roundRect">
            <a:avLst/>
          </a:prstGeom>
          <a:solidFill>
            <a:srgbClr val="7030A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Software</a:t>
            </a:r>
            <a:br>
              <a:rPr kumimoji="0" lang="en-US" sz="1600" b="0" i="0" u="none" strike="noStrike" cap="none" normalizeH="0" baseline="0" dirty="0" smtClean="0">
                <a:ln>
                  <a:noFill/>
                </a:ln>
                <a:solidFill>
                  <a:schemeClr val="tx1"/>
                </a:solidFill>
                <a:effectLst/>
                <a:latin typeface="+mj-lt"/>
              </a:rPr>
            </a:br>
            <a:r>
              <a:rPr kumimoji="0" lang="en-US" sz="1600" b="0" i="0" u="none" strike="noStrike" cap="none" normalizeH="0" baseline="0" dirty="0" smtClean="0">
                <a:ln>
                  <a:noFill/>
                </a:ln>
                <a:solidFill>
                  <a:schemeClr val="tx1"/>
                </a:solidFill>
                <a:effectLst/>
                <a:latin typeface="+mj-lt"/>
              </a:rPr>
              <a:t>Engineering</a:t>
            </a:r>
          </a:p>
        </p:txBody>
      </p:sp>
    </p:spTree>
    <p:extLst>
      <p:ext uri="{BB962C8B-B14F-4D97-AF65-F5344CB8AC3E}">
        <p14:creationId xmlns:p14="http://schemas.microsoft.com/office/powerpoint/2010/main" val="3611478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forecasting</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900FD86A-F6A3-41D6-827C-B9C98B47DE00}" type="slidenum">
              <a:rPr lang="nl-NL" altLang="en-US" smtClean="0"/>
              <a:pPr>
                <a:defRPr/>
              </a:pPr>
              <a:t>44</a:t>
            </a:fld>
            <a:endParaRPr lang="nl-NL"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26568"/>
            <a:ext cx="7882878" cy="324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98451" y="1916832"/>
            <a:ext cx="2088232" cy="2041312"/>
          </a:xfrm>
          <a:prstGeom prst="rect">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2915816" y="2132856"/>
            <a:ext cx="3384376" cy="2280114"/>
          </a:xfrm>
          <a:prstGeom prst="rect">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PIJL-LINKS en -RECHTS 6"/>
          <p:cNvSpPr/>
          <p:nvPr/>
        </p:nvSpPr>
        <p:spPr bwMode="auto">
          <a:xfrm>
            <a:off x="2339752" y="3090182"/>
            <a:ext cx="864096" cy="36546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8" name="Rechthoek 7"/>
          <p:cNvSpPr/>
          <p:nvPr/>
        </p:nvSpPr>
        <p:spPr bwMode="auto">
          <a:xfrm>
            <a:off x="1043608" y="2564904"/>
            <a:ext cx="498959" cy="14401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9" name="Rechthoek 8"/>
          <p:cNvSpPr/>
          <p:nvPr/>
        </p:nvSpPr>
        <p:spPr bwMode="auto">
          <a:xfrm>
            <a:off x="3563889" y="2780928"/>
            <a:ext cx="216024" cy="14401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0" name="Rechthoek 9"/>
          <p:cNvSpPr/>
          <p:nvPr/>
        </p:nvSpPr>
        <p:spPr bwMode="auto">
          <a:xfrm>
            <a:off x="5148064" y="3083189"/>
            <a:ext cx="498959" cy="14401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1" name="Rechthoek 10"/>
          <p:cNvSpPr/>
          <p:nvPr/>
        </p:nvSpPr>
        <p:spPr bwMode="auto">
          <a:xfrm>
            <a:off x="3851920" y="3092709"/>
            <a:ext cx="216024" cy="14401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2" name="Rechthoek 11"/>
          <p:cNvSpPr/>
          <p:nvPr/>
        </p:nvSpPr>
        <p:spPr bwMode="auto">
          <a:xfrm>
            <a:off x="3347864" y="3200905"/>
            <a:ext cx="216024" cy="14401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3" name="Rechthoek 12"/>
          <p:cNvSpPr/>
          <p:nvPr/>
        </p:nvSpPr>
        <p:spPr bwMode="auto">
          <a:xfrm>
            <a:off x="5137159" y="2708920"/>
            <a:ext cx="216024" cy="14401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4" name="Trapezium 13"/>
          <p:cNvSpPr/>
          <p:nvPr/>
        </p:nvSpPr>
        <p:spPr bwMode="auto">
          <a:xfrm>
            <a:off x="4694118" y="3789040"/>
            <a:ext cx="360040" cy="360040"/>
          </a:xfrm>
          <a:prstGeom prst="trapezoid">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5" name="Trapezium 14"/>
          <p:cNvSpPr/>
          <p:nvPr/>
        </p:nvSpPr>
        <p:spPr bwMode="auto">
          <a:xfrm>
            <a:off x="4067944" y="3789040"/>
            <a:ext cx="216024" cy="221382"/>
          </a:xfrm>
          <a:prstGeom prst="trapezoid">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
        <p:nvSpPr>
          <p:cNvPr id="16" name="Rechthoek 15"/>
          <p:cNvSpPr/>
          <p:nvPr/>
        </p:nvSpPr>
        <p:spPr bwMode="auto">
          <a:xfrm>
            <a:off x="1196008" y="3501008"/>
            <a:ext cx="498959" cy="144016"/>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7533915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Modeling</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900FD86A-F6A3-41D6-827C-B9C98B47DE00}" type="slidenum">
              <a:rPr lang="nl-NL" altLang="en-US" smtClean="0"/>
              <a:pPr>
                <a:defRPr/>
              </a:pPr>
              <a:t>45</a:t>
            </a:fld>
            <a:endParaRPr lang="nl-NL"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26568"/>
            <a:ext cx="7882878" cy="324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67544" y="4293096"/>
            <a:ext cx="2088232" cy="1008112"/>
          </a:xfrm>
          <a:prstGeom prst="rect">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3508883" y="3284984"/>
            <a:ext cx="2088232" cy="1008112"/>
          </a:xfrm>
          <a:prstGeom prst="rect">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PIJL-LINKS en -RECHTS 6"/>
          <p:cNvSpPr/>
          <p:nvPr/>
        </p:nvSpPr>
        <p:spPr bwMode="auto">
          <a:xfrm rot="20220168">
            <a:off x="2347174" y="4230239"/>
            <a:ext cx="1467250" cy="36546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8527777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Modeling - Relationship</a:t>
            </a:r>
            <a:endParaRPr lang="en-US" dirty="0"/>
          </a:p>
        </p:txBody>
      </p:sp>
      <p:sp>
        <p:nvSpPr>
          <p:cNvPr id="3" name="Content Placeholder 2"/>
          <p:cNvSpPr>
            <a:spLocks noGrp="1"/>
          </p:cNvSpPr>
          <p:nvPr>
            <p:ph idx="1"/>
          </p:nvPr>
        </p:nvSpPr>
        <p:spPr/>
        <p:txBody>
          <a:bodyPr/>
          <a:lstStyle/>
          <a:p>
            <a:pPr marL="0" indent="0">
              <a:buNone/>
            </a:pPr>
            <a:r>
              <a:rPr lang="en-US" sz="1600" dirty="0" smtClean="0"/>
              <a:t>User story template:</a:t>
            </a:r>
          </a:p>
          <a:p>
            <a:pPr marL="466725" lvl="1" indent="0">
              <a:buNone/>
            </a:pPr>
            <a:r>
              <a:rPr lang="en-US" sz="1400" dirty="0"/>
              <a:t>"As a </a:t>
            </a:r>
            <a:r>
              <a:rPr lang="en-US" sz="1400" dirty="0">
                <a:solidFill>
                  <a:srgbClr val="C00000"/>
                </a:solidFill>
              </a:rPr>
              <a:t>&lt;role&gt;, </a:t>
            </a:r>
            <a:r>
              <a:rPr lang="en-US" sz="1400" dirty="0"/>
              <a:t>I want </a:t>
            </a:r>
            <a:r>
              <a:rPr lang="en-US" sz="1400" dirty="0">
                <a:solidFill>
                  <a:srgbClr val="C00000"/>
                </a:solidFill>
              </a:rPr>
              <a:t>&lt;goal/desire&gt; </a:t>
            </a:r>
            <a:r>
              <a:rPr lang="en-US" sz="1400" dirty="0"/>
              <a:t>so that </a:t>
            </a:r>
            <a:r>
              <a:rPr lang="en-US" sz="1400" dirty="0">
                <a:solidFill>
                  <a:srgbClr val="C00000"/>
                </a:solidFill>
              </a:rPr>
              <a:t>&lt;benefit</a:t>
            </a:r>
            <a:r>
              <a:rPr lang="en-US" sz="1400" dirty="0" smtClean="0">
                <a:solidFill>
                  <a:srgbClr val="C00000"/>
                </a:solidFill>
              </a:rPr>
              <a:t>&gt;</a:t>
            </a:r>
            <a:r>
              <a:rPr lang="en-US" sz="1400" dirty="0" smtClean="0"/>
              <a:t>“</a:t>
            </a:r>
          </a:p>
          <a:p>
            <a:pPr marL="0" indent="0">
              <a:buNone/>
            </a:pPr>
            <a:endParaRPr lang="en-US" sz="1600" dirty="0"/>
          </a:p>
          <a:p>
            <a:r>
              <a:rPr lang="en-US" sz="1600" dirty="0" smtClean="0"/>
              <a:t>As an Organizer I am able to withdraw payments </a:t>
            </a:r>
            <a:r>
              <a:rPr lang="en-US" sz="1600" dirty="0" smtClean="0">
                <a:solidFill>
                  <a:srgbClr val="C00000"/>
                </a:solidFill>
              </a:rPr>
              <a:t>immediately</a:t>
            </a:r>
            <a:r>
              <a:rPr lang="en-US" sz="1600" dirty="0" smtClean="0">
                <a:solidFill>
                  <a:srgbClr val="4F81BD"/>
                </a:solidFill>
              </a:rPr>
              <a:t> </a:t>
            </a:r>
            <a:r>
              <a:rPr lang="en-US" sz="1600" dirty="0" smtClean="0"/>
              <a:t>to maximize cash flow</a:t>
            </a:r>
          </a:p>
          <a:p>
            <a:r>
              <a:rPr lang="en-US" sz="1600" dirty="0" smtClean="0"/>
              <a:t>As the Event </a:t>
            </a:r>
            <a:r>
              <a:rPr lang="en-US" sz="1600" dirty="0" err="1" smtClean="0"/>
              <a:t>Ticketer</a:t>
            </a:r>
            <a:r>
              <a:rPr lang="en-US" sz="1600" dirty="0" smtClean="0"/>
              <a:t>, I am able to dictate a </a:t>
            </a:r>
            <a:r>
              <a:rPr lang="en-US" sz="1600" dirty="0" smtClean="0">
                <a:solidFill>
                  <a:srgbClr val="C00000"/>
                </a:solidFill>
              </a:rPr>
              <a:t>minimum</a:t>
            </a:r>
            <a:r>
              <a:rPr lang="en-US" sz="1600" dirty="0" smtClean="0">
                <a:solidFill>
                  <a:srgbClr val="4F81BD"/>
                </a:solidFill>
              </a:rPr>
              <a:t> </a:t>
            </a:r>
            <a:r>
              <a:rPr lang="en-US" sz="1600" dirty="0" smtClean="0"/>
              <a:t>withdraw amount to maximize cash flow</a:t>
            </a:r>
          </a:p>
          <a:p>
            <a:endParaRPr lang="en-US" sz="1600" dirty="0"/>
          </a:p>
          <a:p>
            <a:r>
              <a:rPr lang="en-US" sz="1600" dirty="0" smtClean="0"/>
              <a:t>As a user I am able to add a </a:t>
            </a:r>
            <a:r>
              <a:rPr lang="en-US" sz="1600" dirty="0" smtClean="0">
                <a:solidFill>
                  <a:srgbClr val="C00000"/>
                </a:solidFill>
              </a:rPr>
              <a:t>video fragment </a:t>
            </a:r>
            <a:r>
              <a:rPr lang="en-US" sz="1600" dirty="0" smtClean="0"/>
              <a:t>to an event</a:t>
            </a:r>
          </a:p>
          <a:p>
            <a:endParaRPr lang="en-US" sz="1600" dirty="0"/>
          </a:p>
          <a:p>
            <a:r>
              <a:rPr lang="en-US" sz="1600" dirty="0" smtClean="0"/>
              <a:t>As a user I am able to </a:t>
            </a:r>
            <a:r>
              <a:rPr lang="en-US" sz="1600" dirty="0" smtClean="0">
                <a:solidFill>
                  <a:srgbClr val="C00000"/>
                </a:solidFill>
              </a:rPr>
              <a:t>order</a:t>
            </a:r>
            <a:r>
              <a:rPr lang="en-US" sz="1600" dirty="0" smtClean="0">
                <a:solidFill>
                  <a:srgbClr val="4F81BD"/>
                </a:solidFill>
              </a:rPr>
              <a:t> </a:t>
            </a:r>
            <a:r>
              <a:rPr lang="en-US" sz="1600" dirty="0" smtClean="0"/>
              <a:t>search results</a:t>
            </a:r>
          </a:p>
          <a:p>
            <a:endParaRPr lang="en-US" sz="1600" dirty="0"/>
          </a:p>
          <a:p>
            <a:r>
              <a:rPr lang="en-US" sz="1600" dirty="0" smtClean="0"/>
              <a:t>As a user I am able to </a:t>
            </a:r>
            <a:r>
              <a:rPr lang="en-US" sz="1600" dirty="0" smtClean="0">
                <a:solidFill>
                  <a:srgbClr val="C00000"/>
                </a:solidFill>
              </a:rPr>
              <a:t>delete</a:t>
            </a:r>
            <a:r>
              <a:rPr lang="en-US" sz="1600" dirty="0" smtClean="0">
                <a:solidFill>
                  <a:srgbClr val="4F81BD"/>
                </a:solidFill>
              </a:rPr>
              <a:t> </a:t>
            </a:r>
            <a:r>
              <a:rPr lang="en-US" sz="1600" dirty="0" smtClean="0"/>
              <a:t>an event (</a:t>
            </a:r>
            <a:r>
              <a:rPr lang="en-US" sz="1600" dirty="0" smtClean="0">
                <a:solidFill>
                  <a:srgbClr val="C00000"/>
                </a:solidFill>
              </a:rPr>
              <a:t>which I added</a:t>
            </a:r>
            <a:r>
              <a:rPr lang="en-US" sz="1600" dirty="0" smtClean="0"/>
              <a:t>)</a:t>
            </a:r>
            <a:endParaRPr lang="en-US" sz="16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900FD86A-F6A3-41D6-827C-B9C98B47DE00}" type="slidenum">
              <a:rPr lang="nl-NL" altLang="en-US" smtClean="0"/>
              <a:pPr>
                <a:defRPr/>
              </a:pPr>
              <a:t>46</a:t>
            </a:fld>
            <a:endParaRPr lang="nl-NL" altLang="en-US"/>
          </a:p>
        </p:txBody>
      </p:sp>
    </p:spTree>
    <p:extLst>
      <p:ext uri="{BB962C8B-B14F-4D97-AF65-F5344CB8AC3E}">
        <p14:creationId xmlns:p14="http://schemas.microsoft.com/office/powerpoint/2010/main" val="3622167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Auto-updating from source code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26568"/>
            <a:ext cx="7882878" cy="324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915816" y="2132856"/>
            <a:ext cx="3240359" cy="2280113"/>
          </a:xfrm>
          <a:prstGeom prst="rect">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6876256" y="2276872"/>
            <a:ext cx="1728192" cy="3168352"/>
          </a:xfrm>
          <a:prstGeom prst="rect">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PIJL-LINKS en -RECHTS 6"/>
          <p:cNvSpPr/>
          <p:nvPr/>
        </p:nvSpPr>
        <p:spPr bwMode="auto">
          <a:xfrm>
            <a:off x="5796136" y="3495586"/>
            <a:ext cx="1467250" cy="36546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3972407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of Feature models and User manuals</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900FD86A-F6A3-41D6-827C-B9C98B47DE00}" type="slidenum">
              <a:rPr lang="nl-NL" altLang="en-US" smtClean="0"/>
              <a:pPr>
                <a:defRPr/>
              </a:pPr>
              <a:t>48</a:t>
            </a:fld>
            <a:endParaRPr lang="nl-NL"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26568"/>
            <a:ext cx="7882878" cy="324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732240" y="4298518"/>
            <a:ext cx="2088232" cy="1008112"/>
          </a:xfrm>
          <a:prstGeom prst="rect">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3508883" y="3284984"/>
            <a:ext cx="2088232" cy="1008112"/>
          </a:xfrm>
          <a:prstGeom prst="rect">
            <a:avLst/>
          </a:prstGeom>
          <a:noFill/>
          <a:ln>
            <a:solidFill>
              <a:schemeClr val="bg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PIJL-LINKS en -RECHTS 2"/>
          <p:cNvSpPr/>
          <p:nvPr/>
        </p:nvSpPr>
        <p:spPr bwMode="auto">
          <a:xfrm rot="1524986">
            <a:off x="5371511" y="4230239"/>
            <a:ext cx="1467250" cy="36546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a:endParaRPr>
          </a:p>
        </p:txBody>
      </p:sp>
    </p:spTree>
    <p:extLst>
      <p:ext uri="{BB962C8B-B14F-4D97-AF65-F5344CB8AC3E}">
        <p14:creationId xmlns:p14="http://schemas.microsoft.com/office/powerpoint/2010/main" val="19405740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Feature Models from User Manuals</a:t>
            </a:r>
            <a:endParaRPr lang="en-US" dirty="0"/>
          </a:p>
        </p:txBody>
      </p:sp>
      <p:sp>
        <p:nvSpPr>
          <p:cNvPr id="3" name="Content Placeholder 2"/>
          <p:cNvSpPr>
            <a:spLocks noGrp="1"/>
          </p:cNvSpPr>
          <p:nvPr>
            <p:ph idx="1"/>
          </p:nvPr>
        </p:nvSpPr>
        <p:spPr/>
        <p:txBody>
          <a:bodyPr/>
          <a:lstStyle/>
          <a:p>
            <a:r>
              <a:rPr lang="en-US" dirty="0" smtClean="0"/>
              <a:t>User manuals (help texts):</a:t>
            </a:r>
          </a:p>
          <a:p>
            <a:pPr lvl="1"/>
            <a:r>
              <a:rPr lang="en-US" dirty="0" smtClean="0"/>
              <a:t>Describes processes by listing </a:t>
            </a:r>
            <a:r>
              <a:rPr lang="en-US" dirty="0" smtClean="0">
                <a:solidFill>
                  <a:srgbClr val="C00000"/>
                </a:solidFill>
              </a:rPr>
              <a:t>features</a:t>
            </a:r>
            <a:r>
              <a:rPr lang="en-US" dirty="0" smtClean="0">
                <a:solidFill>
                  <a:srgbClr val="4F81BD"/>
                </a:solidFill>
              </a:rPr>
              <a:t> </a:t>
            </a:r>
            <a:r>
              <a:rPr lang="en-US" dirty="0" smtClean="0"/>
              <a:t>in free form text</a:t>
            </a:r>
          </a:p>
          <a:p>
            <a:pPr lvl="1"/>
            <a:r>
              <a:rPr lang="en-US" dirty="0" smtClean="0"/>
              <a:t>Strong </a:t>
            </a:r>
            <a:r>
              <a:rPr lang="en-US" dirty="0" smtClean="0">
                <a:solidFill>
                  <a:srgbClr val="C00000"/>
                </a:solidFill>
              </a:rPr>
              <a:t>structure</a:t>
            </a:r>
            <a:r>
              <a:rPr lang="en-US" dirty="0" smtClean="0"/>
              <a:t>: user, module, feature</a:t>
            </a:r>
          </a:p>
          <a:p>
            <a:pPr lvl="1"/>
            <a:r>
              <a:rPr lang="en-US" dirty="0" smtClean="0"/>
              <a:t>Typically most </a:t>
            </a:r>
            <a:r>
              <a:rPr lang="en-US" dirty="0" smtClean="0">
                <a:solidFill>
                  <a:srgbClr val="C00000"/>
                </a:solidFill>
              </a:rPr>
              <a:t>complete</a:t>
            </a:r>
            <a:r>
              <a:rPr lang="en-US" dirty="0" smtClean="0">
                <a:solidFill>
                  <a:srgbClr val="4F81BD"/>
                </a:solidFill>
              </a:rPr>
              <a:t> </a:t>
            </a:r>
            <a:r>
              <a:rPr lang="en-US" dirty="0" smtClean="0"/>
              <a:t>documentation of product.</a:t>
            </a:r>
          </a:p>
          <a:p>
            <a:endParaRPr lang="en-US" dirty="0"/>
          </a:p>
          <a:p>
            <a:r>
              <a:rPr lang="en-US" dirty="0" smtClean="0"/>
              <a:t>Example challenges to construct a Feature Model:</a:t>
            </a:r>
          </a:p>
          <a:p>
            <a:pPr lvl="1"/>
            <a:r>
              <a:rPr lang="en-US" dirty="0" smtClean="0"/>
              <a:t>What information can be </a:t>
            </a:r>
            <a:r>
              <a:rPr lang="en-US" dirty="0" smtClean="0">
                <a:solidFill>
                  <a:srgbClr val="C00000"/>
                </a:solidFill>
              </a:rPr>
              <a:t>extracted</a:t>
            </a:r>
            <a:r>
              <a:rPr lang="en-US" dirty="0" smtClean="0">
                <a:solidFill>
                  <a:srgbClr val="4F81BD"/>
                </a:solidFill>
              </a:rPr>
              <a:t> </a:t>
            </a:r>
            <a:r>
              <a:rPr lang="en-US" dirty="0" smtClean="0"/>
              <a:t>from free form text?</a:t>
            </a:r>
          </a:p>
          <a:p>
            <a:pPr lvl="1"/>
            <a:r>
              <a:rPr lang="en-US" dirty="0" smtClean="0"/>
              <a:t>What </a:t>
            </a:r>
            <a:r>
              <a:rPr lang="en-US" dirty="0" smtClean="0">
                <a:solidFill>
                  <a:srgbClr val="C00000"/>
                </a:solidFill>
              </a:rPr>
              <a:t>ratio</a:t>
            </a:r>
            <a:r>
              <a:rPr lang="en-US" dirty="0" smtClean="0">
                <a:solidFill>
                  <a:srgbClr val="4F81BD"/>
                </a:solidFill>
              </a:rPr>
              <a:t> </a:t>
            </a:r>
            <a:r>
              <a:rPr lang="en-US" dirty="0" smtClean="0"/>
              <a:t>of the application does a user manual cover</a:t>
            </a:r>
          </a:p>
          <a:p>
            <a:pPr lvl="1"/>
            <a:r>
              <a:rPr lang="en-US" dirty="0" smtClean="0"/>
              <a:t>What </a:t>
            </a:r>
            <a:r>
              <a:rPr lang="en-US" dirty="0" smtClean="0">
                <a:solidFill>
                  <a:srgbClr val="C00000"/>
                </a:solidFill>
              </a:rPr>
              <a:t>manual structure </a:t>
            </a:r>
            <a:r>
              <a:rPr lang="en-US" dirty="0" smtClean="0"/>
              <a:t>is optimal to synchronize with the Feature Model?</a:t>
            </a:r>
          </a:p>
          <a:p>
            <a:pPr lvl="1"/>
            <a:r>
              <a:rPr lang="en-US" dirty="0" smtClean="0"/>
              <a:t>What should be the role of the </a:t>
            </a:r>
            <a:r>
              <a:rPr lang="en-US" dirty="0" smtClean="0">
                <a:solidFill>
                  <a:srgbClr val="C00000"/>
                </a:solidFill>
              </a:rPr>
              <a:t>source code </a:t>
            </a:r>
            <a:r>
              <a:rPr lang="en-US" dirty="0" smtClean="0"/>
              <a:t>in this process</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219729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Research Framework </a:t>
            </a:r>
            <a:r>
              <a:rPr lang="nl-NL" dirty="0" err="1" smtClean="0"/>
              <a:t>for</a:t>
            </a:r>
            <a:r>
              <a:rPr lang="nl-NL" dirty="0" smtClean="0"/>
              <a:t> </a:t>
            </a:r>
            <a:br>
              <a:rPr lang="nl-NL" dirty="0" smtClean="0"/>
            </a:br>
            <a:r>
              <a:rPr lang="nl-NL" dirty="0" smtClean="0"/>
              <a:t>Software </a:t>
            </a:r>
            <a:r>
              <a:rPr lang="nl-NL" dirty="0" err="1" smtClean="0"/>
              <a:t>Production</a:t>
            </a:r>
            <a:r>
              <a:rPr lang="nl-NL" dirty="0" smtClean="0"/>
              <a:t> </a:t>
            </a:r>
            <a:endParaRPr lang="nl-NL"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00175"/>
            <a:ext cx="895350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hthoek 2"/>
          <p:cNvSpPr/>
          <p:nvPr/>
        </p:nvSpPr>
        <p:spPr bwMode="auto">
          <a:xfrm>
            <a:off x="7391399" y="5715000"/>
            <a:ext cx="1611923" cy="1004392"/>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13716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i="0" u="none" strike="noStrike" cap="none" normalizeH="0" baseline="0" dirty="0" smtClean="0">
                <a:ln>
                  <a:noFill/>
                </a:ln>
                <a:solidFill>
                  <a:schemeClr val="tx1"/>
                </a:solidFill>
                <a:effectLst/>
                <a:latin typeface="Arial Black" pitchFamily="34" charset="0"/>
                <a:cs typeface="Arial" pitchFamily="34" charset="0"/>
              </a:rPr>
              <a:t>Operation</a:t>
            </a:r>
          </a:p>
          <a:p>
            <a:pPr marL="0" marR="0" indent="0" algn="ctr" defTabSz="914400" rtl="0" eaLnBrk="0" fontAlgn="base" latinLnBrk="0" hangingPunct="0">
              <a:lnSpc>
                <a:spcPct val="100000"/>
              </a:lnSpc>
              <a:spcBef>
                <a:spcPct val="0"/>
              </a:spcBef>
              <a:spcAft>
                <a:spcPct val="0"/>
              </a:spcAft>
              <a:buClrTx/>
              <a:buSzTx/>
              <a:buFontTx/>
              <a:buNone/>
              <a:tabLst/>
            </a:pPr>
            <a:endParaRPr lang="en-US" sz="1100" b="1" dirty="0">
              <a:solidFill>
                <a:schemeClr val="tx1"/>
              </a:solidFill>
              <a:latin typeface="Arial" pitchFamily="34" charset="0"/>
              <a:cs typeface="Arial" pitchFamily="34" charset="0"/>
            </a:endParaRP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Narrow" pitchFamily="34" charset="0"/>
                <a:cs typeface="Arial" pitchFamily="34" charset="0"/>
              </a:rPr>
              <a:t>Performance</a:t>
            </a:r>
            <a:r>
              <a:rPr kumimoji="0" lang="en-US" sz="1100" b="1" i="0" u="none" strike="noStrike" cap="none" normalizeH="0" dirty="0" smtClean="0">
                <a:ln>
                  <a:noFill/>
                </a:ln>
                <a:solidFill>
                  <a:schemeClr val="tx1"/>
                </a:solidFill>
                <a:effectLst/>
                <a:latin typeface="Arial Narrow" pitchFamily="34" charset="0"/>
                <a:cs typeface="Arial" pitchFamily="34" charset="0"/>
              </a:rPr>
              <a:t> monitoring</a:t>
            </a: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lang="en-US" sz="1100" b="1" baseline="0" dirty="0" smtClean="0">
                <a:solidFill>
                  <a:schemeClr val="tx1"/>
                </a:solidFill>
                <a:latin typeface="Arial Narrow" pitchFamily="34" charset="0"/>
                <a:cs typeface="Arial" pitchFamily="34" charset="0"/>
              </a:rPr>
              <a:t>Crash</a:t>
            </a:r>
            <a:r>
              <a:rPr lang="en-US" sz="1100" b="1" dirty="0" smtClean="0">
                <a:solidFill>
                  <a:schemeClr val="tx1"/>
                </a:solidFill>
                <a:latin typeface="Arial Narrow" pitchFamily="34" charset="0"/>
                <a:cs typeface="Arial" pitchFamily="34" charset="0"/>
              </a:rPr>
              <a:t> reporting</a:t>
            </a: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Narrow" pitchFamily="34" charset="0"/>
                <a:cs typeface="Arial" pitchFamily="34" charset="0"/>
              </a:rPr>
              <a:t>Usage</a:t>
            </a:r>
            <a:r>
              <a:rPr kumimoji="0" lang="en-US" sz="1100" b="1" i="0" u="none" strike="noStrike" cap="none" normalizeH="0" dirty="0" smtClean="0">
                <a:ln>
                  <a:noFill/>
                </a:ln>
                <a:solidFill>
                  <a:schemeClr val="tx1"/>
                </a:solidFill>
                <a:effectLst/>
                <a:latin typeface="Arial Narrow" pitchFamily="34" charset="0"/>
                <a:cs typeface="Arial" pitchFamily="34" charset="0"/>
              </a:rPr>
              <a:t> tracing</a:t>
            </a:r>
            <a:endParaRPr kumimoji="0" lang="en-US" sz="1100" b="1" i="0" u="none" strike="noStrike" cap="none" normalizeH="0" baseline="0" dirty="0" smtClean="0">
              <a:ln>
                <a:noFill/>
              </a:ln>
              <a:solidFill>
                <a:schemeClr val="tx1"/>
              </a:solidFill>
              <a:effectLst/>
              <a:latin typeface="Arial Narrow" pitchFamily="34" charset="0"/>
              <a:cs typeface="Arial" pitchFamily="34" charset="0"/>
            </a:endParaRPr>
          </a:p>
        </p:txBody>
      </p:sp>
    </p:spTree>
    <p:extLst>
      <p:ext uri="{BB962C8B-B14F-4D97-AF65-F5344CB8AC3E}">
        <p14:creationId xmlns:p14="http://schemas.microsoft.com/office/powerpoint/2010/main" val="29731357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Architecting</a:t>
            </a:r>
            <a:endParaRPr lang="en-US" dirty="0"/>
          </a:p>
        </p:txBody>
      </p:sp>
      <p:pic>
        <p:nvPicPr>
          <p:cNvPr id="152578" name="Picture 2" descr="C:\Users\3484572\Desktop\asis_shouldbe_tob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663741"/>
            <a:ext cx="7366442" cy="1113532"/>
          </a:xfrm>
          <a:prstGeom prst="rect">
            <a:avLst/>
          </a:prstGeom>
          <a:noFill/>
          <a:extLst>
            <a:ext uri="{909E8E84-426E-40DD-AFC4-6F175D3DCCD1}">
              <a14:hiddenFill xmlns:a14="http://schemas.microsoft.com/office/drawing/2010/main">
                <a:solidFill>
                  <a:srgbClr val="FFFFFF"/>
                </a:solidFill>
              </a14:hiddenFill>
            </a:ext>
          </a:extLst>
        </p:spPr>
      </p:pic>
      <p:sp>
        <p:nvSpPr>
          <p:cNvPr id="3" name="Afgeronde rechthoek 2"/>
          <p:cNvSpPr/>
          <p:nvPr/>
        </p:nvSpPr>
        <p:spPr bwMode="auto">
          <a:xfrm>
            <a:off x="971600" y="4869160"/>
            <a:ext cx="1152128" cy="64807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As is</a:t>
            </a:r>
          </a:p>
        </p:txBody>
      </p:sp>
      <p:sp>
        <p:nvSpPr>
          <p:cNvPr id="7" name="Afgeronde rechthoek 6"/>
          <p:cNvSpPr/>
          <p:nvPr/>
        </p:nvSpPr>
        <p:spPr bwMode="auto">
          <a:xfrm>
            <a:off x="7524328" y="4904568"/>
            <a:ext cx="1152128" cy="64807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To be</a:t>
            </a:r>
          </a:p>
        </p:txBody>
      </p:sp>
      <p:sp>
        <p:nvSpPr>
          <p:cNvPr id="8" name="Afgeronde rechthoek 7"/>
          <p:cNvSpPr/>
          <p:nvPr/>
        </p:nvSpPr>
        <p:spPr bwMode="auto">
          <a:xfrm>
            <a:off x="2627784" y="4256496"/>
            <a:ext cx="1152128" cy="64807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Inc-1</a:t>
            </a:r>
          </a:p>
        </p:txBody>
      </p:sp>
      <p:sp>
        <p:nvSpPr>
          <p:cNvPr id="9" name="Afgeronde rechthoek 8"/>
          <p:cNvSpPr/>
          <p:nvPr/>
        </p:nvSpPr>
        <p:spPr bwMode="auto">
          <a:xfrm>
            <a:off x="2627784" y="5445224"/>
            <a:ext cx="1152128" cy="64807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Inc-2</a:t>
            </a:r>
          </a:p>
        </p:txBody>
      </p:sp>
      <p:cxnSp>
        <p:nvCxnSpPr>
          <p:cNvPr id="10" name="Rechte verbindingslijn met pijl 9"/>
          <p:cNvCxnSpPr>
            <a:stCxn id="3" idx="3"/>
            <a:endCxn id="8" idx="1"/>
          </p:cNvCxnSpPr>
          <p:nvPr/>
        </p:nvCxnSpPr>
        <p:spPr bwMode="auto">
          <a:xfrm flipV="1">
            <a:off x="2123728" y="4580532"/>
            <a:ext cx="504056" cy="6126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Rechte verbindingslijn met pijl 11"/>
          <p:cNvCxnSpPr>
            <a:stCxn id="3" idx="3"/>
            <a:endCxn id="9" idx="1"/>
          </p:cNvCxnSpPr>
          <p:nvPr/>
        </p:nvCxnSpPr>
        <p:spPr bwMode="auto">
          <a:xfrm>
            <a:off x="2123728" y="5193196"/>
            <a:ext cx="504056" cy="5760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Afgeronde rechthoek 15"/>
          <p:cNvSpPr/>
          <p:nvPr/>
        </p:nvSpPr>
        <p:spPr bwMode="auto">
          <a:xfrm>
            <a:off x="4211960" y="5661248"/>
            <a:ext cx="1152128" cy="64807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Inc-4</a:t>
            </a:r>
          </a:p>
        </p:txBody>
      </p:sp>
      <p:sp>
        <p:nvSpPr>
          <p:cNvPr id="17" name="Afgeronde rechthoek 16"/>
          <p:cNvSpPr/>
          <p:nvPr/>
        </p:nvSpPr>
        <p:spPr bwMode="auto">
          <a:xfrm>
            <a:off x="5796136" y="5445224"/>
            <a:ext cx="1152128" cy="64807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Inc-5</a:t>
            </a:r>
          </a:p>
        </p:txBody>
      </p:sp>
      <p:sp>
        <p:nvSpPr>
          <p:cNvPr id="18" name="Afgeronde rechthoek 17"/>
          <p:cNvSpPr/>
          <p:nvPr/>
        </p:nvSpPr>
        <p:spPr bwMode="auto">
          <a:xfrm>
            <a:off x="5004048" y="4278240"/>
            <a:ext cx="1152128" cy="64807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Inc-3</a:t>
            </a:r>
          </a:p>
        </p:txBody>
      </p:sp>
      <p:cxnSp>
        <p:nvCxnSpPr>
          <p:cNvPr id="19" name="Rechte verbindingslijn met pijl 18"/>
          <p:cNvCxnSpPr>
            <a:stCxn id="8" idx="3"/>
            <a:endCxn id="18" idx="1"/>
          </p:cNvCxnSpPr>
          <p:nvPr/>
        </p:nvCxnSpPr>
        <p:spPr bwMode="auto">
          <a:xfrm>
            <a:off x="3779912" y="4580532"/>
            <a:ext cx="1224136" cy="217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Rechte verbindingslijn met pijl 21"/>
          <p:cNvCxnSpPr>
            <a:stCxn id="9" idx="3"/>
            <a:endCxn id="16" idx="1"/>
          </p:cNvCxnSpPr>
          <p:nvPr/>
        </p:nvCxnSpPr>
        <p:spPr bwMode="auto">
          <a:xfrm>
            <a:off x="3779912" y="5769260"/>
            <a:ext cx="432048" cy="216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Rechte verbindingslijn met pijl 24"/>
          <p:cNvCxnSpPr>
            <a:stCxn id="9" idx="3"/>
            <a:endCxn id="18" idx="1"/>
          </p:cNvCxnSpPr>
          <p:nvPr/>
        </p:nvCxnSpPr>
        <p:spPr bwMode="auto">
          <a:xfrm flipV="1">
            <a:off x="3779912" y="4602276"/>
            <a:ext cx="1224136" cy="11669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Rechte verbindingslijn met pijl 27"/>
          <p:cNvCxnSpPr>
            <a:stCxn id="16" idx="3"/>
            <a:endCxn id="17" idx="1"/>
          </p:cNvCxnSpPr>
          <p:nvPr/>
        </p:nvCxnSpPr>
        <p:spPr bwMode="auto">
          <a:xfrm flipV="1">
            <a:off x="5364088" y="5769260"/>
            <a:ext cx="432048" cy="216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Rechte verbindingslijn met pijl 30"/>
          <p:cNvCxnSpPr>
            <a:endCxn id="7" idx="1"/>
          </p:cNvCxnSpPr>
          <p:nvPr/>
        </p:nvCxnSpPr>
        <p:spPr bwMode="auto">
          <a:xfrm flipV="1">
            <a:off x="6948264" y="5228604"/>
            <a:ext cx="576064" cy="6486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Rechte verbindingslijn met pijl 34"/>
          <p:cNvCxnSpPr>
            <a:stCxn id="18" idx="3"/>
            <a:endCxn id="7" idx="1"/>
          </p:cNvCxnSpPr>
          <p:nvPr/>
        </p:nvCxnSpPr>
        <p:spPr bwMode="auto">
          <a:xfrm>
            <a:off x="6156176" y="4602276"/>
            <a:ext cx="1368152" cy="6263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Rechte verbindingslijn met pijl 37"/>
          <p:cNvCxnSpPr>
            <a:stCxn id="8" idx="3"/>
            <a:endCxn id="17" idx="1"/>
          </p:cNvCxnSpPr>
          <p:nvPr/>
        </p:nvCxnSpPr>
        <p:spPr bwMode="auto">
          <a:xfrm>
            <a:off x="3779912" y="4580532"/>
            <a:ext cx="2016224" cy="11887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8907378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Other uses for the Video Wall</a:t>
            </a:r>
            <a:endParaRPr lang="en-US" dirty="0"/>
          </a:p>
        </p:txBody>
      </p:sp>
      <p:sp>
        <p:nvSpPr>
          <p:cNvPr id="3" name="Tijdelijke aanduiding voor dianummer 2"/>
          <p:cNvSpPr>
            <a:spLocks noGrp="1"/>
          </p:cNvSpPr>
          <p:nvPr>
            <p:ph type="sldNum" sz="quarter" idx="4294967295"/>
          </p:nvPr>
        </p:nvSpPr>
        <p:spPr>
          <a:xfrm>
            <a:off x="6553200" y="6356350"/>
            <a:ext cx="2133600" cy="365125"/>
          </a:xfrm>
          <a:prstGeom prst="rect">
            <a:avLst/>
          </a:prstGeom>
        </p:spPr>
        <p:txBody>
          <a:bodyPr/>
          <a:lstStyle/>
          <a:p>
            <a:pPr>
              <a:defRPr/>
            </a:pPr>
            <a:fld id="{9FA4BC8F-EBE6-4E8E-ACA0-5E17FBD5E7EB}" type="slidenum">
              <a:rPr lang="nl-NL" altLang="en-US" smtClean="0"/>
              <a:pPr>
                <a:defRPr/>
              </a:pPr>
              <a:t>51</a:t>
            </a:fld>
            <a:endParaRPr lang="nl-NL"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2726017"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132856"/>
            <a:ext cx="3271221"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kstvak 3"/>
          <p:cNvSpPr txBox="1"/>
          <p:nvPr/>
        </p:nvSpPr>
        <p:spPr>
          <a:xfrm>
            <a:off x="4572000" y="1916832"/>
            <a:ext cx="3432350" cy="2308324"/>
          </a:xfrm>
          <a:prstGeom prst="rect">
            <a:avLst/>
          </a:prstGeom>
          <a:noFill/>
        </p:spPr>
        <p:txBody>
          <a:bodyPr wrap="none" rtlCol="0">
            <a:spAutoFit/>
          </a:bodyPr>
          <a:lstStyle/>
          <a:p>
            <a:pPr marL="285750" indent="-285750">
              <a:buClr>
                <a:srgbClr val="C00000"/>
              </a:buClr>
              <a:buFont typeface="Wingdings" panose="05000000000000000000" pitchFamily="2" charset="2"/>
              <a:buChar char="§"/>
            </a:pPr>
            <a:r>
              <a:rPr lang="en-US" dirty="0" smtClean="0"/>
              <a:t>Architecting</a:t>
            </a:r>
          </a:p>
          <a:p>
            <a:pPr marL="285750" indent="-285750">
              <a:buClr>
                <a:srgbClr val="C00000"/>
              </a:buClr>
              <a:buFont typeface="Wingdings" panose="05000000000000000000" pitchFamily="2" charset="2"/>
              <a:buChar char="§"/>
            </a:pPr>
            <a:r>
              <a:rPr lang="en-US" dirty="0" smtClean="0"/>
              <a:t>Social network analysis</a:t>
            </a:r>
          </a:p>
          <a:p>
            <a:pPr marL="285750" indent="-285750">
              <a:buClr>
                <a:srgbClr val="C00000"/>
              </a:buClr>
              <a:buFont typeface="Wingdings" panose="05000000000000000000" pitchFamily="2" charset="2"/>
              <a:buChar char="§"/>
            </a:pPr>
            <a:r>
              <a:rPr lang="en-US" dirty="0" smtClean="0"/>
              <a:t>Software ecosystems</a:t>
            </a:r>
          </a:p>
          <a:p>
            <a:pPr marL="285750" indent="-285750">
              <a:buClr>
                <a:srgbClr val="C00000"/>
              </a:buClr>
              <a:buFont typeface="Wingdings" panose="05000000000000000000" pitchFamily="2" charset="2"/>
              <a:buChar char="§"/>
            </a:pPr>
            <a:r>
              <a:rPr lang="en-US" dirty="0" smtClean="0"/>
              <a:t>Argumentation</a:t>
            </a:r>
          </a:p>
          <a:p>
            <a:pPr marL="285750" indent="-285750">
              <a:buClr>
                <a:srgbClr val="C00000"/>
              </a:buClr>
              <a:buFont typeface="Wingdings" panose="05000000000000000000" pitchFamily="2" charset="2"/>
              <a:buChar char="§"/>
            </a:pPr>
            <a:r>
              <a:rPr lang="en-US" smtClean="0"/>
              <a:t>Data visualization</a:t>
            </a:r>
            <a:endParaRPr lang="en-US" dirty="0" smtClean="0"/>
          </a:p>
          <a:p>
            <a:pPr marL="285750" indent="-285750">
              <a:buClr>
                <a:srgbClr val="C00000"/>
              </a:buClr>
              <a:buFont typeface="Wingdings" panose="05000000000000000000" pitchFamily="2" charset="2"/>
              <a:buChar char="§"/>
            </a:pPr>
            <a:r>
              <a:rPr lang="en-US" dirty="0" smtClean="0"/>
              <a:t>Gaming</a:t>
            </a:r>
          </a:p>
          <a:p>
            <a:pPr marL="285750" indent="-285750">
              <a:buClr>
                <a:srgbClr val="C00000"/>
              </a:buClr>
              <a:buFont typeface="Wingdings" panose="05000000000000000000" pitchFamily="2" charset="2"/>
              <a:buChar char="§"/>
            </a:pPr>
            <a:r>
              <a:rPr lang="en-US" dirty="0" smtClean="0"/>
              <a:t>Interaction technology</a:t>
            </a:r>
          </a:p>
          <a:p>
            <a:pPr marL="285750" indent="-285750">
              <a:buClr>
                <a:srgbClr val="C00000"/>
              </a:buClr>
              <a:buFont typeface="Wingdings" panose="05000000000000000000" pitchFamily="2" charset="2"/>
              <a:buChar char="§"/>
            </a:pPr>
            <a:r>
              <a:rPr lang="en-US" dirty="0" smtClean="0"/>
              <a:t>Animation and simulation</a:t>
            </a:r>
            <a:endParaRPr lang="en-US" dirty="0"/>
          </a:p>
        </p:txBody>
      </p:sp>
    </p:spTree>
    <p:extLst>
      <p:ext uri="{BB962C8B-B14F-4D97-AF65-F5344CB8AC3E}">
        <p14:creationId xmlns:p14="http://schemas.microsoft.com/office/powerpoint/2010/main" val="16670583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if we enhance CA to Delivery and Feedback</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26568"/>
            <a:ext cx="4464496" cy="324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hoek 3"/>
          <p:cNvSpPr/>
          <p:nvPr/>
        </p:nvSpPr>
        <p:spPr bwMode="auto">
          <a:xfrm>
            <a:off x="5076056" y="2026568"/>
            <a:ext cx="3960440" cy="32476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a:endParaRPr>
          </a:p>
        </p:txBody>
      </p:sp>
      <p:sp>
        <p:nvSpPr>
          <p:cNvPr id="6" name="Schuine rand 5"/>
          <p:cNvSpPr/>
          <p:nvPr/>
        </p:nvSpPr>
        <p:spPr bwMode="auto">
          <a:xfrm>
            <a:off x="5904148" y="2858294"/>
            <a:ext cx="1152128" cy="1584176"/>
          </a:xfrm>
          <a:prstGeom prst="bevel">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rPr>
              <a:t>Executables</a:t>
            </a:r>
          </a:p>
        </p:txBody>
      </p:sp>
      <p:pic>
        <p:nvPicPr>
          <p:cNvPr id="1026" name="Picture 2" descr="C:\Users\sjaak\AppData\Local\Microsoft\Windows\Temporary Internet Files\Content.IE5\H9J2BBPG\bargraph[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1147" y="2387381"/>
            <a:ext cx="1224136" cy="9418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193"/>
          <a:stretch/>
        </p:blipFill>
        <p:spPr bwMode="auto">
          <a:xfrm>
            <a:off x="7516784" y="3877348"/>
            <a:ext cx="1576978" cy="113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kstvak 2"/>
          <p:cNvSpPr txBox="1"/>
          <p:nvPr/>
        </p:nvSpPr>
        <p:spPr>
          <a:xfrm>
            <a:off x="5979640" y="4509120"/>
            <a:ext cx="1134798" cy="369332"/>
          </a:xfrm>
          <a:prstGeom prst="rect">
            <a:avLst/>
          </a:prstGeom>
          <a:noFill/>
        </p:spPr>
        <p:txBody>
          <a:bodyPr wrap="none" rtlCol="0">
            <a:spAutoFit/>
          </a:bodyPr>
          <a:lstStyle/>
          <a:p>
            <a:r>
              <a:rPr lang="en-US" dirty="0" smtClean="0"/>
              <a:t>Delivery</a:t>
            </a:r>
            <a:endParaRPr lang="en-US" dirty="0"/>
          </a:p>
        </p:txBody>
      </p:sp>
      <p:sp>
        <p:nvSpPr>
          <p:cNvPr id="9" name="Tekstvak 8"/>
          <p:cNvSpPr txBox="1"/>
          <p:nvPr/>
        </p:nvSpPr>
        <p:spPr>
          <a:xfrm>
            <a:off x="5292080" y="1916832"/>
            <a:ext cx="3644716" cy="369332"/>
          </a:xfrm>
          <a:prstGeom prst="rect">
            <a:avLst/>
          </a:prstGeom>
          <a:noFill/>
        </p:spPr>
        <p:txBody>
          <a:bodyPr wrap="none" rtlCol="0">
            <a:spAutoFit/>
          </a:bodyPr>
          <a:lstStyle/>
          <a:p>
            <a:r>
              <a:rPr lang="en-US" dirty="0" smtClean="0"/>
              <a:t>Continuous Operations (SOM)</a:t>
            </a:r>
            <a:endParaRPr lang="en-US" dirty="0"/>
          </a:p>
        </p:txBody>
      </p:sp>
      <p:sp>
        <p:nvSpPr>
          <p:cNvPr id="10" name="Tekstvak 9"/>
          <p:cNvSpPr txBox="1"/>
          <p:nvPr/>
        </p:nvSpPr>
        <p:spPr>
          <a:xfrm>
            <a:off x="7691611" y="3215285"/>
            <a:ext cx="1088760" cy="461665"/>
          </a:xfrm>
          <a:prstGeom prst="rect">
            <a:avLst/>
          </a:prstGeom>
          <a:noFill/>
        </p:spPr>
        <p:txBody>
          <a:bodyPr wrap="none" rtlCol="0">
            <a:spAutoFit/>
          </a:bodyPr>
          <a:lstStyle/>
          <a:p>
            <a:pPr algn="ctr"/>
            <a:r>
              <a:rPr lang="en-US" sz="1200" dirty="0" smtClean="0"/>
              <a:t>Ecosystems</a:t>
            </a:r>
            <a:br>
              <a:rPr lang="en-US" sz="1200" dirty="0" smtClean="0"/>
            </a:br>
            <a:r>
              <a:rPr lang="en-US" sz="1200" dirty="0" smtClean="0"/>
              <a:t>Monitoring</a:t>
            </a:r>
            <a:endParaRPr lang="en-US" sz="1200" dirty="0"/>
          </a:p>
        </p:txBody>
      </p:sp>
      <p:sp>
        <p:nvSpPr>
          <p:cNvPr id="11" name="Tekstvak 10"/>
          <p:cNvSpPr txBox="1"/>
          <p:nvPr/>
        </p:nvSpPr>
        <p:spPr>
          <a:xfrm>
            <a:off x="7850949" y="4989979"/>
            <a:ext cx="908647" cy="276999"/>
          </a:xfrm>
          <a:prstGeom prst="rect">
            <a:avLst/>
          </a:prstGeom>
          <a:noFill/>
        </p:spPr>
        <p:txBody>
          <a:bodyPr wrap="none" rtlCol="0">
            <a:spAutoFit/>
          </a:bodyPr>
          <a:lstStyle/>
          <a:p>
            <a:r>
              <a:rPr lang="en-US" sz="1200" dirty="0" smtClean="0"/>
              <a:t>Feedback</a:t>
            </a:r>
            <a:endParaRPr lang="en-US" sz="1200" dirty="0"/>
          </a:p>
        </p:txBody>
      </p:sp>
    </p:spTree>
    <p:extLst>
      <p:ext uri="{BB962C8B-B14F-4D97-AF65-F5344CB8AC3E}">
        <p14:creationId xmlns:p14="http://schemas.microsoft.com/office/powerpoint/2010/main" val="1166049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And</a:t>
            </a:r>
            <a:r>
              <a:rPr lang="nl-NL" dirty="0" smtClean="0"/>
              <a:t> even </a:t>
            </a:r>
            <a:r>
              <a:rPr lang="nl-NL" dirty="0" err="1" smtClean="0"/>
              <a:t>further</a:t>
            </a:r>
            <a:r>
              <a:rPr lang="nl-NL" dirty="0" smtClean="0"/>
              <a:t> </a:t>
            </a:r>
            <a:r>
              <a:rPr lang="nl-NL" dirty="0" err="1" smtClean="0"/>
              <a:t>to</a:t>
            </a:r>
            <a:r>
              <a:rPr lang="nl-NL" dirty="0" smtClean="0"/>
              <a:t/>
            </a:r>
            <a:br>
              <a:rPr lang="nl-NL" dirty="0" smtClean="0"/>
            </a:br>
            <a:r>
              <a:rPr lang="nl-NL" dirty="0" err="1" smtClean="0"/>
              <a:t>Continuous</a:t>
            </a:r>
            <a:r>
              <a:rPr lang="nl-NL" dirty="0" smtClean="0"/>
              <a:t> Software </a:t>
            </a:r>
            <a:r>
              <a:rPr lang="nl-NL" dirty="0" err="1" smtClean="0"/>
              <a:t>Production</a:t>
            </a:r>
            <a:r>
              <a:rPr lang="nl-NL" dirty="0" smtClean="0"/>
              <a:t> </a:t>
            </a:r>
            <a:endParaRPr lang="nl-NL" dirty="0"/>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602"/>
          <a:stretch/>
        </p:blipFill>
        <p:spPr bwMode="auto">
          <a:xfrm>
            <a:off x="152400" y="1527048"/>
            <a:ext cx="8953500" cy="4169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hthoek 2"/>
          <p:cNvSpPr/>
          <p:nvPr/>
        </p:nvSpPr>
        <p:spPr bwMode="auto">
          <a:xfrm>
            <a:off x="7391399" y="4536552"/>
            <a:ext cx="1611923" cy="1004392"/>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13716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i="0" u="none" strike="noStrike" cap="none" normalizeH="0" baseline="0" dirty="0" smtClean="0">
                <a:ln>
                  <a:noFill/>
                </a:ln>
                <a:solidFill>
                  <a:schemeClr val="tx1"/>
                </a:solidFill>
                <a:effectLst/>
                <a:latin typeface="Arial Black" pitchFamily="34" charset="0"/>
                <a:cs typeface="Arial" pitchFamily="34" charset="0"/>
              </a:rPr>
              <a:t>Operation</a:t>
            </a:r>
          </a:p>
          <a:p>
            <a:pPr marL="0" marR="0" indent="0" algn="ctr" defTabSz="914400" rtl="0" eaLnBrk="0" fontAlgn="base" latinLnBrk="0" hangingPunct="0">
              <a:lnSpc>
                <a:spcPct val="100000"/>
              </a:lnSpc>
              <a:spcBef>
                <a:spcPct val="0"/>
              </a:spcBef>
              <a:spcAft>
                <a:spcPct val="0"/>
              </a:spcAft>
              <a:buClrTx/>
              <a:buSzTx/>
              <a:buFontTx/>
              <a:buNone/>
              <a:tabLst/>
            </a:pPr>
            <a:endParaRPr lang="en-US" sz="1100" b="1" dirty="0">
              <a:solidFill>
                <a:schemeClr val="tx1"/>
              </a:solidFill>
              <a:latin typeface="Arial" pitchFamily="34" charset="0"/>
              <a:cs typeface="Arial" pitchFamily="34" charset="0"/>
            </a:endParaRP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Narrow" pitchFamily="34" charset="0"/>
                <a:cs typeface="Arial" pitchFamily="34" charset="0"/>
              </a:rPr>
              <a:t>Performance</a:t>
            </a:r>
            <a:r>
              <a:rPr kumimoji="0" lang="en-US" sz="1100" b="1" i="0" u="none" strike="noStrike" cap="none" normalizeH="0" dirty="0" smtClean="0">
                <a:ln>
                  <a:noFill/>
                </a:ln>
                <a:solidFill>
                  <a:schemeClr val="tx1"/>
                </a:solidFill>
                <a:effectLst/>
                <a:latin typeface="Arial Narrow" pitchFamily="34" charset="0"/>
                <a:cs typeface="Arial" pitchFamily="34" charset="0"/>
              </a:rPr>
              <a:t> monitoring</a:t>
            </a: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lang="en-US" sz="1100" b="1" baseline="0" dirty="0" smtClean="0">
                <a:solidFill>
                  <a:schemeClr val="tx1"/>
                </a:solidFill>
                <a:latin typeface="Arial Narrow" pitchFamily="34" charset="0"/>
                <a:cs typeface="Arial" pitchFamily="34" charset="0"/>
              </a:rPr>
              <a:t>Crash</a:t>
            </a:r>
            <a:r>
              <a:rPr lang="en-US" sz="1100" b="1" dirty="0" smtClean="0">
                <a:solidFill>
                  <a:schemeClr val="tx1"/>
                </a:solidFill>
                <a:latin typeface="Arial Narrow" pitchFamily="34" charset="0"/>
                <a:cs typeface="Arial" pitchFamily="34" charset="0"/>
              </a:rPr>
              <a:t> reporting</a:t>
            </a: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Narrow" pitchFamily="34" charset="0"/>
                <a:cs typeface="Arial" pitchFamily="34" charset="0"/>
              </a:rPr>
              <a:t>Usage</a:t>
            </a:r>
            <a:r>
              <a:rPr kumimoji="0" lang="en-US" sz="1100" b="1" i="0" u="none" strike="noStrike" cap="none" normalizeH="0" dirty="0" smtClean="0">
                <a:ln>
                  <a:noFill/>
                </a:ln>
                <a:solidFill>
                  <a:schemeClr val="tx1"/>
                </a:solidFill>
                <a:effectLst/>
                <a:latin typeface="Arial Narrow" pitchFamily="34" charset="0"/>
                <a:cs typeface="Arial" pitchFamily="34" charset="0"/>
              </a:rPr>
              <a:t> tracing</a:t>
            </a:r>
            <a:endParaRPr kumimoji="0" lang="en-US" sz="1100" b="1" i="0" u="none" strike="noStrike" cap="none" normalizeH="0" baseline="0" dirty="0" smtClean="0">
              <a:ln>
                <a:noFill/>
              </a:ln>
              <a:solidFill>
                <a:schemeClr val="tx1"/>
              </a:solidFill>
              <a:effectLst/>
              <a:latin typeface="Arial Narrow"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 y="4293096"/>
            <a:ext cx="8486775" cy="18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1357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Papers</a:t>
            </a:r>
            <a:endParaRPr lang="en-US" dirty="0"/>
          </a:p>
        </p:txBody>
      </p:sp>
      <p:sp>
        <p:nvSpPr>
          <p:cNvPr id="3" name="Tijdelijke aanduiding voor inhoud 2"/>
          <p:cNvSpPr>
            <a:spLocks noGrp="1"/>
          </p:cNvSpPr>
          <p:nvPr>
            <p:ph idx="1"/>
          </p:nvPr>
        </p:nvSpPr>
        <p:spPr/>
        <p:txBody>
          <a:bodyPr>
            <a:normAutofit/>
          </a:bodyPr>
          <a:lstStyle/>
          <a:p>
            <a:r>
              <a:rPr lang="en-US" sz="2000" dirty="0" err="1"/>
              <a:t>Sjaak</a:t>
            </a:r>
            <a:r>
              <a:rPr lang="en-US" sz="2000" dirty="0"/>
              <a:t> </a:t>
            </a:r>
            <a:r>
              <a:rPr lang="en-US" sz="2000" dirty="0" err="1"/>
              <a:t>Brinkkemper</a:t>
            </a:r>
            <a:r>
              <a:rPr lang="en-US" sz="2000" dirty="0"/>
              <a:t>, Stella </a:t>
            </a:r>
            <a:r>
              <a:rPr lang="en-US" sz="2000" dirty="0" err="1"/>
              <a:t>Pachidi</a:t>
            </a:r>
            <a:r>
              <a:rPr lang="en-US" sz="2000" dirty="0"/>
              <a:t>: Functional Architecture Modeling for the Software Product Industry. ECSA 2010: </a:t>
            </a:r>
            <a:r>
              <a:rPr lang="en-US" sz="2000" dirty="0" smtClean="0"/>
              <a:t>198-213</a:t>
            </a:r>
          </a:p>
          <a:p>
            <a:r>
              <a:rPr lang="en-US" sz="2000" dirty="0"/>
              <a:t>Wilbert </a:t>
            </a:r>
            <a:r>
              <a:rPr lang="en-US" sz="2000" dirty="0" err="1"/>
              <a:t>Seele</a:t>
            </a:r>
            <a:r>
              <a:rPr lang="en-US" sz="2000" dirty="0"/>
              <a:t>, </a:t>
            </a:r>
            <a:r>
              <a:rPr lang="en-US" sz="2000" dirty="0" err="1"/>
              <a:t>Shaheen</a:t>
            </a:r>
            <a:r>
              <a:rPr lang="en-US" sz="2000" dirty="0"/>
              <a:t> Syed, </a:t>
            </a:r>
            <a:r>
              <a:rPr lang="en-US" sz="2000" dirty="0" err="1"/>
              <a:t>Sjaak</a:t>
            </a:r>
            <a:r>
              <a:rPr lang="en-US" sz="2000" dirty="0"/>
              <a:t> </a:t>
            </a:r>
            <a:r>
              <a:rPr lang="en-US" sz="2000" dirty="0" err="1"/>
              <a:t>Brinkkemper</a:t>
            </a:r>
            <a:r>
              <a:rPr lang="en-US" sz="2000" dirty="0"/>
              <a:t>: The Functional Architecture Modeling Method Applied on Web Browsers. WICSA 2014: </a:t>
            </a:r>
            <a:r>
              <a:rPr lang="en-US" sz="2000" dirty="0" smtClean="0"/>
              <a:t>171-174</a:t>
            </a:r>
          </a:p>
          <a:p>
            <a:endParaRPr lang="en-US" sz="2000" dirty="0"/>
          </a:p>
          <a:p>
            <a:r>
              <a:rPr lang="en-US" sz="2000" dirty="0" smtClean="0"/>
              <a:t>This is an active research topics of our team. More papers to follow.</a:t>
            </a:r>
          </a:p>
          <a:p>
            <a:endParaRPr lang="en-US" sz="2000" dirty="0"/>
          </a:p>
        </p:txBody>
      </p:sp>
    </p:spTree>
    <p:extLst>
      <p:ext uri="{BB962C8B-B14F-4D97-AF65-F5344CB8AC3E}">
        <p14:creationId xmlns:p14="http://schemas.microsoft.com/office/powerpoint/2010/main" val="342242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Research Framework </a:t>
            </a:r>
            <a:r>
              <a:rPr lang="nl-NL" dirty="0" err="1" smtClean="0"/>
              <a:t>for</a:t>
            </a:r>
            <a:r>
              <a:rPr lang="nl-NL" dirty="0" smtClean="0"/>
              <a:t> </a:t>
            </a:r>
            <a:br>
              <a:rPr lang="nl-NL" dirty="0" smtClean="0"/>
            </a:br>
            <a:r>
              <a:rPr lang="nl-NL" dirty="0" smtClean="0"/>
              <a:t>Software </a:t>
            </a:r>
            <a:r>
              <a:rPr lang="nl-NL" dirty="0" err="1" smtClean="0"/>
              <a:t>Production</a:t>
            </a:r>
            <a:r>
              <a:rPr lang="nl-NL" dirty="0" smtClean="0"/>
              <a:t> </a:t>
            </a:r>
            <a:endParaRPr lang="nl-NL"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00175"/>
            <a:ext cx="8953500"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hthoek 2"/>
          <p:cNvSpPr/>
          <p:nvPr/>
        </p:nvSpPr>
        <p:spPr bwMode="auto">
          <a:xfrm>
            <a:off x="7391399" y="5715000"/>
            <a:ext cx="1611923" cy="1004392"/>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13716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i="0" u="none" strike="noStrike" cap="none" normalizeH="0" baseline="0" dirty="0" smtClean="0">
                <a:ln>
                  <a:noFill/>
                </a:ln>
                <a:solidFill>
                  <a:schemeClr val="tx1"/>
                </a:solidFill>
                <a:effectLst/>
                <a:latin typeface="Arial Black" pitchFamily="34" charset="0"/>
                <a:cs typeface="Arial" pitchFamily="34" charset="0"/>
              </a:rPr>
              <a:t>Operation</a:t>
            </a:r>
          </a:p>
          <a:p>
            <a:pPr marL="0" marR="0" indent="0" algn="ctr" defTabSz="914400" rtl="0" eaLnBrk="0" fontAlgn="base" latinLnBrk="0" hangingPunct="0">
              <a:lnSpc>
                <a:spcPct val="100000"/>
              </a:lnSpc>
              <a:spcBef>
                <a:spcPct val="0"/>
              </a:spcBef>
              <a:spcAft>
                <a:spcPct val="0"/>
              </a:spcAft>
              <a:buClrTx/>
              <a:buSzTx/>
              <a:buFontTx/>
              <a:buNone/>
              <a:tabLst/>
            </a:pPr>
            <a:endParaRPr lang="en-US" sz="1100" b="1" dirty="0">
              <a:solidFill>
                <a:schemeClr val="tx1"/>
              </a:solidFill>
              <a:latin typeface="Arial" pitchFamily="34" charset="0"/>
              <a:cs typeface="Arial" pitchFamily="34" charset="0"/>
            </a:endParaRP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Narrow" pitchFamily="34" charset="0"/>
                <a:cs typeface="Arial" pitchFamily="34" charset="0"/>
              </a:rPr>
              <a:t>Performance</a:t>
            </a:r>
            <a:r>
              <a:rPr kumimoji="0" lang="en-US" sz="1100" b="1" i="0" u="none" strike="noStrike" cap="none" normalizeH="0" dirty="0" smtClean="0">
                <a:ln>
                  <a:noFill/>
                </a:ln>
                <a:solidFill>
                  <a:schemeClr val="tx1"/>
                </a:solidFill>
                <a:effectLst/>
                <a:latin typeface="Arial Narrow" pitchFamily="34" charset="0"/>
                <a:cs typeface="Arial" pitchFamily="34" charset="0"/>
              </a:rPr>
              <a:t> monitoring</a:t>
            </a: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lang="en-US" sz="1100" b="1" baseline="0" dirty="0" smtClean="0">
                <a:solidFill>
                  <a:schemeClr val="tx1"/>
                </a:solidFill>
                <a:latin typeface="Arial Narrow" pitchFamily="34" charset="0"/>
                <a:cs typeface="Arial" pitchFamily="34" charset="0"/>
              </a:rPr>
              <a:t>Crash</a:t>
            </a:r>
            <a:r>
              <a:rPr lang="en-US" sz="1100" b="1" dirty="0" smtClean="0">
                <a:solidFill>
                  <a:schemeClr val="tx1"/>
                </a:solidFill>
                <a:latin typeface="Arial Narrow" pitchFamily="34" charset="0"/>
                <a:cs typeface="Arial" pitchFamily="34" charset="0"/>
              </a:rPr>
              <a:t> reporting</a:t>
            </a:r>
          </a:p>
          <a:p>
            <a:pPr marL="112713" marR="0" indent="-112713" defTabSz="914400" rtl="0" eaLnBrk="0" fontAlgn="base" latinLnBrk="0" hangingPunct="0">
              <a:lnSpc>
                <a:spcPct val="100000"/>
              </a:lnSpc>
              <a:spcBef>
                <a:spcPct val="0"/>
              </a:spcBef>
              <a:spcAft>
                <a:spcPct val="0"/>
              </a:spcAft>
              <a:buClrTx/>
              <a:buSzTx/>
              <a:buFont typeface="Arial" pitchFamily="34" charset="0"/>
              <a:buChar char="-"/>
              <a:tabLst/>
            </a:pPr>
            <a:r>
              <a:rPr kumimoji="0" lang="en-US" sz="1100" b="1" i="0" u="none" strike="noStrike" cap="none" normalizeH="0" baseline="0" dirty="0" smtClean="0">
                <a:ln>
                  <a:noFill/>
                </a:ln>
                <a:solidFill>
                  <a:schemeClr val="tx1"/>
                </a:solidFill>
                <a:effectLst/>
                <a:latin typeface="Arial Narrow" pitchFamily="34" charset="0"/>
                <a:cs typeface="Arial" pitchFamily="34" charset="0"/>
              </a:rPr>
              <a:t>Usage</a:t>
            </a:r>
            <a:r>
              <a:rPr kumimoji="0" lang="en-US" sz="1100" b="1" i="0" u="none" strike="noStrike" cap="none" normalizeH="0" dirty="0" smtClean="0">
                <a:ln>
                  <a:noFill/>
                </a:ln>
                <a:solidFill>
                  <a:schemeClr val="tx1"/>
                </a:solidFill>
                <a:effectLst/>
                <a:latin typeface="Arial Narrow" pitchFamily="34" charset="0"/>
                <a:cs typeface="Arial" pitchFamily="34" charset="0"/>
              </a:rPr>
              <a:t> tracing</a:t>
            </a:r>
            <a:endParaRPr kumimoji="0" lang="en-US" sz="1100" b="1" i="0" u="none" strike="noStrike" cap="none" normalizeH="0" baseline="0" dirty="0" smtClean="0">
              <a:ln>
                <a:noFill/>
              </a:ln>
              <a:solidFill>
                <a:schemeClr val="tx1"/>
              </a:solidFill>
              <a:effectLst/>
              <a:latin typeface="Arial Narrow" pitchFamily="34" charset="0"/>
              <a:cs typeface="Arial" pitchFamily="34" charset="0"/>
            </a:endParaRPr>
          </a:p>
        </p:txBody>
      </p:sp>
      <p:sp>
        <p:nvSpPr>
          <p:cNvPr id="4" name="Afgeschuind hoek zelfde zijde rechthoek 3"/>
          <p:cNvSpPr/>
          <p:nvPr/>
        </p:nvSpPr>
        <p:spPr bwMode="auto">
          <a:xfrm>
            <a:off x="971600" y="3789040"/>
            <a:ext cx="8031722" cy="3068960"/>
          </a:xfrm>
          <a:prstGeom prst="snip2SameRect">
            <a:avLst>
              <a:gd name="adj1" fmla="val 50000"/>
              <a:gd name="adj2" fmla="val 0"/>
            </a:avLst>
          </a:prstGeom>
          <a:solidFill>
            <a:srgbClr val="FEB5DE">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rPr>
              <a:t>Scope of Continuous</a:t>
            </a:r>
            <a:r>
              <a:rPr kumimoji="0" lang="en-US" sz="2400" b="0" i="0" u="none" strike="noStrike" cap="none" normalizeH="0" dirty="0" smtClean="0">
                <a:ln>
                  <a:noFill/>
                </a:ln>
                <a:solidFill>
                  <a:schemeClr val="tx1"/>
                </a:solidFill>
                <a:effectLst/>
                <a:latin typeface="+mj-lt"/>
              </a:rPr>
              <a:t> Architecting</a:t>
            </a: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mj-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smtClean="0">
              <a:ln>
                <a:noFill/>
              </a:ln>
              <a:solidFill>
                <a:schemeClr val="tx1"/>
              </a:solidFill>
              <a:effectLst/>
              <a:latin typeface="+mj-lt"/>
            </a:endParaRPr>
          </a:p>
          <a:p>
            <a:pPr marL="0" marR="0" indent="0" algn="l" defTabSz="914400" rtl="0" eaLnBrk="0" fontAlgn="base" latinLnBrk="0" hangingPunct="0">
              <a:lnSpc>
                <a:spcPct val="100000"/>
              </a:lnSpc>
              <a:spcBef>
                <a:spcPct val="0"/>
              </a:spcBef>
              <a:spcAft>
                <a:spcPct val="0"/>
              </a:spcAft>
              <a:buClrTx/>
              <a:buSzTx/>
              <a:buFontTx/>
              <a:buNone/>
              <a:tabLst/>
            </a:pPr>
            <a:endParaRPr lang="en-US" sz="2400" baseline="0" dirty="0">
              <a:latin typeface="+mj-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3973692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Requirements and Architecting on a Video Wall</a:t>
            </a:r>
            <a:endParaRPr lang="en-US" dirty="0"/>
          </a:p>
        </p:txBody>
      </p:sp>
      <p:sp>
        <p:nvSpPr>
          <p:cNvPr id="3" name="Tijdelijke aanduiding voor dianummer 2"/>
          <p:cNvSpPr>
            <a:spLocks noGrp="1"/>
          </p:cNvSpPr>
          <p:nvPr>
            <p:ph type="sldNum" sz="quarter" idx="4294967295"/>
          </p:nvPr>
        </p:nvSpPr>
        <p:spPr>
          <a:xfrm>
            <a:off x="6553200" y="6356350"/>
            <a:ext cx="2133600" cy="365125"/>
          </a:xfrm>
          <a:prstGeom prst="rect">
            <a:avLst/>
          </a:prstGeom>
        </p:spPr>
        <p:txBody>
          <a:bodyPr/>
          <a:lstStyle/>
          <a:p>
            <a:pPr>
              <a:defRPr/>
            </a:pPr>
            <a:fld id="{9FA4BC8F-EBE6-4E8E-ACA0-5E17FBD5E7EB}" type="slidenum">
              <a:rPr lang="nl-NL" altLang="en-US" smtClean="0"/>
              <a:pPr>
                <a:defRPr/>
              </a:pPr>
              <a:t>7</a:t>
            </a:fld>
            <a:endParaRPr lang="nl-NL"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74" y="1564944"/>
            <a:ext cx="4755100" cy="251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3789040"/>
            <a:ext cx="504825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7694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sz="3600" dirty="0" err="1" smtClean="0"/>
              <a:t>Descriptive</a:t>
            </a:r>
            <a:r>
              <a:rPr lang="nl-NL" sz="3600" dirty="0" smtClean="0"/>
              <a:t>: </a:t>
            </a:r>
            <a:r>
              <a:rPr lang="nl-NL" sz="3600" dirty="0" err="1" smtClean="0"/>
              <a:t>current</a:t>
            </a:r>
            <a:r>
              <a:rPr lang="nl-NL" sz="3600" dirty="0" smtClean="0"/>
              <a:t> </a:t>
            </a:r>
            <a:r>
              <a:rPr lang="nl-NL" sz="3600" dirty="0" err="1" smtClean="0"/>
              <a:t>architecture</a:t>
            </a:r>
            <a:endParaRPr lang="nl-NL" sz="3600" dirty="0"/>
          </a:p>
        </p:txBody>
      </p:sp>
      <p:pic>
        <p:nvPicPr>
          <p:cNvPr id="1028" name="Picture 4" descr="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22498"/>
            <a:ext cx="5688632" cy="5190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35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sz="3600" dirty="0" err="1" smtClean="0"/>
              <a:t>Prescriptive</a:t>
            </a:r>
            <a:r>
              <a:rPr lang="nl-NL" sz="3600" dirty="0" smtClean="0"/>
              <a:t>: </a:t>
            </a:r>
            <a:r>
              <a:rPr lang="nl-NL" sz="3600" dirty="0" err="1" smtClean="0"/>
              <a:t>Decision</a:t>
            </a:r>
            <a:r>
              <a:rPr lang="nl-NL" sz="3600" dirty="0" smtClean="0"/>
              <a:t> on Module </a:t>
            </a:r>
            <a:r>
              <a:rPr lang="nl-NL" sz="3600" dirty="0" err="1" smtClean="0"/>
              <a:t>allocation</a:t>
            </a:r>
            <a:endParaRPr lang="nl-NL" sz="3600" dirty="0"/>
          </a:p>
        </p:txBody>
      </p:sp>
      <p:pic>
        <p:nvPicPr>
          <p:cNvPr id="1026" name="Picture 2" descr="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7992888" cy="421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6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ta-ICS thema">
  <a:themeElements>
    <a:clrScheme name="">
      <a:dk1>
        <a:srgbClr val="000000"/>
      </a:dk1>
      <a:lt1>
        <a:srgbClr val="FFFFFF"/>
      </a:lt1>
      <a:dk2>
        <a:srgbClr val="000000"/>
      </a:dk2>
      <a:lt2>
        <a:srgbClr val="89014C"/>
      </a:lt2>
      <a:accent1>
        <a:srgbClr val="008AA3"/>
      </a:accent1>
      <a:accent2>
        <a:srgbClr val="008C6B"/>
      </a:accent2>
      <a:accent3>
        <a:srgbClr val="FFFFFF"/>
      </a:accent3>
      <a:accent4>
        <a:srgbClr val="000000"/>
      </a:accent4>
      <a:accent5>
        <a:srgbClr val="AAC4CE"/>
      </a:accent5>
      <a:accent6>
        <a:srgbClr val="007E60"/>
      </a:accent6>
      <a:hlink>
        <a:srgbClr val="AA1328"/>
      </a:hlink>
      <a:folHlink>
        <a:srgbClr val="7F7F7F"/>
      </a:folHlink>
    </a:clrScheme>
    <a:fontScheme name="Kantoorthem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Beta-ICS thema</Template>
  <TotalTime>5402</TotalTime>
  <Words>2121</Words>
  <Application>Microsoft Macintosh PowerPoint</Application>
  <PresentationFormat>Diavoorstelling (4:3)</PresentationFormat>
  <Paragraphs>555</Paragraphs>
  <Slides>54</Slides>
  <Notes>19</Notes>
  <HiddenSlides>0</HiddenSlides>
  <MMClips>0</MMClips>
  <ScaleCrop>false</ScaleCrop>
  <HeadingPairs>
    <vt:vector size="6" baseType="variant">
      <vt:variant>
        <vt:lpstr>Gebruikte lettertypen</vt:lpstr>
      </vt:variant>
      <vt:variant>
        <vt:i4>11</vt:i4>
      </vt:variant>
      <vt:variant>
        <vt:lpstr>Thema</vt:lpstr>
      </vt:variant>
      <vt:variant>
        <vt:i4>1</vt:i4>
      </vt:variant>
      <vt:variant>
        <vt:lpstr>Diatitels</vt:lpstr>
      </vt:variant>
      <vt:variant>
        <vt:i4>54</vt:i4>
      </vt:variant>
    </vt:vector>
  </HeadingPairs>
  <TitlesOfParts>
    <vt:vector size="66" baseType="lpstr">
      <vt:lpstr>Arial</vt:lpstr>
      <vt:lpstr>Arial Black</vt:lpstr>
      <vt:lpstr>Arial Narrow</vt:lpstr>
      <vt:lpstr>Calibri</vt:lpstr>
      <vt:lpstr>Invensys Andale</vt:lpstr>
      <vt:lpstr>ＭＳ Ｐゴシック</vt:lpstr>
      <vt:lpstr>Times</vt:lpstr>
      <vt:lpstr>Times New Roman</vt:lpstr>
      <vt:lpstr>Verdana</vt:lpstr>
      <vt:lpstr>Webdings</vt:lpstr>
      <vt:lpstr>Wingdings</vt:lpstr>
      <vt:lpstr>Beta-ICS thema</vt:lpstr>
      <vt:lpstr>Continuous Architecture a vision</vt:lpstr>
      <vt:lpstr>Observations in architecting</vt:lpstr>
      <vt:lpstr>Observations in software architecting</vt:lpstr>
      <vt:lpstr>Vision</vt:lpstr>
      <vt:lpstr>Research Framework for  Software Production </vt:lpstr>
      <vt:lpstr>Research Framework for  Software Production </vt:lpstr>
      <vt:lpstr>Requirements and Architecting on a Video Wall</vt:lpstr>
      <vt:lpstr>Descriptive: current architecture</vt:lpstr>
      <vt:lpstr>Prescriptive: Decision on Module allocation</vt:lpstr>
      <vt:lpstr>Firefox architecture</vt:lpstr>
      <vt:lpstr>Objectives</vt:lpstr>
      <vt:lpstr>Four uses for architecture documentation</vt:lpstr>
      <vt:lpstr>Notations</vt:lpstr>
      <vt:lpstr>Functional Architectures</vt:lpstr>
      <vt:lpstr>Functional Architecture for ERP product</vt:lpstr>
      <vt:lpstr>Usage of the Functional architecture</vt:lpstr>
      <vt:lpstr>Reality vs. Product</vt:lpstr>
      <vt:lpstr>User working scope</vt:lpstr>
      <vt:lpstr>Notation of FAs</vt:lpstr>
      <vt:lpstr>Functional architecture</vt:lpstr>
      <vt:lpstr>FA on module level: Ticket sales</vt:lpstr>
      <vt:lpstr>FA of Contract management</vt:lpstr>
      <vt:lpstr>Scenario</vt:lpstr>
      <vt:lpstr>FA of Technical systems</vt:lpstr>
      <vt:lpstr>Case study: FA of a Chrome</vt:lpstr>
      <vt:lpstr>Modular decomposition</vt:lpstr>
      <vt:lpstr>FA Restaurant Management</vt:lpstr>
      <vt:lpstr>Notational variants of FA diagrams</vt:lpstr>
      <vt:lpstr>Pillar view FA</vt:lpstr>
      <vt:lpstr>Positioning</vt:lpstr>
      <vt:lpstr>Reality vs. Product</vt:lpstr>
      <vt:lpstr>Functional Decomposition</vt:lpstr>
      <vt:lpstr>FA example: Authoring application</vt:lpstr>
      <vt:lpstr>Functions and Processes</vt:lpstr>
      <vt:lpstr>Feature models</vt:lpstr>
      <vt:lpstr>Documenting behavior</vt:lpstr>
      <vt:lpstr>Notations for documenting behavior</vt:lpstr>
      <vt:lpstr>Identification of interfaces</vt:lpstr>
      <vt:lpstr>PowerPoint-presentatie</vt:lpstr>
      <vt:lpstr>PowerPoint-presentatie</vt:lpstr>
      <vt:lpstr>Reciprocal Twin Peaks model</vt:lpstr>
      <vt:lpstr>Continuous Architecting</vt:lpstr>
      <vt:lpstr>Domains of DA</vt:lpstr>
      <vt:lpstr>Impact forecasting</vt:lpstr>
      <vt:lpstr>User Story Modeling</vt:lpstr>
      <vt:lpstr>User Story Modeling - Relationship</vt:lpstr>
      <vt:lpstr>Architecture Auto-updating from source code</vt:lpstr>
      <vt:lpstr>Synchronization of Feature models and User manuals</vt:lpstr>
      <vt:lpstr>Generating Feature Models from User Manuals</vt:lpstr>
      <vt:lpstr>Incremental Architecting</vt:lpstr>
      <vt:lpstr>Other uses for the Video Wall</vt:lpstr>
      <vt:lpstr>And if we enhance CA to Delivery and Feedback</vt:lpstr>
      <vt:lpstr>And even further to Continuous Software Production </vt:lpstr>
      <vt:lpstr>Papers</vt:lpstr>
    </vt:vector>
  </TitlesOfParts>
  <Company>NICTA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Sjaak Brinkkemper</dc:creator>
  <cp:lastModifiedBy>Feijter, R. de (Rico)</cp:lastModifiedBy>
  <cp:revision>110</cp:revision>
  <cp:lastPrinted>2015-01-14T16:10:54Z</cp:lastPrinted>
  <dcterms:created xsi:type="dcterms:W3CDTF">2012-04-18T22:57:58Z</dcterms:created>
  <dcterms:modified xsi:type="dcterms:W3CDTF">2016-02-06T15:18:46Z</dcterms:modified>
</cp:coreProperties>
</file>