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61" r:id="rId6"/>
    <p:sldId id="262" r:id="rId7"/>
    <p:sldId id="263" r:id="rId8"/>
    <p:sldId id="270" r:id="rId9"/>
    <p:sldId id="271" r:id="rId10"/>
    <p:sldId id="265" r:id="rId11"/>
    <p:sldId id="273" r:id="rId12"/>
    <p:sldId id="264" r:id="rId13"/>
    <p:sldId id="266" r:id="rId14"/>
    <p:sldId id="267" r:id="rId15"/>
    <p:sldId id="268" r:id="rId16"/>
    <p:sldId id="272" r:id="rId17"/>
    <p:sldId id="269"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4"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11/18/2018</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11/18/2018</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image" Target="../media/image9.t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333C-D125-4956-89D8-58BA0BA6AD02}"/>
              </a:ext>
            </a:extLst>
          </p:cNvPr>
          <p:cNvSpPr>
            <a:spLocks noGrp="1"/>
          </p:cNvSpPr>
          <p:nvPr>
            <p:ph type="ctrTitle"/>
          </p:nvPr>
        </p:nvSpPr>
        <p:spPr/>
        <p:txBody>
          <a:bodyPr>
            <a:normAutofit fontScale="90000"/>
          </a:bodyPr>
          <a:lstStyle/>
          <a:p>
            <a:r>
              <a:rPr lang="en-US" cap="none" dirty="0"/>
              <a:t>Segmenting and Distinguishing Pericyte and Smooth Muscle Cells in Microscopy Images using Deep Learning</a:t>
            </a:r>
          </a:p>
        </p:txBody>
      </p:sp>
      <p:sp>
        <p:nvSpPr>
          <p:cNvPr id="3" name="Subtitle 2">
            <a:extLst>
              <a:ext uri="{FF2B5EF4-FFF2-40B4-BE49-F238E27FC236}">
                <a16:creationId xmlns:a16="http://schemas.microsoft.com/office/drawing/2014/main" id="{A9A70D0D-3773-43F3-A85C-EF7A6D4AE1DD}"/>
              </a:ext>
            </a:extLst>
          </p:cNvPr>
          <p:cNvSpPr>
            <a:spLocks noGrp="1"/>
          </p:cNvSpPr>
          <p:nvPr>
            <p:ph type="subTitle" idx="1"/>
          </p:nvPr>
        </p:nvSpPr>
        <p:spPr/>
        <p:txBody>
          <a:bodyPr/>
          <a:lstStyle/>
          <a:p>
            <a:r>
              <a:rPr lang="en-US" dirty="0"/>
              <a:t>By Tyler Ruch</a:t>
            </a:r>
          </a:p>
        </p:txBody>
      </p:sp>
    </p:spTree>
    <p:extLst>
      <p:ext uri="{BB962C8B-B14F-4D97-AF65-F5344CB8AC3E}">
        <p14:creationId xmlns:p14="http://schemas.microsoft.com/office/powerpoint/2010/main" val="167941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0885-BA65-4106-BA72-73DA20F563C5}"/>
              </a:ext>
            </a:extLst>
          </p:cNvPr>
          <p:cNvSpPr>
            <a:spLocks noGrp="1"/>
          </p:cNvSpPr>
          <p:nvPr>
            <p:ph type="title"/>
          </p:nvPr>
        </p:nvSpPr>
        <p:spPr/>
        <p:txBody>
          <a:bodyPr/>
          <a:lstStyle/>
          <a:p>
            <a:r>
              <a:rPr lang="en-US" dirty="0"/>
              <a:t>Results of training</a:t>
            </a:r>
          </a:p>
        </p:txBody>
      </p:sp>
      <p:sp>
        <p:nvSpPr>
          <p:cNvPr id="3" name="Content Placeholder 2">
            <a:extLst>
              <a:ext uri="{FF2B5EF4-FFF2-40B4-BE49-F238E27FC236}">
                <a16:creationId xmlns:a16="http://schemas.microsoft.com/office/drawing/2014/main" id="{87C4994A-C289-4654-856B-E3956FD30DDB}"/>
              </a:ext>
            </a:extLst>
          </p:cNvPr>
          <p:cNvSpPr>
            <a:spLocks noGrp="1"/>
          </p:cNvSpPr>
          <p:nvPr>
            <p:ph idx="1"/>
          </p:nvPr>
        </p:nvSpPr>
        <p:spPr>
          <a:xfrm>
            <a:off x="2231136" y="2638044"/>
            <a:ext cx="7729728" cy="1336797"/>
          </a:xfrm>
        </p:spPr>
        <p:txBody>
          <a:bodyPr/>
          <a:lstStyle/>
          <a:p>
            <a:r>
              <a:rPr lang="en-US" dirty="0"/>
              <a:t>Accuracy percentages of each network on the validation set:</a:t>
            </a:r>
          </a:p>
          <a:p>
            <a:r>
              <a:rPr lang="en-US" dirty="0"/>
              <a:t>Cell vs no cell classifier: 98.5% accuracy</a:t>
            </a:r>
          </a:p>
          <a:p>
            <a:r>
              <a:rPr lang="en-US" dirty="0"/>
              <a:t>Cell distinguisher (pericyte vs smooth muscle) : 90% accuracy</a:t>
            </a:r>
          </a:p>
        </p:txBody>
      </p:sp>
    </p:spTree>
    <p:extLst>
      <p:ext uri="{BB962C8B-B14F-4D97-AF65-F5344CB8AC3E}">
        <p14:creationId xmlns:p14="http://schemas.microsoft.com/office/powerpoint/2010/main" val="286618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0A4E87-2B95-49F3-B6F7-BF3296391548}"/>
              </a:ext>
            </a:extLst>
          </p:cNvPr>
          <p:cNvPicPr>
            <a:picLocks noChangeAspect="1"/>
          </p:cNvPicPr>
          <p:nvPr/>
        </p:nvPicPr>
        <p:blipFill>
          <a:blip r:embed="rId2"/>
          <a:stretch>
            <a:fillRect/>
          </a:stretch>
        </p:blipFill>
        <p:spPr>
          <a:xfrm>
            <a:off x="7482948" y="934235"/>
            <a:ext cx="3304970" cy="2219325"/>
          </a:xfrm>
          <a:prstGeom prst="rect">
            <a:avLst/>
          </a:prstGeom>
        </p:spPr>
      </p:pic>
      <p:sp>
        <p:nvSpPr>
          <p:cNvPr id="5" name="TextBox 4">
            <a:extLst>
              <a:ext uri="{FF2B5EF4-FFF2-40B4-BE49-F238E27FC236}">
                <a16:creationId xmlns:a16="http://schemas.microsoft.com/office/drawing/2014/main" id="{0264F1FD-BE47-456E-A8DD-1C8877D84C7D}"/>
              </a:ext>
            </a:extLst>
          </p:cNvPr>
          <p:cNvSpPr txBox="1"/>
          <p:nvPr/>
        </p:nvSpPr>
        <p:spPr>
          <a:xfrm>
            <a:off x="2278827" y="431926"/>
            <a:ext cx="2755943" cy="461665"/>
          </a:xfrm>
          <a:prstGeom prst="rect">
            <a:avLst/>
          </a:prstGeom>
          <a:noFill/>
        </p:spPr>
        <p:txBody>
          <a:bodyPr wrap="square" rtlCol="0">
            <a:spAutoFit/>
          </a:bodyPr>
          <a:lstStyle/>
          <a:p>
            <a:r>
              <a:rPr lang="en-US" sz="2400" dirty="0"/>
              <a:t>Cell VS No Cell:</a:t>
            </a:r>
          </a:p>
        </p:txBody>
      </p:sp>
      <p:sp>
        <p:nvSpPr>
          <p:cNvPr id="6" name="TextBox 5">
            <a:extLst>
              <a:ext uri="{FF2B5EF4-FFF2-40B4-BE49-F238E27FC236}">
                <a16:creationId xmlns:a16="http://schemas.microsoft.com/office/drawing/2014/main" id="{B92623E4-E6E2-49B0-956D-FCDAB167BC6F}"/>
              </a:ext>
            </a:extLst>
          </p:cNvPr>
          <p:cNvSpPr txBox="1"/>
          <p:nvPr/>
        </p:nvSpPr>
        <p:spPr>
          <a:xfrm>
            <a:off x="150557" y="1674567"/>
            <a:ext cx="1795580" cy="369332"/>
          </a:xfrm>
          <a:prstGeom prst="rect">
            <a:avLst/>
          </a:prstGeom>
          <a:noFill/>
        </p:spPr>
        <p:txBody>
          <a:bodyPr wrap="square" rtlCol="0">
            <a:spAutoFit/>
          </a:bodyPr>
          <a:lstStyle/>
          <a:p>
            <a:pPr algn="ctr"/>
            <a:r>
              <a:rPr lang="en-US" dirty="0"/>
              <a:t>Training:</a:t>
            </a:r>
          </a:p>
        </p:txBody>
      </p:sp>
      <p:sp>
        <p:nvSpPr>
          <p:cNvPr id="9" name="TextBox 8">
            <a:extLst>
              <a:ext uri="{FF2B5EF4-FFF2-40B4-BE49-F238E27FC236}">
                <a16:creationId xmlns:a16="http://schemas.microsoft.com/office/drawing/2014/main" id="{D07DFD86-9ED7-435C-A9E1-D7516D26FF87}"/>
              </a:ext>
            </a:extLst>
          </p:cNvPr>
          <p:cNvSpPr txBox="1"/>
          <p:nvPr/>
        </p:nvSpPr>
        <p:spPr>
          <a:xfrm>
            <a:off x="75056" y="4351464"/>
            <a:ext cx="1795580" cy="369332"/>
          </a:xfrm>
          <a:prstGeom prst="rect">
            <a:avLst/>
          </a:prstGeom>
          <a:noFill/>
        </p:spPr>
        <p:txBody>
          <a:bodyPr wrap="square" rtlCol="0">
            <a:spAutoFit/>
          </a:bodyPr>
          <a:lstStyle/>
          <a:p>
            <a:pPr algn="ctr"/>
            <a:r>
              <a:rPr lang="en-US" dirty="0"/>
              <a:t>Validation:</a:t>
            </a:r>
          </a:p>
        </p:txBody>
      </p:sp>
      <p:pic>
        <p:nvPicPr>
          <p:cNvPr id="5124" name="Picture 4" descr="https://i.gyazo.com/49fc963e8156ecd35643c5e2e988a713.png">
            <a:extLst>
              <a:ext uri="{FF2B5EF4-FFF2-40B4-BE49-F238E27FC236}">
                <a16:creationId xmlns:a16="http://schemas.microsoft.com/office/drawing/2014/main" id="{4F7C0F25-A2AC-49AE-BAE8-D9AABA0EE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892" y="3704440"/>
            <a:ext cx="3248025" cy="22383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E8FD06B-6F3E-46E9-8282-C9BCE9E32309}"/>
              </a:ext>
            </a:extLst>
          </p:cNvPr>
          <p:cNvSpPr txBox="1"/>
          <p:nvPr/>
        </p:nvSpPr>
        <p:spPr>
          <a:xfrm>
            <a:off x="7027842" y="434947"/>
            <a:ext cx="4272129" cy="461665"/>
          </a:xfrm>
          <a:prstGeom prst="rect">
            <a:avLst/>
          </a:prstGeom>
          <a:noFill/>
        </p:spPr>
        <p:txBody>
          <a:bodyPr wrap="square" rtlCol="0">
            <a:spAutoFit/>
          </a:bodyPr>
          <a:lstStyle/>
          <a:p>
            <a:r>
              <a:rPr lang="en-US" sz="2400" dirty="0"/>
              <a:t>Pericyte VS Smooth Muscle Cell:</a:t>
            </a:r>
          </a:p>
        </p:txBody>
      </p:sp>
      <p:pic>
        <p:nvPicPr>
          <p:cNvPr id="5126" name="Picture 6" descr="https://i.gyazo.com/fdc504dbf72137760319fd41ecb5a09e.png">
            <a:extLst>
              <a:ext uri="{FF2B5EF4-FFF2-40B4-BE49-F238E27FC236}">
                <a16:creationId xmlns:a16="http://schemas.microsoft.com/office/drawing/2014/main" id="{00DB5065-0904-417F-9BD7-4C64D7498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137" y="934236"/>
            <a:ext cx="3286125" cy="22193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i.gyazo.com/c06e865aa4a091d52f82d590209e9212.png">
            <a:extLst>
              <a:ext uri="{FF2B5EF4-FFF2-40B4-BE49-F238E27FC236}">
                <a16:creationId xmlns:a16="http://schemas.microsoft.com/office/drawing/2014/main" id="{F52F9C44-253B-4731-8219-3DA42B0EF9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662" y="3704440"/>
            <a:ext cx="3276600" cy="2200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D3F358-9B30-4A68-8EED-0A10617882EF}"/>
              </a:ext>
            </a:extLst>
          </p:cNvPr>
          <p:cNvSpPr txBox="1"/>
          <p:nvPr/>
        </p:nvSpPr>
        <p:spPr>
          <a:xfrm>
            <a:off x="1727806" y="6086262"/>
            <a:ext cx="9060111" cy="369332"/>
          </a:xfrm>
          <a:prstGeom prst="rect">
            <a:avLst/>
          </a:prstGeom>
          <a:noFill/>
        </p:spPr>
        <p:txBody>
          <a:bodyPr wrap="square" rtlCol="0">
            <a:spAutoFit/>
          </a:bodyPr>
          <a:lstStyle/>
          <a:p>
            <a:r>
              <a:rPr lang="en-US" dirty="0"/>
              <a:t>Note: The weights ultimately used were those with the highest validation set accuracy</a:t>
            </a:r>
          </a:p>
        </p:txBody>
      </p:sp>
    </p:spTree>
    <p:extLst>
      <p:ext uri="{BB962C8B-B14F-4D97-AF65-F5344CB8AC3E}">
        <p14:creationId xmlns:p14="http://schemas.microsoft.com/office/powerpoint/2010/main" val="261845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4989-4F0A-47A3-B565-F2DEDFDA24AB}"/>
              </a:ext>
            </a:extLst>
          </p:cNvPr>
          <p:cNvSpPr>
            <a:spLocks noGrp="1"/>
          </p:cNvSpPr>
          <p:nvPr>
            <p:ph type="title"/>
          </p:nvPr>
        </p:nvSpPr>
        <p:spPr/>
        <p:txBody>
          <a:bodyPr/>
          <a:lstStyle/>
          <a:p>
            <a:r>
              <a:rPr lang="en-US" dirty="0"/>
              <a:t>results – Cell/no-cell deep learning versus automated</a:t>
            </a:r>
          </a:p>
        </p:txBody>
      </p:sp>
      <p:sp>
        <p:nvSpPr>
          <p:cNvPr id="3" name="Content Placeholder 2">
            <a:extLst>
              <a:ext uri="{FF2B5EF4-FFF2-40B4-BE49-F238E27FC236}">
                <a16:creationId xmlns:a16="http://schemas.microsoft.com/office/drawing/2014/main" id="{84604CA3-58AB-4E87-9A71-CB1175CA6550}"/>
              </a:ext>
            </a:extLst>
          </p:cNvPr>
          <p:cNvSpPr>
            <a:spLocks noGrp="1"/>
          </p:cNvSpPr>
          <p:nvPr>
            <p:ph idx="1"/>
          </p:nvPr>
        </p:nvSpPr>
        <p:spPr/>
        <p:txBody>
          <a:bodyPr/>
          <a:lstStyle/>
          <a:p>
            <a:r>
              <a:rPr lang="en-US" dirty="0"/>
              <a:t>Strategies in [3], specifically blurring, Otsu thresholding, and connected pixels with a size 10-250, used for the automated cellular feature detection</a:t>
            </a:r>
          </a:p>
          <a:p>
            <a:r>
              <a:rPr lang="en-US" dirty="0"/>
              <a:t>For accuracy evaluation, various error metrics including F-score were used</a:t>
            </a:r>
          </a:p>
          <a:p>
            <a:r>
              <a:rPr lang="en-US" dirty="0"/>
              <a:t>In addition, a custom F-score function was used which calculates sensitivity and specificity by a blob-by-blob basis instead of a cell-by-cell basis, so that a cellular feature was considered “detected” as long as it overlapped one in the ground truth</a:t>
            </a:r>
          </a:p>
        </p:txBody>
      </p:sp>
      <p:graphicFrame>
        <p:nvGraphicFramePr>
          <p:cNvPr id="4" name="Table 3">
            <a:extLst>
              <a:ext uri="{FF2B5EF4-FFF2-40B4-BE49-F238E27FC236}">
                <a16:creationId xmlns:a16="http://schemas.microsoft.com/office/drawing/2014/main" id="{9165658E-2228-400C-981E-BFE99EFC6476}"/>
              </a:ext>
            </a:extLst>
          </p:cNvPr>
          <p:cNvGraphicFramePr>
            <a:graphicFrameLocks noGrp="1"/>
          </p:cNvGraphicFramePr>
          <p:nvPr>
            <p:extLst>
              <p:ext uri="{D42A27DB-BD31-4B8C-83A1-F6EECF244321}">
                <p14:modId xmlns:p14="http://schemas.microsoft.com/office/powerpoint/2010/main" val="3185214533"/>
              </p:ext>
            </p:extLst>
          </p:nvPr>
        </p:nvGraphicFramePr>
        <p:xfrm>
          <a:off x="2399251" y="4957534"/>
          <a:ext cx="6982320" cy="1267125"/>
        </p:xfrm>
        <a:graphic>
          <a:graphicData uri="http://schemas.openxmlformats.org/drawingml/2006/table">
            <a:tbl>
              <a:tblPr>
                <a:tableStyleId>{5C22544A-7EE6-4342-B048-85BDC9FD1C3A}</a:tableStyleId>
              </a:tblPr>
              <a:tblGrid>
                <a:gridCol w="738219">
                  <a:extLst>
                    <a:ext uri="{9D8B030D-6E8A-4147-A177-3AD203B41FA5}">
                      <a16:colId xmlns:a16="http://schemas.microsoft.com/office/drawing/2014/main" val="4266456445"/>
                    </a:ext>
                  </a:extLst>
                </a:gridCol>
                <a:gridCol w="1261124">
                  <a:extLst>
                    <a:ext uri="{9D8B030D-6E8A-4147-A177-3AD203B41FA5}">
                      <a16:colId xmlns:a16="http://schemas.microsoft.com/office/drawing/2014/main" val="2194054783"/>
                    </a:ext>
                  </a:extLst>
                </a:gridCol>
                <a:gridCol w="1261124">
                  <a:extLst>
                    <a:ext uri="{9D8B030D-6E8A-4147-A177-3AD203B41FA5}">
                      <a16:colId xmlns:a16="http://schemas.microsoft.com/office/drawing/2014/main" val="2538998777"/>
                    </a:ext>
                  </a:extLst>
                </a:gridCol>
                <a:gridCol w="1261124">
                  <a:extLst>
                    <a:ext uri="{9D8B030D-6E8A-4147-A177-3AD203B41FA5}">
                      <a16:colId xmlns:a16="http://schemas.microsoft.com/office/drawing/2014/main" val="2392444309"/>
                    </a:ext>
                  </a:extLst>
                </a:gridCol>
                <a:gridCol w="1261124">
                  <a:extLst>
                    <a:ext uri="{9D8B030D-6E8A-4147-A177-3AD203B41FA5}">
                      <a16:colId xmlns:a16="http://schemas.microsoft.com/office/drawing/2014/main" val="283017441"/>
                    </a:ext>
                  </a:extLst>
                </a:gridCol>
                <a:gridCol w="1199605">
                  <a:extLst>
                    <a:ext uri="{9D8B030D-6E8A-4147-A177-3AD203B41FA5}">
                      <a16:colId xmlns:a16="http://schemas.microsoft.com/office/drawing/2014/main" val="3251683157"/>
                    </a:ext>
                  </a:extLst>
                </a:gridCol>
              </a:tblGrid>
              <a:tr h="4223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SSIM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NRMSE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F-Score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 F-Score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1080576"/>
                  </a:ext>
                </a:extLst>
              </a:tr>
              <a:tr h="422375">
                <a:tc>
                  <a:txBody>
                    <a:bodyPr/>
                    <a:lstStyle/>
                    <a:p>
                      <a:pPr algn="l" fontAlgn="b"/>
                      <a:r>
                        <a:rPr lang="en-US" sz="1100" u="none" strike="noStrike">
                          <a:effectLst/>
                        </a:rPr>
                        <a:t>CNN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266.148468</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0.981571708</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0.893396736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0.598400381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0.7204409</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269978756"/>
                  </a:ext>
                </a:extLst>
              </a:tr>
              <a:tr h="422375">
                <a:tc>
                  <a:txBody>
                    <a:bodyPr/>
                    <a:lstStyle/>
                    <a:p>
                      <a:pPr algn="l" fontAlgn="b"/>
                      <a:r>
                        <a:rPr lang="en-US" sz="1100" u="none" strike="noStrike">
                          <a:effectLst/>
                        </a:rPr>
                        <a:t>Otsu+CC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492.6187477</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0.961783731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0.803244021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a:effectLst/>
                        </a:rPr>
                        <a:t>0.567758471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ctr"/>
                      <a:r>
                        <a:rPr lang="en-US" sz="1100" u="none" strike="noStrike" dirty="0">
                          <a:effectLst/>
                        </a:rPr>
                        <a:t>0.61855112</a:t>
                      </a:r>
                      <a:endParaRPr lang="en-US" sz="1100" b="0" i="0" u="none" strike="noStrike" dirty="0">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766799063"/>
                  </a:ext>
                </a:extLst>
              </a:tr>
            </a:tbl>
          </a:graphicData>
        </a:graphic>
      </p:graphicFrame>
    </p:spTree>
    <p:extLst>
      <p:ext uri="{BB962C8B-B14F-4D97-AF65-F5344CB8AC3E}">
        <p14:creationId xmlns:p14="http://schemas.microsoft.com/office/powerpoint/2010/main" val="428292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363-FAD6-4C97-8566-9974D23B1484}"/>
              </a:ext>
            </a:extLst>
          </p:cNvPr>
          <p:cNvSpPr>
            <a:spLocks noGrp="1"/>
          </p:cNvSpPr>
          <p:nvPr>
            <p:ph type="title"/>
          </p:nvPr>
        </p:nvSpPr>
        <p:spPr/>
        <p:txBody>
          <a:bodyPr/>
          <a:lstStyle/>
          <a:p>
            <a:r>
              <a:rPr lang="en-US" dirty="0"/>
              <a:t>Results – putting it all together</a:t>
            </a:r>
          </a:p>
        </p:txBody>
      </p:sp>
      <p:sp>
        <p:nvSpPr>
          <p:cNvPr id="3" name="Content Placeholder 2">
            <a:extLst>
              <a:ext uri="{FF2B5EF4-FFF2-40B4-BE49-F238E27FC236}">
                <a16:creationId xmlns:a16="http://schemas.microsoft.com/office/drawing/2014/main" id="{5797E203-B2D2-48D6-8209-75981028543A}"/>
              </a:ext>
            </a:extLst>
          </p:cNvPr>
          <p:cNvSpPr>
            <a:spLocks noGrp="1"/>
          </p:cNvSpPr>
          <p:nvPr>
            <p:ph idx="1"/>
          </p:nvPr>
        </p:nvSpPr>
        <p:spPr/>
        <p:txBody>
          <a:bodyPr/>
          <a:lstStyle/>
          <a:p>
            <a:r>
              <a:rPr lang="en-US" dirty="0"/>
              <a:t>For a full classification, it is necessary to run the cell/no cell classifier first, and then identify the type of cell if necessary with the cell distinguishing classifier</a:t>
            </a:r>
          </a:p>
          <a:p>
            <a:r>
              <a:rPr lang="en-US" dirty="0"/>
              <a:t>Confusion matrix:</a:t>
            </a:r>
          </a:p>
        </p:txBody>
      </p:sp>
      <p:pic>
        <p:nvPicPr>
          <p:cNvPr id="4" name="Picture 3">
            <a:extLst>
              <a:ext uri="{FF2B5EF4-FFF2-40B4-BE49-F238E27FC236}">
                <a16:creationId xmlns:a16="http://schemas.microsoft.com/office/drawing/2014/main" id="{AF8EED87-9EE0-4033-BAB7-542CE5B242BD}"/>
              </a:ext>
            </a:extLst>
          </p:cNvPr>
          <p:cNvPicPr>
            <a:picLocks noChangeAspect="1"/>
          </p:cNvPicPr>
          <p:nvPr/>
        </p:nvPicPr>
        <p:blipFill>
          <a:blip r:embed="rId2"/>
          <a:stretch>
            <a:fillRect/>
          </a:stretch>
        </p:blipFill>
        <p:spPr>
          <a:xfrm>
            <a:off x="1978418" y="3984771"/>
            <a:ext cx="8235163" cy="2122927"/>
          </a:xfrm>
          <a:prstGeom prst="rect">
            <a:avLst/>
          </a:prstGeom>
        </p:spPr>
      </p:pic>
    </p:spTree>
    <p:extLst>
      <p:ext uri="{BB962C8B-B14F-4D97-AF65-F5344CB8AC3E}">
        <p14:creationId xmlns:p14="http://schemas.microsoft.com/office/powerpoint/2010/main" val="317066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363-FAD6-4C97-8566-9974D23B1484}"/>
              </a:ext>
            </a:extLst>
          </p:cNvPr>
          <p:cNvSpPr>
            <a:spLocks noGrp="1"/>
          </p:cNvSpPr>
          <p:nvPr>
            <p:ph type="title"/>
          </p:nvPr>
        </p:nvSpPr>
        <p:spPr/>
        <p:txBody>
          <a:bodyPr/>
          <a:lstStyle/>
          <a:p>
            <a:r>
              <a:rPr lang="en-US" dirty="0"/>
              <a:t>Results – putting it all together</a:t>
            </a:r>
          </a:p>
        </p:txBody>
      </p:sp>
      <p:sp>
        <p:nvSpPr>
          <p:cNvPr id="6" name="TextBox 5">
            <a:extLst>
              <a:ext uri="{FF2B5EF4-FFF2-40B4-BE49-F238E27FC236}">
                <a16:creationId xmlns:a16="http://schemas.microsoft.com/office/drawing/2014/main" id="{B388CAAD-C6EA-4B52-94AA-CF326070C3F0}"/>
              </a:ext>
            </a:extLst>
          </p:cNvPr>
          <p:cNvSpPr txBox="1"/>
          <p:nvPr/>
        </p:nvSpPr>
        <p:spPr>
          <a:xfrm>
            <a:off x="7506586" y="2153412"/>
            <a:ext cx="4531171" cy="2862322"/>
          </a:xfrm>
          <a:prstGeom prst="rect">
            <a:avLst/>
          </a:prstGeom>
          <a:noFill/>
        </p:spPr>
        <p:txBody>
          <a:bodyPr wrap="square" rtlCol="0">
            <a:spAutoFit/>
          </a:bodyPr>
          <a:lstStyle/>
          <a:p>
            <a:pPr algn="ctr"/>
            <a:r>
              <a:rPr lang="en-US" b="1" dirty="0"/>
              <a:t>Key:</a:t>
            </a:r>
          </a:p>
          <a:p>
            <a:r>
              <a:rPr lang="en-US" dirty="0"/>
              <a:t>Green: Correctly identified Pericyte</a:t>
            </a:r>
          </a:p>
          <a:p>
            <a:r>
              <a:rPr lang="en-US" dirty="0"/>
              <a:t>Blue: Correctly identified Smooth Muscle</a:t>
            </a:r>
          </a:p>
          <a:p>
            <a:r>
              <a:rPr lang="en-US" dirty="0"/>
              <a:t>White: Correctly identified no cell</a:t>
            </a:r>
          </a:p>
          <a:p>
            <a:r>
              <a:rPr lang="en-US" dirty="0"/>
              <a:t>Red: Pericyte classified as Smooth Muscle Orange: Smooth Muscle classified as Pericyte</a:t>
            </a:r>
          </a:p>
          <a:p>
            <a:r>
              <a:rPr lang="en-US" dirty="0"/>
              <a:t>Purple: Pericyte identified as no cell</a:t>
            </a:r>
          </a:p>
          <a:p>
            <a:r>
              <a:rPr lang="en-US" dirty="0"/>
              <a:t>Brown: Smooth Muscle identified as no cell</a:t>
            </a:r>
          </a:p>
          <a:p>
            <a:r>
              <a:rPr lang="en-US" dirty="0"/>
              <a:t>Yellow: No cell identified as Pericyte</a:t>
            </a:r>
          </a:p>
          <a:p>
            <a:r>
              <a:rPr lang="en-US" dirty="0"/>
              <a:t>Black: No cell identified as Smooth Muscle </a:t>
            </a:r>
          </a:p>
        </p:txBody>
      </p:sp>
      <p:pic>
        <p:nvPicPr>
          <p:cNvPr id="1026" name="Picture 2" descr="https://i.gyazo.com/9f121a8051ec3a1d2117545fb1001238.png">
            <a:extLst>
              <a:ext uri="{FF2B5EF4-FFF2-40B4-BE49-F238E27FC236}">
                <a16:creationId xmlns:a16="http://schemas.microsoft.com/office/drawing/2014/main" id="{B53C254B-C349-4345-B8DC-4FBBD5B18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3" y="2651511"/>
            <a:ext cx="3222986" cy="32417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D54AD5D-FB60-47AF-8B6A-94BD18FE846F}"/>
              </a:ext>
            </a:extLst>
          </p:cNvPr>
          <p:cNvPicPr>
            <a:picLocks noChangeAspect="1"/>
          </p:cNvPicPr>
          <p:nvPr/>
        </p:nvPicPr>
        <p:blipFill>
          <a:blip r:embed="rId3"/>
          <a:stretch>
            <a:fillRect/>
          </a:stretch>
        </p:blipFill>
        <p:spPr>
          <a:xfrm>
            <a:off x="3604479" y="2651511"/>
            <a:ext cx="3241797" cy="3241797"/>
          </a:xfrm>
          <a:prstGeom prst="rect">
            <a:avLst/>
          </a:prstGeom>
        </p:spPr>
      </p:pic>
    </p:spTree>
    <p:extLst>
      <p:ext uri="{BB962C8B-B14F-4D97-AF65-F5344CB8AC3E}">
        <p14:creationId xmlns:p14="http://schemas.microsoft.com/office/powerpoint/2010/main" val="205821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F552B30-EBC2-41CB-8095-7A150FA0C542}"/>
              </a:ext>
            </a:extLst>
          </p:cNvPr>
          <p:cNvSpPr txBox="1"/>
          <p:nvPr/>
        </p:nvSpPr>
        <p:spPr>
          <a:xfrm>
            <a:off x="0" y="5035061"/>
            <a:ext cx="12298937" cy="2585323"/>
          </a:xfrm>
          <a:prstGeom prst="rect">
            <a:avLst/>
          </a:prstGeom>
          <a:noFill/>
        </p:spPr>
        <p:txBody>
          <a:bodyPr wrap="square" numCol="2" rtlCol="0">
            <a:spAutoFit/>
          </a:bodyPr>
          <a:lstStyle/>
          <a:p>
            <a:pPr algn="ctr"/>
            <a:r>
              <a:rPr lang="en-US" b="1" dirty="0"/>
              <a:t>Key:</a:t>
            </a:r>
          </a:p>
          <a:p>
            <a:r>
              <a:rPr lang="en-US" dirty="0"/>
              <a:t>Green: Correctly identified Pericyte</a:t>
            </a:r>
          </a:p>
          <a:p>
            <a:r>
              <a:rPr lang="en-US" dirty="0"/>
              <a:t>Blue: Correctly identified Smooth Muscle</a:t>
            </a:r>
          </a:p>
          <a:p>
            <a:r>
              <a:rPr lang="en-US" dirty="0"/>
              <a:t>White: Correctly identified no cell</a:t>
            </a:r>
          </a:p>
          <a:p>
            <a:r>
              <a:rPr lang="en-US" dirty="0"/>
              <a:t>Red: Pericyte classified as Smooth Muscle </a:t>
            </a:r>
          </a:p>
          <a:p>
            <a:r>
              <a:rPr lang="en-US" dirty="0"/>
              <a:t>Orange: Smooth Muscle classified as Pericyte</a:t>
            </a:r>
          </a:p>
          <a:p>
            <a:endParaRPr lang="en-US" dirty="0"/>
          </a:p>
          <a:p>
            <a:endParaRPr lang="en-US" dirty="0"/>
          </a:p>
          <a:p>
            <a:endParaRPr lang="en-US" dirty="0"/>
          </a:p>
          <a:p>
            <a:r>
              <a:rPr lang="en-US" dirty="0"/>
              <a:t>Purple: Pericyte identified as no cell</a:t>
            </a:r>
          </a:p>
          <a:p>
            <a:r>
              <a:rPr lang="en-US" dirty="0"/>
              <a:t>Brown: Smooth Muscle identified as no cell</a:t>
            </a:r>
          </a:p>
          <a:p>
            <a:r>
              <a:rPr lang="en-US" dirty="0"/>
              <a:t>Yellow: No cell identified as Pericyte</a:t>
            </a:r>
          </a:p>
          <a:p>
            <a:r>
              <a:rPr lang="en-US" dirty="0"/>
              <a:t>Black: No cell identified as Smooth Muscle </a:t>
            </a:r>
          </a:p>
        </p:txBody>
      </p:sp>
      <p:pic>
        <p:nvPicPr>
          <p:cNvPr id="10" name="Picture 9">
            <a:extLst>
              <a:ext uri="{FF2B5EF4-FFF2-40B4-BE49-F238E27FC236}">
                <a16:creationId xmlns:a16="http://schemas.microsoft.com/office/drawing/2014/main" id="{C192889E-B588-43F4-9BB7-1E9F9E8563C5}"/>
              </a:ext>
            </a:extLst>
          </p:cNvPr>
          <p:cNvPicPr>
            <a:picLocks noChangeAspect="1"/>
          </p:cNvPicPr>
          <p:nvPr/>
        </p:nvPicPr>
        <p:blipFill>
          <a:blip r:embed="rId2"/>
          <a:stretch>
            <a:fillRect/>
          </a:stretch>
        </p:blipFill>
        <p:spPr>
          <a:xfrm>
            <a:off x="574431" y="158261"/>
            <a:ext cx="4876800" cy="4876800"/>
          </a:xfrm>
          <a:prstGeom prst="rect">
            <a:avLst/>
          </a:prstGeom>
        </p:spPr>
      </p:pic>
      <p:pic>
        <p:nvPicPr>
          <p:cNvPr id="12" name="Picture 11">
            <a:extLst>
              <a:ext uri="{FF2B5EF4-FFF2-40B4-BE49-F238E27FC236}">
                <a16:creationId xmlns:a16="http://schemas.microsoft.com/office/drawing/2014/main" id="{CFD8BFDF-7116-4BF4-87CC-F67561D74577}"/>
              </a:ext>
            </a:extLst>
          </p:cNvPr>
          <p:cNvPicPr>
            <a:picLocks noChangeAspect="1"/>
          </p:cNvPicPr>
          <p:nvPr/>
        </p:nvPicPr>
        <p:blipFill>
          <a:blip r:embed="rId3"/>
          <a:stretch>
            <a:fillRect/>
          </a:stretch>
        </p:blipFill>
        <p:spPr>
          <a:xfrm>
            <a:off x="6278424" y="158261"/>
            <a:ext cx="4876800" cy="4876800"/>
          </a:xfrm>
          <a:prstGeom prst="rect">
            <a:avLst/>
          </a:prstGeom>
        </p:spPr>
      </p:pic>
    </p:spTree>
    <p:extLst>
      <p:ext uri="{BB962C8B-B14F-4D97-AF65-F5344CB8AC3E}">
        <p14:creationId xmlns:p14="http://schemas.microsoft.com/office/powerpoint/2010/main" val="367279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361-FF83-4A50-A558-E968AF4F38DF}"/>
              </a:ext>
            </a:extLst>
          </p:cNvPr>
          <p:cNvSpPr>
            <a:spLocks noGrp="1"/>
          </p:cNvSpPr>
          <p:nvPr>
            <p:ph type="title"/>
          </p:nvPr>
        </p:nvSpPr>
        <p:spPr/>
        <p:txBody>
          <a:bodyPr/>
          <a:lstStyle/>
          <a:p>
            <a:r>
              <a:rPr lang="en-US" dirty="0"/>
              <a:t>Implications of results</a:t>
            </a:r>
          </a:p>
        </p:txBody>
      </p:sp>
      <p:sp>
        <p:nvSpPr>
          <p:cNvPr id="3" name="Content Placeholder 2">
            <a:extLst>
              <a:ext uri="{FF2B5EF4-FFF2-40B4-BE49-F238E27FC236}">
                <a16:creationId xmlns:a16="http://schemas.microsoft.com/office/drawing/2014/main" id="{8B54D597-20E7-415D-8818-D4867667B214}"/>
              </a:ext>
            </a:extLst>
          </p:cNvPr>
          <p:cNvSpPr>
            <a:spLocks noGrp="1"/>
          </p:cNvSpPr>
          <p:nvPr>
            <p:ph idx="1"/>
          </p:nvPr>
        </p:nvSpPr>
        <p:spPr/>
        <p:txBody>
          <a:bodyPr/>
          <a:lstStyle/>
          <a:p>
            <a:r>
              <a:rPr lang="en-US" dirty="0"/>
              <a:t>Smooth muscle cells, due to their large size and odd shape, seem to be most commonly misidentified as no cell</a:t>
            </a:r>
          </a:p>
          <a:p>
            <a:r>
              <a:rPr lang="en-US" dirty="0"/>
              <a:t>It seems most difficult for the models to learn to identify and label pericytes; however, many of the confusion images seem to have many correctly identified pericytes. Perhaps the model is not correctly identifying shapes of the pericytes as they are given in the masks, but is identifying the locations</a:t>
            </a:r>
          </a:p>
          <a:p>
            <a:r>
              <a:rPr lang="en-US" dirty="0"/>
              <a:t>The models are identifying whether or not there is a cell with quite a lot of success</a:t>
            </a:r>
          </a:p>
        </p:txBody>
      </p:sp>
    </p:spTree>
    <p:extLst>
      <p:ext uri="{BB962C8B-B14F-4D97-AF65-F5344CB8AC3E}">
        <p14:creationId xmlns:p14="http://schemas.microsoft.com/office/powerpoint/2010/main" val="341169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4F0F-7446-4D73-BA44-7C95E8497FF0}"/>
              </a:ext>
            </a:extLst>
          </p:cNvPr>
          <p:cNvSpPr>
            <a:spLocks noGrp="1"/>
          </p:cNvSpPr>
          <p:nvPr>
            <p:ph type="title"/>
          </p:nvPr>
        </p:nvSpPr>
        <p:spPr/>
        <p:txBody>
          <a:bodyPr/>
          <a:lstStyle/>
          <a:p>
            <a:r>
              <a:rPr lang="en-US" dirty="0"/>
              <a:t>Future works and parting thoughts</a:t>
            </a:r>
          </a:p>
        </p:txBody>
      </p:sp>
      <p:sp>
        <p:nvSpPr>
          <p:cNvPr id="3" name="Content Placeholder 2">
            <a:extLst>
              <a:ext uri="{FF2B5EF4-FFF2-40B4-BE49-F238E27FC236}">
                <a16:creationId xmlns:a16="http://schemas.microsoft.com/office/drawing/2014/main" id="{F41827DE-046C-4B07-AC0D-5273E2A91656}"/>
              </a:ext>
            </a:extLst>
          </p:cNvPr>
          <p:cNvSpPr>
            <a:spLocks noGrp="1"/>
          </p:cNvSpPr>
          <p:nvPr>
            <p:ph idx="1"/>
          </p:nvPr>
        </p:nvSpPr>
        <p:spPr/>
        <p:txBody>
          <a:bodyPr/>
          <a:lstStyle/>
          <a:p>
            <a:r>
              <a:rPr lang="en-US" dirty="0"/>
              <a:t>Data augmentation in the cell distinguisher to increase the accuracy</a:t>
            </a:r>
          </a:p>
          <a:p>
            <a:r>
              <a:rPr lang="en-US" dirty="0"/>
              <a:t>More sophisticated threshold detection</a:t>
            </a:r>
          </a:p>
          <a:p>
            <a:r>
              <a:rPr lang="en-US" dirty="0"/>
              <a:t>More data / better data</a:t>
            </a:r>
          </a:p>
          <a:p>
            <a:pPr marL="0" indent="0">
              <a:buNone/>
            </a:pPr>
            <a:endParaRPr lang="en-US" dirty="0"/>
          </a:p>
        </p:txBody>
      </p:sp>
    </p:spTree>
    <p:extLst>
      <p:ext uri="{BB962C8B-B14F-4D97-AF65-F5344CB8AC3E}">
        <p14:creationId xmlns:p14="http://schemas.microsoft.com/office/powerpoint/2010/main" val="426284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7955-5751-4A31-9D6D-9621396712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A55012-3B81-458C-8645-C1EFCDFB8C94}"/>
              </a:ext>
            </a:extLst>
          </p:cNvPr>
          <p:cNvSpPr>
            <a:spLocks noGrp="1"/>
          </p:cNvSpPr>
          <p:nvPr>
            <p:ph idx="1"/>
          </p:nvPr>
        </p:nvSpPr>
        <p:spPr>
          <a:xfrm>
            <a:off x="2231136" y="2638044"/>
            <a:ext cx="7729728" cy="3871813"/>
          </a:xfrm>
        </p:spPr>
        <p:txBody>
          <a:bodyPr/>
          <a:lstStyle/>
          <a:p>
            <a:r>
              <a:rPr lang="en-US" dirty="0"/>
              <a:t>[1] B. Krawczyk, “Learning from imbalanced data: open challenges and future directions,” </a:t>
            </a:r>
            <a:r>
              <a:rPr lang="en-US" i="1" dirty="0"/>
              <a:t>Progress in Artificial Intelligence</a:t>
            </a:r>
            <a:r>
              <a:rPr lang="en-US" dirty="0"/>
              <a:t>, vol. 5, no. 4, pp. 221–232, Nov. 2016.</a:t>
            </a:r>
          </a:p>
          <a:p>
            <a:r>
              <a:rPr lang="en-US" dirty="0"/>
              <a:t>[2] D. C. </a:t>
            </a:r>
            <a:r>
              <a:rPr lang="en-US" dirty="0" err="1"/>
              <a:t>Ciresan</a:t>
            </a:r>
            <a:r>
              <a:rPr lang="en-US" dirty="0"/>
              <a:t>, L. M. Gambardella, and A. </a:t>
            </a:r>
            <a:r>
              <a:rPr lang="en-US" dirty="0" err="1"/>
              <a:t>Giusti</a:t>
            </a:r>
            <a:r>
              <a:rPr lang="en-US" dirty="0"/>
              <a:t>, “Deep Neural Networks Segment Neuronal Membranes in Electron Microscopy Images,” p. 9.</a:t>
            </a:r>
          </a:p>
          <a:p>
            <a:r>
              <a:rPr lang="en-US" dirty="0"/>
              <a:t>[3] N. Sharma, A. Ray, K. Shukla, S. Sharma, S. Pradhan, A. </a:t>
            </a:r>
            <a:r>
              <a:rPr lang="en-US" dirty="0" err="1"/>
              <a:t>Srivastva</a:t>
            </a:r>
            <a:r>
              <a:rPr lang="en-US" dirty="0"/>
              <a:t>, and L. Aggarwal, “Automated medical image segmentation techniques,” Journal of Medical Physics, vol. 35, no. 1, p. 3, 2010. </a:t>
            </a:r>
          </a:p>
          <a:p>
            <a:r>
              <a:rPr lang="en-US" dirty="0"/>
              <a:t>[4] O. </a:t>
            </a:r>
            <a:r>
              <a:rPr lang="en-US" dirty="0" err="1"/>
              <a:t>Ronneberger</a:t>
            </a:r>
            <a:r>
              <a:rPr lang="en-US" dirty="0"/>
              <a:t>, Invited Talk: U-Net Convolutional Networks for</a:t>
            </a:r>
            <a:br>
              <a:rPr lang="en-US" dirty="0"/>
            </a:br>
            <a:r>
              <a:rPr lang="en-US" dirty="0"/>
              <a:t>Biomedical Image Segmentation, </a:t>
            </a:r>
            <a:r>
              <a:rPr lang="en-US" dirty="0" err="1"/>
              <a:t>Informatik</a:t>
            </a:r>
            <a:r>
              <a:rPr lang="en-US" dirty="0"/>
              <a:t> </a:t>
            </a:r>
            <a:r>
              <a:rPr lang="en-US" dirty="0" err="1"/>
              <a:t>aktuell</a:t>
            </a:r>
            <a:r>
              <a:rPr lang="en-US" dirty="0"/>
              <a:t> </a:t>
            </a:r>
            <a:r>
              <a:rPr lang="en-US" dirty="0" err="1"/>
              <a:t>Bildverarbeitung</a:t>
            </a:r>
            <a:r>
              <a:rPr lang="en-US" dirty="0"/>
              <a:t> </a:t>
            </a:r>
            <a:r>
              <a:rPr lang="en-US" dirty="0" err="1"/>
              <a:t>fr</a:t>
            </a:r>
            <a:br>
              <a:rPr lang="en-US" dirty="0"/>
            </a:br>
            <a:r>
              <a:rPr lang="en-US" dirty="0"/>
              <a:t>die </a:t>
            </a:r>
            <a:r>
              <a:rPr lang="en-US" dirty="0" err="1"/>
              <a:t>Medizin</a:t>
            </a:r>
            <a:r>
              <a:rPr lang="en-US" dirty="0"/>
              <a:t> 2017, pp. 33, 2017. </a:t>
            </a:r>
            <a:br>
              <a:rPr lang="en-US" dirty="0"/>
            </a:br>
            <a:br>
              <a:rPr lang="en-US" dirty="0"/>
            </a:br>
            <a:endParaRPr lang="en-US" dirty="0"/>
          </a:p>
        </p:txBody>
      </p:sp>
    </p:spTree>
    <p:extLst>
      <p:ext uri="{BB962C8B-B14F-4D97-AF65-F5344CB8AC3E}">
        <p14:creationId xmlns:p14="http://schemas.microsoft.com/office/powerpoint/2010/main" val="329720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79CA-3218-44E5-BFF3-7A135459EC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0A4F36-2B02-4300-9B7E-167AE86CF9B2}"/>
              </a:ext>
            </a:extLst>
          </p:cNvPr>
          <p:cNvSpPr>
            <a:spLocks noGrp="1"/>
          </p:cNvSpPr>
          <p:nvPr>
            <p:ph idx="1"/>
          </p:nvPr>
        </p:nvSpPr>
        <p:spPr>
          <a:xfrm>
            <a:off x="2231136" y="2638044"/>
            <a:ext cx="4152886" cy="3101983"/>
          </a:xfrm>
        </p:spPr>
        <p:txBody>
          <a:bodyPr/>
          <a:lstStyle/>
          <a:p>
            <a:r>
              <a:rPr lang="en-US" dirty="0"/>
              <a:t>Task: Identify and classify two different types of cells in microscopy images</a:t>
            </a:r>
          </a:p>
          <a:p>
            <a:r>
              <a:rPr lang="en-US" dirty="0"/>
              <a:t>Challenge: Small but representative dataset; automated methods are limited in terms of distinguishing between cell types</a:t>
            </a:r>
          </a:p>
          <a:p>
            <a:r>
              <a:rPr lang="en-US" dirty="0"/>
              <a:t>Solution? Use CNNS</a:t>
            </a:r>
          </a:p>
        </p:txBody>
      </p:sp>
      <p:pic>
        <p:nvPicPr>
          <p:cNvPr id="1026" name="Picture 2" descr="https://i.gyazo.com/a2ade253cec5964cb0da39c97c749c64.png">
            <a:extLst>
              <a:ext uri="{FF2B5EF4-FFF2-40B4-BE49-F238E27FC236}">
                <a16:creationId xmlns:a16="http://schemas.microsoft.com/office/drawing/2014/main" id="{241C0E3A-BDFD-4AAD-8123-91ECEA317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886" y="2641776"/>
            <a:ext cx="3857953" cy="3843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D7FD3C4-7D74-4994-AE0C-2F07089E4308}"/>
              </a:ext>
            </a:extLst>
          </p:cNvPr>
          <p:cNvCxnSpPr>
            <a:cxnSpLocks/>
          </p:cNvCxnSpPr>
          <p:nvPr/>
        </p:nvCxnSpPr>
        <p:spPr>
          <a:xfrm>
            <a:off x="8221211" y="2390862"/>
            <a:ext cx="593180" cy="1351798"/>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71CF0C01-E417-4CB0-A60A-850FDF137BE5}"/>
              </a:ext>
            </a:extLst>
          </p:cNvPr>
          <p:cNvCxnSpPr>
            <a:cxnSpLocks/>
          </p:cNvCxnSpPr>
          <p:nvPr/>
        </p:nvCxnSpPr>
        <p:spPr>
          <a:xfrm flipH="1">
            <a:off x="7208874" y="2332139"/>
            <a:ext cx="482265" cy="517387"/>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5668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79CA-3218-44E5-BFF3-7A135459EC69}"/>
              </a:ext>
            </a:extLst>
          </p:cNvPr>
          <p:cNvSpPr>
            <a:spLocks noGrp="1"/>
          </p:cNvSpPr>
          <p:nvPr>
            <p:ph type="title"/>
          </p:nvPr>
        </p:nvSpPr>
        <p:spPr/>
        <p:txBody>
          <a:bodyPr/>
          <a:lstStyle/>
          <a:p>
            <a:r>
              <a:rPr lang="en-US" dirty="0"/>
              <a:t>Limited Data</a:t>
            </a:r>
          </a:p>
        </p:txBody>
      </p:sp>
      <p:sp>
        <p:nvSpPr>
          <p:cNvPr id="3" name="Content Placeholder 2">
            <a:extLst>
              <a:ext uri="{FF2B5EF4-FFF2-40B4-BE49-F238E27FC236}">
                <a16:creationId xmlns:a16="http://schemas.microsoft.com/office/drawing/2014/main" id="{820A4F36-2B02-4300-9B7E-167AE86CF9B2}"/>
              </a:ext>
            </a:extLst>
          </p:cNvPr>
          <p:cNvSpPr>
            <a:spLocks noGrp="1"/>
          </p:cNvSpPr>
          <p:nvPr>
            <p:ph idx="1"/>
          </p:nvPr>
        </p:nvSpPr>
        <p:spPr>
          <a:xfrm>
            <a:off x="2231136" y="2638044"/>
            <a:ext cx="6594082" cy="3452363"/>
          </a:xfrm>
        </p:spPr>
        <p:txBody>
          <a:bodyPr>
            <a:normAutofit lnSpcReduction="10000"/>
          </a:bodyPr>
          <a:lstStyle/>
          <a:p>
            <a:r>
              <a:rPr lang="en-US" dirty="0"/>
              <a:t>Issue:  CNNS are not able to readily learn from a dataset of 100 images</a:t>
            </a:r>
          </a:p>
          <a:p>
            <a:r>
              <a:rPr lang="en-US" dirty="0"/>
              <a:t>Common solutions: </a:t>
            </a:r>
          </a:p>
          <a:p>
            <a:pPr lvl="1"/>
            <a:r>
              <a:rPr lang="en-US" dirty="0"/>
              <a:t>Augmentation</a:t>
            </a:r>
          </a:p>
          <a:p>
            <a:pPr lvl="1"/>
            <a:r>
              <a:rPr lang="en-US" dirty="0"/>
              <a:t>automated artificial data generation</a:t>
            </a:r>
          </a:p>
          <a:p>
            <a:r>
              <a:rPr lang="en-US" dirty="0"/>
              <a:t>My Dataset: 125 (512x512 pixel) images, </a:t>
            </a:r>
            <a:r>
              <a:rPr lang="en-US"/>
              <a:t>2 sets of cell </a:t>
            </a:r>
            <a:r>
              <a:rPr lang="en-US" dirty="0"/>
              <a:t>masks of expert-generated ground truth that provide a representation of many regions of the brain</a:t>
            </a:r>
          </a:p>
          <a:p>
            <a:pPr lvl="1"/>
            <a:r>
              <a:rPr lang="en-US" dirty="0"/>
              <a:t>25 images randomly held out for test set</a:t>
            </a:r>
          </a:p>
          <a:p>
            <a:pPr lvl="1"/>
            <a:r>
              <a:rPr lang="en-US" dirty="0"/>
              <a:t>100 images remain for training and validation set</a:t>
            </a:r>
          </a:p>
          <a:p>
            <a:endParaRPr lang="en-US" dirty="0"/>
          </a:p>
          <a:p>
            <a:pPr marL="0" indent="0">
              <a:buNone/>
            </a:pPr>
            <a:endParaRPr lang="en-US" dirty="0"/>
          </a:p>
        </p:txBody>
      </p:sp>
    </p:spTree>
    <p:extLst>
      <p:ext uri="{BB962C8B-B14F-4D97-AF65-F5344CB8AC3E}">
        <p14:creationId xmlns:p14="http://schemas.microsoft.com/office/powerpoint/2010/main" val="140097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80A7-BE94-4EA4-801D-8D1836792AA7}"/>
              </a:ext>
            </a:extLst>
          </p:cNvPr>
          <p:cNvSpPr>
            <a:spLocks noGrp="1"/>
          </p:cNvSpPr>
          <p:nvPr>
            <p:ph type="title"/>
          </p:nvPr>
        </p:nvSpPr>
        <p:spPr/>
        <p:txBody>
          <a:bodyPr/>
          <a:lstStyle/>
          <a:p>
            <a:r>
              <a:rPr lang="en-US" dirty="0"/>
              <a:t>Imbalanced data</a:t>
            </a:r>
          </a:p>
        </p:txBody>
      </p:sp>
      <p:graphicFrame>
        <p:nvGraphicFramePr>
          <p:cNvPr id="6" name="Content Placeholder 5">
            <a:extLst>
              <a:ext uri="{FF2B5EF4-FFF2-40B4-BE49-F238E27FC236}">
                <a16:creationId xmlns:a16="http://schemas.microsoft.com/office/drawing/2014/main" id="{6FD56630-D2EE-47B3-B066-25953318E214}"/>
              </a:ext>
            </a:extLst>
          </p:cNvPr>
          <p:cNvGraphicFramePr>
            <a:graphicFrameLocks noGrp="1"/>
          </p:cNvGraphicFramePr>
          <p:nvPr>
            <p:ph idx="1"/>
            <p:extLst>
              <p:ext uri="{D42A27DB-BD31-4B8C-83A1-F6EECF244321}">
                <p14:modId xmlns:p14="http://schemas.microsoft.com/office/powerpoint/2010/main" val="4149779497"/>
              </p:ext>
            </p:extLst>
          </p:nvPr>
        </p:nvGraphicFramePr>
        <p:xfrm>
          <a:off x="2231136" y="2530838"/>
          <a:ext cx="4089400" cy="381000"/>
        </p:xfrm>
        <a:graphic>
          <a:graphicData uri="http://schemas.openxmlformats.org/drawingml/2006/table">
            <a:tbl>
              <a:tblPr>
                <a:tableStyleId>{5C22544A-7EE6-4342-B048-85BDC9FD1C3A}</a:tableStyleId>
              </a:tblPr>
              <a:tblGrid>
                <a:gridCol w="2692400">
                  <a:extLst>
                    <a:ext uri="{9D8B030D-6E8A-4147-A177-3AD203B41FA5}">
                      <a16:colId xmlns:a16="http://schemas.microsoft.com/office/drawing/2014/main" val="296260217"/>
                    </a:ext>
                  </a:extLst>
                </a:gridCol>
                <a:gridCol w="1397000">
                  <a:extLst>
                    <a:ext uri="{9D8B030D-6E8A-4147-A177-3AD203B41FA5}">
                      <a16:colId xmlns:a16="http://schemas.microsoft.com/office/drawing/2014/main" val="629785585"/>
                    </a:ext>
                  </a:extLst>
                </a:gridCol>
              </a:tblGrid>
              <a:tr h="190500">
                <a:tc>
                  <a:txBody>
                    <a:bodyPr/>
                    <a:lstStyle/>
                    <a:p>
                      <a:pPr algn="l" fontAlgn="b"/>
                      <a:r>
                        <a:rPr lang="en-US" sz="1100" u="none" strike="noStrike">
                          <a:effectLst/>
                        </a:rPr>
                        <a:t>Total non-cell pixels in training + valid data: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26365757</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903470536"/>
                  </a:ext>
                </a:extLst>
              </a:tr>
              <a:tr h="190500">
                <a:tc>
                  <a:txBody>
                    <a:bodyPr/>
                    <a:lstStyle/>
                    <a:p>
                      <a:pPr algn="l" fontAlgn="b"/>
                      <a:r>
                        <a:rPr lang="en-US" sz="1100" u="none" strike="noStrike">
                          <a:effectLst/>
                        </a:rPr>
                        <a:t>Total cell pixels in training + valid data: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dirty="0">
                          <a:effectLst/>
                        </a:rPr>
                        <a:t>110787</a:t>
                      </a:r>
                      <a:endParaRPr lang="en-US" sz="1100" b="0" i="0" u="none" strike="noStrike" dirty="0">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1888956918"/>
                  </a:ext>
                </a:extLst>
              </a:tr>
            </a:tbl>
          </a:graphicData>
        </a:graphic>
      </p:graphicFrame>
      <p:graphicFrame>
        <p:nvGraphicFramePr>
          <p:cNvPr id="7" name="Table 6">
            <a:extLst>
              <a:ext uri="{FF2B5EF4-FFF2-40B4-BE49-F238E27FC236}">
                <a16:creationId xmlns:a16="http://schemas.microsoft.com/office/drawing/2014/main" id="{7AE08BED-E8B4-4875-A96B-409E148EF9B2}"/>
              </a:ext>
            </a:extLst>
          </p:cNvPr>
          <p:cNvGraphicFramePr>
            <a:graphicFrameLocks noGrp="1"/>
          </p:cNvGraphicFramePr>
          <p:nvPr>
            <p:extLst>
              <p:ext uri="{D42A27DB-BD31-4B8C-83A1-F6EECF244321}">
                <p14:modId xmlns:p14="http://schemas.microsoft.com/office/powerpoint/2010/main" val="1404015059"/>
              </p:ext>
            </p:extLst>
          </p:nvPr>
        </p:nvGraphicFramePr>
        <p:xfrm>
          <a:off x="6876234" y="2530838"/>
          <a:ext cx="3187700" cy="381000"/>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881858474"/>
                    </a:ext>
                  </a:extLst>
                </a:gridCol>
                <a:gridCol w="1778000">
                  <a:extLst>
                    <a:ext uri="{9D8B030D-6E8A-4147-A177-3AD203B41FA5}">
                      <a16:colId xmlns:a16="http://schemas.microsoft.com/office/drawing/2014/main" val="3896175419"/>
                    </a:ext>
                  </a:extLst>
                </a:gridCol>
              </a:tblGrid>
              <a:tr h="190500">
                <a:tc>
                  <a:txBody>
                    <a:bodyPr/>
                    <a:lstStyle/>
                    <a:p>
                      <a:pPr algn="l" fontAlgn="b"/>
                      <a:r>
                        <a:rPr lang="en-US" sz="1100" u="none" strike="noStrike">
                          <a:effectLst/>
                        </a:rPr>
                        <a:t>total pixels pericyte: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69342</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4120365113"/>
                  </a:ext>
                </a:extLst>
              </a:tr>
              <a:tr h="190500">
                <a:tc>
                  <a:txBody>
                    <a:bodyPr/>
                    <a:lstStyle/>
                    <a:p>
                      <a:pPr algn="l" fontAlgn="b"/>
                      <a:r>
                        <a:rPr lang="en-US" sz="1100" u="none" strike="noStrike">
                          <a:effectLst/>
                        </a:rPr>
                        <a:t>total pixels smooth: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dirty="0">
                          <a:effectLst/>
                        </a:rPr>
                        <a:t>41445</a:t>
                      </a:r>
                      <a:endParaRPr lang="en-US" sz="1100" b="0" i="0" u="none" strike="noStrike" dirty="0">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2011189236"/>
                  </a:ext>
                </a:extLst>
              </a:tr>
            </a:tbl>
          </a:graphicData>
        </a:graphic>
      </p:graphicFrame>
      <p:sp>
        <p:nvSpPr>
          <p:cNvPr id="8" name="TextBox 7">
            <a:extLst>
              <a:ext uri="{FF2B5EF4-FFF2-40B4-BE49-F238E27FC236}">
                <a16:creationId xmlns:a16="http://schemas.microsoft.com/office/drawing/2014/main" id="{B43B022C-0D36-4F06-9710-D106A95035DD}"/>
              </a:ext>
            </a:extLst>
          </p:cNvPr>
          <p:cNvSpPr txBox="1"/>
          <p:nvPr/>
        </p:nvSpPr>
        <p:spPr>
          <a:xfrm>
            <a:off x="2231137" y="2986481"/>
            <a:ext cx="78327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Thus, 99.5% of the pixels in the data do not contain cells. This means using a traditional machine learning classifier for this data would output no cells, and result in 99.5% accuracy!</a:t>
            </a:r>
          </a:p>
          <a:p>
            <a:pPr marL="285750" indent="-285750">
              <a:buFont typeface="Arial" panose="020B0604020202020204" pitchFamily="34" charset="0"/>
              <a:buChar char="•"/>
            </a:pPr>
            <a:r>
              <a:rPr lang="en-US" dirty="0"/>
              <a:t>Of the pixels that contain cells, ~65% are one cell type, the rest are the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Luckily, many machine learning tasks contain imbalanced data such as this, and this imbalance occurs often in data science</a:t>
            </a:r>
          </a:p>
          <a:p>
            <a:pPr marL="285750" indent="-285750">
              <a:buFont typeface="Arial" panose="020B0604020202020204" pitchFamily="34" charset="0"/>
              <a:buChar char="•"/>
            </a:pPr>
            <a:r>
              <a:rPr lang="en-US" dirty="0"/>
              <a:t>For example, a common example is dataset that may exist with many medical parameters with the output being whether or not the patient had brain cancer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unlike this type of medical data, it is not beneficial to err towards false positives and against false negatives, but to instead be as accurate as possible in general</a:t>
            </a:r>
          </a:p>
        </p:txBody>
      </p:sp>
    </p:spTree>
    <p:extLst>
      <p:ext uri="{BB962C8B-B14F-4D97-AF65-F5344CB8AC3E}">
        <p14:creationId xmlns:p14="http://schemas.microsoft.com/office/powerpoint/2010/main" val="159356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7FEF-92C2-410C-A453-E79EB99710ED}"/>
              </a:ext>
            </a:extLst>
          </p:cNvPr>
          <p:cNvSpPr>
            <a:spLocks noGrp="1"/>
          </p:cNvSpPr>
          <p:nvPr>
            <p:ph type="title"/>
          </p:nvPr>
        </p:nvSpPr>
        <p:spPr/>
        <p:txBody>
          <a:bodyPr/>
          <a:lstStyle/>
          <a:p>
            <a:r>
              <a:rPr lang="en-US" dirty="0"/>
              <a:t>My data strategy</a:t>
            </a:r>
          </a:p>
        </p:txBody>
      </p:sp>
      <p:sp>
        <p:nvSpPr>
          <p:cNvPr id="3" name="Content Placeholder 2">
            <a:extLst>
              <a:ext uri="{FF2B5EF4-FFF2-40B4-BE49-F238E27FC236}">
                <a16:creationId xmlns:a16="http://schemas.microsoft.com/office/drawing/2014/main" id="{6FE1A92F-D219-4634-90D8-5C3CE57F7714}"/>
              </a:ext>
            </a:extLst>
          </p:cNvPr>
          <p:cNvSpPr>
            <a:spLocks noGrp="1"/>
          </p:cNvSpPr>
          <p:nvPr>
            <p:ph idx="1"/>
          </p:nvPr>
        </p:nvSpPr>
        <p:spPr>
          <a:xfrm>
            <a:off x="2231136" y="2638044"/>
            <a:ext cx="7729728" cy="3586587"/>
          </a:xfrm>
        </p:spPr>
        <p:txBody>
          <a:bodyPr/>
          <a:lstStyle/>
          <a:p>
            <a:r>
              <a:rPr lang="en-US" dirty="0"/>
              <a:t>Adopted from [2] and [1], I aim to solve the limited and imbalanced data problem simultaneously</a:t>
            </a:r>
          </a:p>
          <a:p>
            <a:r>
              <a:rPr lang="en-US" dirty="0"/>
              <a:t>Idea: [2] use all binary classifications. Let the data be 65x65 images where the classification is whether or not the center pixel contains the feature to learn</a:t>
            </a:r>
          </a:p>
          <a:p>
            <a:r>
              <a:rPr lang="en-US" dirty="0"/>
              <a:t>Idea: [1] create an artificially balanced dataset by generating an image from each pixel containing a cell and randomly generating the same amount of images with center pixels not containing a cell</a:t>
            </a:r>
          </a:p>
          <a:p>
            <a:endParaRPr lang="en-US" dirty="0"/>
          </a:p>
          <a:p>
            <a:r>
              <a:rPr lang="en-US" dirty="0"/>
              <a:t>Numbers: 97,500 images of cells, same number with no cells, in training set</a:t>
            </a:r>
          </a:p>
          <a:p>
            <a:r>
              <a:rPr lang="en-US" dirty="0"/>
              <a:t>13,200 images of cells, same number with no cells, in validation set</a:t>
            </a:r>
          </a:p>
          <a:p>
            <a:endParaRPr lang="en-US" dirty="0"/>
          </a:p>
        </p:txBody>
      </p:sp>
    </p:spTree>
    <p:extLst>
      <p:ext uri="{BB962C8B-B14F-4D97-AF65-F5344CB8AC3E}">
        <p14:creationId xmlns:p14="http://schemas.microsoft.com/office/powerpoint/2010/main" val="215501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7FEF-92C2-410C-A453-E79EB99710ED}"/>
              </a:ext>
            </a:extLst>
          </p:cNvPr>
          <p:cNvSpPr>
            <a:spLocks noGrp="1"/>
          </p:cNvSpPr>
          <p:nvPr>
            <p:ph type="title"/>
          </p:nvPr>
        </p:nvSpPr>
        <p:spPr/>
        <p:txBody>
          <a:bodyPr/>
          <a:lstStyle/>
          <a:p>
            <a:r>
              <a:rPr lang="en-US" dirty="0"/>
              <a:t>My data strategy</a:t>
            </a:r>
          </a:p>
        </p:txBody>
      </p:sp>
      <p:sp>
        <p:nvSpPr>
          <p:cNvPr id="3" name="Content Placeholder 2">
            <a:extLst>
              <a:ext uri="{FF2B5EF4-FFF2-40B4-BE49-F238E27FC236}">
                <a16:creationId xmlns:a16="http://schemas.microsoft.com/office/drawing/2014/main" id="{6FE1A92F-D219-4634-90D8-5C3CE57F7714}"/>
              </a:ext>
            </a:extLst>
          </p:cNvPr>
          <p:cNvSpPr>
            <a:spLocks noGrp="1"/>
          </p:cNvSpPr>
          <p:nvPr>
            <p:ph idx="1"/>
          </p:nvPr>
        </p:nvSpPr>
        <p:spPr>
          <a:xfrm>
            <a:off x="2231136" y="2638044"/>
            <a:ext cx="7729728" cy="3586587"/>
          </a:xfrm>
        </p:spPr>
        <p:txBody>
          <a:bodyPr/>
          <a:lstStyle/>
          <a:p>
            <a:r>
              <a:rPr lang="en-US" dirty="0"/>
              <a:t>This strategy was used to create datasets for two binary classifiers:</a:t>
            </a:r>
          </a:p>
          <a:p>
            <a:pPr marL="571500" lvl="1" indent="-342900">
              <a:buFont typeface="+mj-lt"/>
              <a:buAutoNum type="arabicPeriod"/>
            </a:pPr>
            <a:r>
              <a:rPr lang="en-US" dirty="0"/>
              <a:t>Does the central pixel contain a cell or not? (100,000 images of each class)</a:t>
            </a:r>
          </a:p>
          <a:p>
            <a:pPr marL="571500" lvl="1" indent="-342900">
              <a:buFont typeface="+mj-lt"/>
              <a:buAutoNum type="arabicPeriod"/>
            </a:pPr>
            <a:r>
              <a:rPr lang="en-US" dirty="0"/>
              <a:t>Is the pixel in the center a pericyte or smooth muscle cell? (40,000 images of each class) (limited by the lower number of smooth muscle pixel images)</a:t>
            </a:r>
          </a:p>
          <a:p>
            <a:r>
              <a:rPr lang="en-US" dirty="0"/>
              <a:t>Thus, I now have two fairly large binary datasets that are artificially balanced</a:t>
            </a:r>
          </a:p>
          <a:p>
            <a:endParaRPr lang="en-US" dirty="0"/>
          </a:p>
          <a:p>
            <a:r>
              <a:rPr lang="en-US" dirty="0"/>
              <a:t>Note: As described in [2], for generation of images where the 65x65 window extends over the edge of the image, the image was mirrored to extrapolate beyond the edge.</a:t>
            </a:r>
          </a:p>
          <a:p>
            <a:endParaRPr lang="en-US" dirty="0"/>
          </a:p>
          <a:p>
            <a:endParaRPr lang="en-US" dirty="0"/>
          </a:p>
        </p:txBody>
      </p:sp>
    </p:spTree>
    <p:extLst>
      <p:ext uri="{BB962C8B-B14F-4D97-AF65-F5344CB8AC3E}">
        <p14:creationId xmlns:p14="http://schemas.microsoft.com/office/powerpoint/2010/main" val="83961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3A66-F10C-401D-8032-BE009F8B5EF2}"/>
              </a:ext>
            </a:extLst>
          </p:cNvPr>
          <p:cNvSpPr>
            <a:spLocks noGrp="1"/>
          </p:cNvSpPr>
          <p:nvPr>
            <p:ph type="title"/>
          </p:nvPr>
        </p:nvSpPr>
        <p:spPr/>
        <p:txBody>
          <a:bodyPr/>
          <a:lstStyle/>
          <a:p>
            <a:r>
              <a:rPr lang="en-US" dirty="0"/>
              <a:t>Deep Learning - strategy</a:t>
            </a:r>
          </a:p>
        </p:txBody>
      </p:sp>
      <p:sp>
        <p:nvSpPr>
          <p:cNvPr id="3" name="Content Placeholder 2">
            <a:extLst>
              <a:ext uri="{FF2B5EF4-FFF2-40B4-BE49-F238E27FC236}">
                <a16:creationId xmlns:a16="http://schemas.microsoft.com/office/drawing/2014/main" id="{F43CEB3B-54A4-4FC1-9D97-CE909F14FE23}"/>
              </a:ext>
            </a:extLst>
          </p:cNvPr>
          <p:cNvSpPr>
            <a:spLocks noGrp="1"/>
          </p:cNvSpPr>
          <p:nvPr>
            <p:ph idx="1"/>
          </p:nvPr>
        </p:nvSpPr>
        <p:spPr/>
        <p:txBody>
          <a:bodyPr/>
          <a:lstStyle/>
          <a:p>
            <a:r>
              <a:rPr lang="en-US" dirty="0"/>
              <a:t>Idea: train the binary classifiers as described, which will lead to a model that outputs 50% one class and 50% another, as it is taught. This is not wanted, however.</a:t>
            </a:r>
          </a:p>
          <a:p>
            <a:r>
              <a:rPr lang="en-US" dirty="0"/>
              <a:t>Solution: use thresholding to push the classes towards the desired ratio</a:t>
            </a:r>
          </a:p>
          <a:p>
            <a:r>
              <a:rPr lang="en-US" dirty="0"/>
              <a:t>Many strategies exist for generating these thresholds, as described in [1] and [2]. </a:t>
            </a:r>
          </a:p>
          <a:p>
            <a:r>
              <a:rPr lang="en-US" dirty="0"/>
              <a:t>One clear method is to use the ratio of these features in the training and validation sets to create the thresholds to be used on the test set.</a:t>
            </a:r>
          </a:p>
        </p:txBody>
      </p:sp>
    </p:spTree>
    <p:extLst>
      <p:ext uri="{BB962C8B-B14F-4D97-AF65-F5344CB8AC3E}">
        <p14:creationId xmlns:p14="http://schemas.microsoft.com/office/powerpoint/2010/main" val="1981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00B0-259A-4F69-B934-8C5AA9C2E75F}"/>
              </a:ext>
            </a:extLst>
          </p:cNvPr>
          <p:cNvSpPr>
            <a:spLocks noGrp="1"/>
          </p:cNvSpPr>
          <p:nvPr>
            <p:ph type="title"/>
          </p:nvPr>
        </p:nvSpPr>
        <p:spPr/>
        <p:txBody>
          <a:bodyPr/>
          <a:lstStyle/>
          <a:p>
            <a:r>
              <a:rPr lang="en-US" dirty="0"/>
              <a:t>Deep learning - model</a:t>
            </a:r>
          </a:p>
        </p:txBody>
      </p:sp>
      <p:sp>
        <p:nvSpPr>
          <p:cNvPr id="3" name="Content Placeholder 2">
            <a:extLst>
              <a:ext uri="{FF2B5EF4-FFF2-40B4-BE49-F238E27FC236}">
                <a16:creationId xmlns:a16="http://schemas.microsoft.com/office/drawing/2014/main" id="{59D1DDEC-AF5B-443F-84D6-5DEDDBE9656D}"/>
              </a:ext>
            </a:extLst>
          </p:cNvPr>
          <p:cNvSpPr>
            <a:spLocks noGrp="1"/>
          </p:cNvSpPr>
          <p:nvPr>
            <p:ph idx="1"/>
          </p:nvPr>
        </p:nvSpPr>
        <p:spPr>
          <a:xfrm>
            <a:off x="2231136" y="2638044"/>
            <a:ext cx="3340324" cy="3779534"/>
          </a:xfrm>
        </p:spPr>
        <p:txBody>
          <a:bodyPr>
            <a:normAutofit/>
          </a:bodyPr>
          <a:lstStyle/>
          <a:p>
            <a:r>
              <a:rPr lang="en-US" dirty="0"/>
              <a:t>Both models run for 10 epochs and evaluated on training and validation set binary accuracy</a:t>
            </a:r>
          </a:p>
          <a:p>
            <a:r>
              <a:rPr lang="en-US" dirty="0"/>
              <a:t>Each epoch exposes the network to each image in the training set, and evaluates the network on the entire validation set</a:t>
            </a:r>
          </a:p>
          <a:p>
            <a:r>
              <a:rPr lang="en-US" dirty="0"/>
              <a:t>The model uses max pooling to </a:t>
            </a:r>
            <a:r>
              <a:rPr lang="en-US" dirty="0" err="1"/>
              <a:t>downsample</a:t>
            </a:r>
            <a:r>
              <a:rPr lang="en-US" dirty="0"/>
              <a:t> and dropout to avoid overfitting [4],[2]</a:t>
            </a:r>
          </a:p>
        </p:txBody>
      </p:sp>
      <p:sp>
        <p:nvSpPr>
          <p:cNvPr id="4" name="Content Placeholder 2">
            <a:extLst>
              <a:ext uri="{FF2B5EF4-FFF2-40B4-BE49-F238E27FC236}">
                <a16:creationId xmlns:a16="http://schemas.microsoft.com/office/drawing/2014/main" id="{26D19CFF-90F5-438D-99E7-A493EC8787DD}"/>
              </a:ext>
            </a:extLst>
          </p:cNvPr>
          <p:cNvSpPr txBox="1">
            <a:spLocks/>
          </p:cNvSpPr>
          <p:nvPr/>
        </p:nvSpPr>
        <p:spPr>
          <a:xfrm>
            <a:off x="6368306" y="2638043"/>
            <a:ext cx="5104223" cy="4124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Specific Model Structure:</a:t>
            </a:r>
          </a:p>
          <a:p>
            <a:pPr lvl="1"/>
            <a:r>
              <a:rPr lang="en-US" dirty="0"/>
              <a:t>3x3 2D convolution, RELU activation function, followed by 2x2 Max Pooling (32 filters)</a:t>
            </a:r>
          </a:p>
          <a:p>
            <a:pPr lvl="1"/>
            <a:r>
              <a:rPr lang="en-US" dirty="0"/>
              <a:t>3x3 2D convolution, RELU activation function, followed by 2x2 Max Pooling (32 filters)</a:t>
            </a:r>
          </a:p>
          <a:p>
            <a:pPr lvl="1"/>
            <a:r>
              <a:rPr lang="en-US" dirty="0"/>
              <a:t>3x3 2D convolution, RELU activation function, followed by 2x2 Max Pooling (64 filters)</a:t>
            </a:r>
          </a:p>
          <a:p>
            <a:pPr lvl="1"/>
            <a:r>
              <a:rPr lang="en-US" dirty="0"/>
              <a:t>Flatten to 1 Dimension</a:t>
            </a:r>
          </a:p>
          <a:p>
            <a:pPr lvl="1"/>
            <a:r>
              <a:rPr lang="en-US" dirty="0"/>
              <a:t>Dense layer, RELU activation (64 filters)</a:t>
            </a:r>
          </a:p>
          <a:p>
            <a:pPr lvl="1"/>
            <a:r>
              <a:rPr lang="en-US" dirty="0"/>
              <a:t>0.5 Dropout</a:t>
            </a:r>
          </a:p>
          <a:p>
            <a:pPr lvl="1"/>
            <a:r>
              <a:rPr lang="en-US" dirty="0"/>
              <a:t>Dense layer, Sigmoid activation</a:t>
            </a:r>
          </a:p>
          <a:p>
            <a:pPr lvl="1"/>
            <a:r>
              <a:rPr lang="en-US" dirty="0"/>
              <a:t>Loss function: Binary </a:t>
            </a:r>
            <a:r>
              <a:rPr lang="en-US" dirty="0" err="1"/>
              <a:t>Crossentropy</a:t>
            </a:r>
            <a:endParaRPr lang="en-US" dirty="0"/>
          </a:p>
          <a:p>
            <a:pPr lvl="1"/>
            <a:endParaRPr lang="en-US" dirty="0"/>
          </a:p>
        </p:txBody>
      </p:sp>
    </p:spTree>
    <p:extLst>
      <p:ext uri="{BB962C8B-B14F-4D97-AF65-F5344CB8AC3E}">
        <p14:creationId xmlns:p14="http://schemas.microsoft.com/office/powerpoint/2010/main" val="9227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9B25-B4F3-49CF-90BB-9BC03D183E94}"/>
              </a:ext>
            </a:extLst>
          </p:cNvPr>
          <p:cNvSpPr>
            <a:spLocks noGrp="1"/>
          </p:cNvSpPr>
          <p:nvPr>
            <p:ph type="title"/>
          </p:nvPr>
        </p:nvSpPr>
        <p:spPr/>
        <p:txBody>
          <a:bodyPr/>
          <a:lstStyle/>
          <a:p>
            <a:r>
              <a:rPr lang="en-US" dirty="0"/>
              <a:t>Deep learning - thresholds</a:t>
            </a:r>
          </a:p>
        </p:txBody>
      </p:sp>
      <p:graphicFrame>
        <p:nvGraphicFramePr>
          <p:cNvPr id="4" name="Content Placeholder 3">
            <a:extLst>
              <a:ext uri="{FF2B5EF4-FFF2-40B4-BE49-F238E27FC236}">
                <a16:creationId xmlns:a16="http://schemas.microsoft.com/office/drawing/2014/main" id="{540A4FFB-F2B1-4BE6-A769-249FC9FBA9DC}"/>
              </a:ext>
            </a:extLst>
          </p:cNvPr>
          <p:cNvGraphicFramePr>
            <a:graphicFrameLocks noGrp="1"/>
          </p:cNvGraphicFramePr>
          <p:nvPr>
            <p:ph idx="1"/>
            <p:extLst>
              <p:ext uri="{D42A27DB-BD31-4B8C-83A1-F6EECF244321}">
                <p14:modId xmlns:p14="http://schemas.microsoft.com/office/powerpoint/2010/main" val="3119117589"/>
              </p:ext>
            </p:extLst>
          </p:nvPr>
        </p:nvGraphicFramePr>
        <p:xfrm>
          <a:off x="2231136" y="2379312"/>
          <a:ext cx="4089400" cy="952500"/>
        </p:xfrm>
        <a:graphic>
          <a:graphicData uri="http://schemas.openxmlformats.org/drawingml/2006/table">
            <a:tbl>
              <a:tblPr>
                <a:tableStyleId>{5C22544A-7EE6-4342-B048-85BDC9FD1C3A}</a:tableStyleId>
              </a:tblPr>
              <a:tblGrid>
                <a:gridCol w="2694418">
                  <a:extLst>
                    <a:ext uri="{9D8B030D-6E8A-4147-A177-3AD203B41FA5}">
                      <a16:colId xmlns:a16="http://schemas.microsoft.com/office/drawing/2014/main" val="4003156404"/>
                    </a:ext>
                  </a:extLst>
                </a:gridCol>
                <a:gridCol w="1394982">
                  <a:extLst>
                    <a:ext uri="{9D8B030D-6E8A-4147-A177-3AD203B41FA5}">
                      <a16:colId xmlns:a16="http://schemas.microsoft.com/office/drawing/2014/main" val="224052908"/>
                    </a:ext>
                  </a:extLst>
                </a:gridCol>
              </a:tblGrid>
              <a:tr h="190500">
                <a:tc gridSpan="2">
                  <a:txBody>
                    <a:bodyPr/>
                    <a:lstStyle/>
                    <a:p>
                      <a:pPr algn="ctr" fontAlgn="b"/>
                      <a:r>
                        <a:rPr lang="en-US" sz="1100" u="none" strike="noStrike" dirty="0">
                          <a:effectLst/>
                        </a:rPr>
                        <a:t>Cell locator threshold: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893866009"/>
                  </a:ext>
                </a:extLst>
              </a:tr>
              <a:tr h="190500">
                <a:tc>
                  <a:txBody>
                    <a:bodyPr/>
                    <a:lstStyle/>
                    <a:p>
                      <a:pPr algn="l" fontAlgn="b"/>
                      <a:r>
                        <a:rPr lang="en-US" sz="1100" u="none" strike="noStrike">
                          <a:effectLst/>
                        </a:rPr>
                        <a:t>Total non-cell pixels in training + valid data: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26365757</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2404374061"/>
                  </a:ext>
                </a:extLst>
              </a:tr>
              <a:tr h="190500">
                <a:tc>
                  <a:txBody>
                    <a:bodyPr/>
                    <a:lstStyle/>
                    <a:p>
                      <a:pPr algn="l" fontAlgn="b"/>
                      <a:r>
                        <a:rPr lang="en-US" sz="1100" u="none" strike="noStrike">
                          <a:effectLst/>
                        </a:rPr>
                        <a:t>Total cell pixels in training + valid data: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110787</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170973868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9099854"/>
                  </a:ext>
                </a:extLst>
              </a:tr>
              <a:tr h="190500">
                <a:tc>
                  <a:txBody>
                    <a:bodyPr/>
                    <a:lstStyle/>
                    <a:p>
                      <a:pPr algn="l" fontAlgn="b"/>
                      <a:r>
                        <a:rPr lang="en-US" sz="1100" u="none" strike="noStrike">
                          <a:effectLst/>
                        </a:rPr>
                        <a:t>threshold for having cell: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0.004184345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6351597"/>
                  </a:ext>
                </a:extLst>
              </a:tr>
            </a:tbl>
          </a:graphicData>
        </a:graphic>
      </p:graphicFrame>
      <p:graphicFrame>
        <p:nvGraphicFramePr>
          <p:cNvPr id="5" name="Table 4">
            <a:extLst>
              <a:ext uri="{FF2B5EF4-FFF2-40B4-BE49-F238E27FC236}">
                <a16:creationId xmlns:a16="http://schemas.microsoft.com/office/drawing/2014/main" id="{2DDD7E60-0630-4CC7-ACC0-F220738CFDF0}"/>
              </a:ext>
            </a:extLst>
          </p:cNvPr>
          <p:cNvGraphicFramePr>
            <a:graphicFrameLocks noGrp="1"/>
          </p:cNvGraphicFramePr>
          <p:nvPr>
            <p:extLst>
              <p:ext uri="{D42A27DB-BD31-4B8C-83A1-F6EECF244321}">
                <p14:modId xmlns:p14="http://schemas.microsoft.com/office/powerpoint/2010/main" val="3833080934"/>
              </p:ext>
            </p:extLst>
          </p:nvPr>
        </p:nvGraphicFramePr>
        <p:xfrm>
          <a:off x="6773164" y="2379312"/>
          <a:ext cx="3187700" cy="952500"/>
        </p:xfrm>
        <a:graphic>
          <a:graphicData uri="http://schemas.openxmlformats.org/drawingml/2006/table">
            <a:tbl>
              <a:tblPr>
                <a:tableStyleId>{5C22544A-7EE6-4342-B048-85BDC9FD1C3A}</a:tableStyleId>
              </a:tblPr>
              <a:tblGrid>
                <a:gridCol w="1412514">
                  <a:extLst>
                    <a:ext uri="{9D8B030D-6E8A-4147-A177-3AD203B41FA5}">
                      <a16:colId xmlns:a16="http://schemas.microsoft.com/office/drawing/2014/main" val="4123937980"/>
                    </a:ext>
                  </a:extLst>
                </a:gridCol>
                <a:gridCol w="1775186">
                  <a:extLst>
                    <a:ext uri="{9D8B030D-6E8A-4147-A177-3AD203B41FA5}">
                      <a16:colId xmlns:a16="http://schemas.microsoft.com/office/drawing/2014/main" val="1022274671"/>
                    </a:ext>
                  </a:extLst>
                </a:gridCol>
              </a:tblGrid>
              <a:tr h="190500">
                <a:tc gridSpan="2">
                  <a:txBody>
                    <a:bodyPr/>
                    <a:lstStyle/>
                    <a:p>
                      <a:pPr algn="ctr" fontAlgn="b"/>
                      <a:r>
                        <a:rPr lang="en-US" sz="1100" u="none" strike="noStrike">
                          <a:effectLst/>
                        </a:rPr>
                        <a:t>Cell distinguisher threshold: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385601963"/>
                  </a:ext>
                </a:extLst>
              </a:tr>
              <a:tr h="190500">
                <a:tc>
                  <a:txBody>
                    <a:bodyPr/>
                    <a:lstStyle/>
                    <a:p>
                      <a:pPr algn="l" fontAlgn="b"/>
                      <a:r>
                        <a:rPr lang="en-US" sz="1100" u="none" strike="noStrike">
                          <a:effectLst/>
                        </a:rPr>
                        <a:t>total pixels pericyte: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69342</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2999893985"/>
                  </a:ext>
                </a:extLst>
              </a:tr>
              <a:tr h="190500">
                <a:tc>
                  <a:txBody>
                    <a:bodyPr/>
                    <a:lstStyle/>
                    <a:p>
                      <a:pPr algn="l" fontAlgn="b"/>
                      <a:r>
                        <a:rPr lang="en-US" sz="1100" u="none" strike="noStrike">
                          <a:effectLst/>
                        </a:rPr>
                        <a:t>total pixels smooth: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41445</a:t>
                      </a:r>
                      <a:endParaRPr lang="en-US" sz="1100" b="0" i="0" u="none" strike="noStrike">
                        <a:solidFill>
                          <a:srgbClr val="000000"/>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188738877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9392964"/>
                  </a:ext>
                </a:extLst>
              </a:tr>
              <a:tr h="190500">
                <a:tc>
                  <a:txBody>
                    <a:bodyPr/>
                    <a:lstStyle/>
                    <a:p>
                      <a:pPr algn="l" fontAlgn="b"/>
                      <a:r>
                        <a:rPr lang="en-US" sz="1100" u="none" strike="noStrike">
                          <a:effectLst/>
                        </a:rPr>
                        <a:t>threshold for pericyte: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0.625903761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4138861"/>
                  </a:ext>
                </a:extLst>
              </a:tr>
            </a:tbl>
          </a:graphicData>
        </a:graphic>
      </p:graphicFrame>
      <p:sp>
        <p:nvSpPr>
          <p:cNvPr id="6" name="TextBox 5">
            <a:extLst>
              <a:ext uri="{FF2B5EF4-FFF2-40B4-BE49-F238E27FC236}">
                <a16:creationId xmlns:a16="http://schemas.microsoft.com/office/drawing/2014/main" id="{31A0FB72-01A3-45A7-80EC-684D76BFFEB1}"/>
              </a:ext>
            </a:extLst>
          </p:cNvPr>
          <p:cNvSpPr txBox="1"/>
          <p:nvPr/>
        </p:nvSpPr>
        <p:spPr>
          <a:xfrm>
            <a:off x="2231136" y="3942826"/>
            <a:ext cx="77297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Pixel counts obtained from training and validation original 512x512 images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Threshold applied to output of binary classifier, which is as follows:</a:t>
            </a:r>
          </a:p>
          <a:p>
            <a:pPr marL="742950" lvl="1" indent="-285750">
              <a:buFont typeface="Arial" panose="020B0604020202020204" pitchFamily="34" charset="0"/>
              <a:buChar char="•"/>
            </a:pPr>
            <a:r>
              <a:rPr lang="en-US" dirty="0"/>
              <a:t>0: has cell, 1: no cell</a:t>
            </a:r>
          </a:p>
          <a:p>
            <a:pPr marL="742950" lvl="1" indent="-285750">
              <a:buFont typeface="Arial" panose="020B0604020202020204" pitchFamily="34" charset="0"/>
              <a:buChar char="•"/>
            </a:pPr>
            <a:r>
              <a:rPr lang="en-US" dirty="0"/>
              <a:t>0: pericyte, 1: smooth muscle cell</a:t>
            </a:r>
          </a:p>
        </p:txBody>
      </p:sp>
    </p:spTree>
    <p:extLst>
      <p:ext uri="{BB962C8B-B14F-4D97-AF65-F5344CB8AC3E}">
        <p14:creationId xmlns:p14="http://schemas.microsoft.com/office/powerpoint/2010/main" val="204452979"/>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524</TotalTime>
  <Words>1473</Words>
  <Application>Microsoft Office PowerPoint</Application>
  <PresentationFormat>Widescreen</PresentationFormat>
  <Paragraphs>151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Gill Sans MT</vt:lpstr>
      <vt:lpstr>Parcel</vt:lpstr>
      <vt:lpstr>Segmenting and Distinguishing Pericyte and Smooth Muscle Cells in Microscopy Images using Deep Learning</vt:lpstr>
      <vt:lpstr>Introduction</vt:lpstr>
      <vt:lpstr>Limited Data</vt:lpstr>
      <vt:lpstr>Imbalanced data</vt:lpstr>
      <vt:lpstr>My data strategy</vt:lpstr>
      <vt:lpstr>My data strategy</vt:lpstr>
      <vt:lpstr>Deep Learning - strategy</vt:lpstr>
      <vt:lpstr>Deep learning - model</vt:lpstr>
      <vt:lpstr>Deep learning - thresholds</vt:lpstr>
      <vt:lpstr>Results of training</vt:lpstr>
      <vt:lpstr>PowerPoint Presentation</vt:lpstr>
      <vt:lpstr>results – Cell/no-cell deep learning versus automated</vt:lpstr>
      <vt:lpstr>Results – putting it all together</vt:lpstr>
      <vt:lpstr>Results – putting it all together</vt:lpstr>
      <vt:lpstr>PowerPoint Presentation</vt:lpstr>
      <vt:lpstr>Implications of results</vt:lpstr>
      <vt:lpstr>Future works and parting thoughts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 Tyler Duane</dc:creator>
  <cp:lastModifiedBy>Ruch, Tyler Duane</cp:lastModifiedBy>
  <cp:revision>37</cp:revision>
  <dcterms:created xsi:type="dcterms:W3CDTF">2018-11-18T20:19:50Z</dcterms:created>
  <dcterms:modified xsi:type="dcterms:W3CDTF">2018-11-19T05:12:09Z</dcterms:modified>
</cp:coreProperties>
</file>