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81608"/>
  </p:normalViewPr>
  <p:slideViewPr>
    <p:cSldViewPr snapToGrid="0" snapToObjects="1" showGuides="1">
      <p:cViewPr>
        <p:scale>
          <a:sx n="103" d="100"/>
          <a:sy n="103" d="100"/>
        </p:scale>
        <p:origin x="144" y="14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087B2-4078-CE43-8D13-E93C29A7148A}" type="datetimeFigureOut">
              <a:rPr lang="en-US" smtClean="0"/>
              <a:t>9/16/16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E3AD-540F-DB47-B461-918B49F3C78A}" type="slidenum">
              <a:rPr lang="en-US" smtClean="0"/>
              <a:t>‹#›</a:t>
            </a:fld>
            <a:endParaRPr lang="en-US"/>
          </a:p>
        </p:txBody>
      </p:sp>
    </p:spTree>
    <p:extLst>
      <p:ext uri="{BB962C8B-B14F-4D97-AF65-F5344CB8AC3E}">
        <p14:creationId xmlns:p14="http://schemas.microsoft.com/office/powerpoint/2010/main" val="167940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パラメータの依存関係をはっきりさせる</a:t>
            </a:r>
            <a:endParaRPr lang="en-US" altLang="ja-JP" dirty="0" smtClean="0"/>
          </a:p>
          <a:p>
            <a:r>
              <a:rPr lang="ja-JP" altLang="en-US" dirty="0" smtClean="0"/>
              <a:t>何で時間を測っているのか</a:t>
            </a:r>
            <a:r>
              <a:rPr lang="en-US" altLang="ja-JP" dirty="0" smtClean="0"/>
              <a:t>?</a:t>
            </a:r>
            <a:r>
              <a:rPr lang="ja-JP" altLang="en-US" dirty="0" smtClean="0"/>
              <a:t>　</a:t>
            </a:r>
            <a:r>
              <a:rPr lang="en-US" altLang="ja-JP" dirty="0" smtClean="0"/>
              <a:t>(mutation rate</a:t>
            </a:r>
            <a:r>
              <a:rPr lang="ja-JP" altLang="en-US" dirty="0" smtClean="0"/>
              <a:t>で</a:t>
            </a:r>
            <a:r>
              <a:rPr lang="en-US" altLang="ja-JP" dirty="0" smtClean="0"/>
              <a:t>?)</a:t>
            </a:r>
          </a:p>
          <a:p>
            <a:r>
              <a:rPr lang="ja-JP" altLang="en-US" dirty="0" smtClean="0"/>
              <a:t>単位、無次元化</a:t>
            </a:r>
            <a:endParaRPr lang="en-US" altLang="ja-JP" dirty="0" smtClean="0"/>
          </a:p>
          <a:p>
            <a:r>
              <a:rPr lang="ja-JP" altLang="en-US" dirty="0" smtClean="0"/>
              <a:t>でないと、現実のデータにあてはめられない</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9759E3AD-540F-DB47-B461-918B49F3C78A}" type="slidenum">
              <a:rPr lang="en-US" smtClean="0"/>
              <a:t>3</a:t>
            </a:fld>
            <a:endParaRPr lang="en-US"/>
          </a:p>
        </p:txBody>
      </p:sp>
    </p:spTree>
    <p:extLst>
      <p:ext uri="{BB962C8B-B14F-4D97-AF65-F5344CB8AC3E}">
        <p14:creationId xmlns:p14="http://schemas.microsoft.com/office/powerpoint/2010/main" val="1423187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B=3.0x10^9</a:t>
            </a:r>
            <a:r>
              <a:rPr lang="ja-JP" altLang="en-US" dirty="0" smtClean="0"/>
              <a:t>とかは、</a:t>
            </a:r>
            <a:r>
              <a:rPr lang="en-US" altLang="ja-JP" dirty="0" smtClean="0"/>
              <a:t>r</a:t>
            </a:r>
            <a:r>
              <a:rPr lang="ja-JP" altLang="en-US" dirty="0" smtClean="0"/>
              <a:t>や</a:t>
            </a:r>
            <a:r>
              <a:rPr lang="en-US" altLang="ja-JP" dirty="0" smtClean="0"/>
              <a:t>N</a:t>
            </a:r>
            <a:r>
              <a:rPr lang="ja-JP" altLang="en-US" dirty="0" smtClean="0"/>
              <a:t>を決めた上でのこと。</a:t>
            </a:r>
            <a:endParaRPr lang="en-US" altLang="ja-JP" dirty="0" smtClean="0"/>
          </a:p>
          <a:p>
            <a:r>
              <a:rPr lang="ja-JP" altLang="en-US" dirty="0" smtClean="0"/>
              <a:t>また、単位、パラメータ依存</a:t>
            </a:r>
            <a:r>
              <a:rPr lang="ja-JP" altLang="en-US" smtClean="0"/>
              <a:t>関係を考えられていない。</a:t>
            </a:r>
            <a:endParaRPr lang="en-US" dirty="0"/>
          </a:p>
        </p:txBody>
      </p:sp>
      <p:sp>
        <p:nvSpPr>
          <p:cNvPr id="4" name="Slide Number Placeholder 3"/>
          <p:cNvSpPr>
            <a:spLocks noGrp="1"/>
          </p:cNvSpPr>
          <p:nvPr>
            <p:ph type="sldNum" sz="quarter" idx="10"/>
          </p:nvPr>
        </p:nvSpPr>
        <p:spPr/>
        <p:txBody>
          <a:bodyPr/>
          <a:lstStyle/>
          <a:p>
            <a:fld id="{9759E3AD-540F-DB47-B461-918B49F3C78A}" type="slidenum">
              <a:rPr lang="en-US" smtClean="0"/>
              <a:t>5</a:t>
            </a:fld>
            <a:endParaRPr lang="en-US"/>
          </a:p>
        </p:txBody>
      </p:sp>
    </p:spTree>
    <p:extLst>
      <p:ext uri="{BB962C8B-B14F-4D97-AF65-F5344CB8AC3E}">
        <p14:creationId xmlns:p14="http://schemas.microsoft.com/office/powerpoint/2010/main" val="193889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 20160916</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3071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simulation</a:t>
            </a:r>
            <a:endParaRPr lang="en-US" dirty="0"/>
          </a:p>
        </p:txBody>
      </p:sp>
      <p:grpSp>
        <p:nvGrpSpPr>
          <p:cNvPr id="9" name="Group 8"/>
          <p:cNvGrpSpPr/>
          <p:nvPr/>
        </p:nvGrpSpPr>
        <p:grpSpPr>
          <a:xfrm>
            <a:off x="6243303" y="1450422"/>
            <a:ext cx="3990915" cy="4203125"/>
            <a:chOff x="5514703" y="1473200"/>
            <a:chExt cx="3990915" cy="4203125"/>
          </a:xfrm>
        </p:grpSpPr>
        <p:pic>
          <p:nvPicPr>
            <p:cNvPr id="4" name="Picture 3"/>
            <p:cNvPicPr>
              <a:picLocks noChangeAspect="1"/>
            </p:cNvPicPr>
            <p:nvPr/>
          </p:nvPicPr>
          <p:blipFill>
            <a:blip r:embed="rId2"/>
            <a:stretch>
              <a:fillRect/>
            </a:stretch>
          </p:blipFill>
          <p:spPr>
            <a:xfrm>
              <a:off x="5971903" y="1611224"/>
              <a:ext cx="3533715" cy="4065101"/>
            </a:xfrm>
            <a:prstGeom prst="rect">
              <a:avLst/>
            </a:prstGeom>
          </p:spPr>
        </p:pic>
        <p:sp>
          <p:nvSpPr>
            <p:cNvPr id="6" name="Rectangle 5"/>
            <p:cNvSpPr/>
            <p:nvPr/>
          </p:nvSpPr>
          <p:spPr>
            <a:xfrm>
              <a:off x="5971903" y="1473200"/>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14703" y="3643774"/>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71903" y="5083466"/>
              <a:ext cx="257145" cy="410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81615" y="1450422"/>
                <a:ext cx="6894275" cy="5230197"/>
              </a:xfrm>
            </p:spPr>
            <p:txBody>
              <a:bodyPr>
                <a:normAutofit fontScale="62500" lnSpcReduction="20000"/>
              </a:bodyPr>
              <a:lstStyle/>
              <a:p>
                <a:r>
                  <a:rPr lang="ja-JP" altLang="en-US" sz="1600" dirty="0" smtClean="0"/>
                  <a:t>時間の刻み数 </a:t>
                </a:r>
                <a14:m>
                  <m:oMath xmlns:m="http://schemas.openxmlformats.org/officeDocument/2006/math">
                    <m:r>
                      <a:rPr lang="en-US" altLang="ja-JP" sz="1600" i="1" dirty="0" smtClean="0">
                        <a:latin typeface="Cambria Math" charset="0"/>
                      </a:rPr>
                      <m:t>𝐻</m:t>
                    </m:r>
                    <m:r>
                      <a:rPr lang="en-US" altLang="ja-JP" sz="1600" i="1" dirty="0" smtClean="0">
                        <a:latin typeface="Cambria Math" charset="0"/>
                      </a:rPr>
                      <m:t>, </m:t>
                    </m:r>
                    <m:r>
                      <m:rPr>
                        <m:sty m:val="p"/>
                      </m:rPr>
                      <a:rPr lang="en-US" altLang="ja-JP" sz="1600" i="0" dirty="0" err="1">
                        <a:latin typeface="Cambria Math" charset="0"/>
                      </a:rPr>
                      <m:t>Δ</m:t>
                    </m:r>
                    <m:r>
                      <a:rPr lang="en-US" altLang="ja-JP" sz="1600" i="1" dirty="0" err="1">
                        <a:latin typeface="Cambria Math" charset="0"/>
                      </a:rPr>
                      <m:t>𝑡</m:t>
                    </m:r>
                    <m:r>
                      <a:rPr lang="en-US" altLang="ja-JP" sz="1600" i="1" dirty="0">
                        <a:latin typeface="Cambria Math" charset="0"/>
                      </a:rPr>
                      <m:t> = 1/</m:t>
                    </m:r>
                    <m:r>
                      <a:rPr lang="en-US" altLang="ja-JP" sz="1600" i="1" dirty="0">
                        <a:latin typeface="Cambria Math" charset="0"/>
                      </a:rPr>
                      <m:t>𝐻</m:t>
                    </m:r>
                  </m:oMath>
                </a14:m>
                <a:endParaRPr lang="en-US" altLang="ja-JP" sz="1600" dirty="0"/>
              </a:p>
              <a:p>
                <a14:m>
                  <m:oMath xmlns:m="http://schemas.openxmlformats.org/officeDocument/2006/math">
                    <m:r>
                      <a:rPr lang="en-US" sz="1600" i="1" dirty="0" smtClean="0">
                        <a:latin typeface="Cambria Math" charset="0"/>
                      </a:rPr>
                      <m:t>𝐵</m:t>
                    </m:r>
                  </m:oMath>
                </a14:m>
                <a:r>
                  <a:rPr lang="en-US" sz="1600" dirty="0"/>
                  <a:t>: #Base pair</a:t>
                </a:r>
              </a:p>
              <a:p>
                <a14:m>
                  <m:oMath xmlns:m="http://schemas.openxmlformats.org/officeDocument/2006/math">
                    <m:r>
                      <a:rPr lang="en-US" sz="1600" i="1" dirty="0" smtClean="0">
                        <a:latin typeface="Cambria Math" charset="0"/>
                      </a:rPr>
                      <m:t>𝑟</m:t>
                    </m:r>
                    <m:r>
                      <a:rPr lang="en-US" sz="1600" i="1" baseline="-25000" dirty="0" err="1">
                        <a:latin typeface="Cambria Math" charset="0"/>
                      </a:rPr>
                      <m:t>𝑖</m:t>
                    </m:r>
                  </m:oMath>
                </a14:m>
                <a:r>
                  <a:rPr lang="en-US" sz="1600" dirty="0"/>
                  <a:t>: </a:t>
                </a:r>
                <a:r>
                  <a:rPr lang="en-US" altLang="ja-JP" sz="1600" dirty="0" smtClean="0"/>
                  <a:t>M</a:t>
                </a:r>
                <a:r>
                  <a:rPr lang="en-US" sz="1600" dirty="0" smtClean="0"/>
                  <a:t>utation rate</a:t>
                </a:r>
                <a:endParaRPr lang="en-US" sz="1600" dirty="0"/>
              </a:p>
              <a:p>
                <a:pPr marL="0" indent="0">
                  <a:lnSpc>
                    <a:spcPct val="120000"/>
                  </a:lnSpc>
                  <a:spcBef>
                    <a:spcPts val="600"/>
                  </a:spcBef>
                  <a:buNone/>
                </a:pPr>
                <a14:m>
                  <m:oMath xmlns:m="http://schemas.openxmlformats.org/officeDocument/2006/math">
                    <m:r>
                      <a:rPr lang="en-US" sz="1600" i="1" dirty="0" smtClean="0">
                        <a:latin typeface="Cambria Math" charset="0"/>
                      </a:rPr>
                      <m:t>𝑅𝑒𝑎𝑑𝑠</m:t>
                    </m:r>
                  </m:oMath>
                </a14:m>
                <a:r>
                  <a:rPr lang="en-US" sz="1600" dirty="0" smtClean="0"/>
                  <a:t> </a:t>
                </a:r>
                <a14:m>
                  <m:oMath xmlns:m="http://schemas.openxmlformats.org/officeDocument/2006/math">
                    <m:r>
                      <a:rPr lang="en-US" sz="1600" i="1" dirty="0" smtClean="0">
                        <a:latin typeface="Cambria Math" charset="0"/>
                      </a:rPr>
                      <m:t>= {}</m:t>
                    </m:r>
                  </m:oMath>
                </a14:m>
                <a:endParaRPr lang="en-US" sz="1600" dirty="0" smtClean="0"/>
              </a:p>
              <a:p>
                <a:pPr marL="0" indent="0">
                  <a:lnSpc>
                    <a:spcPct val="120000"/>
                  </a:lnSpc>
                  <a:spcBef>
                    <a:spcPts val="600"/>
                  </a:spcBef>
                  <a:buNone/>
                </a:pPr>
                <a:r>
                  <a:rPr lang="en-US" sz="1600" dirty="0" smtClean="0"/>
                  <a:t>for </a:t>
                </a:r>
                <a14:m>
                  <m:oMath xmlns:m="http://schemas.openxmlformats.org/officeDocument/2006/math">
                    <m:r>
                      <a:rPr lang="en-US" sz="1600" i="1" dirty="0" smtClean="0">
                        <a:latin typeface="Cambria Math" charset="0"/>
                      </a:rPr>
                      <m:t>h</m:t>
                    </m:r>
                    <m:r>
                      <a:rPr lang="en-US" sz="1600" i="1" dirty="0" smtClean="0">
                        <a:latin typeface="Cambria Math" charset="0"/>
                      </a:rPr>
                      <m:t> = </m:t>
                    </m:r>
                    <m:r>
                      <a:rPr lang="en-US" sz="1600" i="1" dirty="0" smtClean="0">
                        <a:latin typeface="Cambria Math" charset="0"/>
                      </a:rPr>
                      <m:t>𝐻</m:t>
                    </m:r>
                    <m:r>
                      <a:rPr lang="en-US" sz="1600" i="1" dirty="0" smtClean="0">
                        <a:latin typeface="Cambria Math" charset="0"/>
                      </a:rPr>
                      <m:t>−1 </m:t>
                    </m:r>
                    <m:r>
                      <a:rPr lang="en-US" sz="1600" i="1" dirty="0" smtClean="0">
                        <a:latin typeface="Cambria Math" charset="0"/>
                      </a:rPr>
                      <m:t>𝑡𝑜</m:t>
                    </m:r>
                    <m:r>
                      <a:rPr lang="en-US" sz="1600" i="1" dirty="0" smtClean="0">
                        <a:latin typeface="Cambria Math" charset="0"/>
                      </a:rPr>
                      <m:t> 1</m:t>
                    </m:r>
                  </m:oMath>
                </a14:m>
                <a:endParaRPr lang="en-US" sz="1600" i="1" dirty="0" smtClean="0">
                  <a:latin typeface="Cambria Math" charset="0"/>
                </a:endParaRPr>
              </a:p>
              <a:p>
                <a:pPr marL="0" indent="0">
                  <a:lnSpc>
                    <a:spcPct val="120000"/>
                  </a:lnSpc>
                  <a:spcBef>
                    <a:spcPts val="600"/>
                  </a:spcBef>
                  <a:buNone/>
                </a:pPr>
                <a:r>
                  <a:rPr lang="en-US" sz="1600" dirty="0" smtClean="0"/>
                  <a:t>	</a:t>
                </a:r>
                <a14:m>
                  <m:oMath xmlns:m="http://schemas.openxmlformats.org/officeDocument/2006/math">
                    <m:r>
                      <a:rPr lang="el-GR" sz="1600" i="1" dirty="0" smtClean="0">
                        <a:latin typeface="Cambria Math" charset="0"/>
                      </a:rPr>
                      <m:t>𝑡</m:t>
                    </m:r>
                    <m:r>
                      <a:rPr lang="el-GR" sz="1600" i="1" dirty="0" smtClean="0">
                        <a:latin typeface="Cambria Math" charset="0"/>
                      </a:rPr>
                      <m:t> = </m:t>
                    </m:r>
                    <m:r>
                      <a:rPr lang="el-GR" sz="1600" i="1" dirty="0" err="1">
                        <a:latin typeface="Cambria Math" charset="0"/>
                      </a:rPr>
                      <m:t>h</m:t>
                    </m:r>
                    <m:r>
                      <a:rPr lang="el-GR" sz="1600" dirty="0" err="1">
                        <a:latin typeface="Cambria Math" charset="0"/>
                        <a:ea typeface="Cambria Math" charset="0"/>
                        <a:cs typeface="Cambria Math" charset="0"/>
                      </a:rPr>
                      <m:t>∆</m:t>
                    </m:r>
                    <m:r>
                      <a:rPr lang="el-GR" sz="1600" i="1" dirty="0" err="1">
                        <a:latin typeface="Cambria Math" charset="0"/>
                      </a:rPr>
                      <m:t>𝑡</m:t>
                    </m:r>
                  </m:oMath>
                </a14:m>
                <a:endParaRPr lang="el-GR" sz="1600" dirty="0"/>
              </a:p>
              <a:p>
                <a:pPr marL="0" indent="0">
                  <a:lnSpc>
                    <a:spcPct val="120000"/>
                  </a:lnSpc>
                  <a:spcBef>
                    <a:spcPts val="600"/>
                  </a:spcBef>
                  <a:buNone/>
                </a:pPr>
                <a:r>
                  <a:rPr lang="hr-HR" sz="1600" dirty="0" smtClean="0"/>
                  <a:t>	for </a:t>
                </a:r>
                <a14:m>
                  <m:oMath xmlns:m="http://schemas.openxmlformats.org/officeDocument/2006/math">
                    <m:r>
                      <a:rPr lang="hr-HR" sz="1600" i="1" dirty="0" smtClean="0">
                        <a:latin typeface="Cambria Math" charset="0"/>
                      </a:rPr>
                      <m:t>𝑖</m:t>
                    </m:r>
                    <m:r>
                      <a:rPr lang="hr-HR" sz="1600" i="1" dirty="0" smtClean="0">
                        <a:latin typeface="Cambria Math" charset="0"/>
                      </a:rPr>
                      <m:t> ∈ {</m:t>
                    </m:r>
                    <m:r>
                      <a:rPr lang="hr-HR" sz="1600" i="1" dirty="0" smtClean="0">
                        <a:latin typeface="Cambria Math" charset="0"/>
                      </a:rPr>
                      <m:t>𝑖</m:t>
                    </m:r>
                    <m:r>
                      <a:rPr lang="hr-HR" sz="1600" i="1" dirty="0" smtClean="0">
                        <a:latin typeface="Cambria Math" charset="0"/>
                      </a:rPr>
                      <m:t> | </m:t>
                    </m:r>
                    <m:r>
                      <a:rPr lang="hr-HR" sz="1600" i="1" dirty="0" smtClean="0">
                        <a:latin typeface="Cambria Math" charset="0"/>
                      </a:rPr>
                      <m:t>𝑡𝑖</m:t>
                    </m:r>
                    <m:r>
                      <a:rPr lang="hr-HR" sz="1600" i="1" baseline="-25000" dirty="0">
                        <a:latin typeface="Cambria Math" charset="0"/>
                      </a:rPr>
                      <m:t> </m:t>
                    </m:r>
                    <m:r>
                      <a:rPr lang="hr-HR" sz="1600" i="1" dirty="0">
                        <a:latin typeface="Cambria Math" charset="0"/>
                      </a:rPr>
                      <m:t>&gt;</m:t>
                    </m:r>
                    <m:r>
                      <a:rPr lang="hr-HR" sz="1600" i="1" baseline="-25000" dirty="0">
                        <a:latin typeface="Cambria Math" charset="0"/>
                      </a:rPr>
                      <m:t> </m:t>
                    </m:r>
                    <m:r>
                      <a:rPr lang="hr-HR" sz="1600" i="1" dirty="0">
                        <a:latin typeface="Cambria Math" charset="0"/>
                      </a:rPr>
                      <m:t>𝑡</m:t>
                    </m:r>
                    <m:r>
                      <a:rPr lang="hr-HR" sz="1600" i="1" dirty="0">
                        <a:latin typeface="Cambria Math" charset="0"/>
                      </a:rPr>
                      <m:t>}</m:t>
                    </m:r>
                  </m:oMath>
                </a14:m>
                <a:endParaRPr lang="hr-HR" sz="1600" dirty="0"/>
              </a:p>
              <a:p>
                <a:pPr marL="0" indent="0">
                  <a:lnSpc>
                    <a:spcPct val="120000"/>
                  </a:lnSpc>
                  <a:spcBef>
                    <a:spcPts val="600"/>
                  </a:spcBef>
                  <a:buNone/>
                </a:pPr>
                <a:r>
                  <a:rPr lang="fr-FR" sz="1600" dirty="0" smtClean="0"/>
                  <a:t>	</a:t>
                </a:r>
                <a:r>
                  <a:rPr lang="fr-FR" sz="1600" dirty="0" smtClean="0"/>
                  <a:t>	</a:t>
                </a:r>
                <a14:m>
                  <m:oMath xmlns:m="http://schemas.openxmlformats.org/officeDocument/2006/math">
                    <m:r>
                      <a:rPr lang="fr-FR" sz="1600" i="1" dirty="0" smtClean="0">
                        <a:latin typeface="Cambria Math" charset="0"/>
                      </a:rPr>
                      <m:t>𝜆</m:t>
                    </m:r>
                    <m:r>
                      <a:rPr lang="fr-FR" sz="1600" i="1" baseline="-25000" dirty="0" err="1" smtClean="0">
                        <a:latin typeface="Cambria Math" charset="0"/>
                      </a:rPr>
                      <m:t>𝑖</m:t>
                    </m:r>
                    <m:r>
                      <a:rPr lang="fr-FR" sz="1600" i="1" dirty="0" smtClean="0">
                        <a:latin typeface="Cambria Math" charset="0"/>
                      </a:rPr>
                      <m:t> </m:t>
                    </m:r>
                    <m:r>
                      <a:rPr lang="fr-FR" sz="1600" i="1" dirty="0">
                        <a:latin typeface="Cambria Math" charset="0"/>
                      </a:rPr>
                      <m:t>= </m:t>
                    </m:r>
                    <m:r>
                      <a:rPr lang="fr-FR" sz="1600" i="1" dirty="0" err="1">
                        <a:latin typeface="Cambria Math" charset="0"/>
                      </a:rPr>
                      <m:t>𝑁𝑛</m:t>
                    </m:r>
                    <m:r>
                      <a:rPr lang="fr-FR" sz="1600" i="1" baseline="-25000" dirty="0" err="1">
                        <a:latin typeface="Cambria Math" charset="0"/>
                      </a:rPr>
                      <m:t>𝑖</m:t>
                    </m:r>
                    <m:r>
                      <a:rPr lang="fr-FR" sz="1600" i="1" dirty="0">
                        <a:latin typeface="Cambria Math" charset="0"/>
                      </a:rPr>
                      <m:t>(</m:t>
                    </m:r>
                    <m:r>
                      <a:rPr lang="fr-FR" sz="1600" i="1" dirty="0" err="1">
                        <a:latin typeface="Cambria Math" charset="0"/>
                      </a:rPr>
                      <m:t>𝑡</m:t>
                    </m:r>
                    <m:r>
                      <a:rPr lang="fr-FR" sz="1600" i="1" dirty="0">
                        <a:latin typeface="Cambria Math" charset="0"/>
                      </a:rPr>
                      <m:t>) </m:t>
                    </m:r>
                    <m:r>
                      <a:rPr lang="fr-FR" sz="1600" i="1" dirty="0" smtClean="0">
                        <a:latin typeface="Cambria Math" charset="0"/>
                        <a:ea typeface="Cambria Math" charset="0"/>
                        <a:cs typeface="Cambria Math" charset="0"/>
                      </a:rPr>
                      <m:t>×</m:t>
                    </m:r>
                    <m:r>
                      <a:rPr lang="fr-FR" sz="1600" i="1" dirty="0">
                        <a:latin typeface="Cambria Math" charset="0"/>
                      </a:rPr>
                      <m:t> </m:t>
                    </m:r>
                    <m:r>
                      <a:rPr lang="fr-FR" sz="1600" i="1" dirty="0">
                        <a:latin typeface="Cambria Math" charset="0"/>
                      </a:rPr>
                      <m:t>𝐵</m:t>
                    </m:r>
                    <m:r>
                      <a:rPr lang="fr-FR" sz="1600" i="1" dirty="0">
                        <a:latin typeface="Cambria Math" charset="0"/>
                      </a:rPr>
                      <m:t> × </m:t>
                    </m:r>
                    <m:r>
                      <a:rPr lang="fr-FR" sz="1600" i="1" dirty="0" err="1">
                        <a:latin typeface="Cambria Math" charset="0"/>
                      </a:rPr>
                      <m:t>𝑟</m:t>
                    </m:r>
                    <m:r>
                      <a:rPr lang="fr-FR" sz="1600" i="1" baseline="-25000" dirty="0" err="1">
                        <a:latin typeface="Cambria Math" charset="0"/>
                      </a:rPr>
                      <m:t>𝑖</m:t>
                    </m:r>
                    <m:r>
                      <m:rPr>
                        <m:sty m:val="p"/>
                      </m:rPr>
                      <a:rPr lang="fr-FR" sz="1600" i="0" dirty="0" err="1">
                        <a:latin typeface="Cambria Math" charset="0"/>
                      </a:rPr>
                      <m:t>Δ</m:t>
                    </m:r>
                    <m:r>
                      <a:rPr lang="fr-FR" sz="1600" i="1" dirty="0" err="1">
                        <a:latin typeface="Cambria Math" charset="0"/>
                      </a:rPr>
                      <m:t>𝑡</m:t>
                    </m:r>
                  </m:oMath>
                </a14:m>
                <a:endParaRPr lang="fr-FR" sz="1600" dirty="0"/>
              </a:p>
              <a:p>
                <a:pPr marL="0" indent="0">
                  <a:lnSpc>
                    <a:spcPct val="120000"/>
                  </a:lnSpc>
                  <a:spcBef>
                    <a:spcPts val="600"/>
                  </a:spcBef>
                  <a:buNone/>
                </a:pPr>
                <a:r>
                  <a:rPr lang="hr-HR" sz="1600" dirty="0" smtClean="0"/>
                  <a:t>	</a:t>
                </a:r>
                <a:r>
                  <a:rPr lang="hr-HR" sz="1600" dirty="0" smtClean="0"/>
                  <a:t>	</a:t>
                </a:r>
                <a14:m>
                  <m:oMath xmlns:m="http://schemas.openxmlformats.org/officeDocument/2006/math">
                    <m:r>
                      <a:rPr lang="hr-HR" sz="1600" i="1" dirty="0" smtClean="0">
                        <a:latin typeface="Cambria Math" charset="0"/>
                      </a:rPr>
                      <m:t>𝑠</m:t>
                    </m:r>
                    <m:r>
                      <a:rPr lang="hr-HR" sz="1600" i="1" baseline="-25000" dirty="0" smtClean="0">
                        <a:latin typeface="Cambria Math" charset="0"/>
                      </a:rPr>
                      <m:t>𝑖</m:t>
                    </m:r>
                    <m:r>
                      <a:rPr lang="hr-HR" sz="1600" i="1" dirty="0" smtClean="0">
                        <a:latin typeface="Cambria Math" charset="0"/>
                      </a:rPr>
                      <m:t> </m:t>
                    </m:r>
                    <m:r>
                      <a:rPr lang="hr-HR" sz="1600" i="1" dirty="0">
                        <a:latin typeface="Cambria Math" charset="0"/>
                      </a:rPr>
                      <m:t>~ </m:t>
                    </m:r>
                    <m:r>
                      <a:rPr lang="hr-HR" sz="1600" i="1" dirty="0">
                        <a:latin typeface="Cambria Math" charset="0"/>
                      </a:rPr>
                      <m:t>𝑃𝑜</m:t>
                    </m:r>
                    <m:r>
                      <a:rPr lang="hr-HR" sz="1600" i="1" dirty="0">
                        <a:latin typeface="Cambria Math" charset="0"/>
                      </a:rPr>
                      <m:t>(</m:t>
                    </m:r>
                    <m:r>
                      <a:rPr lang="hr-HR" sz="1600" i="1" dirty="0">
                        <a:latin typeface="Cambria Math" charset="0"/>
                      </a:rPr>
                      <m:t>𝑠𝑖</m:t>
                    </m:r>
                    <m:r>
                      <a:rPr lang="hr-HR" sz="1600" i="1" baseline="-25000" dirty="0">
                        <a:latin typeface="Cambria Math" charset="0"/>
                      </a:rPr>
                      <m:t> | </m:t>
                    </m:r>
                    <m:r>
                      <a:rPr lang="hr-HR" sz="1600" i="1" dirty="0" err="1">
                        <a:latin typeface="Cambria Math" charset="0"/>
                      </a:rPr>
                      <m:t>𝜆</m:t>
                    </m:r>
                    <m:r>
                      <a:rPr lang="hr-HR" sz="1600" i="1" baseline="-25000" dirty="0" err="1">
                        <a:latin typeface="Cambria Math" charset="0"/>
                      </a:rPr>
                      <m:t>𝑖</m:t>
                    </m:r>
                    <m:r>
                      <a:rPr lang="hr-HR" sz="1600" i="1" dirty="0">
                        <a:latin typeface="Cambria Math" charset="0"/>
                      </a:rPr>
                      <m:t>)</m:t>
                    </m:r>
                  </m:oMath>
                </a14:m>
                <a:endParaRPr lang="hr-HR" sz="1600" dirty="0"/>
              </a:p>
              <a:p>
                <a:pPr marL="0" indent="0">
                  <a:lnSpc>
                    <a:spcPct val="120000"/>
                  </a:lnSpc>
                  <a:spcBef>
                    <a:spcPts val="600"/>
                  </a:spcBef>
                  <a:buNone/>
                </a:pPr>
                <a:r>
                  <a:rPr lang="tr-TR" sz="1600" dirty="0" smtClean="0"/>
                  <a:t>	</a:t>
                </a:r>
                <a:r>
                  <a:rPr lang="tr-TR" sz="1600" dirty="0" err="1" smtClean="0"/>
                  <a:t>for</a:t>
                </a:r>
                <a:r>
                  <a:rPr lang="tr-TR" sz="1600" dirty="0" smtClean="0"/>
                  <a:t> </a:t>
                </a:r>
                <a14:m>
                  <m:oMath xmlns:m="http://schemas.openxmlformats.org/officeDocument/2006/math">
                    <m:r>
                      <a:rPr lang="tr-TR" sz="1600" i="1" dirty="0" smtClean="0">
                        <a:latin typeface="Cambria Math" charset="0"/>
                      </a:rPr>
                      <m:t>𝑘</m:t>
                    </m:r>
                    <m:r>
                      <a:rPr lang="tr-TR" sz="1600" i="1" baseline="-25000" dirty="0">
                        <a:latin typeface="Cambria Math" charset="0"/>
                      </a:rPr>
                      <m:t>𝑖</m:t>
                    </m:r>
                    <m:r>
                      <a:rPr lang="tr-TR" sz="1600" i="1" dirty="0">
                        <a:latin typeface="Cambria Math" charset="0"/>
                      </a:rPr>
                      <m:t> ∈ {1, …, </m:t>
                    </m:r>
                    <m:r>
                      <a:rPr lang="tr-TR" sz="1600" i="1" dirty="0">
                        <a:latin typeface="Cambria Math" charset="0"/>
                      </a:rPr>
                      <m:t>𝑠𝑖</m:t>
                    </m:r>
                    <m:r>
                      <a:rPr lang="tr-TR" sz="1600" i="1" dirty="0">
                        <a:latin typeface="Cambria Math" charset="0"/>
                      </a:rPr>
                      <m:t>}</m:t>
                    </m:r>
                  </m:oMath>
                </a14:m>
                <a:endParaRPr lang="tr-TR" sz="1600" dirty="0"/>
              </a:p>
              <a:p>
                <a:pPr marL="0" indent="0">
                  <a:lnSpc>
                    <a:spcPct val="120000"/>
                  </a:lnSpc>
                  <a:spcBef>
                    <a:spcPts val="600"/>
                  </a:spcBef>
                  <a:buNone/>
                </a:pPr>
                <a:r>
                  <a:rPr lang="tr-TR" sz="1600" dirty="0" smtClean="0"/>
                  <a:t>		</a:t>
                </a:r>
                <a14:m>
                  <m:oMath xmlns:m="http://schemas.openxmlformats.org/officeDocument/2006/math">
                    <m:r>
                      <a:rPr lang="tr-TR" sz="1600" i="1" dirty="0" smtClean="0">
                        <a:latin typeface="Cambria Math" charset="0"/>
                      </a:rPr>
                      <m:t>𝑥</m:t>
                    </m:r>
                    <m:r>
                      <a:rPr lang="tr-TR" sz="1600" i="1" baseline="-25000" dirty="0" smtClean="0">
                        <a:latin typeface="Cambria Math" charset="0"/>
                      </a:rPr>
                      <m:t>𝑘𝑖</m:t>
                    </m:r>
                    <m:r>
                      <a:rPr lang="tr-TR" sz="1600" i="1" baseline="-25000" dirty="0" smtClean="0">
                        <a:latin typeface="Cambria Math" charset="0"/>
                      </a:rPr>
                      <m:t> ~ </m:t>
                    </m:r>
                    <m:r>
                      <a:rPr lang="tr-TR" sz="1600" i="1" dirty="0" err="1">
                        <a:latin typeface="Cambria Math" charset="0"/>
                      </a:rPr>
                      <m:t>𝑓</m:t>
                    </m:r>
                    <m:r>
                      <a:rPr lang="tr-TR" sz="1600" i="1" baseline="-25000" dirty="0" err="1">
                        <a:latin typeface="Cambria Math" charset="0"/>
                      </a:rPr>
                      <m:t>𝑤𝑓</m:t>
                    </m:r>
                    <m:r>
                      <a:rPr lang="tr-TR" sz="1600" i="1" dirty="0">
                        <a:latin typeface="Cambria Math" charset="0"/>
                      </a:rPr>
                      <m:t>(</m:t>
                    </m:r>
                    <m:r>
                      <a:rPr lang="tr-TR" sz="1600" i="1" dirty="0">
                        <a:latin typeface="Cambria Math" charset="0"/>
                      </a:rPr>
                      <m:t>𝑥𝑘</m:t>
                    </m:r>
                    <m:r>
                      <a:rPr lang="tr-TR" sz="1600" i="1" baseline="-25000" dirty="0">
                        <a:latin typeface="Cambria Math" charset="0"/>
                      </a:rPr>
                      <m:t>𝑖</m:t>
                    </m:r>
                    <m:r>
                      <a:rPr lang="tr-TR" sz="1600" i="1" dirty="0">
                        <a:latin typeface="Cambria Math" charset="0"/>
                      </a:rPr>
                      <m:t>|1/</m:t>
                    </m:r>
                    <m:r>
                      <a:rPr lang="tr-TR" sz="1600" i="1" dirty="0" err="1">
                        <a:latin typeface="Cambria Math" charset="0"/>
                      </a:rPr>
                      <m:t>𝑁𝑛</m:t>
                    </m:r>
                    <m:r>
                      <a:rPr lang="tr-TR" sz="1600" i="1" baseline="-25000" dirty="0" err="1">
                        <a:latin typeface="Cambria Math" charset="0"/>
                      </a:rPr>
                      <m:t>𝑖</m:t>
                    </m:r>
                    <m:r>
                      <a:rPr lang="tr-TR" sz="1600" i="1" dirty="0">
                        <a:latin typeface="Cambria Math" charset="0"/>
                      </a:rPr>
                      <m:t>(</m:t>
                    </m:r>
                    <m:r>
                      <a:rPr lang="tr-TR" sz="1600" i="1" dirty="0">
                        <a:latin typeface="Cambria Math" charset="0"/>
                      </a:rPr>
                      <m:t>𝑡</m:t>
                    </m:r>
                    <m:r>
                      <a:rPr lang="tr-TR" sz="1600" i="1" dirty="0">
                        <a:latin typeface="Cambria Math" charset="0"/>
                      </a:rPr>
                      <m:t>), </m:t>
                    </m:r>
                    <m:r>
                      <a:rPr lang="tr-TR" sz="1600" i="1" dirty="0">
                        <a:latin typeface="Cambria Math" charset="0"/>
                      </a:rPr>
                      <m:t>𝑡</m:t>
                    </m:r>
                    <m:r>
                      <a:rPr lang="tr-TR" sz="1600" i="1" dirty="0">
                        <a:latin typeface="Cambria Math" charset="0"/>
                      </a:rPr>
                      <m:t>)</m:t>
                    </m:r>
                  </m:oMath>
                </a14:m>
                <a:endParaRPr lang="tr-TR" sz="1600" dirty="0"/>
              </a:p>
              <a:p>
                <a:pPr marL="0" indent="0">
                  <a:lnSpc>
                    <a:spcPct val="120000"/>
                  </a:lnSpc>
                  <a:spcBef>
                    <a:spcPts val="600"/>
                  </a:spcBef>
                  <a:buNone/>
                </a:pPr>
                <a:r>
                  <a:rPr lang="da-DK" sz="1600" dirty="0" smtClean="0"/>
                  <a:t>		for </a:t>
                </a:r>
                <a14:m>
                  <m:oMath xmlns:m="http://schemas.openxmlformats.org/officeDocument/2006/math">
                    <m:r>
                      <a:rPr lang="da-DK" sz="1600" i="1" dirty="0" smtClean="0">
                        <a:latin typeface="Cambria Math" charset="0"/>
                      </a:rPr>
                      <m:t>𝑗</m:t>
                    </m:r>
                    <m:r>
                      <a:rPr lang="da-DK" sz="1600" i="1" dirty="0" smtClean="0">
                        <a:latin typeface="Cambria Math" charset="0"/>
                      </a:rPr>
                      <m:t> ∈ </m:t>
                    </m:r>
                    <m:r>
                      <a:rPr lang="da-DK" sz="1600" i="1" dirty="0" smtClean="0">
                        <a:latin typeface="Cambria Math" charset="0"/>
                      </a:rPr>
                      <m:t>𝑐h</m:t>
                    </m:r>
                    <m:r>
                      <a:rPr lang="da-DK" sz="1600" i="1" dirty="0" smtClean="0">
                        <a:latin typeface="Cambria Math" charset="0"/>
                      </a:rPr>
                      <m:t>(</m:t>
                    </m:r>
                    <m:r>
                      <a:rPr lang="da-DK" sz="1600" i="1" dirty="0" smtClean="0">
                        <a:latin typeface="Cambria Math" charset="0"/>
                      </a:rPr>
                      <m:t>𝑖</m:t>
                    </m:r>
                    <m:r>
                      <a:rPr lang="da-DK" sz="1600" i="1" dirty="0" smtClean="0">
                        <a:latin typeface="Cambria Math" charset="0"/>
                      </a:rPr>
                      <m:t>)</m:t>
                    </m:r>
                  </m:oMath>
                </a14:m>
                <a:endParaRPr lang="da-DK" sz="1600" dirty="0" smtClean="0"/>
              </a:p>
              <a:p>
                <a:pPr marL="0" indent="0">
                  <a:lnSpc>
                    <a:spcPct val="120000"/>
                  </a:lnSpc>
                  <a:spcBef>
                    <a:spcPts val="600"/>
                  </a:spcBef>
                  <a:buNone/>
                </a:pPr>
                <a:r>
                  <a:rPr lang="da-DK" sz="1600" dirty="0"/>
                  <a:t>	</a:t>
                </a:r>
                <a:r>
                  <a:rPr lang="da-DK" sz="1600" dirty="0" smtClean="0"/>
                  <a:t>		if (</a:t>
                </a:r>
                <a14:m>
                  <m:oMath xmlns:m="http://schemas.openxmlformats.org/officeDocument/2006/math">
                    <m:sSub>
                      <m:sSubPr>
                        <m:ctrlPr>
                          <a:rPr lang="en-US" sz="1600" i="1" smtClean="0">
                            <a:latin typeface="Cambria Math" charset="0"/>
                          </a:rPr>
                        </m:ctrlPr>
                      </m:sSubPr>
                      <m:e>
                        <m:r>
                          <a:rPr lang="en-US" sz="1600" b="0" i="1" smtClean="0">
                            <a:latin typeface="Cambria Math" charset="0"/>
                          </a:rPr>
                          <m:t>𝑡</m:t>
                        </m:r>
                      </m:e>
                      <m:sub>
                        <m:r>
                          <a:rPr lang="en-US" sz="1600" b="0" i="1" smtClean="0">
                            <a:latin typeface="Cambria Math" charset="0"/>
                          </a:rPr>
                          <m:t>𝑗</m:t>
                        </m:r>
                      </m:sub>
                    </m:sSub>
                    <m:r>
                      <a:rPr lang="en-US" sz="1600" b="0" i="1" smtClean="0">
                        <a:latin typeface="Cambria Math" charset="0"/>
                      </a:rPr>
                      <m:t>&lt;</m:t>
                    </m:r>
                    <m:r>
                      <a:rPr lang="en-US" sz="1600" b="0" i="1" smtClean="0">
                        <a:latin typeface="Cambria Math" charset="0"/>
                      </a:rPr>
                      <m:t>𝑡</m:t>
                    </m:r>
                  </m:oMath>
                </a14:m>
                <a:r>
                  <a:rPr lang="da-DK" sz="1600" dirty="0" smtClean="0"/>
                  <a:t>)</a:t>
                </a:r>
                <a:endParaRPr lang="da-DK" sz="1600" dirty="0"/>
              </a:p>
              <a:p>
                <a:pPr marL="0" indent="0">
                  <a:lnSpc>
                    <a:spcPct val="120000"/>
                  </a:lnSpc>
                  <a:spcBef>
                    <a:spcPts val="600"/>
                  </a:spcBef>
                  <a:buNone/>
                </a:pPr>
                <a:r>
                  <a:rPr lang="da-DK" sz="1600" dirty="0" smtClean="0"/>
                  <a:t>			</a:t>
                </a:r>
                <a:r>
                  <a:rPr lang="da-DK" sz="1600" dirty="0" smtClean="0"/>
                  <a:t>	</a:t>
                </a:r>
                <a14:m>
                  <m:oMath xmlns:m="http://schemas.openxmlformats.org/officeDocument/2006/math">
                    <m:r>
                      <a:rPr lang="da-DK" sz="1600" i="1" dirty="0" smtClean="0">
                        <a:latin typeface="Cambria Math" charset="0"/>
                      </a:rPr>
                      <m:t>𝑥</m:t>
                    </m:r>
                    <m:r>
                      <a:rPr lang="da-DK" sz="1600" i="1" baseline="-25000" dirty="0" err="1" smtClean="0">
                        <a:latin typeface="Cambria Math" charset="0"/>
                      </a:rPr>
                      <m:t>𝑘𝑗</m:t>
                    </m:r>
                    <m:r>
                      <a:rPr lang="da-DK" sz="1600" i="1" dirty="0" smtClean="0">
                        <a:latin typeface="Cambria Math" charset="0"/>
                      </a:rPr>
                      <m:t> </m:t>
                    </m:r>
                    <m:r>
                      <a:rPr lang="da-DK" sz="1600" i="1" dirty="0">
                        <a:latin typeface="Cambria Math" charset="0"/>
                      </a:rPr>
                      <m:t>~ </m:t>
                    </m:r>
                    <m:r>
                      <a:rPr lang="da-DK" sz="1600" i="1" dirty="0" err="1">
                        <a:latin typeface="Cambria Math" charset="0"/>
                      </a:rPr>
                      <m:t>𝐵𝑒𝑟𝑛𝑜𝑢𝑙𝑙𝑖</m:t>
                    </m:r>
                    <m:r>
                      <a:rPr lang="da-DK" sz="1600" i="1" dirty="0">
                        <a:latin typeface="Cambria Math" charset="0"/>
                      </a:rPr>
                      <m:t>(</m:t>
                    </m:r>
                    <m:r>
                      <a:rPr lang="da-DK" sz="1600" i="1" dirty="0" err="1">
                        <a:latin typeface="Cambria Math" charset="0"/>
                      </a:rPr>
                      <m:t>𝑥</m:t>
                    </m:r>
                    <m:r>
                      <a:rPr lang="da-DK" sz="1600" i="1" baseline="-25000" dirty="0" err="1">
                        <a:latin typeface="Cambria Math" charset="0"/>
                      </a:rPr>
                      <m:t>𝑘𝑗</m:t>
                    </m:r>
                    <m:r>
                      <a:rPr lang="da-DK" sz="1600" i="1" baseline="-25000" dirty="0">
                        <a:latin typeface="Cambria Math" charset="0"/>
                      </a:rPr>
                      <m:t> </m:t>
                    </m:r>
                    <m:r>
                      <a:rPr lang="da-DK" sz="1600" i="1" dirty="0">
                        <a:latin typeface="Cambria Math" charset="0"/>
                      </a:rPr>
                      <m:t>|1/</m:t>
                    </m:r>
                    <m:r>
                      <a:rPr lang="da-DK" sz="1600" i="1" dirty="0" err="1">
                        <a:latin typeface="Cambria Math" charset="0"/>
                      </a:rPr>
                      <m:t>𝑁𝑛</m:t>
                    </m:r>
                    <m:r>
                      <a:rPr lang="da-DK" sz="1600" i="1" baseline="-25000" dirty="0" err="1">
                        <a:latin typeface="Cambria Math" charset="0"/>
                      </a:rPr>
                      <m:t>𝑖</m:t>
                    </m:r>
                    <m:r>
                      <a:rPr lang="da-DK" sz="1600" i="1" dirty="0">
                        <a:latin typeface="Cambria Math" charset="0"/>
                      </a:rPr>
                      <m:t>(</m:t>
                    </m:r>
                    <m:r>
                      <a:rPr lang="da-DK" sz="1600" i="1" dirty="0">
                        <a:latin typeface="Cambria Math" charset="0"/>
                      </a:rPr>
                      <m:t>𝑡</m:t>
                    </m:r>
                    <m:r>
                      <a:rPr lang="da-DK" sz="1600" i="1" dirty="0">
                        <a:latin typeface="Cambria Math" charset="0"/>
                      </a:rPr>
                      <m:t>))</m:t>
                    </m:r>
                  </m:oMath>
                </a14:m>
                <a:endParaRPr lang="da-DK" sz="1600" dirty="0" smtClean="0"/>
              </a:p>
              <a:p>
                <a:pPr marL="0" indent="0">
                  <a:lnSpc>
                    <a:spcPct val="120000"/>
                  </a:lnSpc>
                  <a:spcBef>
                    <a:spcPts val="600"/>
                  </a:spcBef>
                  <a:buNone/>
                </a:pPr>
                <a:r>
                  <a:rPr lang="da-DK" sz="1600" dirty="0"/>
                  <a:t>	</a:t>
                </a:r>
                <a:r>
                  <a:rPr lang="da-DK" sz="1600" dirty="0" smtClean="0"/>
                  <a:t>		</a:t>
                </a:r>
                <a:r>
                  <a:rPr lang="da-DK" sz="1600" dirty="0" smtClean="0"/>
                  <a:t>	if </a:t>
                </a:r>
                <a:r>
                  <a:rPr lang="da-DK" sz="1600" dirty="0" smtClean="0"/>
                  <a:t>(</a:t>
                </a:r>
                <a14:m>
                  <m:oMath xmlns:m="http://schemas.openxmlformats.org/officeDocument/2006/math">
                    <m:sSub>
                      <m:sSubPr>
                        <m:ctrlPr>
                          <a:rPr lang="en-US" sz="1600" i="1" smtClean="0">
                            <a:latin typeface="Cambria Math" charset="0"/>
                          </a:rPr>
                        </m:ctrlPr>
                      </m:sSubPr>
                      <m:e>
                        <m:r>
                          <a:rPr lang="en-US" sz="1600" b="0" i="1" smtClean="0">
                            <a:latin typeface="Cambria Math" charset="0"/>
                          </a:rPr>
                          <m:t>𝑥</m:t>
                        </m:r>
                      </m:e>
                      <m:sub>
                        <m:r>
                          <a:rPr lang="en-US" sz="1600" b="0" i="1" smtClean="0">
                            <a:latin typeface="Cambria Math" charset="0"/>
                          </a:rPr>
                          <m:t>𝑘𝑗</m:t>
                        </m:r>
                      </m:sub>
                    </m:sSub>
                    <m:r>
                      <a:rPr lang="en-US" sz="1600" b="0" i="1" smtClean="0">
                        <a:latin typeface="Cambria Math" charset="0"/>
                      </a:rPr>
                      <m:t>==1</m:t>
                    </m:r>
                  </m:oMath>
                </a14:m>
                <a:r>
                  <a:rPr lang="da-DK" sz="1600" dirty="0" smtClean="0"/>
                  <a:t>) </a:t>
                </a:r>
                <a:r>
                  <a:rPr lang="da-DK" sz="1600" dirty="0" err="1" smtClean="0"/>
                  <a:t>mark_inherited</a:t>
                </a:r>
                <a:r>
                  <a:rPr lang="da-DK" sz="1600" dirty="0" smtClean="0"/>
                  <a:t>(</a:t>
                </a:r>
                <a14:m>
                  <m:oMath xmlns:m="http://schemas.openxmlformats.org/officeDocument/2006/math">
                    <m:r>
                      <a:rPr lang="da-DK" sz="1600" i="1" dirty="0" smtClean="0">
                        <a:latin typeface="Cambria Math" charset="0"/>
                      </a:rPr>
                      <m:t>𝑐h</m:t>
                    </m:r>
                    <m:r>
                      <a:rPr lang="da-DK" sz="1600" i="1" dirty="0" smtClean="0">
                        <a:latin typeface="Cambria Math" charset="0"/>
                      </a:rPr>
                      <m:t>(</m:t>
                    </m:r>
                    <m:r>
                      <a:rPr lang="da-DK" sz="1600" i="1" dirty="0" smtClean="0">
                        <a:latin typeface="Cambria Math" charset="0"/>
                      </a:rPr>
                      <m:t>𝑗</m:t>
                    </m:r>
                    <m:r>
                      <a:rPr lang="da-DK" sz="1600" i="1" dirty="0" smtClean="0">
                        <a:latin typeface="Cambria Math" charset="0"/>
                      </a:rPr>
                      <m:t>)</m:t>
                    </m:r>
                  </m:oMath>
                </a14:m>
                <a:r>
                  <a:rPr lang="da-DK" sz="1600" dirty="0" smtClean="0"/>
                  <a:t>); // set </a:t>
                </a:r>
                <a14:m>
                  <m:oMath xmlns:m="http://schemas.openxmlformats.org/officeDocument/2006/math">
                    <m:r>
                      <a:rPr lang="en-US" sz="1600" b="0" i="1" smtClean="0">
                        <a:latin typeface="Cambria Math" charset="0"/>
                      </a:rPr>
                      <m:t>𝑥</m:t>
                    </m:r>
                    <m:r>
                      <a:rPr lang="en-US" sz="1600" b="0" i="1" smtClean="0">
                        <a:latin typeface="Cambria Math" charset="0"/>
                      </a:rPr>
                      <m:t>=1</m:t>
                    </m:r>
                  </m:oMath>
                </a14:m>
                <a:r>
                  <a:rPr lang="da-DK" sz="1600" dirty="0" smtClean="0"/>
                  <a:t> for all j’s </a:t>
                </a:r>
                <a:r>
                  <a:rPr lang="da-DK" sz="1600" dirty="0" err="1" smtClean="0"/>
                  <a:t>descendants</a:t>
                </a:r>
                <a:r>
                  <a:rPr lang="da-DK" sz="1600" dirty="0" smtClean="0"/>
                  <a:t> </a:t>
                </a:r>
                <a:r>
                  <a:rPr lang="da-DK" sz="1600" dirty="0" err="1" smtClean="0"/>
                  <a:t>recursively</a:t>
                </a:r>
                <a:endParaRPr lang="da-DK" sz="1600" dirty="0"/>
              </a:p>
              <a:p>
                <a:pPr marL="0" indent="0">
                  <a:lnSpc>
                    <a:spcPct val="120000"/>
                  </a:lnSpc>
                  <a:spcBef>
                    <a:spcPts val="600"/>
                  </a:spcBef>
                  <a:buNone/>
                </a:pPr>
                <a:r>
                  <a:rPr lang="en-US" sz="1600" dirty="0" smtClean="0"/>
                  <a:t>		if </a:t>
                </a:r>
                <a:r>
                  <a:rPr lang="en-US" sz="1600" dirty="0"/>
                  <a:t>(</a:t>
                </a:r>
                <a14:m>
                  <m:oMath xmlns:m="http://schemas.openxmlformats.org/officeDocument/2006/math">
                    <m:r>
                      <a:rPr lang="en-US" sz="1600" i="1" dirty="0" smtClean="0">
                        <a:latin typeface="Cambria Math" charset="0"/>
                      </a:rPr>
                      <m:t>𝑥</m:t>
                    </m:r>
                    <m:r>
                      <a:rPr lang="en-US" sz="1600" i="1" baseline="-25000" dirty="0" err="1">
                        <a:latin typeface="Cambria Math" charset="0"/>
                      </a:rPr>
                      <m:t>𝑘𝑖</m:t>
                    </m:r>
                    <m:r>
                      <a:rPr lang="en-US" sz="1600" i="1" dirty="0">
                        <a:latin typeface="Cambria Math" charset="0"/>
                      </a:rPr>
                      <m:t> = 0 </m:t>
                    </m:r>
                  </m:oMath>
                </a14:m>
                <a:r>
                  <a:rPr lang="en-US" sz="1600" dirty="0"/>
                  <a:t>and (</a:t>
                </a:r>
                <a14:m>
                  <m:oMath xmlns:m="http://schemas.openxmlformats.org/officeDocument/2006/math">
                    <m:r>
                      <a:rPr lang="en-US" sz="1600" i="1" dirty="0" smtClean="0">
                        <a:latin typeface="Cambria Math" charset="0"/>
                      </a:rPr>
                      <m:t>𝑥</m:t>
                    </m:r>
                    <m:r>
                      <a:rPr lang="en-US" sz="1600" i="1" baseline="-25000" dirty="0" err="1">
                        <a:latin typeface="Cambria Math" charset="0"/>
                      </a:rPr>
                      <m:t>𝑘𝑗</m:t>
                    </m:r>
                    <m:r>
                      <a:rPr lang="en-US" sz="1600" i="1" baseline="-25000" dirty="0">
                        <a:latin typeface="Cambria Math" charset="0"/>
                      </a:rPr>
                      <m:t> </m:t>
                    </m:r>
                    <m:r>
                      <a:rPr lang="en-US" sz="1600" i="1" dirty="0">
                        <a:latin typeface="Cambria Math" charset="0"/>
                      </a:rPr>
                      <m:t>= 0 </m:t>
                    </m:r>
                  </m:oMath>
                </a14:m>
                <a:r>
                  <a:rPr lang="en-US" sz="1600" dirty="0"/>
                  <a:t>for </a:t>
                </a:r>
                <a14:m>
                  <m:oMath xmlns:m="http://schemas.openxmlformats.org/officeDocument/2006/math">
                    <m:r>
                      <a:rPr lang="en-US" sz="1600" i="1" dirty="0" smtClean="0">
                        <a:latin typeface="Cambria Math" charset="0"/>
                      </a:rPr>
                      <m:t>∀ </m:t>
                    </m:r>
                    <m:r>
                      <a:rPr lang="en-US" sz="1600" i="1" dirty="0" smtClean="0">
                        <a:latin typeface="Cambria Math" charset="0"/>
                      </a:rPr>
                      <m:t>𝑗</m:t>
                    </m:r>
                    <m:r>
                      <a:rPr lang="en-US" sz="1600" i="1" dirty="0" smtClean="0">
                        <a:latin typeface="Cambria Math" charset="0"/>
                      </a:rPr>
                      <m:t> ∈ </m:t>
                    </m:r>
                    <m:r>
                      <a:rPr lang="en-US" sz="1600" i="1" dirty="0" err="1">
                        <a:latin typeface="Cambria Math" charset="0"/>
                      </a:rPr>
                      <m:t>𝑐h</m:t>
                    </m:r>
                    <m:r>
                      <a:rPr lang="en-US" sz="1600" i="1" dirty="0">
                        <a:latin typeface="Cambria Math" charset="0"/>
                      </a:rPr>
                      <m:t>(</m:t>
                    </m:r>
                    <m:r>
                      <a:rPr lang="en-US" sz="1600" i="1" dirty="0" err="1">
                        <a:latin typeface="Cambria Math" charset="0"/>
                      </a:rPr>
                      <m:t>𝑖</m:t>
                    </m:r>
                    <m:r>
                      <a:rPr lang="en-US" sz="1600" i="1" dirty="0">
                        <a:latin typeface="Cambria Math" charset="0"/>
                      </a:rPr>
                      <m:t>))) </m:t>
                    </m:r>
                  </m:oMath>
                </a14:m>
                <a:r>
                  <a:rPr lang="en-US" sz="1600" dirty="0" smtClean="0"/>
                  <a:t>continue</a:t>
                </a:r>
                <a:r>
                  <a:rPr lang="en-US" sz="1600" dirty="0"/>
                  <a:t>;</a:t>
                </a:r>
              </a:p>
              <a:p>
                <a:pPr marL="0" indent="0">
                  <a:lnSpc>
                    <a:spcPct val="120000"/>
                  </a:lnSpc>
                  <a:spcBef>
                    <a:spcPts val="600"/>
                  </a:spcBef>
                  <a:buNone/>
                </a:pPr>
                <a:r>
                  <a:rPr lang="en-US" sz="1600" dirty="0" smtClean="0"/>
                  <a:t>		</a:t>
                </a:r>
                <a14:m>
                  <m:oMath xmlns:m="http://schemas.openxmlformats.org/officeDocument/2006/math">
                    <m:sSub>
                      <m:sSubPr>
                        <m:ctrlPr>
                          <a:rPr lang="en-US" sz="1600" i="1" dirty="0" smtClean="0">
                            <a:latin typeface="Cambria Math" charset="0"/>
                          </a:rPr>
                        </m:ctrlPr>
                      </m:sSubPr>
                      <m:e>
                        <m:r>
                          <a:rPr lang="en-US" sz="1600" i="1" dirty="0" smtClean="0">
                            <a:latin typeface="Cambria Math" charset="0"/>
                            <a:ea typeface="Cambria Math" charset="0"/>
                            <a:cs typeface="Cambria Math" charset="0"/>
                          </a:rPr>
                          <m:t>𝜇</m:t>
                        </m:r>
                      </m:e>
                      <m:sub>
                        <m:sSub>
                          <m:sSubPr>
                            <m:ctrlPr>
                              <a:rPr lang="en-US" sz="1600" i="1" dirty="0" smtClean="0">
                                <a:latin typeface="Cambria Math" charset="0"/>
                              </a:rPr>
                            </m:ctrlPr>
                          </m:sSubPr>
                          <m:e>
                            <m:r>
                              <a:rPr lang="en-US" sz="1600" b="0" i="1" dirty="0" smtClean="0">
                                <a:latin typeface="Cambria Math" charset="0"/>
                              </a:rPr>
                              <m:t>𝑘</m:t>
                            </m:r>
                          </m:e>
                          <m:sub>
                            <m:r>
                              <a:rPr lang="en-US" sz="1600" b="0" i="1" dirty="0" smtClean="0">
                                <a:latin typeface="Cambria Math" charset="0"/>
                              </a:rPr>
                              <m:t>𝑖</m:t>
                            </m:r>
                          </m:sub>
                        </m:sSub>
                      </m:sub>
                    </m:sSub>
                    <m:r>
                      <a:rPr lang="el-GR" sz="1600" i="1" dirty="0" smtClean="0">
                        <a:latin typeface="Cambria Math" charset="0"/>
                      </a:rPr>
                      <m:t> </m:t>
                    </m:r>
                    <m:r>
                      <a:rPr lang="el-GR" sz="1600" i="1" dirty="0">
                        <a:latin typeface="Cambria Math" charset="0"/>
                      </a:rPr>
                      <m:t>= </m:t>
                    </m:r>
                    <m:r>
                      <m:rPr>
                        <m:sty m:val="p"/>
                      </m:rPr>
                      <a:rPr lang="el-GR" sz="1600" i="0" dirty="0" err="1">
                        <a:latin typeface="Cambria Math" charset="0"/>
                      </a:rPr>
                      <m:t>Σ</m:t>
                    </m:r>
                    <m:r>
                      <a:rPr lang="el-GR" sz="1600" i="1" baseline="-25000" dirty="0" err="1">
                        <a:latin typeface="Cambria Math" charset="0"/>
                      </a:rPr>
                      <m:t>𝑖</m:t>
                    </m:r>
                    <m:r>
                      <a:rPr lang="el-GR" sz="1600" i="1" dirty="0" err="1">
                        <a:latin typeface="Cambria Math" charset="0"/>
                      </a:rPr>
                      <m:t>𝑛</m:t>
                    </m:r>
                    <m:r>
                      <a:rPr lang="el-GR" sz="1600" i="1" baseline="-25000" dirty="0" err="1">
                        <a:latin typeface="Cambria Math" charset="0"/>
                      </a:rPr>
                      <m:t>𝑖</m:t>
                    </m:r>
                    <m:r>
                      <a:rPr lang="el-GR" sz="1600" i="1" dirty="0" err="1">
                        <a:latin typeface="Cambria Math" charset="0"/>
                      </a:rPr>
                      <m:t>𝑥</m:t>
                    </m:r>
                    <m:r>
                      <a:rPr lang="el-GR" sz="1600" i="1" baseline="-25000" dirty="0" err="1">
                        <a:latin typeface="Cambria Math" charset="0"/>
                      </a:rPr>
                      <m:t>𝑘𝑖</m:t>
                    </m:r>
                    <m:r>
                      <a:rPr lang="el-GR" sz="1600" i="1" dirty="0">
                        <a:latin typeface="Cambria Math" charset="0"/>
                      </a:rPr>
                      <m:t> / 2</m:t>
                    </m:r>
                  </m:oMath>
                </a14:m>
                <a:endParaRPr lang="el-GR" sz="1600" dirty="0"/>
              </a:p>
              <a:p>
                <a:pPr marL="0" indent="0">
                  <a:lnSpc>
                    <a:spcPct val="120000"/>
                  </a:lnSpc>
                  <a:spcBef>
                    <a:spcPts val="600"/>
                  </a:spcBef>
                  <a:buNone/>
                </a:pPr>
                <a:r>
                  <a:rPr lang="hr-HR" sz="1600" dirty="0" smtClean="0"/>
                  <a:t>		</a:t>
                </a:r>
                <a14:m>
                  <m:oMath xmlns:m="http://schemas.openxmlformats.org/officeDocument/2006/math">
                    <m:sSub>
                      <m:sSubPr>
                        <m:ctrlPr>
                          <a:rPr lang="en-US" sz="1600" i="1" dirty="0" smtClean="0">
                            <a:latin typeface="Cambria Math" charset="0"/>
                          </a:rPr>
                        </m:ctrlPr>
                      </m:sSubPr>
                      <m:e>
                        <m:r>
                          <a:rPr lang="en-US" sz="1600" b="0" i="1" dirty="0" smtClean="0">
                            <a:latin typeface="Cambria Math" charset="0"/>
                          </a:rPr>
                          <m:t>𝑚</m:t>
                        </m:r>
                      </m:e>
                      <m:sub>
                        <m:r>
                          <a:rPr lang="en-US" sz="1600" b="0" i="1" dirty="0" smtClean="0">
                            <a:latin typeface="Cambria Math" charset="0"/>
                          </a:rPr>
                          <m:t>𝑖</m:t>
                        </m:r>
                        <m:r>
                          <a:rPr lang="en-US" sz="1600" b="0" i="1" dirty="0" smtClean="0">
                            <a:latin typeface="Cambria Math" charset="0"/>
                          </a:rPr>
                          <m:t>,</m:t>
                        </m:r>
                        <m:sSub>
                          <m:sSubPr>
                            <m:ctrlPr>
                              <a:rPr lang="en-US" sz="1600" i="1" dirty="0" smtClean="0">
                                <a:latin typeface="Cambria Math" charset="0"/>
                              </a:rPr>
                            </m:ctrlPr>
                          </m:sSubPr>
                          <m:e>
                            <m:r>
                              <a:rPr lang="en-US" sz="1600" b="0" i="1" dirty="0" smtClean="0">
                                <a:latin typeface="Cambria Math" charset="0"/>
                              </a:rPr>
                              <m:t>𝑘</m:t>
                            </m:r>
                          </m:e>
                          <m:sub>
                            <m:r>
                              <a:rPr lang="en-US" sz="1600" b="0" i="1" dirty="0" smtClean="0">
                                <a:latin typeface="Cambria Math" charset="0"/>
                              </a:rPr>
                              <m:t>𝑖</m:t>
                            </m:r>
                          </m:sub>
                        </m:sSub>
                      </m:sub>
                    </m:sSub>
                    <m:r>
                      <a:rPr lang="hr-HR" sz="1600" i="1" dirty="0">
                        <a:latin typeface="Cambria Math" charset="0"/>
                      </a:rPr>
                      <m:t>~ </m:t>
                    </m:r>
                    <m:r>
                      <a:rPr lang="hr-HR" sz="1600" i="1" dirty="0">
                        <a:latin typeface="Cambria Math" charset="0"/>
                      </a:rPr>
                      <m:t>𝐵𝑖𝑛</m:t>
                    </m:r>
                    <m:r>
                      <a:rPr lang="hr-HR" sz="1600" i="1" dirty="0">
                        <a:latin typeface="Cambria Math" charset="0"/>
                      </a:rPr>
                      <m:t>(</m:t>
                    </m:r>
                    <m:sSub>
                      <m:sSubPr>
                        <m:ctrlPr>
                          <a:rPr lang="en-US" sz="1600" i="1" dirty="0">
                            <a:latin typeface="Cambria Math" charset="0"/>
                          </a:rPr>
                        </m:ctrlPr>
                      </m:sSubPr>
                      <m:e>
                        <m:r>
                          <a:rPr lang="en-US" sz="1600" i="1" dirty="0">
                            <a:latin typeface="Cambria Math" charset="0"/>
                          </a:rPr>
                          <m:t>𝑚</m:t>
                        </m:r>
                      </m:e>
                      <m:sub>
                        <m:r>
                          <a:rPr lang="en-US" sz="1600" i="1" dirty="0">
                            <a:latin typeface="Cambria Math" charset="0"/>
                          </a:rPr>
                          <m:t>𝑖</m:t>
                        </m:r>
                        <m:r>
                          <a:rPr lang="en-US" sz="1600" i="1" dirty="0">
                            <a:latin typeface="Cambria Math" charset="0"/>
                          </a:rPr>
                          <m:t>,</m:t>
                        </m:r>
                        <m:sSub>
                          <m:sSubPr>
                            <m:ctrlPr>
                              <a:rPr lang="en-US" sz="1600" i="1" dirty="0">
                                <a:latin typeface="Cambria Math" charset="0"/>
                              </a:rPr>
                            </m:ctrlPr>
                          </m:sSubPr>
                          <m:e>
                            <m:r>
                              <a:rPr lang="en-US" sz="1600" i="1" dirty="0">
                                <a:latin typeface="Cambria Math" charset="0"/>
                              </a:rPr>
                              <m:t>𝑘</m:t>
                            </m:r>
                          </m:e>
                          <m:sub>
                            <m:r>
                              <a:rPr lang="en-US" sz="1600" i="1" dirty="0">
                                <a:latin typeface="Cambria Math" charset="0"/>
                              </a:rPr>
                              <m:t>𝑖</m:t>
                            </m:r>
                          </m:sub>
                        </m:sSub>
                      </m:sub>
                    </m:sSub>
                    <m:r>
                      <a:rPr lang="hr-HR" sz="1600" i="1" dirty="0">
                        <a:latin typeface="Cambria Math" charset="0"/>
                      </a:rPr>
                      <m:t>| </m:t>
                    </m:r>
                    <m:r>
                      <a:rPr lang="hr-HR" sz="1600" i="1" dirty="0">
                        <a:latin typeface="Cambria Math" charset="0"/>
                      </a:rPr>
                      <m:t>𝑀</m:t>
                    </m:r>
                    <m:r>
                      <a:rPr lang="hr-HR" sz="1600" i="1" dirty="0">
                        <a:latin typeface="Cambria Math" charset="0"/>
                      </a:rPr>
                      <m:t>,</m:t>
                    </m:r>
                    <m:sSub>
                      <m:sSubPr>
                        <m:ctrlPr>
                          <a:rPr lang="en-US" sz="1600" i="1" dirty="0">
                            <a:latin typeface="Cambria Math" charset="0"/>
                          </a:rPr>
                        </m:ctrlPr>
                      </m:sSubPr>
                      <m:e>
                        <m:r>
                          <a:rPr lang="en-US" sz="1600" i="1" dirty="0">
                            <a:latin typeface="Cambria Math" charset="0"/>
                            <a:ea typeface="Cambria Math" charset="0"/>
                            <a:cs typeface="Cambria Math" charset="0"/>
                          </a:rPr>
                          <m:t>𝜇</m:t>
                        </m:r>
                      </m:e>
                      <m:sub>
                        <m:sSub>
                          <m:sSubPr>
                            <m:ctrlPr>
                              <a:rPr lang="en-US" sz="1600" i="1" dirty="0">
                                <a:latin typeface="Cambria Math" charset="0"/>
                              </a:rPr>
                            </m:ctrlPr>
                          </m:sSubPr>
                          <m:e>
                            <m:r>
                              <a:rPr lang="en-US" sz="1600" i="1" dirty="0">
                                <a:latin typeface="Cambria Math" charset="0"/>
                              </a:rPr>
                              <m:t>𝑘</m:t>
                            </m:r>
                          </m:e>
                          <m:sub>
                            <m:r>
                              <a:rPr lang="en-US" sz="1600" i="1" dirty="0">
                                <a:latin typeface="Cambria Math" charset="0"/>
                              </a:rPr>
                              <m:t>𝑖</m:t>
                            </m:r>
                          </m:sub>
                        </m:sSub>
                      </m:sub>
                    </m:sSub>
                    <m:r>
                      <a:rPr lang="hr-HR" sz="1600" i="1" dirty="0">
                        <a:latin typeface="Cambria Math" charset="0"/>
                      </a:rPr>
                      <m:t>)</m:t>
                    </m:r>
                  </m:oMath>
                </a14:m>
                <a:endParaRPr lang="hr-HR" sz="1600" dirty="0" smtClean="0"/>
              </a:p>
              <a:p>
                <a:pPr marL="0" indent="0">
                  <a:lnSpc>
                    <a:spcPct val="120000"/>
                  </a:lnSpc>
                  <a:spcBef>
                    <a:spcPts val="600"/>
                  </a:spcBef>
                  <a:buNone/>
                </a:pPr>
                <a:r>
                  <a:rPr lang="hr-HR" sz="1600" dirty="0"/>
                  <a:t>	</a:t>
                </a:r>
                <a:r>
                  <a:rPr lang="hr-HR" sz="1600" dirty="0" smtClean="0"/>
                  <a:t>	</a:t>
                </a:r>
                <a:r>
                  <a:rPr lang="hr-HR" sz="1600" dirty="0" err="1" smtClean="0"/>
                  <a:t>if</a:t>
                </a:r>
                <a:r>
                  <a:rPr lang="hr-HR" sz="1600" dirty="0" smtClean="0"/>
                  <a:t> (</a:t>
                </a:r>
                <a14:m>
                  <m:oMath xmlns:m="http://schemas.openxmlformats.org/officeDocument/2006/math">
                    <m:sSub>
                      <m:sSubPr>
                        <m:ctrlPr>
                          <a:rPr lang="en-US" sz="1600" i="1" dirty="0">
                            <a:latin typeface="Cambria Math" charset="0"/>
                          </a:rPr>
                        </m:ctrlPr>
                      </m:sSubPr>
                      <m:e>
                        <m:r>
                          <a:rPr lang="en-US" sz="1600" i="1" dirty="0">
                            <a:latin typeface="Cambria Math" charset="0"/>
                          </a:rPr>
                          <m:t>𝑚</m:t>
                        </m:r>
                      </m:e>
                      <m:sub>
                        <m:r>
                          <a:rPr lang="en-US" sz="1600" i="1" dirty="0">
                            <a:latin typeface="Cambria Math" charset="0"/>
                          </a:rPr>
                          <m:t>𝑖</m:t>
                        </m:r>
                        <m:r>
                          <a:rPr lang="en-US" sz="1600" i="1" dirty="0">
                            <a:latin typeface="Cambria Math" charset="0"/>
                          </a:rPr>
                          <m:t>,</m:t>
                        </m:r>
                        <m:sSub>
                          <m:sSubPr>
                            <m:ctrlPr>
                              <a:rPr lang="en-US" sz="1600" i="1" dirty="0">
                                <a:latin typeface="Cambria Math" charset="0"/>
                              </a:rPr>
                            </m:ctrlPr>
                          </m:sSubPr>
                          <m:e>
                            <m:r>
                              <a:rPr lang="en-US" sz="1600" i="1" dirty="0">
                                <a:latin typeface="Cambria Math" charset="0"/>
                              </a:rPr>
                              <m:t>𝑘</m:t>
                            </m:r>
                          </m:e>
                          <m:sub>
                            <m:r>
                              <a:rPr lang="en-US" sz="1600" i="1" dirty="0">
                                <a:latin typeface="Cambria Math" charset="0"/>
                              </a:rPr>
                              <m:t>𝑖</m:t>
                            </m:r>
                          </m:sub>
                        </m:sSub>
                      </m:sub>
                    </m:sSub>
                    <m:r>
                      <a:rPr lang="en-US" sz="1600" b="0" i="0" dirty="0" smtClean="0">
                        <a:latin typeface="Cambria Math" charset="0"/>
                      </a:rPr>
                      <m:t>=0</m:t>
                    </m:r>
                  </m:oMath>
                </a14:m>
                <a:r>
                  <a:rPr lang="hr-HR" sz="1600" dirty="0" smtClean="0"/>
                  <a:t>) </a:t>
                </a:r>
                <a:r>
                  <a:rPr lang="hr-HR" sz="1600" dirty="0" err="1" smtClean="0"/>
                  <a:t>continue</a:t>
                </a:r>
                <a:r>
                  <a:rPr lang="hr-HR" sz="1600" dirty="0" smtClean="0"/>
                  <a:t>;</a:t>
                </a:r>
              </a:p>
              <a:p>
                <a:pPr marL="0" indent="0">
                  <a:lnSpc>
                    <a:spcPct val="120000"/>
                  </a:lnSpc>
                  <a:spcBef>
                    <a:spcPts val="600"/>
                  </a:spcBef>
                  <a:buNone/>
                </a:pPr>
                <a:r>
                  <a:rPr lang="hr-HR" sz="1600" dirty="0"/>
                  <a:t>	</a:t>
                </a:r>
                <a:r>
                  <a:rPr lang="hr-HR" sz="1600" dirty="0" smtClean="0"/>
                  <a:t>	</a:t>
                </a:r>
                <a14:m>
                  <m:oMath xmlns:m="http://schemas.openxmlformats.org/officeDocument/2006/math">
                    <m:r>
                      <a:rPr lang="en-US" sz="1600" i="1" dirty="0">
                        <a:latin typeface="Cambria Math" charset="0"/>
                      </a:rPr>
                      <m:t>𝑅𝑒𝑎𝑑𝑠</m:t>
                    </m:r>
                  </m:oMath>
                </a14:m>
                <a:r>
                  <a:rPr lang="hr-HR" sz="1600" dirty="0" smtClean="0"/>
                  <a:t>.</a:t>
                </a:r>
                <a:r>
                  <a:rPr lang="hr-HR" sz="1600" dirty="0" err="1" smtClean="0"/>
                  <a:t>append</a:t>
                </a:r>
                <a:r>
                  <a:rPr lang="hr-HR" sz="1600" dirty="0" smtClean="0"/>
                  <a:t>(</a:t>
                </a:r>
                <a14:m>
                  <m:oMath xmlns:m="http://schemas.openxmlformats.org/officeDocument/2006/math">
                    <m:r>
                      <a:rPr lang="en-US" sz="1600" dirty="0">
                        <a:latin typeface="Cambria Math" charset="0"/>
                      </a:rPr>
                      <m:t>(</m:t>
                    </m:r>
                    <m:sSub>
                      <m:sSubPr>
                        <m:ctrlPr>
                          <a:rPr lang="en-US" sz="1600" i="1" dirty="0">
                            <a:latin typeface="Cambria Math" charset="0"/>
                          </a:rPr>
                        </m:ctrlPr>
                      </m:sSubPr>
                      <m:e>
                        <m:r>
                          <a:rPr lang="en-US" sz="1600" i="1" dirty="0">
                            <a:latin typeface="Cambria Math" charset="0"/>
                          </a:rPr>
                          <m:t>𝑚</m:t>
                        </m:r>
                      </m:e>
                      <m:sub>
                        <m:r>
                          <a:rPr lang="en-US" sz="1600" i="1" dirty="0">
                            <a:latin typeface="Cambria Math" charset="0"/>
                          </a:rPr>
                          <m:t>𝑖</m:t>
                        </m:r>
                        <m:r>
                          <a:rPr lang="en-US" sz="1600" i="1" dirty="0">
                            <a:latin typeface="Cambria Math" charset="0"/>
                          </a:rPr>
                          <m:t>,</m:t>
                        </m:r>
                        <m:sSub>
                          <m:sSubPr>
                            <m:ctrlPr>
                              <a:rPr lang="en-US" sz="1600" i="1" dirty="0">
                                <a:latin typeface="Cambria Math" charset="0"/>
                              </a:rPr>
                            </m:ctrlPr>
                          </m:sSubPr>
                          <m:e>
                            <m:r>
                              <a:rPr lang="en-US" sz="1600" b="0" i="1" dirty="0" smtClean="0">
                                <a:latin typeface="Cambria Math" charset="0"/>
                              </a:rPr>
                              <m:t>𝑘</m:t>
                            </m:r>
                          </m:e>
                          <m:sub>
                            <m:r>
                              <a:rPr lang="en-US" sz="1600" i="1" dirty="0">
                                <a:latin typeface="Cambria Math" charset="0"/>
                              </a:rPr>
                              <m:t>𝑖</m:t>
                            </m:r>
                          </m:sub>
                        </m:sSub>
                      </m:sub>
                    </m:sSub>
                    <m:r>
                      <a:rPr lang="en-US" sz="1600" i="1" dirty="0">
                        <a:latin typeface="Cambria Math" charset="0"/>
                      </a:rPr>
                      <m:t>,</m:t>
                    </m:r>
                    <m:r>
                      <a:rPr lang="en-US" sz="1600" i="1" dirty="0">
                        <a:latin typeface="Cambria Math" charset="0"/>
                      </a:rPr>
                      <m:t>𝑀</m:t>
                    </m:r>
                    <m:r>
                      <a:rPr lang="en-US" sz="1600" b="0" i="1" dirty="0" smtClean="0">
                        <a:latin typeface="Cambria Math" charset="0"/>
                      </a:rPr>
                      <m:t>)</m:t>
                    </m:r>
                  </m:oMath>
                </a14:m>
                <a:r>
                  <a:rPr lang="hr-HR" sz="1600" dirty="0" smtClean="0"/>
                  <a:t>)</a:t>
                </a:r>
                <a:endParaRPr lang="hr-HR" sz="1600" dirty="0"/>
              </a:p>
              <a:p>
                <a:pPr marL="0" indent="0">
                  <a:lnSpc>
                    <a:spcPct val="120000"/>
                  </a:lnSpc>
                  <a:spcBef>
                    <a:spcPts val="600"/>
                  </a:spcBef>
                  <a:buNone/>
                </a:pPr>
                <a14:m>
                  <m:oMathPara xmlns:m="http://schemas.openxmlformats.org/officeDocument/2006/math">
                    <m:oMathParaPr>
                      <m:jc m:val="left"/>
                    </m:oMathParaPr>
                    <m:oMath xmlns:m="http://schemas.openxmlformats.org/officeDocument/2006/math">
                      <m:r>
                        <a:rPr lang="en-US" sz="1600" b="0" i="1" dirty="0" smtClean="0">
                          <a:latin typeface="Cambria Math" charset="0"/>
                        </a:rPr>
                        <m:t>𝑅𝑒𝑎𝑑𝑠</m:t>
                      </m:r>
                      <m:r>
                        <a:rPr lang="is-IS" sz="1600" i="1" dirty="0" smtClean="0">
                          <a:latin typeface="Cambria Math" charset="0"/>
                        </a:rPr>
                        <m:t> = </m:t>
                      </m:r>
                      <m:nary>
                        <m:naryPr>
                          <m:chr m:val="⋃"/>
                          <m:supHide m:val="on"/>
                          <m:ctrlPr>
                            <a:rPr lang="is-IS" sz="1600" i="1" dirty="0" smtClean="0">
                              <a:latin typeface="Cambria Math" charset="0"/>
                            </a:rPr>
                          </m:ctrlPr>
                        </m:naryPr>
                        <m:sub>
                          <m:r>
                            <m:rPr>
                              <m:brk m:alnAt="7"/>
                            </m:rPr>
                            <a:rPr lang="en-US" sz="1600" b="0" i="1" dirty="0" smtClean="0">
                              <a:latin typeface="Cambria Math" charset="0"/>
                            </a:rPr>
                            <m:t>h</m:t>
                          </m:r>
                        </m:sub>
                        <m:sup/>
                        <m:e>
                          <m:nary>
                            <m:naryPr>
                              <m:chr m:val="⋃"/>
                              <m:supHide m:val="on"/>
                              <m:ctrlPr>
                                <a:rPr lang="is-IS" sz="1600" i="1" dirty="0">
                                  <a:latin typeface="Cambria Math" charset="0"/>
                                </a:rPr>
                              </m:ctrlPr>
                            </m:naryPr>
                            <m:sub>
                              <m:r>
                                <m:rPr>
                                  <m:brk m:alnAt="7"/>
                                </m:rPr>
                                <a:rPr lang="en-US" sz="1600" i="1" dirty="0">
                                  <a:latin typeface="Cambria Math" charset="0"/>
                                </a:rPr>
                                <m:t>𝑖</m:t>
                              </m:r>
                            </m:sub>
                            <m:sup/>
                            <m:e>
                              <m:r>
                                <a:rPr lang="is-IS" sz="1600" i="1" dirty="0">
                                  <a:latin typeface="Cambria Math" charset="0"/>
                                </a:rPr>
                                <m:t>{</m:t>
                              </m:r>
                              <m:sSub>
                                <m:sSubPr>
                                  <m:ctrlPr>
                                    <a:rPr lang="en-US" sz="1600" i="1" dirty="0">
                                      <a:latin typeface="Cambria Math" charset="0"/>
                                    </a:rPr>
                                  </m:ctrlPr>
                                </m:sSubPr>
                                <m:e>
                                  <m:r>
                                    <a:rPr lang="en-US" sz="1600" i="1" dirty="0">
                                      <a:latin typeface="Cambria Math" charset="0"/>
                                    </a:rPr>
                                    <m:t>(</m:t>
                                  </m:r>
                                  <m:r>
                                    <a:rPr lang="en-US" sz="1600" i="1" dirty="0">
                                      <a:latin typeface="Cambria Math" charset="0"/>
                                    </a:rPr>
                                    <m:t>𝑚</m:t>
                                  </m:r>
                                </m:e>
                                <m:sub>
                                  <m:r>
                                    <a:rPr lang="en-US" sz="1600" i="1" dirty="0">
                                      <a:latin typeface="Cambria Math" charset="0"/>
                                    </a:rPr>
                                    <m:t>𝑖</m:t>
                                  </m:r>
                                  <m:r>
                                    <a:rPr lang="en-US" sz="1600" i="1" dirty="0">
                                      <a:latin typeface="Cambria Math" charset="0"/>
                                    </a:rPr>
                                    <m:t>,1</m:t>
                                  </m:r>
                                </m:sub>
                              </m:sSub>
                              <m:r>
                                <a:rPr lang="en-US" sz="1600" i="1" dirty="0">
                                  <a:latin typeface="Cambria Math" charset="0"/>
                                </a:rPr>
                                <m:t>,</m:t>
                              </m:r>
                              <m:r>
                                <a:rPr lang="en-US" sz="1600" i="1" dirty="0">
                                  <a:latin typeface="Cambria Math" charset="0"/>
                                </a:rPr>
                                <m:t>𝑀</m:t>
                              </m:r>
                              <m:r>
                                <a:rPr lang="en-US" sz="1600" i="1" dirty="0">
                                  <a:latin typeface="Cambria Math" charset="0"/>
                                </a:rPr>
                                <m:t>),…,(</m:t>
                              </m:r>
                              <m:sSub>
                                <m:sSubPr>
                                  <m:ctrlPr>
                                    <a:rPr lang="en-US" sz="1600" i="1" dirty="0">
                                      <a:latin typeface="Cambria Math" charset="0"/>
                                    </a:rPr>
                                  </m:ctrlPr>
                                </m:sSubPr>
                                <m:e>
                                  <m:r>
                                    <a:rPr lang="en-US" sz="1600" i="1" dirty="0">
                                      <a:latin typeface="Cambria Math" charset="0"/>
                                    </a:rPr>
                                    <m:t>𝑚</m:t>
                                  </m:r>
                                </m:e>
                                <m:sub>
                                  <m:r>
                                    <a:rPr lang="en-US" sz="1600" i="1" dirty="0">
                                      <a:latin typeface="Cambria Math" charset="0"/>
                                    </a:rPr>
                                    <m:t>𝑖</m:t>
                                  </m:r>
                                  <m:r>
                                    <a:rPr lang="en-US" sz="1600" i="1" dirty="0">
                                      <a:latin typeface="Cambria Math" charset="0"/>
                                    </a:rPr>
                                    <m:t>,</m:t>
                                  </m:r>
                                  <m:sSub>
                                    <m:sSubPr>
                                      <m:ctrlPr>
                                        <a:rPr lang="en-US" sz="1600" i="1" dirty="0">
                                          <a:latin typeface="Cambria Math" charset="0"/>
                                        </a:rPr>
                                      </m:ctrlPr>
                                    </m:sSubPr>
                                    <m:e>
                                      <m:r>
                                        <a:rPr lang="en-US" sz="1600" i="1" dirty="0">
                                          <a:latin typeface="Cambria Math" charset="0"/>
                                        </a:rPr>
                                        <m:t>𝑠</m:t>
                                      </m:r>
                                    </m:e>
                                    <m:sub>
                                      <m:r>
                                        <a:rPr lang="en-US" sz="1600" i="1" dirty="0">
                                          <a:latin typeface="Cambria Math" charset="0"/>
                                        </a:rPr>
                                        <m:t>𝑖</m:t>
                                      </m:r>
                                    </m:sub>
                                  </m:sSub>
                                </m:sub>
                              </m:sSub>
                              <m:r>
                                <a:rPr lang="en-US" sz="1600" i="1" dirty="0">
                                  <a:latin typeface="Cambria Math" charset="0"/>
                                </a:rPr>
                                <m:t>,</m:t>
                              </m:r>
                              <m:r>
                                <a:rPr lang="en-US" sz="1600" i="1" dirty="0">
                                  <a:latin typeface="Cambria Math" charset="0"/>
                                </a:rPr>
                                <m:t>𝑀</m:t>
                              </m:r>
                              <m:r>
                                <a:rPr lang="en-US" sz="1600" i="1" dirty="0">
                                  <a:latin typeface="Cambria Math" charset="0"/>
                                </a:rPr>
                                <m:t>)}</m:t>
                              </m:r>
                              <m:r>
                                <m:rPr>
                                  <m:nor/>
                                </m:rPr>
                                <a:rPr lang="en-US" sz="1600" dirty="0"/>
                                <m:t> </m:t>
                              </m:r>
                            </m:e>
                          </m:nary>
                        </m:e>
                      </m:nary>
                    </m:oMath>
                  </m:oMathPara>
                </a14:m>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81615" y="1450422"/>
                <a:ext cx="6894275" cy="5230197"/>
              </a:xfrm>
              <a:blipFill rotWithShape="0">
                <a:blip r:embed="rId3"/>
                <a:stretch>
                  <a:fillRect t="-3963" b="-12005"/>
                </a:stretch>
              </a:blipFill>
            </p:spPr>
            <p:txBody>
              <a:bodyPr/>
              <a:lstStyle/>
              <a:p>
                <a:r>
                  <a:rPr lang="en-US">
                    <a:noFill/>
                  </a:rPr>
                  <a:t> </a:t>
                </a:r>
              </a:p>
            </p:txBody>
          </p:sp>
        </mc:Fallback>
      </mc:AlternateContent>
    </p:spTree>
    <p:extLst>
      <p:ext uri="{BB962C8B-B14F-4D97-AF65-F5344CB8AC3E}">
        <p14:creationId xmlns:p14="http://schemas.microsoft.com/office/powerpoint/2010/main" val="594351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estimation of t and 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932" y="2486004"/>
                <a:ext cx="11177210" cy="5497286"/>
              </a:xfrm>
              <a:solidFill>
                <a:schemeClr val="bg1"/>
              </a:solidFill>
            </p:spPr>
            <p:txBody>
              <a:bodyPr>
                <a:normAutofit fontScale="62500" lnSpcReduction="20000"/>
              </a:bodyPr>
              <a:lstStyle/>
              <a:p>
                <a:r>
                  <a:rPr lang="en-US" dirty="0" smtClean="0"/>
                  <a:t>Given </a:t>
                </a:r>
                <a14:m>
                  <m:oMath xmlns:m="http://schemas.openxmlformats.org/officeDocument/2006/math">
                    <m:r>
                      <m:rPr>
                        <m:sty m:val="p"/>
                      </m:rPr>
                      <a:rPr lang="en-US" b="0" i="0" smtClean="0">
                        <a:latin typeface="Cambria Math" charset="0"/>
                      </a:rPr>
                      <m:t>Reads</m:t>
                    </m:r>
                    <m:r>
                      <a:rPr lang="en-US" b="0" i="0" smtClean="0">
                        <a:latin typeface="Cambria Math" charset="0"/>
                      </a:rPr>
                      <m:t>= </m:t>
                    </m:r>
                    <m:d>
                      <m:dPr>
                        <m:begChr m:val="{"/>
                        <m:endChr m:val="}"/>
                        <m:ctrlPr>
                          <a:rPr lang="en-US" b="0" i="1" smtClean="0">
                            <a:latin typeface="Cambria Math" charset="0"/>
                          </a:rPr>
                        </m:ctrlPr>
                      </m:dPr>
                      <m:e>
                        <m:r>
                          <a:rPr lang="en-US" i="1">
                            <a:latin typeface="Cambria Math" charset="0"/>
                          </a:rPr>
                          <m:t>(</m:t>
                        </m:r>
                        <m:r>
                          <a:rPr lang="en-US" i="1">
                            <a:latin typeface="Cambria Math" charset="0"/>
                          </a:rPr>
                          <m:t>𝑚</m:t>
                        </m:r>
                        <m:r>
                          <a:rPr lang="en-US" i="1">
                            <a:latin typeface="Cambria Math" charset="0"/>
                          </a:rPr>
                          <m:t>,</m:t>
                        </m:r>
                        <m:r>
                          <a:rPr lang="en-US" i="1">
                            <a:latin typeface="Cambria Math" charset="0"/>
                          </a:rPr>
                          <m:t>𝑀</m:t>
                        </m:r>
                        <m:r>
                          <a:rPr lang="en-US" i="1">
                            <a:latin typeface="Cambria Math" charset="0"/>
                          </a:rPr>
                          <m:t>,</m:t>
                        </m:r>
                        <m:r>
                          <a:rPr lang="en-US" i="1">
                            <a:latin typeface="Cambria Math" charset="0"/>
                          </a:rPr>
                          <m:t>𝑞</m:t>
                        </m:r>
                        <m:r>
                          <a:rPr lang="en-US" i="1">
                            <a:latin typeface="Cambria Math" charset="0"/>
                          </a:rPr>
                          <m:t>,</m:t>
                        </m:r>
                        <m:r>
                          <a:rPr lang="en-US" b="0" i="1" smtClean="0">
                            <a:latin typeface="Cambria Math" charset="0"/>
                          </a:rPr>
                          <m:t>h</m:t>
                        </m:r>
                        <m:r>
                          <a:rPr lang="en-US" i="1">
                            <a:latin typeface="Cambria Math" charset="0"/>
                          </a:rPr>
                          <m:t>)</m:t>
                        </m:r>
                      </m:e>
                    </m:d>
                  </m:oMath>
                </a14:m>
                <a:r>
                  <a:rPr lang="en-US" dirty="0" smtClean="0"/>
                  <a:t> </a:t>
                </a:r>
              </a:p>
              <a:p>
                <a14:m>
                  <m:oMath xmlns:m="http://schemas.openxmlformats.org/officeDocument/2006/math">
                    <m:r>
                      <a:rPr lang="en-US" b="0" i="1" dirty="0" smtClean="0">
                        <a:latin typeface="Cambria Math" charset="0"/>
                      </a:rPr>
                      <m:t>𝑞</m:t>
                    </m:r>
                  </m:oMath>
                </a14:m>
                <a:r>
                  <a:rPr lang="en-US" dirty="0"/>
                  <a:t>:</a:t>
                </a:r>
                <a:r>
                  <a:rPr lang="en-US" dirty="0" smtClean="0"/>
                  <a:t> subtype which the mutation originated from, </a:t>
                </a:r>
                <a14:m>
                  <m:oMath xmlns:m="http://schemas.openxmlformats.org/officeDocument/2006/math">
                    <m:r>
                      <a:rPr lang="en-US" b="0" i="1" dirty="0" smtClean="0">
                        <a:latin typeface="Cambria Math" charset="0"/>
                      </a:rPr>
                      <m:t> </m:t>
                    </m:r>
                    <m:r>
                      <a:rPr lang="en-US" i="1" dirty="0">
                        <a:latin typeface="Cambria Math" charset="0"/>
                      </a:rPr>
                      <m:t>h</m:t>
                    </m:r>
                  </m:oMath>
                </a14:m>
                <a:r>
                  <a:rPr lang="en-US" dirty="0" smtClean="0"/>
                  <a:t>: inheritance pattern</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𝑝</m:t>
                      </m:r>
                      <m:d>
                        <m:dPr>
                          <m:ctrlPr>
                            <a:rPr lang="en-US" b="0" i="1" smtClean="0">
                              <a:latin typeface="Cambria Math" charset="0"/>
                            </a:rPr>
                          </m:ctrlPr>
                        </m:dPr>
                        <m:e>
                          <m:r>
                            <a:rPr lang="en-US" b="0" i="1" smtClean="0">
                              <a:latin typeface="Cambria Math" charset="0"/>
                            </a:rPr>
                            <m:t>𝑚</m:t>
                          </m:r>
                        </m:e>
                        <m:e>
                          <m:r>
                            <a:rPr lang="en-US" b="0" i="1" smtClean="0">
                              <a:latin typeface="Cambria Math" charset="0"/>
                            </a:rPr>
                            <m:t>𝑀</m:t>
                          </m:r>
                          <m:r>
                            <a:rPr lang="en-US" b="0" i="1" smtClean="0">
                              <a:latin typeface="Cambria Math" charset="0"/>
                            </a:rPr>
                            <m:t>,</m:t>
                          </m:r>
                          <m:r>
                            <a:rPr lang="en-US" b="0" i="1" smtClean="0">
                              <a:latin typeface="Cambria Math" charset="0"/>
                            </a:rPr>
                            <m:t>𝑢</m:t>
                          </m:r>
                          <m:r>
                            <a:rPr lang="en-US" b="0" i="1" smtClean="0">
                              <a:latin typeface="Cambria Math" charset="0"/>
                            </a:rPr>
                            <m:t>,</m:t>
                          </m:r>
                          <m:r>
                            <a:rPr lang="en-US" b="0" i="1" smtClean="0">
                              <a:latin typeface="Cambria Math" charset="0"/>
                            </a:rPr>
                            <m:t>𝑛</m:t>
                          </m:r>
                          <m:r>
                            <a:rPr lang="en-US" b="0" i="1" smtClean="0">
                              <a:latin typeface="Cambria Math" charset="0"/>
                            </a:rPr>
                            <m:t>,</m:t>
                          </m:r>
                          <m:r>
                            <a:rPr lang="en-US" b="0" i="1" smtClean="0">
                              <a:latin typeface="Cambria Math" charset="0"/>
                            </a:rPr>
                            <m:t>𝑞</m:t>
                          </m:r>
                          <m:r>
                            <a:rPr lang="en-US" b="0" i="1" smtClean="0">
                              <a:latin typeface="Cambria Math" charset="0"/>
                            </a:rPr>
                            <m:t>,</m:t>
                          </m:r>
                          <m:r>
                            <a:rPr lang="en-US" b="0" i="1" smtClean="0">
                              <a:latin typeface="Cambria Math" charset="0"/>
                            </a:rPr>
                            <m:t>h</m:t>
                          </m:r>
                        </m:e>
                      </m:d>
                      <m:r>
                        <a:rPr lang="en-US" b="0" i="0" smtClean="0">
                          <a:latin typeface="Cambria Math" charset="0"/>
                        </a:rPr>
                        <m:t>= </m:t>
                      </m:r>
                      <m:nary>
                        <m:naryPr>
                          <m:chr m:val="∏"/>
                          <m:supHide m:val="on"/>
                          <m:ctrlPr>
                            <a:rPr lang="en-US" b="0" i="1" smtClean="0">
                              <a:latin typeface="Cambria Math" charset="0"/>
                            </a:rPr>
                          </m:ctrlPr>
                        </m:naryPr>
                        <m:sub>
                          <m:r>
                            <m:rPr>
                              <m:brk m:alnAt="7"/>
                            </m:rPr>
                            <a:rPr lang="en-US" b="0" i="1" smtClean="0">
                              <a:latin typeface="Cambria Math" charset="0"/>
                            </a:rPr>
                            <m:t>𝑘</m:t>
                          </m:r>
                        </m:sub>
                        <m:sup/>
                        <m:e>
                          <m:nary>
                            <m:naryPr>
                              <m:chr m:val="∑"/>
                              <m:ctrlPr>
                                <a:rPr lang="is-IS" b="0" i="1" smtClean="0">
                                  <a:latin typeface="Cambria Math" charset="0"/>
                                </a:rPr>
                              </m:ctrlPr>
                            </m:naryPr>
                            <m:sub>
                              <m:sSub>
                                <m:sSubPr>
                                  <m:ctrlPr>
                                    <a:rPr lang="en-US" b="0" i="1" smtClean="0">
                                      <a:latin typeface="Cambria Math" charset="0"/>
                                    </a:rPr>
                                  </m:ctrlPr>
                                </m:sSubPr>
                                <m:e>
                                  <m:r>
                                    <a:rPr lang="en-US" b="0" i="1" smtClean="0">
                                      <a:latin typeface="Cambria Math" charset="0"/>
                                    </a:rPr>
                                    <m:t>𝑥</m:t>
                                  </m:r>
                                </m:e>
                                <m:sub>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𝑘</m:t>
                                      </m:r>
                                    </m:sub>
                                  </m:sSub>
                                  <m:r>
                                    <a:rPr lang="en-US" b="0" i="1" smtClean="0">
                                      <a:latin typeface="Cambria Math" charset="0"/>
                                    </a:rPr>
                                    <m:t>=0.1 </m:t>
                                  </m:r>
                                  <m:r>
                                    <a:rPr lang="en-US" b="0" i="1" smtClean="0">
                                      <a:latin typeface="Cambria Math" charset="0"/>
                                    </a:rPr>
                                    <m:t>𝑜𝑟</m:t>
                                  </m:r>
                                  <m:r>
                                    <a:rPr lang="en-US" b="0" i="1" smtClean="0">
                                      <a:latin typeface="Cambria Math" charset="0"/>
                                    </a:rPr>
                                    <m:t> 0.0</m:t>
                                  </m:r>
                                </m:sub>
                              </m:sSub>
                            </m:sub>
                            <m:sup>
                              <m:r>
                                <a:rPr lang="en-US" b="0" i="1" smtClean="0">
                                  <a:latin typeface="Cambria Math" charset="0"/>
                                </a:rPr>
                                <m:t>1</m:t>
                              </m:r>
                            </m:sup>
                            <m:e>
                              <m:r>
                                <a:rPr lang="en-US" b="0" i="1" smtClean="0">
                                  <a:latin typeface="Cambria Math" charset="0"/>
                                </a:rPr>
                                <m:t>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𝑘</m:t>
                                      </m:r>
                                    </m:sub>
                                  </m:sSub>
                                </m:e>
                                <m:e>
                                  <m:sSub>
                                    <m:sSubPr>
                                      <m:ctrlPr>
                                        <a:rPr lang="en-US" i="1">
                                          <a:latin typeface="Cambria Math" charset="0"/>
                                        </a:rPr>
                                      </m:ctrlPr>
                                    </m:sSubPr>
                                    <m:e>
                                      <m:r>
                                        <a:rPr lang="en-US" b="0" i="1" smtClean="0">
                                          <a:latin typeface="Cambria Math" charset="0"/>
                                        </a:rPr>
                                        <m:t>𝑀</m:t>
                                      </m:r>
                                    </m:e>
                                    <m:sub>
                                      <m:r>
                                        <a:rPr lang="en-US" i="1">
                                          <a:latin typeface="Cambria Math" charset="0"/>
                                        </a:rPr>
                                        <m:t>𝑘</m:t>
                                      </m:r>
                                    </m:sub>
                                  </m:sSub>
                                  <m:r>
                                    <a:rPr lang="en-US" b="0" i="1" smtClean="0">
                                      <a:latin typeface="Cambria Math" charset="0"/>
                                    </a:rPr>
                                    <m:t>,</m:t>
                                  </m:r>
                                  <m:r>
                                    <a:rPr lang="en-US" b="0" i="1" smtClean="0">
                                      <a:latin typeface="Cambria Math" charset="0"/>
                                    </a:rPr>
                                    <m:t>𝑛</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h</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𝑘</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𝑘</m:t>
                                          </m:r>
                                        </m:sub>
                                      </m:sSub>
                                    </m:sub>
                                  </m:sSub>
                                </m:e>
                              </m:d>
                              <m:r>
                                <a:rPr lang="en-US" b="0" i="1" smtClean="0">
                                  <a:latin typeface="Cambria Math" charset="0"/>
                                </a:rPr>
                                <m:t> </m:t>
                              </m:r>
                              <m:r>
                                <a:rPr lang="en-US" b="0" i="1" smtClean="0">
                                  <a:latin typeface="Cambria Math" charset="0"/>
                                </a:rPr>
                                <m:t>𝑝</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sSub>
                                    <m:sSubPr>
                                      <m:ctrlPr>
                                        <a:rPr lang="en-US" b="0" i="1" smtClean="0">
                                          <a:latin typeface="Cambria Math" charset="0"/>
                                        </a:rPr>
                                      </m:ctrlPr>
                                    </m:sSubPr>
                                    <m:e>
                                      <m:r>
                                        <a:rPr lang="en-US" b="0" i="1" smtClean="0">
                                          <a:latin typeface="Cambria Math" charset="0"/>
                                        </a:rPr>
                                        <m:t>𝑘𝑞</m:t>
                                      </m:r>
                                    </m:e>
                                    <m:sub>
                                      <m:r>
                                        <a:rPr lang="en-US" b="0" i="1" smtClean="0">
                                          <a:latin typeface="Cambria Math" charset="0"/>
                                        </a:rPr>
                                        <m:t>𝑘</m:t>
                                      </m:r>
                                    </m:sub>
                                  </m:sSub>
                                </m:sub>
                              </m:sSub>
                              <m:r>
                                <a:rPr lang="en-US" b="0" i="1" smtClean="0">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h</m:t>
                                  </m:r>
                                </m:e>
                                <m:sub>
                                  <m:r>
                                    <a:rPr lang="en-US" b="0" i="1" smtClean="0">
                                      <a:latin typeface="Cambria Math" charset="0"/>
                                    </a:rPr>
                                    <m:t>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𝑛</m:t>
                                  </m:r>
                                </m:e>
                                <m:sub>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𝑘</m:t>
                                      </m:r>
                                    </m:sub>
                                  </m:sSub>
                                </m:sub>
                              </m:sSub>
                              <m:r>
                                <a:rPr lang="en-US" b="0" i="1" smtClean="0">
                                  <a:latin typeface="Cambria Math" charset="0"/>
                                </a:rPr>
                                <m:t>,</m:t>
                              </m:r>
                              <m:sSub>
                                <m:sSubPr>
                                  <m:ctrlPr>
                                    <a:rPr lang="en-US" i="1">
                                      <a:latin typeface="Cambria Math" charset="0"/>
                                    </a:rPr>
                                  </m:ctrlPr>
                                </m:sSubPr>
                                <m:e>
                                  <m:r>
                                    <a:rPr lang="en-US" b="0" i="1" smtClean="0">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𝑖𝑛h𝑒𝑟𝑖𝑡𝑒𝑑</m:t>
                                  </m:r>
                                  <m:r>
                                    <a:rPr lang="en-US" b="0" i="1" smtClean="0">
                                      <a:latin typeface="Cambria Math" charset="0"/>
                                    </a:rPr>
                                    <m:t> </m:t>
                                  </m:r>
                                  <m:r>
                                    <a:rPr lang="en-US" b="0" i="1" smtClean="0">
                                      <a:latin typeface="Cambria Math" charset="0"/>
                                    </a:rPr>
                                    <m:t>𝑒𝑙𝑑𝑒𝑠𝑡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𝑘</m:t>
                                      </m:r>
                                    </m:sub>
                                  </m:sSub>
                                  <m:r>
                                    <a:rPr lang="en-US" b="0" i="1" smtClean="0">
                                      <a:latin typeface="Cambria Math" charset="0"/>
                                    </a:rPr>
                                    <m:t>)</m:t>
                                  </m:r>
                                </m:sub>
                              </m:sSub>
                              <m:r>
                                <a:rPr lang="en-US" b="0" i="1" smtClean="0">
                                  <a:latin typeface="Cambria Math" charset="0"/>
                                </a:rPr>
                                <m:t>)</m:t>
                              </m:r>
                            </m:e>
                          </m:nary>
                        </m:e>
                      </m:nary>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𝐿</m:t>
                      </m:r>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𝑘</m:t>
                          </m:r>
                        </m:sub>
                        <m:sup/>
                        <m:e>
                          <m:func>
                            <m:funcPr>
                              <m:ctrlPr>
                                <a:rPr lang="en-US" b="0" i="1" smtClean="0">
                                  <a:latin typeface="Cambria Math" charset="0"/>
                                </a:rPr>
                              </m:ctrlPr>
                            </m:funcPr>
                            <m:fName>
                              <m:r>
                                <m:rPr>
                                  <m:sty m:val="p"/>
                                </m:rPr>
                                <a:rPr lang="en-US" b="0" i="0" smtClean="0">
                                  <a:latin typeface="Cambria Math" charset="0"/>
                                </a:rPr>
                                <m:t>log</m:t>
                              </m:r>
                            </m:fName>
                            <m:e>
                              <m:d>
                                <m:dPr>
                                  <m:begChr m:val="["/>
                                  <m:endChr m:val="]"/>
                                  <m:ctrlPr>
                                    <a:rPr lang="pt-BR" b="0" i="1" smtClean="0">
                                      <a:latin typeface="Cambria Math" charset="0"/>
                                    </a:rPr>
                                  </m:ctrlPr>
                                </m:dPr>
                                <m:e>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m:t>
                                          </m:r>
                                          <m:r>
                                            <a:rPr lang="en-US" b="0" i="1" smtClean="0">
                                              <a:latin typeface="Cambria Math" charset="0"/>
                                            </a:rPr>
                                            <m:t> </m:t>
                                          </m:r>
                                          <m:r>
                                            <a:rPr lang="en-US" b="0" i="1" smtClean="0">
                                              <a:latin typeface="Cambria Math" charset="0"/>
                                            </a:rPr>
                                            <m:t>𝑜𝑟</m:t>
                                          </m:r>
                                          <m:r>
                                            <a:rPr lang="en-US" b="0" i="1" smtClean="0">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e>
                              </m:d>
                            </m:e>
                          </m:func>
                        </m:e>
                      </m:nary>
                    </m:oMath>
                  </m:oMathPara>
                </a14:m>
                <a:endParaRPr lang="en-US" dirty="0" smtClean="0"/>
              </a:p>
              <a:p>
                <a:pPr marL="0" indent="0">
                  <a:buNone/>
                </a:pPr>
                <a14:m>
                  <m:oMathPara xmlns:m="http://schemas.openxmlformats.org/officeDocument/2006/math">
                    <m:oMathParaPr>
                      <m:jc m:val="left"/>
                    </m:oMathParaPr>
                    <m:oMath xmlns:m="http://schemas.openxmlformats.org/officeDocument/2006/math">
                      <m:f>
                        <m:fPr>
                          <m:ctrlPr>
                            <a:rPr lang="bg-BG" i="1" smtClean="0">
                              <a:latin typeface="Cambria Math" charset="0"/>
                            </a:rPr>
                          </m:ctrlPr>
                        </m:fPr>
                        <m:num>
                          <m:r>
                            <a:rPr lang="bg-BG"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𝐿</m:t>
                          </m:r>
                        </m:num>
                        <m:den>
                          <m:r>
                            <a:rPr lang="bg-BG"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𝑡</m:t>
                              </m:r>
                            </m:e>
                            <m:sub>
                              <m:r>
                                <a:rPr lang="en-US" b="0" i="1" smtClean="0">
                                  <a:latin typeface="Cambria Math" charset="0"/>
                                  <a:ea typeface="Cambria Math" charset="0"/>
                                  <a:cs typeface="Cambria Math" charset="0"/>
                                </a:rPr>
                                <m:t>𝑖</m:t>
                              </m:r>
                            </m:sub>
                          </m:sSub>
                        </m:den>
                      </m:f>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𝑘</m:t>
                          </m:r>
                        </m:sub>
                        <m:sup/>
                        <m:e>
                          <m:f>
                            <m:fPr>
                              <m:ctrlPr>
                                <a:rPr lang="bg-BG" b="0" i="1" smtClean="0">
                                  <a:latin typeface="Cambria Math" charset="0"/>
                                </a:rPr>
                              </m:ctrlPr>
                            </m:fPr>
                            <m:num>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f>
                                    <m:fPr>
                                      <m:ctrlPr>
                                        <a:rPr lang="bg-BG" i="1" smtClean="0">
                                          <a:latin typeface="Cambria Math" charset="0"/>
                                        </a:rPr>
                                      </m:ctrlPr>
                                    </m:fPr>
                                    <m:num>
                                      <m:r>
                                        <a:rPr lang="bg-BG" i="1" smtClean="0">
                                          <a:latin typeface="Cambria Math" charset="0"/>
                                          <a:ea typeface="Cambria Math" charset="0"/>
                                          <a:cs typeface="Cambria Math" charset="0"/>
                                        </a:rPr>
                                        <m:t>𝜕</m:t>
                                      </m:r>
                                    </m:num>
                                    <m:den>
                                      <m:r>
                                        <a:rPr lang="bg-BG"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𝑡</m:t>
                                          </m:r>
                                        </m:e>
                                        <m:sub>
                                          <m:r>
                                            <a:rPr lang="en-US" b="0" i="1" smtClean="0">
                                              <a:latin typeface="Cambria Math" charset="0"/>
                                              <a:ea typeface="Cambria Math" charset="0"/>
                                              <a:cs typeface="Cambria Math" charset="0"/>
                                            </a:rPr>
                                            <m:t>𝑖</m:t>
                                          </m:r>
                                        </m:sub>
                                      </m:sSub>
                                    </m:den>
                                  </m:f>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num>
                            <m:den>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den>
                          </m:f>
                        </m:e>
                      </m:nary>
                    </m:oMath>
                  </m:oMathPara>
                </a14:m>
                <a:endParaRPr lang="en-US" b="0" i="1" dirty="0" smtClean="0">
                  <a:latin typeface="Cambria Math" charset="0"/>
                </a:endParaRPr>
              </a:p>
              <a:p>
                <a:pPr marL="0" indent="0">
                  <a:buNone/>
                </a:pPr>
                <a:r>
                  <a:rPr lang="en-US" b="0" dirty="0" smtClean="0"/>
                  <a:t>     </a:t>
                </a:r>
                <a14:m>
                  <m:oMath xmlns:m="http://schemas.openxmlformats.org/officeDocument/2006/math">
                    <m:r>
                      <a:rPr lang="en-US" b="0" i="1" smtClean="0">
                        <a:latin typeface="Cambria Math" charset="0"/>
                      </a:rPr>
                      <m:t>= </m:t>
                    </m:r>
                    <m:nary>
                      <m:naryPr>
                        <m:chr m:val="∑"/>
                        <m:supHide m:val="on"/>
                        <m:ctrlPr>
                          <a:rPr lang="en-US" i="1">
                            <a:latin typeface="Cambria Math" charset="0"/>
                          </a:rPr>
                        </m:ctrlPr>
                      </m:naryPr>
                      <m:sub>
                        <m:r>
                          <m:rPr>
                            <m:brk m:alnAt="7"/>
                          </m:rPr>
                          <a:rPr lang="en-US" i="1">
                            <a:latin typeface="Cambria Math" charset="0"/>
                          </a:rPr>
                          <m:t>𝑘</m:t>
                        </m:r>
                      </m:sub>
                      <m:sup/>
                      <m:e>
                        <m:f>
                          <m:fPr>
                            <m:ctrlPr>
                              <a:rPr lang="bg-BG" i="1">
                                <a:latin typeface="Cambria Math" charset="0"/>
                              </a:rPr>
                            </m:ctrlPr>
                          </m:fPr>
                          <m:num>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d>
                                  <m:dPr>
                                    <m:begChr m:val="{"/>
                                    <m:endChr m:val="}"/>
                                    <m:ctrlPr>
                                      <a:rPr lang="en-US" i="1" smtClean="0">
                                        <a:latin typeface="Cambria Math" charset="0"/>
                                      </a:rPr>
                                    </m:ctrlPr>
                                  </m:dPr>
                                  <m:e>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𝛿</m:t>
                                        </m:r>
                                      </m:e>
                                      <m:sub>
                                        <m:r>
                                          <a:rPr lang="en-US" b="0" i="1" smtClean="0">
                                            <a:latin typeface="Cambria Math" charset="0"/>
                                            <a:ea typeface="Cambria Math" charset="0"/>
                                            <a:cs typeface="Cambria Math" charset="0"/>
                                          </a:rPr>
                                          <m:t>𝑖</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𝑞</m:t>
                                            </m:r>
                                          </m:e>
                                          <m:sub>
                                            <m:r>
                                              <a:rPr lang="en-US" b="0" i="1" smtClean="0">
                                                <a:latin typeface="Cambria Math" charset="0"/>
                                                <a:ea typeface="Cambria Math" charset="0"/>
                                                <a:cs typeface="Cambria Math" charset="0"/>
                                              </a:rPr>
                                              <m:t>𝑘</m:t>
                                            </m:r>
                                          </m:sub>
                                        </m:sSub>
                                      </m:sub>
                                    </m:sSub>
                                    <m:f>
                                      <m:fPr>
                                        <m:ctrlPr>
                                          <a:rPr lang="bg-BG" i="1">
                                            <a:latin typeface="Cambria Math" charset="0"/>
                                          </a:rPr>
                                        </m:ctrlPr>
                                      </m:fPr>
                                      <m:num>
                                        <m:r>
                                          <a:rPr lang="bg-BG" i="1">
                                            <a:latin typeface="Cambria Math" charset="0"/>
                                            <a:ea typeface="Cambria Math" charset="0"/>
                                            <a:cs typeface="Cambria Math" charset="0"/>
                                          </a:rPr>
                                          <m:t>𝜕</m:t>
                                        </m:r>
                                      </m:num>
                                      <m:den>
                                        <m:r>
                                          <a:rPr lang="bg-BG"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𝑡</m:t>
                                            </m:r>
                                          </m:e>
                                          <m:sub>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𝑞</m:t>
                                                </m:r>
                                              </m:e>
                                              <m:sub>
                                                <m:r>
                                                  <a:rPr lang="en-US" b="0" i="1" smtClean="0">
                                                    <a:latin typeface="Cambria Math" charset="0"/>
                                                    <a:ea typeface="Cambria Math" charset="0"/>
                                                    <a:cs typeface="Cambria Math" charset="0"/>
                                                  </a:rPr>
                                                  <m:t>𝑘</m:t>
                                                </m:r>
                                              </m:sub>
                                            </m:sSub>
                                          </m:sub>
                                        </m:sSub>
                                      </m:den>
                                    </m:f>
                                    <m:r>
                                      <a:rPr lang="en-US" i="1">
                                        <a:latin typeface="Cambria Math" charset="0"/>
                                      </a:rPr>
                                      <m:t> </m:t>
                                    </m:r>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e>
                                      <m:e>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d>
                                              <m:dPr>
                                                <m:ctrlPr>
                                                  <a:rPr lang="en-US" i="1">
                                                    <a:latin typeface="Cambria Math" charset="0"/>
                                                  </a:rPr>
                                                </m:ctrlPr>
                                              </m:dPr>
                                              <m:e>
                                                <m:sSub>
                                                  <m:sSubPr>
                                                    <m:ctrlPr>
                                                      <a:rPr lang="en-US" i="1">
                                                        <a:latin typeface="Cambria Math" charset="0"/>
                                                      </a:rPr>
                                                    </m:ctrlPr>
                                                  </m:sSubPr>
                                                  <m:e>
                                                    <m:r>
                                                      <a:rPr lang="en-US" i="1">
                                                        <a:latin typeface="Cambria Math" charset="0"/>
                                                      </a:rPr>
                                                      <m:t>𝑞</m:t>
                                                    </m:r>
                                                  </m:e>
                                                  <m:sub>
                                                    <m:r>
                                                      <a:rPr lang="en-US" i="1">
                                                        <a:latin typeface="Cambria Math" charset="0"/>
                                                      </a:rPr>
                                                      <m:t>𝑘</m:t>
                                                    </m:r>
                                                  </m:sub>
                                                </m:sSub>
                                              </m:e>
                                            </m:d>
                                          </m:sub>
                                        </m:sSub>
                                      </m:e>
                                    </m:d>
                                    <m:r>
                                      <a:rPr lang="en-US" b="0" i="1" smtClean="0">
                                        <a:latin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𝛿</m:t>
                                        </m:r>
                                      </m:e>
                                      <m:sub>
                                        <m:r>
                                          <a:rPr lang="en-US" i="1">
                                            <a:latin typeface="Cambria Math" charset="0"/>
                                            <a:ea typeface="Cambria Math" charset="0"/>
                                            <a:cs typeface="Cambria Math" charset="0"/>
                                          </a:rPr>
                                          <m:t>𝑖</m:t>
                                        </m:r>
                                        <m:r>
                                          <a:rPr lang="en-US" i="1">
                                            <a:latin typeface="Cambria Math" charset="0"/>
                                            <a:ea typeface="Cambria Math" charset="0"/>
                                            <a:cs typeface="Cambria Math" charset="0"/>
                                          </a:rPr>
                                          <m:t>,</m:t>
                                        </m:r>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f>
                                      <m:fPr>
                                        <m:ctrlPr>
                                          <a:rPr lang="bg-BG" i="1">
                                            <a:latin typeface="Cambria Math" charset="0"/>
                                          </a:rPr>
                                        </m:ctrlPr>
                                      </m:fPr>
                                      <m:num>
                                        <m:r>
                                          <a:rPr lang="bg-BG" i="1">
                                            <a:latin typeface="Cambria Math" charset="0"/>
                                            <a:ea typeface="Cambria Math" charset="0"/>
                                            <a:cs typeface="Cambria Math" charset="0"/>
                                          </a:rPr>
                                          <m:t>𝜕</m:t>
                                        </m:r>
                                      </m:num>
                                      <m:den>
                                        <m:r>
                                          <a:rPr lang="bg-BG"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den>
                                    </m:f>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e>
                                      <m:e>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d>
                                              <m:dPr>
                                                <m:ctrlPr>
                                                  <a:rPr lang="en-US" i="1">
                                                    <a:latin typeface="Cambria Math" charset="0"/>
                                                  </a:rPr>
                                                </m:ctrlPr>
                                              </m:dPr>
                                              <m:e>
                                                <m:sSub>
                                                  <m:sSubPr>
                                                    <m:ctrlPr>
                                                      <a:rPr lang="en-US" i="1">
                                                        <a:latin typeface="Cambria Math" charset="0"/>
                                                      </a:rPr>
                                                    </m:ctrlPr>
                                                  </m:sSubPr>
                                                  <m:e>
                                                    <m:r>
                                                      <a:rPr lang="en-US" i="1">
                                                        <a:latin typeface="Cambria Math" charset="0"/>
                                                      </a:rPr>
                                                      <m:t>𝑞</m:t>
                                                    </m:r>
                                                  </m:e>
                                                  <m:sub>
                                                    <m:r>
                                                      <a:rPr lang="en-US" i="1">
                                                        <a:latin typeface="Cambria Math" charset="0"/>
                                                      </a:rPr>
                                                      <m:t>𝑘</m:t>
                                                    </m:r>
                                                  </m:sub>
                                                </m:sSub>
                                              </m:e>
                                            </m:d>
                                          </m:sub>
                                        </m:sSub>
                                      </m:e>
                                    </m:d>
                                  </m:e>
                                </m:d>
                              </m:e>
                            </m:nary>
                          </m:num>
                          <m:den>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den>
                        </m:f>
                      </m:e>
                    </m:nary>
                  </m:oMath>
                </a14:m>
                <a:endParaRPr lang="en-US" dirty="0" smtClean="0"/>
              </a:p>
              <a:p>
                <a:pPr marL="0" indent="0">
                  <a:buNone/>
                </a:pPr>
                <a14:m>
                  <m:oMathPara xmlns:m="http://schemas.openxmlformats.org/officeDocument/2006/math">
                    <m:oMathParaPr>
                      <m:jc m:val="left"/>
                    </m:oMathParaPr>
                    <m:oMath xmlns:m="http://schemas.openxmlformats.org/officeDocument/2006/math">
                      <m:f>
                        <m:fPr>
                          <m:ctrlPr>
                            <a:rPr lang="bg-BG" i="1">
                              <a:latin typeface="Cambria Math" charset="0"/>
                            </a:rPr>
                          </m:ctrlPr>
                        </m:fPr>
                        <m:num>
                          <m:r>
                            <a:rPr lang="bg-BG" i="1">
                              <a:latin typeface="Cambria Math" charset="0"/>
                              <a:ea typeface="Cambria Math" charset="0"/>
                              <a:cs typeface="Cambria Math" charset="0"/>
                            </a:rPr>
                            <m:t>𝜕</m:t>
                          </m:r>
                          <m:r>
                            <a:rPr lang="en-US" i="1">
                              <a:latin typeface="Cambria Math" charset="0"/>
                              <a:ea typeface="Cambria Math" charset="0"/>
                              <a:cs typeface="Cambria Math" charset="0"/>
                            </a:rPr>
                            <m:t>𝐿</m:t>
                          </m:r>
                        </m:num>
                        <m:den>
                          <m:r>
                            <a:rPr lang="bg-BG"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b="0" i="1" smtClean="0">
                                  <a:latin typeface="Cambria Math" charset="0"/>
                                  <a:ea typeface="Cambria Math" charset="0"/>
                                  <a:cs typeface="Cambria Math" charset="0"/>
                                </a:rPr>
                                <m:t>𝑛</m:t>
                              </m:r>
                            </m:e>
                            <m:sub>
                              <m:r>
                                <a:rPr lang="en-US" i="1">
                                  <a:latin typeface="Cambria Math" charset="0"/>
                                  <a:ea typeface="Cambria Math" charset="0"/>
                                  <a:cs typeface="Cambria Math" charset="0"/>
                                </a:rPr>
                                <m:t>𝑖</m:t>
                              </m:r>
                            </m:sub>
                          </m:sSub>
                        </m:den>
                      </m:f>
                      <m:r>
                        <a:rPr lang="en-US" i="1">
                          <a:latin typeface="Cambria Math" charset="0"/>
                        </a:rPr>
                        <m:t>=</m:t>
                      </m:r>
                      <m:nary>
                        <m:naryPr>
                          <m:chr m:val="∑"/>
                          <m:supHide m:val="on"/>
                          <m:ctrlPr>
                            <a:rPr lang="en-US" i="1">
                              <a:latin typeface="Cambria Math" charset="0"/>
                            </a:rPr>
                          </m:ctrlPr>
                        </m:naryPr>
                        <m:sub>
                          <m:r>
                            <m:rPr>
                              <m:brk m:alnAt="7"/>
                            </m:rPr>
                            <a:rPr lang="en-US" i="1">
                              <a:latin typeface="Cambria Math" charset="0"/>
                            </a:rPr>
                            <m:t>𝑘</m:t>
                          </m:r>
                        </m:sub>
                        <m:sup/>
                        <m:e>
                          <m:f>
                            <m:fPr>
                              <m:ctrlPr>
                                <a:rPr lang="bg-BG" i="1">
                                  <a:latin typeface="Cambria Math" charset="0"/>
                                </a:rPr>
                              </m:ctrlPr>
                            </m:fPr>
                            <m:num>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f>
                                    <m:fPr>
                                      <m:ctrlPr>
                                        <a:rPr lang="bg-BG" i="1">
                                          <a:latin typeface="Cambria Math" charset="0"/>
                                        </a:rPr>
                                      </m:ctrlPr>
                                    </m:fPr>
                                    <m:num>
                                      <m:r>
                                        <a:rPr lang="bg-BG" i="1">
                                          <a:latin typeface="Cambria Math" charset="0"/>
                                          <a:ea typeface="Cambria Math" charset="0"/>
                                          <a:cs typeface="Cambria Math" charset="0"/>
                                        </a:rPr>
                                        <m:t>𝜕</m:t>
                                      </m:r>
                                    </m:num>
                                    <m:den>
                                      <m:r>
                                        <a:rPr lang="bg-BG"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b="0" i="1" smtClean="0">
                                              <a:latin typeface="Cambria Math" charset="0"/>
                                              <a:ea typeface="Cambria Math" charset="0"/>
                                              <a:cs typeface="Cambria Math" charset="0"/>
                                            </a:rPr>
                                            <m:t>𝑛</m:t>
                                          </m:r>
                                        </m:e>
                                        <m:sub>
                                          <m:r>
                                            <a:rPr lang="en-US" i="1">
                                              <a:latin typeface="Cambria Math" charset="0"/>
                                              <a:ea typeface="Cambria Math" charset="0"/>
                                              <a:cs typeface="Cambria Math" charset="0"/>
                                            </a:rPr>
                                            <m:t>𝑖</m:t>
                                          </m:r>
                                        </m:sub>
                                      </m:sSub>
                                    </m:den>
                                  </m:f>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r>
                                <a:rPr lang="en-US" b="0" i="1" smtClean="0">
                                  <a:latin typeface="Cambria Math" charset="0"/>
                                </a:rPr>
                                <m:t>+</m:t>
                              </m:r>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f>
                                    <m:fPr>
                                      <m:ctrlPr>
                                        <a:rPr lang="bg-BG" i="1">
                                          <a:latin typeface="Cambria Math" charset="0"/>
                                        </a:rPr>
                                      </m:ctrlPr>
                                    </m:fPr>
                                    <m:num>
                                      <m:r>
                                        <a:rPr lang="bg-BG" i="1">
                                          <a:latin typeface="Cambria Math" charset="0"/>
                                          <a:ea typeface="Cambria Math" charset="0"/>
                                          <a:cs typeface="Cambria Math" charset="0"/>
                                        </a:rPr>
                                        <m:t>𝜕</m:t>
                                      </m:r>
                                    </m:num>
                                    <m:den>
                                      <m:r>
                                        <a:rPr lang="bg-BG"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𝑛</m:t>
                                          </m:r>
                                        </m:e>
                                        <m:sub>
                                          <m:r>
                                            <a:rPr lang="en-US" i="1">
                                              <a:latin typeface="Cambria Math" charset="0"/>
                                              <a:ea typeface="Cambria Math" charset="0"/>
                                              <a:cs typeface="Cambria Math" charset="0"/>
                                            </a:rPr>
                                            <m:t>𝑖</m:t>
                                          </m:r>
                                        </m:sub>
                                      </m:sSub>
                                    </m:den>
                                  </m:f>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num>
                            <m:den>
                              <m:nary>
                                <m:naryPr>
                                  <m:chr m:val="∑"/>
                                  <m:ctrlPr>
                                    <a:rPr lang="is-IS" i="1">
                                      <a:latin typeface="Cambria Math" charset="0"/>
                                    </a:rPr>
                                  </m:ctrlPr>
                                </m:naryPr>
                                <m:sub>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=0.1 </m:t>
                                      </m:r>
                                      <m:r>
                                        <a:rPr lang="en-US" i="1">
                                          <a:latin typeface="Cambria Math" charset="0"/>
                                        </a:rPr>
                                        <m:t>𝑜𝑟</m:t>
                                      </m:r>
                                      <m:r>
                                        <a:rPr lang="en-US" i="1">
                                          <a:latin typeface="Cambria Math" charset="0"/>
                                        </a:rPr>
                                        <m:t> 0.0</m:t>
                                      </m:r>
                                    </m:sub>
                                  </m:sSub>
                                </m:sub>
                                <m:sup>
                                  <m:r>
                                    <a:rPr lang="en-US" i="1">
                                      <a:latin typeface="Cambria Math" charset="0"/>
                                    </a:rPr>
                                    <m:t>1</m:t>
                                  </m:r>
                                </m:sup>
                                <m:e>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𝑚</m:t>
                                          </m:r>
                                        </m:e>
                                        <m:sub>
                                          <m:r>
                                            <a:rPr lang="en-US" i="1">
                                              <a:latin typeface="Cambria Math" charset="0"/>
                                            </a:rPr>
                                            <m:t>𝑘</m:t>
                                          </m:r>
                                        </m:sub>
                                      </m:sSub>
                                    </m:e>
                                    <m:e>
                                      <m:sSub>
                                        <m:sSubPr>
                                          <m:ctrlPr>
                                            <a:rPr lang="en-US" i="1">
                                              <a:latin typeface="Cambria Math" charset="0"/>
                                            </a:rPr>
                                          </m:ctrlPr>
                                        </m:sSubPr>
                                        <m:e>
                                          <m:r>
                                            <a:rPr lang="en-US" i="1">
                                              <a:latin typeface="Cambria Math" charset="0"/>
                                            </a:rPr>
                                            <m:t>𝑀</m:t>
                                          </m:r>
                                        </m:e>
                                        <m:sub>
                                          <m:r>
                                            <a:rPr lang="en-US" i="1">
                                              <a:latin typeface="Cambria Math" charset="0"/>
                                            </a:rPr>
                                            <m:t>𝑘</m:t>
                                          </m:r>
                                        </m:sub>
                                      </m:sSub>
                                      <m:r>
                                        <a:rPr lang="en-US" i="1">
                                          <a:latin typeface="Cambria Math" charset="0"/>
                                        </a:rPr>
                                        <m:t>,</m:t>
                                      </m:r>
                                      <m:r>
                                        <a:rPr lang="en-US" i="1">
                                          <a:latin typeface="Cambria Math" charset="0"/>
                                        </a:rPr>
                                        <m:t>𝑛</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e>
                                  </m:d>
                                  <m:r>
                                    <a:rPr lang="en-US" i="1">
                                      <a:latin typeface="Cambria Math" charset="0"/>
                                    </a:rPr>
                                    <m:t> </m:t>
                                  </m:r>
                                  <m:r>
                                    <a:rPr lang="en-US" i="1">
                                      <a:latin typeface="Cambria Math" charset="0"/>
                                    </a:rPr>
                                    <m:t>𝑝</m:t>
                                  </m:r>
                                  <m:r>
                                    <a:rPr lang="en-US" i="1">
                                      <a:latin typeface="Cambria Math" charset="0"/>
                                    </a:rPr>
                                    <m:t>(</m:t>
                                  </m:r>
                                  <m:sSub>
                                    <m:sSubPr>
                                      <m:ctrlPr>
                                        <a:rPr lang="en-US" i="1">
                                          <a:latin typeface="Cambria Math" charset="0"/>
                                        </a:rPr>
                                      </m:ctrlPr>
                                    </m:sSubPr>
                                    <m:e>
                                      <m:r>
                                        <a:rPr lang="en-US" i="1">
                                          <a:latin typeface="Cambria Math" charset="0"/>
                                        </a:rPr>
                                        <m:t>𝑥</m:t>
                                      </m:r>
                                    </m:e>
                                    <m:sub>
                                      <m:sSub>
                                        <m:sSubPr>
                                          <m:ctrlPr>
                                            <a:rPr lang="en-US" i="1">
                                              <a:latin typeface="Cambria Math" charset="0"/>
                                            </a:rPr>
                                          </m:ctrlPr>
                                        </m:sSubPr>
                                        <m:e>
                                          <m:r>
                                            <a:rPr lang="en-US" i="1">
                                              <a:latin typeface="Cambria Math" charset="0"/>
                                            </a:rPr>
                                            <m:t>𝑘𝑞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h</m:t>
                                      </m:r>
                                    </m:e>
                                    <m:sub>
                                      <m:r>
                                        <a:rPr lang="en-US" i="1">
                                          <a:latin typeface="Cambria Math" charset="0"/>
                                        </a:rPr>
                                        <m:t>𝑘</m:t>
                                      </m:r>
                                    </m:sub>
                                  </m:sSub>
                                  <m:r>
                                    <a:rPr lang="en-US" i="1">
                                      <a:latin typeface="Cambria Math" charset="0"/>
                                    </a:rPr>
                                    <m:t>,</m:t>
                                  </m:r>
                                  <m:sSub>
                                    <m:sSubPr>
                                      <m:ctrlPr>
                                        <a:rPr lang="en-US" i="1">
                                          <a:latin typeface="Cambria Math" charset="0"/>
                                        </a:rPr>
                                      </m:ctrlPr>
                                    </m:sSubPr>
                                    <m:e>
                                      <m:r>
                                        <a:rPr lang="en-US" i="1">
                                          <a:latin typeface="Cambria Math" charset="0"/>
                                        </a:rPr>
                                        <m:t>𝑛</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sSub>
                                        <m:sSubPr>
                                          <m:ctrlPr>
                                            <a:rPr lang="en-US" i="1">
                                              <a:latin typeface="Cambria Math" charset="0"/>
                                            </a:rPr>
                                          </m:ctrlPr>
                                        </m:sSubPr>
                                        <m:e>
                                          <m:r>
                                            <a:rPr lang="en-US" i="1">
                                              <a:latin typeface="Cambria Math" charset="0"/>
                                            </a:rPr>
                                            <m:t>𝑞</m:t>
                                          </m:r>
                                        </m:e>
                                        <m:sub>
                                          <m:r>
                                            <a:rPr lang="en-US" i="1">
                                              <a:latin typeface="Cambria Math" charset="0"/>
                                            </a:rPr>
                                            <m:t>𝑘</m:t>
                                          </m:r>
                                        </m:sub>
                                      </m:sSub>
                                    </m:sub>
                                  </m:sSub>
                                  <m:r>
                                    <a:rPr lang="en-US" i="1">
                                      <a:latin typeface="Cambria Math" charset="0"/>
                                    </a:rPr>
                                    <m:t>,</m:t>
                                  </m:r>
                                  <m:sSub>
                                    <m:sSubPr>
                                      <m:ctrlPr>
                                        <a:rPr lang="en-US" i="1">
                                          <a:latin typeface="Cambria Math" charset="0"/>
                                        </a:rPr>
                                      </m:ctrlPr>
                                    </m:sSubPr>
                                    <m:e>
                                      <m:r>
                                        <a:rPr lang="en-US" i="1">
                                          <a:latin typeface="Cambria Math" charset="0"/>
                                        </a:rPr>
                                        <m:t>𝑡</m:t>
                                      </m:r>
                                    </m:e>
                                    <m:sub>
                                      <m:r>
                                        <a:rPr lang="en-US" i="1">
                                          <a:latin typeface="Cambria Math" charset="0"/>
                                        </a:rPr>
                                        <m:t>𝑖𝑛h𝑒𝑟𝑖𝑡𝑒𝑑</m:t>
                                      </m:r>
                                      <m:r>
                                        <a:rPr lang="en-US" i="1">
                                          <a:latin typeface="Cambria Math" charset="0"/>
                                        </a:rPr>
                                        <m:t> </m:t>
                                      </m:r>
                                      <m:r>
                                        <a:rPr lang="en-US" i="1">
                                          <a:latin typeface="Cambria Math" charset="0"/>
                                        </a:rPr>
                                        <m:t>𝑒𝑙𝑑𝑒𝑠𝑡</m:t>
                                      </m:r>
                                      <m:r>
                                        <a:rPr lang="en-US" i="1">
                                          <a:latin typeface="Cambria Math" charset="0"/>
                                        </a:rPr>
                                        <m:t>(</m:t>
                                      </m:r>
                                      <m:sSub>
                                        <m:sSubPr>
                                          <m:ctrlPr>
                                            <a:rPr lang="en-US" i="1">
                                              <a:latin typeface="Cambria Math" charset="0"/>
                                            </a:rPr>
                                          </m:ctrlPr>
                                        </m:sSubPr>
                                        <m:e>
                                          <m:r>
                                            <a:rPr lang="en-US" i="1">
                                              <a:latin typeface="Cambria Math" charset="0"/>
                                            </a:rPr>
                                            <m:t>𝑞</m:t>
                                          </m:r>
                                        </m:e>
                                        <m:sub>
                                          <m:r>
                                            <a:rPr lang="en-US" i="1">
                                              <a:latin typeface="Cambria Math" charset="0"/>
                                            </a:rPr>
                                            <m:t>𝑘</m:t>
                                          </m:r>
                                        </m:sub>
                                      </m:sSub>
                                      <m:r>
                                        <a:rPr lang="en-US" i="1">
                                          <a:latin typeface="Cambria Math" charset="0"/>
                                        </a:rPr>
                                        <m:t>)</m:t>
                                      </m:r>
                                    </m:sub>
                                  </m:sSub>
                                  <m:r>
                                    <a:rPr lang="en-US" i="1">
                                      <a:latin typeface="Cambria Math" charset="0"/>
                                    </a:rPr>
                                    <m:t>)</m:t>
                                  </m:r>
                                </m:e>
                              </m:nary>
                            </m:den>
                          </m:f>
                        </m:e>
                      </m:nary>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932" y="2486004"/>
                <a:ext cx="11177210" cy="5497286"/>
              </a:xfrm>
              <a:blipFill rotWithShape="0">
                <a:blip r:embed="rId3"/>
                <a:stretch>
                  <a:fillRect t="-4102"/>
                </a:stretch>
              </a:blipFill>
            </p:spPr>
            <p:txBody>
              <a:bodyPr/>
              <a:lstStyle/>
              <a:p>
                <a:r>
                  <a:rPr lang="en-US">
                    <a:noFill/>
                  </a:rPr>
                  <a:t> </a:t>
                </a:r>
              </a:p>
            </p:txBody>
          </p:sp>
        </mc:Fallback>
      </mc:AlternateContent>
    </p:spTree>
    <p:extLst>
      <p:ext uri="{BB962C8B-B14F-4D97-AF65-F5344CB8AC3E}">
        <p14:creationId xmlns:p14="http://schemas.microsoft.com/office/powerpoint/2010/main" val="1685763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913" y="1184384"/>
            <a:ext cx="3645817" cy="25486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730" y="1184384"/>
            <a:ext cx="3645817" cy="25486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913" y="3858985"/>
            <a:ext cx="3645817" cy="254869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3730" y="3858985"/>
            <a:ext cx="3645817" cy="2548696"/>
          </a:xfrm>
          <a:prstGeom prst="rect">
            <a:avLst/>
          </a:prstGeom>
        </p:spPr>
      </p:pic>
    </p:spTree>
    <p:extLst>
      <p:ext uri="{BB962C8B-B14F-4D97-AF65-F5344CB8AC3E}">
        <p14:creationId xmlns:p14="http://schemas.microsoft.com/office/powerpoint/2010/main" val="47229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altLang="ja-JP" b="0" i="1" smtClean="0">
                        <a:latin typeface="Cambria Math" charset="0"/>
                      </a:rPr>
                      <m:t>𝑛</m:t>
                    </m:r>
                  </m:oMath>
                </a14:m>
                <a:r>
                  <a:rPr lang="ja-JP" altLang="en-US" dirty="0" smtClean="0">
                    <a:latin typeface="Cambria Math" charset="0"/>
                  </a:rPr>
                  <a:t>は、小さな</a:t>
                </a:r>
                <a14:m>
                  <m:oMath xmlns:m="http://schemas.openxmlformats.org/officeDocument/2006/math">
                    <m:r>
                      <a:rPr lang="en-US" altLang="ja-JP" b="0" i="1" smtClean="0">
                        <a:latin typeface="Cambria Math" charset="0"/>
                      </a:rPr>
                      <m:t>𝐵</m:t>
                    </m:r>
                    <m:r>
                      <a:rPr lang="ja-JP" altLang="en-US" i="1" smtClean="0">
                        <a:latin typeface="Cambria Math" charset="0"/>
                      </a:rPr>
                      <m:t>でも</m:t>
                    </m:r>
                  </m:oMath>
                </a14:m>
                <a:r>
                  <a:rPr lang="ja-JP" altLang="en-US" dirty="0" smtClean="0">
                    <a:latin typeface="Cambria Math" charset="0"/>
                  </a:rPr>
                  <a:t>精度良く推定できる。</a:t>
                </a:r>
                <a:endParaRPr lang="en-US" altLang="ja-JP" dirty="0" smtClean="0">
                  <a:latin typeface="Cambria Math" charset="0"/>
                </a:endParaRPr>
              </a:p>
              <a:p>
                <a14:m>
                  <m:oMath xmlns:m="http://schemas.openxmlformats.org/officeDocument/2006/math">
                    <m:r>
                      <a:rPr lang="en-US" altLang="ja-JP" i="1" smtClean="0">
                        <a:latin typeface="Cambria Math" charset="0"/>
                      </a:rPr>
                      <m:t>𝐵</m:t>
                    </m:r>
                    <m:r>
                      <a:rPr lang="en-US" altLang="ja-JP" i="1" smtClean="0">
                        <a:latin typeface="Cambria Math" charset="0"/>
                      </a:rPr>
                      <m:t>=3.0×</m:t>
                    </m:r>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10</m:t>
                        </m:r>
                      </m:e>
                      <m:sup>
                        <m:r>
                          <a:rPr lang="en-US" altLang="ja-JP" b="0" i="1" smtClean="0">
                            <a:latin typeface="Cambria Math" charset="0"/>
                            <a:ea typeface="Cambria Math" charset="0"/>
                            <a:cs typeface="Cambria Math" charset="0"/>
                          </a:rPr>
                          <m:t>9</m:t>
                        </m:r>
                      </m:sup>
                    </m:sSup>
                  </m:oMath>
                </a14:m>
                <a:r>
                  <a:rPr lang="ja-JP" altLang="en-US" i="1" dirty="0" smtClean="0">
                    <a:latin typeface="Cambria Math" charset="0"/>
                  </a:rPr>
                  <a:t>程度</a:t>
                </a:r>
                <a:r>
                  <a:rPr lang="en-US" altLang="ja-JP" dirty="0" smtClean="0">
                    <a:latin typeface="Cambria Math" charset="0"/>
                  </a:rPr>
                  <a:t>(whole-genome</a:t>
                </a:r>
                <a:r>
                  <a:rPr lang="en-US" altLang="ja-JP" dirty="0">
                    <a:latin typeface="Cambria Math" charset="0"/>
                  </a:rPr>
                  <a:t> </a:t>
                </a:r>
                <a:r>
                  <a:rPr lang="en-US" altLang="ja-JP" dirty="0" smtClean="0">
                    <a:latin typeface="Cambria Math" charset="0"/>
                  </a:rPr>
                  <a:t>sequencing)</a:t>
                </a:r>
                <a:r>
                  <a:rPr lang="ja-JP" altLang="en-US" dirty="0" smtClean="0">
                    <a:latin typeface="Cambria Math" charset="0"/>
                  </a:rPr>
                  <a:t>程度あれば、</a:t>
                </a:r>
                <a14:m>
                  <m:oMath xmlns:m="http://schemas.openxmlformats.org/officeDocument/2006/math">
                    <m:r>
                      <a:rPr lang="en-US" altLang="ja-JP" i="1" dirty="0" smtClean="0">
                        <a:latin typeface="Cambria Math" charset="0"/>
                      </a:rPr>
                      <m:t>𝑡</m:t>
                    </m:r>
                  </m:oMath>
                </a14:m>
                <a:r>
                  <a:rPr lang="ja-JP" altLang="en-US" dirty="0" smtClean="0">
                    <a:latin typeface="Cambria Math" charset="0"/>
                  </a:rPr>
                  <a:t>も推定できる。</a:t>
                </a:r>
                <a:endParaRPr lang="en-US" i="1" dirty="0">
                  <a:latin typeface="Cambria Math" charset="0"/>
                </a:endParaRPr>
              </a:p>
              <a:p>
                <a14:m>
                  <m:oMath xmlns:m="http://schemas.openxmlformats.org/officeDocument/2006/math">
                    <m:r>
                      <a:rPr lang="en-US" b="0" i="1" smtClean="0">
                        <a:latin typeface="Cambria Math" charset="0"/>
                      </a:rPr>
                      <m:t>𝑡</m:t>
                    </m:r>
                  </m:oMath>
                </a14:m>
                <a:r>
                  <a:rPr lang="ja-JP" altLang="en-US" dirty="0" smtClean="0"/>
                  <a:t>の推定精度が、</a:t>
                </a:r>
                <a14:m>
                  <m:oMath xmlns:m="http://schemas.openxmlformats.org/officeDocument/2006/math">
                    <m:r>
                      <a:rPr lang="en-US" altLang="ja-JP" b="0" i="1" smtClean="0">
                        <a:latin typeface="Cambria Math" charset="0"/>
                      </a:rPr>
                      <m:t>𝐵</m:t>
                    </m:r>
                    <m:r>
                      <a:rPr lang="en-US" altLang="ja-JP" b="0" i="1" smtClean="0">
                        <a:latin typeface="Cambria Math" charset="0"/>
                      </a:rPr>
                      <m:t>=1.5×</m:t>
                    </m:r>
                    <m:sSup>
                      <m:sSupPr>
                        <m:ctrlPr>
                          <a:rPr lang="en-US" altLang="ja-JP" b="0" i="1" smtClean="0">
                            <a:latin typeface="Cambria Math" charset="0"/>
                            <a:ea typeface="Cambria Math" charset="0"/>
                            <a:cs typeface="Cambria Math" charset="0"/>
                          </a:rPr>
                        </m:ctrlPr>
                      </m:sSupPr>
                      <m:e>
                        <m:r>
                          <a:rPr lang="en-US" altLang="ja-JP" b="0" i="1" smtClean="0">
                            <a:latin typeface="Cambria Math" charset="0"/>
                            <a:ea typeface="Cambria Math" charset="0"/>
                            <a:cs typeface="Cambria Math" charset="0"/>
                          </a:rPr>
                          <m:t>10</m:t>
                        </m:r>
                      </m:e>
                      <m:sup>
                        <m:r>
                          <a:rPr lang="en-US" altLang="ja-JP" b="0" i="1" smtClean="0">
                            <a:latin typeface="Cambria Math" charset="0"/>
                            <a:ea typeface="Cambria Math" charset="0"/>
                            <a:cs typeface="Cambria Math" charset="0"/>
                          </a:rPr>
                          <m:t>10</m:t>
                        </m:r>
                      </m:sup>
                    </m:sSup>
                    <m:r>
                      <a:rPr lang="en-US" altLang="ja-JP" b="0" i="1" smtClean="0">
                        <a:latin typeface="Cambria Math" charset="0"/>
                        <a:ea typeface="Cambria Math" charset="0"/>
                        <a:cs typeface="Cambria Math" charset="0"/>
                      </a:rPr>
                      <m:t>, 3.0</m:t>
                    </m:r>
                    <m:r>
                      <a:rPr lang="en-US" altLang="ja-JP" i="1">
                        <a:latin typeface="Cambria Math" charset="0"/>
                        <a:ea typeface="Cambria Math" charset="0"/>
                        <a:cs typeface="Cambria Math" charset="0"/>
                      </a:rPr>
                      <m:t>×</m:t>
                    </m:r>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10</m:t>
                        </m:r>
                      </m:e>
                      <m:sup>
                        <m:r>
                          <a:rPr lang="en-US" altLang="ja-JP" i="1">
                            <a:latin typeface="Cambria Math" charset="0"/>
                            <a:ea typeface="Cambria Math" charset="0"/>
                            <a:cs typeface="Cambria Math" charset="0"/>
                          </a:rPr>
                          <m:t>10</m:t>
                        </m:r>
                      </m:sup>
                    </m:sSup>
                    <m:d>
                      <m:dPr>
                        <m:ctrlPr>
                          <a:rPr lang="en-US" altLang="ja-JP" b="0" i="1" smtClean="0">
                            <a:latin typeface="Cambria Math" charset="0"/>
                            <a:ea typeface="Cambria Math" charset="0"/>
                            <a:cs typeface="Cambria Math" charset="0"/>
                          </a:rPr>
                        </m:ctrlPr>
                      </m:dPr>
                      <m:e>
                        <m:r>
                          <a:rPr lang="en-US" altLang="ja-JP" b="0" i="1" smtClean="0">
                            <a:latin typeface="Cambria Math" charset="0"/>
                            <a:ea typeface="Cambria Math" charset="0"/>
                            <a:cs typeface="Cambria Math" charset="0"/>
                          </a:rPr>
                          <m:t>𝑏𝑝</m:t>
                        </m:r>
                      </m:e>
                    </m:d>
                  </m:oMath>
                </a14:m>
                <a:r>
                  <a:rPr lang="ja-JP" altLang="en-US" dirty="0" smtClean="0"/>
                  <a:t>で落ちているのは、</a:t>
                </a:r>
                <a:r>
                  <a:rPr lang="en-US" altLang="ja-JP" dirty="0" smtClean="0"/>
                  <a:t>read simulation</a:t>
                </a:r>
                <a:r>
                  <a:rPr lang="ja-JP" altLang="en-US" dirty="0" smtClean="0"/>
                  <a:t>の際に、計算時間の制約のために</a:t>
                </a:r>
                <a14:m>
                  <m:oMath xmlns:m="http://schemas.openxmlformats.org/officeDocument/2006/math">
                    <m:r>
                      <a:rPr lang="en-US" altLang="ja-JP" i="1">
                        <a:latin typeface="Cambria Math" charset="0"/>
                      </a:rPr>
                      <m:t>𝐵</m:t>
                    </m:r>
                    <m:r>
                      <a:rPr lang="en-US" altLang="ja-JP" i="1">
                        <a:latin typeface="Cambria Math" charset="0"/>
                      </a:rPr>
                      <m:t>=7.5×</m:t>
                    </m:r>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10</m:t>
                        </m:r>
                      </m:e>
                      <m:sup>
                        <m:r>
                          <a:rPr lang="en-US" altLang="ja-JP" b="0" i="1" smtClean="0">
                            <a:latin typeface="Cambria Math" charset="0"/>
                            <a:ea typeface="Cambria Math" charset="0"/>
                            <a:cs typeface="Cambria Math" charset="0"/>
                          </a:rPr>
                          <m:t>9</m:t>
                        </m:r>
                      </m:sup>
                    </m:sSup>
                    <m:r>
                      <a:rPr lang="en-US" altLang="ja-JP" b="0" i="1" smtClean="0">
                        <a:latin typeface="Cambria Math" charset="0"/>
                        <a:ea typeface="Cambria Math" charset="0"/>
                        <a:cs typeface="Cambria Math" charset="0"/>
                      </a:rPr>
                      <m:t>,</m:t>
                    </m:r>
                    <m:r>
                      <a:rPr lang="en-US" altLang="ja-JP" i="1">
                        <a:latin typeface="Cambria Math" charset="0"/>
                      </a:rPr>
                      <m:t>1.5×</m:t>
                    </m:r>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10</m:t>
                        </m:r>
                      </m:e>
                      <m:sup>
                        <m:r>
                          <a:rPr lang="en-US" altLang="ja-JP" i="1">
                            <a:latin typeface="Cambria Math" charset="0"/>
                            <a:ea typeface="Cambria Math" charset="0"/>
                            <a:cs typeface="Cambria Math" charset="0"/>
                          </a:rPr>
                          <m:t>10</m:t>
                        </m:r>
                      </m:sup>
                    </m:sSup>
                    <m:r>
                      <a:rPr lang="en-US" altLang="ja-JP" i="1">
                        <a:latin typeface="Cambria Math" charset="0"/>
                        <a:ea typeface="Cambria Math" charset="0"/>
                        <a:cs typeface="Cambria Math" charset="0"/>
                      </a:rPr>
                      <m:t>, 3.0×</m:t>
                    </m:r>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10</m:t>
                        </m:r>
                      </m:e>
                      <m:sup>
                        <m:r>
                          <a:rPr lang="en-US" altLang="ja-JP" i="1">
                            <a:latin typeface="Cambria Math" charset="0"/>
                            <a:ea typeface="Cambria Math" charset="0"/>
                            <a:cs typeface="Cambria Math" charset="0"/>
                          </a:rPr>
                          <m:t>10</m:t>
                        </m:r>
                      </m:sup>
                    </m:sSup>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𝑏𝑝</m:t>
                        </m:r>
                      </m:e>
                    </m:d>
                  </m:oMath>
                </a14:m>
                <a:r>
                  <a:rPr lang="en-US" altLang="ja-JP" dirty="0" smtClean="0"/>
                  <a:t> </a:t>
                </a:r>
                <a:r>
                  <a:rPr lang="ja-JP" altLang="en-US" dirty="0" smtClean="0"/>
                  <a:t>で</a:t>
                </a:r>
                <a14:m>
                  <m:oMath xmlns:m="http://schemas.openxmlformats.org/officeDocument/2006/math">
                    <m:r>
                      <a:rPr lang="ja-JP" altLang="en-US" b="0" i="0" smtClean="0">
                        <a:latin typeface="Cambria Math" charset="0"/>
                      </a:rPr>
                      <m:t>　</m:t>
                    </m:r>
                    <m:r>
                      <a:rPr lang="en-US" altLang="ja-JP" b="0" i="1" smtClean="0">
                        <a:latin typeface="Cambria Math" charset="0"/>
                      </a:rPr>
                      <m:t>𝑡</m:t>
                    </m:r>
                    <m:r>
                      <a:rPr lang="en-US" altLang="ja-JP" b="0" i="1" smtClean="0">
                        <a:latin typeface="Cambria Math" charset="0"/>
                      </a:rPr>
                      <m:t>&lt;0.1</m:t>
                    </m:r>
                  </m:oMath>
                </a14:m>
                <a:r>
                  <a:rPr lang="ja-JP" altLang="en-US" dirty="0" smtClean="0"/>
                  <a:t>の領域でのリード生成をカットしており、正しい変異アレル頻度分布を与えられていないためである可能性がある。</a:t>
                </a:r>
                <a:endParaRPr lang="en-US" altLang="ja-JP"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471" r="-638"/>
                </a:stretch>
              </a:blipFill>
            </p:spPr>
            <p:txBody>
              <a:bodyPr/>
              <a:lstStyle/>
              <a:p>
                <a:r>
                  <a:rPr lang="en-US">
                    <a:noFill/>
                  </a:rPr>
                  <a:t> </a:t>
                </a:r>
              </a:p>
            </p:txBody>
          </p:sp>
        </mc:Fallback>
      </mc:AlternateContent>
    </p:spTree>
    <p:extLst>
      <p:ext uri="{BB962C8B-B14F-4D97-AF65-F5344CB8AC3E}">
        <p14:creationId xmlns:p14="http://schemas.microsoft.com/office/powerpoint/2010/main" val="17147104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TotalTime>
  <Words>107</Words>
  <Application>Microsoft Macintosh PowerPoint</Application>
  <PresentationFormat>Widescreen</PresentationFormat>
  <Paragraphs>44</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Cambria Math</vt:lpstr>
      <vt:lpstr>Trebuchet MS</vt:lpstr>
      <vt:lpstr>Wingdings 3</vt:lpstr>
      <vt:lpstr>Yu Gothic</vt:lpstr>
      <vt:lpstr>メイリオ</vt:lpstr>
      <vt:lpstr>Arial</vt:lpstr>
      <vt:lpstr>Facet</vt:lpstr>
      <vt:lpstr>Progress report 20160916</vt:lpstr>
      <vt:lpstr>Read simulation</vt:lpstr>
      <vt:lpstr>ML estimation of t and n</vt:lpstr>
      <vt:lpstr>Results</vt:lpstr>
      <vt:lpstr>Conclusions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20160916</dc:title>
  <dc:creator>Y K</dc:creator>
  <cp:lastModifiedBy>Y K</cp:lastModifiedBy>
  <cp:revision>37</cp:revision>
  <dcterms:created xsi:type="dcterms:W3CDTF">2016-09-16T03:09:07Z</dcterms:created>
  <dcterms:modified xsi:type="dcterms:W3CDTF">2016-09-16T10:37:36Z</dcterms:modified>
</cp:coreProperties>
</file>