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899"/>
    <p:restoredTop sz="94586"/>
  </p:normalViewPr>
  <p:slideViewPr>
    <p:cSldViewPr snapToGrid="0" snapToObjects="1" showGuides="1">
      <p:cViewPr varScale="1">
        <p:scale>
          <a:sx n="66" d="100"/>
          <a:sy n="66" d="100"/>
        </p:scale>
        <p:origin x="216" y="8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67518-2768-934F-967B-B9EABC34BC89}" type="datetimeFigureOut">
              <a:rPr lang="en-US" smtClean="0"/>
              <a:t>11/17/16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9EA04-4CD5-974C-AAD4-2554145BD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534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67518-2768-934F-967B-B9EABC34BC89}" type="datetimeFigureOut">
              <a:rPr lang="en-US" smtClean="0"/>
              <a:t>11/17/16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9EA04-4CD5-974C-AAD4-2554145BD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477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67518-2768-934F-967B-B9EABC34BC89}" type="datetimeFigureOut">
              <a:rPr lang="en-US" smtClean="0"/>
              <a:t>11/17/16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9EA04-4CD5-974C-AAD4-2554145BD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18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67518-2768-934F-967B-B9EABC34BC89}" type="datetimeFigureOut">
              <a:rPr lang="en-US" smtClean="0"/>
              <a:t>11/17/16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9EA04-4CD5-974C-AAD4-2554145BD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422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67518-2768-934F-967B-B9EABC34BC89}" type="datetimeFigureOut">
              <a:rPr lang="en-US" smtClean="0"/>
              <a:t>11/17/16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9EA04-4CD5-974C-AAD4-2554145BD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923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67518-2768-934F-967B-B9EABC34BC89}" type="datetimeFigureOut">
              <a:rPr lang="en-US" smtClean="0"/>
              <a:t>11/17/16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9EA04-4CD5-974C-AAD4-2554145BD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017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67518-2768-934F-967B-B9EABC34BC89}" type="datetimeFigureOut">
              <a:rPr lang="en-US" smtClean="0"/>
              <a:t>11/17/16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9EA04-4CD5-974C-AAD4-2554145BD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827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67518-2768-934F-967B-B9EABC34BC89}" type="datetimeFigureOut">
              <a:rPr lang="en-US" smtClean="0"/>
              <a:t>11/17/16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9EA04-4CD5-974C-AAD4-2554145BD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969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67518-2768-934F-967B-B9EABC34BC89}" type="datetimeFigureOut">
              <a:rPr lang="en-US" smtClean="0"/>
              <a:t>11/17/16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9EA04-4CD5-974C-AAD4-2554145BD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08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67518-2768-934F-967B-B9EABC34BC89}" type="datetimeFigureOut">
              <a:rPr lang="en-US" smtClean="0"/>
              <a:t>11/17/16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9EA04-4CD5-974C-AAD4-2554145BD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112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67518-2768-934F-967B-B9EABC34BC89}" type="datetimeFigureOut">
              <a:rPr lang="en-US" smtClean="0"/>
              <a:t>11/17/16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9EA04-4CD5-974C-AAD4-2554145BD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13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D67518-2768-934F-967B-B9EABC34BC89}" type="datetimeFigureOut">
              <a:rPr lang="en-US" smtClean="0"/>
              <a:t>11/17/16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E9EA04-4CD5-974C-AAD4-2554145BD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647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Relationship Id="rId3" Type="http://schemas.openxmlformats.org/officeDocument/2006/relationships/image" Target="../media/image3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 smtClean="0"/>
              <a:t>研究進捗</a:t>
            </a:r>
            <a:r>
              <a:rPr lang="en-US" altLang="ja-JP" dirty="0" smtClean="0"/>
              <a:t>20161117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3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用意した正解パラメータ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u</a:t>
            </a:r>
            <a:r>
              <a:rPr lang="en-US" baseline="-25000" dirty="0" smtClean="0"/>
              <a:t>1:4</a:t>
            </a:r>
            <a:r>
              <a:rPr lang="ja-JP" altLang="en-US" baseline="-25000" dirty="0" smtClean="0"/>
              <a:t>　</a:t>
            </a:r>
            <a:r>
              <a:rPr lang="nb-NO" dirty="0" smtClean="0"/>
              <a:t>0.9 0.8 0.9 0.8 </a:t>
            </a:r>
          </a:p>
          <a:p>
            <a:pPr marL="0" indent="0">
              <a:buNone/>
            </a:pPr>
            <a:r>
              <a:rPr lang="nb-NO" dirty="0" smtClean="0"/>
              <a:t>n</a:t>
            </a:r>
            <a:r>
              <a:rPr lang="nb-NO" baseline="-25000" dirty="0" smtClean="0"/>
              <a:t>0:4</a:t>
            </a:r>
            <a:r>
              <a:rPr lang="nb-NO" dirty="0" smtClean="0"/>
              <a:t>   0.05 </a:t>
            </a:r>
            <a:r>
              <a:rPr lang="nb-NO" dirty="0"/>
              <a:t>0.05 0.1 0.5 0.3</a:t>
            </a:r>
          </a:p>
          <a:p>
            <a:pPr marL="0" indent="0">
              <a:buNone/>
            </a:pPr>
            <a:r>
              <a:rPr lang="en-US" altLang="ja-JP" dirty="0" smtClean="0"/>
              <a:t>	</a:t>
            </a:r>
            <a:r>
              <a:rPr lang="ja-JP" altLang="en-US" dirty="0" smtClean="0"/>
              <a:t>→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 smtClean="0"/>
              <a:t>t</a:t>
            </a:r>
            <a:r>
              <a:rPr lang="en-US" altLang="ja-JP" baseline="-25000" dirty="0" smtClean="0"/>
              <a:t>0:4</a:t>
            </a:r>
            <a:r>
              <a:rPr lang="en-US" altLang="ja-JP" dirty="0" smtClean="0"/>
              <a:t> </a:t>
            </a:r>
            <a:r>
              <a:rPr lang="is-IS" dirty="0" smtClean="0"/>
              <a:t>1 0.9 0.72 0.648 0.576 </a:t>
            </a:r>
            <a:endParaRPr lang="is-IS" dirty="0"/>
          </a:p>
          <a:p>
            <a:pPr marL="0" indent="0">
              <a:buNone/>
            </a:pPr>
            <a:r>
              <a:rPr lang="en-US" dirty="0" smtClean="0"/>
              <a:t>n</a:t>
            </a:r>
            <a:r>
              <a:rPr lang="en-US" baseline="-25000" dirty="0" smtClean="0"/>
              <a:t>0:4</a:t>
            </a:r>
            <a:r>
              <a:rPr lang="is-IS" dirty="0" smtClean="0"/>
              <a:t> 0.05 0.05 0.1 0.5 0.3</a:t>
            </a:r>
            <a:endParaRPr lang="is-IS" dirty="0"/>
          </a:p>
          <a:p>
            <a:pPr marL="0" indent="0">
              <a:buNone/>
            </a:pPr>
            <a:endParaRPr lang="en-US" altLang="ja-JP" dirty="0" smtClean="0"/>
          </a:p>
          <a:p>
            <a:r>
              <a:rPr lang="en-US" altLang="ja-JP" dirty="0" smtClean="0"/>
              <a:t>Subtype</a:t>
            </a:r>
            <a:r>
              <a:rPr lang="ja-JP" altLang="en-US" dirty="0" smtClean="0"/>
              <a:t>の</a:t>
            </a:r>
            <a:r>
              <a:rPr lang="en-US" altLang="ja-JP" dirty="0" smtClean="0"/>
              <a:t>topology</a:t>
            </a:r>
            <a:r>
              <a:rPr lang="ja-JP" altLang="en-US" dirty="0" smtClean="0"/>
              <a:t>は右図に固定</a:t>
            </a:r>
            <a:endParaRPr lang="en-US" altLang="ja-JP" dirty="0" smtClean="0"/>
          </a:p>
        </p:txBody>
      </p:sp>
      <p:sp>
        <p:nvSpPr>
          <p:cNvPr id="4" name="Oval 3"/>
          <p:cNvSpPr/>
          <p:nvPr/>
        </p:nvSpPr>
        <p:spPr>
          <a:xfrm>
            <a:off x="9204961" y="1401082"/>
            <a:ext cx="849085" cy="8490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" name="Oval 4"/>
          <p:cNvSpPr/>
          <p:nvPr/>
        </p:nvSpPr>
        <p:spPr>
          <a:xfrm>
            <a:off x="10054046" y="2526299"/>
            <a:ext cx="849085" cy="8490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7432767" y="4048302"/>
            <a:ext cx="849085" cy="8490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281852" y="2512421"/>
            <a:ext cx="849085" cy="8490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9" name="Straight Connector 8"/>
          <p:cNvCxnSpPr>
            <a:stCxn id="4" idx="3"/>
            <a:endCxn id="7" idx="7"/>
          </p:cNvCxnSpPr>
          <p:nvPr/>
        </p:nvCxnSpPr>
        <p:spPr>
          <a:xfrm flipH="1">
            <a:off x="9006591" y="2125821"/>
            <a:ext cx="322716" cy="5109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7" idx="3"/>
            <a:endCxn id="6" idx="0"/>
          </p:cNvCxnSpPr>
          <p:nvPr/>
        </p:nvCxnSpPr>
        <p:spPr>
          <a:xfrm flipH="1">
            <a:off x="7857310" y="3237160"/>
            <a:ext cx="548888" cy="8111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4" idx="5"/>
            <a:endCxn id="5" idx="1"/>
          </p:cNvCxnSpPr>
          <p:nvPr/>
        </p:nvCxnSpPr>
        <p:spPr>
          <a:xfrm>
            <a:off x="9929700" y="2125821"/>
            <a:ext cx="248692" cy="5248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5891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各コンポーネントの尤度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Autofit/>
          </a:bodyPr>
          <a:lstStyle/>
          <a:p>
            <a:r>
              <a:rPr lang="ja-JP" altLang="en-US" sz="1600" dirty="0" smtClean="0"/>
              <a:t>どの</a:t>
            </a:r>
            <a:r>
              <a:rPr lang="en-US" altLang="ja-JP" sz="1600" dirty="0" smtClean="0"/>
              <a:t>subtype</a:t>
            </a:r>
            <a:r>
              <a:rPr lang="ja-JP" altLang="en-US" sz="1600" dirty="0" smtClean="0"/>
              <a:t>から生じたにしても、確率をもつ継承パターンは</a:t>
            </a:r>
            <a:r>
              <a:rPr lang="en-US" altLang="ja-JP" sz="1600" dirty="0" smtClean="0"/>
              <a:t>1</a:t>
            </a:r>
            <a:r>
              <a:rPr lang="ja-JP" altLang="en-US" sz="1600" dirty="0" smtClean="0"/>
              <a:t>つだけ</a:t>
            </a:r>
            <a:endParaRPr lang="en-US" altLang="ja-JP" sz="1600" dirty="0" smtClean="0"/>
          </a:p>
          <a:p>
            <a:pPr marL="0" indent="0">
              <a:buNone/>
            </a:pPr>
            <a:r>
              <a:rPr lang="ja-JP" altLang="en-US" sz="1600" dirty="0" smtClean="0"/>
              <a:t>生成データ</a:t>
            </a:r>
            <a:r>
              <a:rPr lang="en-US" altLang="ja-JP" sz="1600" dirty="0" smtClean="0"/>
              <a:t>: </a:t>
            </a:r>
            <a:r>
              <a:rPr lang="is-IS" sz="1600" dirty="0" smtClean="0"/>
              <a:t>300001  1000000 1       0       1       1       0       </a:t>
            </a:r>
          </a:p>
          <a:p>
            <a:pPr marL="0" indent="0">
              <a:buNone/>
            </a:pPr>
            <a:r>
              <a:rPr lang="en-US" sz="1600" dirty="0" smtClean="0"/>
              <a:t>S</a:t>
            </a:r>
            <a:r>
              <a:rPr lang="is-IS" sz="1600" dirty="0" smtClean="0"/>
              <a:t>ubtype1: 0       0       0.000514472     0       </a:t>
            </a:r>
          </a:p>
          <a:p>
            <a:pPr marL="0" indent="0">
              <a:buNone/>
            </a:pPr>
            <a:r>
              <a:rPr lang="en-US" sz="1600" dirty="0" smtClean="0"/>
              <a:t>S</a:t>
            </a:r>
            <a:r>
              <a:rPr lang="is-IS" sz="1600" dirty="0" smtClean="0"/>
              <a:t>ubtype2: 0       0.000517041     </a:t>
            </a:r>
          </a:p>
          <a:p>
            <a:pPr marL="0" indent="0">
              <a:buNone/>
            </a:pPr>
            <a:r>
              <a:rPr lang="en-US" sz="1600" dirty="0" smtClean="0"/>
              <a:t>S</a:t>
            </a:r>
            <a:r>
              <a:rPr lang="is-IS" sz="1600" dirty="0" smtClean="0"/>
              <a:t>ubtype3: 0       </a:t>
            </a:r>
          </a:p>
          <a:p>
            <a:pPr marL="0" indent="0">
              <a:buNone/>
            </a:pPr>
            <a:r>
              <a:rPr lang="is-IS" sz="1600" dirty="0" smtClean="0"/>
              <a:t>Subtype4: 0       </a:t>
            </a:r>
          </a:p>
          <a:p>
            <a:pPr marL="0" indent="0">
              <a:buNone/>
            </a:pPr>
            <a:endParaRPr lang="is-IS" sz="1600" dirty="0" smtClean="0"/>
          </a:p>
          <a:p>
            <a:pPr marL="0" indent="0">
              <a:buNone/>
            </a:pPr>
            <a:r>
              <a:rPr lang="is-IS" sz="1600" dirty="0" smtClean="0"/>
              <a:t>25010   1000000 1       0       0       0       0       </a:t>
            </a:r>
          </a:p>
          <a:p>
            <a:pPr marL="0" indent="0">
              <a:buNone/>
            </a:pPr>
            <a:r>
              <a:rPr lang="is-IS" sz="1600" dirty="0" smtClean="0"/>
              <a:t>0.00171158      0       0       0       </a:t>
            </a:r>
          </a:p>
          <a:p>
            <a:pPr marL="0" indent="0">
              <a:buNone/>
            </a:pPr>
            <a:r>
              <a:rPr lang="is-IS" sz="1600" dirty="0" smtClean="0"/>
              <a:t>5.48694e-05     0       </a:t>
            </a:r>
          </a:p>
          <a:p>
            <a:pPr marL="0" indent="0">
              <a:buNone/>
            </a:pPr>
            <a:r>
              <a:rPr lang="is-IS" sz="1600" dirty="0" smtClean="0"/>
              <a:t>0.000923449     </a:t>
            </a:r>
          </a:p>
          <a:p>
            <a:pPr marL="0" indent="0">
              <a:buNone/>
            </a:pPr>
            <a:r>
              <a:rPr lang="is-IS" sz="1600" dirty="0" smtClean="0"/>
              <a:t>5.25769e-201    </a:t>
            </a:r>
          </a:p>
          <a:p>
            <a:pPr marL="0" indent="0">
              <a:buNone/>
            </a:pPr>
            <a:endParaRPr lang="is-IS" sz="1600" dirty="0" smtClean="0"/>
          </a:p>
          <a:p>
            <a:pPr marL="0" indent="0">
              <a:buNone/>
            </a:pPr>
            <a:r>
              <a:rPr lang="is-IS" sz="1600" dirty="0" smtClean="0"/>
              <a:t>249351  1000000 2       0       0       1       0       </a:t>
            </a:r>
          </a:p>
          <a:p>
            <a:pPr marL="0" indent="0">
              <a:buNone/>
            </a:pPr>
            <a:r>
              <a:rPr lang="is-IS" sz="1600" dirty="0" smtClean="0"/>
              <a:t>0       0       0       0       </a:t>
            </a:r>
          </a:p>
          <a:p>
            <a:pPr marL="0" indent="0">
              <a:buNone/>
            </a:pPr>
            <a:r>
              <a:rPr lang="is-IS" sz="1600" dirty="0" smtClean="0"/>
              <a:t>0       0.000121708     </a:t>
            </a:r>
          </a:p>
          <a:p>
            <a:pPr marL="0" indent="0">
              <a:buNone/>
            </a:pPr>
            <a:r>
              <a:rPr lang="is-IS" sz="1600" dirty="0" smtClean="0"/>
              <a:t>0.000114148     </a:t>
            </a:r>
          </a:p>
          <a:p>
            <a:pPr marL="0" indent="0">
              <a:buNone/>
            </a:pPr>
            <a:r>
              <a:rPr lang="is-IS" sz="1600" dirty="0" smtClean="0"/>
              <a:t>0       </a:t>
            </a:r>
            <a:br>
              <a:rPr lang="is-IS" sz="1600" dirty="0" smtClean="0"/>
            </a:br>
            <a:endParaRPr lang="is-IS" sz="1600" dirty="0" smtClean="0"/>
          </a:p>
          <a:p>
            <a:r>
              <a:rPr lang="ja-JP" altLang="en-US" sz="1600" dirty="0" smtClean="0"/>
              <a:t>生成データの行は、左から、</a:t>
            </a:r>
            <a:r>
              <a:rPr lang="en-US" altLang="ja-JP" sz="1600" dirty="0" smtClean="0"/>
              <a:t>m, M, q (SNV</a:t>
            </a:r>
            <a:r>
              <a:rPr lang="ja-JP" altLang="en-US" sz="1600" dirty="0" smtClean="0"/>
              <a:t>が最初に入った</a:t>
            </a:r>
            <a:r>
              <a:rPr lang="en-US" altLang="ja-JP" sz="1600" dirty="0" smtClean="0"/>
              <a:t>subtype, </a:t>
            </a:r>
            <a:r>
              <a:rPr lang="ja-JP" altLang="en-US" sz="1600" dirty="0" smtClean="0"/>
              <a:t>継承される子孫</a:t>
            </a:r>
            <a:r>
              <a:rPr lang="en-US" altLang="ja-JP" sz="1600" dirty="0" smtClean="0"/>
              <a:t>subtype</a:t>
            </a:r>
            <a:r>
              <a:rPr lang="ja-JP" altLang="en-US" sz="1600" dirty="0" smtClean="0"/>
              <a:t>に</a:t>
            </a:r>
            <a:r>
              <a:rPr lang="en-US" altLang="ja-JP" sz="1600" dirty="0" smtClean="0"/>
              <a:t>1</a:t>
            </a:r>
            <a:r>
              <a:rPr lang="ja-JP" altLang="en-US" sz="1600" dirty="0" smtClean="0"/>
              <a:t>を立てたビットパターン</a:t>
            </a:r>
            <a:endParaRPr lang="en-US" altLang="ja-JP" sz="1600" dirty="0" smtClean="0"/>
          </a:p>
          <a:p>
            <a:r>
              <a:rPr lang="en-US" altLang="ja-JP" sz="1600" dirty="0"/>
              <a:t>S</a:t>
            </a:r>
            <a:r>
              <a:rPr lang="en-US" altLang="ja-JP" sz="1600" dirty="0" smtClean="0"/>
              <a:t>ubtype</a:t>
            </a:r>
            <a:r>
              <a:rPr lang="ja-JP" altLang="en-US" sz="1600" dirty="0" smtClean="0"/>
              <a:t>の行は、各継承パターンの尤度を表す</a:t>
            </a:r>
            <a:endParaRPr lang="en-US" altLang="ja-JP" sz="1600" dirty="0" smtClean="0"/>
          </a:p>
          <a:p>
            <a:pPr marL="457200" lvl="1" indent="0">
              <a:buNone/>
            </a:pPr>
            <a:r>
              <a:rPr lang="en-US" altLang="ja-JP" sz="1200" dirty="0" smtClean="0"/>
              <a:t>Ex. Subtype1</a:t>
            </a:r>
            <a:r>
              <a:rPr lang="ja-JP" altLang="en-US" sz="1200" dirty="0" smtClean="0"/>
              <a:t>なら、左から、</a:t>
            </a:r>
            <a:r>
              <a:rPr lang="en-US" altLang="ja-JP" sz="1200" dirty="0" smtClean="0"/>
              <a:t>00 (Subtype 2, 3, 4</a:t>
            </a:r>
            <a:r>
              <a:rPr lang="ja-JP" altLang="en-US" sz="1200" dirty="0" smtClean="0"/>
              <a:t>ともに継承されない</a:t>
            </a:r>
            <a:r>
              <a:rPr lang="en-US" altLang="ja-JP" sz="1200" dirty="0" smtClean="0"/>
              <a:t>), 01 (Subtype 4</a:t>
            </a:r>
            <a:r>
              <a:rPr lang="ja-JP" altLang="en-US" sz="1200" dirty="0" smtClean="0"/>
              <a:t>のみに継承される</a:t>
            </a:r>
            <a:r>
              <a:rPr lang="en-US" altLang="ja-JP" sz="1200" dirty="0" smtClean="0"/>
              <a:t>)</a:t>
            </a:r>
            <a:r>
              <a:rPr lang="ja-JP" altLang="en-US" sz="1200" dirty="0" smtClean="0"/>
              <a:t>、</a:t>
            </a:r>
            <a:r>
              <a:rPr lang="en-US" altLang="ja-JP" sz="1200" dirty="0" smtClean="0"/>
              <a:t>10 (Subtype 2,3</a:t>
            </a:r>
            <a:r>
              <a:rPr lang="ja-JP" altLang="en-US" sz="1200" dirty="0" smtClean="0"/>
              <a:t>のみに継承される</a:t>
            </a:r>
            <a:r>
              <a:rPr lang="en-US" altLang="ja-JP" sz="1200" dirty="0" smtClean="0"/>
              <a:t>), 11 (Subtype 2, 3, 4</a:t>
            </a:r>
            <a:r>
              <a:rPr lang="ja-JP" altLang="en-US" sz="1200" dirty="0" smtClean="0"/>
              <a:t>全てに継承される</a:t>
            </a:r>
            <a:r>
              <a:rPr lang="en-US" altLang="ja-JP" sz="1200" dirty="0" smtClean="0"/>
              <a:t>)</a:t>
            </a:r>
          </a:p>
          <a:p>
            <a:r>
              <a:rPr lang="ja-JP" altLang="en-US" sz="1600" dirty="0" smtClean="0"/>
              <a:t>各パターンを等確率で</a:t>
            </a:r>
            <a:r>
              <a:rPr lang="en-US" sz="1600" dirty="0" smtClean="0"/>
              <a:t>Marginalize</a:t>
            </a:r>
            <a:r>
              <a:rPr lang="ja-JP" altLang="en-US" sz="1600" dirty="0" smtClean="0"/>
              <a:t>すると、継承パターンの多い</a:t>
            </a:r>
            <a:r>
              <a:rPr lang="en-US" altLang="ja-JP" sz="1600" dirty="0" smtClean="0"/>
              <a:t>subtype1, 2</a:t>
            </a:r>
            <a:r>
              <a:rPr lang="ja-JP" altLang="en-US" sz="1600" dirty="0" smtClean="0"/>
              <a:t>の尤度が不当に低く評価されるので、ここは</a:t>
            </a:r>
            <a:r>
              <a:rPr lang="en-US" altLang="ja-JP" sz="1600" dirty="0" smtClean="0"/>
              <a:t>Max</a:t>
            </a:r>
            <a:r>
              <a:rPr lang="ja-JP" altLang="en-US" sz="1600" dirty="0" smtClean="0"/>
              <a:t>をとるべきか。</a:t>
            </a:r>
            <a:endParaRPr lang="is-IS" sz="1600" dirty="0" smtClean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646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Subtype</a:t>
            </a:r>
            <a:r>
              <a:rPr lang="ja-JP" altLang="en-US" dirty="0" smtClean="0"/>
              <a:t>の</a:t>
            </a:r>
            <a:r>
              <a:rPr lang="en-US" altLang="ja-JP" dirty="0" smtClean="0"/>
              <a:t>labeling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ja-JP" altLang="en-US" sz="1600" dirty="0" smtClean="0"/>
              <a:t>頻繁に起こっている</a:t>
            </a:r>
            <a:r>
              <a:rPr lang="en-US" altLang="ja-JP" sz="1600" dirty="0" smtClean="0"/>
              <a:t>labeling</a:t>
            </a:r>
            <a:r>
              <a:rPr lang="ja-JP" altLang="en-US" sz="1600" dirty="0" smtClean="0"/>
              <a:t>の間違い</a:t>
            </a:r>
            <a:endParaRPr lang="en-US" altLang="ja-JP" sz="1600" dirty="0" smtClean="0"/>
          </a:p>
          <a:p>
            <a:pPr marL="0" indent="0">
              <a:buNone/>
            </a:pPr>
            <a:r>
              <a:rPr lang="is-IS" sz="1600" dirty="0"/>
              <a:t>249684  1000000 3       0       0       0       0       </a:t>
            </a:r>
          </a:p>
          <a:p>
            <a:pPr marL="0" indent="0">
              <a:buNone/>
            </a:pPr>
            <a:r>
              <a:rPr lang="is-IS" sz="1600" dirty="0"/>
              <a:t>0       0       0       0       </a:t>
            </a:r>
          </a:p>
          <a:p>
            <a:pPr marL="0" indent="0">
              <a:buNone/>
            </a:pPr>
            <a:r>
              <a:rPr lang="is-IS" sz="1600" dirty="0"/>
              <a:t>0       0.000286767     </a:t>
            </a:r>
          </a:p>
          <a:p>
            <a:pPr marL="0" indent="0">
              <a:buNone/>
            </a:pPr>
            <a:r>
              <a:rPr lang="is-IS" sz="1600" dirty="0"/>
              <a:t>0.000268956     </a:t>
            </a:r>
          </a:p>
          <a:p>
            <a:pPr marL="0" indent="0">
              <a:buNone/>
            </a:pPr>
            <a:r>
              <a:rPr lang="is-IS" sz="1600" dirty="0"/>
              <a:t>0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is-IS" sz="1600" dirty="0"/>
              <a:t>149627  1000000 4       0       0       0       0       </a:t>
            </a:r>
          </a:p>
          <a:p>
            <a:pPr marL="0" indent="0">
              <a:buNone/>
            </a:pPr>
            <a:r>
              <a:rPr lang="is-IS" sz="1600" dirty="0"/>
              <a:t>0       0.000484922     0       0       </a:t>
            </a:r>
          </a:p>
          <a:p>
            <a:pPr marL="0" indent="0">
              <a:buNone/>
            </a:pPr>
            <a:r>
              <a:rPr lang="is-IS" sz="1600" dirty="0"/>
              <a:t>0       0       </a:t>
            </a:r>
          </a:p>
          <a:p>
            <a:pPr marL="0" indent="0">
              <a:buNone/>
            </a:pPr>
            <a:r>
              <a:rPr lang="is-IS" sz="1600" dirty="0"/>
              <a:t>9.82348e-06     </a:t>
            </a:r>
          </a:p>
          <a:p>
            <a:pPr marL="0" indent="0">
              <a:buNone/>
            </a:pPr>
            <a:r>
              <a:rPr lang="is-IS" sz="1600" dirty="0"/>
              <a:t>0.000260738 </a:t>
            </a:r>
            <a:endParaRPr lang="is-IS" sz="1600" dirty="0" smtClean="0"/>
          </a:p>
          <a:p>
            <a:r>
              <a:rPr lang="en-US" sz="1600" dirty="0" smtClean="0"/>
              <a:t>S</a:t>
            </a:r>
            <a:r>
              <a:rPr lang="is-IS" sz="1600" dirty="0" smtClean="0"/>
              <a:t>ubtype 3, 4</a:t>
            </a:r>
            <a:r>
              <a:rPr lang="ja-JP" altLang="en-US" sz="1600" dirty="0" smtClean="0"/>
              <a:t>の孤立</a:t>
            </a:r>
            <a:r>
              <a:rPr lang="en-US" altLang="ja-JP" sz="1600" dirty="0" smtClean="0"/>
              <a:t>SNV</a:t>
            </a:r>
            <a:r>
              <a:rPr lang="ja-JP" altLang="en-US" sz="1600" dirty="0" smtClean="0"/>
              <a:t>で、かつ</a:t>
            </a:r>
            <a:r>
              <a:rPr lang="en-US" altLang="ja-JP" sz="1600" dirty="0" smtClean="0"/>
              <a:t>fixation</a:t>
            </a:r>
            <a:r>
              <a:rPr lang="ja-JP" altLang="en-US" sz="1600" dirty="0" smtClean="0"/>
              <a:t>している</a:t>
            </a:r>
            <a:r>
              <a:rPr lang="en-US" altLang="ja-JP" sz="1600" dirty="0" smtClean="0"/>
              <a:t>SNV</a:t>
            </a:r>
            <a:r>
              <a:rPr lang="ja-JP" altLang="en-US" sz="1600" dirty="0" smtClean="0"/>
              <a:t>が、各々</a:t>
            </a:r>
            <a:r>
              <a:rPr lang="en-US" altLang="ja-JP" sz="1600" dirty="0" smtClean="0"/>
              <a:t> subtype2, 1</a:t>
            </a:r>
            <a:r>
              <a:rPr lang="ja-JP" altLang="en-US" sz="1600" dirty="0" smtClean="0"/>
              <a:t>から生じた</a:t>
            </a:r>
            <a:r>
              <a:rPr lang="en-US" altLang="ja-JP" sz="1600" dirty="0" smtClean="0"/>
              <a:t>SNV</a:t>
            </a:r>
            <a:r>
              <a:rPr lang="ja-JP" altLang="en-US" sz="1600" dirty="0" smtClean="0"/>
              <a:t>で、</a:t>
            </a:r>
            <a:r>
              <a:rPr lang="en-US" altLang="ja-JP" sz="1600" dirty="0" smtClean="0"/>
              <a:t>subtype 3, 4</a:t>
            </a:r>
            <a:r>
              <a:rPr lang="ja-JP" altLang="en-US" sz="1600" dirty="0" smtClean="0"/>
              <a:t>に継承されたと考えた時の尤度の方が高くなっている。</a:t>
            </a:r>
            <a:endParaRPr lang="en-US" altLang="ja-JP" sz="1600" dirty="0" smtClean="0"/>
          </a:p>
          <a:p>
            <a:r>
              <a:rPr lang="ja-JP" altLang="en-US" sz="1600" dirty="0" smtClean="0"/>
              <a:t>そうではあるが、</a:t>
            </a:r>
            <a:r>
              <a:rPr lang="en-US" sz="1600" dirty="0" smtClean="0"/>
              <a:t> S</a:t>
            </a:r>
            <a:r>
              <a:rPr lang="is-IS" sz="1600" dirty="0" smtClean="0"/>
              <a:t>ubtype 3, 4</a:t>
            </a:r>
            <a:r>
              <a:rPr lang="ja-JP" altLang="en-US" sz="1600" dirty="0" smtClean="0"/>
              <a:t>の孤立</a:t>
            </a:r>
            <a:r>
              <a:rPr lang="en-US" altLang="ja-JP" sz="1600" dirty="0" smtClean="0"/>
              <a:t>SNV</a:t>
            </a:r>
            <a:r>
              <a:rPr lang="ja-JP" altLang="en-US" sz="1600" dirty="0" smtClean="0"/>
              <a:t>と考えた場合でも拮抗する尤度を持っているので、</a:t>
            </a:r>
            <a:r>
              <a:rPr lang="en-US" altLang="ja-JP" sz="1600" dirty="0" smtClean="0"/>
              <a:t>Viterbi</a:t>
            </a:r>
            <a:r>
              <a:rPr lang="ja-JP" altLang="en-US" sz="1600" dirty="0" smtClean="0"/>
              <a:t>学習ではなく、</a:t>
            </a:r>
            <a:r>
              <a:rPr lang="en-US" altLang="ja-JP" sz="1600" dirty="0" smtClean="0"/>
              <a:t>Marginalize</a:t>
            </a:r>
            <a:r>
              <a:rPr lang="ja-JP" altLang="en-US" sz="1600" dirty="0" smtClean="0"/>
              <a:t>にしてやったらどうか</a:t>
            </a:r>
            <a:r>
              <a:rPr lang="en-US" altLang="ja-JP" sz="1600" dirty="0" smtClean="0"/>
              <a:t>? (</a:t>
            </a:r>
            <a:r>
              <a:rPr lang="ja-JP" altLang="en-US" sz="1600" dirty="0" smtClean="0"/>
              <a:t>次スライド</a:t>
            </a:r>
            <a:r>
              <a:rPr lang="en-US" altLang="ja-JP" sz="1600" dirty="0" smtClean="0"/>
              <a:t>)</a:t>
            </a:r>
          </a:p>
          <a:p>
            <a:endParaRPr lang="is-IS" sz="1600" dirty="0"/>
          </a:p>
          <a:p>
            <a:pPr marL="0" indent="0">
              <a:buNone/>
            </a:pPr>
            <a:endParaRPr lang="is-IS" sz="1600" dirty="0"/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251843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継承パターン</a:t>
            </a:r>
            <a:r>
              <a:rPr lang="en-US" altLang="ja-JP" dirty="0" err="1" smtClean="0"/>
              <a:t>viterbi</a:t>
            </a:r>
            <a:r>
              <a:rPr lang="en-US" altLang="ja-JP" dirty="0" smtClean="0"/>
              <a:t>, subtype marginalize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975" y="2030740"/>
            <a:ext cx="10052050" cy="2252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992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592" y="1690688"/>
            <a:ext cx="4536000" cy="45360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2749" y="1690688"/>
            <a:ext cx="4536000" cy="4536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65073" y="6362208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t</a:t>
            </a:r>
            <a:r>
              <a:rPr lang="ja-JP" altLang="en-US" dirty="0" smtClean="0"/>
              <a:t>の推定精度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067686" y="6322630"/>
            <a:ext cx="1460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n</a:t>
            </a:r>
            <a:r>
              <a:rPr lang="ja-JP" altLang="en-US" dirty="0" smtClean="0"/>
              <a:t>の推定精度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502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</a:t>
            </a:r>
            <a:r>
              <a:rPr lang="ja-JP" altLang="en-US" dirty="0" smtClean="0"/>
              <a:t>の推定については、</a:t>
            </a:r>
            <a:r>
              <a:rPr lang="en-US" altLang="ja-JP" dirty="0" smtClean="0"/>
              <a:t>subtype1, 4</a:t>
            </a:r>
            <a:r>
              <a:rPr lang="ja-JP" altLang="en-US" dirty="0" smtClean="0"/>
              <a:t>の推定がうまくいっていたが、それ以外はあまり当たっていない。</a:t>
            </a:r>
            <a:endParaRPr lang="en-US" altLang="ja-JP" dirty="0" smtClean="0"/>
          </a:p>
          <a:p>
            <a:r>
              <a:rPr lang="en-US" altLang="ja-JP" dirty="0"/>
              <a:t>t</a:t>
            </a:r>
            <a:r>
              <a:rPr lang="ja-JP" altLang="en-US" dirty="0" smtClean="0"/>
              <a:t>の推定については、初期値を振るたびにバラバラで全く正しく推定できていない。</a:t>
            </a:r>
            <a:endParaRPr lang="en-US" altLang="ja-JP" dirty="0" smtClean="0"/>
          </a:p>
          <a:p>
            <a:r>
              <a:rPr lang="ja-JP" altLang="en-US" dirty="0" smtClean="0"/>
              <a:t>まだ検証が必要。</a:t>
            </a:r>
            <a:endParaRPr lang="en-US" altLang="ja-JP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644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110</Words>
  <Application>Microsoft Macintosh PowerPoint</Application>
  <PresentationFormat>Widescreen</PresentationFormat>
  <Paragraphs>58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Calibri</vt:lpstr>
      <vt:lpstr>Calibri Light</vt:lpstr>
      <vt:lpstr>Yu Gothic</vt:lpstr>
      <vt:lpstr>Yu Gothic Light</vt:lpstr>
      <vt:lpstr>Arial</vt:lpstr>
      <vt:lpstr>Office Theme</vt:lpstr>
      <vt:lpstr>研究進捗20161117</vt:lpstr>
      <vt:lpstr>用意した正解パラメータ</vt:lpstr>
      <vt:lpstr>各コンポーネントの尤度</vt:lpstr>
      <vt:lpstr>Subtypeのlabeling</vt:lpstr>
      <vt:lpstr>継承パターンviterbi, subtype marginalize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研究進捗20161117</dc:title>
  <dc:creator>Y K</dc:creator>
  <cp:lastModifiedBy>Y K</cp:lastModifiedBy>
  <cp:revision>12</cp:revision>
  <dcterms:created xsi:type="dcterms:W3CDTF">2016-11-17T02:19:36Z</dcterms:created>
  <dcterms:modified xsi:type="dcterms:W3CDTF">2016-11-17T05:44:11Z</dcterms:modified>
</cp:coreProperties>
</file>