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9" r:id="rId1"/>
  </p:sldMasterIdLst>
  <p:notesMasterIdLst>
    <p:notesMasterId r:id="rId3"/>
  </p:notesMasterIdLst>
  <p:sldIdLst>
    <p:sldId id="257" r:id="rId2"/>
  </p:sldIdLst>
  <p:sldSz cx="9906000" cy="6858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7" userDrawn="1">
          <p15:clr>
            <a:srgbClr val="A4A3A4"/>
          </p15:clr>
        </p15:guide>
        <p15:guide id="2" pos="94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404"/>
    <p:restoredTop sz="80971"/>
  </p:normalViewPr>
  <p:slideViewPr>
    <p:cSldViewPr snapToGrid="0" snapToObjects="1" showGuides="1">
      <p:cViewPr>
        <p:scale>
          <a:sx n="102" d="100"/>
          <a:sy n="102" d="100"/>
        </p:scale>
        <p:origin x="1056" y="192"/>
      </p:cViewPr>
      <p:guideLst>
        <p:guide orient="horz" pos="2137"/>
        <p:guide pos="943"/>
      </p:guideLst>
    </p:cSldViewPr>
  </p:slideViewPr>
  <p:notesTextViewPr>
    <p:cViewPr>
      <p:scale>
        <a:sx n="1" d="1"/>
        <a:sy n="1" d="1"/>
      </p:scale>
      <p:origin x="0" y="-8"/>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16F69A-FE15-504E-A6B9-462D9ECA45C7}" type="datetimeFigureOut">
              <a:rPr lang="en-US" smtClean="0"/>
              <a:t>10/2/17</a:t>
            </a:fld>
            <a:endParaRPr lang="en-US"/>
          </a:p>
        </p:txBody>
      </p:sp>
      <p:sp>
        <p:nvSpPr>
          <p:cNvPr id="4" name="Slide Image Placeholder 3"/>
          <p:cNvSpPr>
            <a:spLocks noGrp="1" noRot="1" noChangeAspect="1"/>
          </p:cNvSpPr>
          <p:nvPr>
            <p:ph type="sldImg" idx="2"/>
          </p:nvPr>
        </p:nvSpPr>
        <p:spPr>
          <a:xfrm>
            <a:off x="1200150" y="1143000"/>
            <a:ext cx="44577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91EAF1-81B8-CB4D-8118-0D452C5CD47B}" type="slidenum">
              <a:rPr lang="en-US" smtClean="0"/>
              <a:t>‹#›</a:t>
            </a:fld>
            <a:endParaRPr lang="en-US"/>
          </a:p>
        </p:txBody>
      </p:sp>
    </p:spTree>
    <p:extLst>
      <p:ext uri="{BB962C8B-B14F-4D97-AF65-F5344CB8AC3E}">
        <p14:creationId xmlns:p14="http://schemas.microsoft.com/office/powerpoint/2010/main" val="16532709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00150" y="1143000"/>
            <a:ext cx="4457700" cy="3086100"/>
          </a:xfrm>
        </p:spPr>
      </p:sp>
      <p:sp>
        <p:nvSpPr>
          <p:cNvPr id="3" name="Notes Placeholder 2"/>
          <p:cNvSpPr>
            <a:spLocks noGrp="1"/>
          </p:cNvSpPr>
          <p:nvPr>
            <p:ph type="body" idx="1"/>
          </p:nvPr>
        </p:nvSpPr>
        <p:spPr/>
        <p:txBody>
          <a:bodyPr/>
          <a:lstStyle/>
          <a:p>
            <a:r>
              <a:rPr lang="ja-JP" altLang="en-US" dirty="0" smtClean="0"/>
              <a:t>以前、がんの進行過程は、直線的な変異の蓄積による単一のクローン形成過程と考えられてきました。</a:t>
            </a:r>
            <a:endParaRPr lang="en-US" altLang="ja-JP" dirty="0" smtClean="0"/>
          </a:p>
          <a:p>
            <a:r>
              <a:rPr lang="ja-JP" altLang="en-US" dirty="0" smtClean="0"/>
              <a:t>しかし現在では、変異の蓄積過程が分岐することで、腫瘍には複数のがん部分型が混在し、それらが抗がん剤治療過程でダイナミックなクローン進化をすることが知られています。</a:t>
            </a:r>
            <a:endParaRPr lang="en-US" altLang="ja-JP" dirty="0" smtClean="0"/>
          </a:p>
          <a:p>
            <a:r>
              <a:rPr lang="ja-JP" altLang="en-US" dirty="0" smtClean="0"/>
              <a:t>また、近年のがん治療では、生化学検査によりがん部分型を同定し、部分型に応じた標準治療を施すことが一般的になってきていますが、</a:t>
            </a:r>
            <a:endParaRPr lang="en-US" altLang="ja-JP" dirty="0" smtClean="0"/>
          </a:p>
          <a:p>
            <a:r>
              <a:rPr lang="ja-JP" altLang="en-US" sz="1200" kern="1200" dirty="0" smtClean="0">
                <a:solidFill>
                  <a:schemeClr val="tx1"/>
                </a:solidFill>
                <a:effectLst/>
                <a:latin typeface="+mn-lt"/>
                <a:ea typeface="+mn-ea"/>
                <a:cs typeface="+mn-cs"/>
              </a:rPr>
              <a:t>未知の部分型は、こうした生化学検査では同定できず、シーケンシングデータの活用が必要となります。</a:t>
            </a:r>
            <a:endParaRPr lang="en-US" altLang="ja-JP"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ja-JP" altLang="en-US" sz="1200" kern="1200" dirty="0" smtClean="0">
                <a:solidFill>
                  <a:schemeClr val="tx1"/>
                </a:solidFill>
                <a:effectLst/>
                <a:latin typeface="+mn-lt"/>
                <a:ea typeface="+mn-ea"/>
                <a:cs typeface="+mn-cs"/>
              </a:rPr>
              <a:t>そこで我々は、クリニカルシーケンスから、部分型構成比・増殖率を推定し、予後の予測、及び制御工学を応用した最適な抗がん剤投薬計画の提案を行うことを目標に開発を行っております。</a:t>
            </a:r>
            <a:endParaRPr lang="en-US" altLang="ja-JP"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ja-JP" altLang="en-US" sz="1200" kern="1200" dirty="0" smtClean="0">
                <a:solidFill>
                  <a:schemeClr val="tx1"/>
                </a:solidFill>
                <a:effectLst/>
                <a:latin typeface="+mn-lt"/>
                <a:ea typeface="+mn-ea"/>
                <a:cs typeface="+mn-cs"/>
              </a:rPr>
              <a:t>詳しくはワールドポスターで議論できましたら幸いです。宜しくお願い致します。</a:t>
            </a:r>
            <a:endParaRPr lang="en-US" altLang="ja-JP"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5D8CF73-2260-0D40-AA91-30634AB7EEC7}" type="slidenum">
              <a:rPr lang="en-US" smtClean="0"/>
              <a:t>1</a:t>
            </a:fld>
            <a:endParaRPr lang="en-US" dirty="0"/>
          </a:p>
        </p:txBody>
      </p:sp>
    </p:spTree>
    <p:extLst>
      <p:ext uri="{BB962C8B-B14F-4D97-AF65-F5344CB8AC3E}">
        <p14:creationId xmlns:p14="http://schemas.microsoft.com/office/powerpoint/2010/main" val="4339154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9171" y="-8468"/>
            <a:ext cx="9935592" cy="6874935"/>
            <a:chOff x="-8466" y="-8468"/>
            <a:chExt cx="9171316" cy="6874935"/>
          </a:xfrm>
        </p:grpSpPr>
        <p:cxnSp>
          <p:nvCxnSpPr>
            <p:cNvPr id="28" name="Straight Connector 27"/>
            <p:cNvCxnSpPr/>
            <p:nvPr/>
          </p:nvCxnSpPr>
          <p:spPr>
            <a:xfrm flipV="1">
              <a:off x="5130830" y="4175605"/>
              <a:ext cx="4022475" cy="268239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7042707"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30" name="Freeform 2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Freeform 3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Freeform 3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Freeform 3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Freeform 3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Freeform 34"/>
            <p:cNvSpPr/>
            <p:nvPr/>
          </p:nvSpPr>
          <p:spPr>
            <a:xfrm>
              <a:off x="8094165"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Freeform 35"/>
            <p:cNvSpPr/>
            <p:nvPr/>
          </p:nvSpPr>
          <p:spPr>
            <a:xfrm>
              <a:off x="8068764"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1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224812" y="2404534"/>
            <a:ext cx="6312279"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224812" y="4050835"/>
            <a:ext cx="631227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10/2/17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60400" y="609600"/>
            <a:ext cx="6876690"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60400" y="4470400"/>
            <a:ext cx="6876690"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459" y="609600"/>
            <a:ext cx="6578197"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192830" y="3632200"/>
            <a:ext cx="58714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60399" y="4470400"/>
            <a:ext cx="6876691"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22937" y="790378"/>
            <a:ext cx="49542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7310008" y="2886556"/>
            <a:ext cx="49542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60399" y="1931988"/>
            <a:ext cx="6876691"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60399" y="4527448"/>
            <a:ext cx="6876691"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459" y="609600"/>
            <a:ext cx="6578197"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60397" y="4013200"/>
            <a:ext cx="6876692"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60399" y="4527448"/>
            <a:ext cx="6876691"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22937" y="790378"/>
            <a:ext cx="49542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7310008" y="2886556"/>
            <a:ext cx="49542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67169" y="609600"/>
            <a:ext cx="6869920"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60397" y="4013200"/>
            <a:ext cx="6876692"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60399" y="4527448"/>
            <a:ext cx="6876691"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10/2/17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75421" y="609601"/>
            <a:ext cx="1060380"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60399" y="609601"/>
            <a:ext cx="5627945" cy="525145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10/2/17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10/2/17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60399" y="2700869"/>
            <a:ext cx="6876691"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60399" y="4527448"/>
            <a:ext cx="6876691"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60400" y="609600"/>
            <a:ext cx="6876690" cy="1320800"/>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60401" y="2160589"/>
            <a:ext cx="3345451"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191637" y="2160590"/>
            <a:ext cx="3345453"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10/2/17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60400" y="609600"/>
            <a:ext cx="6876689" cy="13208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60399" y="2160983"/>
            <a:ext cx="334822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60399" y="2737247"/>
            <a:ext cx="3348228"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188860" y="2160983"/>
            <a:ext cx="334822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188860" y="2737247"/>
            <a:ext cx="3348228"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10/2/17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60399" y="609600"/>
            <a:ext cx="6876690"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10/2/17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10/2/17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0399" y="1498604"/>
            <a:ext cx="3022697"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3868882" y="514926"/>
            <a:ext cx="3668207"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60399" y="2777069"/>
            <a:ext cx="3022697"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10/2/17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0399" y="4800600"/>
            <a:ext cx="687669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60399" y="609600"/>
            <a:ext cx="6876690"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60399" y="5367338"/>
            <a:ext cx="6876690"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10/2/17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9172" y="-8468"/>
            <a:ext cx="9935593" cy="6874935"/>
            <a:chOff x="-8467" y="-8468"/>
            <a:chExt cx="9171317"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94165"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8764"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60400" y="609600"/>
            <a:ext cx="6876689"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60399" y="2160590"/>
            <a:ext cx="6876690"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855696" y="6041364"/>
            <a:ext cx="741143"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10/2/17</a:t>
            </a:fld>
            <a:endParaRPr lang="en-US" dirty="0"/>
          </a:p>
        </p:txBody>
      </p:sp>
      <p:sp>
        <p:nvSpPr>
          <p:cNvPr id="5" name="Footer Placeholder 4"/>
          <p:cNvSpPr>
            <a:spLocks noGrp="1"/>
          </p:cNvSpPr>
          <p:nvPr>
            <p:ph type="ftr" sz="quarter" idx="3"/>
          </p:nvPr>
        </p:nvSpPr>
        <p:spPr>
          <a:xfrm>
            <a:off x="660399" y="6041364"/>
            <a:ext cx="5008221"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981732" y="6041364"/>
            <a:ext cx="555358"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59886951"/>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 id="2147483731" r:id="rId12"/>
    <p:sldLayoutId id="2147483732" r:id="rId13"/>
    <p:sldLayoutId id="2147483733" r:id="rId14"/>
    <p:sldLayoutId id="2147483734" r:id="rId15"/>
    <p:sldLayoutId id="2147483735"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emf"/><Relationship Id="rId4" Type="http://schemas.openxmlformats.org/officeDocument/2006/relationships/image" Target="../media/image2.emf"/><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0"/>
            <a:ext cx="8839179" cy="472440"/>
          </a:xfrm>
          <a:solidFill>
            <a:schemeClr val="bg1"/>
          </a:solidFill>
        </p:spPr>
        <p:txBody>
          <a:bodyPr>
            <a:normAutofit fontScale="90000"/>
          </a:bodyPr>
          <a:lstStyle/>
          <a:p>
            <a:r>
              <a:rPr lang="ja-JP" altLang="en-US" b="1" dirty="0" smtClean="0">
                <a:solidFill>
                  <a:schemeClr val="tx1">
                    <a:lumMod val="95000"/>
                    <a:lumOff val="5000"/>
                  </a:schemeClr>
                </a:solidFill>
              </a:rPr>
              <a:t>集団遺伝学を用いた腫瘍内不均一性の解析</a:t>
            </a:r>
            <a:r>
              <a:rPr lang="ja-JP" altLang="en-US" dirty="0" smtClean="0"/>
              <a:t>　　</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5725" y="2549743"/>
            <a:ext cx="3501065" cy="2114061"/>
          </a:xfrm>
          <a:prstGeom prst="rect">
            <a:avLst/>
          </a:prstGeom>
        </p:spPr>
      </p:pic>
      <p:grpSp>
        <p:nvGrpSpPr>
          <p:cNvPr id="8" name="Group 7"/>
          <p:cNvGrpSpPr/>
          <p:nvPr/>
        </p:nvGrpSpPr>
        <p:grpSpPr>
          <a:xfrm>
            <a:off x="4262520" y="2703043"/>
            <a:ext cx="3861956" cy="1606317"/>
            <a:chOff x="201705" y="4860846"/>
            <a:chExt cx="3963894" cy="1562100"/>
          </a:xfrm>
        </p:grpSpPr>
        <p:pic>
          <p:nvPicPr>
            <p:cNvPr id="5" name="Content Placeholder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599" y="4860846"/>
              <a:ext cx="3556000" cy="1562100"/>
            </a:xfrm>
            <a:prstGeom prst="rect">
              <a:avLst/>
            </a:prstGeom>
          </p:spPr>
        </p:pic>
        <p:sp>
          <p:nvSpPr>
            <p:cNvPr id="6" name="TextBox 5"/>
            <p:cNvSpPr txBox="1"/>
            <p:nvPr/>
          </p:nvSpPr>
          <p:spPr>
            <a:xfrm>
              <a:off x="201705" y="5798986"/>
              <a:ext cx="1102461" cy="359862"/>
            </a:xfrm>
            <a:prstGeom prst="rect">
              <a:avLst/>
            </a:prstGeom>
            <a:noFill/>
          </p:spPr>
          <p:txBody>
            <a:bodyPr wrap="square" rtlCol="0">
              <a:spAutoFit/>
            </a:bodyPr>
            <a:lstStyle/>
            <a:p>
              <a:r>
                <a:rPr lang="ja-JP" altLang="en-US" sz="1300">
                  <a:latin typeface="Hiragino Mincho ProN W3" charset="-128"/>
                  <a:ea typeface="Hiragino Mincho ProN W3" charset="-128"/>
                  <a:cs typeface="Hiragino Mincho ProN W3" charset="-128"/>
                </a:rPr>
                <a:t>正常細胞</a:t>
              </a:r>
              <a:endParaRPr lang="en-US" sz="1300" dirty="0">
                <a:latin typeface="Hiragino Mincho ProN W3" charset="-128"/>
                <a:ea typeface="Hiragino Mincho ProN W3" charset="-128"/>
                <a:cs typeface="Hiragino Mincho ProN W3" charset="-128"/>
              </a:endParaRPr>
            </a:p>
          </p:txBody>
        </p:sp>
        <p:sp>
          <p:nvSpPr>
            <p:cNvPr id="7" name="TextBox 6"/>
            <p:cNvSpPr txBox="1"/>
            <p:nvPr/>
          </p:nvSpPr>
          <p:spPr>
            <a:xfrm>
              <a:off x="1081191" y="5859900"/>
              <a:ext cx="1102461" cy="359862"/>
            </a:xfrm>
            <a:prstGeom prst="rect">
              <a:avLst/>
            </a:prstGeom>
            <a:noFill/>
          </p:spPr>
          <p:txBody>
            <a:bodyPr wrap="square" rtlCol="0">
              <a:spAutoFit/>
            </a:bodyPr>
            <a:lstStyle/>
            <a:p>
              <a:r>
                <a:rPr lang="en-US" sz="1300" dirty="0">
                  <a:latin typeface="Hiragino Mincho ProN W3" charset="-128"/>
                  <a:ea typeface="Hiragino Mincho ProN W3" charset="-128"/>
                  <a:cs typeface="Hiragino Mincho ProN W3" charset="-128"/>
                </a:rPr>
                <a:t>MRCA</a:t>
              </a:r>
            </a:p>
          </p:txBody>
        </p:sp>
      </p:grpSp>
      <p:sp>
        <p:nvSpPr>
          <p:cNvPr id="9" name="TextBox 8"/>
          <p:cNvSpPr txBox="1"/>
          <p:nvPr/>
        </p:nvSpPr>
        <p:spPr>
          <a:xfrm>
            <a:off x="2187393" y="1143030"/>
            <a:ext cx="2316480" cy="369332"/>
          </a:xfrm>
          <a:prstGeom prst="rect">
            <a:avLst/>
          </a:prstGeom>
          <a:noFill/>
        </p:spPr>
        <p:txBody>
          <a:bodyPr wrap="square" rtlCol="0">
            <a:spAutoFit/>
          </a:bodyPr>
          <a:lstStyle/>
          <a:p>
            <a:r>
              <a:rPr lang="ja-JP" altLang="en-US" dirty="0" smtClean="0"/>
              <a:t>直線的な変異の蓄積</a:t>
            </a:r>
            <a:endParaRPr lang="en-US" altLang="ja-JP" dirty="0" smtClean="0"/>
          </a:p>
        </p:txBody>
      </p:sp>
      <p:sp>
        <p:nvSpPr>
          <p:cNvPr id="10" name="TextBox 9"/>
          <p:cNvSpPr txBox="1"/>
          <p:nvPr/>
        </p:nvSpPr>
        <p:spPr>
          <a:xfrm>
            <a:off x="565725" y="1156915"/>
            <a:ext cx="1325880" cy="369332"/>
          </a:xfrm>
          <a:prstGeom prst="rect">
            <a:avLst/>
          </a:prstGeom>
          <a:noFill/>
        </p:spPr>
        <p:txBody>
          <a:bodyPr wrap="square" rtlCol="0">
            <a:spAutoFit/>
          </a:bodyPr>
          <a:lstStyle/>
          <a:p>
            <a:r>
              <a:rPr lang="ja-JP" altLang="en-US" dirty="0" smtClean="0"/>
              <a:t>以前の描像</a:t>
            </a:r>
            <a:endParaRPr lang="en-US" dirty="0"/>
          </a:p>
        </p:txBody>
      </p:sp>
      <p:sp>
        <p:nvSpPr>
          <p:cNvPr id="11" name="TextBox 10"/>
          <p:cNvSpPr txBox="1"/>
          <p:nvPr/>
        </p:nvSpPr>
        <p:spPr>
          <a:xfrm>
            <a:off x="5146502" y="1156915"/>
            <a:ext cx="2977974" cy="369332"/>
          </a:xfrm>
          <a:prstGeom prst="rect">
            <a:avLst/>
          </a:prstGeom>
          <a:noFill/>
        </p:spPr>
        <p:txBody>
          <a:bodyPr wrap="square" rtlCol="0">
            <a:spAutoFit/>
          </a:bodyPr>
          <a:lstStyle/>
          <a:p>
            <a:r>
              <a:rPr lang="ja-JP" altLang="en-US" dirty="0" smtClean="0"/>
              <a:t>単一</a:t>
            </a:r>
            <a:r>
              <a:rPr lang="ja-JP" altLang="en-US" smtClean="0"/>
              <a:t>の部分型（クローン）</a:t>
            </a:r>
            <a:endParaRPr lang="en-US" dirty="0"/>
          </a:p>
        </p:txBody>
      </p:sp>
      <p:sp>
        <p:nvSpPr>
          <p:cNvPr id="12" name="TextBox 11"/>
          <p:cNvSpPr txBox="1"/>
          <p:nvPr/>
        </p:nvSpPr>
        <p:spPr>
          <a:xfrm>
            <a:off x="565725" y="1875525"/>
            <a:ext cx="1386840" cy="369332"/>
          </a:xfrm>
          <a:prstGeom prst="rect">
            <a:avLst/>
          </a:prstGeom>
          <a:noFill/>
        </p:spPr>
        <p:txBody>
          <a:bodyPr wrap="square" rtlCol="0">
            <a:spAutoFit/>
          </a:bodyPr>
          <a:lstStyle/>
          <a:p>
            <a:r>
              <a:rPr lang="ja-JP" altLang="en-US" dirty="0" smtClean="0"/>
              <a:t>現在の描像</a:t>
            </a:r>
            <a:endParaRPr lang="en-US" dirty="0"/>
          </a:p>
        </p:txBody>
      </p:sp>
      <p:sp>
        <p:nvSpPr>
          <p:cNvPr id="13" name="TextBox 12"/>
          <p:cNvSpPr txBox="1"/>
          <p:nvPr/>
        </p:nvSpPr>
        <p:spPr>
          <a:xfrm>
            <a:off x="2187393" y="1872684"/>
            <a:ext cx="2403191" cy="369332"/>
          </a:xfrm>
          <a:prstGeom prst="rect">
            <a:avLst/>
          </a:prstGeom>
          <a:noFill/>
        </p:spPr>
        <p:txBody>
          <a:bodyPr wrap="square" rtlCol="0">
            <a:spAutoFit/>
          </a:bodyPr>
          <a:lstStyle/>
          <a:p>
            <a:r>
              <a:rPr lang="ja-JP" altLang="en-US" dirty="0" smtClean="0"/>
              <a:t>分岐した変異の蓄積</a:t>
            </a:r>
            <a:endParaRPr lang="en-US" dirty="0"/>
          </a:p>
        </p:txBody>
      </p:sp>
      <p:sp>
        <p:nvSpPr>
          <p:cNvPr id="14" name="TextBox 13"/>
          <p:cNvSpPr txBox="1"/>
          <p:nvPr/>
        </p:nvSpPr>
        <p:spPr>
          <a:xfrm>
            <a:off x="5146502" y="1875305"/>
            <a:ext cx="3692677" cy="369332"/>
          </a:xfrm>
          <a:prstGeom prst="rect">
            <a:avLst/>
          </a:prstGeom>
          <a:noFill/>
        </p:spPr>
        <p:txBody>
          <a:bodyPr wrap="square" rtlCol="0">
            <a:spAutoFit/>
          </a:bodyPr>
          <a:lstStyle/>
          <a:p>
            <a:r>
              <a:rPr lang="ja-JP" altLang="en-US" dirty="0" smtClean="0"/>
              <a:t>混在した部分型（サブクローン）</a:t>
            </a:r>
            <a:endParaRPr lang="en-US" dirty="0"/>
          </a:p>
        </p:txBody>
      </p:sp>
      <p:sp>
        <p:nvSpPr>
          <p:cNvPr id="16" name="Right Arrow 15"/>
          <p:cNvSpPr/>
          <p:nvPr/>
        </p:nvSpPr>
        <p:spPr>
          <a:xfrm>
            <a:off x="4508105" y="1156915"/>
            <a:ext cx="526330" cy="3209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ight Arrow 18"/>
          <p:cNvSpPr/>
          <p:nvPr/>
        </p:nvSpPr>
        <p:spPr>
          <a:xfrm>
            <a:off x="4503873" y="1896852"/>
            <a:ext cx="526330" cy="3209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 name="Group 25"/>
          <p:cNvGrpSpPr/>
          <p:nvPr/>
        </p:nvGrpSpPr>
        <p:grpSpPr>
          <a:xfrm>
            <a:off x="6112839" y="5708239"/>
            <a:ext cx="455313" cy="428584"/>
            <a:chOff x="1228083" y="1673537"/>
            <a:chExt cx="968343" cy="436519"/>
          </a:xfrm>
        </p:grpSpPr>
        <p:sp>
          <p:nvSpPr>
            <p:cNvPr id="23" name="Chevron 22"/>
            <p:cNvSpPr/>
            <p:nvPr/>
          </p:nvSpPr>
          <p:spPr>
            <a:xfrm rot="5400000">
              <a:off x="1579191" y="1322429"/>
              <a:ext cx="266127" cy="968343"/>
            </a:xfrm>
            <a:prstGeom prst="chevron">
              <a:avLst>
                <a:gd name="adj" fmla="val 62310"/>
              </a:avLst>
            </a:prstGeom>
            <a:gradFill>
              <a:lin ang="7200000" scaled="0"/>
            </a:gradFill>
          </p:spPr>
          <p:style>
            <a:lnRef idx="0">
              <a:schemeClr val="accent1">
                <a:tint val="60000"/>
                <a:hueOff val="0"/>
                <a:satOff val="0"/>
                <a:lumOff val="0"/>
                <a:alphaOff val="0"/>
              </a:schemeClr>
            </a:lnRef>
            <a:fillRef idx="3">
              <a:schemeClr val="accent1">
                <a:tint val="60000"/>
                <a:hueOff val="0"/>
                <a:satOff val="0"/>
                <a:lumOff val="0"/>
                <a:alphaOff val="0"/>
              </a:schemeClr>
            </a:fillRef>
            <a:effectRef idx="2">
              <a:schemeClr val="accent1">
                <a:tint val="60000"/>
                <a:hueOff val="0"/>
                <a:satOff val="0"/>
                <a:lumOff val="0"/>
                <a:alphaOff val="0"/>
              </a:schemeClr>
            </a:effectRef>
            <a:fontRef idx="minor">
              <a:schemeClr val="lt1"/>
            </a:fontRef>
          </p:style>
        </p:sp>
        <p:sp>
          <p:nvSpPr>
            <p:cNvPr id="24" name="Chevron 23"/>
            <p:cNvSpPr/>
            <p:nvPr/>
          </p:nvSpPr>
          <p:spPr>
            <a:xfrm rot="5400000">
              <a:off x="1579191" y="1492821"/>
              <a:ext cx="266127" cy="968343"/>
            </a:xfrm>
            <a:prstGeom prst="chevron">
              <a:avLst>
                <a:gd name="adj" fmla="val 62310"/>
              </a:avLst>
            </a:prstGeom>
            <a:gradFill>
              <a:lin ang="7200000" scaled="0"/>
            </a:gradFill>
          </p:spPr>
          <p:style>
            <a:lnRef idx="0">
              <a:schemeClr val="accent1">
                <a:tint val="60000"/>
                <a:hueOff val="0"/>
                <a:satOff val="0"/>
                <a:lumOff val="0"/>
                <a:alphaOff val="0"/>
              </a:schemeClr>
            </a:lnRef>
            <a:fillRef idx="3">
              <a:schemeClr val="accent1">
                <a:tint val="60000"/>
                <a:hueOff val="0"/>
                <a:satOff val="0"/>
                <a:lumOff val="0"/>
                <a:alphaOff val="0"/>
              </a:schemeClr>
            </a:fillRef>
            <a:effectRef idx="2">
              <a:schemeClr val="accent1">
                <a:tint val="60000"/>
                <a:hueOff val="0"/>
                <a:satOff val="0"/>
                <a:lumOff val="0"/>
                <a:alphaOff val="0"/>
              </a:schemeClr>
            </a:effectRef>
            <a:fontRef idx="minor">
              <a:schemeClr val="lt1"/>
            </a:fontRef>
          </p:style>
        </p:sp>
      </p:grpSp>
      <p:sp>
        <p:nvSpPr>
          <p:cNvPr id="29" name="TextBox 28"/>
          <p:cNvSpPr txBox="1"/>
          <p:nvPr/>
        </p:nvSpPr>
        <p:spPr>
          <a:xfrm>
            <a:off x="565725" y="4806641"/>
            <a:ext cx="1862669" cy="369332"/>
          </a:xfrm>
          <a:prstGeom prst="rect">
            <a:avLst/>
          </a:prstGeom>
          <a:noFill/>
        </p:spPr>
        <p:txBody>
          <a:bodyPr wrap="square" rtlCol="0">
            <a:spAutoFit/>
          </a:bodyPr>
          <a:lstStyle/>
          <a:p>
            <a:r>
              <a:rPr lang="ja-JP" altLang="en-US" dirty="0" smtClean="0"/>
              <a:t>近年のがん治療</a:t>
            </a:r>
            <a:endParaRPr lang="en-US" altLang="ja-JP" dirty="0" smtClean="0"/>
          </a:p>
        </p:txBody>
      </p:sp>
      <p:sp>
        <p:nvSpPr>
          <p:cNvPr id="30" name="Rectangle 29"/>
          <p:cNvSpPr/>
          <p:nvPr/>
        </p:nvSpPr>
        <p:spPr>
          <a:xfrm>
            <a:off x="2612717" y="4806641"/>
            <a:ext cx="3416320" cy="369332"/>
          </a:xfrm>
          <a:prstGeom prst="rect">
            <a:avLst/>
          </a:prstGeom>
        </p:spPr>
        <p:txBody>
          <a:bodyPr wrap="none">
            <a:spAutoFit/>
          </a:bodyPr>
          <a:lstStyle/>
          <a:p>
            <a:r>
              <a:rPr lang="ja-JP" altLang="en-US" dirty="0" smtClean="0"/>
              <a:t>生化学検査による部分型の同定</a:t>
            </a:r>
            <a:endParaRPr lang="en-US" altLang="ja-JP" dirty="0"/>
          </a:p>
        </p:txBody>
      </p:sp>
      <p:sp>
        <p:nvSpPr>
          <p:cNvPr id="31" name="Rectangle 30"/>
          <p:cNvSpPr/>
          <p:nvPr/>
        </p:nvSpPr>
        <p:spPr>
          <a:xfrm>
            <a:off x="6762564" y="4806641"/>
            <a:ext cx="2723823" cy="369332"/>
          </a:xfrm>
          <a:prstGeom prst="rect">
            <a:avLst/>
          </a:prstGeom>
          <a:solidFill>
            <a:schemeClr val="bg1"/>
          </a:solidFill>
        </p:spPr>
        <p:txBody>
          <a:bodyPr wrap="none">
            <a:spAutoFit/>
          </a:bodyPr>
          <a:lstStyle/>
          <a:p>
            <a:r>
              <a:rPr lang="ja-JP" altLang="en-US" dirty="0" smtClean="0"/>
              <a:t>部分型に応じた標準治療</a:t>
            </a:r>
            <a:endParaRPr lang="en-US" altLang="ja-JP" dirty="0"/>
          </a:p>
        </p:txBody>
      </p:sp>
      <p:sp>
        <p:nvSpPr>
          <p:cNvPr id="33" name="Rounded Rectangle 32"/>
          <p:cNvSpPr/>
          <p:nvPr/>
        </p:nvSpPr>
        <p:spPr>
          <a:xfrm>
            <a:off x="147145" y="872717"/>
            <a:ext cx="8807669" cy="1591559"/>
          </a:xfrm>
          <a:prstGeom prst="round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399393" y="672662"/>
            <a:ext cx="1797033" cy="400110"/>
          </a:xfrm>
          <a:prstGeom prst="rect">
            <a:avLst/>
          </a:prstGeom>
          <a:solidFill>
            <a:schemeClr val="accent2"/>
          </a:solidFill>
          <a:ln>
            <a:noFill/>
          </a:ln>
        </p:spPr>
        <p:txBody>
          <a:bodyPr wrap="square" rtlCol="0">
            <a:spAutoFit/>
          </a:bodyPr>
          <a:lstStyle/>
          <a:p>
            <a:r>
              <a:rPr lang="ja-JP" altLang="en-US" sz="2000" dirty="0" smtClean="0">
                <a:solidFill>
                  <a:schemeClr val="bg1"/>
                </a:solidFill>
              </a:rPr>
              <a:t>がん進行過程</a:t>
            </a:r>
            <a:endParaRPr lang="en-US" sz="2000" dirty="0">
              <a:solidFill>
                <a:schemeClr val="bg1"/>
              </a:solidFill>
            </a:endParaRPr>
          </a:p>
        </p:txBody>
      </p:sp>
      <p:sp>
        <p:nvSpPr>
          <p:cNvPr id="35" name="Right Arrow 34"/>
          <p:cNvSpPr/>
          <p:nvPr/>
        </p:nvSpPr>
        <p:spPr>
          <a:xfrm>
            <a:off x="6112839" y="4830809"/>
            <a:ext cx="526330" cy="3209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p:nvPr/>
        </p:nvSpPr>
        <p:spPr>
          <a:xfrm>
            <a:off x="678808" y="5664882"/>
            <a:ext cx="3186994" cy="369332"/>
          </a:xfrm>
          <a:prstGeom prst="rect">
            <a:avLst/>
          </a:prstGeom>
          <a:noFill/>
        </p:spPr>
        <p:txBody>
          <a:bodyPr wrap="square" rtlCol="0">
            <a:spAutoFit/>
          </a:bodyPr>
          <a:lstStyle/>
          <a:p>
            <a:r>
              <a:rPr lang="ja-JP" altLang="en-US" smtClean="0"/>
              <a:t>患者のクリニカルシーケンス</a:t>
            </a:r>
            <a:endParaRPr lang="en-US" altLang="ja-JP" dirty="0" smtClean="0"/>
          </a:p>
        </p:txBody>
      </p:sp>
      <p:sp>
        <p:nvSpPr>
          <p:cNvPr id="38" name="TextBox 37"/>
          <p:cNvSpPr txBox="1"/>
          <p:nvPr/>
        </p:nvSpPr>
        <p:spPr>
          <a:xfrm>
            <a:off x="4775019" y="5444946"/>
            <a:ext cx="3349456" cy="369332"/>
          </a:xfrm>
          <a:prstGeom prst="rect">
            <a:avLst/>
          </a:prstGeom>
          <a:noFill/>
        </p:spPr>
        <p:txBody>
          <a:bodyPr wrap="square" rtlCol="0">
            <a:spAutoFit/>
          </a:bodyPr>
          <a:lstStyle/>
          <a:p>
            <a:r>
              <a:rPr lang="ja-JP" altLang="en-US" dirty="0" smtClean="0"/>
              <a:t>部分型構成比・増殖率の推定</a:t>
            </a:r>
            <a:endParaRPr lang="en-US" dirty="0"/>
          </a:p>
        </p:txBody>
      </p:sp>
      <p:sp>
        <p:nvSpPr>
          <p:cNvPr id="42" name="Right Arrow 41"/>
          <p:cNvSpPr/>
          <p:nvPr/>
        </p:nvSpPr>
        <p:spPr>
          <a:xfrm>
            <a:off x="3936627" y="5689050"/>
            <a:ext cx="526330" cy="3209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ounded Rectangle 46"/>
          <p:cNvSpPr/>
          <p:nvPr/>
        </p:nvSpPr>
        <p:spPr>
          <a:xfrm>
            <a:off x="256089" y="5336693"/>
            <a:ext cx="8807669" cy="1428522"/>
          </a:xfrm>
          <a:prstGeom prst="round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extBox 47"/>
          <p:cNvSpPr txBox="1"/>
          <p:nvPr/>
        </p:nvSpPr>
        <p:spPr>
          <a:xfrm>
            <a:off x="522212" y="5155030"/>
            <a:ext cx="731884" cy="400110"/>
          </a:xfrm>
          <a:prstGeom prst="rect">
            <a:avLst/>
          </a:prstGeom>
          <a:solidFill>
            <a:schemeClr val="accent2"/>
          </a:solidFill>
          <a:ln>
            <a:noFill/>
          </a:ln>
        </p:spPr>
        <p:txBody>
          <a:bodyPr wrap="square" rtlCol="0">
            <a:spAutoFit/>
          </a:bodyPr>
          <a:lstStyle/>
          <a:p>
            <a:r>
              <a:rPr lang="ja-JP" altLang="en-US" sz="2000" smtClean="0">
                <a:solidFill>
                  <a:schemeClr val="bg1"/>
                </a:solidFill>
              </a:rPr>
              <a:t>目標</a:t>
            </a:r>
            <a:endParaRPr lang="en-US" sz="2000" dirty="0">
              <a:solidFill>
                <a:schemeClr val="bg1"/>
              </a:solidFill>
            </a:endParaRPr>
          </a:p>
        </p:txBody>
      </p:sp>
      <p:sp>
        <p:nvSpPr>
          <p:cNvPr id="50" name="TextBox 49"/>
          <p:cNvSpPr txBox="1"/>
          <p:nvPr/>
        </p:nvSpPr>
        <p:spPr>
          <a:xfrm>
            <a:off x="4810250" y="6063215"/>
            <a:ext cx="3734659" cy="646331"/>
          </a:xfrm>
          <a:prstGeom prst="rect">
            <a:avLst/>
          </a:prstGeom>
          <a:noFill/>
        </p:spPr>
        <p:txBody>
          <a:bodyPr wrap="square" rtlCol="0">
            <a:spAutoFit/>
          </a:bodyPr>
          <a:lstStyle/>
          <a:p>
            <a:r>
              <a:rPr lang="ja-JP" altLang="en-US" dirty="0" smtClean="0"/>
              <a:t>・予後の予測</a:t>
            </a:r>
            <a:endParaRPr lang="en-US" altLang="ja-JP" dirty="0" smtClean="0"/>
          </a:p>
          <a:p>
            <a:r>
              <a:rPr lang="ja-JP" altLang="en-US" dirty="0" smtClean="0"/>
              <a:t>・最適な抗がん剤投薬計画の提案</a:t>
            </a:r>
            <a:endParaRPr lang="en-US" dirty="0"/>
          </a:p>
        </p:txBody>
      </p:sp>
      <p:grpSp>
        <p:nvGrpSpPr>
          <p:cNvPr id="52" name="Group 51"/>
          <p:cNvGrpSpPr/>
          <p:nvPr/>
        </p:nvGrpSpPr>
        <p:grpSpPr>
          <a:xfrm>
            <a:off x="1001924" y="1417772"/>
            <a:ext cx="464083" cy="466975"/>
            <a:chOff x="1228083" y="1673537"/>
            <a:chExt cx="968343" cy="436519"/>
          </a:xfrm>
        </p:grpSpPr>
        <p:sp>
          <p:nvSpPr>
            <p:cNvPr id="53" name="Chevron 52"/>
            <p:cNvSpPr/>
            <p:nvPr/>
          </p:nvSpPr>
          <p:spPr>
            <a:xfrm rot="5400000">
              <a:off x="1579191" y="1322429"/>
              <a:ext cx="266127" cy="968343"/>
            </a:xfrm>
            <a:prstGeom prst="chevron">
              <a:avLst>
                <a:gd name="adj" fmla="val 62310"/>
              </a:avLst>
            </a:prstGeom>
            <a:gradFill>
              <a:lin ang="7200000" scaled="0"/>
            </a:gradFill>
          </p:spPr>
          <p:style>
            <a:lnRef idx="0">
              <a:schemeClr val="accent1">
                <a:tint val="60000"/>
                <a:hueOff val="0"/>
                <a:satOff val="0"/>
                <a:lumOff val="0"/>
                <a:alphaOff val="0"/>
              </a:schemeClr>
            </a:lnRef>
            <a:fillRef idx="3">
              <a:schemeClr val="accent1">
                <a:tint val="60000"/>
                <a:hueOff val="0"/>
                <a:satOff val="0"/>
                <a:lumOff val="0"/>
                <a:alphaOff val="0"/>
              </a:schemeClr>
            </a:fillRef>
            <a:effectRef idx="2">
              <a:schemeClr val="accent1">
                <a:tint val="60000"/>
                <a:hueOff val="0"/>
                <a:satOff val="0"/>
                <a:lumOff val="0"/>
                <a:alphaOff val="0"/>
              </a:schemeClr>
            </a:effectRef>
            <a:fontRef idx="minor">
              <a:schemeClr val="lt1"/>
            </a:fontRef>
          </p:style>
        </p:sp>
        <p:sp>
          <p:nvSpPr>
            <p:cNvPr id="54" name="Chevron 53"/>
            <p:cNvSpPr/>
            <p:nvPr/>
          </p:nvSpPr>
          <p:spPr>
            <a:xfrm rot="5400000">
              <a:off x="1579191" y="1492821"/>
              <a:ext cx="266127" cy="968343"/>
            </a:xfrm>
            <a:prstGeom prst="chevron">
              <a:avLst>
                <a:gd name="adj" fmla="val 62310"/>
              </a:avLst>
            </a:prstGeom>
            <a:gradFill>
              <a:lin ang="7200000" scaled="0"/>
            </a:gradFill>
          </p:spPr>
          <p:style>
            <a:lnRef idx="0">
              <a:schemeClr val="accent1">
                <a:tint val="60000"/>
                <a:hueOff val="0"/>
                <a:satOff val="0"/>
                <a:lumOff val="0"/>
                <a:alphaOff val="0"/>
              </a:schemeClr>
            </a:lnRef>
            <a:fillRef idx="3">
              <a:schemeClr val="accent1">
                <a:tint val="60000"/>
                <a:hueOff val="0"/>
                <a:satOff val="0"/>
                <a:lumOff val="0"/>
                <a:alphaOff val="0"/>
              </a:schemeClr>
            </a:fillRef>
            <a:effectRef idx="2">
              <a:schemeClr val="accent1">
                <a:tint val="60000"/>
                <a:hueOff val="0"/>
                <a:satOff val="0"/>
                <a:lumOff val="0"/>
                <a:alphaOff val="0"/>
              </a:schemeClr>
            </a:effectRef>
            <a:fontRef idx="minor">
              <a:schemeClr val="lt1"/>
            </a:fontRef>
          </p:style>
        </p:sp>
      </p:grpSp>
      <p:sp>
        <p:nvSpPr>
          <p:cNvPr id="56" name="TextBox 55"/>
          <p:cNvSpPr txBox="1"/>
          <p:nvPr/>
        </p:nvSpPr>
        <p:spPr>
          <a:xfrm>
            <a:off x="2329840" y="455566"/>
            <a:ext cx="6509339" cy="400110"/>
          </a:xfrm>
          <a:prstGeom prst="rect">
            <a:avLst/>
          </a:prstGeom>
          <a:solidFill>
            <a:schemeClr val="bg1"/>
          </a:solidFill>
        </p:spPr>
        <p:txBody>
          <a:bodyPr wrap="square" rtlCol="0">
            <a:spAutoFit/>
          </a:bodyPr>
          <a:lstStyle/>
          <a:p>
            <a:r>
              <a:rPr lang="ja-JP" altLang="en-US" sz="2000" b="1" dirty="0" smtClean="0"/>
              <a:t>東京大学　メディカル情報生命</a:t>
            </a:r>
            <a:r>
              <a:rPr lang="ja-JP" altLang="en-US" sz="2000" b="1" dirty="0"/>
              <a:t>　</a:t>
            </a:r>
            <a:r>
              <a:rPr lang="ja-JP" altLang="en-US" sz="2000" b="1" u="sng" dirty="0" smtClean="0"/>
              <a:t>今田</a:t>
            </a:r>
            <a:r>
              <a:rPr lang="ja-JP" altLang="en-US" sz="2000" b="1" u="sng" dirty="0" smtClean="0"/>
              <a:t>雄</a:t>
            </a:r>
            <a:r>
              <a:rPr lang="ja-JP" altLang="en-US" sz="2000" b="1" u="sng" dirty="0" smtClean="0"/>
              <a:t>太郎</a:t>
            </a:r>
            <a:r>
              <a:rPr lang="en-US" altLang="ja-JP" sz="2000" b="1" dirty="0" smtClean="0"/>
              <a:t>, </a:t>
            </a:r>
            <a:r>
              <a:rPr lang="ja-JP" altLang="en-US" sz="2000" b="1" dirty="0" smtClean="0"/>
              <a:t>木立尚孝</a:t>
            </a:r>
            <a:endParaRPr lang="en-US" sz="2000" b="1" dirty="0"/>
          </a:p>
        </p:txBody>
      </p:sp>
    </p:spTree>
    <p:extLst>
      <p:ext uri="{BB962C8B-B14F-4D97-AF65-F5344CB8AC3E}">
        <p14:creationId xmlns:p14="http://schemas.microsoft.com/office/powerpoint/2010/main" val="233595170"/>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Parallax</Template>
  <TotalTime>470</TotalTime>
  <Words>270</Words>
  <Application>Microsoft Macintosh PowerPoint</Application>
  <PresentationFormat>A4 Paper (210x297 mm)</PresentationFormat>
  <Paragraphs>26</Paragraphs>
  <Slides>1</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vt:i4>
      </vt:variant>
    </vt:vector>
  </HeadingPairs>
  <TitlesOfParts>
    <vt:vector size="9" baseType="lpstr">
      <vt:lpstr>Arial</vt:lpstr>
      <vt:lpstr>Calibri</vt:lpstr>
      <vt:lpstr>Hiragino Mincho ProN W3</vt:lpstr>
      <vt:lpstr>Trebuchet MS</vt:lpstr>
      <vt:lpstr>Wingdings 3</vt:lpstr>
      <vt:lpstr>Yu Gothic</vt:lpstr>
      <vt:lpstr>メイリオ</vt:lpstr>
      <vt:lpstr>Facet</vt:lpstr>
      <vt:lpstr>集団遺伝学を用いた腫瘍内不均一性の解析　　</vt:lpstr>
    </vt:vector>
  </TitlesOfParts>
  <Company/>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Clonal evolution of tumor cell population</dc:title>
  <dc:creator>Y K</dc:creator>
  <cp:lastModifiedBy>Y K</cp:lastModifiedBy>
  <cp:revision>72</cp:revision>
  <cp:lastPrinted>2017-09-20T16:55:08Z</cp:lastPrinted>
  <dcterms:created xsi:type="dcterms:W3CDTF">2016-09-30T12:43:28Z</dcterms:created>
  <dcterms:modified xsi:type="dcterms:W3CDTF">2017-10-02T13:31:32Z</dcterms:modified>
</cp:coreProperties>
</file>