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6"/>
  </p:notesMasterIdLst>
  <p:sldIdLst>
    <p:sldId id="257" r:id="rId2"/>
    <p:sldId id="258" r:id="rId3"/>
    <p:sldId id="259" r:id="rId4"/>
    <p:sldId id="260" r:id="rId5"/>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9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04"/>
    <p:restoredTop sz="94565"/>
  </p:normalViewPr>
  <p:slideViewPr>
    <p:cSldViewPr snapToGrid="0" snapToObjects="1" showGuides="1">
      <p:cViewPr>
        <p:scale>
          <a:sx n="102" d="100"/>
          <a:sy n="102" d="100"/>
        </p:scale>
        <p:origin x="1056" y="4320"/>
      </p:cViewPr>
      <p:guideLst>
        <p:guide orient="horz" pos="2137"/>
        <p:guide pos="94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6F69A-FE15-504E-A6B9-462D9ECA45C7}" type="datetimeFigureOut">
              <a:rPr lang="en-US" smtClean="0"/>
              <a:t>9/20/17</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1EAF1-81B8-CB4D-8118-0D452C5CD47B}" type="slidenum">
              <a:rPr lang="en-US" smtClean="0"/>
              <a:t>‹#›</a:t>
            </a:fld>
            <a:endParaRPr lang="en-US"/>
          </a:p>
        </p:txBody>
      </p:sp>
    </p:spTree>
    <p:extLst>
      <p:ext uri="{BB962C8B-B14F-4D97-AF65-F5344CB8AC3E}">
        <p14:creationId xmlns:p14="http://schemas.microsoft.com/office/powerpoint/2010/main" val="165327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ja-JP" altLang="en-US" dirty="0" smtClean="0"/>
              <a:t>がんは、体細胞変異の蓄積によって単一の細胞から生じますが、その細胞がさらに変異を蓄積しながらクローン増殖することにより、悪性腫瘍が形成されます。その過程では、均質なクローンが形成されるわけではなく、生存に有利なドライバ変異が入ることにより、新たな部分型が生じ、腫瘍は複数の部分型のミクスチャーとなっています。</a:t>
            </a:r>
            <a:endParaRPr lang="en-US" altLang="ja-JP" dirty="0" smtClean="0"/>
          </a:p>
          <a:p>
            <a:r>
              <a:rPr lang="ja-JP" altLang="en-US" dirty="0" smtClean="0"/>
              <a:t>こうした腫瘍のクローン進化仮説は、</a:t>
            </a:r>
            <a:r>
              <a:rPr lang="en-US" altLang="ja-JP" dirty="0" smtClean="0"/>
              <a:t>Nowell</a:t>
            </a:r>
            <a:r>
              <a:rPr lang="ja-JP" altLang="en-US" dirty="0" smtClean="0"/>
              <a:t>によって始めに提唱され、がんの進行過程の基礎となっています。</a:t>
            </a:r>
            <a:endParaRPr lang="en-US" dirty="0"/>
          </a:p>
        </p:txBody>
      </p:sp>
      <p:sp>
        <p:nvSpPr>
          <p:cNvPr id="4" name="Slide Number Placeholder 3"/>
          <p:cNvSpPr>
            <a:spLocks noGrp="1"/>
          </p:cNvSpPr>
          <p:nvPr>
            <p:ph type="sldNum" sz="quarter" idx="10"/>
          </p:nvPr>
        </p:nvSpPr>
        <p:spPr/>
        <p:txBody>
          <a:bodyPr/>
          <a:lstStyle/>
          <a:p>
            <a:fld id="{15D8CF73-2260-0D40-AA91-30634AB7EEC7}" type="slidenum">
              <a:rPr lang="en-US" smtClean="0"/>
              <a:t>1</a:t>
            </a:fld>
            <a:endParaRPr lang="en-US" dirty="0"/>
          </a:p>
        </p:txBody>
      </p:sp>
    </p:spTree>
    <p:extLst>
      <p:ext uri="{BB962C8B-B14F-4D97-AF65-F5344CB8AC3E}">
        <p14:creationId xmlns:p14="http://schemas.microsoft.com/office/powerpoint/2010/main" val="433915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ja-JP" altLang="en-US" dirty="0" smtClean="0"/>
                  <a:t>一方、増殖率推定に関する先行研究としては、がんの発展に直接寄与しないパッセンジャー変異に対して中立進化の理論を適用した研究があります。</a:t>
                </a:r>
                <a:endParaRPr lang="en-US" altLang="ja-JP" dirty="0" smtClean="0"/>
              </a:p>
              <a:p>
                <a:r>
                  <a:rPr lang="ja-JP" altLang="en-US" dirty="0" smtClean="0"/>
                  <a:t>中立進化のもとでは、変異の累積度数</a:t>
                </a:r>
                <a14:m>
                  <m:oMath xmlns:m="http://schemas.openxmlformats.org/officeDocument/2006/math">
                    <m:r>
                      <a:rPr lang="en-US" altLang="ja-JP" b="0" i="1" smtClean="0">
                        <a:latin typeface="Cambria Math" charset="0"/>
                      </a:rPr>
                      <m:t>𝑀</m:t>
                    </m:r>
                    <m:r>
                      <a:rPr lang="en-US" altLang="ja-JP" b="0" i="1" smtClean="0">
                        <a:latin typeface="Cambria Math" charset="0"/>
                      </a:rPr>
                      <m:t>(</m:t>
                    </m:r>
                    <m:r>
                      <a:rPr lang="en-US" altLang="ja-JP" b="0" i="1" smtClean="0">
                        <a:latin typeface="Cambria Math" charset="0"/>
                      </a:rPr>
                      <m:t>𝑓</m:t>
                    </m:r>
                    <m:r>
                      <a:rPr lang="en-US" altLang="ja-JP" b="0" i="1" smtClean="0">
                        <a:latin typeface="Cambria Math" charset="0"/>
                      </a:rPr>
                      <m:t>)</m:t>
                    </m:r>
                  </m:oMath>
                </a14:m>
                <a:r>
                  <a:rPr lang="ja-JP" altLang="en-US" dirty="0" smtClean="0"/>
                  <a:t>は、変異アレル頻度</a:t>
                </a:r>
                <a14:m>
                  <m:oMath xmlns:m="http://schemas.openxmlformats.org/officeDocument/2006/math">
                    <m:r>
                      <a:rPr lang="en-US" altLang="ja-JP" b="0" i="1" smtClean="0">
                        <a:latin typeface="Cambria Math" charset="0"/>
                      </a:rPr>
                      <m:t>𝑓</m:t>
                    </m:r>
                    <m:r>
                      <a:rPr lang="ja-JP" altLang="en-US" b="0" i="1" smtClean="0">
                        <a:latin typeface="Cambria Math" charset="0"/>
                      </a:rPr>
                      <m:t>に反比例し</m:t>
                    </m:r>
                  </m:oMath>
                </a14:m>
                <a:r>
                  <a:rPr lang="ja-JP" altLang="en-US" dirty="0" smtClean="0"/>
                  <a:t>、係数</a:t>
                </a:r>
                <a14:m>
                  <m:oMath xmlns:m="http://schemas.openxmlformats.org/officeDocument/2006/math">
                    <m:sSub>
                      <m:sSubPr>
                        <m:ctrlPr>
                          <a:rPr lang="en-US" altLang="ja-JP" b="0" i="1" smtClean="0">
                            <a:latin typeface="Cambria Math" charset="0"/>
                            <a:ea typeface="Cambria Math" charset="0"/>
                            <a:cs typeface="Cambria Math" charset="0"/>
                          </a:rPr>
                        </m:ctrlPr>
                      </m:sSubPr>
                      <m:e>
                        <m:r>
                          <a:rPr lang="en-US" altLang="ja-JP" b="0" i="1" err="1" smtClean="0">
                            <a:latin typeface="Cambria Math" charset="0"/>
                            <a:ea typeface="Cambria Math" charset="0"/>
                            <a:cs typeface="Cambria Math" charset="0"/>
                          </a:rPr>
                          <m:t>𝜇</m:t>
                        </m:r>
                      </m:e>
                      <m:sub>
                        <m:r>
                          <a:rPr lang="en-US" altLang="ja-JP" b="0" i="1" smtClean="0">
                            <a:latin typeface="Cambria Math" charset="0"/>
                            <a:ea typeface="Cambria Math" charset="0"/>
                            <a:cs typeface="Cambria Math" charset="0"/>
                          </a:rPr>
                          <m:t>𝑒</m:t>
                        </m:r>
                      </m:sub>
                    </m:sSub>
                  </m:oMath>
                </a14:m>
                <a:r>
                  <a:rPr lang="ja-JP" altLang="en-US" dirty="0" smtClean="0"/>
                  <a:t>が増殖率の情報を持ちます。</a:t>
                </a:r>
                <a:endParaRPr lang="en-US" altLang="ja-JP" dirty="0" smtClean="0"/>
              </a:p>
              <a:p>
                <a:r>
                  <a:rPr lang="ja-JP" altLang="en-US" dirty="0" smtClean="0"/>
                  <a:t>論文の</a:t>
                </a:r>
                <a:r>
                  <a:rPr lang="en-US" altLang="ja-JP" dirty="0" smtClean="0"/>
                  <a:t>NGS</a:t>
                </a:r>
                <a:r>
                  <a:rPr lang="ja-JP" altLang="en-US" dirty="0" smtClean="0"/>
                  <a:t>データをもとに追試を行ったのが左の図になりますが、</a:t>
                </a:r>
                <a:endParaRPr lang="en-US" altLang="ja-JP" dirty="0" smtClean="0"/>
              </a:p>
              <a:p>
                <a:r>
                  <a:rPr lang="ja-JP" altLang="en-US" dirty="0" smtClean="0"/>
                  <a:t>パッセンジャー変異に対して</a:t>
                </a:r>
                <a:r>
                  <a:rPr lang="en-US" altLang="ja-JP" dirty="0" smtClean="0"/>
                  <a:t>M</a:t>
                </a:r>
                <a:r>
                  <a:rPr lang="ja-JP" altLang="en-US" dirty="0" smtClean="0"/>
                  <a:t>と</a:t>
                </a:r>
                <a:r>
                  <a:rPr lang="en-US" altLang="ja-JP" dirty="0" smtClean="0"/>
                  <a:t>1/f</a:t>
                </a:r>
                <a:r>
                  <a:rPr lang="ja-JP" altLang="en-US" dirty="0" smtClean="0"/>
                  <a:t>をプロットすると、ほぼ直線上に乗り、中立進化がほぼ成立していることがわかります。</a:t>
                </a:r>
                <a:endParaRPr lang="en-US" altLang="ja-JP" dirty="0" smtClean="0"/>
              </a:p>
              <a:p>
                <a:r>
                  <a:rPr lang="ja-JP" altLang="en-US" dirty="0" smtClean="0"/>
                  <a:t>このように、単一の部分型のみで構成されている腫瘍であれば、線形回帰で増殖率を推定できます。</a:t>
                </a:r>
                <a:endParaRPr lang="en-US" altLang="ja-JP" dirty="0" smtClean="0"/>
              </a:p>
              <a:p>
                <a:endParaRPr lang="en-US" altLang="ja-JP" dirty="0" smtClean="0"/>
              </a:p>
            </p:txBody>
          </p:sp>
        </mc:Choice>
        <mc:Fallback xmlns="">
          <p:sp>
            <p:nvSpPr>
              <p:cNvPr id="3" name="Notes Placeholder 2"/>
              <p:cNvSpPr>
                <a:spLocks noGrp="1"/>
              </p:cNvSpPr>
              <p:nvPr>
                <p:ph type="body" idx="1"/>
              </p:nvPr>
            </p:nvSpPr>
            <p:spPr/>
            <p:txBody>
              <a:bodyPr/>
              <a:lstStyle/>
              <a:p>
                <a:r>
                  <a:rPr lang="ja-JP" altLang="en-US" dirty="0" smtClean="0"/>
                  <a:t>増殖率推定に関する先行研究としては、がんの発展に直接寄与しないパッセンジャー変異に対して中立進化の理論を適用した研究があります。</a:t>
                </a:r>
                <a:endParaRPr lang="en-US" altLang="ja-JP" dirty="0" smtClean="0"/>
              </a:p>
              <a:p>
                <a:r>
                  <a:rPr lang="ja-JP" altLang="en-US" dirty="0" smtClean="0"/>
                  <a:t>中立進化のもとでは、</a:t>
                </a:r>
                <a:r>
                  <a:rPr lang="ja-JP" altLang="en-US" dirty="0" smtClean="0"/>
                  <a:t>腫瘍内の変異の累積度数</a:t>
                </a:r>
                <a:r>
                  <a:rPr lang="en-US" altLang="ja-JP" b="0" i="0" smtClean="0">
                    <a:latin typeface="Cambria Math" charset="0"/>
                  </a:rPr>
                  <a:t>𝑀(𝑓)</a:t>
                </a:r>
                <a:r>
                  <a:rPr lang="ja-JP" altLang="en-US" dirty="0" smtClean="0"/>
                  <a:t>は、変異アレル頻度</a:t>
                </a:r>
                <a:r>
                  <a:rPr lang="en-US" altLang="ja-JP" b="0" i="0" smtClean="0">
                    <a:latin typeface="Cambria Math" charset="0"/>
                  </a:rPr>
                  <a:t>𝑓</a:t>
                </a:r>
                <a:r>
                  <a:rPr lang="ja-JP" altLang="en-US" b="0" i="0" smtClean="0">
                    <a:latin typeface="Cambria Math" charset="0"/>
                  </a:rPr>
                  <a:t>に反比例し</a:t>
                </a:r>
                <a:r>
                  <a:rPr lang="ja-JP" altLang="en-US" dirty="0" smtClean="0"/>
                  <a:t>、係数</a:t>
                </a:r>
                <a:r>
                  <a:rPr lang="en-US" altLang="ja-JP" b="0" i="0" dirty="0" err="1" smtClean="0">
                    <a:latin typeface="Cambria Math" charset="0"/>
                    <a:ea typeface="Cambria Math" charset="0"/>
                    <a:cs typeface="Cambria Math" charset="0"/>
                  </a:rPr>
                  <a:t>𝜇</a:t>
                </a:r>
                <a:r>
                  <a:rPr lang="en-US" altLang="ja-JP" b="0" i="0" dirty="0" smtClean="0">
                    <a:latin typeface="Cambria Math" charset="0"/>
                    <a:ea typeface="Cambria Math" charset="0"/>
                    <a:cs typeface="Cambria Math" charset="0"/>
                  </a:rPr>
                  <a:t>_</a:t>
                </a:r>
                <a:r>
                  <a:rPr lang="en-US" altLang="ja-JP" b="0" i="0" dirty="0" smtClean="0">
                    <a:latin typeface="Cambria Math" charset="0"/>
                    <a:ea typeface="Cambria Math" charset="0"/>
                    <a:cs typeface="Cambria Math" charset="0"/>
                  </a:rPr>
                  <a:t>𝑒</a:t>
                </a:r>
                <a:r>
                  <a:rPr lang="ja-JP" altLang="en-US" dirty="0" smtClean="0"/>
                  <a:t>が増殖率の情報を持ちます。</a:t>
                </a:r>
                <a:endParaRPr lang="en-US" altLang="ja-JP" dirty="0" smtClean="0"/>
              </a:p>
              <a:p>
                <a:r>
                  <a:rPr lang="ja-JP" altLang="en-US" dirty="0" smtClean="0"/>
                  <a:t>論文のデータをもとに追試を行ったのが左の図になりますが、アレル頻度が大きいパブリックな変異はドライバ変異が含まれるため、</a:t>
                </a:r>
                <a:endParaRPr lang="en-US" altLang="ja-JP" dirty="0" smtClean="0"/>
              </a:p>
              <a:p>
                <a:r>
                  <a:rPr lang="ja-JP" altLang="en-US" dirty="0" smtClean="0"/>
                  <a:t>アレル頻度が小さなプライベートな変異に対して</a:t>
                </a:r>
                <a:r>
                  <a:rPr lang="en-US" altLang="ja-JP" dirty="0" smtClean="0"/>
                  <a:t>M</a:t>
                </a:r>
                <a:r>
                  <a:rPr lang="ja-JP" altLang="en-US" dirty="0" smtClean="0"/>
                  <a:t>と</a:t>
                </a:r>
                <a:r>
                  <a:rPr lang="en-US" altLang="ja-JP" dirty="0" smtClean="0"/>
                  <a:t>1/f</a:t>
                </a:r>
                <a:r>
                  <a:rPr lang="ja-JP" altLang="en-US" dirty="0" smtClean="0"/>
                  <a:t>をプロットすると、ほぼ直線上に乗り、ほぼ中立進化が成立していることがわかります。</a:t>
                </a:r>
                <a:endParaRPr lang="en-US" altLang="ja-JP" dirty="0" smtClean="0"/>
              </a:p>
              <a:p>
                <a:r>
                  <a:rPr lang="ja-JP" altLang="en-US" dirty="0" smtClean="0"/>
                  <a:t>単一の部分型のみで構成されている腫瘍であれば、線形回帰で増殖率を推定できるのですが、</a:t>
                </a:r>
                <a:endParaRPr lang="en-US" altLang="ja-JP" dirty="0" smtClean="0"/>
              </a:p>
              <a:p>
                <a:endParaRPr lang="en-US" altLang="ja-JP" dirty="0" smtClean="0"/>
              </a:p>
            </p:txBody>
          </p:sp>
        </mc:Fallback>
      </mc:AlternateContent>
      <p:sp>
        <p:nvSpPr>
          <p:cNvPr id="4" name="Slide Number Placeholder 3"/>
          <p:cNvSpPr>
            <a:spLocks noGrp="1"/>
          </p:cNvSpPr>
          <p:nvPr>
            <p:ph type="sldNum" sz="quarter" idx="10"/>
          </p:nvPr>
        </p:nvSpPr>
        <p:spPr/>
        <p:txBody>
          <a:bodyPr/>
          <a:lstStyle/>
          <a:p>
            <a:fld id="{15D8CF73-2260-0D40-AA91-30634AB7EEC7}" type="slidenum">
              <a:rPr lang="en-US" smtClean="0"/>
              <a:t>2</a:t>
            </a:fld>
            <a:endParaRPr lang="en-US" dirty="0"/>
          </a:p>
        </p:txBody>
      </p:sp>
    </p:spTree>
    <p:extLst>
      <p:ext uri="{BB962C8B-B14F-4D97-AF65-F5344CB8AC3E}">
        <p14:creationId xmlns:p14="http://schemas.microsoft.com/office/powerpoint/2010/main" val="2035725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ja-JP" altLang="en-US" dirty="0" smtClean="0"/>
              <a:t>本手法においても、パッセンジャー変異に着目します。</a:t>
            </a:r>
            <a:endParaRPr lang="en-US" altLang="ja-JP" dirty="0" smtClean="0"/>
          </a:p>
          <a:p>
            <a:r>
              <a:rPr lang="ja-JP" altLang="en-US" dirty="0" smtClean="0"/>
              <a:t>変異アレルを持つ細胞と持たない細胞の分裂はランダムであることから、変異アレル頻度は細胞分裂とともに拡散し、時間</a:t>
            </a:r>
            <a:r>
              <a:rPr lang="en-US" altLang="ja-JP" dirty="0" smtClean="0"/>
              <a:t>t</a:t>
            </a:r>
            <a:r>
              <a:rPr lang="ja-JP" altLang="en-US" dirty="0" smtClean="0"/>
              <a:t>の間に頻度</a:t>
            </a:r>
            <a:r>
              <a:rPr lang="en-US" altLang="ja-JP" dirty="0" smtClean="0"/>
              <a:t>y</a:t>
            </a:r>
            <a:r>
              <a:rPr lang="ja-JP" altLang="en-US" dirty="0" smtClean="0"/>
              <a:t>から</a:t>
            </a:r>
            <a:r>
              <a:rPr lang="en-US" altLang="ja-JP" dirty="0" smtClean="0"/>
              <a:t>x</a:t>
            </a:r>
            <a:r>
              <a:rPr lang="ja-JP" altLang="en-US" dirty="0" smtClean="0"/>
              <a:t>に変化する確率</a:t>
            </a:r>
            <a:r>
              <a:rPr lang="en-US" altLang="ja-JP" dirty="0" smtClean="0"/>
              <a:t>f</a:t>
            </a:r>
            <a:r>
              <a:rPr lang="ja-JP" altLang="en-US" dirty="0" smtClean="0"/>
              <a:t>は</a:t>
            </a:r>
            <a:r>
              <a:rPr lang="en-US" altLang="ja-JP" dirty="0" smtClean="0"/>
              <a:t>1</a:t>
            </a:r>
            <a:r>
              <a:rPr lang="ja-JP" altLang="en-US" dirty="0" smtClean="0"/>
              <a:t>式のような拡散方程式に従います。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これは特殊関数を用いて解析的に解を求めることができます。</a:t>
            </a:r>
            <a:r>
              <a:rPr lang="en-US" altLang="ja-JP" dirty="0" smtClean="0"/>
              <a:t>1</a:t>
            </a:r>
            <a:r>
              <a:rPr lang="ja-JP" altLang="en-US" dirty="0" smtClean="0"/>
              <a:t>式の解を用いて、部分型</a:t>
            </a:r>
            <a:r>
              <a:rPr lang="en-US" altLang="ja-JP" dirty="0" smtClean="0"/>
              <a:t>i</a:t>
            </a:r>
            <a:r>
              <a:rPr lang="ja-JP" altLang="en-US" dirty="0" smtClean="0"/>
              <a:t>に入った変異のアレル頻度が</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、シーケンシング時点で</a:t>
            </a:r>
            <a:r>
              <a:rPr lang="en-US" altLang="ja-JP" dirty="0" smtClean="0"/>
              <a:t>xi</a:t>
            </a:r>
            <a:r>
              <a:rPr lang="ja-JP" altLang="en-US" dirty="0" smtClean="0"/>
              <a:t>に成長する確率は、左の図の青色の領域を全細胞数、全時刻について足し合わせることによって求められ、</a:t>
            </a:r>
            <a:r>
              <a:rPr lang="en-US" altLang="ja-JP" dirty="0" smtClean="0"/>
              <a:t>2</a:t>
            </a:r>
            <a:r>
              <a:rPr lang="ja-JP" altLang="en-US" dirty="0" smtClean="0"/>
              <a:t>式のように計算されます。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lang="en-US" altLang="ja-JP" dirty="0" smtClean="0"/>
          </a:p>
          <a:p>
            <a:r>
              <a:rPr lang="ja-JP" altLang="en-US" dirty="0" smtClean="0"/>
              <a:t>なぜ中立進化でモデル化できるのか</a:t>
            </a:r>
            <a:r>
              <a:rPr lang="en-US" altLang="ja-JP" dirty="0" smtClean="0"/>
              <a:t>?</a:t>
            </a:r>
          </a:p>
          <a:p>
            <a:r>
              <a:rPr lang="ja-JP" altLang="en-US" dirty="0" smtClean="0"/>
              <a:t>変異アレルを持った</a:t>
            </a:r>
            <a:r>
              <a:rPr lang="en-US" altLang="ja-JP" dirty="0" smtClean="0"/>
              <a:t>(</a:t>
            </a:r>
            <a:r>
              <a:rPr lang="ja-JP" altLang="en-US" dirty="0" smtClean="0"/>
              <a:t>持たない</a:t>
            </a:r>
            <a:r>
              <a:rPr lang="en-US" altLang="ja-JP" dirty="0" smtClean="0"/>
              <a:t>)</a:t>
            </a:r>
            <a:r>
              <a:rPr lang="ja-JP" altLang="en-US" dirty="0" smtClean="0"/>
              <a:t>親からの分裂は、同調して分裂するのではなく、ランダム。</a:t>
            </a:r>
            <a:endParaRPr lang="en-US" altLang="ja-JP" dirty="0" smtClean="0"/>
          </a:p>
          <a:p>
            <a:r>
              <a:rPr lang="en-US" altLang="ja-JP" dirty="0" smtClean="0"/>
              <a:t>(</a:t>
            </a:r>
            <a:r>
              <a:rPr lang="ja-JP" altLang="en-US" dirty="0" smtClean="0"/>
              <a:t>子がどの親のアレルを引き継ぐかどうかが確率過程</a:t>
            </a:r>
            <a:r>
              <a:rPr lang="en-US" altLang="ja-JP" dirty="0" smtClean="0"/>
              <a:t>)</a:t>
            </a:r>
          </a:p>
        </p:txBody>
      </p:sp>
      <p:sp>
        <p:nvSpPr>
          <p:cNvPr id="4" name="Slide Number Placeholder 3"/>
          <p:cNvSpPr>
            <a:spLocks noGrp="1"/>
          </p:cNvSpPr>
          <p:nvPr>
            <p:ph type="sldNum" sz="quarter" idx="10"/>
          </p:nvPr>
        </p:nvSpPr>
        <p:spPr/>
        <p:txBody>
          <a:bodyPr/>
          <a:lstStyle/>
          <a:p>
            <a:fld id="{15D8CF73-2260-0D40-AA91-30634AB7EEC7}" type="slidenum">
              <a:rPr lang="en-US" smtClean="0"/>
              <a:t>3</a:t>
            </a:fld>
            <a:endParaRPr lang="en-US" dirty="0"/>
          </a:p>
        </p:txBody>
      </p:sp>
    </p:spTree>
    <p:extLst>
      <p:ext uri="{BB962C8B-B14F-4D97-AF65-F5344CB8AC3E}">
        <p14:creationId xmlns:p14="http://schemas.microsoft.com/office/powerpoint/2010/main" val="1962401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ja-JP" altLang="en-US" dirty="0" smtClean="0"/>
              <a:t>左図が正解パラメータを表しています。円の中に書かれた割合が、各部分型の存在比を表しており、矢印は部分型の親子関係を表しています。</a:t>
            </a:r>
            <a:endParaRPr lang="en-US" altLang="ja-JP" dirty="0" smtClean="0"/>
          </a:p>
          <a:p>
            <a:r>
              <a:rPr lang="ja-JP" altLang="en-US" dirty="0" smtClean="0"/>
              <a:t>最急降下法により</a:t>
            </a:r>
            <a:r>
              <a:rPr lang="en-US" altLang="ja-JP" dirty="0" smtClean="0"/>
              <a:t>t,n</a:t>
            </a:r>
            <a:r>
              <a:rPr lang="ja-JP" altLang="en-US" dirty="0" smtClean="0"/>
              <a:t>のパラメータを推定した結果は右図のようになり、</a:t>
            </a:r>
            <a:r>
              <a:rPr lang="en-US" altLang="ja-JP" dirty="0" smtClean="0"/>
              <a:t>SNV</a:t>
            </a:r>
            <a:r>
              <a:rPr lang="ja-JP" altLang="en-US" dirty="0" smtClean="0"/>
              <a:t>の数が増えるほど推定精度が向上するという結果が得られました。</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15D8CF73-2260-0D40-AA91-30634AB7EEC7}" type="slidenum">
              <a:rPr lang="en-US" smtClean="0"/>
              <a:t>4</a:t>
            </a:fld>
            <a:endParaRPr lang="en-US" dirty="0"/>
          </a:p>
        </p:txBody>
      </p:sp>
    </p:spTree>
    <p:extLst>
      <p:ext uri="{BB962C8B-B14F-4D97-AF65-F5344CB8AC3E}">
        <p14:creationId xmlns:p14="http://schemas.microsoft.com/office/powerpoint/2010/main" val="1049337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171" y="-8468"/>
            <a:ext cx="9935592"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404534"/>
            <a:ext cx="631227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24812" y="4050835"/>
            <a:ext cx="631227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60400" y="4470400"/>
            <a:ext cx="687669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92830" y="3632200"/>
            <a:ext cx="58714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60399" y="4470400"/>
            <a:ext cx="687669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0399" y="1931988"/>
            <a:ext cx="687669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67169" y="609600"/>
            <a:ext cx="6869920"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09601"/>
            <a:ext cx="1060380"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399" y="609601"/>
            <a:ext cx="5627945"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0399" y="2700869"/>
            <a:ext cx="687669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60399" y="4527448"/>
            <a:ext cx="687669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401" y="2160589"/>
            <a:ext cx="3345451"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1637" y="2160590"/>
            <a:ext cx="3345453"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89"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60399"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0399" y="2737247"/>
            <a:ext cx="3348228"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188860"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88860" y="2737247"/>
            <a:ext cx="3348228"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0399" y="609600"/>
            <a:ext cx="6876690"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1498604"/>
            <a:ext cx="3022697"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868882" y="514926"/>
            <a:ext cx="366820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0399" y="2777069"/>
            <a:ext cx="3022697"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4800600"/>
            <a:ext cx="687669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60399" y="609600"/>
            <a:ext cx="6876690"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60399" y="5367338"/>
            <a:ext cx="687669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172" y="-8468"/>
            <a:ext cx="9935593"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0400" y="609600"/>
            <a:ext cx="6876689"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399" y="2160590"/>
            <a:ext cx="6876690"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855696" y="6041364"/>
            <a:ext cx="74114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9/20/17</a:t>
            </a:fld>
            <a:endParaRPr lang="en-US" dirty="0"/>
          </a:p>
        </p:txBody>
      </p:sp>
      <p:sp>
        <p:nvSpPr>
          <p:cNvPr id="5" name="Footer Placeholder 4"/>
          <p:cNvSpPr>
            <a:spLocks noGrp="1"/>
          </p:cNvSpPr>
          <p:nvPr>
            <p:ph type="ftr" sz="quarter" idx="3"/>
          </p:nvPr>
        </p:nvSpPr>
        <p:spPr>
          <a:xfrm>
            <a:off x="660399" y="6041364"/>
            <a:ext cx="5008221"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981732" y="6041364"/>
            <a:ext cx="55535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988695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tiff"/><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9" Type="http://schemas.openxmlformats.org/officeDocument/2006/relationships/image" Target="../media/image14.emf"/><Relationship Id="rId20" Type="http://schemas.openxmlformats.org/officeDocument/2006/relationships/image" Target="../media/image25.emf"/><Relationship Id="rId21" Type="http://schemas.openxmlformats.org/officeDocument/2006/relationships/image" Target="../media/image26.png"/><Relationship Id="rId22" Type="http://schemas.openxmlformats.org/officeDocument/2006/relationships/image" Target="../media/image27.png"/><Relationship Id="rId23" Type="http://schemas.openxmlformats.org/officeDocument/2006/relationships/image" Target="../media/image28.emf"/><Relationship Id="rId24" Type="http://schemas.openxmlformats.org/officeDocument/2006/relationships/image" Target="../media/image29.png"/><Relationship Id="rId10" Type="http://schemas.openxmlformats.org/officeDocument/2006/relationships/image" Target="../media/image15.emf"/><Relationship Id="rId11" Type="http://schemas.openxmlformats.org/officeDocument/2006/relationships/image" Target="../media/image16.emf"/><Relationship Id="rId12" Type="http://schemas.openxmlformats.org/officeDocument/2006/relationships/image" Target="../media/image17.emf"/><Relationship Id="rId13" Type="http://schemas.openxmlformats.org/officeDocument/2006/relationships/image" Target="../media/image18.png"/><Relationship Id="rId14" Type="http://schemas.openxmlformats.org/officeDocument/2006/relationships/image" Target="../media/image19.png"/><Relationship Id="rId15" Type="http://schemas.openxmlformats.org/officeDocument/2006/relationships/image" Target="../media/image20.png"/><Relationship Id="rId16" Type="http://schemas.openxmlformats.org/officeDocument/2006/relationships/image" Target="../media/image21.png"/><Relationship Id="rId17" Type="http://schemas.openxmlformats.org/officeDocument/2006/relationships/image" Target="../media/image22.tiff"/><Relationship Id="rId18" Type="http://schemas.openxmlformats.org/officeDocument/2006/relationships/image" Target="../media/image23.png"/><Relationship Id="rId19"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7" Type="http://schemas.openxmlformats.org/officeDocument/2006/relationships/image" Target="../media/image12.emf"/><Relationship Id="rId8"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emf"/><Relationship Id="rId5" Type="http://schemas.openxmlformats.org/officeDocument/2006/relationships/image" Target="../media/image50.png"/><Relationship Id="rId6" Type="http://schemas.openxmlformats.org/officeDocument/2006/relationships/image" Target="../media/image32.emf"/><Relationship Id="rId7" Type="http://schemas.openxmlformats.org/officeDocument/2006/relationships/image" Target="../media/image33.emf"/><Relationship Id="rId8" Type="http://schemas.openxmlformats.org/officeDocument/2006/relationships/image" Target="../media/image34.emf"/><Relationship Id="rId9" Type="http://schemas.openxmlformats.org/officeDocument/2006/relationships/image" Target="../media/image35.emf"/><Relationship Id="rId10"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39179" cy="472440"/>
          </a:xfrm>
          <a:solidFill>
            <a:schemeClr val="bg1"/>
          </a:solidFill>
        </p:spPr>
        <p:txBody>
          <a:bodyPr>
            <a:normAutofit fontScale="90000"/>
          </a:bodyPr>
          <a:lstStyle/>
          <a:p>
            <a:r>
              <a:rPr lang="ja-JP" altLang="en-US" dirty="0" smtClean="0"/>
              <a:t>集団遺伝学を用いた腫瘍内不均一性の解析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25" y="2549743"/>
            <a:ext cx="3501065" cy="2114061"/>
          </a:xfrm>
          <a:prstGeom prst="rect">
            <a:avLst/>
          </a:prstGeom>
        </p:spPr>
      </p:pic>
      <p:grpSp>
        <p:nvGrpSpPr>
          <p:cNvPr id="8" name="Group 7"/>
          <p:cNvGrpSpPr/>
          <p:nvPr/>
        </p:nvGrpSpPr>
        <p:grpSpPr>
          <a:xfrm>
            <a:off x="4262520" y="2703043"/>
            <a:ext cx="3861956" cy="1606317"/>
            <a:chOff x="201705" y="4860846"/>
            <a:chExt cx="3963894" cy="1562100"/>
          </a:xfrm>
        </p:grpSpPr>
        <p:pic>
          <p:nvPicPr>
            <p:cNvPr id="5"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 y="4860846"/>
              <a:ext cx="3556000" cy="1562100"/>
            </a:xfrm>
            <a:prstGeom prst="rect">
              <a:avLst/>
            </a:prstGeom>
          </p:spPr>
        </p:pic>
        <p:sp>
          <p:nvSpPr>
            <p:cNvPr id="6" name="TextBox 5"/>
            <p:cNvSpPr txBox="1"/>
            <p:nvPr/>
          </p:nvSpPr>
          <p:spPr>
            <a:xfrm>
              <a:off x="201705" y="5798986"/>
              <a:ext cx="1102461" cy="359862"/>
            </a:xfrm>
            <a:prstGeom prst="rect">
              <a:avLst/>
            </a:prstGeom>
            <a:noFill/>
          </p:spPr>
          <p:txBody>
            <a:bodyPr wrap="square" rtlCol="0">
              <a:spAutoFit/>
            </a:bodyPr>
            <a:lstStyle/>
            <a:p>
              <a:r>
                <a:rPr lang="ja-JP" altLang="en-US" sz="1300">
                  <a:latin typeface="Hiragino Mincho ProN W3" charset="-128"/>
                  <a:ea typeface="Hiragino Mincho ProN W3" charset="-128"/>
                  <a:cs typeface="Hiragino Mincho ProN W3" charset="-128"/>
                </a:rPr>
                <a:t>正常細胞</a:t>
              </a:r>
              <a:endParaRPr lang="en-US" sz="1300" dirty="0">
                <a:latin typeface="Hiragino Mincho ProN W3" charset="-128"/>
                <a:ea typeface="Hiragino Mincho ProN W3" charset="-128"/>
                <a:cs typeface="Hiragino Mincho ProN W3" charset="-128"/>
              </a:endParaRPr>
            </a:p>
          </p:txBody>
        </p:sp>
        <p:sp>
          <p:nvSpPr>
            <p:cNvPr id="7" name="TextBox 6"/>
            <p:cNvSpPr txBox="1"/>
            <p:nvPr/>
          </p:nvSpPr>
          <p:spPr>
            <a:xfrm>
              <a:off x="1081191" y="5859900"/>
              <a:ext cx="1102461" cy="359862"/>
            </a:xfrm>
            <a:prstGeom prst="rect">
              <a:avLst/>
            </a:prstGeom>
            <a:noFill/>
          </p:spPr>
          <p:txBody>
            <a:bodyPr wrap="square" rtlCol="0">
              <a:spAutoFit/>
            </a:bodyPr>
            <a:lstStyle/>
            <a:p>
              <a:r>
                <a:rPr lang="en-US" sz="1300" dirty="0">
                  <a:latin typeface="Hiragino Mincho ProN W3" charset="-128"/>
                  <a:ea typeface="Hiragino Mincho ProN W3" charset="-128"/>
                  <a:cs typeface="Hiragino Mincho ProN W3" charset="-128"/>
                </a:rPr>
                <a:t>MRCA</a:t>
              </a:r>
            </a:p>
          </p:txBody>
        </p:sp>
      </p:grpSp>
      <p:sp>
        <p:nvSpPr>
          <p:cNvPr id="9" name="TextBox 8"/>
          <p:cNvSpPr txBox="1"/>
          <p:nvPr/>
        </p:nvSpPr>
        <p:spPr>
          <a:xfrm>
            <a:off x="2187393" y="1143030"/>
            <a:ext cx="2316480" cy="369332"/>
          </a:xfrm>
          <a:prstGeom prst="rect">
            <a:avLst/>
          </a:prstGeom>
          <a:noFill/>
        </p:spPr>
        <p:txBody>
          <a:bodyPr wrap="square" rtlCol="0">
            <a:spAutoFit/>
          </a:bodyPr>
          <a:lstStyle/>
          <a:p>
            <a:r>
              <a:rPr lang="ja-JP" altLang="en-US" dirty="0" smtClean="0"/>
              <a:t>直線的な変異の蓄積</a:t>
            </a:r>
            <a:endParaRPr lang="en-US" altLang="ja-JP" dirty="0" smtClean="0"/>
          </a:p>
        </p:txBody>
      </p:sp>
      <p:sp>
        <p:nvSpPr>
          <p:cNvPr id="10" name="TextBox 9"/>
          <p:cNvSpPr txBox="1"/>
          <p:nvPr/>
        </p:nvSpPr>
        <p:spPr>
          <a:xfrm>
            <a:off x="565725" y="1156915"/>
            <a:ext cx="1325880" cy="369332"/>
          </a:xfrm>
          <a:prstGeom prst="rect">
            <a:avLst/>
          </a:prstGeom>
          <a:noFill/>
        </p:spPr>
        <p:txBody>
          <a:bodyPr wrap="square" rtlCol="0">
            <a:spAutoFit/>
          </a:bodyPr>
          <a:lstStyle/>
          <a:p>
            <a:r>
              <a:rPr lang="ja-JP" altLang="en-US" dirty="0" smtClean="0"/>
              <a:t>以前の描像</a:t>
            </a:r>
            <a:endParaRPr lang="en-US" dirty="0"/>
          </a:p>
        </p:txBody>
      </p:sp>
      <p:sp>
        <p:nvSpPr>
          <p:cNvPr id="11" name="TextBox 10"/>
          <p:cNvSpPr txBox="1"/>
          <p:nvPr/>
        </p:nvSpPr>
        <p:spPr>
          <a:xfrm>
            <a:off x="5146502" y="1156915"/>
            <a:ext cx="2977974" cy="369332"/>
          </a:xfrm>
          <a:prstGeom prst="rect">
            <a:avLst/>
          </a:prstGeom>
          <a:noFill/>
        </p:spPr>
        <p:txBody>
          <a:bodyPr wrap="square" rtlCol="0">
            <a:spAutoFit/>
          </a:bodyPr>
          <a:lstStyle/>
          <a:p>
            <a:r>
              <a:rPr lang="ja-JP" altLang="en-US" dirty="0" smtClean="0"/>
              <a:t>単一</a:t>
            </a:r>
            <a:r>
              <a:rPr lang="ja-JP" altLang="en-US" smtClean="0"/>
              <a:t>の部分型（クローン）</a:t>
            </a:r>
            <a:endParaRPr lang="en-US" dirty="0"/>
          </a:p>
        </p:txBody>
      </p:sp>
      <p:sp>
        <p:nvSpPr>
          <p:cNvPr id="12" name="TextBox 11"/>
          <p:cNvSpPr txBox="1"/>
          <p:nvPr/>
        </p:nvSpPr>
        <p:spPr>
          <a:xfrm>
            <a:off x="565725" y="1875525"/>
            <a:ext cx="1386840" cy="369332"/>
          </a:xfrm>
          <a:prstGeom prst="rect">
            <a:avLst/>
          </a:prstGeom>
          <a:noFill/>
        </p:spPr>
        <p:txBody>
          <a:bodyPr wrap="square" rtlCol="0">
            <a:spAutoFit/>
          </a:bodyPr>
          <a:lstStyle/>
          <a:p>
            <a:r>
              <a:rPr lang="ja-JP" altLang="en-US" dirty="0" smtClean="0"/>
              <a:t>現在の描像</a:t>
            </a:r>
            <a:endParaRPr lang="en-US" dirty="0"/>
          </a:p>
        </p:txBody>
      </p:sp>
      <p:sp>
        <p:nvSpPr>
          <p:cNvPr id="13" name="TextBox 12"/>
          <p:cNvSpPr txBox="1"/>
          <p:nvPr/>
        </p:nvSpPr>
        <p:spPr>
          <a:xfrm>
            <a:off x="2187393" y="1872684"/>
            <a:ext cx="2403191" cy="369332"/>
          </a:xfrm>
          <a:prstGeom prst="rect">
            <a:avLst/>
          </a:prstGeom>
          <a:noFill/>
        </p:spPr>
        <p:txBody>
          <a:bodyPr wrap="square" rtlCol="0">
            <a:spAutoFit/>
          </a:bodyPr>
          <a:lstStyle/>
          <a:p>
            <a:r>
              <a:rPr lang="ja-JP" altLang="en-US" dirty="0" smtClean="0"/>
              <a:t>分岐した変異の蓄積</a:t>
            </a:r>
            <a:endParaRPr lang="en-US" dirty="0"/>
          </a:p>
        </p:txBody>
      </p:sp>
      <p:sp>
        <p:nvSpPr>
          <p:cNvPr id="14" name="TextBox 13"/>
          <p:cNvSpPr txBox="1"/>
          <p:nvPr/>
        </p:nvSpPr>
        <p:spPr>
          <a:xfrm>
            <a:off x="5146502" y="1875305"/>
            <a:ext cx="3692677" cy="369332"/>
          </a:xfrm>
          <a:prstGeom prst="rect">
            <a:avLst/>
          </a:prstGeom>
          <a:noFill/>
        </p:spPr>
        <p:txBody>
          <a:bodyPr wrap="square" rtlCol="0">
            <a:spAutoFit/>
          </a:bodyPr>
          <a:lstStyle/>
          <a:p>
            <a:r>
              <a:rPr lang="ja-JP" altLang="en-US" dirty="0" smtClean="0"/>
              <a:t>混在した部分型（サブクローン）</a:t>
            </a:r>
            <a:endParaRPr lang="en-US" dirty="0"/>
          </a:p>
        </p:txBody>
      </p:sp>
      <p:sp>
        <p:nvSpPr>
          <p:cNvPr id="16" name="Right Arrow 15"/>
          <p:cNvSpPr/>
          <p:nvPr/>
        </p:nvSpPr>
        <p:spPr>
          <a:xfrm>
            <a:off x="4508105" y="1156915"/>
            <a:ext cx="526330" cy="320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4503873" y="1896852"/>
            <a:ext cx="526330" cy="320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6112839" y="5708239"/>
            <a:ext cx="455313" cy="428584"/>
            <a:chOff x="1228083" y="1673537"/>
            <a:chExt cx="968343" cy="436519"/>
          </a:xfrm>
        </p:grpSpPr>
        <p:sp>
          <p:nvSpPr>
            <p:cNvPr id="23" name="Chevron 22"/>
            <p:cNvSpPr/>
            <p:nvPr/>
          </p:nvSpPr>
          <p:spPr>
            <a:xfrm rot="5400000">
              <a:off x="1579191" y="1322429"/>
              <a:ext cx="266127" cy="968343"/>
            </a:xfrm>
            <a:prstGeom prst="chevron">
              <a:avLst>
                <a:gd name="adj" fmla="val 62310"/>
              </a:avLst>
            </a:prstGeom>
            <a:gradFill>
              <a:lin ang="7200000" scaled="0"/>
            </a:gra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4" name="Chevron 23"/>
            <p:cNvSpPr/>
            <p:nvPr/>
          </p:nvSpPr>
          <p:spPr>
            <a:xfrm rot="5400000">
              <a:off x="1579191" y="1492821"/>
              <a:ext cx="266127" cy="968343"/>
            </a:xfrm>
            <a:prstGeom prst="chevron">
              <a:avLst>
                <a:gd name="adj" fmla="val 62310"/>
              </a:avLst>
            </a:prstGeom>
            <a:gradFill>
              <a:lin ang="7200000" scaled="0"/>
            </a:gra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grpSp>
      <p:sp>
        <p:nvSpPr>
          <p:cNvPr id="29" name="TextBox 28"/>
          <p:cNvSpPr txBox="1"/>
          <p:nvPr/>
        </p:nvSpPr>
        <p:spPr>
          <a:xfrm>
            <a:off x="565725" y="4806641"/>
            <a:ext cx="1862669" cy="369332"/>
          </a:xfrm>
          <a:prstGeom prst="rect">
            <a:avLst/>
          </a:prstGeom>
          <a:noFill/>
        </p:spPr>
        <p:txBody>
          <a:bodyPr wrap="square" rtlCol="0">
            <a:spAutoFit/>
          </a:bodyPr>
          <a:lstStyle/>
          <a:p>
            <a:r>
              <a:rPr lang="ja-JP" altLang="en-US" dirty="0" smtClean="0"/>
              <a:t>近年のがん治療</a:t>
            </a:r>
            <a:endParaRPr lang="en-US" altLang="ja-JP" dirty="0" smtClean="0"/>
          </a:p>
        </p:txBody>
      </p:sp>
      <p:sp>
        <p:nvSpPr>
          <p:cNvPr id="30" name="Rectangle 29"/>
          <p:cNvSpPr/>
          <p:nvPr/>
        </p:nvSpPr>
        <p:spPr>
          <a:xfrm>
            <a:off x="2612717" y="4806641"/>
            <a:ext cx="3416320" cy="369332"/>
          </a:xfrm>
          <a:prstGeom prst="rect">
            <a:avLst/>
          </a:prstGeom>
        </p:spPr>
        <p:txBody>
          <a:bodyPr wrap="none">
            <a:spAutoFit/>
          </a:bodyPr>
          <a:lstStyle/>
          <a:p>
            <a:r>
              <a:rPr lang="ja-JP" altLang="en-US" dirty="0" smtClean="0"/>
              <a:t>生化学検査による部分型の同定</a:t>
            </a:r>
            <a:endParaRPr lang="en-US" altLang="ja-JP" dirty="0"/>
          </a:p>
        </p:txBody>
      </p:sp>
      <p:sp>
        <p:nvSpPr>
          <p:cNvPr id="31" name="Rectangle 30"/>
          <p:cNvSpPr/>
          <p:nvPr/>
        </p:nvSpPr>
        <p:spPr>
          <a:xfrm>
            <a:off x="6762564" y="4806641"/>
            <a:ext cx="2723823" cy="369332"/>
          </a:xfrm>
          <a:prstGeom prst="rect">
            <a:avLst/>
          </a:prstGeom>
          <a:solidFill>
            <a:schemeClr val="bg1"/>
          </a:solidFill>
        </p:spPr>
        <p:txBody>
          <a:bodyPr wrap="none">
            <a:spAutoFit/>
          </a:bodyPr>
          <a:lstStyle/>
          <a:p>
            <a:r>
              <a:rPr lang="ja-JP" altLang="en-US" dirty="0" smtClean="0"/>
              <a:t>部分型に応じた標準治療</a:t>
            </a:r>
            <a:endParaRPr lang="en-US" altLang="ja-JP" dirty="0"/>
          </a:p>
        </p:txBody>
      </p:sp>
      <p:sp>
        <p:nvSpPr>
          <p:cNvPr id="33" name="Rounded Rectangle 32"/>
          <p:cNvSpPr/>
          <p:nvPr/>
        </p:nvSpPr>
        <p:spPr>
          <a:xfrm>
            <a:off x="147145" y="872717"/>
            <a:ext cx="8807669" cy="159155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99393" y="672662"/>
            <a:ext cx="1797033" cy="400110"/>
          </a:xfrm>
          <a:prstGeom prst="rect">
            <a:avLst/>
          </a:prstGeom>
          <a:solidFill>
            <a:schemeClr val="accent2"/>
          </a:solidFill>
          <a:ln>
            <a:noFill/>
          </a:ln>
        </p:spPr>
        <p:txBody>
          <a:bodyPr wrap="square" rtlCol="0">
            <a:spAutoFit/>
          </a:bodyPr>
          <a:lstStyle/>
          <a:p>
            <a:r>
              <a:rPr lang="ja-JP" altLang="en-US" sz="2000" dirty="0" smtClean="0">
                <a:solidFill>
                  <a:schemeClr val="bg1"/>
                </a:solidFill>
              </a:rPr>
              <a:t>がん進行過程</a:t>
            </a:r>
            <a:endParaRPr lang="en-US" sz="2000" dirty="0">
              <a:solidFill>
                <a:schemeClr val="bg1"/>
              </a:solidFill>
            </a:endParaRPr>
          </a:p>
        </p:txBody>
      </p:sp>
      <p:sp>
        <p:nvSpPr>
          <p:cNvPr id="35" name="Right Arrow 34"/>
          <p:cNvSpPr/>
          <p:nvPr/>
        </p:nvSpPr>
        <p:spPr>
          <a:xfrm>
            <a:off x="6112839" y="4830809"/>
            <a:ext cx="526330" cy="320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78808" y="5664882"/>
            <a:ext cx="3186994" cy="369332"/>
          </a:xfrm>
          <a:prstGeom prst="rect">
            <a:avLst/>
          </a:prstGeom>
          <a:noFill/>
        </p:spPr>
        <p:txBody>
          <a:bodyPr wrap="square" rtlCol="0">
            <a:spAutoFit/>
          </a:bodyPr>
          <a:lstStyle/>
          <a:p>
            <a:r>
              <a:rPr lang="ja-JP" altLang="en-US" smtClean="0"/>
              <a:t>患者のクリニカルシーケンス</a:t>
            </a:r>
            <a:endParaRPr lang="en-US" altLang="ja-JP" dirty="0" smtClean="0"/>
          </a:p>
        </p:txBody>
      </p:sp>
      <p:sp>
        <p:nvSpPr>
          <p:cNvPr id="38" name="TextBox 37"/>
          <p:cNvSpPr txBox="1"/>
          <p:nvPr/>
        </p:nvSpPr>
        <p:spPr>
          <a:xfrm>
            <a:off x="4775019" y="5444946"/>
            <a:ext cx="3349456" cy="369332"/>
          </a:xfrm>
          <a:prstGeom prst="rect">
            <a:avLst/>
          </a:prstGeom>
          <a:noFill/>
        </p:spPr>
        <p:txBody>
          <a:bodyPr wrap="square" rtlCol="0">
            <a:spAutoFit/>
          </a:bodyPr>
          <a:lstStyle/>
          <a:p>
            <a:r>
              <a:rPr lang="ja-JP" altLang="en-US" dirty="0" smtClean="0"/>
              <a:t>部分型構成比・増殖率の推定</a:t>
            </a:r>
            <a:endParaRPr lang="en-US" dirty="0"/>
          </a:p>
        </p:txBody>
      </p:sp>
      <p:sp>
        <p:nvSpPr>
          <p:cNvPr id="42" name="Right Arrow 41"/>
          <p:cNvSpPr/>
          <p:nvPr/>
        </p:nvSpPr>
        <p:spPr>
          <a:xfrm>
            <a:off x="3936627" y="5689050"/>
            <a:ext cx="526330" cy="320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256089" y="5336693"/>
            <a:ext cx="8807669" cy="142852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22212" y="5155030"/>
            <a:ext cx="731884" cy="400110"/>
          </a:xfrm>
          <a:prstGeom prst="rect">
            <a:avLst/>
          </a:prstGeom>
          <a:solidFill>
            <a:schemeClr val="accent2"/>
          </a:solidFill>
          <a:ln>
            <a:noFill/>
          </a:ln>
        </p:spPr>
        <p:txBody>
          <a:bodyPr wrap="square" rtlCol="0">
            <a:spAutoFit/>
          </a:bodyPr>
          <a:lstStyle/>
          <a:p>
            <a:r>
              <a:rPr lang="ja-JP" altLang="en-US" sz="2000" smtClean="0">
                <a:solidFill>
                  <a:schemeClr val="bg1"/>
                </a:solidFill>
              </a:rPr>
              <a:t>目標</a:t>
            </a:r>
            <a:endParaRPr lang="en-US" sz="2000" dirty="0">
              <a:solidFill>
                <a:schemeClr val="bg1"/>
              </a:solidFill>
            </a:endParaRPr>
          </a:p>
        </p:txBody>
      </p:sp>
      <p:sp>
        <p:nvSpPr>
          <p:cNvPr id="50" name="TextBox 49"/>
          <p:cNvSpPr txBox="1"/>
          <p:nvPr/>
        </p:nvSpPr>
        <p:spPr>
          <a:xfrm>
            <a:off x="4810250" y="6063215"/>
            <a:ext cx="3734659" cy="646331"/>
          </a:xfrm>
          <a:prstGeom prst="rect">
            <a:avLst/>
          </a:prstGeom>
          <a:noFill/>
        </p:spPr>
        <p:txBody>
          <a:bodyPr wrap="square" rtlCol="0">
            <a:spAutoFit/>
          </a:bodyPr>
          <a:lstStyle/>
          <a:p>
            <a:r>
              <a:rPr lang="ja-JP" altLang="en-US" dirty="0" smtClean="0"/>
              <a:t>・予後の予測</a:t>
            </a:r>
            <a:endParaRPr lang="en-US" altLang="ja-JP" dirty="0" smtClean="0"/>
          </a:p>
          <a:p>
            <a:r>
              <a:rPr lang="ja-JP" altLang="en-US" dirty="0" smtClean="0"/>
              <a:t>・最適な抗がん剤投薬計画の提案</a:t>
            </a:r>
            <a:endParaRPr lang="en-US" dirty="0"/>
          </a:p>
        </p:txBody>
      </p:sp>
      <p:grpSp>
        <p:nvGrpSpPr>
          <p:cNvPr id="52" name="Group 51"/>
          <p:cNvGrpSpPr/>
          <p:nvPr/>
        </p:nvGrpSpPr>
        <p:grpSpPr>
          <a:xfrm>
            <a:off x="1001924" y="1417772"/>
            <a:ext cx="464083" cy="466975"/>
            <a:chOff x="1228083" y="1673537"/>
            <a:chExt cx="968343" cy="436519"/>
          </a:xfrm>
        </p:grpSpPr>
        <p:sp>
          <p:nvSpPr>
            <p:cNvPr id="53" name="Chevron 52"/>
            <p:cNvSpPr/>
            <p:nvPr/>
          </p:nvSpPr>
          <p:spPr>
            <a:xfrm rot="5400000">
              <a:off x="1579191" y="1322429"/>
              <a:ext cx="266127" cy="968343"/>
            </a:xfrm>
            <a:prstGeom prst="chevron">
              <a:avLst>
                <a:gd name="adj" fmla="val 62310"/>
              </a:avLst>
            </a:prstGeom>
            <a:gradFill>
              <a:lin ang="7200000" scaled="0"/>
            </a:gra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4" name="Chevron 53"/>
            <p:cNvSpPr/>
            <p:nvPr/>
          </p:nvSpPr>
          <p:spPr>
            <a:xfrm rot="5400000">
              <a:off x="1579191" y="1492821"/>
              <a:ext cx="266127" cy="968343"/>
            </a:xfrm>
            <a:prstGeom prst="chevron">
              <a:avLst>
                <a:gd name="adj" fmla="val 62310"/>
              </a:avLst>
            </a:prstGeom>
            <a:gradFill>
              <a:lin ang="7200000" scaled="0"/>
            </a:gra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grpSp>
      <p:sp>
        <p:nvSpPr>
          <p:cNvPr id="56" name="TextBox 55"/>
          <p:cNvSpPr txBox="1"/>
          <p:nvPr/>
        </p:nvSpPr>
        <p:spPr>
          <a:xfrm>
            <a:off x="3344450" y="455566"/>
            <a:ext cx="5494730" cy="400110"/>
          </a:xfrm>
          <a:prstGeom prst="rect">
            <a:avLst/>
          </a:prstGeom>
          <a:solidFill>
            <a:schemeClr val="bg1"/>
          </a:solidFill>
        </p:spPr>
        <p:txBody>
          <a:bodyPr wrap="square" rtlCol="0">
            <a:spAutoFit/>
          </a:bodyPr>
          <a:lstStyle/>
          <a:p>
            <a:r>
              <a:rPr lang="ja-JP" altLang="en-US" sz="2000" b="1" dirty="0" smtClean="0"/>
              <a:t>東京大学　メディカル情報生命</a:t>
            </a:r>
            <a:r>
              <a:rPr lang="ja-JP" altLang="en-US" sz="2000" b="1" dirty="0"/>
              <a:t>　</a:t>
            </a:r>
            <a:r>
              <a:rPr lang="ja-JP" altLang="en-US" sz="2000" b="1" dirty="0" smtClean="0"/>
              <a:t>今田雄太郎</a:t>
            </a:r>
            <a:endParaRPr lang="en-US" sz="2000" b="1" dirty="0"/>
          </a:p>
        </p:txBody>
      </p:sp>
    </p:spTree>
    <p:extLst>
      <p:ext uri="{BB962C8B-B14F-4D97-AF65-F5344CB8AC3E}">
        <p14:creationId xmlns:p14="http://schemas.microsoft.com/office/powerpoint/2010/main" val="233595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4863" y="4111744"/>
                <a:ext cx="9457028" cy="2746256"/>
              </a:xfrm>
              <a:solidFill>
                <a:schemeClr val="bg1"/>
              </a:solidFill>
              <a:ln w="38100">
                <a:solidFill>
                  <a:schemeClr val="accent2"/>
                </a:solidFill>
              </a:ln>
            </p:spPr>
            <p:txBody>
              <a:bodyPr>
                <a:normAutofit/>
              </a:bodyPr>
              <a:lstStyle/>
              <a:p>
                <a:r>
                  <a:rPr lang="ja-JP" altLang="en-US" dirty="0" smtClean="0">
                    <a:solidFill>
                      <a:schemeClr val="tx1"/>
                    </a:solidFill>
                  </a:rPr>
                  <a:t>がんの中立進化の同定</a:t>
                </a:r>
                <a:r>
                  <a:rPr lang="en-US" altLang="ja-JP" dirty="0" smtClean="0">
                    <a:solidFill>
                      <a:schemeClr val="tx1"/>
                    </a:solidFill>
                  </a:rPr>
                  <a:t> (Williams et al., 2016, Nat Genet)</a:t>
                </a:r>
              </a:p>
              <a:p>
                <a:pPr lvl="1"/>
                <a:r>
                  <a:rPr lang="ja-JP" altLang="en-US" dirty="0" smtClean="0">
                    <a:solidFill>
                      <a:schemeClr val="tx1"/>
                    </a:solidFill>
                  </a:rPr>
                  <a:t>がんの発展に直接寄与</a:t>
                </a:r>
                <a:r>
                  <a:rPr lang="ja-JP" altLang="en-US" dirty="0" smtClean="0">
                    <a:solidFill>
                      <a:schemeClr val="tx1"/>
                    </a:solidFill>
                  </a:rPr>
                  <a:t>しない</a:t>
                </a:r>
                <a:r>
                  <a:rPr lang="ja-JP" altLang="en-US" dirty="0" smtClean="0">
                    <a:solidFill>
                      <a:srgbClr val="FF0000"/>
                    </a:solidFill>
                  </a:rPr>
                  <a:t>パッセンジャー変異</a:t>
                </a:r>
                <a:r>
                  <a:rPr lang="ja-JP" altLang="en-US" dirty="0" smtClean="0">
                    <a:solidFill>
                      <a:schemeClr val="tx1"/>
                    </a:solidFill>
                  </a:rPr>
                  <a:t>　　　</a:t>
                </a:r>
                <a:r>
                  <a:rPr lang="ja-JP" altLang="en-US" dirty="0" smtClean="0">
                    <a:solidFill>
                      <a:srgbClr val="FF0000"/>
                    </a:solidFill>
                  </a:rPr>
                  <a:t>中立進化</a:t>
                </a:r>
                <a:r>
                  <a:rPr lang="ja-JP" altLang="en-US" dirty="0" smtClean="0">
                    <a:solidFill>
                      <a:schemeClr val="tx1"/>
                    </a:solidFill>
                  </a:rPr>
                  <a:t>モデル</a:t>
                </a:r>
                <a:r>
                  <a:rPr lang="ja-JP" altLang="en-US" dirty="0" smtClean="0">
                    <a:solidFill>
                      <a:schemeClr val="tx1"/>
                    </a:solidFill>
                  </a:rPr>
                  <a:t>を仮定</a:t>
                </a:r>
                <a:endParaRPr lang="en-US" altLang="ja-JP" dirty="0" smtClean="0">
                  <a:solidFill>
                    <a:schemeClr val="tx1"/>
                  </a:solidFill>
                </a:endParaRPr>
              </a:p>
              <a:p>
                <a:pPr marL="371475" lvl="1" indent="0">
                  <a:buNone/>
                </a:pPr>
                <a:r>
                  <a:rPr lang="en-US" altLang="ja-JP" dirty="0" smtClean="0">
                    <a:solidFill>
                      <a:schemeClr val="tx1"/>
                    </a:solidFill>
                  </a:rPr>
                  <a:t>		</a:t>
                </a:r>
                <a:r>
                  <a:rPr lang="ja-JP" altLang="en-US" dirty="0" smtClean="0">
                    <a:solidFill>
                      <a:schemeClr val="tx1"/>
                    </a:solidFill>
                  </a:rPr>
                  <a:t>腫瘍内</a:t>
                </a:r>
                <a:r>
                  <a:rPr lang="ja-JP" altLang="en-US" dirty="0">
                    <a:solidFill>
                      <a:schemeClr val="tx1"/>
                    </a:solidFill>
                  </a:rPr>
                  <a:t>の変異の</a:t>
                </a:r>
                <a:r>
                  <a:rPr lang="ja-JP" altLang="en-US" dirty="0" smtClean="0">
                    <a:solidFill>
                      <a:schemeClr val="tx1"/>
                    </a:solidFill>
                  </a:rPr>
                  <a:t>累積度数　</a:t>
                </a:r>
                <a14:m>
                  <m:oMath xmlns:m="http://schemas.openxmlformats.org/officeDocument/2006/math">
                    <m:r>
                      <a:rPr lang="en-US" altLang="ja-JP" b="0" i="1" smtClean="0">
                        <a:solidFill>
                          <a:schemeClr val="tx1"/>
                        </a:solidFill>
                        <a:latin typeface="Cambria Math" charset="0"/>
                      </a:rPr>
                      <m:t>𝑀</m:t>
                    </m:r>
                    <m:d>
                      <m:dPr>
                        <m:ctrlPr>
                          <a:rPr lang="en-US" altLang="ja-JP" b="0" i="1" smtClean="0">
                            <a:solidFill>
                              <a:schemeClr val="tx1"/>
                            </a:solidFill>
                            <a:latin typeface="Cambria Math" charset="0"/>
                          </a:rPr>
                        </m:ctrlPr>
                      </m:dPr>
                      <m:e>
                        <m:r>
                          <a:rPr lang="en-US" altLang="ja-JP" b="0" i="1" smtClean="0">
                            <a:solidFill>
                              <a:schemeClr val="tx1"/>
                            </a:solidFill>
                            <a:latin typeface="Cambria Math" charset="0"/>
                          </a:rPr>
                          <m:t>𝑓</m:t>
                        </m:r>
                      </m:e>
                    </m:d>
                    <m:r>
                      <a:rPr lang="en-US" altLang="ja-JP" b="0" i="1" smtClean="0">
                        <a:solidFill>
                          <a:schemeClr val="tx1"/>
                        </a:solidFill>
                        <a:latin typeface="Cambria Math" charset="0"/>
                      </a:rPr>
                      <m:t>= </m:t>
                    </m:r>
                    <m:sSub>
                      <m:sSubPr>
                        <m:ctrlPr>
                          <a:rPr lang="en-US" altLang="ja-JP" b="0" i="1" err="1" smtClean="0">
                            <a:solidFill>
                              <a:schemeClr val="tx1"/>
                            </a:solidFill>
                            <a:latin typeface="Cambria Math" charset="0"/>
                            <a:ea typeface="Cambria Math" charset="0"/>
                            <a:cs typeface="Cambria Math" charset="0"/>
                          </a:rPr>
                        </m:ctrlPr>
                      </m:sSubPr>
                      <m:e>
                        <m:r>
                          <a:rPr lang="en-US" altLang="ja-JP" b="0" i="1" err="1" smtClean="0">
                            <a:solidFill>
                              <a:schemeClr val="tx1"/>
                            </a:solidFill>
                            <a:latin typeface="Cambria Math" charset="0"/>
                            <a:ea typeface="Cambria Math" charset="0"/>
                            <a:cs typeface="Cambria Math" charset="0"/>
                          </a:rPr>
                          <m:t>𝜇</m:t>
                        </m:r>
                      </m:e>
                      <m:sub>
                        <m:r>
                          <a:rPr lang="en-US" altLang="ja-JP" b="0" i="1" smtClean="0">
                            <a:solidFill>
                              <a:schemeClr val="tx1"/>
                            </a:solidFill>
                            <a:latin typeface="Cambria Math" charset="0"/>
                            <a:ea typeface="Cambria Math" charset="0"/>
                            <a:cs typeface="Cambria Math" charset="0"/>
                          </a:rPr>
                          <m:t>𝑒</m:t>
                        </m:r>
                      </m:sub>
                    </m:sSub>
                    <m:d>
                      <m:dPr>
                        <m:ctrlPr>
                          <a:rPr lang="is-IS" altLang="ja-JP" b="0" i="1" smtClean="0">
                            <a:solidFill>
                              <a:schemeClr val="tx1"/>
                            </a:solidFill>
                            <a:latin typeface="Cambria Math" charset="0"/>
                            <a:ea typeface="Cambria Math" charset="0"/>
                            <a:cs typeface="Cambria Math" charset="0"/>
                          </a:rPr>
                        </m:ctrlPr>
                      </m:dPr>
                      <m:e>
                        <m:f>
                          <m:fPr>
                            <m:ctrlPr>
                              <a:rPr lang="bg-BG" altLang="ja-JP" b="0" i="1" smtClean="0">
                                <a:solidFill>
                                  <a:schemeClr val="tx1"/>
                                </a:solidFill>
                                <a:latin typeface="Cambria Math" charset="0"/>
                                <a:ea typeface="Cambria Math" charset="0"/>
                                <a:cs typeface="Cambria Math" charset="0"/>
                              </a:rPr>
                            </m:ctrlPr>
                          </m:fPr>
                          <m:num>
                            <m:r>
                              <a:rPr lang="en-US" altLang="ja-JP" b="0" i="1" smtClean="0">
                                <a:solidFill>
                                  <a:schemeClr val="tx1"/>
                                </a:solidFill>
                                <a:latin typeface="Cambria Math" charset="0"/>
                                <a:ea typeface="Cambria Math" charset="0"/>
                                <a:cs typeface="Cambria Math" charset="0"/>
                              </a:rPr>
                              <m:t>1</m:t>
                            </m:r>
                          </m:num>
                          <m:den>
                            <m:r>
                              <a:rPr lang="en-US" altLang="ja-JP" b="0" i="1" smtClean="0">
                                <a:solidFill>
                                  <a:schemeClr val="tx1"/>
                                </a:solidFill>
                                <a:latin typeface="Cambria Math" charset="0"/>
                                <a:ea typeface="Cambria Math" charset="0"/>
                                <a:cs typeface="Cambria Math" charset="0"/>
                              </a:rPr>
                              <m:t>𝑓</m:t>
                            </m:r>
                          </m:den>
                        </m:f>
                        <m:r>
                          <a:rPr lang="en-US" altLang="ja-JP" b="0" i="1" smtClean="0">
                            <a:solidFill>
                              <a:schemeClr val="tx1"/>
                            </a:solidFill>
                            <a:latin typeface="Cambria Math" charset="0"/>
                            <a:ea typeface="Cambria Math" charset="0"/>
                            <a:cs typeface="Cambria Math" charset="0"/>
                          </a:rPr>
                          <m:t>−</m:t>
                        </m:r>
                        <m:f>
                          <m:fPr>
                            <m:ctrlPr>
                              <a:rPr lang="bg-BG" altLang="ja-JP" b="0" i="1" smtClean="0">
                                <a:solidFill>
                                  <a:schemeClr val="tx1"/>
                                </a:solidFill>
                                <a:latin typeface="Cambria Math" charset="0"/>
                                <a:ea typeface="Cambria Math" charset="0"/>
                                <a:cs typeface="Cambria Math" charset="0"/>
                              </a:rPr>
                            </m:ctrlPr>
                          </m:fPr>
                          <m:num>
                            <m:r>
                              <a:rPr lang="en-US" altLang="ja-JP" b="0" i="1" smtClean="0">
                                <a:solidFill>
                                  <a:schemeClr val="tx1"/>
                                </a:solidFill>
                                <a:latin typeface="Cambria Math" charset="0"/>
                                <a:ea typeface="Cambria Math" charset="0"/>
                                <a:cs typeface="Cambria Math" charset="0"/>
                              </a:rPr>
                              <m:t>1</m:t>
                            </m:r>
                          </m:num>
                          <m:den>
                            <m:sSub>
                              <m:sSubPr>
                                <m:ctrlPr>
                                  <a:rPr lang="en-US" altLang="ja-JP" b="0" i="1" smtClean="0">
                                    <a:solidFill>
                                      <a:schemeClr val="tx1"/>
                                    </a:solidFill>
                                    <a:latin typeface="Cambria Math" charset="0"/>
                                    <a:ea typeface="Cambria Math" charset="0"/>
                                    <a:cs typeface="Cambria Math" charset="0"/>
                                  </a:rPr>
                                </m:ctrlPr>
                              </m:sSubPr>
                              <m:e>
                                <m:r>
                                  <a:rPr lang="en-US" altLang="ja-JP" b="0" i="1" smtClean="0">
                                    <a:solidFill>
                                      <a:schemeClr val="tx1"/>
                                    </a:solidFill>
                                    <a:latin typeface="Cambria Math" charset="0"/>
                                    <a:ea typeface="Cambria Math" charset="0"/>
                                    <a:cs typeface="Cambria Math" charset="0"/>
                                  </a:rPr>
                                  <m:t>𝑓</m:t>
                                </m:r>
                              </m:e>
                              <m:sub>
                                <m:r>
                                  <a:rPr lang="en-US" altLang="ja-JP" b="0" i="1" smtClean="0">
                                    <a:solidFill>
                                      <a:schemeClr val="tx1"/>
                                    </a:solidFill>
                                    <a:latin typeface="Cambria Math" charset="0"/>
                                    <a:ea typeface="Cambria Math" charset="0"/>
                                    <a:cs typeface="Cambria Math" charset="0"/>
                                  </a:rPr>
                                  <m:t>𝑚𝑎𝑥</m:t>
                                </m:r>
                              </m:sub>
                            </m:sSub>
                          </m:den>
                        </m:f>
                      </m:e>
                    </m:d>
                  </m:oMath>
                </a14:m>
                <a:endParaRPr lang="en-US" altLang="ja-JP" dirty="0" smtClean="0">
                  <a:solidFill>
                    <a:schemeClr val="tx1"/>
                  </a:solidFill>
                </a:endParaRPr>
              </a:p>
              <a:p>
                <a:pPr marL="371475" lvl="1" indent="0">
                  <a:buNone/>
                </a:pPr>
                <a:endParaRPr lang="en-US" altLang="ja-JP" dirty="0" smtClean="0">
                  <a:solidFill>
                    <a:schemeClr val="tx1"/>
                  </a:solidFill>
                </a:endParaRPr>
              </a:p>
              <a:p>
                <a:pPr lvl="1"/>
                <a:r>
                  <a:rPr lang="en-US" dirty="0" smtClean="0">
                    <a:solidFill>
                      <a:schemeClr val="tx1"/>
                    </a:solidFill>
                  </a:rPr>
                  <a:t>NGS</a:t>
                </a:r>
                <a:r>
                  <a:rPr lang="ja-JP" altLang="en-US" dirty="0" smtClean="0">
                    <a:solidFill>
                      <a:schemeClr val="tx1"/>
                    </a:solidFill>
                  </a:rPr>
                  <a:t>データから変異</a:t>
                </a:r>
                <a:r>
                  <a:rPr lang="ja-JP" altLang="en-US" dirty="0" smtClean="0">
                    <a:solidFill>
                      <a:schemeClr val="tx1"/>
                    </a:solidFill>
                  </a:rPr>
                  <a:t>コール</a:t>
                </a:r>
                <a:r>
                  <a:rPr lang="ja-JP" altLang="en-US" dirty="0">
                    <a:solidFill>
                      <a:schemeClr val="tx1"/>
                    </a:solidFill>
                  </a:rPr>
                  <a:t>　</a:t>
                </a:r>
                <a:r>
                  <a:rPr lang="ja-JP" altLang="en-US" dirty="0" smtClean="0">
                    <a:solidFill>
                      <a:schemeClr val="tx1"/>
                    </a:solidFill>
                  </a:rPr>
                  <a:t>　　</a:t>
                </a:r>
                <a:r>
                  <a:rPr lang="ja-JP" altLang="en-US" dirty="0" smtClean="0">
                    <a:solidFill>
                      <a:schemeClr val="tx1"/>
                    </a:solidFill>
                  </a:rPr>
                  <a:t>線形回帰</a:t>
                </a:r>
                <a:endParaRPr lang="en-US" altLang="ja-JP" dirty="0" smtClean="0">
                  <a:solidFill>
                    <a:schemeClr val="tx1"/>
                  </a:solidFill>
                </a:endParaRPr>
              </a:p>
              <a:p>
                <a:pPr lvl="1"/>
                <a:r>
                  <a:rPr lang="ja-JP" altLang="en-US" dirty="0" smtClean="0">
                    <a:solidFill>
                      <a:schemeClr val="tx1"/>
                    </a:solidFill>
                  </a:rPr>
                  <a:t>単一</a:t>
                </a:r>
                <a:r>
                  <a:rPr lang="ja-JP" altLang="en-US" dirty="0" smtClean="0">
                    <a:solidFill>
                      <a:schemeClr val="tx1"/>
                    </a:solidFill>
                  </a:rPr>
                  <a:t>の</a:t>
                </a:r>
                <a:r>
                  <a:rPr lang="ja-JP" altLang="en-US" dirty="0" smtClean="0">
                    <a:solidFill>
                      <a:schemeClr val="tx1"/>
                    </a:solidFill>
                  </a:rPr>
                  <a:t>部分型</a:t>
                </a:r>
                <a:r>
                  <a:rPr lang="ja-JP" altLang="en-US" dirty="0" smtClean="0">
                    <a:solidFill>
                      <a:schemeClr val="tx1"/>
                    </a:solidFill>
                  </a:rPr>
                  <a:t>　　　</a:t>
                </a:r>
                <a:r>
                  <a:rPr lang="ja-JP" altLang="en-US" dirty="0" smtClean="0">
                    <a:solidFill>
                      <a:schemeClr val="tx1"/>
                    </a:solidFill>
                  </a:rPr>
                  <a:t>線形</a:t>
                </a:r>
                <a:r>
                  <a:rPr lang="ja-JP" altLang="en-US" dirty="0" smtClean="0">
                    <a:solidFill>
                      <a:schemeClr val="tx1"/>
                    </a:solidFill>
                  </a:rPr>
                  <a:t>回帰で増殖率を推定</a:t>
                </a:r>
                <a:r>
                  <a:rPr lang="ja-JP" altLang="en-US" dirty="0" smtClean="0">
                    <a:solidFill>
                      <a:schemeClr val="tx1"/>
                    </a:solidFill>
                  </a:rPr>
                  <a:t>可能</a:t>
                </a:r>
                <a:endParaRPr lang="en-US" altLang="ja-JP" dirty="0" smtClean="0">
                  <a:solidFill>
                    <a:schemeClr val="tx1"/>
                  </a:solidFill>
                </a:endParaRPr>
              </a:p>
              <a:p>
                <a:pPr lvl="1"/>
                <a:r>
                  <a:rPr lang="en-US" altLang="ja-JP" dirty="0" smtClean="0">
                    <a:solidFill>
                      <a:schemeClr val="tx1"/>
                    </a:solidFill>
                  </a:rPr>
                  <a:t>However,</a:t>
                </a:r>
                <a:r>
                  <a:rPr lang="ja-JP" altLang="en-US" dirty="0" smtClean="0">
                    <a:solidFill>
                      <a:schemeClr val="tx1"/>
                    </a:solidFill>
                  </a:rPr>
                  <a:t>　複数の部分型　　　</a:t>
                </a:r>
                <a:endParaRPr lang="en-US" altLang="ja-JP" dirty="0" smtClean="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4863" y="4111744"/>
                <a:ext cx="9457028" cy="2746256"/>
              </a:xfrm>
              <a:blipFill rotWithShape="0">
                <a:blip r:embed="rId3"/>
                <a:stretch>
                  <a:fillRect t="-1313" b="-1969"/>
                </a:stretch>
              </a:blipFill>
              <a:ln w="38100">
                <a:solidFill>
                  <a:schemeClr val="accent2"/>
                </a:solidFill>
              </a:ln>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7050" y="4834431"/>
            <a:ext cx="1679490" cy="1679490"/>
          </a:xfrm>
          <a:prstGeom prst="rect">
            <a:avLst/>
          </a:prstGeom>
          <a:solidFill>
            <a:schemeClr val="bg1"/>
          </a:solidFill>
        </p:spPr>
      </p:pic>
      <p:sp>
        <p:nvSpPr>
          <p:cNvPr id="8" name="TextBox 7"/>
          <p:cNvSpPr txBox="1"/>
          <p:nvPr/>
        </p:nvSpPr>
        <p:spPr>
          <a:xfrm>
            <a:off x="6007941" y="6463308"/>
            <a:ext cx="3548599" cy="246221"/>
          </a:xfrm>
          <a:prstGeom prst="rect">
            <a:avLst/>
          </a:prstGeom>
          <a:solidFill>
            <a:schemeClr val="bg1"/>
          </a:solidFill>
        </p:spPr>
        <p:txBody>
          <a:bodyPr wrap="square" rtlCol="0">
            <a:spAutoFit/>
          </a:bodyPr>
          <a:lstStyle/>
          <a:p>
            <a:r>
              <a:rPr lang="en-US" sz="1000" dirty="0"/>
              <a:t>Williams et al, 2016, Nat Genet </a:t>
            </a:r>
            <a:r>
              <a:rPr lang="ja-JP" altLang="en-US" sz="1000" dirty="0"/>
              <a:t>の</a:t>
            </a:r>
            <a:r>
              <a:rPr lang="en-US" altLang="ja-JP" sz="1000" dirty="0"/>
              <a:t>NGS</a:t>
            </a:r>
            <a:r>
              <a:rPr lang="ja-JP" altLang="en-US" sz="1000" dirty="0"/>
              <a:t>データを用いた追試</a:t>
            </a:r>
            <a:endParaRPr lang="en-US" sz="1000"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6756" y="4895413"/>
            <a:ext cx="1550972" cy="1550972"/>
          </a:xfrm>
          <a:prstGeom prst="rect">
            <a:avLst/>
          </a:prstGeom>
        </p:spPr>
      </p:pic>
      <p:sp>
        <p:nvSpPr>
          <p:cNvPr id="7" name="Title 1"/>
          <p:cNvSpPr txBox="1">
            <a:spLocks/>
          </p:cNvSpPr>
          <p:nvPr/>
        </p:nvSpPr>
        <p:spPr>
          <a:xfrm>
            <a:off x="23087" y="0"/>
            <a:ext cx="6990661" cy="562708"/>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9" name="Title 1"/>
          <p:cNvSpPr txBox="1">
            <a:spLocks/>
          </p:cNvSpPr>
          <p:nvPr/>
        </p:nvSpPr>
        <p:spPr>
          <a:xfrm>
            <a:off x="23087" y="0"/>
            <a:ext cx="3775190" cy="67324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ja-JP" altLang="en-US" dirty="0" smtClean="0"/>
              <a:t>先行研究</a:t>
            </a:r>
            <a:endParaRPr lang="en-US" dirty="0"/>
          </a:p>
        </p:txBody>
      </p:sp>
      <p:grpSp>
        <p:nvGrpSpPr>
          <p:cNvPr id="21" name="Group 20"/>
          <p:cNvGrpSpPr/>
          <p:nvPr/>
        </p:nvGrpSpPr>
        <p:grpSpPr>
          <a:xfrm>
            <a:off x="254863" y="1127202"/>
            <a:ext cx="9457028" cy="2466361"/>
            <a:chOff x="713442" y="-2112975"/>
            <a:chExt cx="9457028" cy="2466361"/>
          </a:xfrm>
        </p:grpSpPr>
        <p:sp>
          <p:nvSpPr>
            <p:cNvPr id="18" name="Multiply 17"/>
            <p:cNvSpPr/>
            <p:nvPr/>
          </p:nvSpPr>
          <p:spPr>
            <a:xfrm>
              <a:off x="4434682" y="-366677"/>
              <a:ext cx="1447585" cy="704457"/>
            </a:xfrm>
            <a:prstGeom prst="mathMultiply">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7" name="Multiply 16"/>
            <p:cNvSpPr/>
            <p:nvPr/>
          </p:nvSpPr>
          <p:spPr>
            <a:xfrm>
              <a:off x="2494960" y="-351071"/>
              <a:ext cx="1447585" cy="704457"/>
            </a:xfrm>
            <a:prstGeom prst="mathMultiply">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 name="Content Placeholder 6"/>
            <p:cNvSpPr txBox="1">
              <a:spLocks/>
            </p:cNvSpPr>
            <p:nvPr/>
          </p:nvSpPr>
          <p:spPr>
            <a:xfrm>
              <a:off x="713442" y="-2112975"/>
              <a:ext cx="9457028" cy="2450755"/>
            </a:xfrm>
            <a:prstGeom prst="rect">
              <a:avLst/>
            </a:prstGeom>
            <a:noFill/>
            <a:ln w="38100">
              <a:solidFill>
                <a:schemeClr val="accent1">
                  <a:shade val="50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tx1"/>
                  </a:solidFill>
                </a:rPr>
                <a:t>PyClone	(Roth et al., 2014, Nat Methods)</a:t>
              </a:r>
            </a:p>
            <a:p>
              <a:pPr marL="400050" lvl="1" indent="0">
                <a:buFont typeface="Wingdings 3" charset="2"/>
                <a:buNone/>
              </a:pPr>
              <a:r>
                <a:rPr lang="ja-JP" altLang="en-US" dirty="0" smtClean="0">
                  <a:solidFill>
                    <a:schemeClr val="tx1"/>
                  </a:solidFill>
                </a:rPr>
                <a:t>変異アレル頻度のベイジアンクラスタリング</a:t>
              </a:r>
              <a:endParaRPr lang="en-US" altLang="ja-JP" dirty="0" smtClean="0">
                <a:solidFill>
                  <a:schemeClr val="tx1"/>
                </a:solidFill>
              </a:endParaRPr>
            </a:p>
            <a:p>
              <a:r>
                <a:rPr lang="en-US" dirty="0" smtClean="0">
                  <a:solidFill>
                    <a:schemeClr val="tx1"/>
                  </a:solidFill>
                </a:rPr>
                <a:t>AncesTree (El-</a:t>
              </a:r>
              <a:r>
                <a:rPr lang="en-US" dirty="0" err="1" smtClean="0">
                  <a:solidFill>
                    <a:schemeClr val="tx1"/>
                  </a:solidFill>
                </a:rPr>
                <a:t>Kebir</a:t>
              </a:r>
              <a:r>
                <a:rPr lang="en-US" dirty="0" smtClean="0">
                  <a:solidFill>
                    <a:schemeClr val="tx1"/>
                  </a:solidFill>
                </a:rPr>
                <a:t> et al., 2015, Bioinformatics)</a:t>
              </a:r>
            </a:p>
            <a:p>
              <a:pPr marL="685800" lvl="1">
                <a:buFont typeface="Wingdings" charset="2"/>
                <a:buChar char="§"/>
              </a:pPr>
              <a:r>
                <a:rPr lang="ja-JP" altLang="en-US" dirty="0" smtClean="0">
                  <a:solidFill>
                    <a:schemeClr val="tx1"/>
                  </a:solidFill>
                </a:rPr>
                <a:t>腫瘍内の複数箇所のサンプルを利用</a:t>
              </a:r>
              <a:endParaRPr lang="en-US" altLang="ja-JP" dirty="0" smtClean="0">
                <a:solidFill>
                  <a:schemeClr val="tx1"/>
                </a:solidFill>
              </a:endParaRPr>
            </a:p>
            <a:p>
              <a:pPr marL="685800" lvl="1">
                <a:buFont typeface="Wingdings" charset="2"/>
                <a:buChar char="§"/>
              </a:pPr>
              <a:r>
                <a:rPr lang="ja-JP" altLang="en-US" dirty="0" smtClean="0">
                  <a:solidFill>
                    <a:schemeClr val="tx1"/>
                  </a:solidFill>
                </a:rPr>
                <a:t>変異アレル頻度　　　</a:t>
              </a:r>
              <a:r>
                <a:rPr lang="ja-JP" altLang="en-US" dirty="0">
                  <a:solidFill>
                    <a:schemeClr val="tx1"/>
                  </a:solidFill>
                </a:rPr>
                <a:t>　</a:t>
              </a:r>
              <a:r>
                <a:rPr lang="ja-JP" altLang="en-US" dirty="0" smtClean="0">
                  <a:solidFill>
                    <a:schemeClr val="tx1"/>
                  </a:solidFill>
                </a:rPr>
                <a:t>　　　　　部分型頻度　　　部分型系統樹</a:t>
              </a:r>
              <a:endParaRPr lang="en-US" altLang="ja-JP" dirty="0" smtClean="0">
                <a:solidFill>
                  <a:schemeClr val="tx1"/>
                </a:solidFill>
              </a:endParaRPr>
            </a:p>
            <a:p>
              <a:r>
                <a:rPr lang="ja-JP" altLang="en-US" dirty="0" smtClean="0">
                  <a:solidFill>
                    <a:schemeClr val="tx1"/>
                  </a:solidFill>
                </a:rPr>
                <a:t>いずれも　部分型誕生時刻推定　増殖率推定</a:t>
              </a:r>
              <a:endParaRPr lang="en-US" dirty="0" smtClean="0">
                <a:solidFill>
                  <a:schemeClr val="tx1"/>
                </a:solidFill>
              </a:endParaRPr>
            </a:p>
            <a:p>
              <a:endParaRPr lang="en-US" dirty="0">
                <a:solidFill>
                  <a:schemeClr val="tx1"/>
                </a:solidFill>
              </a:endParaRPr>
            </a:p>
          </p:txBody>
        </p:sp>
        <p:sp>
          <p:nvSpPr>
            <p:cNvPr id="6" name="Right Arrow 5"/>
            <p:cNvSpPr/>
            <p:nvPr/>
          </p:nvSpPr>
          <p:spPr>
            <a:xfrm>
              <a:off x="3185058" y="-661714"/>
              <a:ext cx="1249624" cy="517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因数分解</a:t>
              </a:r>
              <a:endParaRPr lang="en-US" dirty="0"/>
            </a:p>
          </p:txBody>
        </p:sp>
        <p:sp>
          <p:nvSpPr>
            <p:cNvPr id="15" name="Cross 14"/>
            <p:cNvSpPr/>
            <p:nvPr/>
          </p:nvSpPr>
          <p:spPr>
            <a:xfrm rot="2679328">
              <a:off x="5925544" y="-559115"/>
              <a:ext cx="344282" cy="343170"/>
            </a:xfrm>
            <a:prstGeom prst="plus">
              <a:avLst>
                <a:gd name="adj" fmla="val 37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extBox 21"/>
          <p:cNvSpPr txBox="1"/>
          <p:nvPr/>
        </p:nvSpPr>
        <p:spPr>
          <a:xfrm>
            <a:off x="400894" y="816615"/>
            <a:ext cx="1465614" cy="400110"/>
          </a:xfrm>
          <a:prstGeom prst="rect">
            <a:avLst/>
          </a:prstGeom>
          <a:solidFill>
            <a:schemeClr val="accent2"/>
          </a:solidFill>
          <a:ln>
            <a:noFill/>
          </a:ln>
        </p:spPr>
        <p:txBody>
          <a:bodyPr wrap="square" rtlCol="0">
            <a:spAutoFit/>
          </a:bodyPr>
          <a:lstStyle/>
          <a:p>
            <a:r>
              <a:rPr lang="ja-JP" altLang="en-US" sz="2000" smtClean="0">
                <a:solidFill>
                  <a:schemeClr val="bg1"/>
                </a:solidFill>
              </a:rPr>
              <a:t>構成比</a:t>
            </a:r>
            <a:r>
              <a:rPr lang="ja-JP" altLang="en-US" sz="2000" dirty="0" smtClean="0">
                <a:solidFill>
                  <a:schemeClr val="bg1"/>
                </a:solidFill>
              </a:rPr>
              <a:t>推定</a:t>
            </a:r>
            <a:endParaRPr lang="en-US" sz="2000" dirty="0">
              <a:solidFill>
                <a:schemeClr val="bg1"/>
              </a:solidFill>
            </a:endParaRPr>
          </a:p>
        </p:txBody>
      </p:sp>
      <p:pic>
        <p:nvPicPr>
          <p:cNvPr id="11" name="Picture 10"/>
          <p:cNvPicPr>
            <a:picLocks noChangeAspect="1"/>
          </p:cNvPicPr>
          <p:nvPr/>
        </p:nvPicPr>
        <p:blipFill>
          <a:blip r:embed="rId6"/>
          <a:stretch>
            <a:fillRect/>
          </a:stretch>
        </p:blipFill>
        <p:spPr>
          <a:xfrm>
            <a:off x="5329931" y="507789"/>
            <a:ext cx="4226609" cy="1417872"/>
          </a:xfrm>
          <a:prstGeom prst="rect">
            <a:avLst/>
          </a:prstGeom>
        </p:spPr>
      </p:pic>
      <p:sp>
        <p:nvSpPr>
          <p:cNvPr id="12" name="Rectangle 11"/>
          <p:cNvSpPr/>
          <p:nvPr/>
        </p:nvSpPr>
        <p:spPr>
          <a:xfrm>
            <a:off x="6805398" y="1925661"/>
            <a:ext cx="2751142" cy="246221"/>
          </a:xfrm>
          <a:prstGeom prst="rect">
            <a:avLst/>
          </a:prstGeom>
          <a:solidFill>
            <a:schemeClr val="bg1"/>
          </a:solidFill>
        </p:spPr>
        <p:txBody>
          <a:bodyPr wrap="square">
            <a:spAutoFit/>
          </a:bodyPr>
          <a:lstStyle/>
          <a:p>
            <a:r>
              <a:rPr lang="en-US" sz="1000" dirty="0"/>
              <a:t>El-Kebir et al</a:t>
            </a:r>
            <a:r>
              <a:rPr lang="en-US" sz="1000" dirty="0"/>
              <a:t>., 2015, Bioinformatics</a:t>
            </a:r>
            <a:r>
              <a:rPr lang="ja-JP" altLang="en-US" sz="1000" dirty="0"/>
              <a:t>より</a:t>
            </a:r>
            <a:r>
              <a:rPr lang="ja-JP" altLang="en-US" sz="1000" dirty="0" smtClean="0"/>
              <a:t>引用</a:t>
            </a:r>
            <a:endParaRPr lang="en-US" sz="1000" dirty="0"/>
          </a:p>
        </p:txBody>
      </p:sp>
      <p:sp>
        <p:nvSpPr>
          <p:cNvPr id="23" name="Right Arrow 22"/>
          <p:cNvSpPr/>
          <p:nvPr/>
        </p:nvSpPr>
        <p:spPr>
          <a:xfrm>
            <a:off x="5635469" y="4489585"/>
            <a:ext cx="471072" cy="344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4" name="TextBox 23"/>
              <p:cNvSpPr txBox="1"/>
              <p:nvPr/>
            </p:nvSpPr>
            <p:spPr>
              <a:xfrm>
                <a:off x="3909201" y="5291166"/>
                <a:ext cx="1961804" cy="340350"/>
              </a:xfrm>
              <a:prstGeom prst="rect">
                <a:avLst/>
              </a:prstGeom>
              <a:noFill/>
            </p:spPr>
            <p:txBody>
              <a:bodyPr wrap="square" rtlCol="0">
                <a:spAutoFit/>
              </a:bodyPr>
              <a:lstStyle/>
              <a:p>
                <a:pPr marL="0" lvl="1"/>
                <a14:m>
                  <m:oMath xmlns:m="http://schemas.openxmlformats.org/officeDocument/2006/math">
                    <m:r>
                      <a:rPr lang="ja-JP" altLang="en-US" sz="1600" i="1">
                        <a:solidFill>
                          <a:srgbClr val="FF0000"/>
                        </a:solidFill>
                        <a:latin typeface="Cambria Math" charset="0"/>
                      </a:rPr>
                      <m:t>増殖率</m:t>
                    </m:r>
                  </m:oMath>
                </a14:m>
                <a:r>
                  <a:rPr lang="ja-JP" altLang="en-US" sz="1600" dirty="0">
                    <a:solidFill>
                      <a:srgbClr val="FF0000"/>
                    </a:solidFill>
                  </a:rPr>
                  <a:t>の</a:t>
                </a:r>
                <a:r>
                  <a:rPr lang="ja-JP" altLang="en-US" sz="1600" dirty="0" smtClean="0">
                    <a:solidFill>
                      <a:srgbClr val="FF0000"/>
                    </a:solidFill>
                  </a:rPr>
                  <a:t>情報</a:t>
                </a:r>
                <a:endParaRPr lang="en-US" altLang="ja-JP" sz="1600" dirty="0"/>
              </a:p>
            </p:txBody>
          </p:sp>
        </mc:Choice>
        <mc:Fallback>
          <p:sp>
            <p:nvSpPr>
              <p:cNvPr id="24" name="TextBox 23"/>
              <p:cNvSpPr txBox="1">
                <a:spLocks noRot="1" noChangeAspect="1" noMove="1" noResize="1" noEditPoints="1" noAdjustHandles="1" noChangeArrowheads="1" noChangeShapeType="1" noTextEdit="1"/>
              </p:cNvSpPr>
              <p:nvPr/>
            </p:nvSpPr>
            <p:spPr>
              <a:xfrm>
                <a:off x="3909201" y="5291166"/>
                <a:ext cx="1961804" cy="340350"/>
              </a:xfrm>
              <a:prstGeom prst="rect">
                <a:avLst/>
              </a:prstGeom>
              <a:blipFill rotWithShape="0">
                <a:blip r:embed="rId7"/>
                <a:stretch>
                  <a:fillRect t="-1786" b="-25000"/>
                </a:stretch>
              </a:blipFill>
            </p:spPr>
            <p:txBody>
              <a:bodyPr/>
              <a:lstStyle/>
              <a:p>
                <a:r>
                  <a:rPr lang="en-US">
                    <a:noFill/>
                  </a:rPr>
                  <a:t> </a:t>
                </a:r>
              </a:p>
            </p:txBody>
          </p:sp>
        </mc:Fallback>
      </mc:AlternateContent>
      <p:sp>
        <p:nvSpPr>
          <p:cNvPr id="25" name="Rectangle 24"/>
          <p:cNvSpPr/>
          <p:nvPr/>
        </p:nvSpPr>
        <p:spPr>
          <a:xfrm>
            <a:off x="4426162" y="5027215"/>
            <a:ext cx="276228" cy="2639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3562741" y="5782961"/>
            <a:ext cx="471072" cy="286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Arrow 26"/>
          <p:cNvSpPr/>
          <p:nvPr/>
        </p:nvSpPr>
        <p:spPr>
          <a:xfrm>
            <a:off x="2391359" y="6166162"/>
            <a:ext cx="471072" cy="257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88589" y="3781060"/>
            <a:ext cx="1477920" cy="400110"/>
          </a:xfrm>
          <a:prstGeom prst="rect">
            <a:avLst/>
          </a:prstGeom>
          <a:solidFill>
            <a:schemeClr val="accent2"/>
          </a:solidFill>
          <a:ln>
            <a:noFill/>
          </a:ln>
        </p:spPr>
        <p:txBody>
          <a:bodyPr wrap="square" rtlCol="0">
            <a:spAutoFit/>
          </a:bodyPr>
          <a:lstStyle/>
          <a:p>
            <a:r>
              <a:rPr lang="ja-JP" altLang="en-US" sz="2000" smtClean="0">
                <a:solidFill>
                  <a:schemeClr val="bg1"/>
                </a:solidFill>
              </a:rPr>
              <a:t>増殖率推定</a:t>
            </a:r>
            <a:endParaRPr lang="en-US" sz="2000" dirty="0">
              <a:solidFill>
                <a:schemeClr val="bg1"/>
              </a:solidFill>
            </a:endParaRPr>
          </a:p>
        </p:txBody>
      </p:sp>
      <p:sp>
        <p:nvSpPr>
          <p:cNvPr id="31" name="Right Arrow 30"/>
          <p:cNvSpPr/>
          <p:nvPr/>
        </p:nvSpPr>
        <p:spPr>
          <a:xfrm>
            <a:off x="3438129" y="6510798"/>
            <a:ext cx="471072" cy="300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Multiply 31"/>
          <p:cNvSpPr/>
          <p:nvPr/>
        </p:nvSpPr>
        <p:spPr>
          <a:xfrm>
            <a:off x="3989678" y="6423223"/>
            <a:ext cx="1161806" cy="475289"/>
          </a:xfrm>
          <a:prstGeom prst="mathMultiply">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3" name="TextBox 32"/>
          <p:cNvSpPr txBox="1"/>
          <p:nvPr/>
        </p:nvSpPr>
        <p:spPr>
          <a:xfrm>
            <a:off x="3891585" y="6507546"/>
            <a:ext cx="1345382" cy="369332"/>
          </a:xfrm>
          <a:prstGeom prst="rect">
            <a:avLst/>
          </a:prstGeom>
          <a:noFill/>
        </p:spPr>
        <p:txBody>
          <a:bodyPr wrap="square" rtlCol="0">
            <a:spAutoFit/>
          </a:bodyPr>
          <a:lstStyle/>
          <a:p>
            <a:r>
              <a:rPr lang="ja-JP" altLang="en-US" dirty="0"/>
              <a:t>増殖率推定</a:t>
            </a:r>
            <a:endParaRPr lang="en-US" dirty="0"/>
          </a:p>
        </p:txBody>
      </p:sp>
    </p:spTree>
    <p:extLst>
      <p:ext uri="{BB962C8B-B14F-4D97-AF65-F5344CB8AC3E}">
        <p14:creationId xmlns:p14="http://schemas.microsoft.com/office/powerpoint/2010/main" val="1489828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41" y="-13376"/>
            <a:ext cx="5157517" cy="1073150"/>
          </a:xfrm>
        </p:spPr>
        <p:txBody>
          <a:bodyPr/>
          <a:lstStyle/>
          <a:p>
            <a:r>
              <a:rPr lang="ja-JP" altLang="en-US" dirty="0" smtClean="0"/>
              <a:t>提案手法</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530163" y="437252"/>
                <a:ext cx="6323306" cy="1597578"/>
              </a:xfrm>
              <a:solidFill>
                <a:schemeClr val="bg1"/>
              </a:solidFill>
              <a:ln w="38100">
                <a:solidFill>
                  <a:schemeClr val="accent1">
                    <a:shade val="50000"/>
                  </a:schemeClr>
                </a:solidFill>
              </a:ln>
            </p:spPr>
            <p:txBody>
              <a:bodyPr>
                <a:normAutofit/>
              </a:bodyPr>
              <a:lstStyle/>
              <a:p>
                <a:r>
                  <a:rPr lang="ja-JP" altLang="en-US" sz="1338" dirty="0" smtClean="0">
                    <a:solidFill>
                      <a:schemeClr val="tx1"/>
                    </a:solidFill>
                  </a:rPr>
                  <a:t>パッセンジャー変異</a:t>
                </a:r>
                <a:r>
                  <a:rPr lang="ja-JP" altLang="en-US" sz="1338" dirty="0" smtClean="0">
                    <a:solidFill>
                      <a:schemeClr val="tx1"/>
                    </a:solidFill>
                  </a:rPr>
                  <a:t>を</a:t>
                </a:r>
                <a:r>
                  <a:rPr lang="ja-JP" altLang="en-US" sz="1338" dirty="0">
                    <a:solidFill>
                      <a:schemeClr val="tx1"/>
                    </a:solidFill>
                  </a:rPr>
                  <a:t>持つ細胞と持たない細胞の分裂はランダム</a:t>
                </a:r>
                <a:endParaRPr lang="en-US" altLang="ja-JP" sz="1338" dirty="0">
                  <a:solidFill>
                    <a:schemeClr val="tx1"/>
                  </a:solidFill>
                </a:endParaRPr>
              </a:p>
              <a:p>
                <a:pPr marL="0" indent="-28575">
                  <a:buNone/>
                </a:pPr>
                <a:r>
                  <a:rPr lang="ja-JP" altLang="en-US" sz="1338" dirty="0" smtClean="0"/>
                  <a:t>　　</a:t>
                </a:r>
                <a:r>
                  <a:rPr lang="en-US" altLang="ja-JP" sz="1338" dirty="0" smtClean="0"/>
                  <a:t> </a:t>
                </a:r>
                <a:r>
                  <a:rPr lang="ja-JP" altLang="en-US" sz="1338" dirty="0" smtClean="0"/>
                  <a:t>　　</a:t>
                </a:r>
                <a:r>
                  <a:rPr lang="ja-JP" altLang="en-US" sz="1338" dirty="0" smtClean="0">
                    <a:solidFill>
                      <a:srgbClr val="FF0000"/>
                    </a:solidFill>
                  </a:rPr>
                  <a:t>変異</a:t>
                </a:r>
                <a:r>
                  <a:rPr lang="ja-JP" altLang="en-US" sz="1338" dirty="0">
                    <a:solidFill>
                      <a:srgbClr val="FF0000"/>
                    </a:solidFill>
                  </a:rPr>
                  <a:t>アレル</a:t>
                </a:r>
                <a:r>
                  <a:rPr lang="ja-JP" altLang="en-US" sz="1338" dirty="0" smtClean="0">
                    <a:solidFill>
                      <a:srgbClr val="FF0000"/>
                    </a:solidFill>
                  </a:rPr>
                  <a:t>頻度</a:t>
                </a:r>
                <a:r>
                  <a:rPr lang="en-US" altLang="ja-JP" sz="1338" dirty="0" smtClean="0">
                    <a:solidFill>
                      <a:srgbClr val="FF0000"/>
                    </a:solidFill>
                  </a:rPr>
                  <a:t>(VAF)</a:t>
                </a:r>
                <a:r>
                  <a:rPr lang="en-US" sz="1400" dirty="0">
                    <a:solidFill>
                      <a:schemeClr val="tx2"/>
                    </a:solidFill>
                  </a:rPr>
                  <a:t> </a:t>
                </a:r>
                <a14:m>
                  <m:oMath xmlns:m="http://schemas.openxmlformats.org/officeDocument/2006/math">
                    <m:r>
                      <a:rPr lang="en-US" sz="1400" b="0" i="1" smtClean="0">
                        <a:solidFill>
                          <a:schemeClr val="tx1"/>
                        </a:solidFill>
                        <a:latin typeface="Cambria Math" charset="0"/>
                      </a:rPr>
                      <m:t>𝑥</m:t>
                    </m:r>
                  </m:oMath>
                </a14:m>
                <a:r>
                  <a:rPr lang="ja-JP" altLang="en-US" sz="1338" dirty="0" smtClean="0">
                    <a:solidFill>
                      <a:schemeClr val="tx1"/>
                    </a:solidFill>
                  </a:rPr>
                  <a:t>は</a:t>
                </a:r>
                <a:r>
                  <a:rPr lang="ja-JP" altLang="en-US" sz="1338" dirty="0">
                    <a:solidFill>
                      <a:schemeClr val="tx1"/>
                    </a:solidFill>
                  </a:rPr>
                  <a:t>細胞分裂とともに拡散</a:t>
                </a:r>
                <a:endParaRPr lang="en-US" altLang="ja-JP" sz="1338" dirty="0">
                  <a:solidFill>
                    <a:schemeClr val="tx1"/>
                  </a:solidFill>
                </a:endParaRPr>
              </a:p>
              <a:p>
                <a:pPr marL="371475" lvl="1" indent="0">
                  <a:buNone/>
                </a:pPr>
                <a:endParaRPr lang="en-US" altLang="ja-JP" dirty="0" smtClean="0"/>
              </a:p>
              <a:p>
                <a:pPr marL="371475" lvl="1" indent="0">
                  <a:buNone/>
                </a:pPr>
                <a:endParaRPr lang="en-US" altLang="ja-JP" dirty="0" smtClean="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530163" y="437252"/>
                <a:ext cx="6323306" cy="1597578"/>
              </a:xfrm>
              <a:blipFill rotWithShape="0">
                <a:blip r:embed="rId3"/>
                <a:stretch>
                  <a:fillRect/>
                </a:stretch>
              </a:blipFill>
              <a:ln w="38100">
                <a:solidFill>
                  <a:schemeClr val="accent1">
                    <a:shade val="50000"/>
                  </a:schemeClr>
                </a:solidFill>
              </a:ln>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5746641" y="1112605"/>
            <a:ext cx="3659927" cy="456224"/>
          </a:xfrm>
          <a:prstGeom prst="rect">
            <a:avLst/>
          </a:prstGeom>
        </p:spPr>
      </p:pic>
      <p:pic>
        <p:nvPicPr>
          <p:cNvPr id="6" name="Picture 5"/>
          <p:cNvPicPr>
            <a:picLocks noChangeAspect="1"/>
          </p:cNvPicPr>
          <p:nvPr/>
        </p:nvPicPr>
        <p:blipFill>
          <a:blip r:embed="rId5"/>
          <a:stretch>
            <a:fillRect/>
          </a:stretch>
        </p:blipFill>
        <p:spPr>
          <a:xfrm>
            <a:off x="5457196" y="1515512"/>
            <a:ext cx="4308241" cy="451289"/>
          </a:xfrm>
          <a:prstGeom prst="rect">
            <a:avLst/>
          </a:prstGeom>
        </p:spPr>
      </p:pic>
      <p:grpSp>
        <p:nvGrpSpPr>
          <p:cNvPr id="4" name="Group 3"/>
          <p:cNvGrpSpPr/>
          <p:nvPr/>
        </p:nvGrpSpPr>
        <p:grpSpPr>
          <a:xfrm>
            <a:off x="302834" y="485250"/>
            <a:ext cx="2654660" cy="1827659"/>
            <a:chOff x="1574937" y="2063183"/>
            <a:chExt cx="4434366" cy="3052936"/>
          </a:xfrm>
          <a:noFill/>
        </p:grpSpPr>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t="1" r="17632" b="-341"/>
            <a:stretch/>
          </p:blipFill>
          <p:spPr>
            <a:xfrm>
              <a:off x="1574937" y="2063183"/>
              <a:ext cx="4150360" cy="3052936"/>
            </a:xfrm>
            <a:prstGeom prst="rect">
              <a:avLst/>
            </a:prstGeom>
            <a:grpFill/>
          </p:spPr>
        </p:pic>
        <p:pic>
          <p:nvPicPr>
            <p:cNvPr id="7" name="Picture 6"/>
            <p:cNvPicPr>
              <a:picLocks noChangeAspect="1"/>
            </p:cNvPicPr>
            <p:nvPr/>
          </p:nvPicPr>
          <p:blipFill>
            <a:blip r:embed="rId7"/>
            <a:stretch>
              <a:fillRect/>
            </a:stretch>
          </p:blipFill>
          <p:spPr>
            <a:xfrm>
              <a:off x="4378168" y="3474341"/>
              <a:ext cx="1631135" cy="493288"/>
            </a:xfrm>
            <a:prstGeom prst="rect">
              <a:avLst/>
            </a:prstGeom>
            <a:grpFill/>
          </p:spPr>
        </p:pic>
        <p:cxnSp>
          <p:nvCxnSpPr>
            <p:cNvPr id="11" name="Straight Arrow Connector 10"/>
            <p:cNvCxnSpPr/>
            <p:nvPr/>
          </p:nvCxnSpPr>
          <p:spPr>
            <a:xfrm flipH="1">
              <a:off x="3933568" y="4023828"/>
              <a:ext cx="1132709" cy="576000"/>
            </a:xfrm>
            <a:prstGeom prst="straightConnector1">
              <a:avLst/>
            </a:prstGeom>
            <a:grpFill/>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Right Arrow 54"/>
          <p:cNvSpPr/>
          <p:nvPr/>
        </p:nvSpPr>
        <p:spPr>
          <a:xfrm>
            <a:off x="4022354" y="765480"/>
            <a:ext cx="283408" cy="286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 name="Rectangle 7"/>
              <p:cNvSpPr/>
              <p:nvPr/>
            </p:nvSpPr>
            <p:spPr>
              <a:xfrm>
                <a:off x="95230" y="2228568"/>
                <a:ext cx="4748037" cy="309637"/>
              </a:xfrm>
              <a:prstGeom prst="rect">
                <a:avLst/>
              </a:prstGeom>
            </p:spPr>
            <p:txBody>
              <a:bodyPr wrap="square">
                <a:spAutoFit/>
              </a:bodyPr>
              <a:lstStyle/>
              <a:p>
                <a:r>
                  <a:rPr lang="ja-JP" altLang="en-US" sz="1000" dirty="0" smtClean="0">
                    <a:solidFill>
                      <a:schemeClr val="tx2"/>
                    </a:solidFill>
                  </a:rPr>
                  <a:t>構成比</a:t>
                </a:r>
                <a:r>
                  <a:rPr lang="en-US" altLang="ja-JP" sz="1000" dirty="0" smtClean="0">
                    <a:solidFill>
                      <a:schemeClr val="tx2"/>
                    </a:solidFill>
                  </a:rPr>
                  <a:t> </a:t>
                </a:r>
                <a14:m>
                  <m:oMath xmlns:m="http://schemas.openxmlformats.org/officeDocument/2006/math">
                    <m:sSub>
                      <m:sSubPr>
                        <m:ctrlPr>
                          <a:rPr lang="en-US" sz="1000" i="1" smtClean="0">
                            <a:solidFill>
                              <a:schemeClr val="tx2"/>
                            </a:solidFill>
                            <a:latin typeface="Cambria Math" charset="0"/>
                          </a:rPr>
                        </m:ctrlPr>
                      </m:sSubPr>
                      <m:e>
                        <m:r>
                          <a:rPr lang="en-US" sz="1000" i="1">
                            <a:solidFill>
                              <a:schemeClr val="tx2"/>
                            </a:solidFill>
                            <a:latin typeface="Cambria Math" charset="0"/>
                          </a:rPr>
                          <m:t>𝑛</m:t>
                        </m:r>
                      </m:e>
                      <m:sub>
                        <m:r>
                          <a:rPr lang="en-US" sz="1000" i="1">
                            <a:solidFill>
                              <a:schemeClr val="tx2"/>
                            </a:solidFill>
                            <a:latin typeface="Cambria Math" charset="0"/>
                          </a:rPr>
                          <m:t>𝑖</m:t>
                        </m:r>
                      </m:sub>
                    </m:sSub>
                    <m:r>
                      <a:rPr lang="en-US" sz="1000" i="1">
                        <a:solidFill>
                          <a:schemeClr val="tx2"/>
                        </a:solidFill>
                        <a:latin typeface="Cambria Math" charset="0"/>
                      </a:rPr>
                      <m:t>=</m:t>
                    </m:r>
                    <m:f>
                      <m:fPr>
                        <m:ctrlPr>
                          <a:rPr lang="bg-BG" sz="1000" i="1">
                            <a:solidFill>
                              <a:schemeClr val="tx2"/>
                            </a:solidFill>
                            <a:latin typeface="Cambria Math" charset="0"/>
                          </a:rPr>
                        </m:ctrlPr>
                      </m:fPr>
                      <m:num>
                        <m:r>
                          <a:rPr lang="en-US" sz="1000" i="1">
                            <a:solidFill>
                              <a:schemeClr val="tx2"/>
                            </a:solidFill>
                            <a:latin typeface="Cambria Math" charset="0"/>
                          </a:rPr>
                          <m:t>1</m:t>
                        </m:r>
                      </m:num>
                      <m:den>
                        <m:r>
                          <a:rPr lang="en-US" sz="1000" i="1">
                            <a:solidFill>
                              <a:schemeClr val="tx2"/>
                            </a:solidFill>
                            <a:latin typeface="Cambria Math" charset="0"/>
                          </a:rPr>
                          <m:t>𝑁</m:t>
                        </m:r>
                      </m:den>
                    </m:f>
                    <m:sSup>
                      <m:sSupPr>
                        <m:ctrlPr>
                          <a:rPr lang="bg-BG" sz="1000" i="1">
                            <a:solidFill>
                              <a:schemeClr val="tx2"/>
                            </a:solidFill>
                            <a:latin typeface="Cambria Math" charset="0"/>
                          </a:rPr>
                        </m:ctrlPr>
                      </m:sSupPr>
                      <m:e>
                        <m:r>
                          <a:rPr lang="en-US" sz="1000" i="1">
                            <a:solidFill>
                              <a:schemeClr val="tx2"/>
                            </a:solidFill>
                            <a:latin typeface="Cambria Math" charset="0"/>
                          </a:rPr>
                          <m:t>𝑒</m:t>
                        </m:r>
                      </m:e>
                      <m:sup>
                        <m:sSub>
                          <m:sSubPr>
                            <m:ctrlPr>
                              <a:rPr lang="en-US" sz="1000" i="1">
                                <a:solidFill>
                                  <a:schemeClr val="tx2"/>
                                </a:solidFill>
                                <a:latin typeface="Cambria Math" charset="0"/>
                              </a:rPr>
                            </m:ctrlPr>
                          </m:sSubPr>
                          <m:e>
                            <m:r>
                              <a:rPr lang="en-US" sz="1000" i="1">
                                <a:solidFill>
                                  <a:schemeClr val="tx2"/>
                                </a:solidFill>
                                <a:latin typeface="Cambria Math" charset="0"/>
                                <a:ea typeface="Cambria Math" charset="0"/>
                                <a:cs typeface="Cambria Math" charset="0"/>
                              </a:rPr>
                              <m:t>𝛼</m:t>
                            </m:r>
                          </m:e>
                          <m:sub>
                            <m:r>
                              <a:rPr lang="en-US" sz="1000" i="1">
                                <a:solidFill>
                                  <a:schemeClr val="tx2"/>
                                </a:solidFill>
                                <a:latin typeface="Cambria Math" charset="0"/>
                              </a:rPr>
                              <m:t>𝑖</m:t>
                            </m:r>
                          </m:sub>
                        </m:sSub>
                        <m:sSub>
                          <m:sSubPr>
                            <m:ctrlPr>
                              <a:rPr lang="en-US" sz="1000" i="1">
                                <a:solidFill>
                                  <a:schemeClr val="tx2"/>
                                </a:solidFill>
                                <a:latin typeface="Cambria Math" charset="0"/>
                              </a:rPr>
                            </m:ctrlPr>
                          </m:sSubPr>
                          <m:e>
                            <m:r>
                              <a:rPr lang="en-US" sz="1000" i="1">
                                <a:solidFill>
                                  <a:schemeClr val="tx2"/>
                                </a:solidFill>
                                <a:latin typeface="Cambria Math" charset="0"/>
                              </a:rPr>
                              <m:t>𝑡</m:t>
                            </m:r>
                          </m:e>
                          <m:sub>
                            <m:r>
                              <a:rPr lang="en-US" sz="1000" i="1">
                                <a:solidFill>
                                  <a:schemeClr val="tx2"/>
                                </a:solidFill>
                                <a:latin typeface="Cambria Math" charset="0"/>
                              </a:rPr>
                              <m:t>𝑖</m:t>
                            </m:r>
                          </m:sub>
                        </m:sSub>
                      </m:sup>
                    </m:sSup>
                  </m:oMath>
                </a14:m>
                <a:r>
                  <a:rPr lang="en-US" sz="1000" dirty="0">
                    <a:solidFill>
                      <a:schemeClr val="tx2"/>
                    </a:solidFill>
                  </a:rPr>
                  <a:t>, </a:t>
                </a:r>
                <a14:m>
                  <m:oMath xmlns:m="http://schemas.openxmlformats.org/officeDocument/2006/math">
                    <m:r>
                      <a:rPr lang="en-US" sz="1000" i="1">
                        <a:solidFill>
                          <a:schemeClr val="tx2"/>
                        </a:solidFill>
                        <a:latin typeface="Cambria Math" charset="0"/>
                      </a:rPr>
                      <m:t>𝑁</m:t>
                    </m:r>
                  </m:oMath>
                </a14:m>
                <a:r>
                  <a:rPr lang="en-US" sz="1000" dirty="0">
                    <a:solidFill>
                      <a:schemeClr val="tx2"/>
                    </a:solidFill>
                  </a:rPr>
                  <a:t>: </a:t>
                </a:r>
                <a:r>
                  <a:rPr lang="ja-JP" altLang="en-US" sz="1000" dirty="0" smtClean="0">
                    <a:solidFill>
                      <a:schemeClr val="tx2"/>
                    </a:solidFill>
                  </a:rPr>
                  <a:t>総細胞数</a:t>
                </a:r>
                <a:r>
                  <a:rPr lang="en-US" sz="1000" dirty="0" smtClean="0">
                    <a:solidFill>
                      <a:schemeClr val="tx2"/>
                    </a:solidFill>
                  </a:rPr>
                  <a:t>, </a:t>
                </a:r>
                <a14:m>
                  <m:oMath xmlns:m="http://schemas.openxmlformats.org/officeDocument/2006/math">
                    <m:sSub>
                      <m:sSubPr>
                        <m:ctrlPr>
                          <a:rPr lang="en-US" sz="1000" i="1" smtClean="0">
                            <a:solidFill>
                              <a:schemeClr val="tx2"/>
                            </a:solidFill>
                            <a:latin typeface="Cambria Math" charset="0"/>
                          </a:rPr>
                        </m:ctrlPr>
                      </m:sSubPr>
                      <m:e>
                        <m:r>
                          <a:rPr lang="en-US" sz="1000" i="1" smtClean="0">
                            <a:solidFill>
                              <a:schemeClr val="tx2"/>
                            </a:solidFill>
                            <a:latin typeface="Cambria Math" charset="0"/>
                            <a:ea typeface="Cambria Math" charset="0"/>
                            <a:cs typeface="Cambria Math" charset="0"/>
                          </a:rPr>
                          <m:t>𝛼</m:t>
                        </m:r>
                      </m:e>
                      <m:sub>
                        <m:r>
                          <a:rPr lang="en-US" sz="1000" b="0" i="1" smtClean="0">
                            <a:solidFill>
                              <a:schemeClr val="tx2"/>
                            </a:solidFill>
                            <a:latin typeface="Cambria Math" charset="0"/>
                          </a:rPr>
                          <m:t>𝑖</m:t>
                        </m:r>
                      </m:sub>
                    </m:sSub>
                  </m:oMath>
                </a14:m>
                <a:r>
                  <a:rPr lang="en-US" sz="1000" dirty="0" smtClean="0">
                    <a:solidFill>
                      <a:schemeClr val="tx2"/>
                    </a:solidFill>
                  </a:rPr>
                  <a:t>: </a:t>
                </a:r>
                <a:r>
                  <a:rPr lang="ja-JP" altLang="en-US" sz="1000" dirty="0" smtClean="0">
                    <a:solidFill>
                      <a:schemeClr val="tx2"/>
                    </a:solidFill>
                  </a:rPr>
                  <a:t>増殖率</a:t>
                </a:r>
                <a:r>
                  <a:rPr lang="en-US" sz="1000" dirty="0" smtClean="0">
                    <a:solidFill>
                      <a:schemeClr val="tx2"/>
                    </a:solidFill>
                  </a:rPr>
                  <a:t>, </a:t>
                </a:r>
                <a14:m>
                  <m:oMath xmlns:m="http://schemas.openxmlformats.org/officeDocument/2006/math">
                    <m:sSub>
                      <m:sSubPr>
                        <m:ctrlPr>
                          <a:rPr lang="en-US" sz="1000" i="1" smtClean="0">
                            <a:solidFill>
                              <a:schemeClr val="tx2"/>
                            </a:solidFill>
                            <a:latin typeface="Cambria Math" charset="0"/>
                          </a:rPr>
                        </m:ctrlPr>
                      </m:sSubPr>
                      <m:e>
                        <m:r>
                          <a:rPr lang="en-US" sz="1000" b="0" i="1" smtClean="0">
                            <a:solidFill>
                              <a:schemeClr val="tx2"/>
                            </a:solidFill>
                            <a:latin typeface="Cambria Math" charset="0"/>
                          </a:rPr>
                          <m:t>𝑡</m:t>
                        </m:r>
                      </m:e>
                      <m:sub>
                        <m:r>
                          <a:rPr lang="en-US" sz="1000" b="0" i="1" smtClean="0">
                            <a:solidFill>
                              <a:schemeClr val="tx2"/>
                            </a:solidFill>
                            <a:latin typeface="Cambria Math" charset="0"/>
                          </a:rPr>
                          <m:t>𝑖</m:t>
                        </m:r>
                      </m:sub>
                    </m:sSub>
                  </m:oMath>
                </a14:m>
                <a:r>
                  <a:rPr lang="en-US" sz="1000" dirty="0" smtClean="0">
                    <a:solidFill>
                      <a:schemeClr val="tx2"/>
                    </a:solidFill>
                  </a:rPr>
                  <a:t>: </a:t>
                </a:r>
                <a:r>
                  <a:rPr lang="ja-JP" altLang="en-US" sz="1000" dirty="0" smtClean="0">
                    <a:solidFill>
                      <a:schemeClr val="tx2"/>
                    </a:solidFill>
                  </a:rPr>
                  <a:t>誕生時刻</a:t>
                </a:r>
                <a:r>
                  <a:rPr lang="en-US" sz="1000" dirty="0" smtClean="0">
                    <a:solidFill>
                      <a:schemeClr val="tx2"/>
                    </a:solidFill>
                  </a:rPr>
                  <a:t> </a:t>
                </a:r>
                <a:endParaRPr lang="en-US" sz="1000" dirty="0">
                  <a:solidFill>
                    <a:schemeClr val="tx2"/>
                  </a:solidFill>
                </a:endParaRPr>
              </a:p>
            </p:txBody>
          </p:sp>
        </mc:Choice>
        <mc:Fallback>
          <p:sp>
            <p:nvSpPr>
              <p:cNvPr id="8" name="Rectangle 7"/>
              <p:cNvSpPr>
                <a:spLocks noRot="1" noChangeAspect="1" noMove="1" noResize="1" noEditPoints="1" noAdjustHandles="1" noChangeArrowheads="1" noChangeShapeType="1" noTextEdit="1"/>
              </p:cNvSpPr>
              <p:nvPr/>
            </p:nvSpPr>
            <p:spPr>
              <a:xfrm>
                <a:off x="95230" y="2228568"/>
                <a:ext cx="4748037" cy="309637"/>
              </a:xfrm>
              <a:prstGeom prst="rect">
                <a:avLst/>
              </a:prstGeom>
              <a:blipFill rotWithShape="0">
                <a:blip r:embed="rId8"/>
                <a:stretch>
                  <a:fillRect b="-4000"/>
                </a:stretch>
              </a:blipFill>
            </p:spPr>
            <p:txBody>
              <a:bodyPr/>
              <a:lstStyle/>
              <a:p>
                <a:r>
                  <a:rPr lang="en-US">
                    <a:noFill/>
                  </a:rPr>
                  <a:t> </a:t>
                </a:r>
              </a:p>
            </p:txBody>
          </p:sp>
        </mc:Fallback>
      </mc:AlternateContent>
      <p:sp>
        <p:nvSpPr>
          <p:cNvPr id="15" name="TextBox 14"/>
          <p:cNvSpPr txBox="1"/>
          <p:nvPr/>
        </p:nvSpPr>
        <p:spPr>
          <a:xfrm>
            <a:off x="3828036" y="1633496"/>
            <a:ext cx="2284379" cy="276999"/>
          </a:xfrm>
          <a:prstGeom prst="rect">
            <a:avLst/>
          </a:prstGeom>
          <a:noFill/>
        </p:spPr>
        <p:txBody>
          <a:bodyPr wrap="square" rtlCol="0">
            <a:spAutoFit/>
          </a:bodyPr>
          <a:lstStyle/>
          <a:p>
            <a:r>
              <a:rPr lang="ja-JP" altLang="en-US" sz="1200" dirty="0"/>
              <a:t>変異アレル頻度分布</a:t>
            </a:r>
            <a:endParaRPr lang="en-US" sz="1200" dirty="0"/>
          </a:p>
        </p:txBody>
      </p:sp>
      <p:sp>
        <p:nvSpPr>
          <p:cNvPr id="58" name="TextBox 57"/>
          <p:cNvSpPr txBox="1"/>
          <p:nvPr/>
        </p:nvSpPr>
        <p:spPr>
          <a:xfrm>
            <a:off x="4429546" y="1196197"/>
            <a:ext cx="981093" cy="276999"/>
          </a:xfrm>
          <a:prstGeom prst="rect">
            <a:avLst/>
          </a:prstGeom>
          <a:noFill/>
        </p:spPr>
        <p:txBody>
          <a:bodyPr wrap="square" rtlCol="0">
            <a:spAutoFit/>
          </a:bodyPr>
          <a:lstStyle/>
          <a:p>
            <a:r>
              <a:rPr lang="ja-JP" altLang="en-US" sz="1200" smtClean="0"/>
              <a:t>拡散方程式</a:t>
            </a:r>
            <a:endParaRPr lang="en-US" sz="1200" dirty="0"/>
          </a:p>
        </p:txBody>
      </p:sp>
      <p:sp>
        <p:nvSpPr>
          <p:cNvPr id="59" name="TextBox 58"/>
          <p:cNvSpPr txBox="1"/>
          <p:nvPr/>
        </p:nvSpPr>
        <p:spPr>
          <a:xfrm>
            <a:off x="3715440" y="72678"/>
            <a:ext cx="2235711" cy="400110"/>
          </a:xfrm>
          <a:prstGeom prst="rect">
            <a:avLst/>
          </a:prstGeom>
          <a:solidFill>
            <a:schemeClr val="accent2"/>
          </a:solidFill>
          <a:ln>
            <a:noFill/>
          </a:ln>
        </p:spPr>
        <p:txBody>
          <a:bodyPr wrap="square" rtlCol="0">
            <a:spAutoFit/>
          </a:bodyPr>
          <a:lstStyle/>
          <a:p>
            <a:r>
              <a:rPr lang="ja-JP" altLang="en-US" sz="2000" smtClean="0">
                <a:solidFill>
                  <a:schemeClr val="bg1"/>
                </a:solidFill>
              </a:rPr>
              <a:t>集団遺伝学モデル</a:t>
            </a:r>
            <a:endParaRPr lang="en-US" sz="2000" dirty="0">
              <a:solidFill>
                <a:schemeClr val="bg1"/>
              </a:solidFill>
            </a:endParaRPr>
          </a:p>
        </p:txBody>
      </p:sp>
      <p:sp>
        <p:nvSpPr>
          <p:cNvPr id="75" name="Content Placeholder 2"/>
          <p:cNvSpPr txBox="1">
            <a:spLocks/>
          </p:cNvSpPr>
          <p:nvPr/>
        </p:nvSpPr>
        <p:spPr>
          <a:xfrm>
            <a:off x="87901" y="2509989"/>
            <a:ext cx="9758239" cy="4334910"/>
          </a:xfrm>
          <a:prstGeom prst="rect">
            <a:avLst/>
          </a:prstGeom>
          <a:solidFill>
            <a:schemeClr val="bg1"/>
          </a:solidFill>
          <a:ln w="38100">
            <a:solidFill>
              <a:schemeClr val="accent1">
                <a:shade val="50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71475" lvl="1" indent="0">
              <a:buFont typeface="Wingdings 3" charset="2"/>
              <a:buNone/>
            </a:pPr>
            <a:endParaRPr lang="en-US" altLang="ja-JP" dirty="0" smtClean="0"/>
          </a:p>
          <a:p>
            <a:pPr marL="371475" lvl="1" indent="0">
              <a:buFont typeface="Wingdings 3" charset="2"/>
              <a:buNone/>
            </a:pPr>
            <a:endParaRPr lang="en-US" altLang="ja-JP" dirty="0" smtClean="0"/>
          </a:p>
          <a:p>
            <a:endParaRPr lang="en-US" dirty="0" smtClean="0"/>
          </a:p>
          <a:p>
            <a:endParaRPr lang="en-US" dirty="0"/>
          </a:p>
        </p:txBody>
      </p:sp>
      <p:sp>
        <p:nvSpPr>
          <p:cNvPr id="81" name="TextBox 80"/>
          <p:cNvSpPr txBox="1"/>
          <p:nvPr/>
        </p:nvSpPr>
        <p:spPr>
          <a:xfrm>
            <a:off x="3661999" y="2295715"/>
            <a:ext cx="2031201" cy="400110"/>
          </a:xfrm>
          <a:prstGeom prst="rect">
            <a:avLst/>
          </a:prstGeom>
          <a:solidFill>
            <a:schemeClr val="accent2"/>
          </a:solidFill>
          <a:ln>
            <a:noFill/>
          </a:ln>
        </p:spPr>
        <p:txBody>
          <a:bodyPr wrap="square" rtlCol="0">
            <a:spAutoFit/>
          </a:bodyPr>
          <a:lstStyle/>
          <a:p>
            <a:r>
              <a:rPr lang="ja-JP" altLang="en-US" sz="2000" smtClean="0">
                <a:solidFill>
                  <a:schemeClr val="bg1"/>
                </a:solidFill>
              </a:rPr>
              <a:t>混合分布モデル</a:t>
            </a:r>
            <a:endParaRPr lang="en-US" sz="2000" dirty="0">
              <a:solidFill>
                <a:schemeClr val="bg1"/>
              </a:solidFill>
            </a:endParaRPr>
          </a:p>
        </p:txBody>
      </p:sp>
      <p:grpSp>
        <p:nvGrpSpPr>
          <p:cNvPr id="16" name="Group 15"/>
          <p:cNvGrpSpPr/>
          <p:nvPr/>
        </p:nvGrpSpPr>
        <p:grpSpPr>
          <a:xfrm>
            <a:off x="263314" y="2731943"/>
            <a:ext cx="5328967" cy="1877409"/>
            <a:chOff x="0" y="3346777"/>
            <a:chExt cx="9577907" cy="3374321"/>
          </a:xfrm>
        </p:grpSpPr>
        <p:pic>
          <p:nvPicPr>
            <p:cNvPr id="60" name="Content Placeholder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3696304"/>
              <a:ext cx="3024000" cy="3024000"/>
            </a:xfrm>
            <a:prstGeom prst="rect">
              <a:avLst/>
            </a:prstGeom>
            <a:solidFill>
              <a:schemeClr val="bg1"/>
            </a:solidFill>
          </p:spPr>
        </p:pic>
        <p:pic>
          <p:nvPicPr>
            <p:cNvPr id="61" name="Picture 6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66781" y="3696304"/>
              <a:ext cx="3024000" cy="3024000"/>
            </a:xfrm>
            <a:prstGeom prst="rect">
              <a:avLst/>
            </a:prstGeom>
            <a:solidFill>
              <a:schemeClr val="bg1"/>
            </a:solidFill>
          </p:spPr>
        </p:pic>
        <p:pic>
          <p:nvPicPr>
            <p:cNvPr id="62" name="Picture 6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18412" y="3695510"/>
              <a:ext cx="3025588" cy="3025588"/>
            </a:xfrm>
            <a:prstGeom prst="rect">
              <a:avLst/>
            </a:prstGeom>
            <a:solidFill>
              <a:schemeClr val="bg1"/>
            </a:solidFill>
          </p:spPr>
        </p:pic>
        <p:sp>
          <p:nvSpPr>
            <p:cNvPr id="63" name="TextBox 62"/>
            <p:cNvSpPr txBox="1"/>
            <p:nvPr/>
          </p:nvSpPr>
          <p:spPr>
            <a:xfrm>
              <a:off x="5823579" y="5114481"/>
              <a:ext cx="214802" cy="492443"/>
            </a:xfrm>
            <a:prstGeom prst="rect">
              <a:avLst/>
            </a:prstGeom>
            <a:noFill/>
          </p:spPr>
          <p:txBody>
            <a:bodyPr wrap="none" lIns="0" tIns="0" rIns="0" bIns="0" rtlCol="0">
              <a:spAutoFit/>
            </a:bodyPr>
            <a:lstStyle/>
            <a:p>
              <a:r>
                <a:rPr lang="en-US" sz="3200" dirty="0"/>
                <a:t>+</a:t>
              </a:r>
            </a:p>
          </p:txBody>
        </p:sp>
        <p:sp>
          <p:nvSpPr>
            <p:cNvPr id="64" name="TextBox 63"/>
            <p:cNvSpPr txBox="1"/>
            <p:nvPr/>
          </p:nvSpPr>
          <p:spPr>
            <a:xfrm>
              <a:off x="2812525" y="5114482"/>
              <a:ext cx="214802" cy="492443"/>
            </a:xfrm>
            <a:prstGeom prst="rect">
              <a:avLst/>
            </a:prstGeom>
            <a:noFill/>
          </p:spPr>
          <p:txBody>
            <a:bodyPr wrap="none" lIns="0" tIns="0" rIns="0" bIns="0" rtlCol="0">
              <a:spAutoFit/>
            </a:bodyPr>
            <a:lstStyle/>
            <a:p>
              <a:r>
                <a:rPr lang="en-US" sz="3200" dirty="0" smtClean="0"/>
                <a:t>=</a:t>
              </a:r>
              <a:endParaRPr lang="en-US" sz="3200" dirty="0"/>
            </a:p>
          </p:txBody>
        </p:sp>
        <p:sp>
          <p:nvSpPr>
            <p:cNvPr id="65" name="TextBox 64"/>
            <p:cNvSpPr txBox="1"/>
            <p:nvPr/>
          </p:nvSpPr>
          <p:spPr>
            <a:xfrm>
              <a:off x="4879838" y="3346777"/>
              <a:ext cx="4698069" cy="442540"/>
            </a:xfrm>
            <a:prstGeom prst="rect">
              <a:avLst/>
            </a:prstGeom>
            <a:noFill/>
          </p:spPr>
          <p:txBody>
            <a:bodyPr wrap="square" rtlCol="0">
              <a:spAutoFit/>
            </a:bodyPr>
            <a:lstStyle/>
            <a:p>
              <a:r>
                <a:rPr lang="ja-JP" altLang="en-US" sz="1000" dirty="0" smtClean="0">
                  <a:solidFill>
                    <a:srgbClr val="0432FF"/>
                  </a:solidFill>
                </a:rPr>
                <a:t>固定化した変異アレル</a:t>
              </a:r>
              <a:endParaRPr lang="en-US" sz="1000" dirty="0">
                <a:solidFill>
                  <a:srgbClr val="0432FF"/>
                </a:solidFill>
              </a:endParaRPr>
            </a:p>
          </p:txBody>
        </p:sp>
        <p:cxnSp>
          <p:nvCxnSpPr>
            <p:cNvPr id="66" name="Straight Arrow Connector 65"/>
            <p:cNvCxnSpPr/>
            <p:nvPr/>
          </p:nvCxnSpPr>
          <p:spPr>
            <a:xfrm flipH="1">
              <a:off x="4314919" y="3608674"/>
              <a:ext cx="1585129" cy="1481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903610" y="3608674"/>
              <a:ext cx="2193108" cy="1752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1361700" y="3594811"/>
              <a:ext cx="3575106" cy="1474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2314311" y="3608674"/>
              <a:ext cx="2622496" cy="1599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920698" y="5121680"/>
              <a:ext cx="548640" cy="9466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7913716" y="5360702"/>
              <a:ext cx="504143" cy="707589"/>
            </a:xfrm>
            <a:prstGeom prst="ellipse">
              <a:avLst/>
            </a:prstGeom>
            <a:no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1801170" y="5360702"/>
              <a:ext cx="504143" cy="707589"/>
            </a:xfrm>
            <a:prstGeom prst="ellipse">
              <a:avLst/>
            </a:prstGeom>
            <a:no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4100644" y="5113158"/>
              <a:ext cx="548640" cy="9466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5779464" y="3457710"/>
            <a:ext cx="4301740" cy="692443"/>
            <a:chOff x="4677600" y="4447964"/>
            <a:chExt cx="4301740" cy="692443"/>
          </a:xfrm>
        </p:grpSpPr>
        <p:sp>
          <p:nvSpPr>
            <p:cNvPr id="82" name="TextBox 81"/>
            <p:cNvSpPr txBox="1"/>
            <p:nvPr/>
          </p:nvSpPr>
          <p:spPr>
            <a:xfrm>
              <a:off x="4755603" y="4459389"/>
              <a:ext cx="1374738" cy="338554"/>
            </a:xfrm>
            <a:prstGeom prst="rect">
              <a:avLst/>
            </a:prstGeom>
            <a:noFill/>
          </p:spPr>
          <p:txBody>
            <a:bodyPr wrap="square" rtlCol="0">
              <a:spAutoFit/>
            </a:bodyPr>
            <a:lstStyle/>
            <a:p>
              <a:r>
                <a:rPr lang="en-US" altLang="ja-JP" sz="1600" dirty="0" smtClean="0"/>
                <a:t>VAF</a:t>
              </a:r>
              <a:r>
                <a:rPr lang="ja-JP" altLang="en-US" sz="1600" dirty="0" smtClean="0"/>
                <a:t>分布形状</a:t>
              </a:r>
              <a:endParaRPr lang="en-US" sz="1600" dirty="0"/>
            </a:p>
          </p:txBody>
        </p:sp>
        <p:sp>
          <p:nvSpPr>
            <p:cNvPr id="83" name="TextBox 82"/>
            <p:cNvSpPr txBox="1"/>
            <p:nvPr/>
          </p:nvSpPr>
          <p:spPr>
            <a:xfrm>
              <a:off x="6713029" y="4450166"/>
              <a:ext cx="2266311" cy="338554"/>
            </a:xfrm>
            <a:prstGeom prst="rect">
              <a:avLst/>
            </a:prstGeom>
            <a:noFill/>
          </p:spPr>
          <p:txBody>
            <a:bodyPr wrap="square" rtlCol="0">
              <a:spAutoFit/>
            </a:bodyPr>
            <a:lstStyle/>
            <a:p>
              <a:r>
                <a:rPr lang="ja-JP" altLang="en-US" sz="1600" dirty="0" smtClean="0"/>
                <a:t>誕生時刻を反映</a:t>
              </a:r>
              <a:endParaRPr lang="en-US" sz="1600" dirty="0"/>
            </a:p>
          </p:txBody>
        </p:sp>
        <p:sp>
          <p:nvSpPr>
            <p:cNvPr id="84" name="Right Arrow 83"/>
            <p:cNvSpPr/>
            <p:nvPr/>
          </p:nvSpPr>
          <p:spPr>
            <a:xfrm>
              <a:off x="6208968" y="4447964"/>
              <a:ext cx="487256" cy="286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p:cNvSpPr txBox="1"/>
            <p:nvPr/>
          </p:nvSpPr>
          <p:spPr>
            <a:xfrm>
              <a:off x="4677600" y="4801853"/>
              <a:ext cx="1584695" cy="338554"/>
            </a:xfrm>
            <a:prstGeom prst="rect">
              <a:avLst/>
            </a:prstGeom>
            <a:noFill/>
          </p:spPr>
          <p:txBody>
            <a:bodyPr wrap="square" rtlCol="0">
              <a:spAutoFit/>
            </a:bodyPr>
            <a:lstStyle/>
            <a:p>
              <a:r>
                <a:rPr lang="ja-JP" altLang="en-US" sz="1600" dirty="0" smtClean="0"/>
                <a:t>固定化した</a:t>
              </a:r>
              <a:r>
                <a:rPr lang="en-US" altLang="ja-JP" sz="1600" dirty="0" smtClean="0"/>
                <a:t>VAF</a:t>
              </a:r>
              <a:endParaRPr lang="en-US" sz="1600" dirty="0"/>
            </a:p>
          </p:txBody>
        </p:sp>
        <p:sp>
          <p:nvSpPr>
            <p:cNvPr id="89" name="Right Arrow 88"/>
            <p:cNvSpPr/>
            <p:nvPr/>
          </p:nvSpPr>
          <p:spPr>
            <a:xfrm>
              <a:off x="6207935" y="4832516"/>
              <a:ext cx="487256" cy="286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p:cNvSpPr txBox="1"/>
            <p:nvPr/>
          </p:nvSpPr>
          <p:spPr>
            <a:xfrm>
              <a:off x="6707697" y="4801853"/>
              <a:ext cx="2114252" cy="338554"/>
            </a:xfrm>
            <a:prstGeom prst="rect">
              <a:avLst/>
            </a:prstGeom>
            <a:noFill/>
          </p:spPr>
          <p:txBody>
            <a:bodyPr wrap="square" rtlCol="0">
              <a:spAutoFit/>
            </a:bodyPr>
            <a:lstStyle/>
            <a:p>
              <a:r>
                <a:rPr lang="ja-JP" altLang="en-US" sz="1600" dirty="0" smtClean="0"/>
                <a:t>構成比を反映</a:t>
              </a:r>
              <a:endParaRPr lang="en-US" sz="1600" dirty="0"/>
            </a:p>
          </p:txBody>
        </p:sp>
      </p:grpSp>
      <p:grpSp>
        <p:nvGrpSpPr>
          <p:cNvPr id="74" name="Group 73"/>
          <p:cNvGrpSpPr/>
          <p:nvPr/>
        </p:nvGrpSpPr>
        <p:grpSpPr>
          <a:xfrm>
            <a:off x="4063784" y="4282746"/>
            <a:ext cx="7256634" cy="1439114"/>
            <a:chOff x="892090" y="8847695"/>
            <a:chExt cx="9520493" cy="1888076"/>
          </a:xfrm>
        </p:grpSpPr>
        <p:pic>
          <p:nvPicPr>
            <p:cNvPr id="92" name="Picture 91"/>
            <p:cNvPicPr>
              <a:picLocks noChangeAspect="1"/>
            </p:cNvPicPr>
            <p:nvPr/>
          </p:nvPicPr>
          <p:blipFill>
            <a:blip r:embed="rId12"/>
            <a:stretch>
              <a:fillRect/>
            </a:stretch>
          </p:blipFill>
          <p:spPr>
            <a:xfrm>
              <a:off x="892090" y="9273910"/>
              <a:ext cx="7194176" cy="800874"/>
            </a:xfrm>
            <a:prstGeom prst="rect">
              <a:avLst/>
            </a:prstGeom>
          </p:spPr>
        </p:pic>
        <p:sp>
          <p:nvSpPr>
            <p:cNvPr id="93" name="Rectangle 92"/>
            <p:cNvSpPr/>
            <p:nvPr/>
          </p:nvSpPr>
          <p:spPr>
            <a:xfrm>
              <a:off x="3724517" y="9420074"/>
              <a:ext cx="546265" cy="40012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94" name="Straight Arrow Connector 93"/>
            <p:cNvCxnSpPr/>
            <p:nvPr/>
          </p:nvCxnSpPr>
          <p:spPr>
            <a:xfrm>
              <a:off x="4008418" y="9135747"/>
              <a:ext cx="1" cy="265258"/>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5" name="TextBox 94"/>
                <p:cNvSpPr txBox="1"/>
                <p:nvPr/>
              </p:nvSpPr>
              <p:spPr>
                <a:xfrm>
                  <a:off x="3441021" y="8847695"/>
                  <a:ext cx="3742623" cy="323035"/>
                </a:xfrm>
                <a:prstGeom prst="rect">
                  <a:avLst/>
                </a:prstGeom>
                <a:noFill/>
              </p:spPr>
              <p:txBody>
                <a:bodyPr wrap="square" rtlCol="0">
                  <a:spAutoFit/>
                </a:bodyPr>
                <a:lstStyle/>
                <a:p>
                  <a:r>
                    <a:rPr lang="ja-JP" altLang="en-US" sz="1000" dirty="0" smtClean="0">
                      <a:solidFill>
                        <a:srgbClr val="0432FF"/>
                      </a:solidFill>
                    </a:rPr>
                    <a:t>各部分型</a:t>
                  </a:r>
                  <a:r>
                    <a:rPr lang="en-US" altLang="ja-JP" sz="1000" dirty="0" smtClean="0">
                      <a:solidFill>
                        <a:srgbClr val="0432FF"/>
                      </a:solidFill>
                    </a:rPr>
                    <a:t> </a:t>
                  </a:r>
                  <a14:m>
                    <m:oMath xmlns:m="http://schemas.openxmlformats.org/officeDocument/2006/math">
                      <m:sSub>
                        <m:sSubPr>
                          <m:ctrlPr>
                            <a:rPr lang="en-US" altLang="ja-JP" sz="1000" i="1" smtClean="0">
                              <a:solidFill>
                                <a:srgbClr val="0432FF"/>
                              </a:solidFill>
                              <a:latin typeface="Cambria Math" charset="0"/>
                            </a:rPr>
                          </m:ctrlPr>
                        </m:sSubPr>
                        <m:e>
                          <m:r>
                            <a:rPr lang="en-US" altLang="ja-JP" sz="1000" b="0" i="1" smtClean="0">
                              <a:solidFill>
                                <a:srgbClr val="0432FF"/>
                              </a:solidFill>
                              <a:latin typeface="Cambria Math" charset="0"/>
                            </a:rPr>
                            <m:t>𝑖</m:t>
                          </m:r>
                        </m:e>
                        <m:sub>
                          <m:r>
                            <a:rPr lang="en-US" altLang="ja-JP" sz="1000" b="0" i="1" smtClean="0">
                              <a:solidFill>
                                <a:srgbClr val="0432FF"/>
                              </a:solidFill>
                              <a:latin typeface="Cambria Math" charset="0"/>
                            </a:rPr>
                            <m:t>𝑘</m:t>
                          </m:r>
                        </m:sub>
                      </m:sSub>
                    </m:oMath>
                  </a14:m>
                  <a:r>
                    <a:rPr lang="en-US" altLang="ja-JP" sz="1000" dirty="0" smtClean="0">
                      <a:solidFill>
                        <a:srgbClr val="0432FF"/>
                      </a:solidFill>
                    </a:rPr>
                    <a:t> </a:t>
                  </a:r>
                  <a:r>
                    <a:rPr lang="ja-JP" altLang="en-US" sz="1000" dirty="0" smtClean="0">
                      <a:solidFill>
                        <a:srgbClr val="0432FF"/>
                      </a:solidFill>
                    </a:rPr>
                    <a:t>の変異率</a:t>
                  </a:r>
                  <a:endParaRPr lang="en-US" altLang="ja-JP" sz="1000" dirty="0" smtClean="0">
                    <a:solidFill>
                      <a:srgbClr val="0432FF"/>
                    </a:solidFill>
                  </a:endParaRPr>
                </a:p>
              </p:txBody>
            </p:sp>
          </mc:Choice>
          <mc:Fallback>
            <p:sp>
              <p:nvSpPr>
                <p:cNvPr id="95" name="TextBox 94"/>
                <p:cNvSpPr txBox="1">
                  <a:spLocks noRot="1" noChangeAspect="1" noMove="1" noResize="1" noEditPoints="1" noAdjustHandles="1" noChangeArrowheads="1" noChangeShapeType="1" noTextEdit="1"/>
                </p:cNvSpPr>
                <p:nvPr/>
              </p:nvSpPr>
              <p:spPr>
                <a:xfrm>
                  <a:off x="3441021" y="8847695"/>
                  <a:ext cx="3742623" cy="323035"/>
                </a:xfrm>
                <a:prstGeom prst="rect">
                  <a:avLst/>
                </a:prstGeom>
                <a:blipFill rotWithShape="0">
                  <a:blip r:embed="rId13"/>
                  <a:stretch>
                    <a:fillRect b="-1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TextBox 95"/>
                <p:cNvSpPr txBox="1"/>
                <p:nvPr/>
              </p:nvSpPr>
              <p:spPr>
                <a:xfrm>
                  <a:off x="2440170" y="10245092"/>
                  <a:ext cx="726492" cy="201897"/>
                </a:xfrm>
                <a:prstGeom prst="rect">
                  <a:avLst/>
                </a:prstGeom>
                <a:noFill/>
              </p:spPr>
              <p:txBody>
                <a:bodyPr wrap="none" lIns="0" tIns="0" rIns="0" bIns="0" rtlCol="0">
                  <a:spAutoFit/>
                </a:bodyPr>
                <a:lstStyle/>
                <a:p>
                  <a14:m>
                    <m:oMath xmlns:m="http://schemas.openxmlformats.org/officeDocument/2006/math">
                      <m:r>
                        <a:rPr lang="en-US" sz="1000" b="0" i="1" smtClean="0">
                          <a:latin typeface="Cambria Math" charset="0"/>
                        </a:rPr>
                        <m:t>𝐾</m:t>
                      </m:r>
                    </m:oMath>
                  </a14:m>
                  <a:r>
                    <a:rPr lang="en-US" sz="1000" dirty="0" smtClean="0"/>
                    <a:t> : </a:t>
                  </a:r>
                  <a:r>
                    <a:rPr lang="en-US" sz="1000" dirty="0"/>
                    <a:t>#</a:t>
                  </a:r>
                  <a:r>
                    <a:rPr lang="en-US" sz="1000" dirty="0" smtClean="0"/>
                    <a:t>SNVs</a:t>
                  </a:r>
                  <a:endParaRPr lang="en-US" sz="1000" dirty="0"/>
                </a:p>
              </p:txBody>
            </p:sp>
          </mc:Choice>
          <mc:Fallback>
            <p:sp>
              <p:nvSpPr>
                <p:cNvPr id="96" name="TextBox 95"/>
                <p:cNvSpPr txBox="1">
                  <a:spLocks noRot="1" noChangeAspect="1" noMove="1" noResize="1" noEditPoints="1" noAdjustHandles="1" noChangeArrowheads="1" noChangeShapeType="1" noTextEdit="1"/>
                </p:cNvSpPr>
                <p:nvPr/>
              </p:nvSpPr>
              <p:spPr>
                <a:xfrm>
                  <a:off x="2440170" y="10245092"/>
                  <a:ext cx="726492" cy="201897"/>
                </a:xfrm>
                <a:prstGeom prst="rect">
                  <a:avLst/>
                </a:prstGeom>
                <a:blipFill rotWithShape="0">
                  <a:blip r:embed="rId14"/>
                  <a:stretch>
                    <a:fillRect l="-7692" t="-23077" r="-13187" b="-46154"/>
                  </a:stretch>
                </a:blipFill>
              </p:spPr>
              <p:txBody>
                <a:bodyPr/>
                <a:lstStyle/>
                <a:p>
                  <a:r>
                    <a:rPr lang="en-US">
                      <a:noFill/>
                    </a:rPr>
                    <a:t> </a:t>
                  </a:r>
                </a:p>
              </p:txBody>
            </p:sp>
          </mc:Fallback>
        </mc:AlternateContent>
        <p:grpSp>
          <p:nvGrpSpPr>
            <p:cNvPr id="97" name="Group 96"/>
            <p:cNvGrpSpPr/>
            <p:nvPr/>
          </p:nvGrpSpPr>
          <p:grpSpPr>
            <a:xfrm>
              <a:off x="4008418" y="9471207"/>
              <a:ext cx="2597740" cy="1264564"/>
              <a:chOff x="3328763" y="4204969"/>
              <a:chExt cx="2597740" cy="1264564"/>
            </a:xfrm>
          </p:grpSpPr>
          <p:sp>
            <p:nvSpPr>
              <p:cNvPr id="98" name="TextBox 97"/>
              <p:cNvSpPr txBox="1"/>
              <p:nvPr/>
            </p:nvSpPr>
            <p:spPr>
              <a:xfrm>
                <a:off x="3328763" y="4944600"/>
                <a:ext cx="2597740" cy="524933"/>
              </a:xfrm>
              <a:prstGeom prst="rect">
                <a:avLst/>
              </a:prstGeom>
              <a:noFill/>
            </p:spPr>
            <p:txBody>
              <a:bodyPr wrap="none" rtlCol="0">
                <a:spAutoFit/>
              </a:bodyPr>
              <a:lstStyle/>
              <a:p>
                <a:r>
                  <a:rPr lang="ja-JP" altLang="en-US" sz="1000" dirty="0" smtClean="0">
                    <a:solidFill>
                      <a:srgbClr val="0432FF"/>
                    </a:solidFill>
                  </a:rPr>
                  <a:t>上の集団遺伝学</a:t>
                </a:r>
                <a:r>
                  <a:rPr lang="ja-JP" altLang="en-US" sz="1000" dirty="0" smtClean="0">
                    <a:solidFill>
                      <a:srgbClr val="0432FF"/>
                    </a:solidFill>
                  </a:rPr>
                  <a:t>から</a:t>
                </a:r>
                <a:r>
                  <a:rPr lang="ja-JP" altLang="en-US" sz="1000" dirty="0" smtClean="0">
                    <a:solidFill>
                      <a:srgbClr val="0432FF"/>
                    </a:solidFill>
                  </a:rPr>
                  <a:t>計算される</a:t>
                </a:r>
                <a:endParaRPr lang="en-US" altLang="ja-JP" sz="1000" dirty="0" smtClean="0">
                  <a:solidFill>
                    <a:srgbClr val="0432FF"/>
                  </a:solidFill>
                </a:endParaRPr>
              </a:p>
              <a:p>
                <a:r>
                  <a:rPr lang="ja-JP" altLang="en-US" sz="1000" dirty="0" smtClean="0">
                    <a:solidFill>
                      <a:srgbClr val="0432FF"/>
                    </a:solidFill>
                  </a:rPr>
                  <a:t>変異アレル頻度分布</a:t>
                </a:r>
                <a:endParaRPr lang="en-US" altLang="ja-JP" sz="1000" dirty="0" smtClean="0">
                  <a:solidFill>
                    <a:srgbClr val="0432FF"/>
                  </a:solidFill>
                </a:endParaRPr>
              </a:p>
            </p:txBody>
          </p:sp>
          <p:cxnSp>
            <p:nvCxnSpPr>
              <p:cNvPr id="99" name="Straight Arrow Connector 98"/>
              <p:cNvCxnSpPr/>
              <p:nvPr/>
            </p:nvCxnSpPr>
            <p:spPr>
              <a:xfrm flipV="1">
                <a:off x="4794918" y="4688336"/>
                <a:ext cx="0" cy="230005"/>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3961582" y="4204969"/>
                <a:ext cx="1664773" cy="37284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sp>
          <p:nvSpPr>
            <p:cNvPr id="101" name="Rectangle 100"/>
            <p:cNvSpPr/>
            <p:nvPr/>
          </p:nvSpPr>
          <p:spPr>
            <a:xfrm>
              <a:off x="6306010" y="9468881"/>
              <a:ext cx="1780257" cy="37284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02" name="Straight Arrow Connector 101"/>
            <p:cNvCxnSpPr/>
            <p:nvPr/>
          </p:nvCxnSpPr>
          <p:spPr>
            <a:xfrm>
              <a:off x="7183644" y="9217028"/>
              <a:ext cx="0" cy="251852"/>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487010" y="8868313"/>
              <a:ext cx="3925573" cy="323035"/>
            </a:xfrm>
            <a:prstGeom prst="rect">
              <a:avLst/>
            </a:prstGeom>
            <a:noFill/>
          </p:spPr>
          <p:txBody>
            <a:bodyPr wrap="square" rtlCol="0">
              <a:spAutoFit/>
            </a:bodyPr>
            <a:lstStyle/>
            <a:p>
              <a:r>
                <a:rPr lang="ja-JP" altLang="en-US" sz="1000" dirty="0" smtClean="0">
                  <a:solidFill>
                    <a:srgbClr val="0432FF"/>
                  </a:solidFill>
                </a:rPr>
                <a:t>リードの出力確率</a:t>
              </a:r>
              <a:endParaRPr lang="en-US" altLang="ja-JP" sz="1000" dirty="0" smtClean="0">
                <a:solidFill>
                  <a:srgbClr val="0432FF"/>
                </a:solidFill>
              </a:endParaRPr>
            </a:p>
          </p:txBody>
        </p:sp>
      </p:grpSp>
      <mc:AlternateContent xmlns:mc="http://schemas.openxmlformats.org/markup-compatibility/2006">
        <mc:Choice xmlns:a14="http://schemas.microsoft.com/office/drawing/2010/main" Requires="a14">
          <p:sp>
            <p:nvSpPr>
              <p:cNvPr id="104" name="TextBox 103"/>
              <p:cNvSpPr txBox="1"/>
              <p:nvPr/>
            </p:nvSpPr>
            <p:spPr>
              <a:xfrm>
                <a:off x="316637" y="4559045"/>
                <a:ext cx="4191710" cy="529119"/>
              </a:xfrm>
              <a:prstGeom prst="rect">
                <a:avLst/>
              </a:prstGeom>
              <a:noFill/>
            </p:spPr>
            <p:txBody>
              <a:bodyPr wrap="square" rtlCol="0">
                <a:spAutoFit/>
              </a:bodyPr>
              <a:lstStyle/>
              <a:p>
                <a:r>
                  <a:rPr lang="ja-JP" altLang="en-US" sz="1400" dirty="0" smtClean="0">
                    <a:solidFill>
                      <a:srgbClr val="FF0000"/>
                    </a:solidFill>
                  </a:rPr>
                  <a:t>誕生</a:t>
                </a:r>
                <a:r>
                  <a:rPr lang="ja-JP" altLang="en-US" sz="1400" dirty="0">
                    <a:solidFill>
                      <a:srgbClr val="FF0000"/>
                    </a:solidFill>
                  </a:rPr>
                  <a:t>時刻</a:t>
                </a:r>
                <a14:m>
                  <m:oMath xmlns:m="http://schemas.openxmlformats.org/officeDocument/2006/math">
                    <m:r>
                      <a:rPr lang="en-US" altLang="ja-JP" sz="1400" i="1">
                        <a:solidFill>
                          <a:srgbClr val="FF0000"/>
                        </a:solidFill>
                        <a:latin typeface="Cambria Math" charset="0"/>
                      </a:rPr>
                      <m:t>𝑡</m:t>
                    </m:r>
                  </m:oMath>
                </a14:m>
                <a:r>
                  <a:rPr lang="en-US" altLang="ja-JP" sz="1400" dirty="0"/>
                  <a:t>, </a:t>
                </a:r>
                <a:r>
                  <a:rPr lang="ja-JP" altLang="en-US" sz="1400" dirty="0">
                    <a:solidFill>
                      <a:srgbClr val="FF0000"/>
                    </a:solidFill>
                  </a:rPr>
                  <a:t>構成比</a:t>
                </a:r>
                <a14:m>
                  <m:oMath xmlns:m="http://schemas.openxmlformats.org/officeDocument/2006/math">
                    <m:r>
                      <a:rPr lang="en-US" altLang="ja-JP" sz="1400" i="1">
                        <a:solidFill>
                          <a:srgbClr val="FF0000"/>
                        </a:solidFill>
                        <a:latin typeface="Cambria Math" charset="0"/>
                      </a:rPr>
                      <m:t>𝑛</m:t>
                    </m:r>
                  </m:oMath>
                </a14:m>
                <a:r>
                  <a:rPr lang="ja-JP" altLang="en-US" sz="1400" dirty="0"/>
                  <a:t>の下で、</a:t>
                </a:r>
                <a:r>
                  <a:rPr lang="ja-JP" altLang="en-US" sz="1400" dirty="0" smtClean="0"/>
                  <a:t>変異</a:t>
                </a:r>
                <a:r>
                  <a:rPr lang="ja-JP" altLang="en-US" sz="1400" dirty="0"/>
                  <a:t>リード</a:t>
                </a:r>
                <a14:m>
                  <m:oMath xmlns:m="http://schemas.openxmlformats.org/officeDocument/2006/math">
                    <m:sSup>
                      <m:sSupPr>
                        <m:ctrlPr>
                          <a:rPr lang="en-US" altLang="ja-JP" sz="1400" i="1">
                            <a:latin typeface="Cambria Math" charset="0"/>
                          </a:rPr>
                        </m:ctrlPr>
                      </m:sSupPr>
                      <m:e>
                        <m:r>
                          <a:rPr lang="en-US" altLang="ja-JP" sz="1400" i="1">
                            <a:latin typeface="Cambria Math" charset="0"/>
                          </a:rPr>
                          <m:t>𝑚</m:t>
                        </m:r>
                      </m:e>
                      <m:sup>
                        <m:r>
                          <a:rPr lang="en-US" altLang="ja-JP" sz="1400" i="1">
                            <a:latin typeface="Cambria Math" charset="0"/>
                          </a:rPr>
                          <m:t>𝑣𝑎𝑟</m:t>
                        </m:r>
                      </m:sup>
                    </m:sSup>
                  </m:oMath>
                </a14:m>
                <a:r>
                  <a:rPr lang="ja-JP" altLang="en-US" sz="1400" dirty="0"/>
                  <a:t>本、リファレンスリード</a:t>
                </a:r>
                <a14:m>
                  <m:oMath xmlns:m="http://schemas.openxmlformats.org/officeDocument/2006/math">
                    <m:sSup>
                      <m:sSupPr>
                        <m:ctrlPr>
                          <a:rPr lang="en-US" altLang="ja-JP" sz="1400" i="1">
                            <a:latin typeface="Cambria Math" charset="0"/>
                          </a:rPr>
                        </m:ctrlPr>
                      </m:sSupPr>
                      <m:e>
                        <m:r>
                          <a:rPr lang="en-US" altLang="ja-JP" sz="1400" i="1">
                            <a:latin typeface="Cambria Math" charset="0"/>
                          </a:rPr>
                          <m:t>𝑚</m:t>
                        </m:r>
                      </m:e>
                      <m:sup>
                        <m:r>
                          <a:rPr lang="en-US" altLang="ja-JP" sz="1400" i="1">
                            <a:latin typeface="Cambria Math" charset="0"/>
                          </a:rPr>
                          <m:t>𝑟𝑒𝑓</m:t>
                        </m:r>
                      </m:sup>
                    </m:sSup>
                  </m:oMath>
                </a14:m>
                <a:r>
                  <a:rPr lang="ja-JP" altLang="en-US" sz="1400" dirty="0"/>
                  <a:t>本が観測</a:t>
                </a:r>
                <a:r>
                  <a:rPr lang="ja-JP" altLang="en-US" sz="1400" dirty="0"/>
                  <a:t>される</a:t>
                </a:r>
                <a:r>
                  <a:rPr lang="ja-JP" altLang="en-US" sz="1400" dirty="0" smtClean="0"/>
                  <a:t>確率</a:t>
                </a:r>
                <a:endParaRPr lang="en-US" altLang="ja-JP" sz="1400" dirty="0"/>
              </a:p>
            </p:txBody>
          </p:sp>
        </mc:Choice>
        <mc:Fallback>
          <p:sp>
            <p:nvSpPr>
              <p:cNvPr id="104" name="TextBox 103"/>
              <p:cNvSpPr txBox="1">
                <a:spLocks noRot="1" noChangeAspect="1" noMove="1" noResize="1" noEditPoints="1" noAdjustHandles="1" noChangeArrowheads="1" noChangeShapeType="1" noTextEdit="1"/>
              </p:cNvSpPr>
              <p:nvPr/>
            </p:nvSpPr>
            <p:spPr>
              <a:xfrm>
                <a:off x="316637" y="4559045"/>
                <a:ext cx="4191710" cy="529119"/>
              </a:xfrm>
              <a:prstGeom prst="rect">
                <a:avLst/>
              </a:prstGeom>
              <a:blipFill rotWithShape="0">
                <a:blip r:embed="rId15"/>
                <a:stretch>
                  <a:fillRect l="-436" t="-5747" b="-11494"/>
                </a:stretch>
              </a:blipFill>
            </p:spPr>
            <p:txBody>
              <a:bodyPr/>
              <a:lstStyle/>
              <a:p>
                <a:r>
                  <a:rPr lang="en-US">
                    <a:noFill/>
                  </a:rPr>
                  <a:t> </a:t>
                </a:r>
              </a:p>
            </p:txBody>
          </p:sp>
        </mc:Fallback>
      </mc:AlternateContent>
      <p:grpSp>
        <p:nvGrpSpPr>
          <p:cNvPr id="105" name="Group 104"/>
          <p:cNvGrpSpPr/>
          <p:nvPr/>
        </p:nvGrpSpPr>
        <p:grpSpPr>
          <a:xfrm>
            <a:off x="237888" y="5192027"/>
            <a:ext cx="3800910" cy="1529810"/>
            <a:chOff x="341747" y="2344709"/>
            <a:chExt cx="6516721" cy="2622884"/>
          </a:xfrm>
        </p:grpSpPr>
        <p:grpSp>
          <p:nvGrpSpPr>
            <p:cNvPr id="106" name="Group 105"/>
            <p:cNvGrpSpPr/>
            <p:nvPr/>
          </p:nvGrpSpPr>
          <p:grpSpPr>
            <a:xfrm>
              <a:off x="1348189" y="2344709"/>
              <a:ext cx="5510279" cy="2622884"/>
              <a:chOff x="1698596" y="1974704"/>
              <a:chExt cx="5510279" cy="2622884"/>
            </a:xfrm>
          </p:grpSpPr>
          <p:sp>
            <p:nvSpPr>
              <p:cNvPr id="109" name="Oval 108"/>
              <p:cNvSpPr/>
              <p:nvPr/>
            </p:nvSpPr>
            <p:spPr>
              <a:xfrm>
                <a:off x="1698596" y="1974704"/>
                <a:ext cx="1125571" cy="117437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0" name="Group 109"/>
              <p:cNvGrpSpPr/>
              <p:nvPr/>
            </p:nvGrpSpPr>
            <p:grpSpPr>
              <a:xfrm>
                <a:off x="1994479" y="2047912"/>
                <a:ext cx="430096" cy="430096"/>
                <a:chOff x="1030942" y="2026024"/>
                <a:chExt cx="1264023" cy="1264023"/>
              </a:xfrm>
            </p:grpSpPr>
            <p:sp>
              <p:nvSpPr>
                <p:cNvPr id="151" name="Oval 150"/>
                <p:cNvSpPr/>
                <p:nvPr/>
              </p:nvSpPr>
              <p:spPr>
                <a:xfrm>
                  <a:off x="1030942" y="2026024"/>
                  <a:ext cx="1264023" cy="126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Rectangle 151"/>
                <p:cNvSpPr/>
                <p:nvPr/>
              </p:nvSpPr>
              <p:spPr>
                <a:xfrm>
                  <a:off x="1299881" y="2402542"/>
                  <a:ext cx="726141" cy="1165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53" name="Rectangle 152"/>
                <p:cNvSpPr/>
                <p:nvPr/>
              </p:nvSpPr>
              <p:spPr>
                <a:xfrm>
                  <a:off x="1299881" y="2819401"/>
                  <a:ext cx="726141" cy="1165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grpSp>
            <p:nvGrpSpPr>
              <p:cNvPr id="111" name="Group 110"/>
              <p:cNvGrpSpPr/>
              <p:nvPr/>
            </p:nvGrpSpPr>
            <p:grpSpPr>
              <a:xfrm>
                <a:off x="2304086" y="2413951"/>
                <a:ext cx="430096" cy="430096"/>
                <a:chOff x="1030942" y="2026024"/>
                <a:chExt cx="1264023" cy="1264023"/>
              </a:xfrm>
            </p:grpSpPr>
            <p:sp>
              <p:nvSpPr>
                <p:cNvPr id="148" name="Oval 147"/>
                <p:cNvSpPr/>
                <p:nvPr/>
              </p:nvSpPr>
              <p:spPr>
                <a:xfrm>
                  <a:off x="1030942" y="2026024"/>
                  <a:ext cx="1264023" cy="126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Rectangle 148"/>
                <p:cNvSpPr/>
                <p:nvPr/>
              </p:nvSpPr>
              <p:spPr>
                <a:xfrm>
                  <a:off x="1299881" y="2402542"/>
                  <a:ext cx="726141" cy="1165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50" name="Rectangle 149"/>
                <p:cNvSpPr/>
                <p:nvPr/>
              </p:nvSpPr>
              <p:spPr>
                <a:xfrm>
                  <a:off x="1299881" y="2819401"/>
                  <a:ext cx="726141" cy="1165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sp>
            <p:nvSpPr>
              <p:cNvPr id="112" name="Oval 111"/>
              <p:cNvSpPr/>
              <p:nvPr/>
            </p:nvSpPr>
            <p:spPr>
              <a:xfrm>
                <a:off x="1831286" y="2554266"/>
                <a:ext cx="430096" cy="430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a:off x="1922795" y="2824220"/>
                <a:ext cx="247076" cy="396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nvGrpSpPr>
              <p:cNvPr id="114" name="Group 113"/>
              <p:cNvGrpSpPr/>
              <p:nvPr/>
            </p:nvGrpSpPr>
            <p:grpSpPr>
              <a:xfrm>
                <a:off x="1922795" y="2644251"/>
                <a:ext cx="247076" cy="94560"/>
                <a:chOff x="1922795" y="2644251"/>
                <a:chExt cx="247076" cy="94560"/>
              </a:xfrm>
            </p:grpSpPr>
            <p:sp>
              <p:nvSpPr>
                <p:cNvPr id="146" name="Rectangle 145"/>
                <p:cNvSpPr/>
                <p:nvPr/>
              </p:nvSpPr>
              <p:spPr>
                <a:xfrm>
                  <a:off x="1922795" y="2682380"/>
                  <a:ext cx="247076" cy="396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47" name="5-Point Star 146"/>
                <p:cNvSpPr/>
                <p:nvPr/>
              </p:nvSpPr>
              <p:spPr>
                <a:xfrm>
                  <a:off x="1994479" y="2644251"/>
                  <a:ext cx="94560" cy="94560"/>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14"/>
              <p:cNvGrpSpPr/>
              <p:nvPr/>
            </p:nvGrpSpPr>
            <p:grpSpPr>
              <a:xfrm>
                <a:off x="1698596" y="3423212"/>
                <a:ext cx="1125571" cy="1174376"/>
                <a:chOff x="1332001" y="3682169"/>
                <a:chExt cx="1125571" cy="1174376"/>
              </a:xfrm>
            </p:grpSpPr>
            <p:grpSp>
              <p:nvGrpSpPr>
                <p:cNvPr id="134" name="Group 133"/>
                <p:cNvGrpSpPr/>
                <p:nvPr/>
              </p:nvGrpSpPr>
              <p:grpSpPr>
                <a:xfrm>
                  <a:off x="1332001" y="3682169"/>
                  <a:ext cx="1125571" cy="1174376"/>
                  <a:chOff x="140625" y="1902854"/>
                  <a:chExt cx="3307977" cy="3451412"/>
                </a:xfrm>
              </p:grpSpPr>
              <p:sp>
                <p:nvSpPr>
                  <p:cNvPr id="136" name="Oval 135"/>
                  <p:cNvSpPr/>
                  <p:nvPr/>
                </p:nvSpPr>
                <p:spPr>
                  <a:xfrm>
                    <a:off x="140625" y="1902854"/>
                    <a:ext cx="3307977" cy="345141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7" name="Group 136"/>
                  <p:cNvGrpSpPr/>
                  <p:nvPr/>
                </p:nvGrpSpPr>
                <p:grpSpPr>
                  <a:xfrm>
                    <a:off x="1030942" y="2026024"/>
                    <a:ext cx="1264023" cy="1264023"/>
                    <a:chOff x="1030942" y="2026024"/>
                    <a:chExt cx="1264023" cy="1264023"/>
                  </a:xfrm>
                </p:grpSpPr>
                <p:sp>
                  <p:nvSpPr>
                    <p:cNvPr id="143" name="Oval 142"/>
                    <p:cNvSpPr/>
                    <p:nvPr/>
                  </p:nvSpPr>
                  <p:spPr>
                    <a:xfrm>
                      <a:off x="1030942" y="2026024"/>
                      <a:ext cx="1264023" cy="126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p:cNvSpPr/>
                    <p:nvPr/>
                  </p:nvSpPr>
                  <p:spPr>
                    <a:xfrm>
                      <a:off x="1299881" y="2402542"/>
                      <a:ext cx="726141" cy="1165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45" name="Rectangle 144"/>
                    <p:cNvSpPr/>
                    <p:nvPr/>
                  </p:nvSpPr>
                  <p:spPr>
                    <a:xfrm>
                      <a:off x="1299881" y="2819401"/>
                      <a:ext cx="726141" cy="1165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grpSp>
                <p:nvGrpSpPr>
                  <p:cNvPr id="138" name="Group 137"/>
                  <p:cNvGrpSpPr/>
                  <p:nvPr/>
                </p:nvGrpSpPr>
                <p:grpSpPr>
                  <a:xfrm>
                    <a:off x="551328" y="3514165"/>
                    <a:ext cx="1264023" cy="1264023"/>
                    <a:chOff x="1030942" y="2026024"/>
                    <a:chExt cx="1264023" cy="1264023"/>
                  </a:xfrm>
                </p:grpSpPr>
                <p:sp>
                  <p:nvSpPr>
                    <p:cNvPr id="140" name="Oval 139"/>
                    <p:cNvSpPr/>
                    <p:nvPr/>
                  </p:nvSpPr>
                  <p:spPr>
                    <a:xfrm>
                      <a:off x="1030942" y="2026024"/>
                      <a:ext cx="1264023" cy="126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p:cNvSpPr/>
                    <p:nvPr/>
                  </p:nvSpPr>
                  <p:spPr>
                    <a:xfrm>
                      <a:off x="1299881" y="2402542"/>
                      <a:ext cx="726141" cy="1165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42" name="Rectangle 141"/>
                    <p:cNvSpPr/>
                    <p:nvPr/>
                  </p:nvSpPr>
                  <p:spPr>
                    <a:xfrm>
                      <a:off x="1299881" y="2819401"/>
                      <a:ext cx="726141" cy="1165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sp>
                <p:nvSpPr>
                  <p:cNvPr id="139" name="5-Point Star 138"/>
                  <p:cNvSpPr/>
                  <p:nvPr/>
                </p:nvSpPr>
                <p:spPr>
                  <a:xfrm>
                    <a:off x="1030942" y="3778625"/>
                    <a:ext cx="277906" cy="277906"/>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5" name="5-Point Star 134"/>
                <p:cNvSpPr/>
                <p:nvPr/>
              </p:nvSpPr>
              <p:spPr>
                <a:xfrm>
                  <a:off x="1810332" y="3814064"/>
                  <a:ext cx="94560" cy="94560"/>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p:cNvGrpSpPr/>
              <p:nvPr/>
            </p:nvGrpSpPr>
            <p:grpSpPr>
              <a:xfrm>
                <a:off x="4803661" y="2859980"/>
                <a:ext cx="247076" cy="94560"/>
                <a:chOff x="1922795" y="2644251"/>
                <a:chExt cx="247076" cy="94560"/>
              </a:xfrm>
            </p:grpSpPr>
            <p:sp>
              <p:nvSpPr>
                <p:cNvPr id="132" name="Rectangle 131"/>
                <p:cNvSpPr/>
                <p:nvPr/>
              </p:nvSpPr>
              <p:spPr>
                <a:xfrm>
                  <a:off x="1922795" y="2682380"/>
                  <a:ext cx="247076" cy="396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33" name="5-Point Star 132"/>
                <p:cNvSpPr/>
                <p:nvPr/>
              </p:nvSpPr>
              <p:spPr>
                <a:xfrm>
                  <a:off x="1994479" y="2644251"/>
                  <a:ext cx="94560" cy="94560"/>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p:cNvGrpSpPr/>
              <p:nvPr/>
            </p:nvGrpSpPr>
            <p:grpSpPr>
              <a:xfrm>
                <a:off x="4803661" y="3040876"/>
                <a:ext cx="247076" cy="94560"/>
                <a:chOff x="1922795" y="2644251"/>
                <a:chExt cx="247076" cy="94560"/>
              </a:xfrm>
            </p:grpSpPr>
            <p:sp>
              <p:nvSpPr>
                <p:cNvPr id="130" name="Rectangle 129"/>
                <p:cNvSpPr/>
                <p:nvPr/>
              </p:nvSpPr>
              <p:spPr>
                <a:xfrm>
                  <a:off x="1922795" y="2682380"/>
                  <a:ext cx="247076" cy="396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31" name="5-Point Star 130"/>
                <p:cNvSpPr/>
                <p:nvPr/>
              </p:nvSpPr>
              <p:spPr>
                <a:xfrm>
                  <a:off x="1994479" y="2644251"/>
                  <a:ext cx="94560" cy="94560"/>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8" name="Rectangle 117"/>
              <p:cNvSpPr/>
              <p:nvPr/>
            </p:nvSpPr>
            <p:spPr>
              <a:xfrm>
                <a:off x="4803661" y="3254247"/>
                <a:ext cx="247076" cy="396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19" name="Rectangle 118"/>
              <p:cNvSpPr/>
              <p:nvPr/>
            </p:nvSpPr>
            <p:spPr>
              <a:xfrm>
                <a:off x="4803661" y="3426144"/>
                <a:ext cx="247076" cy="396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20" name="Rectangle 119"/>
              <p:cNvSpPr/>
              <p:nvPr/>
            </p:nvSpPr>
            <p:spPr>
              <a:xfrm>
                <a:off x="4803661" y="3601386"/>
                <a:ext cx="247076" cy="396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mc:AlternateContent xmlns:mc="http://schemas.openxmlformats.org/markup-compatibility/2006">
            <mc:Choice xmlns:a14="http://schemas.microsoft.com/office/drawing/2010/main" Requires="a14">
              <p:sp>
                <p:nvSpPr>
                  <p:cNvPr id="121" name="Oval 120"/>
                  <p:cNvSpPr/>
                  <p:nvPr/>
                </p:nvSpPr>
                <p:spPr>
                  <a:xfrm>
                    <a:off x="3436024" y="2886072"/>
                    <a:ext cx="755780" cy="7557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600" i="1" smtClean="0">
                                  <a:solidFill>
                                    <a:schemeClr val="tx1"/>
                                  </a:solidFill>
                                  <a:latin typeface="Cambria Math" charset="0"/>
                                </a:rPr>
                              </m:ctrlPr>
                            </m:sSupPr>
                            <m:e>
                              <m:r>
                                <a:rPr lang="en-US" sz="1600" b="0" i="1" smtClean="0">
                                  <a:solidFill>
                                    <a:schemeClr val="tx1"/>
                                  </a:solidFill>
                                  <a:latin typeface="Cambria Math" charset="0"/>
                                </a:rPr>
                                <m:t>   </m:t>
                              </m:r>
                              <m:r>
                                <a:rPr lang="en-US" sz="1600" i="1">
                                  <a:solidFill>
                                    <a:schemeClr val="tx1"/>
                                  </a:solidFill>
                                  <a:latin typeface="Cambria Math" charset="0"/>
                                </a:rPr>
                                <m:t>𝑍</m:t>
                              </m:r>
                            </m:e>
                            <m:sup>
                              <m:r>
                                <a:rPr lang="en-US" sz="1600" i="1">
                                  <a:solidFill>
                                    <a:schemeClr val="tx1"/>
                                  </a:solidFill>
                                  <a:latin typeface="Cambria Math" charset="0"/>
                                </a:rPr>
                                <m:t>(</m:t>
                              </m:r>
                              <m:r>
                                <a:rPr lang="en-US" sz="1600" i="1">
                                  <a:solidFill>
                                    <a:schemeClr val="tx1"/>
                                  </a:solidFill>
                                  <a:latin typeface="Cambria Math" charset="0"/>
                                </a:rPr>
                                <m:t>𝑘</m:t>
                              </m:r>
                              <m:r>
                                <a:rPr lang="en-US" sz="1600" i="1">
                                  <a:solidFill>
                                    <a:schemeClr val="tx1"/>
                                  </a:solidFill>
                                  <a:latin typeface="Cambria Math" charset="0"/>
                                </a:rPr>
                                <m:t>)</m:t>
                              </m:r>
                            </m:sup>
                          </m:sSup>
                        </m:oMath>
                      </m:oMathPara>
                    </a14:m>
                    <a:endParaRPr lang="en-US" sz="1600" dirty="0"/>
                  </a:p>
                </p:txBody>
              </p:sp>
            </mc:Choice>
            <mc:Fallback>
              <p:sp>
                <p:nvSpPr>
                  <p:cNvPr id="121" name="Oval 120"/>
                  <p:cNvSpPr>
                    <a:spLocks noRot="1" noChangeAspect="1" noMove="1" noResize="1" noEditPoints="1" noAdjustHandles="1" noChangeArrowheads="1" noChangeShapeType="1" noTextEdit="1"/>
                  </p:cNvSpPr>
                  <p:nvPr/>
                </p:nvSpPr>
                <p:spPr>
                  <a:xfrm>
                    <a:off x="3436024" y="2886072"/>
                    <a:ext cx="755780" cy="755780"/>
                  </a:xfrm>
                  <a:prstGeom prst="ellipse">
                    <a:avLst/>
                  </a:prstGeom>
                  <a:blipFill rotWithShape="0">
                    <a:blip r:embed="rId16"/>
                    <a:stretch>
                      <a:fillRect l="-34667" t="-50667" r="-9333" b="-73333"/>
                    </a:stretch>
                  </a:blipFill>
                  <a:ln>
                    <a:solidFill>
                      <a:schemeClr val="tx1"/>
                    </a:solidFill>
                  </a:ln>
                </p:spPr>
                <p:txBody>
                  <a:bodyPr/>
                  <a:lstStyle/>
                  <a:p>
                    <a:r>
                      <a:rPr lang="en-US">
                        <a:noFill/>
                      </a:rPr>
                      <a:t> </a:t>
                    </a:r>
                  </a:p>
                </p:txBody>
              </p:sp>
            </mc:Fallback>
          </mc:AlternateContent>
          <p:pic>
            <p:nvPicPr>
              <p:cNvPr id="122" name="Picture 121"/>
              <p:cNvPicPr>
                <a:picLocks noChangeAspect="1"/>
              </p:cNvPicPr>
              <p:nvPr/>
            </p:nvPicPr>
            <p:blipFill>
              <a:blip r:embed="rId17"/>
              <a:stretch>
                <a:fillRect/>
              </a:stretch>
            </p:blipFill>
            <p:spPr>
              <a:xfrm>
                <a:off x="3436024" y="3606174"/>
                <a:ext cx="654576" cy="808452"/>
              </a:xfrm>
              <a:prstGeom prst="rect">
                <a:avLst/>
              </a:prstGeom>
            </p:spPr>
          </p:pic>
          <p:cxnSp>
            <p:nvCxnSpPr>
              <p:cNvPr id="123" name="Straight Connector 122"/>
              <p:cNvCxnSpPr>
                <a:stCxn id="134" idx="6"/>
              </p:cNvCxnSpPr>
              <p:nvPr/>
            </p:nvCxnSpPr>
            <p:spPr>
              <a:xfrm>
                <a:off x="2824167" y="2561892"/>
                <a:ext cx="722538" cy="4348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23" idx="6"/>
              </p:cNvCxnSpPr>
              <p:nvPr/>
            </p:nvCxnSpPr>
            <p:spPr>
              <a:xfrm flipV="1">
                <a:off x="2824167" y="3531171"/>
                <a:ext cx="722538" cy="479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4191804" y="3263962"/>
                <a:ext cx="48410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Right Brace 125"/>
              <p:cNvSpPr/>
              <p:nvPr/>
            </p:nvSpPr>
            <p:spPr>
              <a:xfrm>
                <a:off x="5085811" y="2868532"/>
                <a:ext cx="196294" cy="266903"/>
              </a:xfrm>
              <a:prstGeom prst="rightBrace">
                <a:avLst>
                  <a:gd name="adj1" fmla="val 8333"/>
                  <a:gd name="adj2" fmla="val 5142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7" name="Right Brace 126"/>
              <p:cNvSpPr/>
              <p:nvPr/>
            </p:nvSpPr>
            <p:spPr>
              <a:xfrm>
                <a:off x="5085811" y="3234479"/>
                <a:ext cx="196294" cy="418648"/>
              </a:xfrm>
              <a:prstGeom prst="rightBrace">
                <a:avLst>
                  <a:gd name="adj1" fmla="val 8333"/>
                  <a:gd name="adj2" fmla="val 5142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28" name="TextBox 127"/>
                  <p:cNvSpPr txBox="1"/>
                  <p:nvPr/>
                </p:nvSpPr>
                <p:spPr>
                  <a:xfrm>
                    <a:off x="5346203" y="3278108"/>
                    <a:ext cx="1862672" cy="286835"/>
                  </a:xfrm>
                  <a:prstGeom prst="rect">
                    <a:avLst/>
                  </a:prstGeom>
                  <a:noFill/>
                </p:spPr>
                <p:txBody>
                  <a:bodyPr wrap="none" lIns="0" tIns="0" rIns="0" bIns="0" rtlCol="0">
                    <a:spAutoFit/>
                  </a:bodyPr>
                  <a:lstStyle/>
                  <a:p>
                    <a14:m>
                      <m:oMath xmlns:m="http://schemas.openxmlformats.org/officeDocument/2006/math">
                        <m:sSubSup>
                          <m:sSubSupPr>
                            <m:ctrlPr>
                              <a:rPr lang="en-US" sz="1000" i="1" smtClean="0">
                                <a:latin typeface="Cambria Math" charset="0"/>
                              </a:rPr>
                            </m:ctrlPr>
                          </m:sSubSupPr>
                          <m:e>
                            <m:r>
                              <a:rPr lang="en-US" sz="1000" b="0" i="1" smtClean="0">
                                <a:latin typeface="Cambria Math" charset="0"/>
                              </a:rPr>
                              <m:t>𝑚</m:t>
                            </m:r>
                          </m:e>
                          <m:sub>
                            <m:r>
                              <a:rPr lang="en-US" sz="1000" b="0" i="1" smtClean="0">
                                <a:latin typeface="Cambria Math" charset="0"/>
                              </a:rPr>
                              <m:t>𝑘</m:t>
                            </m:r>
                          </m:sub>
                          <m:sup>
                            <m:r>
                              <a:rPr lang="en-US" sz="1000" b="0" i="1" smtClean="0">
                                <a:latin typeface="Cambria Math" charset="0"/>
                              </a:rPr>
                              <m:t>𝑟𝑒𝑓</m:t>
                            </m:r>
                          </m:sup>
                        </m:sSubSup>
                      </m:oMath>
                    </a14:m>
                    <a:r>
                      <a:rPr lang="en-US" sz="1000" dirty="0" smtClean="0"/>
                      <a:t> reference reads</a:t>
                    </a:r>
                    <a:endParaRPr lang="en-US" sz="1000" dirty="0"/>
                  </a:p>
                </p:txBody>
              </p:sp>
            </mc:Choice>
            <mc:Fallback>
              <p:sp>
                <p:nvSpPr>
                  <p:cNvPr id="128" name="TextBox 127"/>
                  <p:cNvSpPr txBox="1">
                    <a:spLocks noRot="1" noChangeAspect="1" noMove="1" noResize="1" noEditPoints="1" noAdjustHandles="1" noChangeArrowheads="1" noChangeShapeType="1" noTextEdit="1"/>
                  </p:cNvSpPr>
                  <p:nvPr/>
                </p:nvSpPr>
                <p:spPr>
                  <a:xfrm>
                    <a:off x="5346203" y="3278108"/>
                    <a:ext cx="1862672" cy="286835"/>
                  </a:xfrm>
                  <a:prstGeom prst="rect">
                    <a:avLst/>
                  </a:prstGeom>
                  <a:blipFill rotWithShape="0">
                    <a:blip r:embed="rId18"/>
                    <a:stretch>
                      <a:fillRect l="-2793" t="-7143" r="-18994"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9" name="Rectangle 128"/>
                  <p:cNvSpPr/>
                  <p:nvPr/>
                </p:nvSpPr>
                <p:spPr>
                  <a:xfrm>
                    <a:off x="5253870" y="2779748"/>
                    <a:ext cx="1893051" cy="373878"/>
                  </a:xfrm>
                  <a:prstGeom prst="rect">
                    <a:avLst/>
                  </a:prstGeom>
                </p:spPr>
                <p:txBody>
                  <a:bodyPr wrap="none">
                    <a:spAutoFit/>
                  </a:bodyPr>
                  <a:lstStyle/>
                  <a:p>
                    <a14:m>
                      <m:oMath xmlns:m="http://schemas.openxmlformats.org/officeDocument/2006/math">
                        <m:sSubSup>
                          <m:sSubSupPr>
                            <m:ctrlPr>
                              <a:rPr lang="en-US" sz="1000" i="1" smtClean="0">
                                <a:latin typeface="Cambria Math" charset="0"/>
                              </a:rPr>
                            </m:ctrlPr>
                          </m:sSubSupPr>
                          <m:e>
                            <m:r>
                              <a:rPr lang="en-US" sz="1000" i="1">
                                <a:latin typeface="Cambria Math" charset="0"/>
                              </a:rPr>
                              <m:t>𝑚</m:t>
                            </m:r>
                          </m:e>
                          <m:sub>
                            <m:r>
                              <a:rPr lang="en-US" sz="1000" i="1">
                                <a:latin typeface="Cambria Math" charset="0"/>
                              </a:rPr>
                              <m:t>𝑘</m:t>
                            </m:r>
                          </m:sub>
                          <m:sup>
                            <m:r>
                              <a:rPr lang="en-US" sz="1000" b="0" i="1" smtClean="0">
                                <a:latin typeface="Cambria Math" charset="0"/>
                              </a:rPr>
                              <m:t>𝑣𝑎𝑟</m:t>
                            </m:r>
                          </m:sup>
                        </m:sSubSup>
                        <m:r>
                          <a:rPr lang="en-US" sz="1000" i="1">
                            <a:latin typeface="Cambria Math" charset="0"/>
                          </a:rPr>
                          <m:t> </m:t>
                        </m:r>
                      </m:oMath>
                    </a14:m>
                    <a:r>
                      <a:rPr lang="en-US" sz="1000" dirty="0" smtClean="0"/>
                      <a:t>variant </a:t>
                    </a:r>
                    <a:r>
                      <a:rPr lang="en-US" sz="1000" dirty="0"/>
                      <a:t>reads</a:t>
                    </a:r>
                  </a:p>
                </p:txBody>
              </p:sp>
            </mc:Choice>
            <mc:Fallback>
              <p:sp>
                <p:nvSpPr>
                  <p:cNvPr id="129" name="Rectangle 128"/>
                  <p:cNvSpPr>
                    <a:spLocks noRot="1" noChangeAspect="1" noMove="1" noResize="1" noEditPoints="1" noAdjustHandles="1" noChangeArrowheads="1" noChangeShapeType="1" noTextEdit="1"/>
                  </p:cNvSpPr>
                  <p:nvPr/>
                </p:nvSpPr>
                <p:spPr>
                  <a:xfrm>
                    <a:off x="5253870" y="2779748"/>
                    <a:ext cx="1893051" cy="373878"/>
                  </a:xfrm>
                  <a:prstGeom prst="rect">
                    <a:avLst/>
                  </a:prstGeom>
                  <a:blipFill rotWithShape="0">
                    <a:blip r:embed="rId19"/>
                    <a:stretch>
                      <a:fillRect t="-80556" r="-10440" b="-116667"/>
                    </a:stretch>
                  </a:blipFill>
                </p:spPr>
                <p:txBody>
                  <a:bodyPr/>
                  <a:lstStyle/>
                  <a:p>
                    <a:r>
                      <a:rPr lang="en-US">
                        <a:noFill/>
                      </a:rPr>
                      <a:t> </a:t>
                    </a:r>
                  </a:p>
                </p:txBody>
              </p:sp>
            </mc:Fallback>
          </mc:AlternateContent>
        </p:grpSp>
        <p:sp>
          <p:nvSpPr>
            <p:cNvPr id="107" name="TextBox 106"/>
            <p:cNvSpPr txBox="1"/>
            <p:nvPr/>
          </p:nvSpPr>
          <p:spPr>
            <a:xfrm>
              <a:off x="341747" y="2756046"/>
              <a:ext cx="966826" cy="373878"/>
            </a:xfrm>
            <a:prstGeom prst="rect">
              <a:avLst/>
            </a:prstGeom>
            <a:noFill/>
          </p:spPr>
          <p:txBody>
            <a:bodyPr wrap="none" rtlCol="0">
              <a:spAutoFit/>
            </a:bodyPr>
            <a:lstStyle/>
            <a:p>
              <a:r>
                <a:rPr lang="ja-JP" altLang="en-US" sz="1000" dirty="0" smtClean="0"/>
                <a:t>部分型</a:t>
              </a:r>
              <a:r>
                <a:rPr lang="en-US" altLang="ja-JP" sz="1000" dirty="0" smtClean="0"/>
                <a:t>1</a:t>
              </a:r>
              <a:endParaRPr lang="en-US" sz="1000" dirty="0"/>
            </a:p>
          </p:txBody>
        </p:sp>
        <p:sp>
          <p:nvSpPr>
            <p:cNvPr id="108" name="TextBox 107"/>
            <p:cNvSpPr txBox="1"/>
            <p:nvPr/>
          </p:nvSpPr>
          <p:spPr>
            <a:xfrm>
              <a:off x="366888" y="4223070"/>
              <a:ext cx="966826" cy="373878"/>
            </a:xfrm>
            <a:prstGeom prst="rect">
              <a:avLst/>
            </a:prstGeom>
            <a:noFill/>
          </p:spPr>
          <p:txBody>
            <a:bodyPr wrap="none" rtlCol="0">
              <a:spAutoFit/>
            </a:bodyPr>
            <a:lstStyle/>
            <a:p>
              <a:r>
                <a:rPr lang="ja-JP" altLang="en-US" sz="1000" dirty="0" smtClean="0"/>
                <a:t>部分型</a:t>
              </a:r>
              <a:r>
                <a:rPr lang="en-US" altLang="ja-JP" sz="1000" dirty="0"/>
                <a:t>2</a:t>
              </a:r>
              <a:endParaRPr lang="en-US" sz="1000" dirty="0"/>
            </a:p>
          </p:txBody>
        </p:sp>
      </p:grpSp>
      <p:cxnSp>
        <p:nvCxnSpPr>
          <p:cNvPr id="156" name="Straight Arrow Connector 155"/>
          <p:cNvCxnSpPr/>
          <p:nvPr/>
        </p:nvCxnSpPr>
        <p:spPr>
          <a:xfrm flipV="1">
            <a:off x="5187153" y="6514106"/>
            <a:ext cx="2245793" cy="110727"/>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flipV="1">
            <a:off x="8616864" y="6431377"/>
            <a:ext cx="5843" cy="202209"/>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grpSp>
        <p:nvGrpSpPr>
          <p:cNvPr id="161" name="Group 160"/>
          <p:cNvGrpSpPr/>
          <p:nvPr/>
        </p:nvGrpSpPr>
        <p:grpSpPr>
          <a:xfrm>
            <a:off x="3342996" y="6118667"/>
            <a:ext cx="6422441" cy="595938"/>
            <a:chOff x="74437" y="5024700"/>
            <a:chExt cx="8813419" cy="817797"/>
          </a:xfrm>
        </p:grpSpPr>
        <p:pic>
          <p:nvPicPr>
            <p:cNvPr id="154" name="Picture 153"/>
            <p:cNvPicPr>
              <a:picLocks noChangeAspect="1"/>
            </p:cNvPicPr>
            <p:nvPr/>
          </p:nvPicPr>
          <p:blipFill>
            <a:blip r:embed="rId20"/>
            <a:stretch>
              <a:fillRect/>
            </a:stretch>
          </p:blipFill>
          <p:spPr>
            <a:xfrm>
              <a:off x="74437" y="5024700"/>
              <a:ext cx="8813419" cy="817797"/>
            </a:xfrm>
            <a:prstGeom prst="rect">
              <a:avLst/>
            </a:prstGeom>
            <a:solidFill>
              <a:schemeClr val="bg1"/>
            </a:solidFill>
          </p:spPr>
        </p:pic>
        <p:sp>
          <p:nvSpPr>
            <p:cNvPr id="155" name="Rectangle 154"/>
            <p:cNvSpPr/>
            <p:nvPr/>
          </p:nvSpPr>
          <p:spPr>
            <a:xfrm>
              <a:off x="5586609" y="5349000"/>
              <a:ext cx="814192" cy="30629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0" name="Rectangle 159"/>
            <p:cNvSpPr/>
            <p:nvPr/>
          </p:nvSpPr>
          <p:spPr>
            <a:xfrm>
              <a:off x="7105323" y="5349000"/>
              <a:ext cx="1374797" cy="25652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sp>
        <p:nvSpPr>
          <p:cNvPr id="162" name="TextBox 161"/>
          <p:cNvSpPr txBox="1"/>
          <p:nvPr/>
        </p:nvSpPr>
        <p:spPr>
          <a:xfrm>
            <a:off x="2130309" y="6329233"/>
            <a:ext cx="1866765" cy="276999"/>
          </a:xfrm>
          <a:prstGeom prst="rect">
            <a:avLst/>
          </a:prstGeom>
          <a:noFill/>
        </p:spPr>
        <p:txBody>
          <a:bodyPr wrap="square" rtlCol="0">
            <a:spAutoFit/>
          </a:bodyPr>
          <a:lstStyle/>
          <a:p>
            <a:r>
              <a:rPr lang="en-US" sz="1200" dirty="0" smtClean="0"/>
              <a:t>EM</a:t>
            </a:r>
            <a:r>
              <a:rPr lang="ja-JP" altLang="en-US" sz="1200" dirty="0" smtClean="0"/>
              <a:t>アルゴリズム</a:t>
            </a:r>
            <a:endParaRPr lang="en-US" sz="1200" dirty="0"/>
          </a:p>
        </p:txBody>
      </p:sp>
      <mc:AlternateContent xmlns:mc="http://schemas.openxmlformats.org/markup-compatibility/2006">
        <mc:Choice xmlns:a14="http://schemas.microsoft.com/office/drawing/2010/main" Requires="a14">
          <p:sp>
            <p:nvSpPr>
              <p:cNvPr id="157" name="TextBox 156"/>
              <p:cNvSpPr txBox="1"/>
              <p:nvPr/>
            </p:nvSpPr>
            <p:spPr>
              <a:xfrm>
                <a:off x="4158073" y="6650529"/>
                <a:ext cx="2676709" cy="246221"/>
              </a:xfrm>
              <a:prstGeom prst="rect">
                <a:avLst/>
              </a:prstGeom>
              <a:noFill/>
            </p:spPr>
            <p:txBody>
              <a:bodyPr wrap="square" rtlCol="0">
                <a:spAutoFit/>
              </a:bodyPr>
              <a:lstStyle/>
              <a:p>
                <a:r>
                  <a:rPr lang="ja-JP" altLang="en-US" sz="1000" dirty="0" smtClean="0">
                    <a:solidFill>
                      <a:srgbClr val="0432FF"/>
                    </a:solidFill>
                  </a:rPr>
                  <a:t>変異リードが部分型</a:t>
                </a:r>
                <a:r>
                  <a:rPr lang="en-US" altLang="ja-JP" sz="1000" dirty="0" smtClean="0">
                    <a:solidFill>
                      <a:srgbClr val="0432FF"/>
                    </a:solidFill>
                  </a:rPr>
                  <a:t> </a:t>
                </a:r>
                <a14:m>
                  <m:oMath xmlns:m="http://schemas.openxmlformats.org/officeDocument/2006/math">
                    <m:sSub>
                      <m:sSubPr>
                        <m:ctrlPr>
                          <a:rPr lang="en-US" altLang="ja-JP" sz="1000" i="1" smtClean="0">
                            <a:solidFill>
                              <a:srgbClr val="0432FF"/>
                            </a:solidFill>
                            <a:latin typeface="Cambria Math" charset="0"/>
                          </a:rPr>
                        </m:ctrlPr>
                      </m:sSubPr>
                      <m:e>
                        <m:r>
                          <a:rPr lang="en-US" altLang="ja-JP" sz="1000" b="0" i="1" smtClean="0">
                            <a:solidFill>
                              <a:srgbClr val="0432FF"/>
                            </a:solidFill>
                            <a:latin typeface="Cambria Math" charset="0"/>
                          </a:rPr>
                          <m:t>𝑞</m:t>
                        </m:r>
                      </m:e>
                      <m:sub>
                        <m:r>
                          <a:rPr lang="en-US" altLang="ja-JP" sz="1000" b="0" i="1" smtClean="0">
                            <a:solidFill>
                              <a:srgbClr val="0432FF"/>
                            </a:solidFill>
                            <a:latin typeface="Cambria Math" charset="0"/>
                          </a:rPr>
                          <m:t>𝑘𝑙</m:t>
                        </m:r>
                      </m:sub>
                    </m:sSub>
                  </m:oMath>
                </a14:m>
                <a:r>
                  <a:rPr lang="ja-JP" altLang="en-US" sz="1000" dirty="0" smtClean="0">
                    <a:solidFill>
                      <a:srgbClr val="0432FF"/>
                    </a:solidFill>
                  </a:rPr>
                  <a:t>から出力される確率</a:t>
                </a:r>
                <a:endParaRPr lang="en-US" altLang="ja-JP" sz="1000" dirty="0" smtClean="0">
                  <a:solidFill>
                    <a:srgbClr val="0432FF"/>
                  </a:solidFill>
                </a:endParaRPr>
              </a:p>
            </p:txBody>
          </p:sp>
        </mc:Choice>
        <mc:Fallback>
          <p:sp>
            <p:nvSpPr>
              <p:cNvPr id="157" name="TextBox 156"/>
              <p:cNvSpPr txBox="1">
                <a:spLocks noRot="1" noChangeAspect="1" noMove="1" noResize="1" noEditPoints="1" noAdjustHandles="1" noChangeArrowheads="1" noChangeShapeType="1" noTextEdit="1"/>
              </p:cNvSpPr>
              <p:nvPr/>
            </p:nvSpPr>
            <p:spPr>
              <a:xfrm>
                <a:off x="4158073" y="6650529"/>
                <a:ext cx="2676709" cy="246221"/>
              </a:xfrm>
              <a:prstGeom prst="rect">
                <a:avLst/>
              </a:prstGeom>
              <a:blipFill rotWithShape="0">
                <a:blip r:embed="rId21"/>
                <a:stretch>
                  <a:fillRect b="-1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9" name="TextBox 158"/>
              <p:cNvSpPr txBox="1"/>
              <p:nvPr/>
            </p:nvSpPr>
            <p:spPr>
              <a:xfrm>
                <a:off x="6726267" y="6657479"/>
                <a:ext cx="3251569" cy="246221"/>
              </a:xfrm>
              <a:prstGeom prst="rect">
                <a:avLst/>
              </a:prstGeom>
              <a:noFill/>
            </p:spPr>
            <p:txBody>
              <a:bodyPr wrap="square" rtlCol="0">
                <a:spAutoFit/>
              </a:bodyPr>
              <a:lstStyle/>
              <a:p>
                <a:r>
                  <a:rPr lang="ja-JP" altLang="en-US" sz="1000" dirty="0" smtClean="0">
                    <a:solidFill>
                      <a:srgbClr val="0432FF"/>
                    </a:solidFill>
                  </a:rPr>
                  <a:t>リファレンスリードが部分型</a:t>
                </a:r>
                <a:r>
                  <a:rPr lang="en-US" altLang="ja-JP" sz="1000" dirty="0" smtClean="0">
                    <a:solidFill>
                      <a:srgbClr val="0432FF"/>
                    </a:solidFill>
                  </a:rPr>
                  <a:t> </a:t>
                </a:r>
                <a14:m>
                  <m:oMath xmlns:m="http://schemas.openxmlformats.org/officeDocument/2006/math">
                    <m:sSub>
                      <m:sSubPr>
                        <m:ctrlPr>
                          <a:rPr lang="en-US" altLang="ja-JP" sz="1000" i="1" smtClean="0">
                            <a:solidFill>
                              <a:srgbClr val="0432FF"/>
                            </a:solidFill>
                            <a:latin typeface="Cambria Math" charset="0"/>
                          </a:rPr>
                        </m:ctrlPr>
                      </m:sSubPr>
                      <m:e>
                        <m:r>
                          <a:rPr lang="en-US" altLang="ja-JP" sz="1000" b="0" i="1" smtClean="0">
                            <a:solidFill>
                              <a:srgbClr val="0432FF"/>
                            </a:solidFill>
                            <a:latin typeface="Cambria Math" charset="0"/>
                          </a:rPr>
                          <m:t>𝑞</m:t>
                        </m:r>
                      </m:e>
                      <m:sub>
                        <m:r>
                          <a:rPr lang="en-US" altLang="ja-JP" sz="1000" b="0" i="1" smtClean="0">
                            <a:solidFill>
                              <a:srgbClr val="0432FF"/>
                            </a:solidFill>
                            <a:latin typeface="Cambria Math" charset="0"/>
                          </a:rPr>
                          <m:t>𝑘𝑙</m:t>
                        </m:r>
                      </m:sub>
                    </m:sSub>
                  </m:oMath>
                </a14:m>
                <a:r>
                  <a:rPr lang="ja-JP" altLang="en-US" sz="1000" dirty="0" smtClean="0">
                    <a:solidFill>
                      <a:srgbClr val="0432FF"/>
                    </a:solidFill>
                  </a:rPr>
                  <a:t>から出力される確率</a:t>
                </a:r>
                <a:endParaRPr lang="en-US" altLang="ja-JP" sz="1000" dirty="0" smtClean="0">
                  <a:solidFill>
                    <a:srgbClr val="0432FF"/>
                  </a:solidFill>
                </a:endParaRPr>
              </a:p>
            </p:txBody>
          </p:sp>
        </mc:Choice>
        <mc:Fallback>
          <p:sp>
            <p:nvSpPr>
              <p:cNvPr id="159" name="TextBox 158"/>
              <p:cNvSpPr txBox="1">
                <a:spLocks noRot="1" noChangeAspect="1" noMove="1" noResize="1" noEditPoints="1" noAdjustHandles="1" noChangeArrowheads="1" noChangeShapeType="1" noTextEdit="1"/>
              </p:cNvSpPr>
              <p:nvPr/>
            </p:nvSpPr>
            <p:spPr>
              <a:xfrm>
                <a:off x="6726267" y="6657479"/>
                <a:ext cx="3251569" cy="246221"/>
              </a:xfrm>
              <a:prstGeom prst="rect">
                <a:avLst/>
              </a:prstGeom>
              <a:blipFill rotWithShape="0">
                <a:blip r:embed="rId22"/>
                <a:stretch>
                  <a:fillRect b="-15000"/>
                </a:stretch>
              </a:blipFill>
            </p:spPr>
            <p:txBody>
              <a:bodyPr/>
              <a:lstStyle/>
              <a:p>
                <a:r>
                  <a:rPr lang="en-US">
                    <a:noFill/>
                  </a:rPr>
                  <a:t> </a:t>
                </a:r>
              </a:p>
            </p:txBody>
          </p:sp>
        </mc:Fallback>
      </mc:AlternateContent>
      <p:cxnSp>
        <p:nvCxnSpPr>
          <p:cNvPr id="166" name="Straight Arrow Connector 165"/>
          <p:cNvCxnSpPr/>
          <p:nvPr/>
        </p:nvCxnSpPr>
        <p:spPr>
          <a:xfrm flipV="1">
            <a:off x="6595593" y="6624833"/>
            <a:ext cx="1015723" cy="53401"/>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V="1">
            <a:off x="8968045" y="6488851"/>
            <a:ext cx="6408" cy="203587"/>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pic>
        <p:nvPicPr>
          <p:cNvPr id="177" name="Picture 176"/>
          <p:cNvPicPr>
            <a:picLocks noChangeAspect="1"/>
          </p:cNvPicPr>
          <p:nvPr/>
        </p:nvPicPr>
        <p:blipFill>
          <a:blip r:embed="rId23"/>
          <a:stretch>
            <a:fillRect/>
          </a:stretch>
        </p:blipFill>
        <p:spPr>
          <a:xfrm>
            <a:off x="6471664" y="5784335"/>
            <a:ext cx="3061792" cy="397859"/>
          </a:xfrm>
          <a:prstGeom prst="rect">
            <a:avLst/>
          </a:prstGeom>
        </p:spPr>
      </p:pic>
      <p:sp>
        <p:nvSpPr>
          <p:cNvPr id="178" name="TextBox 177"/>
          <p:cNvSpPr txBox="1"/>
          <p:nvPr/>
        </p:nvSpPr>
        <p:spPr>
          <a:xfrm>
            <a:off x="5187153" y="5832677"/>
            <a:ext cx="1195549" cy="276999"/>
          </a:xfrm>
          <a:prstGeom prst="rect">
            <a:avLst/>
          </a:prstGeom>
          <a:noFill/>
        </p:spPr>
        <p:txBody>
          <a:bodyPr wrap="square" rtlCol="0">
            <a:spAutoFit/>
          </a:bodyPr>
          <a:lstStyle/>
          <a:p>
            <a:r>
              <a:rPr lang="ja-JP" altLang="en-US" sz="1200" dirty="0" smtClean="0"/>
              <a:t>最尤推定問題</a:t>
            </a:r>
            <a:endParaRPr lang="en-US" sz="1200" dirty="0"/>
          </a:p>
        </p:txBody>
      </p:sp>
      <p:sp>
        <p:nvSpPr>
          <p:cNvPr id="179" name="Rounded Rectangle 178"/>
          <p:cNvSpPr/>
          <p:nvPr/>
        </p:nvSpPr>
        <p:spPr>
          <a:xfrm>
            <a:off x="237888" y="2731943"/>
            <a:ext cx="5136631" cy="18271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0" name="Picture 179" descr=".30 &#10;0.20 &#10;0.10 &#10;0.00 &#10;Pseudo Time "/>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926016" y="246564"/>
            <a:ext cx="984663" cy="984663"/>
          </a:xfrm>
          <a:prstGeom prst="rect">
            <a:avLst/>
          </a:prstGeom>
          <a:noFill/>
        </p:spPr>
      </p:pic>
      <p:sp>
        <p:nvSpPr>
          <p:cNvPr id="182" name="TextBox 181"/>
          <p:cNvSpPr txBox="1"/>
          <p:nvPr/>
        </p:nvSpPr>
        <p:spPr>
          <a:xfrm>
            <a:off x="5326202" y="2734768"/>
            <a:ext cx="4643813" cy="584775"/>
          </a:xfrm>
          <a:prstGeom prst="rect">
            <a:avLst/>
          </a:prstGeom>
          <a:noFill/>
        </p:spPr>
        <p:txBody>
          <a:bodyPr wrap="square" rtlCol="0">
            <a:spAutoFit/>
          </a:bodyPr>
          <a:lstStyle/>
          <a:p>
            <a:pPr marL="285750" indent="-285750">
              <a:buFont typeface="Wingdings" charset="2"/>
              <a:buChar char="Ø"/>
            </a:pPr>
            <a:r>
              <a:rPr lang="ja-JP" altLang="en-US" sz="1600" dirty="0" smtClean="0">
                <a:solidFill>
                  <a:srgbClr val="FF0000"/>
                </a:solidFill>
              </a:rPr>
              <a:t>混合分布モデルのパラメータ推定問題</a:t>
            </a:r>
            <a:r>
              <a:rPr lang="ja-JP" altLang="en-US" sz="1600" dirty="0" smtClean="0"/>
              <a:t>として、各部分型の構成比と誕生時刻を最尤推定</a:t>
            </a:r>
            <a:endParaRPr lang="en-US" altLang="ja-JP" sz="1600" dirty="0" smtClean="0"/>
          </a:p>
        </p:txBody>
      </p:sp>
    </p:spTree>
    <p:extLst>
      <p:ext uri="{BB962C8B-B14F-4D97-AF65-F5344CB8AC3E}">
        <p14:creationId xmlns:p14="http://schemas.microsoft.com/office/powerpoint/2010/main" val="1482796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272214" cy="573823"/>
          </a:xfrm>
        </p:spPr>
        <p:txBody>
          <a:bodyPr>
            <a:noAutofit/>
          </a:bodyPr>
          <a:lstStyle/>
          <a:p>
            <a:r>
              <a:rPr lang="ja-JP" altLang="en-US" dirty="0" smtClean="0"/>
              <a:t>結果・考察</a:t>
            </a:r>
            <a:r>
              <a:rPr lang="en-US" altLang="ja-JP" dirty="0" smtClean="0"/>
              <a:t> </a:t>
            </a:r>
            <a:r>
              <a:rPr lang="ja-JP" altLang="en-US" dirty="0" smtClean="0"/>
              <a:t>及び</a:t>
            </a:r>
            <a:r>
              <a:rPr lang="en-US" altLang="ja-JP" dirty="0" smtClean="0"/>
              <a:t> </a:t>
            </a:r>
            <a:r>
              <a:rPr lang="ja-JP" altLang="en-US" dirty="0" smtClean="0"/>
              <a:t>今後の課題</a:t>
            </a:r>
            <a:endParaRPr lang="en-US" dirty="0"/>
          </a:p>
        </p:txBody>
      </p:sp>
      <mc:AlternateContent xmlns:mc="http://schemas.openxmlformats.org/markup-compatibility/2006">
        <mc:Choice xmlns:a14="http://schemas.microsoft.com/office/drawing/2010/main" Requires="a14">
          <p:sp>
            <p:nvSpPr>
              <p:cNvPr id="145" name="Content Placeholder 2"/>
              <p:cNvSpPr>
                <a:spLocks noGrp="1"/>
              </p:cNvSpPr>
              <p:nvPr>
                <p:ph idx="1"/>
              </p:nvPr>
            </p:nvSpPr>
            <p:spPr>
              <a:xfrm>
                <a:off x="-1" y="573823"/>
                <a:ext cx="7515226" cy="1257329"/>
              </a:xfrm>
              <a:solidFill>
                <a:schemeClr val="bg1"/>
              </a:solidFill>
            </p:spPr>
            <p:txBody>
              <a:bodyPr>
                <a:normAutofit/>
              </a:bodyPr>
              <a:lstStyle/>
              <a:p>
                <a:r>
                  <a:rPr lang="ja-JP" altLang="en-US" sz="1600" dirty="0" smtClean="0">
                    <a:solidFill>
                      <a:schemeClr val="tx1"/>
                    </a:solidFill>
                  </a:rPr>
                  <a:t>正解の</a:t>
                </a:r>
                <a:r>
                  <a:rPr lang="ja-JP" altLang="en-US" sz="1600" dirty="0" smtClean="0">
                    <a:solidFill>
                      <a:srgbClr val="FF0000"/>
                    </a:solidFill>
                  </a:rPr>
                  <a:t>誕生時刻</a:t>
                </a:r>
                <a14:m>
                  <m:oMath xmlns:m="http://schemas.openxmlformats.org/officeDocument/2006/math">
                    <m:r>
                      <a:rPr lang="en-US" altLang="ja-JP" sz="1600" i="1">
                        <a:solidFill>
                          <a:srgbClr val="FF0000"/>
                        </a:solidFill>
                        <a:latin typeface="Cambria Math" charset="0"/>
                      </a:rPr>
                      <m:t>𝑡</m:t>
                    </m:r>
                  </m:oMath>
                </a14:m>
                <a:r>
                  <a:rPr lang="en-US" altLang="ja-JP" sz="1600" dirty="0">
                    <a:solidFill>
                      <a:schemeClr val="tx1"/>
                    </a:solidFill>
                  </a:rPr>
                  <a:t>, </a:t>
                </a:r>
                <a:r>
                  <a:rPr lang="ja-JP" altLang="en-US" sz="1600" dirty="0" smtClean="0">
                    <a:solidFill>
                      <a:srgbClr val="FF0000"/>
                    </a:solidFill>
                  </a:rPr>
                  <a:t>構成比</a:t>
                </a:r>
                <a14:m>
                  <m:oMath xmlns:m="http://schemas.openxmlformats.org/officeDocument/2006/math">
                    <m:r>
                      <a:rPr lang="en-US" altLang="ja-JP" sz="1600" i="1">
                        <a:solidFill>
                          <a:srgbClr val="FF0000"/>
                        </a:solidFill>
                        <a:latin typeface="Cambria Math" charset="0"/>
                      </a:rPr>
                      <m:t>𝑛</m:t>
                    </m:r>
                  </m:oMath>
                </a14:m>
                <a:r>
                  <a:rPr lang="ja-JP" altLang="en-US" sz="1600" dirty="0" smtClean="0">
                    <a:solidFill>
                      <a:schemeClr val="tx1"/>
                    </a:solidFill>
                  </a:rPr>
                  <a:t>を用意</a:t>
                </a:r>
                <a:endParaRPr lang="en-US" altLang="ja-JP" sz="1600" dirty="0">
                  <a:solidFill>
                    <a:schemeClr val="tx1"/>
                  </a:solidFill>
                </a:endParaRPr>
              </a:p>
              <a:p>
                <a:r>
                  <a:rPr lang="ja-JP" altLang="en-US" sz="1600" dirty="0" smtClean="0">
                    <a:solidFill>
                      <a:schemeClr val="tx1"/>
                    </a:solidFill>
                  </a:rPr>
                  <a:t>正解</a:t>
                </a:r>
                <a14:m>
                  <m:oMath xmlns:m="http://schemas.openxmlformats.org/officeDocument/2006/math">
                    <m:r>
                      <a:rPr lang="en-US" altLang="ja-JP" sz="1600" i="1">
                        <a:solidFill>
                          <a:schemeClr val="tx1"/>
                        </a:solidFill>
                        <a:latin typeface="Cambria Math" charset="0"/>
                      </a:rPr>
                      <m:t>𝑡</m:t>
                    </m:r>
                    <m:r>
                      <a:rPr lang="en-US" altLang="ja-JP" sz="1600" i="1">
                        <a:solidFill>
                          <a:schemeClr val="tx1"/>
                        </a:solidFill>
                        <a:latin typeface="Cambria Math" charset="0"/>
                      </a:rPr>
                      <m:t>, </m:t>
                    </m:r>
                    <m:r>
                      <a:rPr lang="en-US" altLang="ja-JP" sz="1600" i="1">
                        <a:solidFill>
                          <a:schemeClr val="tx1"/>
                        </a:solidFill>
                        <a:latin typeface="Cambria Math" charset="0"/>
                      </a:rPr>
                      <m:t>𝑛</m:t>
                    </m:r>
                  </m:oMath>
                </a14:m>
                <a:r>
                  <a:rPr lang="ja-JP" altLang="en-US" sz="1600" dirty="0">
                    <a:solidFill>
                      <a:schemeClr val="tx1"/>
                    </a:solidFill>
                  </a:rPr>
                  <a:t>に基づき計算される変異アレル</a:t>
                </a:r>
                <a:r>
                  <a:rPr lang="ja-JP" altLang="en-US" sz="1600" dirty="0" smtClean="0">
                    <a:solidFill>
                      <a:schemeClr val="tx1"/>
                    </a:solidFill>
                  </a:rPr>
                  <a:t>頻度</a:t>
                </a:r>
                <a:r>
                  <a:rPr lang="ja-JP" altLang="en-US" sz="1600" dirty="0">
                    <a:solidFill>
                      <a:schemeClr val="tx1"/>
                    </a:solidFill>
                  </a:rPr>
                  <a:t>　</a:t>
                </a:r>
                <a:r>
                  <a:rPr lang="ja-JP" altLang="en-US" sz="1600" dirty="0" smtClean="0">
                    <a:solidFill>
                      <a:schemeClr val="tx1"/>
                    </a:solidFill>
                  </a:rPr>
                  <a:t>　　</a:t>
                </a:r>
                <a:r>
                  <a:rPr lang="ja-JP" altLang="en-US" sz="1600" dirty="0" smtClean="0">
                    <a:solidFill>
                      <a:schemeClr val="tx1"/>
                    </a:solidFill>
                  </a:rPr>
                  <a:t>リード</a:t>
                </a:r>
                <a:r>
                  <a:rPr lang="ja-JP" altLang="en-US" sz="1600" dirty="0" smtClean="0">
                    <a:solidFill>
                      <a:schemeClr val="tx1"/>
                    </a:solidFill>
                  </a:rPr>
                  <a:t>をシミュレーション</a:t>
                </a:r>
                <a:endParaRPr lang="en-US" altLang="ja-JP" sz="1600" dirty="0">
                  <a:solidFill>
                    <a:schemeClr val="tx1"/>
                  </a:solidFill>
                </a:endParaRPr>
              </a:p>
              <a:p>
                <a:r>
                  <a:rPr lang="ja-JP" altLang="en-US" sz="1600" dirty="0" smtClean="0">
                    <a:solidFill>
                      <a:schemeClr val="tx1"/>
                    </a:solidFill>
                  </a:rPr>
                  <a:t>シミュレーションした</a:t>
                </a:r>
                <a:r>
                  <a:rPr lang="ja-JP" altLang="en-US" sz="1600" dirty="0">
                    <a:solidFill>
                      <a:schemeClr val="tx1"/>
                    </a:solidFill>
                  </a:rPr>
                  <a:t>リード</a:t>
                </a:r>
                <a:r>
                  <a:rPr lang="ja-JP" altLang="en-US" sz="1600" dirty="0" smtClean="0">
                    <a:solidFill>
                      <a:schemeClr val="tx1"/>
                    </a:solidFill>
                  </a:rPr>
                  <a:t>　　　</a:t>
                </a:r>
                <a14:m>
                  <m:oMath xmlns:m="http://schemas.openxmlformats.org/officeDocument/2006/math">
                    <m:r>
                      <a:rPr lang="en-US" altLang="ja-JP" sz="1600" i="1">
                        <a:solidFill>
                          <a:schemeClr val="tx1"/>
                        </a:solidFill>
                        <a:latin typeface="Cambria Math" charset="0"/>
                      </a:rPr>
                      <m:t>𝑡</m:t>
                    </m:r>
                    <m:r>
                      <a:rPr lang="en-US" altLang="ja-JP" sz="1600" i="1">
                        <a:solidFill>
                          <a:schemeClr val="tx1"/>
                        </a:solidFill>
                        <a:latin typeface="Cambria Math" charset="0"/>
                      </a:rPr>
                      <m:t>, </m:t>
                    </m:r>
                    <m:r>
                      <a:rPr lang="en-US" altLang="ja-JP" sz="1600" i="1">
                        <a:solidFill>
                          <a:schemeClr val="tx1"/>
                        </a:solidFill>
                        <a:latin typeface="Cambria Math" charset="0"/>
                      </a:rPr>
                      <m:t>𝑛</m:t>
                    </m:r>
                  </m:oMath>
                </a14:m>
                <a:r>
                  <a:rPr lang="ja-JP" altLang="en-US" sz="1600" dirty="0" smtClean="0">
                    <a:solidFill>
                      <a:schemeClr val="tx1"/>
                    </a:solidFill>
                  </a:rPr>
                  <a:t>を</a:t>
                </a:r>
                <a:r>
                  <a:rPr lang="en-US" altLang="ja-JP" sz="1600" dirty="0" smtClean="0">
                    <a:solidFill>
                      <a:schemeClr val="tx1"/>
                    </a:solidFill>
                  </a:rPr>
                  <a:t>EM</a:t>
                </a:r>
                <a:r>
                  <a:rPr lang="ja-JP" altLang="en-US" sz="1600" dirty="0" smtClean="0">
                    <a:solidFill>
                      <a:schemeClr val="tx1"/>
                    </a:solidFill>
                  </a:rPr>
                  <a:t>アルゴリズムに</a:t>
                </a:r>
                <a:r>
                  <a:rPr lang="ja-JP" altLang="en-US" sz="1600" dirty="0">
                    <a:solidFill>
                      <a:schemeClr val="tx1"/>
                    </a:solidFill>
                  </a:rPr>
                  <a:t>より最尤</a:t>
                </a:r>
                <a:r>
                  <a:rPr lang="ja-JP" altLang="en-US" sz="1600" dirty="0" smtClean="0">
                    <a:solidFill>
                      <a:schemeClr val="tx1"/>
                    </a:solidFill>
                  </a:rPr>
                  <a:t>推定</a:t>
                </a:r>
                <a:endParaRPr lang="en-US" altLang="ja-JP" sz="1600" dirty="0" smtClean="0">
                  <a:solidFill>
                    <a:schemeClr val="tx1"/>
                  </a:solidFill>
                </a:endParaRPr>
              </a:p>
              <a:p>
                <a:endParaRPr lang="en-US" dirty="0"/>
              </a:p>
            </p:txBody>
          </p:sp>
        </mc:Choice>
        <mc:Fallback>
          <p:sp>
            <p:nvSpPr>
              <p:cNvPr id="145" name="Content Placeholder 2"/>
              <p:cNvSpPr>
                <a:spLocks noGrp="1" noRot="1" noChangeAspect="1" noMove="1" noResize="1" noEditPoints="1" noAdjustHandles="1" noChangeArrowheads="1" noChangeShapeType="1" noTextEdit="1"/>
              </p:cNvSpPr>
              <p:nvPr>
                <p:ph idx="1"/>
              </p:nvPr>
            </p:nvSpPr>
            <p:spPr>
              <a:xfrm>
                <a:off x="-1" y="573823"/>
                <a:ext cx="7515226" cy="1257329"/>
              </a:xfrm>
              <a:blipFill rotWithShape="0">
                <a:blip r:embed="rId3"/>
                <a:stretch>
                  <a:fillRect l="-81" t="-3398"/>
                </a:stretch>
              </a:blipFill>
            </p:spPr>
            <p:txBody>
              <a:bodyPr/>
              <a:lstStyle/>
              <a:p>
                <a:r>
                  <a:rPr lang="en-US">
                    <a:noFill/>
                  </a:rPr>
                  <a:t> </a:t>
                </a:r>
              </a:p>
            </p:txBody>
          </p:sp>
        </mc:Fallback>
      </mc:AlternateContent>
      <p:grpSp>
        <p:nvGrpSpPr>
          <p:cNvPr id="146" name="Group 145"/>
          <p:cNvGrpSpPr/>
          <p:nvPr/>
        </p:nvGrpSpPr>
        <p:grpSpPr>
          <a:xfrm>
            <a:off x="6157914" y="1713354"/>
            <a:ext cx="2834502" cy="1160758"/>
            <a:chOff x="642704" y="1559622"/>
            <a:chExt cx="6087531" cy="2492909"/>
          </a:xfrm>
          <a:solidFill>
            <a:schemeClr val="bg1"/>
          </a:solidFill>
        </p:grpSpPr>
        <p:pic>
          <p:nvPicPr>
            <p:cNvPr id="147" name="Picture 146"/>
            <p:cNvPicPr>
              <a:picLocks noChangeAspect="1"/>
            </p:cNvPicPr>
            <p:nvPr/>
          </p:nvPicPr>
          <p:blipFill rotWithShape="1">
            <a:blip r:embed="rId4">
              <a:extLst>
                <a:ext uri="{28A0092B-C50C-407E-A947-70E740481C1C}">
                  <a14:useLocalDpi xmlns:a14="http://schemas.microsoft.com/office/drawing/2010/main" val="0"/>
                </a:ext>
              </a:extLst>
            </a:blip>
            <a:srcRect l="9931" t="12416" r="6507" b="13953"/>
            <a:stretch/>
          </p:blipFill>
          <p:spPr>
            <a:xfrm>
              <a:off x="1199810" y="1615972"/>
              <a:ext cx="5530425" cy="2436559"/>
            </a:xfrm>
            <a:prstGeom prst="rect">
              <a:avLst/>
            </a:prstGeom>
            <a:grpFill/>
          </p:spPr>
        </p:pic>
        <p:cxnSp>
          <p:nvCxnSpPr>
            <p:cNvPr id="148" name="Straight Arrow Connector 147"/>
            <p:cNvCxnSpPr/>
            <p:nvPr/>
          </p:nvCxnSpPr>
          <p:spPr>
            <a:xfrm flipH="1" flipV="1">
              <a:off x="993313" y="1870231"/>
              <a:ext cx="5736922" cy="12526"/>
            </a:xfrm>
            <a:prstGeom prst="straightConnector1">
              <a:avLst/>
            </a:prstGeom>
            <a:grp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TextBox 148"/>
                <p:cNvSpPr txBox="1"/>
                <p:nvPr/>
              </p:nvSpPr>
              <p:spPr>
                <a:xfrm>
                  <a:off x="642704" y="1559622"/>
                  <a:ext cx="350609" cy="369332"/>
                </a:xfrm>
                <a:prstGeom prst="rect">
                  <a:avLst/>
                </a:prstGeom>
                <a:grp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𝑡</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642704" y="1559622"/>
                  <a:ext cx="350609" cy="369332"/>
                </a:xfrm>
                <a:prstGeom prst="rect">
                  <a:avLst/>
                </a:prstGeom>
                <a:blipFill rotWithShape="0">
                  <a:blip r:embed="rId5"/>
                  <a:stretch>
                    <a:fillRect/>
                  </a:stretch>
                </a:blipFill>
              </p:spPr>
              <p:txBody>
                <a:bodyPr/>
                <a:lstStyle/>
                <a:p>
                  <a:r>
                    <a:rPr lang="en-US">
                      <a:noFill/>
                    </a:rPr>
                    <a:t> </a:t>
                  </a:r>
                </a:p>
              </p:txBody>
            </p:sp>
          </mc:Fallback>
        </mc:AlternateContent>
      </p:grpSp>
      <p:sp>
        <p:nvSpPr>
          <p:cNvPr id="150" name="Rectangle 149"/>
          <p:cNvSpPr/>
          <p:nvPr/>
        </p:nvSpPr>
        <p:spPr>
          <a:xfrm>
            <a:off x="4669790" y="2111319"/>
            <a:ext cx="2005353" cy="338554"/>
          </a:xfrm>
          <a:prstGeom prst="rect">
            <a:avLst/>
          </a:prstGeom>
        </p:spPr>
        <p:txBody>
          <a:bodyPr wrap="square">
            <a:spAutoFit/>
          </a:bodyPr>
          <a:lstStyle/>
          <a:p>
            <a:r>
              <a:rPr lang="ja-JP" altLang="en-US" sz="1600" dirty="0" smtClean="0"/>
              <a:t>正解パラメータ</a:t>
            </a:r>
            <a:endParaRPr lang="en-US" altLang="ja-JP" sz="1600" dirty="0"/>
          </a:p>
        </p:txBody>
      </p:sp>
      <p:grpSp>
        <p:nvGrpSpPr>
          <p:cNvPr id="195" name="Group 194"/>
          <p:cNvGrpSpPr/>
          <p:nvPr/>
        </p:nvGrpSpPr>
        <p:grpSpPr>
          <a:xfrm>
            <a:off x="112031" y="2222372"/>
            <a:ext cx="5651494" cy="2067288"/>
            <a:chOff x="101282" y="2737666"/>
            <a:chExt cx="5651494" cy="2067288"/>
          </a:xfrm>
        </p:grpSpPr>
        <p:grpSp>
          <p:nvGrpSpPr>
            <p:cNvPr id="161" name="Group 160"/>
            <p:cNvGrpSpPr/>
            <p:nvPr/>
          </p:nvGrpSpPr>
          <p:grpSpPr>
            <a:xfrm>
              <a:off x="242794" y="3135407"/>
              <a:ext cx="5509982" cy="1642721"/>
              <a:chOff x="720485" y="4190422"/>
              <a:chExt cx="5509982" cy="1642721"/>
            </a:xfrm>
          </p:grpSpPr>
          <p:sp>
            <p:nvSpPr>
              <p:cNvPr id="152" name="TextBox 151"/>
              <p:cNvSpPr txBox="1"/>
              <p:nvPr/>
            </p:nvSpPr>
            <p:spPr>
              <a:xfrm>
                <a:off x="1309633" y="4223704"/>
                <a:ext cx="3076287" cy="246221"/>
              </a:xfrm>
              <a:prstGeom prst="rect">
                <a:avLst/>
              </a:prstGeom>
              <a:noFill/>
            </p:spPr>
            <p:txBody>
              <a:bodyPr wrap="square" rtlCol="0">
                <a:spAutoFit/>
              </a:bodyPr>
              <a:lstStyle/>
              <a:p>
                <a:r>
                  <a:rPr lang="ja-JP" altLang="en-US" sz="1000" b="1" dirty="0" smtClean="0"/>
                  <a:t>誕生時刻の推定精度</a:t>
                </a:r>
                <a:endParaRPr lang="en-US" sz="1000" b="1" dirty="0"/>
              </a:p>
            </p:txBody>
          </p:sp>
          <p:pic>
            <p:nvPicPr>
              <p:cNvPr id="154" name="Picture 1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3039" y="4190422"/>
                <a:ext cx="1642721" cy="1642721"/>
              </a:xfrm>
              <a:prstGeom prst="rect">
                <a:avLst/>
              </a:prstGeom>
            </p:spPr>
          </p:pic>
          <p:pic>
            <p:nvPicPr>
              <p:cNvPr id="155" name="Picture 1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7777" y="4190422"/>
                <a:ext cx="1642721" cy="1642721"/>
              </a:xfrm>
              <a:prstGeom prst="rect">
                <a:avLst/>
              </a:prstGeom>
              <a:solidFill>
                <a:schemeClr val="bg1"/>
              </a:solidFill>
            </p:spPr>
          </p:pic>
          <p:sp>
            <p:nvSpPr>
              <p:cNvPr id="156" name="TextBox 155"/>
              <p:cNvSpPr txBox="1"/>
              <p:nvPr/>
            </p:nvSpPr>
            <p:spPr>
              <a:xfrm>
                <a:off x="720485" y="4888671"/>
                <a:ext cx="481074" cy="246221"/>
              </a:xfrm>
              <a:prstGeom prst="rect">
                <a:avLst/>
              </a:prstGeom>
              <a:noFill/>
            </p:spPr>
            <p:txBody>
              <a:bodyPr wrap="square" rtlCol="0">
                <a:spAutoFit/>
              </a:bodyPr>
              <a:lstStyle/>
              <a:p>
                <a:r>
                  <a:rPr lang="ja-JP" altLang="en-US" sz="1000" b="1" dirty="0" smtClean="0"/>
                  <a:t>誤差</a:t>
                </a:r>
                <a:endParaRPr lang="en-US" sz="1000" b="1" dirty="0"/>
              </a:p>
            </p:txBody>
          </p:sp>
          <p:sp>
            <p:nvSpPr>
              <p:cNvPr id="157" name="TextBox 156"/>
              <p:cNvSpPr txBox="1"/>
              <p:nvPr/>
            </p:nvSpPr>
            <p:spPr>
              <a:xfrm>
                <a:off x="3128043" y="4223704"/>
                <a:ext cx="3102424" cy="246221"/>
              </a:xfrm>
              <a:prstGeom prst="rect">
                <a:avLst/>
              </a:prstGeom>
              <a:solidFill>
                <a:schemeClr val="bg1"/>
              </a:solidFill>
            </p:spPr>
            <p:txBody>
              <a:bodyPr wrap="square" rtlCol="0">
                <a:spAutoFit/>
              </a:bodyPr>
              <a:lstStyle/>
              <a:p>
                <a:r>
                  <a:rPr lang="ja-JP" altLang="en-US" sz="1000" b="1" dirty="0" smtClean="0"/>
                  <a:t>構成比の推定精度</a:t>
                </a:r>
                <a:endParaRPr lang="en-US" sz="1000" b="1" dirty="0"/>
              </a:p>
            </p:txBody>
          </p:sp>
          <p:sp>
            <p:nvSpPr>
              <p:cNvPr id="158" name="TextBox 157"/>
              <p:cNvSpPr txBox="1"/>
              <p:nvPr/>
            </p:nvSpPr>
            <p:spPr>
              <a:xfrm>
                <a:off x="980340" y="5586920"/>
                <a:ext cx="1867436" cy="246221"/>
              </a:xfrm>
              <a:prstGeom prst="rect">
                <a:avLst/>
              </a:prstGeom>
              <a:solidFill>
                <a:schemeClr val="bg1"/>
              </a:solidFill>
            </p:spPr>
            <p:txBody>
              <a:bodyPr wrap="square" rtlCol="0">
                <a:spAutoFit/>
              </a:bodyPr>
              <a:lstStyle/>
              <a:p>
                <a:pPr algn="ctr"/>
                <a:r>
                  <a:rPr lang="en-US" altLang="ja-JP" sz="1000" b="1" dirty="0" smtClean="0"/>
                  <a:t>#SNVs</a:t>
                </a:r>
                <a:endParaRPr lang="en-US" sz="1000" b="1" dirty="0"/>
              </a:p>
            </p:txBody>
          </p:sp>
          <p:sp>
            <p:nvSpPr>
              <p:cNvPr id="159" name="TextBox 158"/>
              <p:cNvSpPr txBox="1"/>
              <p:nvPr/>
            </p:nvSpPr>
            <p:spPr>
              <a:xfrm>
                <a:off x="2811819" y="5586918"/>
                <a:ext cx="1867436" cy="246221"/>
              </a:xfrm>
              <a:prstGeom prst="rect">
                <a:avLst/>
              </a:prstGeom>
              <a:solidFill>
                <a:schemeClr val="bg1"/>
              </a:solidFill>
            </p:spPr>
            <p:txBody>
              <a:bodyPr wrap="square" rtlCol="0">
                <a:spAutoFit/>
              </a:bodyPr>
              <a:lstStyle/>
              <a:p>
                <a:pPr algn="ctr"/>
                <a:r>
                  <a:rPr lang="en-US" altLang="ja-JP" sz="1000" b="1" dirty="0" smtClean="0"/>
                  <a:t>#SNVs</a:t>
                </a:r>
                <a:endParaRPr lang="en-US" sz="1000" b="1" dirty="0"/>
              </a:p>
            </p:txBody>
          </p:sp>
        </p:grpSp>
        <p:grpSp>
          <p:nvGrpSpPr>
            <p:cNvPr id="194" name="Group 193"/>
            <p:cNvGrpSpPr/>
            <p:nvPr/>
          </p:nvGrpSpPr>
          <p:grpSpPr>
            <a:xfrm>
              <a:off x="101282" y="2737666"/>
              <a:ext cx="4100282" cy="2067288"/>
              <a:chOff x="101282" y="2737666"/>
              <a:chExt cx="4100282" cy="2067288"/>
            </a:xfrm>
          </p:grpSpPr>
          <p:sp>
            <p:nvSpPr>
              <p:cNvPr id="162" name="Rounded Rectangle 161"/>
              <p:cNvSpPr/>
              <p:nvPr/>
            </p:nvSpPr>
            <p:spPr>
              <a:xfrm>
                <a:off x="101282" y="3110737"/>
                <a:ext cx="4100282" cy="166738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itle 1"/>
              <p:cNvSpPr txBox="1">
                <a:spLocks/>
              </p:cNvSpPr>
              <p:nvPr/>
            </p:nvSpPr>
            <p:spPr>
              <a:xfrm>
                <a:off x="446202" y="2737666"/>
                <a:ext cx="2186337" cy="397741"/>
              </a:xfrm>
              <a:prstGeom prst="rect">
                <a:avLst/>
              </a:prstGeom>
              <a:solidFill>
                <a:srgbClr val="0070C0"/>
              </a:solidFill>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solidFill>
                      <a:schemeClr val="bg1"/>
                    </a:solidFill>
                  </a:rPr>
                  <a:t>SNV</a:t>
                </a:r>
                <a:r>
                  <a:rPr lang="ja-JP" altLang="en-US" sz="2000" dirty="0" smtClean="0">
                    <a:solidFill>
                      <a:schemeClr val="bg1"/>
                    </a:solidFill>
                  </a:rPr>
                  <a:t>数と推定精度</a:t>
                </a:r>
                <a:endParaRPr lang="en-US" sz="2000" dirty="0">
                  <a:solidFill>
                    <a:schemeClr val="bg1"/>
                  </a:solidFill>
                </a:endParaRPr>
              </a:p>
            </p:txBody>
          </p:sp>
          <p:sp>
            <p:nvSpPr>
              <p:cNvPr id="153" name="TextBox 152"/>
              <p:cNvSpPr txBox="1"/>
              <p:nvPr/>
            </p:nvSpPr>
            <p:spPr>
              <a:xfrm>
                <a:off x="112031" y="4558733"/>
                <a:ext cx="1048685" cy="246221"/>
              </a:xfrm>
              <a:prstGeom prst="rect">
                <a:avLst/>
              </a:prstGeom>
              <a:noFill/>
            </p:spPr>
            <p:txBody>
              <a:bodyPr wrap="none" rtlCol="0">
                <a:spAutoFit/>
              </a:bodyPr>
              <a:lstStyle/>
              <a:p>
                <a:r>
                  <a:rPr lang="en-US" sz="1000" dirty="0" smtClean="0"/>
                  <a:t>coverage</a:t>
                </a:r>
                <a:r>
                  <a:rPr lang="en-US" sz="1000" dirty="0" smtClean="0"/>
                  <a:t> </a:t>
                </a:r>
                <a:r>
                  <a:rPr lang="en-US" sz="1000" dirty="0" smtClean="0"/>
                  <a:t>= </a:t>
                </a:r>
                <a:r>
                  <a:rPr lang="en-US" altLang="ja-JP" sz="1000" dirty="0" smtClean="0"/>
                  <a:t>100</a:t>
                </a:r>
                <a:endParaRPr lang="en-US" sz="1000" dirty="0"/>
              </a:p>
            </p:txBody>
          </p:sp>
        </p:grpSp>
      </p:grpSp>
      <p:grpSp>
        <p:nvGrpSpPr>
          <p:cNvPr id="196" name="Group 195"/>
          <p:cNvGrpSpPr/>
          <p:nvPr/>
        </p:nvGrpSpPr>
        <p:grpSpPr>
          <a:xfrm>
            <a:off x="105993" y="4615252"/>
            <a:ext cx="5651494" cy="2067288"/>
            <a:chOff x="101282" y="4802795"/>
            <a:chExt cx="5651494" cy="2067288"/>
          </a:xfrm>
        </p:grpSpPr>
        <p:pic>
          <p:nvPicPr>
            <p:cNvPr id="178" name="Picture 17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15669" y="5202281"/>
              <a:ext cx="1639227" cy="1639227"/>
            </a:xfrm>
            <a:prstGeom prst="rect">
              <a:avLst/>
            </a:prstGeom>
            <a:noFill/>
          </p:spPr>
        </p:pic>
        <p:pic>
          <p:nvPicPr>
            <p:cNvPr id="177" name="Picture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1504" y="5212846"/>
              <a:ext cx="1630407" cy="1630407"/>
            </a:xfrm>
            <a:prstGeom prst="rect">
              <a:avLst/>
            </a:prstGeom>
          </p:spPr>
        </p:pic>
        <p:grpSp>
          <p:nvGrpSpPr>
            <p:cNvPr id="166" name="Group 165"/>
            <p:cNvGrpSpPr/>
            <p:nvPr/>
          </p:nvGrpSpPr>
          <p:grpSpPr>
            <a:xfrm>
              <a:off x="242794" y="5233818"/>
              <a:ext cx="5509982" cy="1609437"/>
              <a:chOff x="720485" y="4223704"/>
              <a:chExt cx="5509982" cy="1609437"/>
            </a:xfrm>
          </p:grpSpPr>
          <p:sp>
            <p:nvSpPr>
              <p:cNvPr id="167" name="TextBox 166"/>
              <p:cNvSpPr txBox="1"/>
              <p:nvPr/>
            </p:nvSpPr>
            <p:spPr>
              <a:xfrm>
                <a:off x="1309633" y="4223704"/>
                <a:ext cx="3076287" cy="246221"/>
              </a:xfrm>
              <a:prstGeom prst="rect">
                <a:avLst/>
              </a:prstGeom>
              <a:noFill/>
            </p:spPr>
            <p:txBody>
              <a:bodyPr wrap="square" rtlCol="0">
                <a:spAutoFit/>
              </a:bodyPr>
              <a:lstStyle/>
              <a:p>
                <a:r>
                  <a:rPr lang="ja-JP" altLang="en-US" sz="1000" b="1" dirty="0" smtClean="0"/>
                  <a:t>誕生時刻の推定精度</a:t>
                </a:r>
                <a:endParaRPr lang="en-US" sz="1000" b="1" dirty="0"/>
              </a:p>
            </p:txBody>
          </p:sp>
          <p:sp>
            <p:nvSpPr>
              <p:cNvPr id="170" name="TextBox 169"/>
              <p:cNvSpPr txBox="1"/>
              <p:nvPr/>
            </p:nvSpPr>
            <p:spPr>
              <a:xfrm>
                <a:off x="720485" y="4888671"/>
                <a:ext cx="481074" cy="246221"/>
              </a:xfrm>
              <a:prstGeom prst="rect">
                <a:avLst/>
              </a:prstGeom>
              <a:noFill/>
            </p:spPr>
            <p:txBody>
              <a:bodyPr wrap="square" rtlCol="0">
                <a:spAutoFit/>
              </a:bodyPr>
              <a:lstStyle/>
              <a:p>
                <a:r>
                  <a:rPr lang="ja-JP" altLang="en-US" sz="1000" b="1" dirty="0" smtClean="0"/>
                  <a:t>誤差</a:t>
                </a:r>
                <a:endParaRPr lang="en-US" sz="1000" b="1" dirty="0"/>
              </a:p>
            </p:txBody>
          </p:sp>
          <p:sp>
            <p:nvSpPr>
              <p:cNvPr id="171" name="TextBox 170"/>
              <p:cNvSpPr txBox="1"/>
              <p:nvPr/>
            </p:nvSpPr>
            <p:spPr>
              <a:xfrm>
                <a:off x="3128043" y="4223704"/>
                <a:ext cx="3102424" cy="246221"/>
              </a:xfrm>
              <a:prstGeom prst="rect">
                <a:avLst/>
              </a:prstGeom>
              <a:solidFill>
                <a:schemeClr val="bg1"/>
              </a:solidFill>
            </p:spPr>
            <p:txBody>
              <a:bodyPr wrap="square" rtlCol="0">
                <a:spAutoFit/>
              </a:bodyPr>
              <a:lstStyle/>
              <a:p>
                <a:r>
                  <a:rPr lang="ja-JP" altLang="en-US" sz="1000" b="1" dirty="0" smtClean="0"/>
                  <a:t>構成比の推定精度</a:t>
                </a:r>
                <a:endParaRPr lang="en-US" sz="1000" b="1" dirty="0"/>
              </a:p>
            </p:txBody>
          </p:sp>
          <p:sp>
            <p:nvSpPr>
              <p:cNvPr id="172" name="TextBox 171"/>
              <p:cNvSpPr txBox="1"/>
              <p:nvPr/>
            </p:nvSpPr>
            <p:spPr>
              <a:xfrm>
                <a:off x="980340" y="5586920"/>
                <a:ext cx="1867436" cy="246221"/>
              </a:xfrm>
              <a:prstGeom prst="rect">
                <a:avLst/>
              </a:prstGeom>
              <a:solidFill>
                <a:schemeClr val="bg1"/>
              </a:solidFill>
            </p:spPr>
            <p:txBody>
              <a:bodyPr wrap="square" rtlCol="0">
                <a:spAutoFit/>
              </a:bodyPr>
              <a:lstStyle/>
              <a:p>
                <a:pPr algn="ctr"/>
                <a:r>
                  <a:rPr lang="en-US" sz="1000" b="1" dirty="0" smtClean="0"/>
                  <a:t>coverage</a:t>
                </a:r>
                <a:endParaRPr lang="en-US" sz="1000" b="1" dirty="0"/>
              </a:p>
            </p:txBody>
          </p:sp>
          <p:sp>
            <p:nvSpPr>
              <p:cNvPr id="173" name="TextBox 172"/>
              <p:cNvSpPr txBox="1"/>
              <p:nvPr/>
            </p:nvSpPr>
            <p:spPr>
              <a:xfrm>
                <a:off x="2811819" y="5586918"/>
                <a:ext cx="1867436" cy="246221"/>
              </a:xfrm>
              <a:prstGeom prst="rect">
                <a:avLst/>
              </a:prstGeom>
              <a:solidFill>
                <a:schemeClr val="bg1"/>
              </a:solidFill>
            </p:spPr>
            <p:txBody>
              <a:bodyPr wrap="square" rtlCol="0">
                <a:spAutoFit/>
              </a:bodyPr>
              <a:lstStyle/>
              <a:p>
                <a:pPr algn="ctr"/>
                <a:r>
                  <a:rPr lang="en-US" sz="1000" b="1" dirty="0" smtClean="0"/>
                  <a:t>coverage</a:t>
                </a:r>
                <a:endParaRPr lang="en-US" sz="1000" b="1" dirty="0"/>
              </a:p>
            </p:txBody>
          </p:sp>
        </p:grpSp>
        <p:sp>
          <p:nvSpPr>
            <p:cNvPr id="174" name="Rounded Rectangle 173"/>
            <p:cNvSpPr/>
            <p:nvPr/>
          </p:nvSpPr>
          <p:spPr>
            <a:xfrm>
              <a:off x="101282" y="5175866"/>
              <a:ext cx="4100282" cy="166738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itle 1"/>
            <p:cNvSpPr txBox="1">
              <a:spLocks/>
            </p:cNvSpPr>
            <p:nvPr/>
          </p:nvSpPr>
          <p:spPr>
            <a:xfrm>
              <a:off x="446202" y="4802795"/>
              <a:ext cx="2568847" cy="397741"/>
            </a:xfrm>
            <a:prstGeom prst="rect">
              <a:avLst/>
            </a:prstGeom>
            <a:solidFill>
              <a:srgbClr val="0070C0"/>
            </a:solidFill>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ja-JP" sz="2000" dirty="0" smtClean="0">
                  <a:solidFill>
                    <a:schemeClr val="bg1"/>
                  </a:solidFill>
                </a:rPr>
                <a:t>coverage</a:t>
              </a:r>
              <a:r>
                <a:rPr lang="ja-JP" altLang="en-US" sz="2000" dirty="0" smtClean="0">
                  <a:solidFill>
                    <a:schemeClr val="bg1"/>
                  </a:solidFill>
                </a:rPr>
                <a:t>と推定精度</a:t>
              </a:r>
              <a:endParaRPr lang="en-US" sz="2000" dirty="0">
                <a:solidFill>
                  <a:schemeClr val="bg1"/>
                </a:solidFill>
              </a:endParaRPr>
            </a:p>
          </p:txBody>
        </p:sp>
        <p:sp>
          <p:nvSpPr>
            <p:cNvPr id="176" name="TextBox 175"/>
            <p:cNvSpPr txBox="1"/>
            <p:nvPr/>
          </p:nvSpPr>
          <p:spPr>
            <a:xfrm>
              <a:off x="112031" y="6623862"/>
              <a:ext cx="934871" cy="246221"/>
            </a:xfrm>
            <a:prstGeom prst="rect">
              <a:avLst/>
            </a:prstGeom>
            <a:noFill/>
          </p:spPr>
          <p:txBody>
            <a:bodyPr wrap="none" rtlCol="0">
              <a:spAutoFit/>
            </a:bodyPr>
            <a:lstStyle/>
            <a:p>
              <a:r>
                <a:rPr lang="en-US" sz="1000" dirty="0" smtClean="0"/>
                <a:t>#SNVs </a:t>
              </a:r>
              <a:r>
                <a:rPr lang="en-US" sz="1000" dirty="0" smtClean="0"/>
                <a:t>= </a:t>
              </a:r>
              <a:r>
                <a:rPr lang="en-US" sz="1000" dirty="0" smtClean="0"/>
                <a:t>3</a:t>
              </a:r>
              <a:r>
                <a:rPr lang="en-US" altLang="ja-JP" sz="1000" dirty="0" smtClean="0"/>
                <a:t>000</a:t>
              </a:r>
              <a:endParaRPr lang="en-US" sz="1000" dirty="0"/>
            </a:p>
          </p:txBody>
        </p:sp>
      </p:grpSp>
      <mc:AlternateContent xmlns:mc="http://schemas.openxmlformats.org/markup-compatibility/2006">
        <mc:Choice xmlns:a14="http://schemas.microsoft.com/office/drawing/2010/main" Requires="a14">
          <p:sp>
            <p:nvSpPr>
              <p:cNvPr id="180" name="Content Placeholder 2"/>
              <p:cNvSpPr txBox="1">
                <a:spLocks/>
              </p:cNvSpPr>
              <p:nvPr/>
            </p:nvSpPr>
            <p:spPr>
              <a:xfrm>
                <a:off x="4401069" y="3046985"/>
                <a:ext cx="5685906" cy="1484918"/>
              </a:xfrm>
              <a:prstGeom prst="rect">
                <a:avLst/>
              </a:prstGeom>
              <a:solidFill>
                <a:schemeClr val="bg1"/>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ja-JP" sz="1600" dirty="0">
                    <a:solidFill>
                      <a:schemeClr val="tx1"/>
                    </a:solidFill>
                  </a:rPr>
                  <a:t>SNV</a:t>
                </a:r>
                <a:r>
                  <a:rPr lang="ja-JP" altLang="en-US" sz="1600" dirty="0">
                    <a:solidFill>
                      <a:schemeClr val="tx1"/>
                    </a:solidFill>
                  </a:rPr>
                  <a:t>の数が多いほど</a:t>
                </a:r>
                <a:r>
                  <a:rPr lang="ja-JP" altLang="en-US" sz="1600" dirty="0" smtClean="0">
                    <a:solidFill>
                      <a:schemeClr val="tx1"/>
                    </a:solidFill>
                  </a:rPr>
                  <a:t>、また</a:t>
                </a:r>
                <a:r>
                  <a:rPr lang="en-US" altLang="ja-JP" sz="1600" dirty="0" smtClean="0">
                    <a:solidFill>
                      <a:schemeClr val="tx1"/>
                    </a:solidFill>
                  </a:rPr>
                  <a:t>coverage</a:t>
                </a:r>
                <a:r>
                  <a:rPr lang="ja-JP" altLang="en-US" sz="1600" dirty="0" smtClean="0">
                    <a:solidFill>
                      <a:schemeClr val="tx1"/>
                    </a:solidFill>
                  </a:rPr>
                  <a:t>が高いほど、</a:t>
                </a:r>
                <a:endParaRPr lang="en-US" altLang="ja-JP" sz="1600" dirty="0" smtClean="0">
                  <a:solidFill>
                    <a:schemeClr val="tx1"/>
                  </a:solidFill>
                </a:endParaRPr>
              </a:p>
              <a:p>
                <a:pPr marL="0" indent="0">
                  <a:buNone/>
                </a:pPr>
                <a:r>
                  <a:rPr lang="en-US" altLang="ja-JP" sz="1600" dirty="0">
                    <a:solidFill>
                      <a:schemeClr val="tx1"/>
                    </a:solidFill>
                  </a:rPr>
                  <a:t>	</a:t>
                </a:r>
                <a:r>
                  <a:rPr lang="ja-JP" altLang="en-US" sz="1600" dirty="0" smtClean="0">
                    <a:solidFill>
                      <a:schemeClr val="tx1"/>
                    </a:solidFill>
                  </a:rPr>
                  <a:t>誕生</a:t>
                </a:r>
                <a:r>
                  <a:rPr lang="ja-JP" altLang="en-US" sz="1600" dirty="0">
                    <a:solidFill>
                      <a:schemeClr val="tx1"/>
                    </a:solidFill>
                  </a:rPr>
                  <a:t>時刻</a:t>
                </a:r>
                <a14:m>
                  <m:oMath xmlns:m="http://schemas.openxmlformats.org/officeDocument/2006/math">
                    <m:r>
                      <a:rPr lang="en-US" altLang="ja-JP" sz="1600" i="1">
                        <a:solidFill>
                          <a:schemeClr val="tx1"/>
                        </a:solidFill>
                        <a:latin typeface="Cambria Math" charset="0"/>
                      </a:rPr>
                      <m:t>𝑡</m:t>
                    </m:r>
                  </m:oMath>
                </a14:m>
                <a:r>
                  <a:rPr lang="ja-JP" altLang="en-US" sz="1600" dirty="0">
                    <a:solidFill>
                      <a:schemeClr val="tx1"/>
                    </a:solidFill>
                  </a:rPr>
                  <a:t>と構成比</a:t>
                </a:r>
                <a14:m>
                  <m:oMath xmlns:m="http://schemas.openxmlformats.org/officeDocument/2006/math">
                    <m:r>
                      <a:rPr lang="en-US" altLang="ja-JP" sz="1600" i="1">
                        <a:solidFill>
                          <a:schemeClr val="tx1"/>
                        </a:solidFill>
                        <a:latin typeface="Cambria Math" charset="0"/>
                      </a:rPr>
                      <m:t>𝑛</m:t>
                    </m:r>
                  </m:oMath>
                </a14:m>
                <a:r>
                  <a:rPr lang="ja-JP" altLang="en-US" sz="1600" dirty="0">
                    <a:solidFill>
                      <a:schemeClr val="tx1"/>
                    </a:solidFill>
                  </a:rPr>
                  <a:t>の推定精度が</a:t>
                </a:r>
                <a:r>
                  <a:rPr lang="ja-JP" altLang="en-US" sz="1600" dirty="0" smtClean="0">
                    <a:solidFill>
                      <a:schemeClr val="tx1"/>
                    </a:solidFill>
                  </a:rPr>
                  <a:t>向上</a:t>
                </a:r>
                <a:endParaRPr lang="en-US" altLang="ja-JP" sz="1600" dirty="0" smtClean="0">
                  <a:solidFill>
                    <a:schemeClr val="tx1"/>
                  </a:solidFill>
                </a:endParaRPr>
              </a:p>
              <a:p>
                <a:r>
                  <a:rPr lang="ja-JP" altLang="en-US" sz="1600" dirty="0" smtClean="0">
                    <a:solidFill>
                      <a:schemeClr val="tx1"/>
                    </a:solidFill>
                  </a:rPr>
                  <a:t>構成比推定　　　　比較的</a:t>
                </a:r>
                <a:r>
                  <a:rPr lang="ja-JP" altLang="en-US" sz="1600" dirty="0">
                    <a:solidFill>
                      <a:schemeClr val="tx1"/>
                    </a:solidFill>
                  </a:rPr>
                  <a:t>少ない数の</a:t>
                </a:r>
                <a:r>
                  <a:rPr lang="en-US" altLang="ja-JP" sz="1600" dirty="0">
                    <a:solidFill>
                      <a:schemeClr val="tx1"/>
                    </a:solidFill>
                  </a:rPr>
                  <a:t>SNV</a:t>
                </a:r>
                <a:r>
                  <a:rPr lang="ja-JP" altLang="en-US" sz="1600" dirty="0">
                    <a:solidFill>
                      <a:schemeClr val="tx1"/>
                    </a:solidFill>
                  </a:rPr>
                  <a:t>でも推定可能</a:t>
                </a:r>
                <a:endParaRPr lang="en-US" altLang="ja-JP" sz="1600" dirty="0">
                  <a:solidFill>
                    <a:schemeClr val="tx1"/>
                  </a:solidFill>
                </a:endParaRPr>
              </a:p>
              <a:p>
                <a:r>
                  <a:rPr lang="ja-JP" altLang="en-US" sz="1600" dirty="0">
                    <a:solidFill>
                      <a:schemeClr val="tx1"/>
                    </a:solidFill>
                  </a:rPr>
                  <a:t>誕生時刻</a:t>
                </a:r>
                <a:r>
                  <a:rPr lang="ja-JP" altLang="en-US" sz="1600" dirty="0" smtClean="0">
                    <a:solidFill>
                      <a:schemeClr val="tx1"/>
                    </a:solidFill>
                  </a:rPr>
                  <a:t>推定　　　多く</a:t>
                </a:r>
                <a:r>
                  <a:rPr lang="ja-JP" altLang="en-US" sz="1600" dirty="0">
                    <a:solidFill>
                      <a:schemeClr val="tx1"/>
                    </a:solidFill>
                  </a:rPr>
                  <a:t>の</a:t>
                </a:r>
                <a:r>
                  <a:rPr lang="en-US" altLang="ja-JP" sz="1600" dirty="0">
                    <a:solidFill>
                      <a:schemeClr val="tx1"/>
                    </a:solidFill>
                  </a:rPr>
                  <a:t>SNV</a:t>
                </a:r>
                <a:r>
                  <a:rPr lang="ja-JP" altLang="en-US" sz="1600" dirty="0">
                    <a:solidFill>
                      <a:schemeClr val="tx1"/>
                    </a:solidFill>
                  </a:rPr>
                  <a:t>が必要</a:t>
                </a:r>
                <a:endParaRPr lang="en-US" altLang="ja-JP" sz="1600" dirty="0">
                  <a:solidFill>
                    <a:schemeClr val="tx1"/>
                  </a:solidFill>
                </a:endParaRPr>
              </a:p>
              <a:p>
                <a:pPr marL="0" indent="0">
                  <a:buNone/>
                </a:pPr>
                <a:endParaRPr lang="en-US" altLang="ja-JP" sz="1600" dirty="0">
                  <a:solidFill>
                    <a:schemeClr val="tx1"/>
                  </a:solidFill>
                </a:endParaRPr>
              </a:p>
            </p:txBody>
          </p:sp>
        </mc:Choice>
        <mc:Fallback>
          <p:sp>
            <p:nvSpPr>
              <p:cNvPr id="180" name="Content Placeholder 2"/>
              <p:cNvSpPr txBox="1">
                <a:spLocks noRot="1" noChangeAspect="1" noMove="1" noResize="1" noEditPoints="1" noAdjustHandles="1" noChangeArrowheads="1" noChangeShapeType="1" noTextEdit="1"/>
              </p:cNvSpPr>
              <p:nvPr/>
            </p:nvSpPr>
            <p:spPr>
              <a:xfrm>
                <a:off x="4401069" y="3046985"/>
                <a:ext cx="5685906" cy="1484918"/>
              </a:xfrm>
              <a:prstGeom prst="rect">
                <a:avLst/>
              </a:prstGeom>
              <a:blipFill rotWithShape="0">
                <a:blip r:embed="rId10"/>
                <a:stretch>
                  <a:fillRect l="-107" t="-2881" b="-3704"/>
                </a:stretch>
              </a:blipFill>
            </p:spPr>
            <p:txBody>
              <a:bodyPr/>
              <a:lstStyle/>
              <a:p>
                <a:r>
                  <a:rPr lang="en-US">
                    <a:noFill/>
                  </a:rPr>
                  <a:t> </a:t>
                </a:r>
              </a:p>
            </p:txBody>
          </p:sp>
        </mc:Fallback>
      </mc:AlternateContent>
      <p:sp>
        <p:nvSpPr>
          <p:cNvPr id="183" name="Right Arrow 182"/>
          <p:cNvSpPr/>
          <p:nvPr/>
        </p:nvSpPr>
        <p:spPr>
          <a:xfrm>
            <a:off x="4470284" y="965043"/>
            <a:ext cx="399011" cy="259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ight Arrow 183"/>
          <p:cNvSpPr/>
          <p:nvPr/>
        </p:nvSpPr>
        <p:spPr>
          <a:xfrm>
            <a:off x="3202195" y="1348567"/>
            <a:ext cx="399011" cy="259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Content Placeholder 2"/>
          <p:cNvSpPr txBox="1">
            <a:spLocks/>
          </p:cNvSpPr>
          <p:nvPr/>
        </p:nvSpPr>
        <p:spPr>
          <a:xfrm>
            <a:off x="4380033" y="5025303"/>
            <a:ext cx="5525967" cy="1832697"/>
          </a:xfrm>
          <a:prstGeom prst="rect">
            <a:avLst/>
          </a:prstGeom>
          <a:solidFill>
            <a:schemeClr val="bg1"/>
          </a:solidFill>
          <a:ln w="38100">
            <a:solidFill>
              <a:schemeClr val="accent1">
                <a:shade val="50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ja-JP" altLang="en-US" sz="1600" dirty="0" smtClean="0"/>
              <a:t>シーケンシング実データへの適用</a:t>
            </a:r>
            <a:endParaRPr lang="en-US" altLang="ja-JP" sz="1600" dirty="0" smtClean="0"/>
          </a:p>
          <a:p>
            <a:r>
              <a:rPr lang="ja-JP" altLang="en-US" sz="1600" dirty="0" smtClean="0"/>
              <a:t>抗がん剤治療中のクローン進化のダイナミクスの解明</a:t>
            </a:r>
            <a:endParaRPr lang="en-US" altLang="ja-JP" sz="1600" dirty="0" smtClean="0"/>
          </a:p>
          <a:p>
            <a:r>
              <a:rPr lang="ja-JP" altLang="en-US" sz="1600" dirty="0" smtClean="0"/>
              <a:t>血中循環腫瘍</a:t>
            </a:r>
            <a:r>
              <a:rPr lang="en-US" altLang="ja-JP" sz="1600" dirty="0" smtClean="0"/>
              <a:t>DNA</a:t>
            </a:r>
            <a:r>
              <a:rPr lang="ja-JP" altLang="en-US" sz="1600" dirty="0" smtClean="0"/>
              <a:t>の時系列クリニカルシーケンスを用い、部分型の構成比および増殖率を逐次推定しながら、予後の予測、および抗がん剤投薬計画を最適化する手法を、制御工学の最適制御を応用することにより開発</a:t>
            </a:r>
            <a:endParaRPr lang="en-US" sz="1600" dirty="0"/>
          </a:p>
        </p:txBody>
      </p:sp>
      <p:sp>
        <p:nvSpPr>
          <p:cNvPr id="192" name="Right Arrow 191"/>
          <p:cNvSpPr/>
          <p:nvPr/>
        </p:nvSpPr>
        <p:spPr>
          <a:xfrm>
            <a:off x="6072707" y="3827187"/>
            <a:ext cx="399011" cy="259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ight Arrow 192"/>
          <p:cNvSpPr/>
          <p:nvPr/>
        </p:nvSpPr>
        <p:spPr>
          <a:xfrm>
            <a:off x="6072708" y="4166610"/>
            <a:ext cx="399011" cy="259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itle 1"/>
          <p:cNvSpPr txBox="1">
            <a:spLocks/>
          </p:cNvSpPr>
          <p:nvPr/>
        </p:nvSpPr>
        <p:spPr>
          <a:xfrm>
            <a:off x="4526701" y="4648534"/>
            <a:ext cx="1488124" cy="397741"/>
          </a:xfrm>
          <a:prstGeom prst="rect">
            <a:avLst/>
          </a:prstGeom>
          <a:solidFill>
            <a:srgbClr val="0070C0"/>
          </a:solidFill>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ja-JP" altLang="en-US" sz="2000" dirty="0" smtClean="0">
                <a:solidFill>
                  <a:schemeClr val="bg1"/>
                </a:solidFill>
              </a:rPr>
              <a:t>今後の課題</a:t>
            </a:r>
            <a:endParaRPr lang="en-US" sz="2000" dirty="0">
              <a:solidFill>
                <a:schemeClr val="bg1"/>
              </a:solidFill>
            </a:endParaRPr>
          </a:p>
        </p:txBody>
      </p:sp>
    </p:spTree>
    <p:extLst>
      <p:ext uri="{BB962C8B-B14F-4D97-AF65-F5344CB8AC3E}">
        <p14:creationId xmlns:p14="http://schemas.microsoft.com/office/powerpoint/2010/main" val="933317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460</TotalTime>
  <Words>1025</Words>
  <Application>Microsoft Macintosh PowerPoint</Application>
  <PresentationFormat>A4 Paper (210x297 mm)</PresentationFormat>
  <Paragraphs>125</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Calibri</vt:lpstr>
      <vt:lpstr>Cambria Math</vt:lpstr>
      <vt:lpstr>Hiragino Mincho ProN W3</vt:lpstr>
      <vt:lpstr>Trebuchet MS</vt:lpstr>
      <vt:lpstr>Wingdings</vt:lpstr>
      <vt:lpstr>Wingdings 3</vt:lpstr>
      <vt:lpstr>Yu Gothic</vt:lpstr>
      <vt:lpstr>メイリオ</vt:lpstr>
      <vt:lpstr>Arial</vt:lpstr>
      <vt:lpstr>Facet</vt:lpstr>
      <vt:lpstr>集団遺伝学を用いた腫瘍内不均一性の解析　　</vt:lpstr>
      <vt:lpstr>PowerPoint Presentation</vt:lpstr>
      <vt:lpstr>提案手法</vt:lpstr>
      <vt:lpstr>結果・考察 及び 今後の課題</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Clonal evolution of tumor cell population</dc:title>
  <dc:creator>Y K</dc:creator>
  <cp:lastModifiedBy>Y K</cp:lastModifiedBy>
  <cp:revision>69</cp:revision>
  <cp:lastPrinted>2017-09-20T16:55:08Z</cp:lastPrinted>
  <dcterms:created xsi:type="dcterms:W3CDTF">2016-09-30T12:43:28Z</dcterms:created>
  <dcterms:modified xsi:type="dcterms:W3CDTF">2017-09-20T16:55:49Z</dcterms:modified>
</cp:coreProperties>
</file>