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6" r:id="rId10"/>
    <p:sldId id="267" r:id="rId11"/>
    <p:sldId id="264" r:id="rId12"/>
    <p:sldId id="265" r:id="rId13"/>
    <p:sldId id="268" r:id="rId14"/>
    <p:sldId id="269" r:id="rId15"/>
    <p:sldId id="270" r:id="rId16"/>
    <p:sldId id="271" r:id="rId17"/>
    <p:sldId id="274" r:id="rId18"/>
    <p:sldId id="272"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EC8963-C41F-4E00-94A1-1D1A23FF8DC2}" type="datetimeFigureOut">
              <a:rPr lang="en-IN" smtClean="0"/>
              <a:t>20-12-2018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30F0D-F123-4D53-90DB-66686840F93E}" type="slidenum">
              <a:rPr lang="en-IN" smtClean="0"/>
              <a:t>‹#›</a:t>
            </a:fld>
            <a:endParaRPr lang="en-IN"/>
          </a:p>
        </p:txBody>
      </p:sp>
    </p:spTree>
    <p:extLst>
      <p:ext uri="{BB962C8B-B14F-4D97-AF65-F5344CB8AC3E}">
        <p14:creationId xmlns:p14="http://schemas.microsoft.com/office/powerpoint/2010/main" val="108869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EC8963-C41F-4E00-94A1-1D1A23FF8DC2}" type="datetimeFigureOut">
              <a:rPr lang="en-IN" smtClean="0"/>
              <a:t>20-12-2018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30F0D-F123-4D53-90DB-66686840F93E}" type="slidenum">
              <a:rPr lang="en-IN" smtClean="0"/>
              <a:t>‹#›</a:t>
            </a:fld>
            <a:endParaRPr lang="en-IN"/>
          </a:p>
        </p:txBody>
      </p:sp>
    </p:spTree>
    <p:extLst>
      <p:ext uri="{BB962C8B-B14F-4D97-AF65-F5344CB8AC3E}">
        <p14:creationId xmlns:p14="http://schemas.microsoft.com/office/powerpoint/2010/main" val="192982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EC8963-C41F-4E00-94A1-1D1A23FF8DC2}" type="datetimeFigureOut">
              <a:rPr lang="en-IN" smtClean="0"/>
              <a:t>20-12-2018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30F0D-F123-4D53-90DB-66686840F93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1525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EC8963-C41F-4E00-94A1-1D1A23FF8DC2}" type="datetimeFigureOut">
              <a:rPr lang="en-IN" smtClean="0"/>
              <a:t>20-12-2018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30F0D-F123-4D53-90DB-66686840F93E}" type="slidenum">
              <a:rPr lang="en-IN" smtClean="0"/>
              <a:t>‹#›</a:t>
            </a:fld>
            <a:endParaRPr lang="en-IN"/>
          </a:p>
        </p:txBody>
      </p:sp>
    </p:spTree>
    <p:extLst>
      <p:ext uri="{BB962C8B-B14F-4D97-AF65-F5344CB8AC3E}">
        <p14:creationId xmlns:p14="http://schemas.microsoft.com/office/powerpoint/2010/main" val="248876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EC8963-C41F-4E00-94A1-1D1A23FF8DC2}" type="datetimeFigureOut">
              <a:rPr lang="en-IN" smtClean="0"/>
              <a:t>20-12-2018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30F0D-F123-4D53-90DB-66686840F9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8205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EC8963-C41F-4E00-94A1-1D1A23FF8DC2}" type="datetimeFigureOut">
              <a:rPr lang="en-IN" smtClean="0"/>
              <a:t>20-12-2018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30F0D-F123-4D53-90DB-66686840F93E}" type="slidenum">
              <a:rPr lang="en-IN" smtClean="0"/>
              <a:t>‹#›</a:t>
            </a:fld>
            <a:endParaRPr lang="en-IN"/>
          </a:p>
        </p:txBody>
      </p:sp>
    </p:spTree>
    <p:extLst>
      <p:ext uri="{BB962C8B-B14F-4D97-AF65-F5344CB8AC3E}">
        <p14:creationId xmlns:p14="http://schemas.microsoft.com/office/powerpoint/2010/main" val="107970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EC8963-C41F-4E00-94A1-1D1A23FF8DC2}" type="datetimeFigureOut">
              <a:rPr lang="en-IN" smtClean="0"/>
              <a:t>20-12-2018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30F0D-F123-4D53-90DB-66686840F93E}" type="slidenum">
              <a:rPr lang="en-IN" smtClean="0"/>
              <a:t>‹#›</a:t>
            </a:fld>
            <a:endParaRPr lang="en-IN"/>
          </a:p>
        </p:txBody>
      </p:sp>
    </p:spTree>
    <p:extLst>
      <p:ext uri="{BB962C8B-B14F-4D97-AF65-F5344CB8AC3E}">
        <p14:creationId xmlns:p14="http://schemas.microsoft.com/office/powerpoint/2010/main" val="1586185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EC8963-C41F-4E00-94A1-1D1A23FF8DC2}" type="datetimeFigureOut">
              <a:rPr lang="en-IN" smtClean="0"/>
              <a:t>20-12-2018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30F0D-F123-4D53-90DB-66686840F93E}" type="slidenum">
              <a:rPr lang="en-IN" smtClean="0"/>
              <a:t>‹#›</a:t>
            </a:fld>
            <a:endParaRPr lang="en-IN"/>
          </a:p>
        </p:txBody>
      </p:sp>
    </p:spTree>
    <p:extLst>
      <p:ext uri="{BB962C8B-B14F-4D97-AF65-F5344CB8AC3E}">
        <p14:creationId xmlns:p14="http://schemas.microsoft.com/office/powerpoint/2010/main" val="22838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EC8963-C41F-4E00-94A1-1D1A23FF8DC2}" type="datetimeFigureOut">
              <a:rPr lang="en-IN" smtClean="0"/>
              <a:t>20-12-2018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30F0D-F123-4D53-90DB-66686840F93E}" type="slidenum">
              <a:rPr lang="en-IN" smtClean="0"/>
              <a:t>‹#›</a:t>
            </a:fld>
            <a:endParaRPr lang="en-IN"/>
          </a:p>
        </p:txBody>
      </p:sp>
    </p:spTree>
    <p:extLst>
      <p:ext uri="{BB962C8B-B14F-4D97-AF65-F5344CB8AC3E}">
        <p14:creationId xmlns:p14="http://schemas.microsoft.com/office/powerpoint/2010/main" val="402910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EC8963-C41F-4E00-94A1-1D1A23FF8DC2}" type="datetimeFigureOut">
              <a:rPr lang="en-IN" smtClean="0"/>
              <a:t>20-12-2018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30F0D-F123-4D53-90DB-66686840F93E}" type="slidenum">
              <a:rPr lang="en-IN" smtClean="0"/>
              <a:t>‹#›</a:t>
            </a:fld>
            <a:endParaRPr lang="en-IN"/>
          </a:p>
        </p:txBody>
      </p:sp>
    </p:spTree>
    <p:extLst>
      <p:ext uri="{BB962C8B-B14F-4D97-AF65-F5344CB8AC3E}">
        <p14:creationId xmlns:p14="http://schemas.microsoft.com/office/powerpoint/2010/main" val="395320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EC8963-C41F-4E00-94A1-1D1A23FF8DC2}" type="datetimeFigureOut">
              <a:rPr lang="en-IN" smtClean="0"/>
              <a:t>20-12-2018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E30F0D-F123-4D53-90DB-66686840F93E}" type="slidenum">
              <a:rPr lang="en-IN" smtClean="0"/>
              <a:t>‹#›</a:t>
            </a:fld>
            <a:endParaRPr lang="en-IN"/>
          </a:p>
        </p:txBody>
      </p:sp>
    </p:spTree>
    <p:extLst>
      <p:ext uri="{BB962C8B-B14F-4D97-AF65-F5344CB8AC3E}">
        <p14:creationId xmlns:p14="http://schemas.microsoft.com/office/powerpoint/2010/main" val="946114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EC8963-C41F-4E00-94A1-1D1A23FF8DC2}" type="datetimeFigureOut">
              <a:rPr lang="en-IN" smtClean="0"/>
              <a:t>20-12-2018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E30F0D-F123-4D53-90DB-66686840F93E}" type="slidenum">
              <a:rPr lang="en-IN" smtClean="0"/>
              <a:t>‹#›</a:t>
            </a:fld>
            <a:endParaRPr lang="en-IN"/>
          </a:p>
        </p:txBody>
      </p:sp>
    </p:spTree>
    <p:extLst>
      <p:ext uri="{BB962C8B-B14F-4D97-AF65-F5344CB8AC3E}">
        <p14:creationId xmlns:p14="http://schemas.microsoft.com/office/powerpoint/2010/main" val="233518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EC8963-C41F-4E00-94A1-1D1A23FF8DC2}" type="datetimeFigureOut">
              <a:rPr lang="en-IN" smtClean="0"/>
              <a:t>20-12-2018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E30F0D-F123-4D53-90DB-66686840F93E}" type="slidenum">
              <a:rPr lang="en-IN" smtClean="0"/>
              <a:t>‹#›</a:t>
            </a:fld>
            <a:endParaRPr lang="en-IN"/>
          </a:p>
        </p:txBody>
      </p:sp>
    </p:spTree>
    <p:extLst>
      <p:ext uri="{BB962C8B-B14F-4D97-AF65-F5344CB8AC3E}">
        <p14:creationId xmlns:p14="http://schemas.microsoft.com/office/powerpoint/2010/main" val="3178282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C8963-C41F-4E00-94A1-1D1A23FF8DC2}" type="datetimeFigureOut">
              <a:rPr lang="en-IN" smtClean="0"/>
              <a:t>20-12-2018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E30F0D-F123-4D53-90DB-66686840F93E}" type="slidenum">
              <a:rPr lang="en-IN" smtClean="0"/>
              <a:t>‹#›</a:t>
            </a:fld>
            <a:endParaRPr lang="en-IN"/>
          </a:p>
        </p:txBody>
      </p:sp>
    </p:spTree>
    <p:extLst>
      <p:ext uri="{BB962C8B-B14F-4D97-AF65-F5344CB8AC3E}">
        <p14:creationId xmlns:p14="http://schemas.microsoft.com/office/powerpoint/2010/main" val="367245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EC8963-C41F-4E00-94A1-1D1A23FF8DC2}" type="datetimeFigureOut">
              <a:rPr lang="en-IN" smtClean="0"/>
              <a:t>20-12-2018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E30F0D-F123-4D53-90DB-66686840F93E}" type="slidenum">
              <a:rPr lang="en-IN" smtClean="0"/>
              <a:t>‹#›</a:t>
            </a:fld>
            <a:endParaRPr lang="en-IN"/>
          </a:p>
        </p:txBody>
      </p:sp>
    </p:spTree>
    <p:extLst>
      <p:ext uri="{BB962C8B-B14F-4D97-AF65-F5344CB8AC3E}">
        <p14:creationId xmlns:p14="http://schemas.microsoft.com/office/powerpoint/2010/main" val="119430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EC8963-C41F-4E00-94A1-1D1A23FF8DC2}" type="datetimeFigureOut">
              <a:rPr lang="en-IN" smtClean="0"/>
              <a:t>20-12-2018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E30F0D-F123-4D53-90DB-66686840F93E}" type="slidenum">
              <a:rPr lang="en-IN" smtClean="0"/>
              <a:t>‹#›</a:t>
            </a:fld>
            <a:endParaRPr lang="en-IN"/>
          </a:p>
        </p:txBody>
      </p:sp>
    </p:spTree>
    <p:extLst>
      <p:ext uri="{BB962C8B-B14F-4D97-AF65-F5344CB8AC3E}">
        <p14:creationId xmlns:p14="http://schemas.microsoft.com/office/powerpoint/2010/main" val="2950112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EC8963-C41F-4E00-94A1-1D1A23FF8DC2}" type="datetimeFigureOut">
              <a:rPr lang="en-IN" smtClean="0"/>
              <a:t>20-12-2018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E30F0D-F123-4D53-90DB-66686840F93E}" type="slidenum">
              <a:rPr lang="en-IN" smtClean="0"/>
              <a:t>‹#›</a:t>
            </a:fld>
            <a:endParaRPr lang="en-IN"/>
          </a:p>
        </p:txBody>
      </p:sp>
    </p:spTree>
    <p:extLst>
      <p:ext uri="{BB962C8B-B14F-4D97-AF65-F5344CB8AC3E}">
        <p14:creationId xmlns:p14="http://schemas.microsoft.com/office/powerpoint/2010/main" val="183809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mailto:Mailid-sachinsg873@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217" y="2400761"/>
            <a:ext cx="9865217" cy="1392522"/>
          </a:xfrm>
        </p:spPr>
        <p:txBody>
          <a:bodyPr/>
          <a:lstStyle/>
          <a:p>
            <a:r>
              <a:rPr lang="en-IN" b="1" dirty="0" smtClean="0">
                <a:solidFill>
                  <a:schemeClr val="tx1"/>
                </a:solidFill>
              </a:rPr>
              <a:t>News Classification using NLP</a:t>
            </a:r>
            <a:endParaRPr lang="en-IN" b="1" dirty="0">
              <a:solidFill>
                <a:schemeClr val="tx1"/>
              </a:solidFill>
            </a:endParaRPr>
          </a:p>
        </p:txBody>
      </p:sp>
      <p:sp>
        <p:nvSpPr>
          <p:cNvPr id="3" name="Subtitle 2"/>
          <p:cNvSpPr>
            <a:spLocks noGrp="1"/>
          </p:cNvSpPr>
          <p:nvPr>
            <p:ph type="subTitle" idx="1"/>
          </p:nvPr>
        </p:nvSpPr>
        <p:spPr/>
        <p:txBody>
          <a:bodyPr>
            <a:normAutofit/>
          </a:bodyPr>
          <a:lstStyle/>
          <a:p>
            <a:r>
              <a:rPr lang="en-IN" sz="2000" dirty="0" smtClean="0">
                <a:solidFill>
                  <a:schemeClr val="tx1"/>
                </a:solidFill>
              </a:rPr>
              <a:t>-</a:t>
            </a:r>
            <a:r>
              <a:rPr lang="en-IN" sz="2000" dirty="0" err="1" smtClean="0">
                <a:solidFill>
                  <a:schemeClr val="tx1"/>
                </a:solidFill>
              </a:rPr>
              <a:t>Mr.</a:t>
            </a:r>
            <a:r>
              <a:rPr lang="en-IN" sz="2000" dirty="0" smtClean="0">
                <a:solidFill>
                  <a:schemeClr val="tx1"/>
                </a:solidFill>
              </a:rPr>
              <a:t> Sachin Gupta</a:t>
            </a:r>
            <a:endParaRPr lang="en-IN" sz="2000" dirty="0">
              <a:solidFill>
                <a:schemeClr val="tx1"/>
              </a:solidFill>
            </a:endParaRPr>
          </a:p>
        </p:txBody>
      </p:sp>
    </p:spTree>
    <p:extLst>
      <p:ext uri="{BB962C8B-B14F-4D97-AF65-F5344CB8AC3E}">
        <p14:creationId xmlns:p14="http://schemas.microsoft.com/office/powerpoint/2010/main" val="1249790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609600"/>
            <a:ext cx="9491729" cy="1320800"/>
          </a:xfrm>
        </p:spPr>
        <p:txBody>
          <a:bodyPr/>
          <a:lstStyle/>
          <a:p>
            <a:r>
              <a:rPr lang="it-IT" dirty="0">
                <a:solidFill>
                  <a:schemeClr val="tx1"/>
                </a:solidFill>
              </a:rPr>
              <a:t>Model Testing I-Diagonise </a:t>
            </a:r>
            <a:r>
              <a:rPr lang="it-IT" dirty="0" smtClean="0">
                <a:solidFill>
                  <a:schemeClr val="tx1"/>
                </a:solidFill>
              </a:rPr>
              <a:t>Bias </a:t>
            </a:r>
            <a:r>
              <a:rPr lang="it-IT" dirty="0">
                <a:solidFill>
                  <a:schemeClr val="tx1"/>
                </a:solidFill>
              </a:rPr>
              <a:t>Problems</a:t>
            </a:r>
            <a:endParaRPr lang="en-IN" dirty="0">
              <a:solidFill>
                <a:schemeClr val="tx1"/>
              </a:solidFill>
            </a:endParaRPr>
          </a:p>
        </p:txBody>
      </p:sp>
      <p:sp>
        <p:nvSpPr>
          <p:cNvPr id="3" name="Content Placeholder 2"/>
          <p:cNvSpPr>
            <a:spLocks noGrp="1"/>
          </p:cNvSpPr>
          <p:nvPr>
            <p:ph idx="1"/>
          </p:nvPr>
        </p:nvSpPr>
        <p:spPr/>
        <p:txBody>
          <a:bodyPr/>
          <a:lstStyle/>
          <a:p>
            <a:r>
              <a:rPr lang="en-US" dirty="0"/>
              <a:t>CV error </a:t>
            </a:r>
            <a:r>
              <a:rPr lang="en-US" dirty="0" smtClean="0"/>
              <a:t>≈ </a:t>
            </a:r>
            <a:r>
              <a:rPr lang="en-US" dirty="0"/>
              <a:t>training set error </a:t>
            </a:r>
            <a:r>
              <a:rPr lang="en-US" dirty="0" smtClean="0"/>
              <a:t> </a:t>
            </a:r>
            <a:r>
              <a:rPr lang="en-US" dirty="0"/>
              <a:t>&gt;&gt; desired </a:t>
            </a:r>
            <a:r>
              <a:rPr lang="en-US" dirty="0" smtClean="0"/>
              <a:t>error, then it is </a:t>
            </a:r>
            <a:r>
              <a:rPr lang="en-US" dirty="0"/>
              <a:t>said to </a:t>
            </a:r>
            <a:r>
              <a:rPr lang="en-US" dirty="0" err="1"/>
              <a:t>underfit</a:t>
            </a:r>
            <a:r>
              <a:rPr lang="en-US" dirty="0"/>
              <a:t> the training set. </a:t>
            </a:r>
            <a:endParaRPr lang="en-US" dirty="0" smtClean="0"/>
          </a:p>
          <a:p>
            <a:r>
              <a:rPr lang="en-US" dirty="0" smtClean="0"/>
              <a:t>To </a:t>
            </a:r>
            <a:r>
              <a:rPr lang="en-US" dirty="0"/>
              <a:t>remedy </a:t>
            </a:r>
            <a:r>
              <a:rPr lang="en-US" dirty="0" err="1"/>
              <a:t>underfitting</a:t>
            </a:r>
            <a:r>
              <a:rPr lang="en-US" dirty="0"/>
              <a:t>:</a:t>
            </a:r>
          </a:p>
          <a:p>
            <a:pPr lvl="1"/>
            <a:r>
              <a:rPr lang="en-US" sz="1800" dirty="0"/>
              <a:t>increase model </a:t>
            </a:r>
            <a:r>
              <a:rPr lang="en-US" sz="1800" dirty="0" smtClean="0"/>
              <a:t>complexity.</a:t>
            </a:r>
            <a:endParaRPr lang="en-US" sz="1800" dirty="0"/>
          </a:p>
          <a:p>
            <a:pPr lvl="1"/>
            <a:r>
              <a:rPr lang="en-US" sz="1800" dirty="0"/>
              <a:t>for ex: increase max depth, decrease min samples per </a:t>
            </a:r>
            <a:r>
              <a:rPr lang="en-US" sz="1800" dirty="0" smtClean="0"/>
              <a:t>leaf</a:t>
            </a:r>
            <a:r>
              <a:rPr lang="en-US" sz="1800" dirty="0"/>
              <a:t>.</a:t>
            </a:r>
            <a:endParaRPr lang="en-US" sz="1800" dirty="0"/>
          </a:p>
          <a:p>
            <a:pPr lvl="1"/>
            <a:r>
              <a:rPr lang="en-US" sz="1800" dirty="0"/>
              <a:t>gather </a:t>
            </a:r>
            <a:r>
              <a:rPr lang="en-US" sz="1800" dirty="0"/>
              <a:t>more relevant </a:t>
            </a:r>
            <a:r>
              <a:rPr lang="en-US" sz="1800" dirty="0" smtClean="0"/>
              <a:t>features.</a:t>
            </a:r>
            <a:endParaRPr lang="en-IN" sz="1800" dirty="0"/>
          </a:p>
        </p:txBody>
      </p:sp>
    </p:spTree>
    <p:extLst>
      <p:ext uri="{BB962C8B-B14F-4D97-AF65-F5344CB8AC3E}">
        <p14:creationId xmlns:p14="http://schemas.microsoft.com/office/powerpoint/2010/main" val="1162346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Model Evaluation</a:t>
            </a:r>
            <a:endParaRPr lang="en-IN"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927894" y="1930400"/>
            <a:ext cx="8096250" cy="3646152"/>
          </a:xfrm>
          <a:prstGeom prst="rect">
            <a:avLst/>
          </a:prstGeom>
        </p:spPr>
      </p:pic>
    </p:spTree>
    <p:extLst>
      <p:ext uri="{BB962C8B-B14F-4D97-AF65-F5344CB8AC3E}">
        <p14:creationId xmlns:p14="http://schemas.microsoft.com/office/powerpoint/2010/main" val="3341179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Model </a:t>
            </a:r>
            <a:r>
              <a:rPr lang="en-IN" dirty="0" smtClean="0">
                <a:solidFill>
                  <a:schemeClr val="tx1"/>
                </a:solidFill>
              </a:rPr>
              <a:t>Building-II(Ensemble Methods)</a:t>
            </a:r>
            <a:endParaRPr lang="en-IN" dirty="0">
              <a:solidFill>
                <a:schemeClr val="tx1"/>
              </a:solidFill>
            </a:endParaRPr>
          </a:p>
        </p:txBody>
      </p:sp>
      <p:sp>
        <p:nvSpPr>
          <p:cNvPr id="3" name="Content Placeholder 2"/>
          <p:cNvSpPr>
            <a:spLocks noGrp="1"/>
          </p:cNvSpPr>
          <p:nvPr>
            <p:ph idx="1"/>
          </p:nvPr>
        </p:nvSpPr>
        <p:spPr/>
        <p:txBody>
          <a:bodyPr/>
          <a:lstStyle/>
          <a:p>
            <a:r>
              <a:rPr lang="en-US" sz="2000" dirty="0"/>
              <a:t>Bagging</a:t>
            </a:r>
          </a:p>
          <a:p>
            <a:pPr lvl="1"/>
            <a:r>
              <a:rPr lang="en-US" sz="1800" dirty="0"/>
              <a:t>one algorithm.</a:t>
            </a:r>
          </a:p>
          <a:p>
            <a:pPr lvl="1"/>
            <a:r>
              <a:rPr lang="en-US" sz="1800" dirty="0"/>
              <a:t>≠ subsets of the training set.</a:t>
            </a:r>
            <a:endParaRPr lang="en-IN" sz="1800" dirty="0"/>
          </a:p>
          <a:p>
            <a:endParaRPr lang="en-US" sz="2000" dirty="0" smtClean="0"/>
          </a:p>
          <a:p>
            <a:r>
              <a:rPr lang="en-US" sz="2000" dirty="0" smtClean="0"/>
              <a:t>Voting </a:t>
            </a:r>
            <a:r>
              <a:rPr lang="en-US" sz="2000" dirty="0"/>
              <a:t>Classifier</a:t>
            </a:r>
          </a:p>
          <a:p>
            <a:pPr lvl="1"/>
            <a:r>
              <a:rPr lang="en-US" sz="1800" dirty="0"/>
              <a:t>same training </a:t>
            </a:r>
            <a:r>
              <a:rPr lang="en-US" sz="1800" dirty="0" smtClean="0"/>
              <a:t>set.</a:t>
            </a:r>
            <a:endParaRPr lang="en-US" sz="1800" dirty="0"/>
          </a:p>
          <a:p>
            <a:pPr marL="742950" lvl="2" indent="-342900"/>
            <a:r>
              <a:rPr lang="en-US" sz="1800" dirty="0"/>
              <a:t>≠ </a:t>
            </a:r>
            <a:r>
              <a:rPr lang="en-US" sz="1800" dirty="0" smtClean="0"/>
              <a:t>algorithms.</a:t>
            </a:r>
            <a:endParaRPr lang="en-US" sz="1800" dirty="0"/>
          </a:p>
        </p:txBody>
      </p:sp>
    </p:spTree>
    <p:extLst>
      <p:ext uri="{BB962C8B-B14F-4D97-AF65-F5344CB8AC3E}">
        <p14:creationId xmlns:p14="http://schemas.microsoft.com/office/powerpoint/2010/main" val="654056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Bagging: Classification &amp; Regression</a:t>
            </a:r>
            <a:endParaRPr lang="en-IN" dirty="0">
              <a:solidFill>
                <a:schemeClr val="tx1"/>
              </a:solidFill>
            </a:endParaRPr>
          </a:p>
        </p:txBody>
      </p:sp>
      <p:sp>
        <p:nvSpPr>
          <p:cNvPr id="3" name="Content Placeholder 2"/>
          <p:cNvSpPr>
            <a:spLocks noGrp="1"/>
          </p:cNvSpPr>
          <p:nvPr>
            <p:ph idx="1"/>
          </p:nvPr>
        </p:nvSpPr>
        <p:spPr>
          <a:xfrm>
            <a:off x="677334" y="1930399"/>
            <a:ext cx="8596668" cy="4251460"/>
          </a:xfrm>
        </p:spPr>
        <p:txBody>
          <a:bodyPr>
            <a:normAutofit/>
          </a:bodyPr>
          <a:lstStyle/>
          <a:p>
            <a:r>
              <a:rPr lang="en-IN" dirty="0" smtClean="0"/>
              <a:t>Bootstrap </a:t>
            </a:r>
            <a:r>
              <a:rPr lang="en-IN" dirty="0"/>
              <a:t>Aggregation.</a:t>
            </a:r>
          </a:p>
          <a:p>
            <a:r>
              <a:rPr lang="en-US" dirty="0"/>
              <a:t>Uses a technique known as the </a:t>
            </a:r>
            <a:r>
              <a:rPr lang="en-US" dirty="0" err="1"/>
              <a:t>bootsrap</a:t>
            </a:r>
            <a:r>
              <a:rPr lang="en-US" dirty="0"/>
              <a:t>.</a:t>
            </a:r>
          </a:p>
          <a:p>
            <a:r>
              <a:rPr lang="en-US" dirty="0"/>
              <a:t>Reduces variance of individual models in the ensemble</a:t>
            </a:r>
            <a:r>
              <a:rPr lang="en-US" dirty="0" smtClean="0"/>
              <a:t>.</a:t>
            </a:r>
          </a:p>
          <a:p>
            <a:r>
              <a:rPr lang="en-IN" b="1" dirty="0" smtClean="0"/>
              <a:t>Classification</a:t>
            </a:r>
            <a:r>
              <a:rPr lang="en-IN" dirty="0"/>
              <a:t>:</a:t>
            </a:r>
          </a:p>
          <a:p>
            <a:pPr lvl="1"/>
            <a:r>
              <a:rPr lang="en-US" sz="1800" b="1" dirty="0"/>
              <a:t>Aggregates predictions by majority voting.</a:t>
            </a:r>
          </a:p>
          <a:p>
            <a:r>
              <a:rPr lang="en-IN" b="1" dirty="0" smtClean="0"/>
              <a:t>Regression</a:t>
            </a:r>
            <a:r>
              <a:rPr lang="en-IN" dirty="0"/>
              <a:t>:</a:t>
            </a:r>
          </a:p>
          <a:p>
            <a:pPr lvl="1"/>
            <a:r>
              <a:rPr lang="en-IN" sz="1800" b="1" dirty="0"/>
              <a:t>Aggregates predictions through </a:t>
            </a:r>
            <a:r>
              <a:rPr lang="en-IN" sz="1800" b="1" dirty="0" smtClean="0"/>
              <a:t>averaging.</a:t>
            </a:r>
          </a:p>
          <a:p>
            <a:r>
              <a:rPr lang="en-US" dirty="0"/>
              <a:t>Out Of Bag (OOB) </a:t>
            </a:r>
            <a:r>
              <a:rPr lang="en-US" dirty="0" smtClean="0"/>
              <a:t>instances(can be used for testing the model)</a:t>
            </a:r>
            <a:endParaRPr lang="en-US" dirty="0"/>
          </a:p>
          <a:p>
            <a:pPr lvl="1"/>
            <a:r>
              <a:rPr lang="en-US" sz="1800" b="1" dirty="0"/>
              <a:t>On average, for each model, 63% of the training instances are </a:t>
            </a:r>
            <a:r>
              <a:rPr lang="en-IN" sz="1800" b="1" dirty="0"/>
              <a:t>sampled.</a:t>
            </a:r>
          </a:p>
          <a:p>
            <a:pPr lvl="1"/>
            <a:r>
              <a:rPr lang="en-US" sz="1800" b="1" dirty="0"/>
              <a:t>The remaining 37% constitute the OOB instances.</a:t>
            </a:r>
          </a:p>
          <a:p>
            <a:pPr lvl="1"/>
            <a:endParaRPr lang="en-IN" sz="1800" b="1" dirty="0" smtClean="0"/>
          </a:p>
          <a:p>
            <a:pPr marL="457200" lvl="1" indent="0">
              <a:buNone/>
            </a:pPr>
            <a:endParaRPr lang="en-IN" sz="1800" b="1" dirty="0"/>
          </a:p>
        </p:txBody>
      </p:sp>
    </p:spTree>
    <p:extLst>
      <p:ext uri="{BB962C8B-B14F-4D97-AF65-F5344CB8AC3E}">
        <p14:creationId xmlns:p14="http://schemas.microsoft.com/office/powerpoint/2010/main" val="2441985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Voting </a:t>
            </a:r>
            <a:r>
              <a:rPr lang="en-US" dirty="0">
                <a:solidFill>
                  <a:schemeClr val="tx1"/>
                </a:solidFill>
              </a:rPr>
              <a:t>Classifier</a:t>
            </a:r>
            <a:endParaRPr lang="en-IN" dirty="0">
              <a:solidFill>
                <a:schemeClr val="tx1"/>
              </a:solidFill>
            </a:endParaRPr>
          </a:p>
        </p:txBody>
      </p:sp>
      <p:sp>
        <p:nvSpPr>
          <p:cNvPr id="3" name="Content Placeholder 2"/>
          <p:cNvSpPr>
            <a:spLocks noGrp="1"/>
          </p:cNvSpPr>
          <p:nvPr>
            <p:ph idx="1"/>
          </p:nvPr>
        </p:nvSpPr>
        <p:spPr/>
        <p:txBody>
          <a:bodyPr/>
          <a:lstStyle/>
          <a:p>
            <a:r>
              <a:rPr lang="en-US" dirty="0"/>
              <a:t>Binary classification task.</a:t>
            </a:r>
          </a:p>
          <a:p>
            <a:r>
              <a:rPr lang="en-US" dirty="0"/>
              <a:t>N classifiers make predictions: P , P , ..., P with P = 0 or 1.</a:t>
            </a:r>
          </a:p>
          <a:p>
            <a:r>
              <a:rPr lang="en-US" dirty="0"/>
              <a:t>Meta-model prediction: hard voting.</a:t>
            </a:r>
            <a:endParaRPr lang="en-IN" dirty="0"/>
          </a:p>
        </p:txBody>
      </p:sp>
    </p:spTree>
    <p:extLst>
      <p:ext uri="{BB962C8B-B14F-4D97-AF65-F5344CB8AC3E}">
        <p14:creationId xmlns:p14="http://schemas.microsoft.com/office/powerpoint/2010/main" val="137582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Boosting</a:t>
            </a:r>
            <a:endParaRPr lang="en-IN" dirty="0">
              <a:solidFill>
                <a:schemeClr val="tx1"/>
              </a:solidFill>
            </a:endParaRPr>
          </a:p>
        </p:txBody>
      </p:sp>
      <p:sp>
        <p:nvSpPr>
          <p:cNvPr id="3" name="Content Placeholder 2"/>
          <p:cNvSpPr>
            <a:spLocks noGrp="1"/>
          </p:cNvSpPr>
          <p:nvPr>
            <p:ph idx="1"/>
          </p:nvPr>
        </p:nvSpPr>
        <p:spPr/>
        <p:txBody>
          <a:bodyPr/>
          <a:lstStyle/>
          <a:p>
            <a:r>
              <a:rPr lang="en-US" dirty="0"/>
              <a:t>Boosting: Ensemble method combining several weak learners </a:t>
            </a:r>
            <a:r>
              <a:rPr lang="en-US" dirty="0" smtClean="0"/>
              <a:t>to form </a:t>
            </a:r>
            <a:r>
              <a:rPr lang="en-US" dirty="0"/>
              <a:t>a strong learner.</a:t>
            </a:r>
          </a:p>
          <a:p>
            <a:r>
              <a:rPr lang="en-US" dirty="0"/>
              <a:t>Weak learner: Model doing slightly better than random guessing</a:t>
            </a:r>
            <a:r>
              <a:rPr lang="en-US" dirty="0" smtClean="0"/>
              <a:t>.</a:t>
            </a:r>
          </a:p>
          <a:p>
            <a:r>
              <a:rPr lang="en-US" dirty="0"/>
              <a:t>Train an ensemble of predictors sequentially.</a:t>
            </a:r>
          </a:p>
          <a:p>
            <a:r>
              <a:rPr lang="en-US" dirty="0"/>
              <a:t>Each predictor tries to correct its predecessor.</a:t>
            </a:r>
          </a:p>
          <a:p>
            <a:r>
              <a:rPr lang="en-US" dirty="0"/>
              <a:t>Most popular boosting methods:</a:t>
            </a:r>
          </a:p>
          <a:p>
            <a:pPr lvl="1"/>
            <a:r>
              <a:rPr lang="en-US" sz="1800" dirty="0" err="1"/>
              <a:t>AdaBoost</a:t>
            </a:r>
            <a:endParaRPr lang="en-US" sz="1800" dirty="0"/>
          </a:p>
          <a:p>
            <a:pPr lvl="1"/>
            <a:r>
              <a:rPr lang="en-US" sz="1800" dirty="0"/>
              <a:t>Gradient Boosting.</a:t>
            </a:r>
            <a:endParaRPr lang="en-IN" sz="1800" dirty="0"/>
          </a:p>
        </p:txBody>
      </p:sp>
    </p:spTree>
    <p:extLst>
      <p:ext uri="{BB962C8B-B14F-4D97-AF65-F5344CB8AC3E}">
        <p14:creationId xmlns:p14="http://schemas.microsoft.com/office/powerpoint/2010/main" val="916596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Gradient Boosted Trees</a:t>
            </a:r>
          </a:p>
        </p:txBody>
      </p:sp>
      <p:sp>
        <p:nvSpPr>
          <p:cNvPr id="3" name="Content Placeholder 2"/>
          <p:cNvSpPr>
            <a:spLocks noGrp="1"/>
          </p:cNvSpPr>
          <p:nvPr>
            <p:ph idx="1"/>
          </p:nvPr>
        </p:nvSpPr>
        <p:spPr/>
        <p:txBody>
          <a:bodyPr/>
          <a:lstStyle/>
          <a:p>
            <a:r>
              <a:rPr lang="en-US" dirty="0"/>
              <a:t>Sequential correction of predecessor's errors.</a:t>
            </a:r>
          </a:p>
          <a:p>
            <a:r>
              <a:rPr lang="en-US" dirty="0"/>
              <a:t>Does not tweak the weights of training instances.</a:t>
            </a:r>
          </a:p>
          <a:p>
            <a:r>
              <a:rPr lang="en-US" dirty="0"/>
              <a:t>Fit each predictor is trained using its predecessor's residual errors </a:t>
            </a:r>
            <a:r>
              <a:rPr lang="en-US" dirty="0" smtClean="0"/>
              <a:t>as labels</a:t>
            </a:r>
            <a:r>
              <a:rPr lang="en-US" dirty="0"/>
              <a:t>.</a:t>
            </a:r>
          </a:p>
          <a:p>
            <a:r>
              <a:rPr lang="en-US" dirty="0" smtClean="0"/>
              <a:t>CART </a:t>
            </a:r>
            <a:r>
              <a:rPr lang="en-US" dirty="0"/>
              <a:t>is used as a base learner</a:t>
            </a:r>
            <a:r>
              <a:rPr lang="en-US" dirty="0" smtClean="0"/>
              <a:t>.</a:t>
            </a:r>
          </a:p>
        </p:txBody>
      </p:sp>
    </p:spTree>
    <p:extLst>
      <p:ext uri="{BB962C8B-B14F-4D97-AF65-F5344CB8AC3E}">
        <p14:creationId xmlns:p14="http://schemas.microsoft.com/office/powerpoint/2010/main" val="3849867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Model Deployment-I (Using Flask)</a:t>
            </a:r>
            <a:endParaRPr lang="en-IN" dirty="0">
              <a:solidFill>
                <a:schemeClr val="tx1"/>
              </a:solidFill>
            </a:endParaRPr>
          </a:p>
        </p:txBody>
      </p:sp>
      <p:sp>
        <p:nvSpPr>
          <p:cNvPr id="4" name="Text Placeholder 3"/>
          <p:cNvSpPr>
            <a:spLocks noGrp="1"/>
          </p:cNvSpPr>
          <p:nvPr>
            <p:ph type="body" idx="1"/>
          </p:nvPr>
        </p:nvSpPr>
        <p:spPr/>
        <p:txBody>
          <a:bodyPr/>
          <a:lstStyle/>
          <a:p>
            <a:endParaRPr lang="en-IN" dirty="0"/>
          </a:p>
        </p:txBody>
      </p:sp>
      <p:pic>
        <p:nvPicPr>
          <p:cNvPr id="8" name="Content Placeholder 7"/>
          <p:cNvPicPr>
            <a:picLocks noGrp="1" noChangeAspect="1"/>
          </p:cNvPicPr>
          <p:nvPr>
            <p:ph sz="half" idx="2"/>
          </p:nvPr>
        </p:nvPicPr>
        <p:blipFill>
          <a:blip r:embed="rId2"/>
          <a:stretch>
            <a:fillRect/>
          </a:stretch>
        </p:blipFill>
        <p:spPr>
          <a:xfrm>
            <a:off x="676275" y="2160983"/>
            <a:ext cx="4184650" cy="3670823"/>
          </a:xfrm>
          <a:prstGeom prst="rect">
            <a:avLst/>
          </a:prstGeom>
        </p:spPr>
      </p:pic>
      <p:sp>
        <p:nvSpPr>
          <p:cNvPr id="6" name="Text Placeholder 5"/>
          <p:cNvSpPr>
            <a:spLocks noGrp="1"/>
          </p:cNvSpPr>
          <p:nvPr>
            <p:ph type="body" sz="quarter" idx="3"/>
          </p:nvPr>
        </p:nvSpPr>
        <p:spPr/>
        <p:txBody>
          <a:bodyPr/>
          <a:lstStyle/>
          <a:p>
            <a:endParaRPr lang="en-IN"/>
          </a:p>
        </p:txBody>
      </p:sp>
      <p:pic>
        <p:nvPicPr>
          <p:cNvPr id="9" name="Content Placeholder 8"/>
          <p:cNvPicPr>
            <a:picLocks noGrp="1" noChangeAspect="1"/>
          </p:cNvPicPr>
          <p:nvPr>
            <p:ph sz="quarter" idx="4"/>
          </p:nvPr>
        </p:nvPicPr>
        <p:blipFill>
          <a:blip r:embed="rId3"/>
          <a:stretch>
            <a:fillRect/>
          </a:stretch>
        </p:blipFill>
        <p:spPr>
          <a:xfrm>
            <a:off x="5087938" y="2160984"/>
            <a:ext cx="4186237" cy="3394814"/>
          </a:xfrm>
          <a:prstGeom prst="rect">
            <a:avLst/>
          </a:prstGeom>
        </p:spPr>
      </p:pic>
    </p:spTree>
    <p:extLst>
      <p:ext uri="{BB962C8B-B14F-4D97-AF65-F5344CB8AC3E}">
        <p14:creationId xmlns:p14="http://schemas.microsoft.com/office/powerpoint/2010/main" val="442650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Model Deployment-II (Using </a:t>
            </a:r>
            <a:r>
              <a:rPr lang="en-IN" dirty="0" err="1" smtClean="0">
                <a:solidFill>
                  <a:schemeClr val="tx1"/>
                </a:solidFill>
              </a:rPr>
              <a:t>Heroku</a:t>
            </a:r>
            <a:r>
              <a:rPr lang="en-IN" dirty="0" smtClean="0">
                <a:solidFill>
                  <a:schemeClr val="tx1"/>
                </a:solidFill>
              </a:rPr>
              <a:t> Cloud)</a:t>
            </a:r>
            <a:endParaRPr lang="en-IN" dirty="0">
              <a:solidFill>
                <a:schemeClr val="tx1"/>
              </a:solidFill>
            </a:endParaRPr>
          </a:p>
        </p:txBody>
      </p:sp>
      <p:sp>
        <p:nvSpPr>
          <p:cNvPr id="4" name="Text Placeholder 3"/>
          <p:cNvSpPr>
            <a:spLocks noGrp="1"/>
          </p:cNvSpPr>
          <p:nvPr>
            <p:ph type="body" idx="1"/>
          </p:nvPr>
        </p:nvSpPr>
        <p:spPr/>
        <p:txBody>
          <a:bodyPr/>
          <a:lstStyle/>
          <a:p>
            <a:endParaRPr lang="en-IN"/>
          </a:p>
        </p:txBody>
      </p:sp>
      <p:pic>
        <p:nvPicPr>
          <p:cNvPr id="7" name="Content Placeholder 6"/>
          <p:cNvPicPr>
            <a:picLocks noGrp="1" noChangeAspect="1"/>
          </p:cNvPicPr>
          <p:nvPr>
            <p:ph sz="half" idx="2"/>
          </p:nvPr>
        </p:nvPicPr>
        <p:blipFill>
          <a:blip r:embed="rId2"/>
          <a:stretch>
            <a:fillRect/>
          </a:stretch>
        </p:blipFill>
        <p:spPr>
          <a:xfrm>
            <a:off x="676275" y="2160983"/>
            <a:ext cx="4184650" cy="3642425"/>
          </a:xfrm>
          <a:prstGeom prst="rect">
            <a:avLst/>
          </a:prstGeom>
        </p:spPr>
      </p:pic>
      <p:sp>
        <p:nvSpPr>
          <p:cNvPr id="5" name="Text Placeholder 4"/>
          <p:cNvSpPr>
            <a:spLocks noGrp="1"/>
          </p:cNvSpPr>
          <p:nvPr>
            <p:ph type="body" sz="quarter" idx="3"/>
          </p:nvPr>
        </p:nvSpPr>
        <p:spPr/>
        <p:txBody>
          <a:bodyPr/>
          <a:lstStyle/>
          <a:p>
            <a:endParaRPr lang="en-IN"/>
          </a:p>
        </p:txBody>
      </p:sp>
      <p:pic>
        <p:nvPicPr>
          <p:cNvPr id="8" name="Content Placeholder 7"/>
          <p:cNvPicPr>
            <a:picLocks noGrp="1" noChangeAspect="1"/>
          </p:cNvPicPr>
          <p:nvPr>
            <p:ph sz="quarter" idx="4"/>
          </p:nvPr>
        </p:nvPicPr>
        <p:blipFill>
          <a:blip r:embed="rId3"/>
          <a:stretch>
            <a:fillRect/>
          </a:stretch>
        </p:blipFill>
        <p:spPr>
          <a:xfrm>
            <a:off x="5087938" y="2160983"/>
            <a:ext cx="4186237" cy="3387007"/>
          </a:xfrm>
          <a:prstGeom prst="rect">
            <a:avLst/>
          </a:prstGeom>
        </p:spPr>
      </p:pic>
    </p:spTree>
    <p:extLst>
      <p:ext uri="{BB962C8B-B14F-4D97-AF65-F5344CB8AC3E}">
        <p14:creationId xmlns:p14="http://schemas.microsoft.com/office/powerpoint/2010/main" val="1936204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37643" y="1709075"/>
            <a:ext cx="7766936" cy="1646302"/>
          </a:xfrm>
        </p:spPr>
        <p:txBody>
          <a:bodyPr/>
          <a:lstStyle/>
          <a:p>
            <a:r>
              <a:rPr lang="en-IN" dirty="0" smtClean="0">
                <a:solidFill>
                  <a:schemeClr val="tx1"/>
                </a:solidFill>
              </a:rPr>
              <a:t>Questions??</a:t>
            </a:r>
            <a:endParaRPr lang="en-IN" dirty="0">
              <a:solidFill>
                <a:schemeClr val="tx1"/>
              </a:solidFill>
            </a:endParaRPr>
          </a:p>
        </p:txBody>
      </p:sp>
      <p:sp>
        <p:nvSpPr>
          <p:cNvPr id="9" name="Subtitle 8"/>
          <p:cNvSpPr>
            <a:spLocks noGrp="1"/>
          </p:cNvSpPr>
          <p:nvPr>
            <p:ph type="subTitle" idx="1"/>
          </p:nvPr>
        </p:nvSpPr>
        <p:spPr>
          <a:xfrm>
            <a:off x="-437643" y="4282653"/>
            <a:ext cx="7766936" cy="1096899"/>
          </a:xfrm>
        </p:spPr>
        <p:txBody>
          <a:bodyPr>
            <a:normAutofit lnSpcReduction="10000"/>
          </a:bodyPr>
          <a:lstStyle/>
          <a:p>
            <a:r>
              <a:rPr lang="en-IN" dirty="0" smtClean="0">
                <a:solidFill>
                  <a:schemeClr val="tx1"/>
                </a:solidFill>
                <a:hlinkClick r:id="rId2"/>
              </a:rPr>
              <a:t>Mail-id-sachinsg873@gmail.com</a:t>
            </a:r>
            <a:endParaRPr lang="en-IN" dirty="0" smtClean="0">
              <a:solidFill>
                <a:schemeClr val="tx1"/>
              </a:solidFill>
            </a:endParaRPr>
          </a:p>
          <a:p>
            <a:r>
              <a:rPr lang="en-IN" dirty="0"/>
              <a:t>	</a:t>
            </a:r>
            <a:endParaRPr lang="en-IN" dirty="0" smtClean="0"/>
          </a:p>
          <a:p>
            <a:r>
              <a:rPr lang="en-IN" dirty="0"/>
              <a:t>	</a:t>
            </a:r>
          </a:p>
        </p:txBody>
      </p:sp>
    </p:spTree>
    <p:extLst>
      <p:ext uri="{BB962C8B-B14F-4D97-AF65-F5344CB8AC3E}">
        <p14:creationId xmlns:p14="http://schemas.microsoft.com/office/powerpoint/2010/main" val="1273527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Problem Statement</a:t>
            </a:r>
            <a:endParaRPr lang="en-IN"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The goal of text classification is to automatically classify the text documents into one or more defined categories. Some examples of text classification are</a:t>
            </a:r>
            <a:r>
              <a:rPr lang="en-US" dirty="0" smtClean="0"/>
              <a:t>:</a:t>
            </a:r>
            <a:endParaRPr lang="en-US" dirty="0"/>
          </a:p>
          <a:p>
            <a:pPr>
              <a:buFont typeface="Wingdings" panose="05000000000000000000" pitchFamily="2" charset="2"/>
              <a:buChar char="q"/>
            </a:pPr>
            <a:r>
              <a:rPr lang="en-US" dirty="0"/>
              <a:t>Detection of spam and non-spam emails,</a:t>
            </a:r>
          </a:p>
          <a:p>
            <a:pPr>
              <a:buFont typeface="Wingdings" panose="05000000000000000000" pitchFamily="2" charset="2"/>
              <a:buChar char="q"/>
            </a:pPr>
            <a:r>
              <a:rPr lang="en-US" dirty="0" smtClean="0"/>
              <a:t>Categorization </a:t>
            </a:r>
            <a:r>
              <a:rPr lang="en-US" dirty="0"/>
              <a:t>of news articles into defined topics.</a:t>
            </a:r>
            <a:endParaRPr lang="en-IN" dirty="0"/>
          </a:p>
        </p:txBody>
      </p:sp>
    </p:spTree>
    <p:extLst>
      <p:ext uri="{BB962C8B-B14F-4D97-AF65-F5344CB8AC3E}">
        <p14:creationId xmlns:p14="http://schemas.microsoft.com/office/powerpoint/2010/main" val="1332348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Categorization of news articles into defined topics</a:t>
            </a:r>
            <a:endParaRPr lang="en-IN"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1970897" y="2382592"/>
            <a:ext cx="5741548" cy="2645456"/>
          </a:xfrm>
          <a:prstGeom prst="rect">
            <a:avLst/>
          </a:prstGeom>
        </p:spPr>
      </p:pic>
    </p:spTree>
    <p:extLst>
      <p:ext uri="{BB962C8B-B14F-4D97-AF65-F5344CB8AC3E}">
        <p14:creationId xmlns:p14="http://schemas.microsoft.com/office/powerpoint/2010/main" val="4282087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 of steps implemented</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1.</a:t>
            </a:r>
            <a:r>
              <a:rPr lang="en-US" sz="2000" dirty="0" smtClean="0"/>
              <a:t>Dataset </a:t>
            </a:r>
            <a:r>
              <a:rPr lang="en-US" sz="2000" dirty="0"/>
              <a:t>Preparation: </a:t>
            </a:r>
            <a:r>
              <a:rPr lang="en-US" dirty="0"/>
              <a:t>The first step is the Dataset Preparation step which includes </a:t>
            </a:r>
            <a:r>
              <a:rPr lang="en-US" dirty="0" smtClean="0"/>
              <a:t>data gathering and </a:t>
            </a:r>
            <a:r>
              <a:rPr lang="en-US" dirty="0"/>
              <a:t>performing basic pre-processing. </a:t>
            </a:r>
            <a:endParaRPr lang="en-US" dirty="0" smtClean="0"/>
          </a:p>
          <a:p>
            <a:endParaRPr lang="en-US" dirty="0" smtClean="0"/>
          </a:p>
          <a:p>
            <a:r>
              <a:rPr lang="en-US" dirty="0" smtClean="0"/>
              <a:t>2.</a:t>
            </a:r>
            <a:r>
              <a:rPr lang="en-US" sz="2000" dirty="0" smtClean="0"/>
              <a:t>Feature </a:t>
            </a:r>
            <a:r>
              <a:rPr lang="en-US" sz="2000" dirty="0"/>
              <a:t>Engineering: </a:t>
            </a:r>
            <a:r>
              <a:rPr lang="en-US" dirty="0"/>
              <a:t>The next step is the Feature Engineering in which the raw dataset is transformed into </a:t>
            </a:r>
            <a:r>
              <a:rPr lang="en-US" dirty="0" smtClean="0"/>
              <a:t> features , it also </a:t>
            </a:r>
            <a:r>
              <a:rPr lang="en-US" dirty="0"/>
              <a:t>includes the process of creating new features from the existing data</a:t>
            </a:r>
            <a:r>
              <a:rPr lang="en-US" dirty="0" smtClean="0"/>
              <a:t>.</a:t>
            </a:r>
          </a:p>
          <a:p>
            <a:pPr marL="0" indent="0">
              <a:buNone/>
            </a:pPr>
            <a:endParaRPr lang="en-US" dirty="0"/>
          </a:p>
          <a:p>
            <a:r>
              <a:rPr lang="en-US" dirty="0" smtClean="0"/>
              <a:t>3.</a:t>
            </a:r>
            <a:r>
              <a:rPr lang="en-US" sz="2000" dirty="0" smtClean="0"/>
              <a:t>Model </a:t>
            </a:r>
            <a:r>
              <a:rPr lang="en-US" sz="2000" dirty="0"/>
              <a:t>Training: </a:t>
            </a:r>
            <a:r>
              <a:rPr lang="en-US" dirty="0"/>
              <a:t>The final step is the Model Building step in which a machine learning model is trained on a labelled dataset</a:t>
            </a:r>
            <a:r>
              <a:rPr lang="en-US" dirty="0" smtClean="0"/>
              <a:t>.</a:t>
            </a:r>
          </a:p>
          <a:p>
            <a:pPr marL="0" indent="0">
              <a:buNone/>
            </a:pPr>
            <a:endParaRPr lang="en-US" dirty="0"/>
          </a:p>
          <a:p>
            <a:r>
              <a:rPr lang="en-US" dirty="0" smtClean="0"/>
              <a:t>4.</a:t>
            </a:r>
            <a:r>
              <a:rPr lang="en-US" sz="2200" dirty="0" smtClean="0"/>
              <a:t>Improve </a:t>
            </a:r>
            <a:r>
              <a:rPr lang="en-US" sz="2200" dirty="0"/>
              <a:t>Performance of Text Classifier: </a:t>
            </a:r>
            <a:r>
              <a:rPr lang="en-US" dirty="0" smtClean="0"/>
              <a:t>Implementing different  Ensemble techniques for better performance.</a:t>
            </a:r>
            <a:endParaRPr lang="en-IN" dirty="0"/>
          </a:p>
        </p:txBody>
      </p:sp>
    </p:spTree>
    <p:extLst>
      <p:ext uri="{BB962C8B-B14F-4D97-AF65-F5344CB8AC3E}">
        <p14:creationId xmlns:p14="http://schemas.microsoft.com/office/powerpoint/2010/main" val="316762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Dataset Preparation</a:t>
            </a:r>
          </a:p>
        </p:txBody>
      </p:sp>
      <p:sp>
        <p:nvSpPr>
          <p:cNvPr id="3" name="Content Placeholder 2"/>
          <p:cNvSpPr>
            <a:spLocks noGrp="1"/>
          </p:cNvSpPr>
          <p:nvPr>
            <p:ph idx="1"/>
          </p:nvPr>
        </p:nvSpPr>
        <p:spPr/>
        <p:txBody>
          <a:bodyPr/>
          <a:lstStyle/>
          <a:p>
            <a:r>
              <a:rPr lang="en-IN" dirty="0" smtClean="0"/>
              <a:t>This is initial step which is followed while building any machine learning model.</a:t>
            </a:r>
          </a:p>
          <a:p>
            <a:r>
              <a:rPr lang="en-IN" dirty="0" smtClean="0"/>
              <a:t>In this phase we gathered the dataset which consists of 3 columns </a:t>
            </a:r>
          </a:p>
          <a:p>
            <a:pPr lvl="1">
              <a:buFont typeface="Wingdings" panose="05000000000000000000" pitchFamily="2" charset="2"/>
              <a:buChar char="Ø"/>
            </a:pPr>
            <a:r>
              <a:rPr lang="en-IN" sz="1800" dirty="0"/>
              <a:t>Unnamed 0:Random Id</a:t>
            </a:r>
          </a:p>
          <a:p>
            <a:pPr lvl="1">
              <a:buFont typeface="Wingdings" panose="05000000000000000000" pitchFamily="2" charset="2"/>
              <a:buChar char="Ø"/>
            </a:pPr>
            <a:r>
              <a:rPr lang="en-IN" sz="1800" dirty="0"/>
              <a:t>Article(articles from different section of news)</a:t>
            </a:r>
          </a:p>
          <a:p>
            <a:pPr lvl="1">
              <a:buFont typeface="Wingdings" panose="05000000000000000000" pitchFamily="2" charset="2"/>
              <a:buChar char="Ø"/>
            </a:pPr>
            <a:r>
              <a:rPr lang="en-IN" sz="1800" dirty="0"/>
              <a:t>Category(category to which that article belongs eg.politics,education,etc</a:t>
            </a:r>
            <a:r>
              <a:rPr lang="en-IN" sz="1800" dirty="0" smtClean="0"/>
              <a:t>)</a:t>
            </a:r>
            <a:endParaRPr lang="en-IN" dirty="0" smtClean="0"/>
          </a:p>
          <a:p>
            <a:r>
              <a:rPr lang="en-IN" dirty="0" smtClean="0"/>
              <a:t>Based on Category we created a new column using factorization which was numerical representation of Category.</a:t>
            </a:r>
          </a:p>
          <a:p>
            <a:r>
              <a:rPr lang="en-IN" dirty="0" smtClean="0"/>
              <a:t>We then checked for imbalanced class, here we tend to exhibit that.</a:t>
            </a:r>
          </a:p>
          <a:p>
            <a:r>
              <a:rPr lang="en-IN" dirty="0" smtClean="0"/>
              <a:t>We then separated the dependent and independent variables.</a:t>
            </a:r>
          </a:p>
          <a:p>
            <a:pPr lvl="1">
              <a:buFont typeface="Wingdings" panose="05000000000000000000" pitchFamily="2" charset="2"/>
              <a:buChar char="Ø"/>
            </a:pPr>
            <a:endParaRPr lang="en-IN" sz="1800" dirty="0" smtClean="0"/>
          </a:p>
          <a:p>
            <a:pPr marL="457200" lvl="1" indent="0">
              <a:buNone/>
            </a:pPr>
            <a:endParaRPr lang="en-IN" sz="1800" dirty="0" smtClean="0"/>
          </a:p>
        </p:txBody>
      </p:sp>
    </p:spTree>
    <p:extLst>
      <p:ext uri="{BB962C8B-B14F-4D97-AF65-F5344CB8AC3E}">
        <p14:creationId xmlns:p14="http://schemas.microsoft.com/office/powerpoint/2010/main" val="62944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Dataset Cleaning using Regex</a:t>
            </a:r>
            <a:endParaRPr lang="en-IN" dirty="0">
              <a:solidFill>
                <a:schemeClr val="tx1"/>
              </a:solidFill>
            </a:endParaRPr>
          </a:p>
        </p:txBody>
      </p:sp>
      <p:sp>
        <p:nvSpPr>
          <p:cNvPr id="3" name="Content Placeholder 2"/>
          <p:cNvSpPr>
            <a:spLocks noGrp="1"/>
          </p:cNvSpPr>
          <p:nvPr>
            <p:ph idx="1"/>
          </p:nvPr>
        </p:nvSpPr>
        <p:spPr/>
        <p:txBody>
          <a:bodyPr/>
          <a:lstStyle/>
          <a:p>
            <a:r>
              <a:rPr lang="en-IN" sz="2000" dirty="0" smtClean="0"/>
              <a:t>Text cleaning involves:</a:t>
            </a:r>
          </a:p>
          <a:p>
            <a:pPr lvl="1"/>
            <a:r>
              <a:rPr lang="en-IN" sz="1800" dirty="0"/>
              <a:t>Removal of </a:t>
            </a:r>
            <a:r>
              <a:rPr lang="en-IN" sz="1800" dirty="0" smtClean="0"/>
              <a:t>Punctuations.</a:t>
            </a:r>
            <a:endParaRPr lang="en-IN" sz="1800" dirty="0"/>
          </a:p>
          <a:p>
            <a:pPr lvl="1"/>
            <a:r>
              <a:rPr lang="en-IN" sz="1800" dirty="0"/>
              <a:t>Removal of Expressions usually speech transcripts </a:t>
            </a:r>
            <a:r>
              <a:rPr lang="en-IN" sz="1800" dirty="0" smtClean="0"/>
              <a:t>like [laughing</a:t>
            </a:r>
            <a:r>
              <a:rPr lang="en-IN" sz="1800" dirty="0"/>
              <a:t>],[crying],</a:t>
            </a:r>
            <a:r>
              <a:rPr lang="en-IN" sz="1800" dirty="0" smtClean="0"/>
              <a:t>etc.</a:t>
            </a:r>
            <a:endParaRPr lang="en-IN" sz="1800" dirty="0"/>
          </a:p>
          <a:p>
            <a:pPr lvl="1"/>
            <a:r>
              <a:rPr lang="en-IN" sz="1800" dirty="0"/>
              <a:t>Removal of Unwanted </a:t>
            </a:r>
            <a:r>
              <a:rPr lang="en-IN" sz="1800" dirty="0" smtClean="0"/>
              <a:t>Spaces.</a:t>
            </a:r>
            <a:endParaRPr lang="en-IN" sz="1800" dirty="0"/>
          </a:p>
          <a:p>
            <a:pPr lvl="1"/>
            <a:r>
              <a:rPr lang="en-IN" sz="1800" dirty="0" smtClean="0"/>
              <a:t>Lemmatization which involves taking different types of same words of different tenses and converting back to its root form.</a:t>
            </a:r>
            <a:endParaRPr lang="en-IN" sz="1800" dirty="0"/>
          </a:p>
        </p:txBody>
      </p:sp>
    </p:spTree>
    <p:extLst>
      <p:ext uri="{BB962C8B-B14F-4D97-AF65-F5344CB8AC3E}">
        <p14:creationId xmlns:p14="http://schemas.microsoft.com/office/powerpoint/2010/main" val="712390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Feature Engineering</a:t>
            </a:r>
          </a:p>
        </p:txBody>
      </p:sp>
      <p:sp>
        <p:nvSpPr>
          <p:cNvPr id="3" name="Content Placeholder 2"/>
          <p:cNvSpPr>
            <a:spLocks noGrp="1"/>
          </p:cNvSpPr>
          <p:nvPr>
            <p:ph idx="1"/>
          </p:nvPr>
        </p:nvSpPr>
        <p:spPr/>
        <p:txBody>
          <a:bodyPr/>
          <a:lstStyle/>
          <a:p>
            <a:r>
              <a:rPr lang="en-IN" sz="2000" b="1" dirty="0"/>
              <a:t>Count </a:t>
            </a:r>
            <a:r>
              <a:rPr lang="en-IN" sz="2000" b="1" dirty="0" smtClean="0"/>
              <a:t>Vectors:</a:t>
            </a:r>
            <a:r>
              <a:rPr lang="en-US" dirty="0" smtClean="0"/>
              <a:t>Count </a:t>
            </a:r>
            <a:r>
              <a:rPr lang="en-US" dirty="0"/>
              <a:t>Vector is a matrix notation of the dataset in which every row represents a document from the corpus, every column represents a term from the </a:t>
            </a:r>
            <a:r>
              <a:rPr lang="en-US" dirty="0" smtClean="0"/>
              <a:t>corpus. In other words, we built a binary bag of words with 0s and 1s.</a:t>
            </a:r>
          </a:p>
          <a:p>
            <a:r>
              <a:rPr lang="en-US" sz="2000" b="1" dirty="0"/>
              <a:t>TF-IDF </a:t>
            </a:r>
            <a:r>
              <a:rPr lang="en-US" sz="2000" b="1" dirty="0"/>
              <a:t>Vectors</a:t>
            </a:r>
            <a:r>
              <a:rPr lang="en-US" sz="2000" b="1" dirty="0" smtClean="0"/>
              <a:t>: </a:t>
            </a:r>
            <a:r>
              <a:rPr lang="en-US" dirty="0"/>
              <a:t>TF-IDF </a:t>
            </a:r>
            <a:r>
              <a:rPr lang="en-US" dirty="0"/>
              <a:t>score is composed by two terms: the first computes the normalized Term Frequency (TF), the second term is the Inverse Document Frequency (IDF), computed as the logarithm of the number of the documents in the corpus divided by the number of documents where the specific term appears</a:t>
            </a:r>
          </a:p>
          <a:p>
            <a:endParaRPr lang="en-IN" dirty="0" smtClean="0"/>
          </a:p>
          <a:p>
            <a:endParaRPr lang="en-IN" dirty="0"/>
          </a:p>
        </p:txBody>
      </p:sp>
    </p:spTree>
    <p:extLst>
      <p:ext uri="{BB962C8B-B14F-4D97-AF65-F5344CB8AC3E}">
        <p14:creationId xmlns:p14="http://schemas.microsoft.com/office/powerpoint/2010/main" val="3933450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Model Building-I (Using Linear SVC)</a:t>
            </a:r>
            <a:endParaRPr lang="en-IN" dirty="0">
              <a:solidFill>
                <a:schemeClr val="tx1"/>
              </a:solidFill>
            </a:endParaRPr>
          </a:p>
        </p:txBody>
      </p:sp>
      <p:sp>
        <p:nvSpPr>
          <p:cNvPr id="3" name="Content Placeholder 2"/>
          <p:cNvSpPr>
            <a:spLocks noGrp="1"/>
          </p:cNvSpPr>
          <p:nvPr>
            <p:ph idx="1"/>
          </p:nvPr>
        </p:nvSpPr>
        <p:spPr/>
        <p:txBody>
          <a:bodyPr/>
          <a:lstStyle/>
          <a:p>
            <a:r>
              <a:rPr lang="en-US" dirty="0"/>
              <a:t>The final step in the text classification framework is to train a classifier using the </a:t>
            </a:r>
            <a:r>
              <a:rPr lang="en-US" dirty="0" smtClean="0"/>
              <a:t>features which we created earlier.</a:t>
            </a:r>
          </a:p>
          <a:p>
            <a:pPr lvl="1"/>
            <a:r>
              <a:rPr lang="en-US" sz="1800" dirty="0" smtClean="0"/>
              <a:t>Similar </a:t>
            </a:r>
            <a:r>
              <a:rPr lang="en-US" sz="1800" dirty="0"/>
              <a:t>to </a:t>
            </a:r>
            <a:r>
              <a:rPr lang="en-IN" sz="1800" dirty="0"/>
              <a:t>Linear Support Vector Classification:</a:t>
            </a:r>
          </a:p>
          <a:p>
            <a:pPr lvl="1"/>
            <a:r>
              <a:rPr lang="en-US" sz="1800" dirty="0" smtClean="0"/>
              <a:t>SVC </a:t>
            </a:r>
            <a:r>
              <a:rPr lang="en-US" sz="1800" dirty="0"/>
              <a:t>with parameter kernel=’linear’, but implemented in terms of liblinear rather than libsvm, so it has more flexibility in the choice of penalties and loss functions and should scale better to large numbers of </a:t>
            </a:r>
            <a:r>
              <a:rPr lang="en-US" sz="1800" dirty="0"/>
              <a:t>samples.</a:t>
            </a:r>
          </a:p>
          <a:p>
            <a:pPr lvl="1"/>
            <a:r>
              <a:rPr lang="en-US" sz="1800" dirty="0"/>
              <a:t>This </a:t>
            </a:r>
            <a:r>
              <a:rPr lang="en-US" sz="1800" dirty="0"/>
              <a:t>class supports both dense and sparse input and the multiclass support is handled according to a one-</a:t>
            </a:r>
            <a:r>
              <a:rPr lang="en-US" sz="1800" dirty="0" err="1"/>
              <a:t>vs</a:t>
            </a:r>
            <a:r>
              <a:rPr lang="en-US" sz="1800" dirty="0"/>
              <a:t>-the-rest scheme.</a:t>
            </a:r>
            <a:endParaRPr lang="en-IN" sz="1800" dirty="0"/>
          </a:p>
        </p:txBody>
      </p:sp>
    </p:spTree>
    <p:extLst>
      <p:ext uri="{BB962C8B-B14F-4D97-AF65-F5344CB8AC3E}">
        <p14:creationId xmlns:p14="http://schemas.microsoft.com/office/powerpoint/2010/main" val="2237631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39" y="609600"/>
            <a:ext cx="9646275" cy="1320800"/>
          </a:xfrm>
        </p:spPr>
        <p:txBody>
          <a:bodyPr/>
          <a:lstStyle/>
          <a:p>
            <a:r>
              <a:rPr lang="en-IN" dirty="0" smtClean="0">
                <a:solidFill>
                  <a:schemeClr val="tx1"/>
                </a:solidFill>
              </a:rPr>
              <a:t>Model Testing I-</a:t>
            </a:r>
            <a:r>
              <a:rPr lang="en-IN" dirty="0" err="1" smtClean="0">
                <a:solidFill>
                  <a:schemeClr val="tx1"/>
                </a:solidFill>
              </a:rPr>
              <a:t>Diagonise</a:t>
            </a:r>
            <a:r>
              <a:rPr lang="en-IN" dirty="0" smtClean="0">
                <a:solidFill>
                  <a:schemeClr val="tx1"/>
                </a:solidFill>
              </a:rPr>
              <a:t> Variance Problems</a:t>
            </a:r>
            <a:endParaRPr lang="en-IN" dirty="0">
              <a:solidFill>
                <a:schemeClr val="tx1"/>
              </a:solidFill>
            </a:endParaRPr>
          </a:p>
        </p:txBody>
      </p:sp>
      <p:sp>
        <p:nvSpPr>
          <p:cNvPr id="3" name="Content Placeholder 2"/>
          <p:cNvSpPr>
            <a:spLocks noGrp="1"/>
          </p:cNvSpPr>
          <p:nvPr>
            <p:ph idx="1"/>
          </p:nvPr>
        </p:nvSpPr>
        <p:spPr/>
        <p:txBody>
          <a:bodyPr/>
          <a:lstStyle/>
          <a:p>
            <a:r>
              <a:rPr lang="en-US" dirty="0"/>
              <a:t>CV error </a:t>
            </a:r>
            <a:r>
              <a:rPr lang="en-US" dirty="0" smtClean="0"/>
              <a:t>&gt; </a:t>
            </a:r>
            <a:r>
              <a:rPr lang="en-US" dirty="0"/>
              <a:t>training set </a:t>
            </a:r>
            <a:r>
              <a:rPr lang="en-US" dirty="0" smtClean="0"/>
              <a:t>error then it is </a:t>
            </a:r>
            <a:r>
              <a:rPr lang="en-US" dirty="0"/>
              <a:t>said to </a:t>
            </a:r>
            <a:r>
              <a:rPr lang="en-US" dirty="0" err="1"/>
              <a:t>overfit</a:t>
            </a:r>
            <a:r>
              <a:rPr lang="en-US" dirty="0"/>
              <a:t> the training set</a:t>
            </a:r>
            <a:r>
              <a:rPr lang="en-US" dirty="0" smtClean="0"/>
              <a:t>.</a:t>
            </a:r>
          </a:p>
          <a:p>
            <a:r>
              <a:rPr lang="en-US" dirty="0" smtClean="0"/>
              <a:t> </a:t>
            </a:r>
            <a:r>
              <a:rPr lang="en-US" dirty="0"/>
              <a:t>To remedy </a:t>
            </a:r>
            <a:r>
              <a:rPr lang="en-US" dirty="0" smtClean="0"/>
              <a:t>over fitting:</a:t>
            </a:r>
          </a:p>
          <a:p>
            <a:pPr lvl="1"/>
            <a:r>
              <a:rPr lang="en-US" sz="1800" dirty="0"/>
              <a:t>decrease </a:t>
            </a:r>
            <a:r>
              <a:rPr lang="en-US" sz="1800" dirty="0"/>
              <a:t>model </a:t>
            </a:r>
            <a:r>
              <a:rPr lang="en-US" sz="1800" dirty="0" smtClean="0"/>
              <a:t>complexity</a:t>
            </a:r>
            <a:endParaRPr lang="en-US" sz="1800" dirty="0"/>
          </a:p>
          <a:p>
            <a:pPr lvl="1"/>
            <a:r>
              <a:rPr lang="en-US" sz="1800" dirty="0"/>
              <a:t>for ex: decrease max depth, increase min samples per </a:t>
            </a:r>
            <a:r>
              <a:rPr lang="en-US" sz="1800" dirty="0"/>
              <a:t>leaf</a:t>
            </a:r>
            <a:r>
              <a:rPr lang="en-US" sz="1800" dirty="0"/>
              <a:t>.</a:t>
            </a:r>
          </a:p>
          <a:p>
            <a:pPr lvl="1"/>
            <a:r>
              <a:rPr lang="en-US" sz="1800" dirty="0"/>
              <a:t>gather more </a:t>
            </a:r>
            <a:r>
              <a:rPr lang="en-US" sz="1800" dirty="0"/>
              <a:t>data.</a:t>
            </a:r>
            <a:endParaRPr lang="en-IN" sz="1800" dirty="0"/>
          </a:p>
        </p:txBody>
      </p:sp>
    </p:spTree>
    <p:extLst>
      <p:ext uri="{BB962C8B-B14F-4D97-AF65-F5344CB8AC3E}">
        <p14:creationId xmlns:p14="http://schemas.microsoft.com/office/powerpoint/2010/main" val="2502316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TotalTime>
  <Words>830</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Trebuchet MS</vt:lpstr>
      <vt:lpstr>Wingdings</vt:lpstr>
      <vt:lpstr>Wingdings 3</vt:lpstr>
      <vt:lpstr>Facet</vt:lpstr>
      <vt:lpstr>News Classification using NLP</vt:lpstr>
      <vt:lpstr>Problem Statement</vt:lpstr>
      <vt:lpstr>Categorization of news articles into defined topics</vt:lpstr>
      <vt:lpstr>Overview of steps implemented</vt:lpstr>
      <vt:lpstr>Dataset Preparation</vt:lpstr>
      <vt:lpstr>Dataset Cleaning using Regex</vt:lpstr>
      <vt:lpstr>Feature Engineering</vt:lpstr>
      <vt:lpstr>Model Building-I (Using Linear SVC)</vt:lpstr>
      <vt:lpstr>Model Testing I-Diagonise Variance Problems</vt:lpstr>
      <vt:lpstr>Model Testing I-Diagonise Bias Problems</vt:lpstr>
      <vt:lpstr>Model Evaluation</vt:lpstr>
      <vt:lpstr>Model Building-II(Ensemble Methods)</vt:lpstr>
      <vt:lpstr>Bagging: Classification &amp; Regression</vt:lpstr>
      <vt:lpstr>Voting Classifier</vt:lpstr>
      <vt:lpstr>Boosting</vt:lpstr>
      <vt:lpstr>Gradient Boosted Trees</vt:lpstr>
      <vt:lpstr>Model Deployment-I (Using Flask)</vt:lpstr>
      <vt:lpstr>Model Deployment-II (Using Heroku Cloud)</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Classification using NLP</dc:title>
  <dc:creator>Windows User</dc:creator>
  <cp:lastModifiedBy>Windows User</cp:lastModifiedBy>
  <cp:revision>12</cp:revision>
  <dcterms:created xsi:type="dcterms:W3CDTF">2018-12-20T13:35:42Z</dcterms:created>
  <dcterms:modified xsi:type="dcterms:W3CDTF">2018-12-20T15:18:47Z</dcterms:modified>
</cp:coreProperties>
</file>