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5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9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6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0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1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F53BD-5628-4760-8CF8-998DC5A6F0C0}" type="datetimeFigureOut">
              <a:rPr lang="en-US" smtClean="0"/>
              <a:t>7/10/2015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EBF9-472F-49AC-B480-A69B83E22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.jp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JBPM Process </a:t>
            </a:r>
            <a:r>
              <a:rPr lang="en-US" dirty="0" smtClean="0">
                <a:solidFill>
                  <a:srgbClr val="002060"/>
                </a:solidFill>
              </a:rPr>
              <a:t>Management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 Sachin Chopra</a:t>
            </a:r>
          </a:p>
          <a:p>
            <a:pPr fontAlgn="base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Summer Intern (CCSM2T)</a:t>
            </a:r>
          </a:p>
          <a:p>
            <a:pPr fontAlgn="base"/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43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Advantages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pen </a:t>
            </a:r>
            <a:r>
              <a:rPr lang="en-US" dirty="0"/>
              <a:t>s</a:t>
            </a:r>
            <a:r>
              <a:rPr lang="en-US" dirty="0" smtClean="0"/>
              <a:t>ource, light-weight, extensible Workflow engine written in pure Java.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Supports latest BPMN 2.0 specification.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0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541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sample BPMN process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7047620" cy="1752381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69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33400" y="5410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 of </a:t>
            </a:r>
            <a:r>
              <a:rPr lang="en-US" dirty="0" err="1" smtClean="0"/>
              <a:t>DealTrax</a:t>
            </a:r>
            <a:r>
              <a:rPr lang="en-US" dirty="0" smtClean="0"/>
              <a:t> Workflow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62000"/>
            <a:ext cx="8229600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1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JBPM is being used to replace OBPM in </a:t>
            </a:r>
            <a:r>
              <a:rPr lang="en-US" dirty="0" err="1" smtClean="0"/>
              <a:t>Dealtrax</a:t>
            </a:r>
            <a:r>
              <a:rPr lang="en-US" dirty="0" smtClean="0"/>
              <a:t> Application used by Municipals team.</a:t>
            </a:r>
          </a:p>
          <a:p>
            <a:endParaRPr lang="en-US" dirty="0" smtClean="0"/>
          </a:p>
          <a:p>
            <a:r>
              <a:rPr lang="en-US" dirty="0" smtClean="0"/>
              <a:t>The Workflows, initially in OBPM are being re-written in JBPM</a:t>
            </a:r>
          </a:p>
          <a:p>
            <a:endParaRPr lang="en-US" dirty="0" smtClean="0"/>
          </a:p>
          <a:p>
            <a:r>
              <a:rPr lang="en-US" dirty="0" smtClean="0"/>
              <a:t>This offers</a:t>
            </a:r>
          </a:p>
          <a:p>
            <a:pPr lvl="1"/>
            <a:r>
              <a:rPr lang="en-US" dirty="0" smtClean="0"/>
              <a:t> cost benefit as the JBPM is open source application </a:t>
            </a:r>
          </a:p>
          <a:p>
            <a:pPr lvl="1"/>
            <a:r>
              <a:rPr lang="en-US" dirty="0" smtClean="0"/>
              <a:t> extensive features.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0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Issue 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43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>Need a console to monitor various running instances.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Should help in identifying stalled processes. </a:t>
            </a:r>
          </a:p>
          <a:p>
            <a:endParaRPr lang="en-US" dirty="0" smtClean="0"/>
          </a:p>
          <a:p>
            <a:r>
              <a:rPr lang="en-US" dirty="0" smtClean="0"/>
              <a:t>To identify the state of any process instance. </a:t>
            </a:r>
          </a:p>
          <a:p>
            <a:endParaRPr lang="en-US" dirty="0" smtClean="0"/>
          </a:p>
          <a:p>
            <a:r>
              <a:rPr lang="en-US" dirty="0" smtClean="0"/>
              <a:t>To identify which user group has most pending tasks.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30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Solutions 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136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KIE Console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only work with </a:t>
            </a:r>
            <a:r>
              <a:rPr lang="en-US" dirty="0" err="1" smtClean="0"/>
              <a:t>Git</a:t>
            </a:r>
            <a:r>
              <a:rPr lang="en-US" dirty="0" smtClean="0"/>
              <a:t> based repositories. </a:t>
            </a:r>
          </a:p>
          <a:p>
            <a:endParaRPr lang="en-US" dirty="0" smtClean="0"/>
          </a:p>
          <a:p>
            <a:r>
              <a:rPr lang="en-US" dirty="0" smtClean="0"/>
              <a:t>Can only monitor Workflows deployed using it.</a:t>
            </a:r>
          </a:p>
          <a:p>
            <a:endParaRPr lang="en-US" dirty="0" smtClean="0"/>
          </a:p>
          <a:p>
            <a:r>
              <a:rPr lang="en-US" dirty="0" smtClean="0"/>
              <a:t>Limitations in deploying WARs (Web Application Archives). </a:t>
            </a:r>
          </a:p>
          <a:p>
            <a:endParaRPr lang="en-US" dirty="0" smtClean="0"/>
          </a:p>
          <a:p>
            <a:r>
              <a:rPr lang="en-US" dirty="0" smtClean="0"/>
              <a:t>Limited support for Weblogic server deployment 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9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Develop a Custom Console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fulfill  our immediate needs. </a:t>
            </a:r>
          </a:p>
          <a:p>
            <a:endParaRPr lang="en-US" dirty="0" smtClean="0"/>
          </a:p>
          <a:p>
            <a:r>
              <a:rPr lang="en-US" dirty="0" smtClean="0"/>
              <a:t>Can be easily extended to support our future needs.</a:t>
            </a:r>
          </a:p>
          <a:p>
            <a:endParaRPr lang="en-US" dirty="0" smtClean="0"/>
          </a:p>
          <a:p>
            <a:r>
              <a:rPr lang="en-US" dirty="0" smtClean="0"/>
              <a:t>Would be compliant with different architectures thus, can be used across teams.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7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Problem Description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Build a console to manage and monitor the JBPM Instances.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13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14" y="1600200"/>
            <a:ext cx="6195971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0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944287"/>
              </p:ext>
            </p:extLst>
          </p:nvPr>
        </p:nvGraphicFramePr>
        <p:xfrm>
          <a:off x="452761" y="1429305"/>
          <a:ext cx="8398276" cy="3904696"/>
        </p:xfrm>
        <a:graphic>
          <a:graphicData uri="http://schemas.openxmlformats.org/drawingml/2006/table">
            <a:tbl>
              <a:tblPr/>
              <a:tblGrid>
                <a:gridCol w="2099569"/>
                <a:gridCol w="2099569"/>
                <a:gridCol w="2099569"/>
                <a:gridCol w="2099569"/>
              </a:tblGrid>
              <a:tr h="19523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Google Web Toolkit</a:t>
                      </a:r>
                      <a:endParaRPr lang="en-US" dirty="0"/>
                    </a:p>
                  </a:txBody>
                  <a:tcPr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Java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Bootstrap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jBPM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9523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HTML /</a:t>
                      </a:r>
                      <a:r>
                        <a:rPr lang="en-US" baseline="0" dirty="0" smtClean="0"/>
                        <a:t> CSS</a:t>
                      </a:r>
                      <a:endParaRPr lang="en-US" dirty="0"/>
                    </a:p>
                  </a:txBody>
                  <a:tcPr anchor="b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Weblogic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Sonarqube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1219200" cy="1219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95" y="1905000"/>
            <a:ext cx="1219200" cy="1219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30" y="1905000"/>
            <a:ext cx="1219200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14" y="1905000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3" y="3440267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198" y="3440097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30" y="3440097"/>
            <a:ext cx="1219370" cy="12193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629" y="3440097"/>
            <a:ext cx="1625600" cy="162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3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Application Developed 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JBPM Dashboard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Features :</a:t>
            </a:r>
          </a:p>
          <a:p>
            <a:pPr lvl="1"/>
            <a:r>
              <a:rPr lang="en-US" dirty="0" smtClean="0"/>
              <a:t> Shows all the processes running on the server.</a:t>
            </a:r>
          </a:p>
          <a:p>
            <a:pPr lvl="1"/>
            <a:r>
              <a:rPr lang="en-US" dirty="0" smtClean="0"/>
              <a:t>Can select any particular instance of a process.</a:t>
            </a:r>
          </a:p>
          <a:p>
            <a:pPr lvl="1"/>
            <a:r>
              <a:rPr lang="en-US" dirty="0" smtClean="0"/>
              <a:t>View </a:t>
            </a:r>
          </a:p>
          <a:p>
            <a:pPr lvl="2"/>
            <a:r>
              <a:rPr lang="en-US" dirty="0" smtClean="0"/>
              <a:t> status of the instance</a:t>
            </a:r>
          </a:p>
          <a:p>
            <a:pPr lvl="2"/>
            <a:r>
              <a:rPr lang="en-US" dirty="0" smtClean="0"/>
              <a:t>who it is assigned to</a:t>
            </a:r>
          </a:p>
          <a:p>
            <a:pPr lvl="2"/>
            <a:r>
              <a:rPr lang="en-US" dirty="0" smtClean="0"/>
              <a:t>start and stop dates. etc.</a:t>
            </a:r>
          </a:p>
          <a:p>
            <a:pPr lvl="2"/>
            <a:r>
              <a:rPr lang="en-US" dirty="0" smtClean="0"/>
              <a:t> See the values associated with a process.</a:t>
            </a:r>
          </a:p>
          <a:p>
            <a:pPr marL="857250" lvl="2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Terminate a stalled process.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5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Process Definitions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of all the unique Workflows running on the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254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First screen of the Dashboard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Shows the count of running instances of each process.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Displays a graphical representation of the same.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2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5777"/>
            <a:ext cx="8229600" cy="435480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531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Process Instances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List of all the Instances for selected Workflow 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7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Second screen of the Dashboard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Various filters to let you quickly select required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Gives an overview regarding various instances of that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5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1540"/>
            <a:ext cx="8229600" cy="430328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06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Instance Details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Details about the selected Instance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51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6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CCC : Citi Community Capital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1295400"/>
            <a:ext cx="9372600" cy="190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1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Third Screen of the Dashboard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Shows various Tasks which were executed while process instance was running. </a:t>
            </a:r>
          </a:p>
          <a:p>
            <a:pPr lvl="1"/>
            <a:r>
              <a:rPr lang="en-US" dirty="0" smtClean="0"/>
              <a:t>The values which were set for variables while instance was running.</a:t>
            </a:r>
          </a:p>
          <a:p>
            <a:pPr lvl="1"/>
            <a:r>
              <a:rPr lang="en-US" dirty="0" smtClean="0"/>
              <a:t>An option to terminate an instance (ex. if it is stalled).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06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8251"/>
            <a:ext cx="8229600" cy="43498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5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Configurable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Configuration File to make Dashboard generic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742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Following Configurations are possible 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Choice of Database.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Option to include a column from front end application. 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5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2724785"/>
            <a:ext cx="5944430" cy="22767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6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DEMO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506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Results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generic Dashboard for monitoring and managing JBPM Workflows. </a:t>
            </a:r>
          </a:p>
          <a:p>
            <a:endParaRPr lang="en-US" dirty="0" smtClean="0"/>
          </a:p>
          <a:p>
            <a:r>
              <a:rPr lang="en-US" dirty="0" smtClean="0"/>
              <a:t>Ability to link to columns from GUI for enhanced management. </a:t>
            </a:r>
          </a:p>
          <a:p>
            <a:endParaRPr lang="en-US" dirty="0" smtClean="0"/>
          </a:p>
          <a:p>
            <a:r>
              <a:rPr lang="en-US" dirty="0" smtClean="0"/>
              <a:t>Minimal dependencies and configurations to make deployment very fast and simple.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22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JBPM Console was presented to :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Global </a:t>
            </a:r>
            <a:r>
              <a:rPr lang="en-US" dirty="0" err="1" smtClean="0"/>
              <a:t>DealTrax</a:t>
            </a:r>
            <a:r>
              <a:rPr lang="en-US" dirty="0" smtClean="0"/>
              <a:t> Technology Team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CitiVelocity</a:t>
            </a:r>
            <a:r>
              <a:rPr lang="en-US" dirty="0" smtClean="0"/>
              <a:t>  Research Team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and their valuable suggestions were accommodated.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Quality of Code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08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SonarQube</a:t>
            </a:r>
            <a:r>
              <a:rPr lang="en-US" dirty="0" smtClean="0">
                <a:solidFill>
                  <a:srgbClr val="002060"/>
                </a:solidFill>
              </a:rPr>
              <a:t> Evaluation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Technical Debt : 2.0 %</a:t>
            </a:r>
          </a:p>
          <a:p>
            <a:r>
              <a:rPr lang="en-US" dirty="0" smtClean="0"/>
              <a:t>SQALE Rating  : 	A</a:t>
            </a:r>
          </a:p>
          <a:p>
            <a:r>
              <a:rPr lang="en-US" dirty="0" smtClean="0"/>
              <a:t>Blocker Issues : 	0</a:t>
            </a:r>
          </a:p>
          <a:p>
            <a:r>
              <a:rPr lang="en-US" dirty="0" smtClean="0"/>
              <a:t>Critical Issues  : 	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CCC: Citi Community Capital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community lending and investing group of Citi </a:t>
            </a:r>
          </a:p>
          <a:p>
            <a:endParaRPr lang="en-US" sz="2800" dirty="0" smtClean="0"/>
          </a:p>
          <a:p>
            <a:r>
              <a:rPr lang="en-US" sz="2800" dirty="0" smtClean="0"/>
              <a:t>Offers the industry’s most comprehensive affordable housing and community development financial products.</a:t>
            </a:r>
          </a:p>
          <a:p>
            <a:endParaRPr lang="en-US" sz="2800" dirty="0" smtClean="0"/>
          </a:p>
          <a:p>
            <a:r>
              <a:rPr lang="en-US" sz="2800" dirty="0" smtClean="0"/>
              <a:t>From single project transaction to portfolio wide solutions.</a:t>
            </a:r>
          </a:p>
          <a:p>
            <a:endParaRPr lang="en-US" sz="2800" dirty="0" smtClean="0"/>
          </a:p>
          <a:p>
            <a:r>
              <a:rPr lang="en-US" sz="2800" dirty="0" smtClean="0"/>
              <a:t>Combines community development expertise with capital markets capabilities to offer financial solutions that build stronger communities.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900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" y="1600200"/>
            <a:ext cx="750474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2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Possible Extensions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JBPM API Calls can be added as per need.</a:t>
            </a:r>
          </a:p>
          <a:p>
            <a:endParaRPr lang="en-US" dirty="0" smtClean="0"/>
          </a:p>
          <a:p>
            <a:r>
              <a:rPr lang="en-US" dirty="0" smtClean="0"/>
              <a:t>Any existing web service can be consumed.                </a:t>
            </a:r>
          </a:p>
          <a:p>
            <a:pPr marL="0" indent="0">
              <a:buNone/>
            </a:pPr>
            <a:r>
              <a:rPr lang="en-US" dirty="0" smtClean="0"/>
              <a:t>   For Example :</a:t>
            </a:r>
          </a:p>
          <a:p>
            <a:pPr lvl="1"/>
            <a:r>
              <a:rPr lang="en-US" dirty="0" smtClean="0"/>
              <a:t>Start Service</a:t>
            </a:r>
          </a:p>
          <a:p>
            <a:pPr lvl="1"/>
            <a:r>
              <a:rPr lang="en-US" dirty="0" smtClean="0"/>
              <a:t>Delegate Task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Integration with SSO.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6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Learning Outcome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Professional</a:t>
            </a:r>
          </a:p>
          <a:p>
            <a:pPr lvl="1"/>
            <a:r>
              <a:rPr lang="en-US" dirty="0" smtClean="0"/>
              <a:t>Understanding different phases of SDLC like requirements, designing, coding, testing, deployment for real world applications.</a:t>
            </a:r>
          </a:p>
          <a:p>
            <a:pPr lvl="1"/>
            <a:r>
              <a:rPr lang="en-US" dirty="0" smtClean="0"/>
              <a:t>Exposure to diverse technology and tools. </a:t>
            </a:r>
          </a:p>
          <a:p>
            <a:pPr lvl="1"/>
            <a:r>
              <a:rPr lang="en-US" dirty="0" smtClean="0"/>
              <a:t>Interaction with some very talented and experienced Developers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Personal</a:t>
            </a:r>
          </a:p>
          <a:p>
            <a:pPr lvl="1"/>
            <a:r>
              <a:rPr lang="en-US" dirty="0" smtClean="0"/>
              <a:t>Getting an insight into the norms and conventions of a huge corporation like CITI.</a:t>
            </a:r>
          </a:p>
          <a:p>
            <a:pPr lvl="1"/>
            <a:r>
              <a:rPr lang="en-US" dirty="0" smtClean="0"/>
              <a:t>Values of teamwork and synergy.</a:t>
            </a:r>
          </a:p>
          <a:p>
            <a:pPr lvl="1"/>
            <a:r>
              <a:rPr lang="en-US" dirty="0" smtClean="0"/>
              <a:t>Working and interacting with veterans provided immense learning opportunities.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5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Thank You !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9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DealTrax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CCC, bankers use an application called </a:t>
            </a:r>
            <a:r>
              <a:rPr lang="en-US" dirty="0" err="1" smtClean="0"/>
              <a:t>DealTrax</a:t>
            </a:r>
            <a:r>
              <a:rPr lang="en-US" dirty="0" smtClean="0"/>
              <a:t>  for making deals.</a:t>
            </a:r>
          </a:p>
          <a:p>
            <a:endParaRPr lang="en-US" dirty="0" smtClean="0"/>
          </a:p>
          <a:p>
            <a:r>
              <a:rPr lang="en-US" dirty="0" smtClean="0"/>
              <a:t>Helps in various stage of deals: from initial proposal to final lending.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77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DealTrax</a:t>
            </a:r>
            <a:r>
              <a:rPr lang="en-US" dirty="0" smtClean="0">
                <a:solidFill>
                  <a:srgbClr val="002060"/>
                </a:solidFill>
              </a:rPr>
              <a:t> Current Architecture	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73" y="1600200"/>
            <a:ext cx="3443454" cy="4525963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0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>
                <a:solidFill>
                  <a:srgbClr val="002060"/>
                </a:solidFill>
              </a:rPr>
              <a:t>DealTrax</a:t>
            </a:r>
            <a:r>
              <a:rPr lang="en-US" dirty="0" smtClean="0">
                <a:solidFill>
                  <a:srgbClr val="002060"/>
                </a:solidFill>
              </a:rPr>
              <a:t> New Architecture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07" y="1600200"/>
            <a:ext cx="3863985" cy="45259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68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JBPM	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An Open Source BPM System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2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About</a:t>
            </a:r>
            <a:endParaRPr lang="en-US" sz="2700" dirty="0">
              <a:solidFill>
                <a:srgbClr val="00206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BPM is a flexible Business Process Management (BPM) System.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Allows you to model your business goals by describing the steps that need to be executed, using a flow chart.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8600"/>
            <a:ext cx="9144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51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707</Words>
  <Application>Microsoft Office PowerPoint</Application>
  <PresentationFormat>On-screen Show (4:3)</PresentationFormat>
  <Paragraphs>154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JBPM Process Management </vt:lpstr>
      <vt:lpstr>PowerPoint Presentation</vt:lpstr>
      <vt:lpstr>CCC : Citi Community Capital</vt:lpstr>
      <vt:lpstr>CCC: Citi Community Capital</vt:lpstr>
      <vt:lpstr>DealTrax</vt:lpstr>
      <vt:lpstr>DealTrax Current Architecture </vt:lpstr>
      <vt:lpstr>DealTrax New Architecture</vt:lpstr>
      <vt:lpstr>JBPM </vt:lpstr>
      <vt:lpstr>About</vt:lpstr>
      <vt:lpstr>Advantages</vt:lpstr>
      <vt:lpstr>A sample BPMN process </vt:lpstr>
      <vt:lpstr>An example of DealTrax Workflow</vt:lpstr>
      <vt:lpstr>PowerPoint Presentation</vt:lpstr>
      <vt:lpstr>Issue :</vt:lpstr>
      <vt:lpstr> Need a console to monitor various running instances. </vt:lpstr>
      <vt:lpstr>Solutions :</vt:lpstr>
      <vt:lpstr>KIE Console</vt:lpstr>
      <vt:lpstr>Develop a Custom Console</vt:lpstr>
      <vt:lpstr>Problem Description</vt:lpstr>
      <vt:lpstr>PowerPoint Presentation</vt:lpstr>
      <vt:lpstr>Application Developed :</vt:lpstr>
      <vt:lpstr>JBPM Dashboard</vt:lpstr>
      <vt:lpstr>Process Definitions</vt:lpstr>
      <vt:lpstr>PowerPoint Presentation</vt:lpstr>
      <vt:lpstr>PowerPoint Presentation</vt:lpstr>
      <vt:lpstr>Process Instances</vt:lpstr>
      <vt:lpstr>PowerPoint Presentation</vt:lpstr>
      <vt:lpstr>PowerPoint Presentation</vt:lpstr>
      <vt:lpstr>Instance Details</vt:lpstr>
      <vt:lpstr>PowerPoint Presentation</vt:lpstr>
      <vt:lpstr>PowerPoint Presentation</vt:lpstr>
      <vt:lpstr>Configurable </vt:lpstr>
      <vt:lpstr>PowerPoint Presentation</vt:lpstr>
      <vt:lpstr>PowerPoint Presentation</vt:lpstr>
      <vt:lpstr>DEMO</vt:lpstr>
      <vt:lpstr>Results </vt:lpstr>
      <vt:lpstr>PowerPoint Presentation</vt:lpstr>
      <vt:lpstr>Quality of Code</vt:lpstr>
      <vt:lpstr>SonarQube Evaluation </vt:lpstr>
      <vt:lpstr>PowerPoint Presentation</vt:lpstr>
      <vt:lpstr>Possible Extensions</vt:lpstr>
      <vt:lpstr>Learning Outcome</vt:lpstr>
      <vt:lpstr>Thank You !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JBPM Process Management</dc:title>
  <dc:creator>Chopra, Sachin1 [CCC-OT]</dc:creator>
  <cp:lastModifiedBy>Chopra, Sachin1 [CCC-OT]</cp:lastModifiedBy>
  <cp:revision>13</cp:revision>
  <dcterms:created xsi:type="dcterms:W3CDTF">2015-07-10T09:00:51Z</dcterms:created>
  <dcterms:modified xsi:type="dcterms:W3CDTF">2015-07-10T11:49:09Z</dcterms:modified>
</cp:coreProperties>
</file>