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sldIdLst>
    <p:sldId id="257"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04331A-5EE6-48B5-9683-6558A2A25B2B}" v="56" dt="2022-04-05T09:18:04.580"/>
    <p1510:client id="{E3668D46-1787-4E5A-BDF1-9664132AC576}" v="88" dt="2022-02-16T15:47:32.0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8"/>
  </p:normalViewPr>
  <p:slideViewPr>
    <p:cSldViewPr snapToGrid="0" snapToObjects="1">
      <p:cViewPr>
        <p:scale>
          <a:sx n="117" d="100"/>
          <a:sy n="117" d="100"/>
        </p:scale>
        <p:origin x="1262" y="-33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io">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D3C300F2-59E9-554A-BA65-C111FF006186}"/>
              </a:ext>
            </a:extLst>
          </p:cNvPr>
          <p:cNvSpPr>
            <a:spLocks noGrp="1"/>
          </p:cNvSpPr>
          <p:nvPr>
            <p:ph type="body" sz="quarter" idx="11" hasCustomPrompt="1"/>
          </p:nvPr>
        </p:nvSpPr>
        <p:spPr>
          <a:xfrm>
            <a:off x="1261269" y="2222940"/>
            <a:ext cx="4335462" cy="300418"/>
          </a:xfrm>
          <a:prstGeom prst="rect">
            <a:avLst/>
          </a:prstGeom>
        </p:spPr>
        <p:txBody>
          <a:bodyPr/>
          <a:lstStyle>
            <a:lvl1pPr marL="0" indent="0" algn="ctr">
              <a:buNone/>
              <a:defRPr sz="1800" b="1" i="0">
                <a:latin typeface="Work Sans SemiBold" pitchFamily="2" charset="77"/>
              </a:defRPr>
            </a:lvl1pPr>
          </a:lstStyle>
          <a:p>
            <a:pPr lvl="0"/>
            <a:r>
              <a:rPr lang="en-GB" dirty="0"/>
              <a:t>First Last</a:t>
            </a:r>
          </a:p>
        </p:txBody>
      </p:sp>
      <p:sp>
        <p:nvSpPr>
          <p:cNvPr id="14" name="Text Placeholder 13">
            <a:extLst>
              <a:ext uri="{FF2B5EF4-FFF2-40B4-BE49-F238E27FC236}">
                <a16:creationId xmlns:a16="http://schemas.microsoft.com/office/drawing/2014/main" id="{F8475424-CE96-CC48-8A7C-0566723152D3}"/>
              </a:ext>
            </a:extLst>
          </p:cNvPr>
          <p:cNvSpPr>
            <a:spLocks noGrp="1"/>
          </p:cNvSpPr>
          <p:nvPr>
            <p:ph type="body" sz="quarter" idx="12" hasCustomPrompt="1"/>
          </p:nvPr>
        </p:nvSpPr>
        <p:spPr>
          <a:xfrm>
            <a:off x="1262063" y="2533397"/>
            <a:ext cx="4333875" cy="300418"/>
          </a:xfrm>
          <a:prstGeom prst="rect">
            <a:avLst/>
          </a:prstGeom>
        </p:spPr>
        <p:txBody>
          <a:bodyPr/>
          <a:lstStyle>
            <a:lvl1pPr marL="0" indent="0" algn="ctr">
              <a:buNone/>
              <a:defRPr sz="1400" b="1" i="0">
                <a:latin typeface="Work Sans SemiBold" pitchFamily="2" charset="77"/>
              </a:defRPr>
            </a:lvl1pPr>
          </a:lstStyle>
          <a:p>
            <a:pPr lvl="0"/>
            <a:r>
              <a:rPr lang="en-US" dirty="0"/>
              <a:t>Job Title</a:t>
            </a:r>
          </a:p>
        </p:txBody>
      </p:sp>
      <p:sp>
        <p:nvSpPr>
          <p:cNvPr id="16" name="Text Placeholder 15">
            <a:extLst>
              <a:ext uri="{FF2B5EF4-FFF2-40B4-BE49-F238E27FC236}">
                <a16:creationId xmlns:a16="http://schemas.microsoft.com/office/drawing/2014/main" id="{5A1C2E6D-EC19-B941-939A-D49DC4951C70}"/>
              </a:ext>
            </a:extLst>
          </p:cNvPr>
          <p:cNvSpPr>
            <a:spLocks noGrp="1"/>
          </p:cNvSpPr>
          <p:nvPr>
            <p:ph type="body" sz="quarter" idx="13" hasCustomPrompt="1"/>
          </p:nvPr>
        </p:nvSpPr>
        <p:spPr>
          <a:xfrm>
            <a:off x="2786459" y="2844798"/>
            <a:ext cx="1285081" cy="300418"/>
          </a:xfrm>
          <a:prstGeom prst="rect">
            <a:avLst/>
          </a:prstGeom>
        </p:spPr>
        <p:txBody>
          <a:bodyPr/>
          <a:lstStyle>
            <a:lvl2pPr marL="342900" indent="0" algn="l">
              <a:buNone/>
              <a:defRPr sz="1400" b="1" i="0">
                <a:latin typeface="Work Sans SemiBold" pitchFamily="2" charset="77"/>
              </a:defRPr>
            </a:lvl2pPr>
          </a:lstStyle>
          <a:p>
            <a:pPr lvl="1"/>
            <a:r>
              <a:rPr lang="en-US" dirty="0"/>
              <a:t>Bio</a:t>
            </a:r>
          </a:p>
        </p:txBody>
      </p:sp>
      <p:sp>
        <p:nvSpPr>
          <p:cNvPr id="18" name="Text Placeholder 17">
            <a:extLst>
              <a:ext uri="{FF2B5EF4-FFF2-40B4-BE49-F238E27FC236}">
                <a16:creationId xmlns:a16="http://schemas.microsoft.com/office/drawing/2014/main" id="{F6ABEAD7-9D89-CD46-9D8F-3A69EC6E4CFE}"/>
              </a:ext>
            </a:extLst>
          </p:cNvPr>
          <p:cNvSpPr>
            <a:spLocks noGrp="1"/>
          </p:cNvSpPr>
          <p:nvPr>
            <p:ph type="body" sz="quarter" idx="14" hasCustomPrompt="1"/>
          </p:nvPr>
        </p:nvSpPr>
        <p:spPr>
          <a:xfrm>
            <a:off x="403551" y="3155018"/>
            <a:ext cx="6180083" cy="86929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lang="en-GB" smtClean="0">
                <a:effectLst/>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Bio (250characters max)</a:t>
            </a:r>
          </a:p>
        </p:txBody>
      </p:sp>
      <p:sp>
        <p:nvSpPr>
          <p:cNvPr id="19" name="Oval 18">
            <a:extLst>
              <a:ext uri="{FF2B5EF4-FFF2-40B4-BE49-F238E27FC236}">
                <a16:creationId xmlns:a16="http://schemas.microsoft.com/office/drawing/2014/main" id="{3377FB09-FCEA-0C48-813F-04BC80BF228F}"/>
              </a:ext>
            </a:extLst>
          </p:cNvPr>
          <p:cNvSpPr/>
          <p:nvPr userDrawn="1"/>
        </p:nvSpPr>
        <p:spPr>
          <a:xfrm>
            <a:off x="2484517" y="303760"/>
            <a:ext cx="1888965" cy="188896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icture Placeholder 20">
            <a:extLst>
              <a:ext uri="{FF2B5EF4-FFF2-40B4-BE49-F238E27FC236}">
                <a16:creationId xmlns:a16="http://schemas.microsoft.com/office/drawing/2014/main" id="{35435C87-5E13-6846-8134-E1C6557A5004}"/>
              </a:ext>
            </a:extLst>
          </p:cNvPr>
          <p:cNvSpPr>
            <a:spLocks noGrp="1"/>
          </p:cNvSpPr>
          <p:nvPr>
            <p:ph type="pic" sz="quarter" idx="15"/>
          </p:nvPr>
        </p:nvSpPr>
        <p:spPr>
          <a:xfrm>
            <a:off x="2484517" y="382859"/>
            <a:ext cx="2030690" cy="1779041"/>
          </a:xfrm>
          <a:prstGeom prst="rect">
            <a:avLst/>
          </a:prstGeom>
        </p:spPr>
        <p:txBody>
          <a:bodyPr/>
          <a:lstStyle/>
          <a:p>
            <a:endParaRPr lang="en-US"/>
          </a:p>
        </p:txBody>
      </p:sp>
      <p:sp>
        <p:nvSpPr>
          <p:cNvPr id="24" name="Text Placeholder 23">
            <a:extLst>
              <a:ext uri="{FF2B5EF4-FFF2-40B4-BE49-F238E27FC236}">
                <a16:creationId xmlns:a16="http://schemas.microsoft.com/office/drawing/2014/main" id="{5A344BA2-3610-174C-AC46-8B2841A95B1F}"/>
              </a:ext>
            </a:extLst>
          </p:cNvPr>
          <p:cNvSpPr>
            <a:spLocks noGrp="1"/>
          </p:cNvSpPr>
          <p:nvPr>
            <p:ph type="body" sz="quarter" idx="16" hasCustomPrompt="1"/>
          </p:nvPr>
        </p:nvSpPr>
        <p:spPr>
          <a:xfrm>
            <a:off x="403551" y="4038974"/>
            <a:ext cx="6180083" cy="1103312"/>
          </a:xfrm>
          <a:prstGeom prst="rect">
            <a:avLst/>
          </a:prstGeom>
        </p:spPr>
        <p:txBody>
          <a:bodyPr/>
          <a:lstStyle>
            <a:lvl1pPr marL="0" indent="0">
              <a:buNone/>
              <a:defRPr sz="1100" b="1" i="0">
                <a:latin typeface="Work Sans" pitchFamily="2" charset="77"/>
              </a:defRPr>
            </a:lvl1pPr>
          </a:lstStyle>
          <a:p>
            <a:pPr lvl="0"/>
            <a:r>
              <a:rPr lang="en-US" b="0" i="0" dirty="0">
                <a:latin typeface="Work Sans" pitchFamily="2" charset="77"/>
              </a:rPr>
              <a:t>Educational Background</a:t>
            </a:r>
            <a:endParaRPr lang="en-US" dirty="0"/>
          </a:p>
        </p:txBody>
      </p:sp>
      <p:sp>
        <p:nvSpPr>
          <p:cNvPr id="26" name="Text Placeholder 25">
            <a:extLst>
              <a:ext uri="{FF2B5EF4-FFF2-40B4-BE49-F238E27FC236}">
                <a16:creationId xmlns:a16="http://schemas.microsoft.com/office/drawing/2014/main" id="{219798A5-D3FF-5341-A14F-4F337793D263}"/>
              </a:ext>
            </a:extLst>
          </p:cNvPr>
          <p:cNvSpPr>
            <a:spLocks noGrp="1"/>
          </p:cNvSpPr>
          <p:nvPr>
            <p:ph type="body" sz="quarter" idx="17" hasCustomPrompt="1"/>
          </p:nvPr>
        </p:nvSpPr>
        <p:spPr>
          <a:xfrm>
            <a:off x="403550" y="5152896"/>
            <a:ext cx="3025941" cy="1912888"/>
          </a:xfrm>
          <a:prstGeom prst="rect">
            <a:avLst/>
          </a:prstGeom>
        </p:spPr>
        <p:txBody>
          <a:bodyPr/>
          <a:lstStyle>
            <a:lvl1pPr marL="0" indent="0">
              <a:buNone/>
              <a:defRPr sz="1000" b="0">
                <a:latin typeface="Work Sans" pitchFamily="2" charset="77"/>
              </a:defRPr>
            </a:lvl1pPr>
          </a:lstStyle>
          <a:p>
            <a:pPr lvl="0"/>
            <a:r>
              <a:rPr lang="en-US" sz="1100" dirty="0"/>
              <a:t>Work History(800max)</a:t>
            </a:r>
            <a:endParaRPr lang="en-US" dirty="0"/>
          </a:p>
        </p:txBody>
      </p:sp>
      <p:sp>
        <p:nvSpPr>
          <p:cNvPr id="28" name="Text Placeholder 27">
            <a:extLst>
              <a:ext uri="{FF2B5EF4-FFF2-40B4-BE49-F238E27FC236}">
                <a16:creationId xmlns:a16="http://schemas.microsoft.com/office/drawing/2014/main" id="{F943C53A-1DD2-8546-A92A-363A913050C7}"/>
              </a:ext>
            </a:extLst>
          </p:cNvPr>
          <p:cNvSpPr>
            <a:spLocks noGrp="1"/>
          </p:cNvSpPr>
          <p:nvPr>
            <p:ph type="body" sz="quarter" idx="18" hasCustomPrompt="1"/>
          </p:nvPr>
        </p:nvSpPr>
        <p:spPr>
          <a:xfrm>
            <a:off x="3468689" y="5160574"/>
            <a:ext cx="3114946" cy="1905210"/>
          </a:xfrm>
          <a:prstGeom prst="rect">
            <a:avLst/>
          </a:prstGeom>
        </p:spPr>
        <p:txBody>
          <a:bodyPr/>
          <a:lstStyle>
            <a:lvl1pPr marL="0" indent="0">
              <a:buNone/>
              <a:defRPr lang="en-GB" sz="1100" b="0" smtClean="0">
                <a:effectLst/>
              </a:defRPr>
            </a:lvl1pPr>
          </a:lstStyle>
          <a:p>
            <a:pPr lvl="0"/>
            <a:r>
              <a:rPr lang="en-US" dirty="0"/>
              <a:t>Relevant Skills </a:t>
            </a:r>
          </a:p>
          <a:p>
            <a:pPr lvl="0"/>
            <a:endParaRPr lang="en-US" dirty="0"/>
          </a:p>
          <a:p>
            <a:r>
              <a:rPr lang="en-US" dirty="0"/>
              <a:t>Limited to:</a:t>
            </a:r>
          </a:p>
          <a:p>
            <a:r>
              <a:rPr lang="en-GB" dirty="0">
                <a:solidFill>
                  <a:srgbClr val="2B394A"/>
                </a:solidFill>
                <a:effectLst/>
                <a:latin typeface="Work Sans" pitchFamily="2" charset="77"/>
              </a:rPr>
              <a:t>TECHNOLOGY</a:t>
            </a:r>
          </a:p>
          <a:p>
            <a:r>
              <a:rPr lang="en-GB" dirty="0">
                <a:solidFill>
                  <a:srgbClr val="2B394A"/>
                </a:solidFill>
                <a:effectLst/>
                <a:latin typeface="Work Sans" pitchFamily="2" charset="77"/>
              </a:rPr>
              <a:t>STACKS</a:t>
            </a:r>
          </a:p>
          <a:p>
            <a:r>
              <a:rPr lang="en-GB" dirty="0">
                <a:solidFill>
                  <a:srgbClr val="2B394A"/>
                </a:solidFill>
                <a:effectLst/>
                <a:latin typeface="Work Sans" pitchFamily="2" charset="77"/>
              </a:rPr>
              <a:t>METHODOLOGIES</a:t>
            </a:r>
          </a:p>
          <a:p>
            <a:pPr lvl="0"/>
            <a:endParaRPr lang="en-US" dirty="0"/>
          </a:p>
        </p:txBody>
      </p:sp>
      <p:sp>
        <p:nvSpPr>
          <p:cNvPr id="30" name="Text Placeholder 29">
            <a:extLst>
              <a:ext uri="{FF2B5EF4-FFF2-40B4-BE49-F238E27FC236}">
                <a16:creationId xmlns:a16="http://schemas.microsoft.com/office/drawing/2014/main" id="{F420B77E-EB93-6747-B3AF-7F75F965AEFA}"/>
              </a:ext>
            </a:extLst>
          </p:cNvPr>
          <p:cNvSpPr>
            <a:spLocks noGrp="1"/>
          </p:cNvSpPr>
          <p:nvPr>
            <p:ph type="body" sz="quarter" idx="19" hasCustomPrompt="1"/>
          </p:nvPr>
        </p:nvSpPr>
        <p:spPr>
          <a:xfrm>
            <a:off x="403550" y="7189351"/>
            <a:ext cx="5091994" cy="645674"/>
          </a:xfrm>
          <a:prstGeom prst="rect">
            <a:avLst/>
          </a:prstGeom>
        </p:spPr>
        <p:txBody>
          <a:bodyPr/>
          <a:lstStyle>
            <a:lvl1pPr marL="0" indent="0">
              <a:buNone/>
              <a:defRPr sz="1100">
                <a:latin typeface="Work Sans" pitchFamily="2" charset="77"/>
              </a:defRPr>
            </a:lvl1pPr>
          </a:lstStyle>
          <a:p>
            <a:pPr lvl="0"/>
            <a:r>
              <a:rPr lang="en-US" dirty="0"/>
              <a:t>Personal projects and interests (170max)</a:t>
            </a:r>
          </a:p>
        </p:txBody>
      </p:sp>
    </p:spTree>
    <p:extLst>
      <p:ext uri="{BB962C8B-B14F-4D97-AF65-F5344CB8AC3E}">
        <p14:creationId xmlns:p14="http://schemas.microsoft.com/office/powerpoint/2010/main" val="8266028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Shape, circle&#10;&#10;Description automatically generated">
            <a:extLst>
              <a:ext uri="{FF2B5EF4-FFF2-40B4-BE49-F238E27FC236}">
                <a16:creationId xmlns:a16="http://schemas.microsoft.com/office/drawing/2014/main" id="{48F013AC-8149-774A-BFD0-1C460192FD6D}"/>
              </a:ext>
            </a:extLst>
          </p:cNvPr>
          <p:cNvPicPr>
            <a:picLocks noChangeAspect="1"/>
          </p:cNvPicPr>
          <p:nvPr userDrawn="1"/>
        </p:nvPicPr>
        <p:blipFill>
          <a:blip r:embed="rId3"/>
          <a:stretch>
            <a:fillRect/>
          </a:stretch>
        </p:blipFill>
        <p:spPr>
          <a:xfrm>
            <a:off x="-1" y="278526"/>
            <a:ext cx="6858001" cy="9627474"/>
          </a:xfrm>
          <a:prstGeom prst="rect">
            <a:avLst/>
          </a:prstGeom>
        </p:spPr>
      </p:pic>
    </p:spTree>
    <p:extLst>
      <p:ext uri="{BB962C8B-B14F-4D97-AF65-F5344CB8AC3E}">
        <p14:creationId xmlns:p14="http://schemas.microsoft.com/office/powerpoint/2010/main" val="847664352"/>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206B77-DA9C-804F-9E64-22B1BDE7727B}"/>
              </a:ext>
            </a:extLst>
          </p:cNvPr>
          <p:cNvSpPr>
            <a:spLocks noGrp="1"/>
          </p:cNvSpPr>
          <p:nvPr>
            <p:ph type="body" sz="quarter" idx="11"/>
          </p:nvPr>
        </p:nvSpPr>
        <p:spPr>
          <a:xfrm>
            <a:off x="1428702" y="2205962"/>
            <a:ext cx="4335462" cy="300418"/>
          </a:xfrm>
        </p:spPr>
        <p:txBody>
          <a:bodyPr lIns="91440" tIns="45720" rIns="91440" bIns="45720" anchor="t"/>
          <a:lstStyle/>
          <a:p>
            <a:r>
              <a:rPr lang="en-US" sz="1600" dirty="0" err="1">
                <a:latin typeface="Work Sans SemiBold"/>
              </a:rPr>
              <a:t>Sachini</a:t>
            </a:r>
            <a:r>
              <a:rPr lang="en-US" sz="1600" dirty="0">
                <a:latin typeface="Work Sans SemiBold"/>
              </a:rPr>
              <a:t> </a:t>
            </a:r>
            <a:r>
              <a:rPr lang="en-US" sz="1600" dirty="0" err="1">
                <a:latin typeface="Work Sans SemiBold"/>
              </a:rPr>
              <a:t>Kandawala</a:t>
            </a:r>
            <a:r>
              <a:rPr lang="en-US" sz="1600" dirty="0">
                <a:latin typeface="Work Sans SemiBold"/>
              </a:rPr>
              <a:t> </a:t>
            </a:r>
            <a:endParaRPr lang="en-US" sz="1600" dirty="0"/>
          </a:p>
        </p:txBody>
      </p:sp>
      <p:sp>
        <p:nvSpPr>
          <p:cNvPr id="5" name="Text Placeholder 4">
            <a:extLst>
              <a:ext uri="{FF2B5EF4-FFF2-40B4-BE49-F238E27FC236}">
                <a16:creationId xmlns:a16="http://schemas.microsoft.com/office/drawing/2014/main" id="{44819562-87A3-1E4A-A0BD-9443BAC51BE4}"/>
              </a:ext>
            </a:extLst>
          </p:cNvPr>
          <p:cNvSpPr>
            <a:spLocks noGrp="1"/>
          </p:cNvSpPr>
          <p:nvPr>
            <p:ph type="body" sz="quarter" idx="14"/>
          </p:nvPr>
        </p:nvSpPr>
        <p:spPr>
          <a:xfrm>
            <a:off x="338958" y="2464367"/>
            <a:ext cx="6180083" cy="1006855"/>
          </a:xfrm>
        </p:spPr>
        <p:txBody>
          <a:bodyPr lIns="91440" tIns="45720" rIns="91440" bIns="45720" anchor="t"/>
          <a:lstStyle/>
          <a:p>
            <a:pPr algn="just"/>
            <a:r>
              <a:rPr lang="en-US" sz="700" dirty="0" err="1">
                <a:latin typeface="Work Sans"/>
              </a:rPr>
              <a:t>Sachini</a:t>
            </a:r>
            <a:r>
              <a:rPr lang="en-US" sz="700" dirty="0">
                <a:latin typeface="Work Sans"/>
              </a:rPr>
              <a:t> worked as a Software Quality Assurance Intern over 1+ years of extensive hands-on experience in software Testing in Finance and Insurance domains, which includes hands on experience on web, desktop, and mobile applications testing and with expertise in market leading testing tools like HP QTP/UFT (Unified Functional testing), See test mobile application testing tool, and selenium.</a:t>
            </a:r>
          </a:p>
          <a:p>
            <a:pPr algn="just"/>
            <a:r>
              <a:rPr lang="en-US" sz="700" dirty="0">
                <a:latin typeface="Work Sans"/>
              </a:rPr>
              <a:t>Lecturer, Course/Program Coordinator, and researcher with six years of experience with SLIIT and Curtin University Australia programs. Expertise researching, presenting, and publishing scholarly papers in IT and management at national/international levels and maintains strong relationships, networks with key stakeholders, and collaborates effectively on teams leveraging strong interpersonal communication and presentation skills. Keen to learn and explore new technologies and strategies while looking for a career transition from academia to the corporate world.</a:t>
            </a:r>
            <a:r>
              <a:rPr lang="en-GB" sz="700" dirty="0">
                <a:latin typeface="Work Sans"/>
              </a:rPr>
              <a:t>  </a:t>
            </a:r>
          </a:p>
        </p:txBody>
      </p:sp>
      <p:sp>
        <p:nvSpPr>
          <p:cNvPr id="7" name="Text Placeholder 6">
            <a:extLst>
              <a:ext uri="{FF2B5EF4-FFF2-40B4-BE49-F238E27FC236}">
                <a16:creationId xmlns:a16="http://schemas.microsoft.com/office/drawing/2014/main" id="{8FC8F3D2-E0B7-7148-BDAB-591377021635}"/>
              </a:ext>
            </a:extLst>
          </p:cNvPr>
          <p:cNvSpPr>
            <a:spLocks noGrp="1"/>
          </p:cNvSpPr>
          <p:nvPr>
            <p:ph type="body" sz="quarter" idx="16"/>
          </p:nvPr>
        </p:nvSpPr>
        <p:spPr>
          <a:xfrm>
            <a:off x="298818" y="3425618"/>
            <a:ext cx="6306398" cy="635842"/>
          </a:xfrm>
        </p:spPr>
        <p:txBody>
          <a:bodyPr lIns="91440" tIns="45720" rIns="91440" bIns="45720" anchor="t"/>
          <a:lstStyle/>
          <a:p>
            <a:pPr marL="73660" algn="just"/>
            <a:r>
              <a:rPr lang="en-US" sz="900" dirty="0">
                <a:effectLst/>
                <a:latin typeface="Work Sans"/>
                <a:ea typeface="Calibri" panose="020F0502020204030204" pitchFamily="34" charset="0"/>
              </a:rPr>
              <a:t>Education</a:t>
            </a:r>
            <a:endParaRPr lang="en-GB" sz="900" b="0" dirty="0">
              <a:highlight>
                <a:srgbClr val="FFFF00"/>
              </a:highlight>
              <a:latin typeface="Work Sans"/>
              <a:ea typeface="Calibri" panose="020F0502020204030204" pitchFamily="34" charset="0"/>
            </a:endParaRPr>
          </a:p>
          <a:p>
            <a:pPr marL="245110" indent="-171450" algn="just">
              <a:buFont typeface="Arial" panose="020B0604020202020204" pitchFamily="34" charset="0"/>
              <a:buChar char="•"/>
            </a:pPr>
            <a:r>
              <a:rPr lang="en-GB" sz="700" b="0" dirty="0">
                <a:latin typeface="Work Sans" panose="00000500000000000000" pitchFamily="50" charset="0"/>
              </a:rPr>
              <a:t>2016-2018 - </a:t>
            </a:r>
            <a:r>
              <a:rPr lang="en-US" sz="700" b="0" dirty="0">
                <a:latin typeface="Work Sans" panose="00000500000000000000" pitchFamily="50" charset="0"/>
              </a:rPr>
              <a:t>Master of Science (MSc), Information Systems| CGPA-3.63 (Distinction Pass) | Awarded for the Best Performance </a:t>
            </a:r>
          </a:p>
          <a:p>
            <a:pPr marL="245110" indent="-171450" algn="just">
              <a:buFont typeface="Arial" panose="020B0604020202020204" pitchFamily="34" charset="0"/>
              <a:buChar char="•"/>
            </a:pPr>
            <a:r>
              <a:rPr lang="en-US" sz="700" b="0" dirty="0">
                <a:latin typeface="Work Sans" panose="00000500000000000000" pitchFamily="50" charset="0"/>
              </a:rPr>
              <a:t>2012-2015</a:t>
            </a:r>
            <a:r>
              <a:rPr lang="en-GB" sz="700" b="0" dirty="0">
                <a:latin typeface="Work Sans" panose="00000500000000000000" pitchFamily="50" charset="0"/>
              </a:rPr>
              <a:t> - </a:t>
            </a:r>
            <a:r>
              <a:rPr lang="en-US" sz="700" b="0" dirty="0">
                <a:latin typeface="Work Sans" panose="00000500000000000000" pitchFamily="50" charset="0"/>
              </a:rPr>
              <a:t>Bachelor of Science (BSc), Information Technology Specialized in Computer Systems &amp; Networking (Hons) | CGPA-3.41</a:t>
            </a:r>
          </a:p>
          <a:p>
            <a:pPr marL="73660" algn="just"/>
            <a:endParaRPr lang="en-GB" sz="800" b="0" dirty="0">
              <a:latin typeface="Work Sans"/>
              <a:ea typeface="Calibri" panose="020F0502020204030204" pitchFamily="34" charset="0"/>
            </a:endParaRPr>
          </a:p>
          <a:p>
            <a:pPr marL="73660" algn="just"/>
            <a:r>
              <a:rPr lang="en-GB" sz="900" b="0" dirty="0">
                <a:latin typeface="Work Sans"/>
                <a:ea typeface="Calibri" panose="020F0502020204030204" pitchFamily="34" charset="0"/>
              </a:rPr>
              <a:t>                                                  </a:t>
            </a:r>
            <a:endParaRPr lang="en-GB" sz="900" b="0" dirty="0">
              <a:latin typeface="Work Sans" panose="00000500000000000000" pitchFamily="50" charset="0"/>
              <a:ea typeface="Calibri" panose="020F0502020204030204" pitchFamily="34" charset="0"/>
            </a:endParaRPr>
          </a:p>
        </p:txBody>
      </p:sp>
      <p:sp>
        <p:nvSpPr>
          <p:cNvPr id="8" name="Text Placeholder 7">
            <a:extLst>
              <a:ext uri="{FF2B5EF4-FFF2-40B4-BE49-F238E27FC236}">
                <a16:creationId xmlns:a16="http://schemas.microsoft.com/office/drawing/2014/main" id="{F9A17BE5-2E1E-7047-9ADC-A40A6381D1EA}"/>
              </a:ext>
            </a:extLst>
          </p:cNvPr>
          <p:cNvSpPr>
            <a:spLocks noGrp="1"/>
          </p:cNvSpPr>
          <p:nvPr>
            <p:ph type="body" sz="quarter" idx="17"/>
          </p:nvPr>
        </p:nvSpPr>
        <p:spPr>
          <a:xfrm>
            <a:off x="361975" y="4062800"/>
            <a:ext cx="2975585" cy="1944889"/>
          </a:xfrm>
        </p:spPr>
        <p:txBody>
          <a:bodyPr lIns="91440" tIns="45720" rIns="91440" bIns="45720" anchor="t"/>
          <a:lstStyle/>
          <a:p>
            <a:r>
              <a:rPr lang="en-US" sz="900" b="1" dirty="0">
                <a:latin typeface="Work Sans" panose="00000500000000000000" pitchFamily="50" charset="0"/>
              </a:rPr>
              <a:t>Relevant Experience </a:t>
            </a:r>
          </a:p>
          <a:p>
            <a:r>
              <a:rPr lang="en-US" sz="700" b="1" dirty="0">
                <a:latin typeface="Work Sans" panose="00000500000000000000" pitchFamily="50" charset="0"/>
              </a:rPr>
              <a:t>2019-2022 : University Associate – Curtin University Australia</a:t>
            </a:r>
          </a:p>
          <a:p>
            <a:pPr algn="just"/>
            <a:r>
              <a:rPr lang="en-US" sz="700" dirty="0">
                <a:latin typeface="Work Sans" panose="00000500000000000000" pitchFamily="50" charset="0"/>
              </a:rPr>
              <a:t>Facilitated optimal learning experience for students, a rewarding experience for the teaching team, and compliance with relevant policies and procedures. </a:t>
            </a:r>
          </a:p>
          <a:p>
            <a:pPr algn="just"/>
            <a:r>
              <a:rPr lang="en-US" sz="700" b="1" dirty="0">
                <a:latin typeface="Work Sans" panose="00000500000000000000" pitchFamily="50" charset="0"/>
              </a:rPr>
              <a:t>2016-2022 : Lecturer – Sri Lanka Institute of Information Technology</a:t>
            </a:r>
          </a:p>
          <a:p>
            <a:pPr algn="just"/>
            <a:r>
              <a:rPr lang="en-US" sz="700" dirty="0">
                <a:latin typeface="Work Sans" panose="00000500000000000000" pitchFamily="50" charset="0"/>
              </a:rPr>
              <a:t>Designed and delivered teaching materials. Teaching, learning support, and assessment methods; identified areas for revision and improvement, as needed. Supervised student projects, Worked as Industrial Training Program Coordinator and year coordinator.</a:t>
            </a:r>
          </a:p>
          <a:p>
            <a:r>
              <a:rPr lang="en-US" sz="700" b="1" dirty="0">
                <a:latin typeface="Work Sans" panose="00000500000000000000" pitchFamily="50" charset="0"/>
              </a:rPr>
              <a:t>2014- 2016 : Software Quality Assurance Intern – Virtusa Pvt Ltd. Sri Lanka</a:t>
            </a:r>
          </a:p>
          <a:p>
            <a:pPr algn="just"/>
            <a:r>
              <a:rPr lang="en-US" sz="700" dirty="0">
                <a:latin typeface="Work Sans" panose="00000500000000000000" pitchFamily="50" charset="0"/>
              </a:rPr>
              <a:t>Key member of a dynamic development team utilizing Agile/Scrum-based software development techniques in an active knowledge-sharing environment. Engaged with Virtusa Test Automation Framework (VTAF), a flexible test automation framework that helps create robust and scalable test automation suites and increases reusability of test assets. Debugged code and assessed configuration logs/files to locate root causes of identified issues. Created test scripts to manage automated product testing and wrote manual test cases.</a:t>
            </a:r>
          </a:p>
          <a:p>
            <a:pPr algn="just"/>
            <a:endParaRPr lang="en-US" sz="900" dirty="0">
              <a:latin typeface="Work Sans" panose="00000500000000000000" pitchFamily="50" charset="0"/>
            </a:endParaRPr>
          </a:p>
          <a:p>
            <a:endParaRPr lang="en-US" sz="900" dirty="0">
              <a:highlight>
                <a:srgbClr val="FFFF00"/>
              </a:highlight>
              <a:latin typeface="Work Sans" panose="00000500000000000000" pitchFamily="50" charset="0"/>
            </a:endParaRPr>
          </a:p>
          <a:p>
            <a:endParaRPr lang="en-US" sz="900" dirty="0">
              <a:highlight>
                <a:srgbClr val="FFFF00"/>
              </a:highlight>
              <a:latin typeface="Work Sans" panose="00000500000000000000" pitchFamily="50" charset="0"/>
            </a:endParaRPr>
          </a:p>
          <a:p>
            <a:pPr marL="171450" indent="-171450">
              <a:buFont typeface="Arial" panose="020B0604020202020204" pitchFamily="34" charset="0"/>
              <a:buChar char="•"/>
            </a:pPr>
            <a:endParaRPr lang="en-US" sz="900" dirty="0">
              <a:highlight>
                <a:srgbClr val="FFFF00"/>
              </a:highlight>
              <a:latin typeface="Work Sans" panose="00000500000000000000" pitchFamily="50" charset="0"/>
            </a:endParaRPr>
          </a:p>
        </p:txBody>
      </p:sp>
      <p:sp>
        <p:nvSpPr>
          <p:cNvPr id="9" name="Text Placeholder 8">
            <a:extLst>
              <a:ext uri="{FF2B5EF4-FFF2-40B4-BE49-F238E27FC236}">
                <a16:creationId xmlns:a16="http://schemas.microsoft.com/office/drawing/2014/main" id="{C4CE8EB1-88B7-064B-AB72-A2714EF4436A}"/>
              </a:ext>
            </a:extLst>
          </p:cNvPr>
          <p:cNvSpPr>
            <a:spLocks noGrp="1"/>
          </p:cNvSpPr>
          <p:nvPr>
            <p:ph type="body" sz="quarter" idx="18"/>
          </p:nvPr>
        </p:nvSpPr>
        <p:spPr>
          <a:xfrm>
            <a:off x="3640771" y="4314360"/>
            <a:ext cx="2878270" cy="2657940"/>
          </a:xfrm>
        </p:spPr>
        <p:txBody>
          <a:bodyPr lIns="91440" tIns="45720" rIns="91440" bIns="45720" anchor="t"/>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900" b="1" i="0" u="none" strike="noStrike" kern="1200" cap="none" spc="0" normalizeH="0" baseline="0" noProof="0" dirty="0">
                <a:ln>
                  <a:noFill/>
                </a:ln>
                <a:solidFill>
                  <a:prstClr val="black"/>
                </a:solidFill>
                <a:effectLst/>
                <a:uLnTx/>
                <a:uFillTx/>
                <a:latin typeface="Work Sans" panose="00000500000000000000" pitchFamily="50" charset="0"/>
                <a:ea typeface="+mn-ea"/>
                <a:cs typeface="+mn-cs"/>
              </a:rPr>
              <a:t>Albany Beck Training </a:t>
            </a:r>
          </a:p>
          <a:p>
            <a:pPr>
              <a:defRPr/>
            </a:pPr>
            <a:r>
              <a:rPr kumimoji="0" lang="en-US" sz="900" b="0" i="0" u="none" strike="noStrike" kern="1200" cap="none" spc="0" normalizeH="0" baseline="0" noProof="0" dirty="0">
                <a:ln>
                  <a:noFill/>
                </a:ln>
                <a:effectLst/>
                <a:uLnTx/>
                <a:uFillTx/>
                <a:latin typeface="Work Sans"/>
              </a:rPr>
              <a:t>Course Details – </a:t>
            </a:r>
            <a:r>
              <a:rPr lang="en-US" sz="900" dirty="0">
                <a:latin typeface="Work Sans"/>
              </a:rPr>
              <a:t>Software Engineering</a:t>
            </a:r>
            <a:endParaRPr lang="en-US" sz="900" b="0" i="0" u="none" strike="noStrike" kern="1200" cap="none" spc="0" normalizeH="0" baseline="0" noProof="0" dirty="0">
              <a:ln>
                <a:noFill/>
              </a:ln>
              <a:effectLst/>
              <a:uLnTx/>
              <a:uFillTx/>
              <a:latin typeface="Work Sans"/>
            </a:endParaRPr>
          </a:p>
          <a:p>
            <a:pPr>
              <a:defRPr/>
            </a:pPr>
            <a:r>
              <a:rPr kumimoji="0" lang="en-GB" sz="900" b="1" i="0" u="none" strike="noStrike" kern="1200" cap="none" spc="0" normalizeH="0" baseline="0" noProof="0" dirty="0">
                <a:ln>
                  <a:noFill/>
                </a:ln>
                <a:effectLst/>
                <a:uLnTx/>
                <a:uFillTx/>
                <a:latin typeface="Work Sans"/>
                <a:ea typeface="Calibri" panose="020F0502020204030204" pitchFamily="34" charset="0"/>
              </a:rPr>
              <a:t>Module #1 </a:t>
            </a:r>
            <a:r>
              <a:rPr kumimoji="0" lang="en-GB" sz="900" b="0" i="0" u="none" strike="noStrike" kern="1200" cap="none" spc="0" normalizeH="0" baseline="0" noProof="0" dirty="0">
                <a:ln>
                  <a:noFill/>
                </a:ln>
                <a:effectLst/>
                <a:uLnTx/>
                <a:uFillTx/>
                <a:latin typeface="Work Sans"/>
                <a:ea typeface="Calibri" panose="020F0502020204030204" pitchFamily="34" charset="0"/>
              </a:rPr>
              <a:t>-</a:t>
            </a:r>
            <a:r>
              <a:rPr lang="en-GB" sz="900" dirty="0">
                <a:latin typeface="Work Sans"/>
                <a:ea typeface="Calibri" panose="020F0502020204030204" pitchFamily="34" charset="0"/>
              </a:rPr>
              <a:t> </a:t>
            </a: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GB" sz="900" b="1" i="0" u="none" strike="noStrike" kern="1200" cap="none" spc="0" normalizeH="0" baseline="0" noProof="0" dirty="0">
                <a:ln>
                  <a:noFill/>
                </a:ln>
                <a:solidFill>
                  <a:srgbClr val="000000"/>
                </a:solidFill>
                <a:effectLst/>
                <a:uLnTx/>
                <a:uFillTx/>
                <a:latin typeface="Work Sans"/>
                <a:ea typeface="Times New Roman" panose="02020603050405020304" pitchFamily="18" charset="0"/>
              </a:rPr>
              <a:t>Module #2</a:t>
            </a:r>
            <a:r>
              <a:rPr kumimoji="0" lang="en-GB" sz="900" b="1" i="0" u="none" strike="noStrike" kern="1200" cap="none" spc="0" normalizeH="0" baseline="0" noProof="0" dirty="0">
                <a:ln>
                  <a:noFill/>
                </a:ln>
                <a:effectLst/>
                <a:uLnTx/>
                <a:uFillTx/>
                <a:latin typeface="Work Sans"/>
                <a:ea typeface="Times New Roman" panose="02020603050405020304" pitchFamily="18" charset="0"/>
              </a:rPr>
              <a:t> </a:t>
            </a:r>
            <a:r>
              <a:rPr kumimoji="0" lang="en-GB" sz="900" b="0" i="0" u="none" strike="noStrike" kern="1200" cap="none" spc="0" normalizeH="0" baseline="0" noProof="0" dirty="0">
                <a:ln>
                  <a:noFill/>
                </a:ln>
                <a:effectLst/>
                <a:uLnTx/>
                <a:uFillTx/>
                <a:latin typeface="Work Sans"/>
                <a:ea typeface="Times New Roman" panose="02020603050405020304" pitchFamily="18" charset="0"/>
              </a:rPr>
              <a:t>-</a:t>
            </a:r>
            <a:r>
              <a:rPr lang="en-GB" sz="900" dirty="0">
                <a:latin typeface="Work Sans"/>
                <a:ea typeface="Times New Roman" panose="02020603050405020304" pitchFamily="18" charset="0"/>
              </a:rPr>
              <a:t> </a:t>
            </a:r>
            <a:endParaRPr lang="en-GB" sz="900" b="0" i="0" u="none" strike="noStrike" kern="1200" cap="none" spc="0" normalizeH="0" baseline="0" noProof="0" dirty="0">
              <a:ln>
                <a:noFill/>
              </a:ln>
              <a:effectLst/>
              <a:uLnTx/>
              <a:uFillTx/>
              <a:latin typeface="Work Sans"/>
              <a:ea typeface="Calibri" panose="020F0502020204030204" pitchFamily="34" charset="0"/>
            </a:endParaRPr>
          </a:p>
          <a:p>
            <a:pPr>
              <a:defRPr/>
            </a:pPr>
            <a:r>
              <a:rPr kumimoji="0" lang="en-GB" sz="900" b="1" i="0" u="none" strike="noStrike" kern="1200" cap="none" spc="0" normalizeH="0" baseline="0" noProof="0" dirty="0">
                <a:ln>
                  <a:noFill/>
                </a:ln>
                <a:solidFill>
                  <a:srgbClr val="000000"/>
                </a:solidFill>
                <a:effectLst/>
                <a:uLnTx/>
                <a:uFillTx/>
                <a:latin typeface="Work Sans"/>
                <a:ea typeface="Times New Roman" panose="02020603050405020304" pitchFamily="18" charset="0"/>
              </a:rPr>
              <a:t>Module #3</a:t>
            </a:r>
            <a:r>
              <a:rPr kumimoji="0" lang="en-GB" sz="900" b="1" i="0" u="none" strike="noStrike" kern="1200" cap="none" spc="0" normalizeH="0" baseline="0" noProof="0" dirty="0">
                <a:ln>
                  <a:noFill/>
                </a:ln>
                <a:effectLst/>
                <a:uLnTx/>
                <a:uFillTx/>
                <a:latin typeface="Work Sans"/>
                <a:ea typeface="Times New Roman" panose="02020603050405020304" pitchFamily="18" charset="0"/>
              </a:rPr>
              <a:t> </a:t>
            </a:r>
            <a:r>
              <a:rPr kumimoji="0" lang="en-GB" sz="900" b="0" i="0" u="none" strike="noStrike" kern="1200" cap="none" spc="0" normalizeH="0" baseline="0" noProof="0" dirty="0">
                <a:ln>
                  <a:noFill/>
                </a:ln>
                <a:effectLst/>
                <a:uLnTx/>
                <a:uFillTx/>
                <a:latin typeface="Work Sans"/>
                <a:ea typeface="Times New Roman" panose="02020603050405020304" pitchFamily="18" charset="0"/>
              </a:rPr>
              <a:t>-</a:t>
            </a:r>
            <a:r>
              <a:rPr lang="en-GB" sz="900" dirty="0">
                <a:latin typeface="Work Sans"/>
                <a:ea typeface="Times New Roman" panose="02020603050405020304" pitchFamily="18" charset="0"/>
              </a:rPr>
              <a:t> </a:t>
            </a:r>
            <a:endParaRPr lang="en-GB" sz="900" b="0" i="0" u="none" strike="noStrike" kern="1200" cap="none" spc="0" normalizeH="0" baseline="0" noProof="0" dirty="0">
              <a:ln>
                <a:noFill/>
              </a:ln>
              <a:effectLst/>
              <a:uLnTx/>
              <a:uFillTx/>
              <a:latin typeface="Work Sans"/>
              <a:ea typeface="Calibri" panose="020F0502020204030204" pitchFamily="34" charset="0"/>
            </a:endParaRPr>
          </a:p>
          <a:p>
            <a:endParaRPr lang="en-US" sz="900" b="1" dirty="0">
              <a:latin typeface="Work Sans" panose="00000500000000000000" pitchFamily="50" charset="0"/>
            </a:endParaRPr>
          </a:p>
        </p:txBody>
      </p:sp>
      <p:sp>
        <p:nvSpPr>
          <p:cNvPr id="10" name="Text Placeholder 6">
            <a:extLst>
              <a:ext uri="{FF2B5EF4-FFF2-40B4-BE49-F238E27FC236}">
                <a16:creationId xmlns:a16="http://schemas.microsoft.com/office/drawing/2014/main" id="{CF357AFB-D8C9-4E3C-889D-2959296EF123}"/>
              </a:ext>
            </a:extLst>
          </p:cNvPr>
          <p:cNvSpPr txBox="1">
            <a:spLocks/>
          </p:cNvSpPr>
          <p:nvPr/>
        </p:nvSpPr>
        <p:spPr>
          <a:xfrm>
            <a:off x="298818" y="6972300"/>
            <a:ext cx="2975585" cy="2047603"/>
          </a:xfrm>
          <a:prstGeom prst="rect">
            <a:avLst/>
          </a:prstGeom>
        </p:spPr>
        <p:txBody>
          <a:bodyPr lIns="91440" tIns="45720" rIns="91440" bIns="45720" anchor="t"/>
          <a:lstStyle>
            <a:lvl1pPr marL="0" indent="0" algn="l" defTabSz="685800" rtl="0" eaLnBrk="1" latinLnBrk="0" hangingPunct="1">
              <a:lnSpc>
                <a:spcPct val="90000"/>
              </a:lnSpc>
              <a:spcBef>
                <a:spcPts val="750"/>
              </a:spcBef>
              <a:buFont typeface="Arial" panose="020B0604020202020204" pitchFamily="34" charset="0"/>
              <a:buNone/>
              <a:defRPr sz="1100" b="1" i="0" kern="1200">
                <a:solidFill>
                  <a:schemeClr val="tx1"/>
                </a:solidFill>
                <a:latin typeface="Work Sans" pitchFamily="2" charset="77"/>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73660" algn="just"/>
            <a:r>
              <a:rPr lang="en-US" sz="900" dirty="0">
                <a:latin typeface="Work Sans" panose="00000500000000000000" pitchFamily="50" charset="0"/>
                <a:ea typeface="Calibri" panose="020F0502020204030204" pitchFamily="34" charset="0"/>
              </a:rPr>
              <a:t>Projects</a:t>
            </a:r>
            <a:endParaRPr lang="en-US" sz="900" b="0" dirty="0">
              <a:latin typeface="Work Sans" panose="00000500000000000000" pitchFamily="50" charset="0"/>
              <a:ea typeface="Calibri" panose="020F0502020204030204" pitchFamily="34" charset="0"/>
            </a:endParaRPr>
          </a:p>
          <a:p>
            <a:pPr marL="245110" indent="-171450" algn="just">
              <a:buFont typeface="Arial" panose="020B0604020202020204" pitchFamily="34" charset="0"/>
              <a:buChar char="•"/>
            </a:pPr>
            <a:r>
              <a:rPr lang="en-US" sz="700" b="0" dirty="0">
                <a:latin typeface="Work Sans" panose="00000500000000000000" pitchFamily="50" charset="0"/>
                <a:ea typeface="Calibri" panose="020F0502020204030204" pitchFamily="34" charset="0"/>
              </a:rPr>
              <a:t>E-Commerce web site (Online Sports Goods) - handle customer orders using ASP.net (C#), MS SQL Server and MS Visual Studio 2008 IDE.</a:t>
            </a:r>
          </a:p>
          <a:p>
            <a:pPr marL="245110" indent="-171450" algn="just">
              <a:buFont typeface="Arial" panose="020B0604020202020204" pitchFamily="34" charset="0"/>
              <a:buChar char="•"/>
            </a:pPr>
            <a:r>
              <a:rPr lang="en-US" sz="700" b="0" dirty="0">
                <a:latin typeface="Work Sans" panose="00000500000000000000" pitchFamily="50" charset="0"/>
                <a:ea typeface="Calibri" panose="020F0502020204030204" pitchFamily="34" charset="0"/>
              </a:rPr>
              <a:t>Fidelity</a:t>
            </a:r>
            <a:r>
              <a:rPr lang="en-US" sz="700" b="0" dirty="0">
                <a:latin typeface="Work Sans"/>
                <a:ea typeface="Calibri" panose="020F0502020204030204" pitchFamily="34" charset="0"/>
              </a:rPr>
              <a:t> Mobile App Automation – </a:t>
            </a:r>
            <a:r>
              <a:rPr lang="en-US" sz="700" b="0" dirty="0" err="1">
                <a:latin typeface="Work Sans"/>
                <a:ea typeface="Calibri" panose="020F0502020204030204" pitchFamily="34" charset="0"/>
              </a:rPr>
              <a:t>Seetest</a:t>
            </a:r>
            <a:r>
              <a:rPr lang="en-US" sz="700" b="0" dirty="0">
                <a:latin typeface="Work Sans"/>
                <a:ea typeface="Calibri" panose="020F0502020204030204" pitchFamily="34" charset="0"/>
              </a:rPr>
              <a:t>, java, execution and object capturing , test case sanitization,</a:t>
            </a:r>
          </a:p>
          <a:p>
            <a:pPr marL="245110" indent="-171450" algn="just">
              <a:buFont typeface="Arial" panose="020B0604020202020204" pitchFamily="34" charset="0"/>
              <a:buChar char="•"/>
            </a:pPr>
            <a:r>
              <a:rPr lang="en-US" sz="700" b="0" dirty="0" err="1">
                <a:latin typeface="Work Sans"/>
                <a:ea typeface="Calibri" panose="020F0502020204030204" pitchFamily="34" charset="0"/>
              </a:rPr>
              <a:t>Crico</a:t>
            </a:r>
            <a:r>
              <a:rPr lang="en-US" sz="700" b="0" dirty="0">
                <a:latin typeface="Work Sans"/>
                <a:ea typeface="Calibri" panose="020F0502020204030204" pitchFamily="34" charset="0"/>
              </a:rPr>
              <a:t> Web App Automation- QTP/UFT, Tortoise SVN, </a:t>
            </a:r>
            <a:r>
              <a:rPr lang="en-US" sz="700" b="0" dirty="0" err="1">
                <a:latin typeface="Work Sans"/>
                <a:ea typeface="Calibri" panose="020F0502020204030204" pitchFamily="34" charset="0"/>
              </a:rPr>
              <a:t>c#</a:t>
            </a:r>
            <a:endParaRPr lang="en-US" sz="700" b="0" dirty="0">
              <a:latin typeface="Work Sans"/>
              <a:ea typeface="Calibri" panose="020F0502020204030204" pitchFamily="34" charset="0"/>
            </a:endParaRPr>
          </a:p>
          <a:p>
            <a:pPr marL="245110" indent="-171450" algn="just">
              <a:buFont typeface="Arial" panose="020B0604020202020204" pitchFamily="34" charset="0"/>
              <a:buChar char="•"/>
            </a:pPr>
            <a:r>
              <a:rPr lang="en-US" sz="700" b="0" dirty="0">
                <a:latin typeface="Work Sans"/>
                <a:ea typeface="Calibri" panose="020F0502020204030204" pitchFamily="34" charset="0"/>
              </a:rPr>
              <a:t>New York Life Tips : </a:t>
            </a:r>
            <a:r>
              <a:rPr lang="en-US" sz="700" b="0" dirty="0" err="1">
                <a:latin typeface="Work Sans"/>
                <a:ea typeface="Calibri" panose="020F0502020204030204" pitchFamily="34" charset="0"/>
              </a:rPr>
              <a:t>Pega</a:t>
            </a:r>
            <a:r>
              <a:rPr lang="en-US" sz="700" b="0" dirty="0">
                <a:latin typeface="Work Sans"/>
                <a:ea typeface="Calibri" panose="020F0502020204030204" pitchFamily="34" charset="0"/>
              </a:rPr>
              <a:t> 7.1, UFT, Tortoise SVN</a:t>
            </a:r>
          </a:p>
          <a:p>
            <a:pPr marL="245110" indent="-171450" algn="just">
              <a:buFont typeface="Arial" panose="020B0604020202020204" pitchFamily="34" charset="0"/>
              <a:buChar char="•"/>
            </a:pPr>
            <a:r>
              <a:rPr lang="en-US" sz="700" b="0" dirty="0">
                <a:latin typeface="Work Sans"/>
                <a:ea typeface="Calibri" panose="020F0502020204030204" pitchFamily="34" charset="0"/>
              </a:rPr>
              <a:t>Database optimization for blood transfusion system</a:t>
            </a:r>
            <a:r>
              <a:rPr lang="en-US" sz="700" b="0" dirty="0">
                <a:latin typeface="Work Sans" panose="00000500000000000000" pitchFamily="50" charset="0"/>
                <a:ea typeface="Calibri" panose="020F0502020204030204" pitchFamily="34" charset="0"/>
              </a:rPr>
              <a:t> – PHP, MYSQL, Git</a:t>
            </a:r>
          </a:p>
          <a:p>
            <a:pPr marL="245110" indent="-171450" algn="just">
              <a:buFont typeface="Arial" panose="020B0604020202020204" pitchFamily="34" charset="0"/>
              <a:buChar char="•"/>
            </a:pPr>
            <a:r>
              <a:rPr lang="en-US" sz="700" b="0" dirty="0">
                <a:latin typeface="Work Sans" panose="00000500000000000000" pitchFamily="50" charset="0"/>
                <a:ea typeface="Calibri" panose="020F0502020204030204" pitchFamily="34" charset="0"/>
              </a:rPr>
              <a:t>Fuel Price Fluctuation and finding out the factors affecting using predictive analysis – MySQL, Excel, ETL Operation</a:t>
            </a:r>
          </a:p>
          <a:p>
            <a:pPr marL="245110" indent="-171450" algn="just">
              <a:buFont typeface="Arial" panose="020B0604020202020204" pitchFamily="34" charset="0"/>
              <a:buChar char="•"/>
            </a:pPr>
            <a:endParaRPr lang="en-US" sz="700" b="0" dirty="0">
              <a:latin typeface="Work Sans" panose="00000500000000000000" pitchFamily="50" charset="0"/>
              <a:ea typeface="Calibri" panose="020F0502020204030204" pitchFamily="34" charset="0"/>
            </a:endParaRPr>
          </a:p>
        </p:txBody>
      </p:sp>
      <p:pic>
        <p:nvPicPr>
          <p:cNvPr id="13" name="Picture Placeholder 12" descr="A person wearing glasses&#10;&#10;Description automatically generated with low confidence">
            <a:extLst>
              <a:ext uri="{FF2B5EF4-FFF2-40B4-BE49-F238E27FC236}">
                <a16:creationId xmlns:a16="http://schemas.microsoft.com/office/drawing/2014/main" id="{2B9EE90D-0C5A-447A-AE01-EC1C43B631C1}"/>
              </a:ext>
            </a:extLst>
          </p:cNvPr>
          <p:cNvPicPr>
            <a:picLocks noGrp="1" noChangeAspect="1"/>
          </p:cNvPicPr>
          <p:nvPr>
            <p:ph type="pic" sz="quarter" idx="15"/>
          </p:nvPr>
        </p:nvPicPr>
        <p:blipFill>
          <a:blip r:embed="rId2"/>
          <a:srcRect t="7917" b="7917"/>
          <a:stretch>
            <a:fillRect/>
          </a:stretch>
        </p:blipFill>
        <p:spPr>
          <a:xfrm>
            <a:off x="2366188" y="238124"/>
            <a:ext cx="2053412" cy="2026389"/>
          </a:xfrm>
          <a:prstGeom prst="ellipse">
            <a:avLst/>
          </a:prstGeom>
          <a:ln>
            <a:noFill/>
          </a:ln>
          <a:effectLst>
            <a:softEdge rad="112500"/>
          </a:effectLst>
        </p:spPr>
      </p:pic>
    </p:spTree>
    <p:extLst>
      <p:ext uri="{BB962C8B-B14F-4D97-AF65-F5344CB8AC3E}">
        <p14:creationId xmlns:p14="http://schemas.microsoft.com/office/powerpoint/2010/main" val="38240605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958C532A16B064F96A9A637B594CB0C" ma:contentTypeVersion="2" ma:contentTypeDescription="Create a new document." ma:contentTypeScope="" ma:versionID="d1d607282b71a5a5de9d4079e1662a04">
  <xsd:schema xmlns:xsd="http://www.w3.org/2001/XMLSchema" xmlns:xs="http://www.w3.org/2001/XMLSchema" xmlns:p="http://schemas.microsoft.com/office/2006/metadata/properties" xmlns:ns2="397345ab-b5cb-4290-9d61-f49fd7056d39" targetNamespace="http://schemas.microsoft.com/office/2006/metadata/properties" ma:root="true" ma:fieldsID="d7a2f8f16570a503d76778ed63b37a83" ns2:_="">
    <xsd:import namespace="397345ab-b5cb-4290-9d61-f49fd7056d3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7345ab-b5cb-4290-9d61-f49fd7056d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AAF70F8-B877-40A5-A775-6CED5C5679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7345ab-b5cb-4290-9d61-f49fd7056d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2451A2-82C0-47BC-B492-13E662AAA14F}">
  <ds:schemaRefs>
    <ds:schemaRef ds:uri="http://schemas.microsoft.com/sharepoint/v3/contenttype/forms"/>
  </ds:schemaRefs>
</ds:datastoreItem>
</file>

<file path=customXml/itemProps3.xml><?xml version="1.0" encoding="utf-8"?>
<ds:datastoreItem xmlns:ds="http://schemas.openxmlformats.org/officeDocument/2006/customXml" ds:itemID="{5CC46CCB-5A90-4F7A-B54C-C27A04B49D4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4747</TotalTime>
  <Words>548</Words>
  <Application>Microsoft Office PowerPoint</Application>
  <PresentationFormat>A4 Paper (210x297 mm)</PresentationFormat>
  <Paragraphs>29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Work Sans</vt:lpstr>
      <vt:lpstr>Work Sans SemiBold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Angela Ayebale</dc:creator>
  <cp:lastModifiedBy>sasika roledene</cp:lastModifiedBy>
  <cp:revision>78</cp:revision>
  <dcterms:created xsi:type="dcterms:W3CDTF">2021-04-07T12:43:35Z</dcterms:created>
  <dcterms:modified xsi:type="dcterms:W3CDTF">2022-07-20T19:47:14Z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0x0101008958C532A16B064F96A9A637B594CB0C</vt:lpwstr>
  </property>
</Properties>
</file>