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1" r:id="rId9"/>
    <p:sldId id="267" r:id="rId10"/>
    <p:sldId id="268" r:id="rId11"/>
    <p:sldId id="262" r:id="rId12"/>
    <p:sldId id="264" r:id="rId13"/>
    <p:sldId id="269" r:id="rId14"/>
    <p:sldId id="270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Heavy"/>
        <a:ea typeface="Avenir Heavy"/>
        <a:cs typeface="Avenir Heavy"/>
        <a:sym typeface="Avenir Heavy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DE"/>
          </a:solidFill>
        </a:fill>
      </a:tcStyle>
    </a:wholeTbl>
    <a:band2H>
      <a:tcTxStyle/>
      <a:tcStyle>
        <a:tcBdr/>
        <a:fill>
          <a:solidFill>
            <a:srgbClr val="E6ED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1DD"/>
          </a:solidFill>
        </a:fill>
      </a:tcStyle>
    </a:wholeTbl>
    <a:band2H>
      <a:tcTxStyle/>
      <a:tcStyle>
        <a:tcBdr/>
        <a:fill>
          <a:solidFill>
            <a:srgbClr val="E6F1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0EC"/>
          </a:solidFill>
        </a:fill>
      </a:tcStyle>
    </a:wholeTbl>
    <a:band2H>
      <a:tcTxStyle/>
      <a:tcStyle>
        <a:tcBdr/>
        <a:fill>
          <a:solidFill>
            <a:srgbClr val="F8F7F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Avenir Book"/>
      </a:defRPr>
    </a:lvl1pPr>
    <a:lvl2pPr indent="228600" latinLnBrk="0">
      <a:defRPr sz="1500">
        <a:latin typeface="+mn-lt"/>
        <a:ea typeface="+mn-ea"/>
        <a:cs typeface="+mn-cs"/>
        <a:sym typeface="Avenir Book"/>
      </a:defRPr>
    </a:lvl2pPr>
    <a:lvl3pPr indent="457200" latinLnBrk="0">
      <a:defRPr sz="1500">
        <a:latin typeface="+mn-lt"/>
        <a:ea typeface="+mn-ea"/>
        <a:cs typeface="+mn-cs"/>
        <a:sym typeface="Avenir Book"/>
      </a:defRPr>
    </a:lvl3pPr>
    <a:lvl4pPr indent="685800" latinLnBrk="0">
      <a:defRPr sz="1500">
        <a:latin typeface="+mn-lt"/>
        <a:ea typeface="+mn-ea"/>
        <a:cs typeface="+mn-cs"/>
        <a:sym typeface="Avenir Book"/>
      </a:defRPr>
    </a:lvl4pPr>
    <a:lvl5pPr indent="914400" latinLnBrk="0">
      <a:defRPr sz="1500">
        <a:latin typeface="+mn-lt"/>
        <a:ea typeface="+mn-ea"/>
        <a:cs typeface="+mn-cs"/>
        <a:sym typeface="Avenir Book"/>
      </a:defRPr>
    </a:lvl5pPr>
    <a:lvl6pPr indent="1143000" latinLnBrk="0">
      <a:defRPr sz="1500">
        <a:latin typeface="+mn-lt"/>
        <a:ea typeface="+mn-ea"/>
        <a:cs typeface="+mn-cs"/>
        <a:sym typeface="Avenir Book"/>
      </a:defRPr>
    </a:lvl6pPr>
    <a:lvl7pPr indent="1371600" latinLnBrk="0">
      <a:defRPr sz="1500">
        <a:latin typeface="+mn-lt"/>
        <a:ea typeface="+mn-ea"/>
        <a:cs typeface="+mn-cs"/>
        <a:sym typeface="Avenir Book"/>
      </a:defRPr>
    </a:lvl7pPr>
    <a:lvl8pPr indent="1600200" latinLnBrk="0">
      <a:defRPr sz="1500">
        <a:latin typeface="+mn-lt"/>
        <a:ea typeface="+mn-ea"/>
        <a:cs typeface="+mn-cs"/>
        <a:sym typeface="Avenir Book"/>
      </a:defRPr>
    </a:lvl8pPr>
    <a:lvl9pPr indent="1828800" latinLnBrk="0">
      <a:defRPr sz="15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0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rgbClr val="0036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423745" y="1539060"/>
            <a:ext cx="11269492" cy="92262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3745" y="2553762"/>
            <a:ext cx="11269492" cy="89450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23745" y="320041"/>
            <a:ext cx="1075509" cy="27499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r>
              <a:t>MM/DD/YY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22984" y="6455664"/>
            <a:ext cx="5873016" cy="256743"/>
          </a:xfrm>
          <a:prstGeom prst="rect">
            <a:avLst/>
          </a:prstGeom>
        </p:spPr>
        <p:txBody>
          <a:bodyPr anchor="ctr"/>
          <a:lstStyle>
            <a:lvl1pPr marL="0" indent="0" defTabSz="868680">
              <a:spcBef>
                <a:spcPts val="900"/>
              </a:spcBef>
              <a:buClrTx/>
              <a:buSzTx/>
              <a:buFontTx/>
              <a:buNone/>
              <a:defRPr sz="95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2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031" y="6455664"/>
            <a:ext cx="2576624" cy="19168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2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3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4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5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Gold">
    <p:bg>
      <p:bgPr>
        <a:solidFill>
          <a:srgbClr val="FEBC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7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rgbClr val="FEBC1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003660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003660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003660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003660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00366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bg>
      <p:bgPr>
        <a:solidFill>
          <a:srgbClr val="00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ctangle 5"/>
          <p:cNvSpPr/>
          <p:nvPr/>
        </p:nvSpPr>
        <p:spPr>
          <a:xfrm>
            <a:off x="0" y="6165274"/>
            <a:ext cx="12192000" cy="692728"/>
          </a:xfrm>
          <a:prstGeom prst="rect">
            <a:avLst/>
          </a:prstGeom>
          <a:solidFill>
            <a:srgbClr val="0036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155950"/>
            <a:ext cx="7340600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3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526469" y="365127"/>
            <a:ext cx="11139060" cy="601230"/>
          </a:xfrm>
          <a:prstGeom prst="rect">
            <a:avLst/>
          </a:prstGeom>
        </p:spPr>
        <p:txBody>
          <a:bodyPr anchor="ctr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1264045"/>
            <a:ext cx="10661069" cy="128997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venir Book"/>
              </a:defRPr>
            </a:lvl1pPr>
            <a:lvl2pPr marL="0" indent="342900"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venir Book"/>
              </a:defRPr>
            </a:lvl2pPr>
            <a:lvl3pPr marL="0" indent="685800"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venir Book"/>
              </a:defRPr>
            </a:lvl3pPr>
            <a:lvl4pPr marL="0" indent="1028700"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venir Book"/>
              </a:defRPr>
            </a:lvl4pPr>
            <a:lvl5pPr marL="0" indent="1371600"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Lorem ipsum dolor sit amet, consectetur adipiscing elit, sed do eiusmod tempor incididunt ut labore et dolore magna aliqua. Ut enim ad minim veniam, quis nostrud exercitation ullamco laboris.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Picture Placeholder 5"/>
          <p:cNvSpPr>
            <a:spLocks noGrp="1"/>
          </p:cNvSpPr>
          <p:nvPr>
            <p:ph type="pic" sz="half" idx="21"/>
          </p:nvPr>
        </p:nvSpPr>
        <p:spPr>
          <a:xfrm>
            <a:off x="762000" y="3096695"/>
            <a:ext cx="10661069" cy="2816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5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526469" y="365125"/>
            <a:ext cx="11139061" cy="592307"/>
          </a:xfrm>
          <a:prstGeom prst="rect">
            <a:avLst/>
          </a:prstGeom>
        </p:spPr>
        <p:txBody>
          <a:bodyPr anchor="ctr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1825625"/>
            <a:ext cx="52324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6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526469" y="365125"/>
            <a:ext cx="11139061" cy="592307"/>
          </a:xfrm>
          <a:prstGeom prst="rect">
            <a:avLst/>
          </a:prstGeom>
        </p:spPr>
        <p:txBody>
          <a:bodyPr anchor="ctr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2284266"/>
            <a:ext cx="5232400" cy="14780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42950" indent="-285750">
              <a:defRPr sz="2000"/>
            </a:lvl2pPr>
            <a:lvl3pPr marL="1240971" indent="-326571">
              <a:defRPr sz="2000"/>
            </a:lvl3pPr>
            <a:lvl4pPr marL="1752600" indent="-381000">
              <a:defRPr sz="2000"/>
            </a:lvl4pPr>
            <a:lvl5pPr marL="2209800" indent="-381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3906837"/>
            <a:ext cx="5232400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2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762000" y="1825481"/>
            <a:ext cx="5232400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1</a:t>
            </a:r>
          </a:p>
        </p:txBody>
      </p:sp>
      <p:sp>
        <p:nvSpPr>
          <p:cNvPr id="66" name="Picture Placeholder 11"/>
          <p:cNvSpPr>
            <a:spLocks noGrp="1"/>
          </p:cNvSpPr>
          <p:nvPr>
            <p:ph type="pic" sz="half" idx="23"/>
          </p:nvPr>
        </p:nvSpPr>
        <p:spPr>
          <a:xfrm>
            <a:off x="6221072" y="1825625"/>
            <a:ext cx="5181601" cy="4351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7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526469" y="365125"/>
            <a:ext cx="11139061" cy="592307"/>
          </a:xfrm>
          <a:prstGeom prst="rect">
            <a:avLst/>
          </a:prstGeom>
        </p:spPr>
        <p:txBody>
          <a:bodyPr anchor="ctr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2284266"/>
            <a:ext cx="5232400" cy="14780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42950" indent="-285750">
              <a:defRPr sz="2000"/>
            </a:lvl2pPr>
            <a:lvl3pPr marL="1240971" indent="-326571">
              <a:defRPr sz="2000"/>
            </a:lvl3pPr>
            <a:lvl4pPr marL="1752600" indent="-381000">
              <a:defRPr sz="2000"/>
            </a:lvl4pPr>
            <a:lvl5pPr marL="2209800" indent="-381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3906837"/>
            <a:ext cx="5232400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2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762000" y="1825481"/>
            <a:ext cx="5232400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1</a:t>
            </a:r>
          </a:p>
        </p:txBody>
      </p:sp>
      <p:sp>
        <p:nvSpPr>
          <p:cNvPr id="80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36853" y="3906694"/>
            <a:ext cx="5156201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4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36853" y="1825336"/>
            <a:ext cx="5156201" cy="4587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t>Edit Bulleted List Title 3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9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1" y="1681163"/>
            <a:ext cx="5236634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25087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000" b="1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526469" y="365125"/>
            <a:ext cx="11139061" cy="592307"/>
          </a:xfrm>
          <a:prstGeom prst="rect">
            <a:avLst/>
          </a:prstGeom>
        </p:spPr>
        <p:txBody>
          <a:bodyPr anchor="ctr"/>
          <a:lstStyle>
            <a:lvl1pPr>
              <a:defRPr sz="3600" cap="none"/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Navy">
    <p:bg>
      <p:bgPr>
        <a:solidFill>
          <a:srgbClr val="003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6"/>
          <p:cNvSpPr txBox="1"/>
          <p:nvPr/>
        </p:nvSpPr>
        <p:spPr>
          <a:xfrm>
            <a:off x="198120" y="6459142"/>
            <a:ext cx="220205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Office/Department/Division Name</a:t>
            </a:r>
          </a:p>
        </p:txBody>
      </p:sp>
      <p:pic>
        <p:nvPicPr>
          <p:cNvPr id="11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Rectangle 6"/>
          <p:cNvSpPr/>
          <p:nvPr/>
        </p:nvSpPr>
        <p:spPr>
          <a:xfrm>
            <a:off x="0" y="5624946"/>
            <a:ext cx="12192000" cy="1233057"/>
          </a:xfrm>
          <a:prstGeom prst="rect">
            <a:avLst/>
          </a:prstGeom>
          <a:solidFill>
            <a:srgbClr val="0036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831850" y="4094024"/>
            <a:ext cx="10515601" cy="1154258"/>
          </a:xfrm>
          <a:prstGeom prst="rect">
            <a:avLst/>
          </a:prstGeom>
        </p:spPr>
        <p:txBody>
          <a:bodyPr anchor="b"/>
          <a:lstStyle>
            <a:lvl1pPr>
              <a:defRPr sz="3600" b="1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5275269"/>
            <a:ext cx="10515601" cy="10354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02402" y="6459142"/>
            <a:ext cx="2576624" cy="1878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9269" y="60325"/>
            <a:ext cx="11139061" cy="59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661069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logo-light@2x.png" descr="logo-light@2x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123" y="6328386"/>
            <a:ext cx="994229" cy="4493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small" spc="0" baseline="0">
          <a:solidFill>
            <a:srgbClr val="00366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rticle deposition in a capillary tube during the translation of a suspension slug"/>
          <p:cNvSpPr txBox="1">
            <a:spLocks noGrp="1"/>
          </p:cNvSpPr>
          <p:nvPr>
            <p:ph type="ctrTitle"/>
          </p:nvPr>
        </p:nvSpPr>
        <p:spPr>
          <a:xfrm>
            <a:off x="180942" y="22210"/>
            <a:ext cx="10530294" cy="1233056"/>
          </a:xfrm>
          <a:prstGeom prst="rect">
            <a:avLst/>
          </a:prstGeom>
        </p:spPr>
        <p:txBody>
          <a:bodyPr/>
          <a:lstStyle>
            <a:lvl1pPr>
              <a:defRPr sz="3400" b="0" cap="small"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Monodisperse clogging - 3D cells</a:t>
            </a:r>
            <a:endParaRPr dirty="0"/>
          </a:p>
        </p:txBody>
      </p:sp>
      <p:pic>
        <p:nvPicPr>
          <p:cNvPr id="1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031" y="6455664"/>
            <a:ext cx="2576624" cy="191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logo-dark@2x.png" descr="logo-dark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" y="6271531"/>
            <a:ext cx="1249959" cy="56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A8900-179F-BAB0-D8E1-9DA91DA46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35" y="1442479"/>
            <a:ext cx="9515370" cy="4641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8F05558A-00BC-1FCB-363A-85EAA4562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C756A-F19B-02CA-7EFA-CBAB6DD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Probability Distribution Function, permanent clogs</a:t>
            </a:r>
          </a:p>
        </p:txBody>
      </p:sp>
    </p:spTree>
    <p:extLst>
      <p:ext uri="{BB962C8B-B14F-4D97-AF65-F5344CB8AC3E}">
        <p14:creationId xmlns:p14="http://schemas.microsoft.com/office/powerpoint/2010/main" val="18258637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2D0C-BF0A-7951-7086-C577762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Intermittence</a:t>
            </a:r>
          </a:p>
        </p:txBody>
      </p:sp>
      <p:pic>
        <p:nvPicPr>
          <p:cNvPr id="11" name="Picture 10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95A7544-33B6-F357-8FC9-C8510A775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</p:spPr>
      </p:pic>
      <p:pic>
        <p:nvPicPr>
          <p:cNvPr id="13" name="Picture 12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A43403AB-04EA-8FF1-A868-A69333136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13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showing a number of clogging data&#10;&#10;Description automatically generated">
            <a:extLst>
              <a:ext uri="{FF2B5EF4-FFF2-40B4-BE49-F238E27FC236}">
                <a16:creationId xmlns:a16="http://schemas.microsoft.com/office/drawing/2014/main" id="{7A4EFCAF-999E-8B8D-A5E6-51B581F2F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55" y="233516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57675-0C89-6834-85C9-43AD2607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clogs – Re-scaled by Stokes time</a:t>
            </a:r>
          </a:p>
        </p:txBody>
      </p:sp>
    </p:spTree>
    <p:extLst>
      <p:ext uri="{BB962C8B-B14F-4D97-AF65-F5344CB8AC3E}">
        <p14:creationId xmlns:p14="http://schemas.microsoft.com/office/powerpoint/2010/main" val="42393877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the value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1AF60C-1DFF-702D-A44A-F76ACD524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27" y="163073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3AAE2-4611-3C13-998D-99AC48DD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Arrest times for temporary clogs</a:t>
            </a:r>
          </a:p>
        </p:txBody>
      </p:sp>
    </p:spTree>
    <p:extLst>
      <p:ext uri="{BB962C8B-B14F-4D97-AF65-F5344CB8AC3E}">
        <p14:creationId xmlns:p14="http://schemas.microsoft.com/office/powerpoint/2010/main" val="24151875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821D2D8-9B7E-4D23-C111-F702C79F9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7" y="60325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4A957-0299-516F-D571-1C240581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Arrest times vs. H/d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506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termittent flow in tube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139060" cy="594360"/>
          </a:xfrm>
          <a:prstGeom prst="rect">
            <a:avLst/>
          </a:prstGeom>
        </p:spPr>
        <p:txBody>
          <a:bodyPr>
            <a:normAutofit/>
          </a:bodyPr>
          <a:lstStyle>
            <a:lvl1pPr defTabSz="841247">
              <a:defRPr sz="2944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lang="en-US" sz="3200" dirty="0"/>
              <a:t>Experimental Set-Up</a:t>
            </a:r>
            <a:endParaRPr sz="3200" dirty="0"/>
          </a:p>
        </p:txBody>
      </p:sp>
      <p:pic>
        <p:nvPicPr>
          <p:cNvPr id="7" name="Picture 6" descr="A close-up of a microscope&#10;&#10;Description automatically generated">
            <a:extLst>
              <a:ext uri="{FF2B5EF4-FFF2-40B4-BE49-F238E27FC236}">
                <a16:creationId xmlns:a16="http://schemas.microsoft.com/office/drawing/2014/main" id="{E961170C-3587-0791-7426-E80DDF246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" y="1105638"/>
            <a:ext cx="7639663" cy="4297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20F6C7-CC42-095E-905F-4903D1E40BD8}"/>
                  </a:ext>
                </a:extLst>
              </p:cNvPr>
              <p:cNvSpPr txBox="1"/>
              <p:nvPr/>
            </p:nvSpPr>
            <p:spPr>
              <a:xfrm>
                <a:off x="5690418" y="1810277"/>
                <a:ext cx="6189406" cy="5232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1.7, 2.7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20F6C7-CC42-095E-905F-4903D1E4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18" y="1810277"/>
                <a:ext cx="61894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A4AB2-5104-A5E4-9B7D-DDCA0EC011E7}"/>
                  </a:ext>
                </a:extLst>
              </p:cNvPr>
              <p:cNvSpPr txBox="1"/>
              <p:nvPr/>
            </p:nvSpPr>
            <p:spPr>
              <a:xfrm>
                <a:off x="5867400" y="2844775"/>
                <a:ext cx="6189406" cy="5232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2.6, 3.1, 3.6, 4.1, 4.6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A4AB2-5104-A5E4-9B7D-DDCA0EC0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44775"/>
                <a:ext cx="61894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7A84D9-D4C2-FD62-1AA5-F9EC9F7E25C7}"/>
                  </a:ext>
                </a:extLst>
              </p:cNvPr>
              <p:cNvSpPr txBox="1"/>
              <p:nvPr/>
            </p:nvSpPr>
            <p:spPr>
              <a:xfrm>
                <a:off x="5788742" y="3879273"/>
                <a:ext cx="6189406" cy="5232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7A84D9-D4C2-FD62-1AA5-F9EC9F7E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3879273"/>
                <a:ext cx="61894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B1C3A-49F8-4384-8EDC-2C74AB189A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Evolution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𝑐𝑙𝑜𝑔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(Temporary and Permanent)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B1C3A-49F8-4384-8EDC-2C74AB189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5" t="-1031" b="-44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21E339A-9081-7960-0492-21A22FEE4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0940"/>
            <a:ext cx="4572000" cy="2743200"/>
          </a:xfrm>
          <a:prstGeom prst="rect">
            <a:avLst/>
          </a:prstGeom>
        </p:spPr>
      </p:pic>
      <p:pic>
        <p:nvPicPr>
          <p:cNvPr id="33" name="Picture 32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398F647B-7BF3-5C44-485C-D248DD3CD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7169"/>
            <a:ext cx="4572000" cy="2743200"/>
          </a:xfrm>
          <a:prstGeom prst="rect">
            <a:avLst/>
          </a:prstGeom>
        </p:spPr>
      </p:pic>
      <p:pic>
        <p:nvPicPr>
          <p:cNvPr id="35" name="Picture 34" descr="A line graph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D4197AB4-A9EA-0AF1-F7DE-0A74E11F71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16598"/>
            <a:ext cx="4572000" cy="2743200"/>
          </a:xfrm>
          <a:prstGeom prst="rect">
            <a:avLst/>
          </a:prstGeom>
        </p:spPr>
      </p:pic>
      <p:pic>
        <p:nvPicPr>
          <p:cNvPr id="37" name="Picture 36" descr="A graph showing the number of events&#10;&#10;Description automatically generated with medium confidence">
            <a:extLst>
              <a:ext uri="{FF2B5EF4-FFF2-40B4-BE49-F238E27FC236}">
                <a16:creationId xmlns:a16="http://schemas.microsoft.com/office/drawing/2014/main" id="{016BBE47-8108-D3C2-DAD0-669B4BABDB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0369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909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B1C3A-49F8-4384-8EDC-2C74AB189A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Evolution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𝑐𝑙𝑜𝑔</m:t>
                            </m:r>
                          </m:sub>
                        </m:sSub>
                        <m: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EB1C3A-49F8-4384-8EDC-2C74AB189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5" t="-1031" b="-44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BA48A950-CB36-226D-F8E5-CE23F3996C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87" y="710439"/>
            <a:ext cx="4572000" cy="2743200"/>
          </a:xfrm>
          <a:prstGeom prst="rect">
            <a:avLst/>
          </a:prstGeom>
        </p:spPr>
      </p:pic>
      <p:pic>
        <p:nvPicPr>
          <p:cNvPr id="17" name="Picture 16" descr="A graph showing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6851749-C159-45F7-E399-64FD6186E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0439"/>
            <a:ext cx="4572000" cy="2743200"/>
          </a:xfrm>
          <a:prstGeom prst="rect">
            <a:avLst/>
          </a:prstGeom>
        </p:spPr>
      </p:pic>
      <p:pic>
        <p:nvPicPr>
          <p:cNvPr id="19" name="Picture 18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32EBAEB-291A-71AE-61D0-8A9A547258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94" y="3453639"/>
            <a:ext cx="4572000" cy="2743200"/>
          </a:xfrm>
          <a:prstGeom prst="rect">
            <a:avLst/>
          </a:prstGeom>
        </p:spPr>
      </p:pic>
      <p:pic>
        <p:nvPicPr>
          <p:cNvPr id="21" name="Picture 20" descr="A graph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6A7391C-10ED-5D43-C5E1-854F85E737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3639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7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C7C99CE8-599D-8697-5187-EC49C9958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0325"/>
            <a:ext cx="10287000" cy="617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748C8F-5894-DC40-76CA-C902CA6A0E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Evolution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𝑐𝑙𝑜𝑔</m:t>
                            </m:r>
                          </m:sub>
                        </m:sSub>
                        <m: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a function of height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748C8F-5894-DC40-76CA-C902CA6A0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05" t="-13402" b="-3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62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the number of small colored dots&#10;&#10;Description automatically generated with medium confidence">
            <a:extLst>
              <a:ext uri="{FF2B5EF4-FFF2-40B4-BE49-F238E27FC236}">
                <a16:creationId xmlns:a16="http://schemas.microsoft.com/office/drawing/2014/main" id="{6B35F049-52A3-94DC-F178-D8C1DD21A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42900"/>
            <a:ext cx="10287000" cy="617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5F59C9-0172-C66C-511F-23BB37F001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Evolution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𝑐𝑙𝑜𝑔</m:t>
                            </m:r>
                          </m:sub>
                        </m:sSub>
                        <m:r>
                          <a:rPr lang="en-US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a function of height, temporary clogs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5F59C9-0172-C66C-511F-23BB37F00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86" t="-11340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124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B89A501-86B3-F32B-BDB5-ACBCBE5FB9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42900"/>
            <a:ext cx="10287000" cy="617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D9C1E-EFDA-FEE2-6968-F5FC8CF004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Evolution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𝑐𝑙𝑜𝑔</m:t>
                            </m:r>
                          </m:sub>
                        </m:sSub>
                        <m:r>
                          <a:rPr lang="en-US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a function of height, permanent clogs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D9C1E-EFDA-FEE2-6968-F5FC8CF0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86" t="-11340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73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showing the value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53DF6A2B-E556-4E68-5360-2032A6F61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5AA6D-2ED7-988D-D38D-8F5C37B5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Function, all clogs</a:t>
            </a:r>
          </a:p>
        </p:txBody>
      </p:sp>
    </p:spTree>
    <p:extLst>
      <p:ext uri="{BB962C8B-B14F-4D97-AF65-F5344CB8AC3E}">
        <p14:creationId xmlns:p14="http://schemas.microsoft.com/office/powerpoint/2010/main" val="42525153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difference between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5B2B8F8-B91B-124E-65A0-FBCCD131E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"/>
            <a:ext cx="10287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4BCC5-5B89-4A2F-7EF8-CCC2131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Probability Distribution Function, temporary clogs</a:t>
            </a:r>
          </a:p>
        </p:txBody>
      </p:sp>
    </p:spTree>
    <p:extLst>
      <p:ext uri="{BB962C8B-B14F-4D97-AF65-F5344CB8AC3E}">
        <p14:creationId xmlns:p14="http://schemas.microsoft.com/office/powerpoint/2010/main" val="41090557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000FF"/>
      </a:hlink>
      <a:folHlink>
        <a:srgbClr val="FF00FF"/>
      </a:folHlink>
    </a:clrScheme>
    <a:fontScheme name="Office Theme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000FF"/>
      </a:hlink>
      <a:folHlink>
        <a:srgbClr val="FF00FF"/>
      </a:folHlink>
    </a:clrScheme>
    <a:fontScheme name="Office Theme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97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Book</vt:lpstr>
      <vt:lpstr>Avenir Heavy</vt:lpstr>
      <vt:lpstr>Calibri</vt:lpstr>
      <vt:lpstr>Cambria Math</vt:lpstr>
      <vt:lpstr>Century Gothic</vt:lpstr>
      <vt:lpstr>Office Theme</vt:lpstr>
      <vt:lpstr>Monodisperse clogging - 3D cells</vt:lpstr>
      <vt:lpstr>Experimental Set-Up</vt:lpstr>
      <vt:lpstr>Evolution of ⟨t_clog  ⟩ (Temporary and Permanent)</vt:lpstr>
      <vt:lpstr>Evolution of ⟨t_clog  ⟩ contd.</vt:lpstr>
      <vt:lpstr>Evolution of ⟨t_clog  ⟩ as a function of height</vt:lpstr>
      <vt:lpstr>Evolution of ⟨t_clog  ⟩ as a function of height, temporary clogs</vt:lpstr>
      <vt:lpstr>Evolution of ⟨t_clog  ⟩ as a function of height, permanent clogs</vt:lpstr>
      <vt:lpstr>Probability Distribution Function, all clogs</vt:lpstr>
      <vt:lpstr>Probability Distribution Function, temporary clogs</vt:lpstr>
      <vt:lpstr>Probability Distribution Function, permanent clogs</vt:lpstr>
      <vt:lpstr>Intermittence</vt:lpstr>
      <vt:lpstr>Temporary clogs – Re-scaled by Stokes time</vt:lpstr>
      <vt:lpstr>Arrest times for temporary clogs</vt:lpstr>
      <vt:lpstr>Arrest times vs. H/d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Sacha J Escudier</dc:creator>
  <cp:lastModifiedBy>Sacha Escudier</cp:lastModifiedBy>
  <cp:revision>4</cp:revision>
  <dcterms:modified xsi:type="dcterms:W3CDTF">2024-10-06T03:53:01Z</dcterms:modified>
</cp:coreProperties>
</file>