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80504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20/01/2025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50622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976171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99179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58663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66C89-C908-4680-91B4-E204DABE44CF}" type="datetimeFigureOut">
              <a:rPr lang="fr-FR" smtClean="0"/>
              <a:t>20/01/2025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3357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66C89-C908-4680-91B4-E204DABE44CF}" type="datetimeFigureOut">
              <a:rPr lang="fr-FR" smtClean="0"/>
              <a:t>20/01/2025</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31199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81704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01726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20554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20/01/2025</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96394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66C89-C908-4680-91B4-E204DABE44CF}" type="datetimeFigureOut">
              <a:rPr lang="fr-FR" smtClean="0"/>
              <a:t>20/01/2025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7681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66C89-C908-4680-91B4-E204DABE44CF}" type="datetimeFigureOut">
              <a:rPr lang="fr-FR" smtClean="0"/>
              <a:t>20/01/2025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75145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BAF66C89-C908-4680-91B4-E204DABE44CF}" type="datetimeFigureOut">
              <a:rPr lang="fr-FR" smtClean="0"/>
              <a:t>20/01/2025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67166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66C89-C908-4680-91B4-E204DABE44CF}" type="datetimeFigureOut">
              <a:rPr lang="fr-FR" smtClean="0"/>
              <a:t>20/01/2025</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97488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20/01/2025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9598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20/01/2025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57307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F66C89-C908-4680-91B4-E204DABE44CF}" type="datetimeFigureOut">
              <a:rPr lang="fr-FR" smtClean="0"/>
              <a:t>20/01/2025</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DCAC65F-BC69-45F8-97ED-2C2065EBD019}" type="slidenum">
              <a:rPr lang="fr-FR" smtClean="0"/>
              <a:t>‹N°›</a:t>
            </a:fld>
            <a:endParaRPr lang="fr-FR"/>
          </a:p>
        </p:txBody>
      </p:sp>
    </p:spTree>
    <p:extLst>
      <p:ext uri="{BB962C8B-B14F-4D97-AF65-F5344CB8AC3E}">
        <p14:creationId xmlns:p14="http://schemas.microsoft.com/office/powerpoint/2010/main" val="3070073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2D057-E130-37E3-86EA-8A8E674506A2}"/>
              </a:ext>
            </a:extLst>
          </p:cNvPr>
          <p:cNvSpPr>
            <a:spLocks noGrp="1"/>
          </p:cNvSpPr>
          <p:nvPr>
            <p:ph type="ctrTitle"/>
          </p:nvPr>
        </p:nvSpPr>
        <p:spPr>
          <a:xfrm>
            <a:off x="1154955" y="2099733"/>
            <a:ext cx="9889764" cy="1496222"/>
          </a:xfrm>
        </p:spPr>
        <p:txBody>
          <a:bodyPr/>
          <a:lstStyle/>
          <a:p>
            <a:pPr algn="ctr"/>
            <a:r>
              <a:rPr lang="fr-FR" dirty="0" err="1"/>
              <a:t>Movies</a:t>
            </a:r>
            <a:r>
              <a:rPr lang="fr-FR" dirty="0"/>
              <a:t> : A data Perspective </a:t>
            </a:r>
            <a:r>
              <a:rPr lang="fr-FR" dirty="0" err="1"/>
              <a:t>From</a:t>
            </a:r>
            <a:r>
              <a:rPr lang="fr-FR" dirty="0"/>
              <a:t> IMDB</a:t>
            </a:r>
          </a:p>
        </p:txBody>
      </p:sp>
      <p:sp>
        <p:nvSpPr>
          <p:cNvPr id="3" name="Sous-titre 2">
            <a:extLst>
              <a:ext uri="{FF2B5EF4-FFF2-40B4-BE49-F238E27FC236}">
                <a16:creationId xmlns:a16="http://schemas.microsoft.com/office/drawing/2014/main" id="{BA09167C-3247-B0FA-F55C-15CB6BBEBC1F}"/>
              </a:ext>
            </a:extLst>
          </p:cNvPr>
          <p:cNvSpPr>
            <a:spLocks noGrp="1"/>
          </p:cNvSpPr>
          <p:nvPr>
            <p:ph type="subTitle" idx="1"/>
          </p:nvPr>
        </p:nvSpPr>
        <p:spPr/>
        <p:txBody>
          <a:bodyPr>
            <a:normAutofit/>
          </a:bodyPr>
          <a:lstStyle/>
          <a:p>
            <a:pPr algn="ctr"/>
            <a:r>
              <a:rPr lang="fr-FR" sz="2400" dirty="0"/>
              <a:t>Sacha </a:t>
            </a:r>
            <a:r>
              <a:rPr lang="fr-FR" sz="2400" dirty="0" err="1"/>
              <a:t>hangimana</a:t>
            </a:r>
            <a:r>
              <a:rPr lang="fr-FR" sz="2400" dirty="0"/>
              <a:t>, </a:t>
            </a:r>
            <a:r>
              <a:rPr lang="fr-FR" sz="2400" dirty="0" err="1"/>
              <a:t>Benie</a:t>
            </a:r>
            <a:r>
              <a:rPr lang="fr-FR" sz="2400" dirty="0"/>
              <a:t> </a:t>
            </a:r>
            <a:r>
              <a:rPr lang="fr-FR" sz="2400" dirty="0" err="1"/>
              <a:t>nezerwa</a:t>
            </a:r>
            <a:r>
              <a:rPr lang="fr-FR" sz="2400" dirty="0"/>
              <a:t>, viola </a:t>
            </a:r>
            <a:r>
              <a:rPr lang="fr-FR" sz="2400" dirty="0" err="1"/>
              <a:t>brevi</a:t>
            </a:r>
            <a:endParaRPr lang="fr-FR" sz="2400" dirty="0"/>
          </a:p>
        </p:txBody>
      </p:sp>
    </p:spTree>
    <p:extLst>
      <p:ext uri="{BB962C8B-B14F-4D97-AF65-F5344CB8AC3E}">
        <p14:creationId xmlns:p14="http://schemas.microsoft.com/office/powerpoint/2010/main" val="6270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DB8D4-FA4E-BF32-E9FA-2B75BFC3AA36}"/>
              </a:ext>
            </a:extLst>
          </p:cNvPr>
          <p:cNvSpPr>
            <a:spLocks noGrp="1"/>
          </p:cNvSpPr>
          <p:nvPr>
            <p:ph type="title"/>
          </p:nvPr>
        </p:nvSpPr>
        <p:spPr>
          <a:xfrm>
            <a:off x="1715293" y="770562"/>
            <a:ext cx="8761413" cy="827877"/>
          </a:xfrm>
        </p:spPr>
        <p:txBody>
          <a:bodyPr/>
          <a:lstStyle/>
          <a:p>
            <a:r>
              <a:rPr lang="fr-FR" dirty="0"/>
              <a:t> 1. Data Source and Description</a:t>
            </a:r>
          </a:p>
        </p:txBody>
      </p:sp>
      <p:sp>
        <p:nvSpPr>
          <p:cNvPr id="3" name="Espace réservé du contenu 2">
            <a:extLst>
              <a:ext uri="{FF2B5EF4-FFF2-40B4-BE49-F238E27FC236}">
                <a16:creationId xmlns:a16="http://schemas.microsoft.com/office/drawing/2014/main" id="{FDC327D6-E267-5D6E-87D1-6374962C47D6}"/>
              </a:ext>
            </a:extLst>
          </p:cNvPr>
          <p:cNvSpPr>
            <a:spLocks noGrp="1"/>
          </p:cNvSpPr>
          <p:nvPr>
            <p:ph idx="1"/>
          </p:nvPr>
        </p:nvSpPr>
        <p:spPr>
          <a:xfrm>
            <a:off x="955498" y="1982912"/>
            <a:ext cx="9698804" cy="4685016"/>
          </a:xfrm>
        </p:spPr>
        <p:txBody>
          <a:bodyPr>
            <a:normAutofit/>
          </a:bodyPr>
          <a:lstStyle/>
          <a:p>
            <a:r>
              <a:rPr lang="fr-FR" sz="2000" dirty="0">
                <a:latin typeface="Times New Roman" panose="02020603050405020304" pitchFamily="18" charset="0"/>
                <a:cs typeface="Times New Roman" panose="02020603050405020304" pitchFamily="18" charset="0"/>
              </a:rPr>
              <a:t>Data Source:</a:t>
            </a:r>
          </a:p>
          <a:p>
            <a:pPr lvl="1">
              <a:buFont typeface="Wingdings" panose="05000000000000000000" pitchFamily="2" charset="2"/>
              <a:buChar char="q"/>
            </a:pPr>
            <a:r>
              <a:rPr lang="fr-FR" sz="1800" dirty="0">
                <a:latin typeface="Times New Roman" panose="02020603050405020304" pitchFamily="18" charset="0"/>
                <a:cs typeface="Times New Roman" panose="02020603050405020304" pitchFamily="18" charset="0"/>
              </a:rPr>
              <a:t>The </a:t>
            </a:r>
            <a:r>
              <a:rPr lang="fr-FR" sz="1800" dirty="0" err="1">
                <a:latin typeface="Times New Roman" panose="02020603050405020304" pitchFamily="18" charset="0"/>
                <a:cs typeface="Times New Roman" panose="02020603050405020304" pitchFamily="18" charset="0"/>
              </a:rPr>
              <a:t>dataset</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was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collected</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through</a:t>
            </a:r>
            <a:r>
              <a:rPr lang="fr-FR" sz="1800" dirty="0">
                <a:latin typeface="Times New Roman" panose="02020603050405020304" pitchFamily="18" charset="0"/>
                <a:cs typeface="Times New Roman" panose="02020603050405020304" pitchFamily="18" charset="0"/>
              </a:rPr>
              <a:t> web </a:t>
            </a:r>
            <a:r>
              <a:rPr lang="fr-FR" sz="1800" dirty="0" err="1">
                <a:latin typeface="Times New Roman" panose="02020603050405020304" pitchFamily="18" charset="0"/>
                <a:cs typeface="Times New Roman" panose="02020603050405020304" pitchFamily="18" charset="0"/>
              </a:rPr>
              <a:t>scraping</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IMDb</a:t>
            </a:r>
            <a:r>
              <a:rPr lang="fr-FR" sz="1800" dirty="0">
                <a:latin typeface="Times New Roman" panose="02020603050405020304" pitchFamily="18" charset="0"/>
                <a:cs typeface="Times New Roman" panose="02020603050405020304" pitchFamily="18" charset="0"/>
              </a:rPr>
              <a:t> (Internet </a:t>
            </a:r>
            <a:r>
              <a:rPr lang="fr-FR" sz="1800" dirty="0" err="1">
                <a:latin typeface="Times New Roman" panose="02020603050405020304" pitchFamily="18" charset="0"/>
                <a:cs typeface="Times New Roman" panose="02020603050405020304" pitchFamily="18" charset="0"/>
              </a:rPr>
              <a:t>Movie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Database</a:t>
            </a:r>
            <a:r>
              <a:rPr lang="fr-FR" sz="1800" dirty="0">
                <a:latin typeface="Times New Roman" panose="02020603050405020304" pitchFamily="18" charset="0"/>
                <a:cs typeface="Times New Roman" panose="02020603050405020304" pitchFamily="18" charset="0"/>
              </a:rPr>
              <a:t>), a </a:t>
            </a:r>
            <a:r>
              <a:rPr lang="fr-FR" sz="1800" dirty="0" err="1">
                <a:latin typeface="Times New Roman" panose="02020603050405020304" pitchFamily="18" charset="0"/>
                <a:cs typeface="Times New Roman" panose="02020603050405020304" pitchFamily="18" charset="0"/>
              </a:rPr>
              <a:t>widely</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recognized</a:t>
            </a:r>
            <a:r>
              <a:rPr lang="fr-FR" sz="1800" dirty="0">
                <a:latin typeface="Times New Roman" panose="02020603050405020304" pitchFamily="18" charset="0"/>
                <a:cs typeface="Times New Roman" panose="02020603050405020304" pitchFamily="18" charset="0"/>
              </a:rPr>
              <a:t> online platform </a:t>
            </a:r>
            <a:r>
              <a:rPr lang="fr-FR" sz="1800" dirty="0" err="1">
                <a:latin typeface="Times New Roman" panose="02020603050405020304" pitchFamily="18" charset="0"/>
                <a:cs typeface="Times New Roman" panose="02020603050405020304" pitchFamily="18" charset="0"/>
              </a:rPr>
              <a:t>containing</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comprehensive</a:t>
            </a:r>
            <a:r>
              <a:rPr lang="fr-FR" sz="1800" dirty="0">
                <a:latin typeface="Times New Roman" panose="02020603050405020304" pitchFamily="18" charset="0"/>
                <a:cs typeface="Times New Roman" panose="02020603050405020304" pitchFamily="18" charset="0"/>
              </a:rPr>
              <a:t> information about </a:t>
            </a:r>
            <a:r>
              <a:rPr lang="fr-FR" sz="1800" dirty="0" err="1">
                <a:latin typeface="Times New Roman" panose="02020603050405020304" pitchFamily="18" charset="0"/>
                <a:cs typeface="Times New Roman" panose="02020603050405020304" pitchFamily="18" charset="0"/>
              </a:rPr>
              <a:t>movies</a:t>
            </a:r>
            <a:r>
              <a:rPr lang="fr-FR" sz="1800" dirty="0">
                <a:latin typeface="Times New Roman" panose="02020603050405020304" pitchFamily="18" charset="0"/>
                <a:cs typeface="Times New Roman" panose="02020603050405020304" pitchFamily="18" charset="0"/>
              </a:rPr>
              <a:t>, TV shows, and </a:t>
            </a:r>
            <a:r>
              <a:rPr lang="fr-FR" sz="1800" dirty="0" err="1">
                <a:latin typeface="Times New Roman" panose="02020603050405020304" pitchFamily="18" charset="0"/>
                <a:cs typeface="Times New Roman" panose="02020603050405020304" pitchFamily="18" charset="0"/>
              </a:rPr>
              <a:t>entertainment-related</a:t>
            </a:r>
            <a:r>
              <a:rPr lang="fr-FR" sz="1800" dirty="0">
                <a:latin typeface="Times New Roman" panose="02020603050405020304" pitchFamily="18" charset="0"/>
                <a:cs typeface="Times New Roman" panose="02020603050405020304" pitchFamily="18" charset="0"/>
              </a:rPr>
              <a:t> content. </a:t>
            </a:r>
            <a:r>
              <a:rPr lang="fr-FR" sz="1800" dirty="0" err="1">
                <a:latin typeface="Times New Roman" panose="02020603050405020304" pitchFamily="18" charset="0"/>
                <a:cs typeface="Times New Roman" panose="02020603050405020304" pitchFamily="18" charset="0"/>
              </a:rPr>
              <a:t>Using</a:t>
            </a:r>
            <a:r>
              <a:rPr lang="fr-FR" sz="1800" dirty="0">
                <a:latin typeface="Times New Roman" panose="02020603050405020304" pitchFamily="18" charset="0"/>
                <a:cs typeface="Times New Roman" panose="02020603050405020304" pitchFamily="18" charset="0"/>
              </a:rPr>
              <a:t> Python and </a:t>
            </a:r>
            <a:r>
              <a:rPr lang="fr-FR" sz="1800" dirty="0" err="1">
                <a:latin typeface="Times New Roman" panose="02020603050405020304" pitchFamily="18" charset="0"/>
                <a:cs typeface="Times New Roman" panose="02020603050405020304" pitchFamily="18" charset="0"/>
              </a:rPr>
              <a:t>libraries</a:t>
            </a:r>
            <a:r>
              <a:rPr lang="fr-FR" sz="1800" dirty="0">
                <a:latin typeface="Times New Roman" panose="02020603050405020304" pitchFamily="18" charset="0"/>
                <a:cs typeface="Times New Roman" panose="02020603050405020304" pitchFamily="18" charset="0"/>
              </a:rPr>
              <a:t> like </a:t>
            </a:r>
            <a:r>
              <a:rPr lang="fr-FR" sz="1800" dirty="0" err="1">
                <a:latin typeface="Times New Roman" panose="02020603050405020304" pitchFamily="18" charset="0"/>
                <a:cs typeface="Times New Roman" panose="02020603050405020304" pitchFamily="18" charset="0"/>
              </a:rPr>
              <a:t>Selenium</a:t>
            </a:r>
            <a:r>
              <a:rPr lang="fr-FR" sz="1800" dirty="0">
                <a:latin typeface="Times New Roman" panose="02020603050405020304" pitchFamily="18" charset="0"/>
                <a:cs typeface="Times New Roman" panose="02020603050405020304" pitchFamily="18" charset="0"/>
              </a:rPr>
              <a:t> and </a:t>
            </a:r>
            <a:r>
              <a:rPr lang="fr-FR" sz="1800" dirty="0" err="1">
                <a:latin typeface="Times New Roman" panose="02020603050405020304" pitchFamily="18" charset="0"/>
                <a:cs typeface="Times New Roman" panose="02020603050405020304" pitchFamily="18" charset="0"/>
              </a:rPr>
              <a:t>BeautifulSoup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we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extracted</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details</a:t>
            </a:r>
            <a:r>
              <a:rPr lang="fr-FR" sz="1800" dirty="0">
                <a:latin typeface="Times New Roman" panose="02020603050405020304" pitchFamily="18" charset="0"/>
                <a:cs typeface="Times New Roman" panose="02020603050405020304" pitchFamily="18" charset="0"/>
              </a:rPr>
              <a:t> about 497 </a:t>
            </a:r>
            <a:r>
              <a:rPr lang="fr-FR" sz="1800" dirty="0" err="1">
                <a:latin typeface="Times New Roman" panose="02020603050405020304" pitchFamily="18" charset="0"/>
                <a:cs typeface="Times New Roman" panose="02020603050405020304" pitchFamily="18" charset="0"/>
              </a:rPr>
              <a:t>movies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from</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IMDb</a:t>
            </a:r>
            <a:r>
              <a:rPr lang="fr-FR" sz="18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Main </a:t>
            </a:r>
            <a:r>
              <a:rPr lang="fr-FR" sz="2000" dirty="0" err="1">
                <a:latin typeface="Times New Roman" panose="02020603050405020304" pitchFamily="18" charset="0"/>
                <a:cs typeface="Times New Roman" panose="02020603050405020304" pitchFamily="18" charset="0"/>
              </a:rPr>
              <a:t>Dataset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Characteristics</a:t>
            </a:r>
            <a:r>
              <a:rPr lang="fr-FR"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Details </a:t>
            </a:r>
            <a:r>
              <a:rPr lang="en-US" sz="1800" dirty="0" err="1">
                <a:latin typeface="Times New Roman" panose="02020603050405020304" pitchFamily="18" charset="0"/>
                <a:cs typeface="Times New Roman" panose="02020603050405020304" pitchFamily="18" charset="0"/>
              </a:rPr>
              <a:t>Captured:Title</a:t>
            </a:r>
            <a:r>
              <a:rPr lang="en-US" sz="1800" dirty="0">
                <a:latin typeface="Times New Roman" panose="02020603050405020304" pitchFamily="18" charset="0"/>
                <a:cs typeface="Times New Roman" panose="02020603050405020304" pitchFamily="18" charset="0"/>
              </a:rPr>
              <a:t>, Release Year, Genres, IMDb Rating, Main Cast, Director, Writer(s),Language spoken, Countries of origin,  Budget, Box Office Revenue.</a:t>
            </a:r>
            <a:endParaRPr lang="fr-FR" sz="18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a:t>
            </a:r>
            <a:r>
              <a:rPr lang="fr-FR" sz="2000" dirty="0" err="1">
                <a:latin typeface="Times New Roman" panose="02020603050405020304" pitchFamily="18" charset="0"/>
                <a:cs typeface="Times New Roman" panose="02020603050405020304" pitchFamily="18" charset="0"/>
              </a:rPr>
              <a:t>Quality</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Completeness</a:t>
            </a:r>
            <a:r>
              <a:rPr lang="fr-FR" sz="20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Most fields are successfully populated. However, extracting the plot field posed challenges. The HTML structure for the plot section varied across movies, making it inconsistent and unreliable for analysis. So, we excluded the plot field from our analysis.</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Formats were harmonized for consistency (e.g., USD for financial data).</a:t>
            </a:r>
            <a:endParaRPr lang="fr-FR"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fr-FR" sz="1800" dirty="0">
              <a:latin typeface="Times New Roman" panose="02020603050405020304" pitchFamily="18" charset="0"/>
              <a:cs typeface="Times New Roman" panose="02020603050405020304" pitchFamily="18" charset="0"/>
            </a:endParaRPr>
          </a:p>
          <a:p>
            <a:endParaRPr lang="fr-FR" dirty="0"/>
          </a:p>
          <a:p>
            <a:endParaRPr lang="fr-FR" dirty="0"/>
          </a:p>
        </p:txBody>
      </p:sp>
    </p:spTree>
    <p:extLst>
      <p:ext uri="{BB962C8B-B14F-4D97-AF65-F5344CB8AC3E}">
        <p14:creationId xmlns:p14="http://schemas.microsoft.com/office/powerpoint/2010/main" val="129978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697EB-152D-6507-74EF-1B1D69653D56}"/>
              </a:ext>
            </a:extLst>
          </p:cNvPr>
          <p:cNvSpPr>
            <a:spLocks noGrp="1"/>
          </p:cNvSpPr>
          <p:nvPr>
            <p:ph type="title"/>
          </p:nvPr>
        </p:nvSpPr>
        <p:spPr>
          <a:xfrm>
            <a:off x="1154954" y="973668"/>
            <a:ext cx="9396606" cy="706964"/>
          </a:xfrm>
        </p:spPr>
        <p:txBody>
          <a:bodyPr/>
          <a:lstStyle/>
          <a:p>
            <a:pPr algn="ctr"/>
            <a:r>
              <a:rPr lang="fr-FR" dirty="0"/>
              <a:t> 2. </a:t>
            </a:r>
            <a:r>
              <a:rPr lang="fr-FR" dirty="0" err="1"/>
              <a:t>Processing</a:t>
            </a:r>
            <a:r>
              <a:rPr lang="fr-FR" dirty="0"/>
              <a:t> and </a:t>
            </a:r>
            <a:r>
              <a:rPr lang="fr-FR" dirty="0" err="1"/>
              <a:t>Creation</a:t>
            </a:r>
            <a:r>
              <a:rPr lang="fr-FR" dirty="0"/>
              <a:t> of New Variables </a:t>
            </a:r>
          </a:p>
        </p:txBody>
      </p:sp>
      <p:sp>
        <p:nvSpPr>
          <p:cNvPr id="3" name="Espace réservé du contenu 2">
            <a:extLst>
              <a:ext uri="{FF2B5EF4-FFF2-40B4-BE49-F238E27FC236}">
                <a16:creationId xmlns:a16="http://schemas.microsoft.com/office/drawing/2014/main" id="{E43B7D4E-8F68-CB7E-0A89-D10A1976303D}"/>
              </a:ext>
            </a:extLst>
          </p:cNvPr>
          <p:cNvSpPr>
            <a:spLocks noGrp="1"/>
          </p:cNvSpPr>
          <p:nvPr>
            <p:ph idx="1"/>
          </p:nvPr>
        </p:nvSpPr>
        <p:spPr>
          <a:xfrm>
            <a:off x="1154954" y="2178120"/>
            <a:ext cx="10136345" cy="4489808"/>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data processing was conducted in </a:t>
            </a:r>
            <a:r>
              <a:rPr lang="en-US" dirty="0" err="1">
                <a:latin typeface="Times New Roman" panose="02020603050405020304" pitchFamily="18" charset="0"/>
                <a:cs typeface="Times New Roman" panose="02020603050405020304" pitchFamily="18" charset="0"/>
              </a:rPr>
              <a:t>PowerBI</a:t>
            </a:r>
            <a:r>
              <a:rPr lang="en-US"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Transformations </a:t>
            </a:r>
            <a:r>
              <a:rPr lang="fr-FR" dirty="0" err="1">
                <a:latin typeface="Times New Roman" panose="02020603050405020304" pitchFamily="18" charset="0"/>
                <a:cs typeface="Times New Roman" panose="02020603050405020304" pitchFamily="18" charset="0"/>
              </a:rPr>
              <a:t>Applied</a:t>
            </a:r>
            <a:r>
              <a:rPr lang="fr-FR"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Columns with multiple elements (e.g., Genres, Language) were split by commas (,) and de-pivoted to create individual records for better analysis.</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cleaning was performed to standardize formats and address missing values where possible.</a:t>
            </a:r>
          </a:p>
          <a:p>
            <a:endParaRPr lang="fr-FR"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New Variables and Their Meaning</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Net Profit: Created as the difference between Box Office Revenue and Budget.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Meaning: Represents the profitability of each movie, providing insight into financial performance.</a:t>
            </a:r>
            <a:endParaRPr lang="fr-FR"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42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274</Words>
  <Application>Microsoft Office PowerPoint</Application>
  <PresentationFormat>Grand écran</PresentationFormat>
  <Paragraphs>22</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Century Gothic</vt:lpstr>
      <vt:lpstr>Times New Roman</vt:lpstr>
      <vt:lpstr>Wingdings</vt:lpstr>
      <vt:lpstr>Wingdings 3</vt:lpstr>
      <vt:lpstr>Salle d’ions</vt:lpstr>
      <vt:lpstr>Movies : A data Perspective From IMDB</vt:lpstr>
      <vt:lpstr> 1. Data Source and Description</vt:lpstr>
      <vt:lpstr> 2. Processing and Creation of New Variables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Sacha HANGIMANA</dc:creator>
  <cp:lastModifiedBy>Sacha HANGIMANA</cp:lastModifiedBy>
  <cp:revision>1</cp:revision>
  <dcterms:created xsi:type="dcterms:W3CDTF">2025-01-20T16:08:45Z</dcterms:created>
  <dcterms:modified xsi:type="dcterms:W3CDTF">2025-01-20T16:49:10Z</dcterms:modified>
</cp:coreProperties>
</file>