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63" r:id="rId9"/>
    <p:sldId id="265" r:id="rId10"/>
    <p:sldId id="270" r:id="rId11"/>
    <p:sldId id="266" r:id="rId12"/>
  </p:sldIdLst>
  <p:sldSz cx="10058400" cy="7772400"/>
  <p:notesSz cx="10058400" cy="7772400"/>
  <p:embeddedFontLst>
    <p:embeddedFont>
      <p:font typeface="Avenir LT Std 65 Medium" panose="02000503020000020003" pitchFamily="2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Maven Pro" pitchFamily="2" charset="77"/>
      <p:regular r:id="rId24"/>
      <p:bold r:id="rId25"/>
    </p:embeddedFont>
    <p:embeddedFont>
      <p:font typeface="Nunito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244994-F6D6-4480-8CA2-2472DC031F04}">
  <a:tblStyle styleId="{0E244994-F6D6-4480-8CA2-2472DC031F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2" autoAdjust="0"/>
    <p:restoredTop sz="94675"/>
  </p:normalViewPr>
  <p:slideViewPr>
    <p:cSldViewPr snapToGrid="0">
      <p:cViewPr varScale="1">
        <p:scale>
          <a:sx n="98" d="100"/>
          <a:sy n="98" d="100"/>
        </p:scale>
        <p:origin x="198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27e26365c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27e26365c_1_16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27e26365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27e26365c_1_2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7e26365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27e26365c_1_1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27e2636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27e26365c_1_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27e26365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27e26365c_1_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27e26365c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27e26365c_1_16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27e26365c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27e26365c_1_16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27e26365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27e26365c_1_2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077303" y="5152360"/>
            <a:ext cx="1860564" cy="2618053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547853" y="0"/>
            <a:ext cx="4195479" cy="5801267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906400" y="2438650"/>
            <a:ext cx="4680900" cy="28302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906400" y="5434409"/>
            <a:ext cx="4680900" cy="10509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9296151" y="7158097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7" y="6194301"/>
            <a:ext cx="10058439" cy="1578042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527488" y="1167673"/>
            <a:ext cx="7003500" cy="28158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 sz="9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 sz="9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 sz="9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 sz="9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 sz="9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 sz="9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 sz="9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 sz="9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 sz="9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527488" y="4098587"/>
            <a:ext cx="7003500" cy="16791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/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9296151" y="7158097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9296151" y="7158097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1534160" y="1045747"/>
            <a:ext cx="6990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2410460" y="2169491"/>
            <a:ext cx="5237400" cy="27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0"/>
              </a:spcBef>
              <a:spcAft>
                <a:spcPts val="200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7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61445" y="5147"/>
            <a:ext cx="1356536" cy="209217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7452592" y="4388247"/>
            <a:ext cx="2404762" cy="3384108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906400" y="2438669"/>
            <a:ext cx="6443700" cy="28302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9296151" y="7158097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88555" y="452383"/>
            <a:ext cx="1099221" cy="1510019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434180" y="904513"/>
            <a:ext cx="7733400" cy="15102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434180" y="3007187"/>
            <a:ext cx="7733400" cy="38406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9296151" y="7158097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88555" y="452383"/>
            <a:ext cx="1099221" cy="1510019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434180" y="904513"/>
            <a:ext cx="7733400" cy="15102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434180" y="3007187"/>
            <a:ext cx="3773400" cy="38406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5394015" y="3007187"/>
            <a:ext cx="3773400" cy="38406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9296151" y="7158097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88555" y="452383"/>
            <a:ext cx="1099221" cy="1510019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434180" y="904513"/>
            <a:ext cx="7733400" cy="15102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9296151" y="7158097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88555" y="452383"/>
            <a:ext cx="1099221" cy="1510019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434180" y="904513"/>
            <a:ext cx="3643200" cy="240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434180" y="3490176"/>
            <a:ext cx="3643200" cy="33573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9296151" y="7158097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7553385" y="1974"/>
            <a:ext cx="2494196" cy="393141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13100" tIns="113100" rIns="113100" bIns="113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906400" y="1153884"/>
            <a:ext cx="6443700" cy="53997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9296151" y="7158097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88555" y="452383"/>
            <a:ext cx="1099221" cy="1510019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434180" y="904513"/>
            <a:ext cx="3773400" cy="3007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3100" tIns="113100" rIns="113100" bIns="1131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434180" y="4145284"/>
            <a:ext cx="3773400" cy="1097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3100" tIns="113100" rIns="113100" bIns="1131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5394070" y="998844"/>
            <a:ext cx="3773400" cy="5848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3100" tIns="113100" rIns="113100" bIns="1131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9296151" y="7158097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84696" y="5813421"/>
            <a:ext cx="907887" cy="124724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13100" tIns="113100" rIns="113100" bIns="113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434180" y="6254451"/>
            <a:ext cx="6427500" cy="8082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9296151" y="7158097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"/>
              <a:buNone/>
              <a:defRPr sz="35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"/>
              <a:buNone/>
              <a:defRPr sz="35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"/>
              <a:buNone/>
              <a:defRPr sz="35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"/>
              <a:buNone/>
              <a:defRPr sz="35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"/>
              <a:buNone/>
              <a:defRPr sz="35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"/>
              <a:buNone/>
              <a:defRPr sz="35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"/>
              <a:buNone/>
              <a:defRPr sz="35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"/>
              <a:buNone/>
              <a:defRPr sz="35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"/>
              <a:buNone/>
              <a:defRPr sz="35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/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400"/>
              <a:buFont typeface="Nunito"/>
              <a:buChar char="■"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296151" y="7158097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212083" y="2599832"/>
            <a:ext cx="3632835" cy="65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2"/>
                </a:solidFill>
                <a:latin typeface="Avenir LT Std 65 Medium" pitchFamily="34" charset="0"/>
              </a:rPr>
              <a:t>Course</a:t>
            </a:r>
            <a:r>
              <a:rPr lang="en-US" sz="4000" dirty="0">
                <a:solidFill>
                  <a:schemeClr val="bg2"/>
                </a:solidFill>
                <a:latin typeface="Century Gothic" pitchFamily="34" charset="0"/>
              </a:rPr>
              <a:t>360</a:t>
            </a:r>
            <a:r>
              <a:rPr lang="en-US" sz="4000" baseline="30000" dirty="0">
                <a:solidFill>
                  <a:schemeClr val="bg2"/>
                </a:solidFill>
                <a:latin typeface="Century Gothic" pitchFamily="34" charset="0"/>
              </a:rPr>
              <a:t>0</a:t>
            </a:r>
            <a:endParaRPr sz="4000" b="0" i="0" u="none" strike="noStrike" cap="none" baseline="30000" dirty="0">
              <a:solidFill>
                <a:schemeClr val="bg2"/>
              </a:solidFill>
              <a:latin typeface="Century Gothic" pitchFamily="34" charset="0"/>
              <a:sym typeface="Arial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3393440" y="4562524"/>
            <a:ext cx="3279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" lvl="0" indent="0" algn="ctr">
              <a:buFont typeface="Arial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Team:  Aravind Parappil</a:t>
            </a:r>
          </a:p>
          <a:p>
            <a:pPr marL="1905" lvl="0" indent="0" algn="ctr">
              <a:buFont typeface="Arial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Juhi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Deshkar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905" lvl="0" indent="0" algn="ctr">
              <a:buFont typeface="Arial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Kriti Shree</a:t>
            </a:r>
          </a:p>
          <a:p>
            <a:pPr marL="1905" lvl="0" indent="0" algn="ctr">
              <a:buFont typeface="Arial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 Sai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Rohith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>
            <a:spLocks noGrp="1"/>
          </p:cNvSpPr>
          <p:nvPr>
            <p:ph type="title"/>
          </p:nvPr>
        </p:nvSpPr>
        <p:spPr>
          <a:xfrm>
            <a:off x="636088" y="605955"/>
            <a:ext cx="6990000" cy="58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Let’s rewind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344" name="Google Shape;344;p21"/>
          <p:cNvSpPr txBox="1">
            <a:spLocks noGrp="1"/>
          </p:cNvSpPr>
          <p:nvPr>
            <p:ph type="body" idx="1"/>
          </p:nvPr>
        </p:nvSpPr>
        <p:spPr>
          <a:xfrm>
            <a:off x="614308" y="1886471"/>
            <a:ext cx="8836800" cy="9982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2400" dirty="0">
                <a:solidFill>
                  <a:schemeClr val="bg2"/>
                </a:solidFill>
              </a:rPr>
              <a:t>Hassle-free course registration sets the stage for a fruitful semester ahead!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IN" sz="2400" dirty="0">
              <a:solidFill>
                <a:schemeClr val="bg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IN" sz="2400" dirty="0">
                <a:solidFill>
                  <a:schemeClr val="bg2"/>
                </a:solidFill>
              </a:rPr>
              <a:t>	</a:t>
            </a:r>
            <a:endParaRPr sz="2400">
              <a:solidFill>
                <a:schemeClr val="bg2"/>
              </a:solidFill>
            </a:endParaRPr>
          </a:p>
        </p:txBody>
      </p:sp>
      <p:sp>
        <p:nvSpPr>
          <p:cNvPr id="10242" name="AutoShape 2" descr="Image result for rocket ch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4" name="AutoShape 4" descr="Image result for rocket ch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6" name="AutoShape 6" descr="Image result for rocket ch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50" name="AutoShape 10" descr="Image result for OAuth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Google Shape;344;p21"/>
          <p:cNvSpPr txBox="1">
            <a:spLocks/>
          </p:cNvSpPr>
          <p:nvPr/>
        </p:nvSpPr>
        <p:spPr>
          <a:xfrm>
            <a:off x="581650" y="4553471"/>
            <a:ext cx="8836800" cy="99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Professors and students get their own customized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dashboards with actionable insights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3" name="Google Shape;344;p21"/>
          <p:cNvSpPr txBox="1">
            <a:spLocks/>
          </p:cNvSpPr>
          <p:nvPr/>
        </p:nvSpPr>
        <p:spPr>
          <a:xfrm>
            <a:off x="701394" y="4760299"/>
            <a:ext cx="8836800" cy="99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4" name="Google Shape;344;p21"/>
          <p:cNvSpPr txBox="1">
            <a:spLocks/>
          </p:cNvSpPr>
          <p:nvPr/>
        </p:nvSpPr>
        <p:spPr>
          <a:xfrm>
            <a:off x="614307" y="3160100"/>
            <a:ext cx="8836800" cy="99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  <a:tabLst/>
              <a:defRPr/>
            </a:pPr>
            <a:r>
              <a:rPr lang="en-IN" sz="2400" dirty="0">
                <a:solidFill>
                  <a:schemeClr val="bg2"/>
                </a:solidFill>
              </a:rPr>
              <a:t>Unified web-portal for all course related needs help save user’s time and improve satisfaction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1" name="Google Shape;344;p21"/>
          <p:cNvSpPr txBox="1">
            <a:spLocks/>
          </p:cNvSpPr>
          <p:nvPr/>
        </p:nvSpPr>
        <p:spPr>
          <a:xfrm>
            <a:off x="603419" y="5903298"/>
            <a:ext cx="8836800" cy="99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Easy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to use portal will eventually lead to more footfall for universities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>
            <a:spLocks noGrp="1"/>
          </p:cNvSpPr>
          <p:nvPr>
            <p:ph type="title"/>
          </p:nvPr>
        </p:nvSpPr>
        <p:spPr>
          <a:xfrm>
            <a:off x="685075" y="545005"/>
            <a:ext cx="6990000" cy="58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2"/>
                </a:solidFill>
              </a:rPr>
              <a:t>Questions?</a:t>
            </a:r>
            <a:endParaRPr>
              <a:solidFill>
                <a:schemeClr val="bg2"/>
              </a:solidFill>
            </a:endParaRPr>
          </a:p>
        </p:txBody>
      </p:sp>
      <p:pic>
        <p:nvPicPr>
          <p:cNvPr id="4098" name="Picture 2" descr="Image result for ease of use may be invisi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372" y="2438401"/>
            <a:ext cx="5751738" cy="28758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60571" y="4147457"/>
            <a:ext cx="187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Someone at IBM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799" y="6934200"/>
            <a:ext cx="47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reach.course360@gmail.com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8855" y="6629400"/>
            <a:ext cx="174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u="sng" dirty="0"/>
              <a:t>Contact 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012041" y="562195"/>
            <a:ext cx="73167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8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The Why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793593" y="2351314"/>
            <a:ext cx="7921500" cy="281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2555" marR="1176655" lvl="0" indent="-872489" algn="l" rtl="0">
              <a:lnSpc>
                <a:spcPct val="109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5080" lvl="1" indent="-285750" algn="l" rtl="0">
              <a:lnSpc>
                <a:spcPct val="107916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In 20</a:t>
            </a:r>
            <a:r>
              <a:rPr lang="en-US" sz="2400" dirty="0">
                <a:solidFill>
                  <a:schemeClr val="bg2"/>
                </a:solidFill>
              </a:rPr>
              <a:t>17 alone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>
                <a:solidFill>
                  <a:schemeClr val="bg2"/>
                </a:solidFill>
              </a:rPr>
              <a:t>there were ~43,710 students from Indiana University who had to refer multiple online sources before registering for a course</a:t>
            </a:r>
          </a:p>
          <a:p>
            <a:pPr marL="755650" marR="5080" lvl="1" indent="-285750" algn="l" rtl="0">
              <a:lnSpc>
                <a:spcPct val="107916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Char char="•"/>
            </a:pPr>
            <a:endParaRPr sz="24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5650" marR="771525" lvl="1" indent="-285750" algn="l" rtl="0">
              <a:lnSpc>
                <a:spcPct val="107916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3 in every 4 students felt that this process was tiresome</a:t>
            </a:r>
            <a:endParaRPr sz="24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427" y="3056050"/>
            <a:ext cx="838073" cy="83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488" y="176192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100" y="3056050"/>
            <a:ext cx="838075" cy="8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5039" y="1761925"/>
            <a:ext cx="838073" cy="83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9844" y="3116475"/>
            <a:ext cx="1529739" cy="83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15"/>
          <p:cNvCxnSpPr>
            <a:stCxn id="295" idx="3"/>
            <a:endCxn id="293" idx="1"/>
          </p:cNvCxnSpPr>
          <p:nvPr/>
        </p:nvCxnSpPr>
        <p:spPr>
          <a:xfrm rot="10800000" flipH="1">
            <a:off x="5719584" y="3475213"/>
            <a:ext cx="463500" cy="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15"/>
          <p:cNvCxnSpPr>
            <a:endCxn id="294" idx="2"/>
          </p:cNvCxnSpPr>
          <p:nvPr/>
        </p:nvCxnSpPr>
        <p:spPr>
          <a:xfrm rot="10800000" flipH="1">
            <a:off x="5206676" y="2599998"/>
            <a:ext cx="5574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15"/>
          <p:cNvCxnSpPr>
            <a:stCxn id="295" idx="1"/>
            <a:endCxn id="291" idx="3"/>
          </p:cNvCxnSpPr>
          <p:nvPr/>
        </p:nvCxnSpPr>
        <p:spPr>
          <a:xfrm rot="10800000">
            <a:off x="3405644" y="3475213"/>
            <a:ext cx="784200" cy="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15"/>
          <p:cNvCxnSpPr/>
          <p:nvPr/>
        </p:nvCxnSpPr>
        <p:spPr>
          <a:xfrm rot="10800000">
            <a:off x="3840625" y="2538200"/>
            <a:ext cx="838200" cy="4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8392886" y="457200"/>
            <a:ext cx="515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587111" y="529115"/>
            <a:ext cx="6990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8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i="0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What do we propose?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606848" y="4221527"/>
            <a:ext cx="9026250" cy="3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23367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bg2"/>
              </a:solidFill>
            </a:endParaRPr>
          </a:p>
          <a:p>
            <a:pPr marL="355600" marR="233678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 dirty="0">
                <a:solidFill>
                  <a:schemeClr val="bg2"/>
                </a:solidFill>
              </a:rPr>
              <a:t>A one-stop shop for everything course-related</a:t>
            </a:r>
          </a:p>
          <a:p>
            <a:pPr marL="355600" marR="233678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IN" sz="2400" dirty="0">
              <a:solidFill>
                <a:schemeClr val="bg2"/>
              </a:solidFill>
            </a:endParaRPr>
          </a:p>
          <a:p>
            <a:pPr marL="355600" marR="233678" lvl="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 dirty="0">
                <a:solidFill>
                  <a:schemeClr val="bg2"/>
                </a:solidFill>
              </a:rPr>
              <a:t>Enable student to make faster &amp; better informed decision on courses (Chat with professors!)</a:t>
            </a:r>
          </a:p>
          <a:p>
            <a:pPr marL="355600" marR="233678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lang="en-IN" sz="2400" dirty="0">
              <a:solidFill>
                <a:schemeClr val="bg2"/>
              </a:solidFill>
            </a:endParaRPr>
          </a:p>
          <a:p>
            <a:pPr marL="355600" marR="233678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 dirty="0">
                <a:solidFill>
                  <a:schemeClr val="bg2"/>
                </a:solidFill>
              </a:rPr>
              <a:t>Guide the student from course selection through payment</a:t>
            </a:r>
          </a:p>
          <a:p>
            <a:pPr marL="355600" marR="233678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lang="en-IN" sz="2400" dirty="0">
              <a:solidFill>
                <a:schemeClr val="bg2"/>
              </a:solidFill>
            </a:endParaRPr>
          </a:p>
          <a:p>
            <a:pPr marL="355600" marR="233678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lang="en-IN" sz="2400" dirty="0">
              <a:solidFill>
                <a:schemeClr val="bg2"/>
              </a:solidFill>
            </a:endParaRPr>
          </a:p>
          <a:p>
            <a:pPr marL="355600" marR="233678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sz="3200">
              <a:solidFill>
                <a:schemeClr val="bg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443694" y="2220685"/>
            <a:ext cx="2421371" cy="1641607"/>
            <a:chOff x="5171551" y="2079171"/>
            <a:chExt cx="2421371" cy="1641607"/>
          </a:xfrm>
        </p:grpSpPr>
        <p:pic>
          <p:nvPicPr>
            <p:cNvPr id="307" name="Google Shape;3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71551" y="2079171"/>
              <a:ext cx="2421371" cy="1641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16"/>
            <p:cNvSpPr txBox="1"/>
            <p:nvPr/>
          </p:nvSpPr>
          <p:spPr>
            <a:xfrm>
              <a:off x="6599101" y="2180604"/>
              <a:ext cx="814069" cy="453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Done and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Done!</a:t>
              </a:r>
              <a:endParaRPr sz="800"/>
            </a:p>
          </p:txBody>
        </p:sp>
      </p:grpSp>
      <p:pic>
        <p:nvPicPr>
          <p:cNvPr id="20482" name="Picture 2" descr="Image result for web portal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8547" y="2569029"/>
            <a:ext cx="1036184" cy="1036184"/>
          </a:xfrm>
          <a:prstGeom prst="rect">
            <a:avLst/>
          </a:prstGeom>
          <a:noFill/>
        </p:spPr>
      </p:pic>
      <p:sp>
        <p:nvSpPr>
          <p:cNvPr id="20484" name="AutoShape 4" descr="Image result for curly arrows color fla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485" name="Picture 5" descr="C:\Users\aravind\Desktop\download (3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116966">
            <a:off x="3134609" y="2282719"/>
            <a:ext cx="580713" cy="580713"/>
          </a:xfrm>
          <a:prstGeom prst="rect">
            <a:avLst/>
          </a:prstGeom>
          <a:noFill/>
        </p:spPr>
      </p:pic>
      <p:pic>
        <p:nvPicPr>
          <p:cNvPr id="20487" name="Picture 7" descr="Image result for curly arrows color flat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0635249">
            <a:off x="1796307" y="2260314"/>
            <a:ext cx="332952" cy="595898"/>
          </a:xfrm>
          <a:prstGeom prst="rect">
            <a:avLst/>
          </a:prstGeom>
          <a:noFill/>
        </p:spPr>
      </p:pic>
      <p:pic>
        <p:nvPicPr>
          <p:cNvPr id="20489" name="Picture 9" descr="Related imag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3061477">
            <a:off x="1744890" y="3254828"/>
            <a:ext cx="396565" cy="520927"/>
          </a:xfrm>
          <a:prstGeom prst="rect">
            <a:avLst/>
          </a:prstGeom>
          <a:noFill/>
        </p:spPr>
      </p:pic>
      <p:pic>
        <p:nvPicPr>
          <p:cNvPr id="20491" name="Picture 11" descr="Image result for curly arrows color flat icon"/>
          <p:cNvPicPr>
            <a:picLocks noChangeAspect="1" noChangeArrowheads="1"/>
          </p:cNvPicPr>
          <p:nvPr/>
        </p:nvPicPr>
        <p:blipFill>
          <a:blip r:embed="rId8"/>
          <a:srcRect l="20337" t="17986" r="20615" b="18681"/>
          <a:stretch>
            <a:fillRect/>
          </a:stretch>
        </p:blipFill>
        <p:spPr bwMode="auto">
          <a:xfrm rot="7191144">
            <a:off x="3302554" y="3228261"/>
            <a:ext cx="276166" cy="621202"/>
          </a:xfrm>
          <a:prstGeom prst="rect">
            <a:avLst/>
          </a:prstGeom>
          <a:noFill/>
        </p:spPr>
      </p:pic>
      <p:pic>
        <p:nvPicPr>
          <p:cNvPr id="20495" name="Picture 15" descr="Image result for implies arrow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05062" y="2797629"/>
            <a:ext cx="551996" cy="5660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736984" y="514969"/>
            <a:ext cx="6990000" cy="58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2"/>
                </a:solidFill>
              </a:rPr>
              <a:t>How do we work?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2050" name="AutoShape 2" descr="Image result for sa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Image result for sa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4" name="AutoShape 6" descr="Image result for sa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6" name="AutoShape 8" descr="Sa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7" name="Picture 9" descr="C:\Users\aravind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5426" y="1516144"/>
            <a:ext cx="2095500" cy="139446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02461" y="2888125"/>
            <a:ext cx="2975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Application rolled out as </a:t>
            </a:r>
            <a:r>
              <a:rPr lang="en-IN" sz="1800" dirty="0" err="1"/>
              <a:t>SaaS</a:t>
            </a:r>
            <a:endParaRPr lang="en-IN" sz="1800" dirty="0"/>
          </a:p>
        </p:txBody>
      </p:sp>
      <p:sp>
        <p:nvSpPr>
          <p:cNvPr id="2059" name="AutoShape 11" descr="Image result for locked software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61" name="Picture 13" descr="C:\Users\aravind\Desktop\29906170001_4747141248001_thumb-newslook934071.jpg"/>
          <p:cNvPicPr>
            <a:picLocks noChangeAspect="1" noChangeArrowheads="1"/>
          </p:cNvPicPr>
          <p:nvPr/>
        </p:nvPicPr>
        <p:blipFill>
          <a:blip r:embed="rId4"/>
          <a:srcRect l="34305" t="8333" r="27353" b="21629"/>
          <a:stretch>
            <a:fillRect/>
          </a:stretch>
        </p:blipFill>
        <p:spPr bwMode="auto">
          <a:xfrm>
            <a:off x="6330471" y="1535492"/>
            <a:ext cx="1319926" cy="135618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615067" y="2984260"/>
            <a:ext cx="359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Trial version with limit to user base released initially</a:t>
            </a:r>
          </a:p>
        </p:txBody>
      </p:sp>
      <p:pic>
        <p:nvPicPr>
          <p:cNvPr id="2062" name="Picture 14" descr="C:\Users\aravind\Desktop\renown-silver-star-with-wavy-ribbon-placed-in-a-vector-4312491.jpg"/>
          <p:cNvPicPr>
            <a:picLocks noChangeAspect="1" noChangeArrowheads="1"/>
          </p:cNvPicPr>
          <p:nvPr/>
        </p:nvPicPr>
        <p:blipFill>
          <a:blip r:embed="rId5"/>
          <a:srcRect b="14846"/>
          <a:stretch>
            <a:fillRect/>
          </a:stretch>
        </p:blipFill>
        <p:spPr bwMode="auto">
          <a:xfrm>
            <a:off x="6157596" y="4952999"/>
            <a:ext cx="1566285" cy="153488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520033" y="6589268"/>
            <a:ext cx="2975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Premium version with all features delivered</a:t>
            </a:r>
          </a:p>
        </p:txBody>
      </p:sp>
      <p:pic>
        <p:nvPicPr>
          <p:cNvPr id="2063" name="Picture 15" descr="C:\Users\aravind\Desktop\handshake-icon-vector-11231221.jpg"/>
          <p:cNvPicPr>
            <a:picLocks noChangeAspect="1" noChangeArrowheads="1"/>
          </p:cNvPicPr>
          <p:nvPr/>
        </p:nvPicPr>
        <p:blipFill>
          <a:blip r:embed="rId6"/>
          <a:srcRect b="7423"/>
          <a:stretch>
            <a:fillRect/>
          </a:stretch>
        </p:blipFill>
        <p:spPr bwMode="auto">
          <a:xfrm>
            <a:off x="1866295" y="4898569"/>
            <a:ext cx="1284731" cy="128451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121230" y="6349781"/>
            <a:ext cx="2732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Continued support and on-demand feature development</a:t>
            </a:r>
          </a:p>
        </p:txBody>
      </p:sp>
      <p:sp>
        <p:nvSpPr>
          <p:cNvPr id="21" name="Chevron 20"/>
          <p:cNvSpPr/>
          <p:nvPr/>
        </p:nvSpPr>
        <p:spPr>
          <a:xfrm>
            <a:off x="4180114" y="1861457"/>
            <a:ext cx="566057" cy="5660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5400000">
            <a:off x="6649810" y="3984175"/>
            <a:ext cx="587828" cy="58782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 rot="10800000">
            <a:off x="4244039" y="5365286"/>
            <a:ext cx="567428" cy="56742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427509" y="5426650"/>
            <a:ext cx="5083629" cy="1659944"/>
          </a:xfrm>
          <a:prstGeom prst="roundRect">
            <a:avLst>
              <a:gd name="adj" fmla="val 994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348344" y="2024743"/>
            <a:ext cx="9318171" cy="2492828"/>
          </a:xfrm>
          <a:prstGeom prst="roundRect">
            <a:avLst>
              <a:gd name="adj" fmla="val 994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/>
          </p:nvPr>
        </p:nvSpPr>
        <p:spPr>
          <a:xfrm>
            <a:off x="592545" y="492733"/>
            <a:ext cx="6990000" cy="58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How do we do it?</a:t>
            </a:r>
            <a:endParaRPr>
              <a:solidFill>
                <a:schemeClr val="bg2"/>
              </a:solidFill>
            </a:endParaRPr>
          </a:p>
        </p:txBody>
      </p:sp>
      <p:pic>
        <p:nvPicPr>
          <p:cNvPr id="318" name="Google Shape;3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808" y="2634342"/>
            <a:ext cx="2217080" cy="136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2" name="Picture 2" descr="Image result for react j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2" y="2501217"/>
            <a:ext cx="1515442" cy="1461181"/>
          </a:xfrm>
          <a:prstGeom prst="rect">
            <a:avLst/>
          </a:prstGeom>
          <a:noFill/>
        </p:spPr>
      </p:pic>
      <p:sp>
        <p:nvSpPr>
          <p:cNvPr id="40966" name="AutoShape 6" descr="Image result for python 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68" name="AutoShape 8" descr="Image result for python 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70" name="AutoShape 10" descr="Image result for python 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74" name="AutoShape 14" descr="Image result for python  logo sma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2550433" y="2612571"/>
            <a:ext cx="2293775" cy="1295400"/>
            <a:chOff x="3334204" y="2906485"/>
            <a:chExt cx="2293775" cy="1295400"/>
          </a:xfrm>
        </p:grpSpPr>
        <p:pic>
          <p:nvPicPr>
            <p:cNvPr id="40964" name="Picture 4" descr="Image result for python flask icon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34204" y="2917371"/>
              <a:ext cx="2293775" cy="1284514"/>
            </a:xfrm>
            <a:prstGeom prst="rect">
              <a:avLst/>
            </a:prstGeom>
            <a:noFill/>
          </p:spPr>
        </p:pic>
        <p:pic>
          <p:nvPicPr>
            <p:cNvPr id="40975" name="Picture 15" descr="C:\Users\aravind\Desktop\download (1).png"/>
            <p:cNvPicPr>
              <a:picLocks noChangeAspect="1" noChangeArrowheads="1"/>
            </p:cNvPicPr>
            <p:nvPr/>
          </p:nvPicPr>
          <p:blipFill>
            <a:blip r:embed="rId6"/>
            <a:srcRect r="79449"/>
            <a:stretch>
              <a:fillRect/>
            </a:stretch>
          </p:blipFill>
          <p:spPr bwMode="auto">
            <a:xfrm>
              <a:off x="5218612" y="2906485"/>
              <a:ext cx="352415" cy="413658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446315" y="1698172"/>
            <a:ext cx="250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Development</a:t>
            </a:r>
          </a:p>
        </p:txBody>
      </p:sp>
      <p:pic>
        <p:nvPicPr>
          <p:cNvPr id="40977" name="Picture 17" descr="Image result for postman 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17090" y="2590800"/>
            <a:ext cx="1326697" cy="1326697"/>
          </a:xfrm>
          <a:prstGeom prst="rect">
            <a:avLst/>
          </a:prstGeom>
          <a:noFill/>
        </p:spPr>
      </p:pic>
      <p:pic>
        <p:nvPicPr>
          <p:cNvPr id="40979" name="Picture 19" descr="Image result for pytest logo"/>
          <p:cNvPicPr>
            <a:picLocks noChangeAspect="1" noChangeArrowheads="1"/>
          </p:cNvPicPr>
          <p:nvPr/>
        </p:nvPicPr>
        <p:blipFill>
          <a:blip r:embed="rId8"/>
          <a:srcRect l="17805" r="18521"/>
          <a:stretch>
            <a:fillRect/>
          </a:stretch>
        </p:blipFill>
        <p:spPr bwMode="auto">
          <a:xfrm>
            <a:off x="2721423" y="5573479"/>
            <a:ext cx="1545772" cy="1364343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2340424" y="5072738"/>
            <a:ext cx="250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Testing</a:t>
            </a:r>
          </a:p>
        </p:txBody>
      </p:sp>
      <p:pic>
        <p:nvPicPr>
          <p:cNvPr id="14338" name="Picture 2" descr="Image result for jest testi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18713" y="5682343"/>
            <a:ext cx="1124517" cy="1134834"/>
          </a:xfrm>
          <a:prstGeom prst="rect">
            <a:avLst/>
          </a:prstGeom>
          <a:noFill/>
        </p:spPr>
      </p:pic>
      <p:pic>
        <p:nvPicPr>
          <p:cNvPr id="14340" name="Picture 4" descr="Image result for Enzyme test logo"/>
          <p:cNvPicPr>
            <a:picLocks noChangeAspect="1" noChangeArrowheads="1"/>
          </p:cNvPicPr>
          <p:nvPr/>
        </p:nvPicPr>
        <p:blipFill>
          <a:blip r:embed="rId10"/>
          <a:srcRect l="15099" r="16121"/>
          <a:stretch>
            <a:fillRect/>
          </a:stretch>
        </p:blipFill>
        <p:spPr bwMode="auto">
          <a:xfrm>
            <a:off x="6019795" y="5704113"/>
            <a:ext cx="1175658" cy="106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834744" y="5714999"/>
            <a:ext cx="3309257" cy="8490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78973" y="5714999"/>
            <a:ext cx="3309257" cy="8490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5682344" y="2035628"/>
            <a:ext cx="3309257" cy="8490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511630" y="2002971"/>
            <a:ext cx="3309257" cy="8490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3" name="Google Shape;323;p18"/>
          <p:cNvSpPr txBox="1">
            <a:spLocks noGrp="1"/>
          </p:cNvSpPr>
          <p:nvPr>
            <p:ph type="title"/>
          </p:nvPr>
        </p:nvSpPr>
        <p:spPr>
          <a:xfrm>
            <a:off x="661121" y="540640"/>
            <a:ext cx="6990000" cy="58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Us v/s The Bandwagon</a:t>
            </a:r>
            <a:endParaRPr>
              <a:solidFill>
                <a:schemeClr val="bg2"/>
              </a:solidFill>
            </a:endParaRPr>
          </a:p>
        </p:txBody>
      </p:sp>
      <p:pic>
        <p:nvPicPr>
          <p:cNvPr id="43010" name="Picture 2" descr="Image result for bandwag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2574" y="3875311"/>
            <a:ext cx="2978931" cy="13498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001" y="2155372"/>
            <a:ext cx="30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All-in-one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9430" y="2122714"/>
            <a:ext cx="379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Custom views for professors, students and registrar!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8459" y="5791201"/>
            <a:ext cx="302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Chat/Group chat with colleagues and professors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30688" y="5823858"/>
            <a:ext cx="302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Integrated payment portal for easy registration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74230" y="3287487"/>
            <a:ext cx="927866" cy="878517"/>
            <a:chOff x="6096000" y="2884715"/>
            <a:chExt cx="827316" cy="783315"/>
          </a:xfrm>
        </p:grpSpPr>
        <p:pic>
          <p:nvPicPr>
            <p:cNvPr id="43012" name="Picture 4" descr="Image result for chequered fla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49548" y="2884715"/>
              <a:ext cx="573768" cy="573768"/>
            </a:xfrm>
            <a:prstGeom prst="rect">
              <a:avLst/>
            </a:prstGeom>
            <a:noFill/>
          </p:spPr>
        </p:pic>
        <p:pic>
          <p:nvPicPr>
            <p:cNvPr id="43014" name="Picture 6" descr="Image result for hands raised stick figure"/>
            <p:cNvPicPr>
              <a:picLocks noChangeAspect="1" noChangeArrowheads="1"/>
            </p:cNvPicPr>
            <p:nvPr/>
          </p:nvPicPr>
          <p:blipFill>
            <a:blip r:embed="rId5"/>
            <a:srcRect l="32396" r="26533"/>
            <a:stretch>
              <a:fillRect/>
            </a:stretch>
          </p:blipFill>
          <p:spPr bwMode="auto">
            <a:xfrm>
              <a:off x="6096000" y="3156855"/>
              <a:ext cx="373239" cy="5111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46314" y="2242458"/>
            <a:ext cx="8969829" cy="2667000"/>
          </a:xfrm>
          <a:prstGeom prst="roundRect">
            <a:avLst>
              <a:gd name="adj" fmla="val 97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37" name="Google Shape;337;p20"/>
          <p:cNvSpPr txBox="1">
            <a:spLocks noGrp="1"/>
          </p:cNvSpPr>
          <p:nvPr>
            <p:ph type="title"/>
          </p:nvPr>
        </p:nvSpPr>
        <p:spPr>
          <a:xfrm>
            <a:off x="603431" y="747468"/>
            <a:ext cx="6990000" cy="58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What does it cost?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338" name="Google Shape;338;p20"/>
          <p:cNvSpPr txBox="1">
            <a:spLocks noGrp="1"/>
          </p:cNvSpPr>
          <p:nvPr>
            <p:ph type="body" idx="1"/>
          </p:nvPr>
        </p:nvSpPr>
        <p:spPr>
          <a:xfrm>
            <a:off x="657851" y="2169500"/>
            <a:ext cx="8836800" cy="48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endParaRPr sz="36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83646"/>
              </p:ext>
            </p:extLst>
          </p:nvPr>
        </p:nvGraphicFramePr>
        <p:xfrm>
          <a:off x="600187" y="2484732"/>
          <a:ext cx="8489383" cy="916175"/>
        </p:xfrm>
        <a:graphic>
          <a:graphicData uri="http://schemas.openxmlformats.org/drawingml/2006/table">
            <a:tbl>
              <a:tblPr firstRow="1" lastRow="1"/>
              <a:tblGrid>
                <a:gridCol w="213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204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Resource location</a:t>
                      </a: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Monthly Rate Card per developer(USD)</a:t>
                      </a: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Months</a:t>
                      </a: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Resources</a:t>
                      </a: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971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Bloomington, IN</a:t>
                      </a: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$10,000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83646"/>
              </p:ext>
            </p:extLst>
          </p:nvPr>
        </p:nvGraphicFramePr>
        <p:xfrm>
          <a:off x="621960" y="3799115"/>
          <a:ext cx="2153897" cy="875422"/>
        </p:xfrm>
        <a:graphic>
          <a:graphicData uri="http://schemas.openxmlformats.org/drawingml/2006/table">
            <a:tbl>
              <a:tblPr firstRow="1" lastRow="1"/>
              <a:tblGrid>
                <a:gridCol w="2153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5532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Hardware &amp; Infrastructure</a:t>
                      </a: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9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8086" y="1904998"/>
            <a:ext cx="306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Base Package – up to 20,000 users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83646"/>
              </p:ext>
            </p:extLst>
          </p:nvPr>
        </p:nvGraphicFramePr>
        <p:xfrm>
          <a:off x="611075" y="5671458"/>
          <a:ext cx="2175668" cy="875422"/>
        </p:xfrm>
        <a:graphic>
          <a:graphicData uri="http://schemas.openxmlformats.org/drawingml/2006/table">
            <a:tbl>
              <a:tblPr firstRow="1" lastRow="1"/>
              <a:tblGrid>
                <a:gridCol w="2175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5532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Additional 10,000 users</a:t>
                      </a: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9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$3,000</a:t>
                      </a: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83646"/>
              </p:ext>
            </p:extLst>
          </p:nvPr>
        </p:nvGraphicFramePr>
        <p:xfrm>
          <a:off x="6955971" y="3766458"/>
          <a:ext cx="2111833" cy="875422"/>
        </p:xfrm>
        <a:graphic>
          <a:graphicData uri="http://schemas.openxmlformats.org/drawingml/2006/table">
            <a:tbl>
              <a:tblPr firstRow="1" lastRow="1"/>
              <a:tblGrid>
                <a:gridCol w="211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5532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Engagement Cost</a:t>
                      </a: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9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$45,000</a:t>
                      </a:r>
                    </a:p>
                  </a:txBody>
                  <a:tcPr marL="45244" marR="45244" marT="22622" marB="2262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>
            <a:spLocks noGrp="1"/>
          </p:cNvSpPr>
          <p:nvPr>
            <p:ph type="title"/>
          </p:nvPr>
        </p:nvSpPr>
        <p:spPr>
          <a:xfrm>
            <a:off x="636088" y="605955"/>
            <a:ext cx="6990000" cy="58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Who will help us out?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344" name="Google Shape;344;p21"/>
          <p:cNvSpPr txBox="1">
            <a:spLocks noGrp="1"/>
          </p:cNvSpPr>
          <p:nvPr>
            <p:ph type="body" idx="1"/>
          </p:nvPr>
        </p:nvSpPr>
        <p:spPr>
          <a:xfrm>
            <a:off x="614308" y="1886471"/>
            <a:ext cx="8836800" cy="9982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2400" dirty="0">
                <a:solidFill>
                  <a:schemeClr val="bg2"/>
                </a:solidFill>
              </a:rPr>
              <a:t>Leverage tried and tested solutions for faster and reliable delivery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IN" sz="2400" dirty="0">
              <a:solidFill>
                <a:schemeClr val="bg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IN" sz="2400" dirty="0">
                <a:solidFill>
                  <a:schemeClr val="bg2"/>
                </a:solidFill>
              </a:rPr>
              <a:t>	</a:t>
            </a:r>
            <a:endParaRPr sz="2400">
              <a:solidFill>
                <a:schemeClr val="bg2"/>
              </a:solidFill>
            </a:endParaRPr>
          </a:p>
        </p:txBody>
      </p:sp>
      <p:sp>
        <p:nvSpPr>
          <p:cNvPr id="10242" name="AutoShape 2" descr="Image result for rocket ch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4" name="AutoShape 4" descr="Image result for rocket ch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6" name="AutoShape 6" descr="Image result for rocket ch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8" name="Picture 8" descr="Image result for rocket chat"/>
          <p:cNvPicPr>
            <a:picLocks noChangeAspect="1" noChangeArrowheads="1"/>
          </p:cNvPicPr>
          <p:nvPr/>
        </p:nvPicPr>
        <p:blipFill>
          <a:blip r:embed="rId3"/>
          <a:srcRect r="5009"/>
          <a:stretch>
            <a:fillRect/>
          </a:stretch>
        </p:blipFill>
        <p:spPr bwMode="auto">
          <a:xfrm>
            <a:off x="1004661" y="3334887"/>
            <a:ext cx="1651453" cy="107224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43200" y="333103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Free &amp; open-source team chat </a:t>
            </a:r>
            <a:r>
              <a:rPr lang="en-IN" i="1" dirty="0" err="1"/>
              <a:t>SaaS</a:t>
            </a:r>
            <a:r>
              <a:rPr lang="en-IN" i="1" dirty="0"/>
              <a:t> solution</a:t>
            </a:r>
          </a:p>
        </p:txBody>
      </p:sp>
      <p:sp>
        <p:nvSpPr>
          <p:cNvPr id="10250" name="AutoShape 10" descr="Image result for OAuth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51" name="Picture 11" descr="C:\Users\aravind\Desktop\download (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1379" y="3265716"/>
            <a:ext cx="1074964" cy="1074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282543" y="3298373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Secure authorization &amp; authentication standard</a:t>
            </a:r>
          </a:p>
        </p:txBody>
      </p:sp>
      <p:sp>
        <p:nvSpPr>
          <p:cNvPr id="12" name="Google Shape;344;p21"/>
          <p:cNvSpPr txBox="1">
            <a:spLocks/>
          </p:cNvSpPr>
          <p:nvPr/>
        </p:nvSpPr>
        <p:spPr>
          <a:xfrm>
            <a:off x="559879" y="5565842"/>
            <a:ext cx="8836800" cy="99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Collaborate with external vendor for marketing and publicity endeavours</a:t>
            </a:r>
          </a:p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543560" y="614657"/>
            <a:ext cx="6990000" cy="58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Timelines</a:t>
            </a:r>
            <a:endParaRPr>
              <a:solidFill>
                <a:schemeClr val="bg2"/>
              </a:solidFill>
            </a:endParaRPr>
          </a:p>
        </p:txBody>
      </p:sp>
      <p:graphicFrame>
        <p:nvGraphicFramePr>
          <p:cNvPr id="357" name="Google Shape;357;p23"/>
          <p:cNvGraphicFramePr/>
          <p:nvPr>
            <p:extLst>
              <p:ext uri="{D42A27DB-BD31-4B8C-83A1-F6EECF244321}">
                <p14:modId xmlns:p14="http://schemas.microsoft.com/office/powerpoint/2010/main" val="3595978318"/>
              </p:ext>
            </p:extLst>
          </p:nvPr>
        </p:nvGraphicFramePr>
        <p:xfrm>
          <a:off x="815692" y="1674343"/>
          <a:ext cx="7729594" cy="5153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34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Milestone / Deliverable</a:t>
                      </a:r>
                      <a:endParaRPr sz="2000" b="1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Completion Date</a:t>
                      </a:r>
                      <a:endParaRPr sz="2000" b="1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Registration and Login</a:t>
                      </a:r>
                      <a:endParaRPr sz="200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09/29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Student Profile</a:t>
                      </a:r>
                      <a:endParaRPr sz="200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09/29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37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Course add, drop and search</a:t>
                      </a:r>
                      <a:endParaRPr sz="200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10/08</a:t>
                      </a:r>
                      <a:endParaRPr sz="200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Individual Course pages</a:t>
                      </a:r>
                      <a:endParaRPr sz="200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10/08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97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Messaging and Chat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10/22</a:t>
                      </a:r>
                      <a:endParaRPr sz="200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Statistics of the course for registrar and professor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11/05</a:t>
                      </a:r>
                      <a:endParaRPr sz="200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0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Payment Portal</a:t>
                      </a:r>
                      <a:endParaRPr sz="200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11/26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351</Words>
  <Application>Microsoft Macintosh PowerPoint</Application>
  <PresentationFormat>Custom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Century Gothic</vt:lpstr>
      <vt:lpstr>Times New Roman</vt:lpstr>
      <vt:lpstr>Maven Pro</vt:lpstr>
      <vt:lpstr>Calibri</vt:lpstr>
      <vt:lpstr>Arial</vt:lpstr>
      <vt:lpstr>Nunito</vt:lpstr>
      <vt:lpstr>Avenir LT Std 65 Medium</vt:lpstr>
      <vt:lpstr>Momentum</vt:lpstr>
      <vt:lpstr>Course3600</vt:lpstr>
      <vt:lpstr>The Why</vt:lpstr>
      <vt:lpstr>What do we propose?</vt:lpstr>
      <vt:lpstr>How do we work?</vt:lpstr>
      <vt:lpstr>How do we do it?</vt:lpstr>
      <vt:lpstr>Us v/s The Bandwagon</vt:lpstr>
      <vt:lpstr>What does it cost?</vt:lpstr>
      <vt:lpstr>Who will help us out?</vt:lpstr>
      <vt:lpstr>Timelines</vt:lpstr>
      <vt:lpstr>Let’s rewind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CRMS, Inc. Corporate Overview</dc:title>
  <dc:creator>Aravind Parappil</dc:creator>
  <cp:lastModifiedBy>Microsoft Office User</cp:lastModifiedBy>
  <cp:revision>21</cp:revision>
  <dcterms:modified xsi:type="dcterms:W3CDTF">2018-09-23T21:33:51Z</dcterms:modified>
</cp:coreProperties>
</file>