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6" r:id="rId10"/>
    <p:sldId id="265" r:id="rId11"/>
    <p:sldId id="268"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3200" b="1" dirty="0"/>
              <a:t>Predicting Severity of Accidents in Seattle</a:t>
            </a:r>
            <a:endParaRPr lang="en-US" sz="32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786268" y="4288660"/>
            <a:ext cx="4775075" cy="559656"/>
          </a:xfrm>
        </p:spPr>
        <p:txBody>
          <a:bodyPr>
            <a:normAutofit/>
          </a:bodyPr>
          <a:lstStyle/>
          <a:p>
            <a:pPr>
              <a:spcAft>
                <a:spcPts val="600"/>
              </a:spcAft>
            </a:pPr>
            <a:r>
              <a:rPr lang="en-US" dirty="0">
                <a:solidFill>
                  <a:schemeClr val="tx1"/>
                </a:solidFill>
              </a:rPr>
              <a:t>Shwetha Acharya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19456"/>
            <a:ext cx="10058400" cy="1371600"/>
          </a:xfrm>
        </p:spPr>
        <p:txBody>
          <a:bodyPr>
            <a:normAutofit/>
          </a:bodyPr>
          <a:lstStyle/>
          <a:p>
            <a:pPr algn="ctr"/>
            <a:r>
              <a:rPr lang="en-US" dirty="0"/>
              <a:t>Conclusion</a:t>
            </a:r>
          </a:p>
        </p:txBody>
      </p:sp>
      <p:sp>
        <p:nvSpPr>
          <p:cNvPr id="3" name="Content Placeholder 2">
            <a:extLst>
              <a:ext uri="{FF2B5EF4-FFF2-40B4-BE49-F238E27FC236}">
                <a16:creationId xmlns:a16="http://schemas.microsoft.com/office/drawing/2014/main" id="{44D4EDBB-7165-467B-9F31-22ADDA994832}"/>
              </a:ext>
            </a:extLst>
          </p:cNvPr>
          <p:cNvSpPr>
            <a:spLocks noGrp="1"/>
          </p:cNvSpPr>
          <p:nvPr>
            <p:ph idx="1"/>
          </p:nvPr>
        </p:nvSpPr>
        <p:spPr>
          <a:xfrm>
            <a:off x="1066800" y="1905000"/>
            <a:ext cx="10058400" cy="4047744"/>
          </a:xfrm>
        </p:spPr>
        <p:txBody>
          <a:bodyPr>
            <a:normAutofit/>
          </a:bodyPr>
          <a:lstStyle/>
          <a:p>
            <a:r>
              <a:rPr lang="en-US" dirty="0"/>
              <a:t>Analysis of the relationship between accident severity and general environment conditions and the road lanes was done</a:t>
            </a:r>
          </a:p>
          <a:p>
            <a:r>
              <a:rPr lang="en-US" dirty="0"/>
              <a:t>We identified that some of the weather, road, light conditions, are among the most important features that affect the severity. </a:t>
            </a:r>
          </a:p>
          <a:p>
            <a:r>
              <a:rPr lang="en-US" dirty="0"/>
              <a:t>Classification models were built to predict the severity of accidents and this information can be very useful to people taking the corresponding routes and to the traffic department. </a:t>
            </a:r>
          </a:p>
          <a:p>
            <a:r>
              <a:rPr lang="en-US" dirty="0"/>
              <a:t>Model accuracy can be further improved by getting more data on other features such as attention indicators and speeding, driver’s profile, vehicle working status or any related events which may lead to distraction/deviation</a:t>
            </a:r>
          </a:p>
        </p:txBody>
      </p:sp>
    </p:spTree>
    <p:extLst>
      <p:ext uri="{BB962C8B-B14F-4D97-AF65-F5344CB8AC3E}">
        <p14:creationId xmlns:p14="http://schemas.microsoft.com/office/powerpoint/2010/main" val="54127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90144"/>
            <a:ext cx="10058400" cy="1371600"/>
          </a:xfrm>
        </p:spPr>
        <p:txBody>
          <a:bodyPr>
            <a:normAutofit/>
          </a:bodyPr>
          <a:lstStyle/>
          <a:p>
            <a:pPr algn="ctr"/>
            <a:r>
              <a:rPr lang="en-US" dirty="0"/>
              <a:t>Introduction</a:t>
            </a:r>
          </a:p>
        </p:txBody>
      </p:sp>
      <p:sp>
        <p:nvSpPr>
          <p:cNvPr id="3" name="Content Placeholder 2">
            <a:extLst>
              <a:ext uri="{FF2B5EF4-FFF2-40B4-BE49-F238E27FC236}">
                <a16:creationId xmlns:a16="http://schemas.microsoft.com/office/drawing/2014/main" id="{44D4EDBB-7165-467B-9F31-22ADDA994832}"/>
              </a:ext>
            </a:extLst>
          </p:cNvPr>
          <p:cNvSpPr>
            <a:spLocks noGrp="1"/>
          </p:cNvSpPr>
          <p:nvPr>
            <p:ph idx="1"/>
          </p:nvPr>
        </p:nvSpPr>
        <p:spPr/>
        <p:txBody>
          <a:bodyPr/>
          <a:lstStyle/>
          <a:p>
            <a:r>
              <a:rPr lang="en-US" b="1" dirty="0"/>
              <a:t>Problem Statement:</a:t>
            </a:r>
          </a:p>
          <a:p>
            <a:pPr marL="0" indent="0">
              <a:buNone/>
            </a:pPr>
            <a:r>
              <a:rPr lang="en-US" dirty="0"/>
              <a:t>In the recent past we have seen an increase in the number of road accidents in Seattle</a:t>
            </a:r>
          </a:p>
          <a:p>
            <a:pPr marL="0" indent="0">
              <a:buNone/>
            </a:pPr>
            <a:r>
              <a:rPr lang="en-US" dirty="0"/>
              <a:t>With this trend, driving on highways and roads poses a risk to the lives of people and property damage.</a:t>
            </a:r>
          </a:p>
          <a:p>
            <a:pPr marL="0" indent="0">
              <a:buNone/>
            </a:pPr>
            <a:r>
              <a:rPr lang="en-US" dirty="0"/>
              <a:t>This project aims at predicting accident severity based on historic data.</a:t>
            </a:r>
          </a:p>
          <a:p>
            <a:pPr marL="0" indent="0">
              <a:buNone/>
            </a:pPr>
            <a:endParaRPr lang="en-US" dirty="0"/>
          </a:p>
          <a:p>
            <a:r>
              <a:rPr lang="en-US" b="1" dirty="0"/>
              <a:t>Target Candidates:</a:t>
            </a:r>
          </a:p>
          <a:p>
            <a:r>
              <a:rPr lang="en-US" dirty="0"/>
              <a:t>Drivers and passengers of various vehicles as a measure to fore warn them</a:t>
            </a:r>
          </a:p>
          <a:p>
            <a:r>
              <a:rPr lang="en-US" dirty="0"/>
              <a:t>Traffic department and cops monitoring roads and highways</a:t>
            </a:r>
          </a:p>
          <a:p>
            <a:endParaRPr lang="en-US"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19456"/>
            <a:ext cx="10058400" cy="1371600"/>
          </a:xfrm>
        </p:spPr>
        <p:txBody>
          <a:bodyPr>
            <a:normAutofit/>
          </a:bodyPr>
          <a:lstStyle/>
          <a:p>
            <a:pPr algn="ctr"/>
            <a:r>
              <a:rPr lang="en-US" dirty="0"/>
              <a:t>Data Acquisition &amp; Cleaning</a:t>
            </a:r>
          </a:p>
        </p:txBody>
      </p:sp>
      <p:sp>
        <p:nvSpPr>
          <p:cNvPr id="3" name="Content Placeholder 2">
            <a:extLst>
              <a:ext uri="{FF2B5EF4-FFF2-40B4-BE49-F238E27FC236}">
                <a16:creationId xmlns:a16="http://schemas.microsoft.com/office/drawing/2014/main" id="{44D4EDBB-7165-467B-9F31-22ADDA994832}"/>
              </a:ext>
            </a:extLst>
          </p:cNvPr>
          <p:cNvSpPr>
            <a:spLocks noGrp="1"/>
          </p:cNvSpPr>
          <p:nvPr>
            <p:ph idx="1"/>
          </p:nvPr>
        </p:nvSpPr>
        <p:spPr>
          <a:xfrm>
            <a:off x="1066800" y="1905000"/>
            <a:ext cx="10058400" cy="4047744"/>
          </a:xfrm>
        </p:spPr>
        <p:txBody>
          <a:bodyPr>
            <a:normAutofit fontScale="92500" lnSpcReduction="20000"/>
          </a:bodyPr>
          <a:lstStyle/>
          <a:p>
            <a:pPr marL="0" indent="0">
              <a:buNone/>
            </a:pPr>
            <a:r>
              <a:rPr lang="en-US" b="1" dirty="0"/>
              <a:t>Data Source: </a:t>
            </a:r>
            <a:r>
              <a:rPr lang="en-US" dirty="0"/>
              <a:t>Seattle Department of Transportation - Traffic Management Division, Traffic Records Group publishes information on all types of collisions from 2004 till date (2020). </a:t>
            </a:r>
          </a:p>
          <a:p>
            <a:pPr marL="0" indent="0">
              <a:buNone/>
            </a:pPr>
            <a:r>
              <a:rPr lang="en-US" dirty="0"/>
              <a:t>In total 19000+ records and 37 attributes</a:t>
            </a:r>
          </a:p>
          <a:p>
            <a:pPr marL="0" indent="0">
              <a:buNone/>
            </a:pPr>
            <a:r>
              <a:rPr lang="en-US" dirty="0"/>
              <a:t>Features include:</a:t>
            </a:r>
          </a:p>
          <a:p>
            <a:r>
              <a:rPr lang="en-US" dirty="0"/>
              <a:t>Accident severity in terms of numeric codes, </a:t>
            </a:r>
          </a:p>
          <a:p>
            <a:r>
              <a:rPr lang="en-US" dirty="0"/>
              <a:t>Collision description, </a:t>
            </a:r>
          </a:p>
          <a:p>
            <a:r>
              <a:rPr lang="en-US" dirty="0"/>
              <a:t>Junction/Address type (whether intersection, alley or block),</a:t>
            </a:r>
          </a:p>
          <a:p>
            <a:r>
              <a:rPr lang="en-US" dirty="0"/>
              <a:t>X and Y co-ordinates, </a:t>
            </a:r>
          </a:p>
          <a:p>
            <a:r>
              <a:rPr lang="en-US" dirty="0"/>
              <a:t>Number of vehicles and pedestrians involved</a:t>
            </a:r>
          </a:p>
          <a:p>
            <a:r>
              <a:rPr lang="en-US" dirty="0"/>
              <a:t>Light, road and weather conditions, </a:t>
            </a:r>
          </a:p>
          <a:p>
            <a:r>
              <a:rPr lang="en-US" dirty="0"/>
              <a:t>Speeding, whether driving under the influence</a:t>
            </a:r>
          </a:p>
          <a:p>
            <a:pPr marL="0" indent="0">
              <a:buNone/>
            </a:pPr>
            <a:endParaRPr lang="en-US" dirty="0"/>
          </a:p>
          <a:p>
            <a:pPr marL="0" indent="0">
              <a:buNone/>
            </a:pPr>
            <a:r>
              <a:rPr lang="en-US" dirty="0"/>
              <a:t>Cleaned data has 55 features (since many variables are categorical)</a:t>
            </a:r>
          </a:p>
        </p:txBody>
      </p:sp>
    </p:spTree>
    <p:extLst>
      <p:ext uri="{BB962C8B-B14F-4D97-AF65-F5344CB8AC3E}">
        <p14:creationId xmlns:p14="http://schemas.microsoft.com/office/powerpoint/2010/main" val="142459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132435"/>
            <a:ext cx="10058400" cy="1371600"/>
          </a:xfrm>
        </p:spPr>
        <p:txBody>
          <a:bodyPr>
            <a:normAutofit/>
          </a:bodyPr>
          <a:lstStyle/>
          <a:p>
            <a:pPr algn="ctr"/>
            <a:r>
              <a:rPr lang="en-US" dirty="0"/>
              <a:t>Data Analysis</a:t>
            </a:r>
          </a:p>
        </p:txBody>
      </p:sp>
      <p:sp>
        <p:nvSpPr>
          <p:cNvPr id="3" name="Content Placeholder 2">
            <a:extLst>
              <a:ext uri="{FF2B5EF4-FFF2-40B4-BE49-F238E27FC236}">
                <a16:creationId xmlns:a16="http://schemas.microsoft.com/office/drawing/2014/main" id="{44D4EDBB-7165-467B-9F31-22ADDA994832}"/>
              </a:ext>
            </a:extLst>
          </p:cNvPr>
          <p:cNvSpPr>
            <a:spLocks noGrp="1"/>
          </p:cNvSpPr>
          <p:nvPr>
            <p:ph idx="1"/>
          </p:nvPr>
        </p:nvSpPr>
        <p:spPr>
          <a:xfrm>
            <a:off x="1066800" y="1317205"/>
            <a:ext cx="10058400" cy="4807369"/>
          </a:xfrm>
        </p:spPr>
        <p:txBody>
          <a:bodyPr>
            <a:normAutofit/>
          </a:bodyPr>
          <a:lstStyle/>
          <a:p>
            <a:r>
              <a:rPr lang="en-US" dirty="0"/>
              <a:t>Distribution of classes for severity code is imbalanced. </a:t>
            </a:r>
          </a:p>
          <a:p>
            <a:r>
              <a:rPr lang="en-US" dirty="0"/>
              <a:t>Under-Sampling was done to fix this .</a:t>
            </a:r>
          </a:p>
          <a:p>
            <a:endParaRPr lang="en-US" dirty="0"/>
          </a:p>
          <a:p>
            <a:endParaRPr lang="en-US" dirty="0"/>
          </a:p>
          <a:p>
            <a:endParaRPr lang="en-US" dirty="0"/>
          </a:p>
          <a:p>
            <a:r>
              <a:rPr lang="en-US" dirty="0"/>
              <a:t>At midnight and in the afternoon/early evening, </a:t>
            </a:r>
          </a:p>
          <a:p>
            <a:pPr marL="0" indent="0">
              <a:buNone/>
            </a:pPr>
            <a:r>
              <a:rPr lang="en-US" dirty="0"/>
              <a:t>number of accident cases is on the higher side. </a:t>
            </a:r>
          </a:p>
          <a:p>
            <a:pPr marL="0" indent="0">
              <a:buNone/>
            </a:pPr>
            <a:r>
              <a:rPr lang="en-US" dirty="0"/>
              <a:t>At early evening, injury causing accidents are more.</a:t>
            </a:r>
          </a:p>
          <a:p>
            <a:pPr marL="0" indent="0">
              <a:buNone/>
            </a:pPr>
            <a:endParaRPr lang="en-US" dirty="0"/>
          </a:p>
          <a:p>
            <a:endParaRPr lang="en-US" dirty="0"/>
          </a:p>
          <a:p>
            <a:r>
              <a:rPr lang="en-US" dirty="0"/>
              <a:t>On weekends there are comparatively a smaller number of accidents. </a:t>
            </a:r>
          </a:p>
          <a:p>
            <a:r>
              <a:rPr lang="en-US" dirty="0"/>
              <a:t>Out of total number of accidents, there is an equal proportion of </a:t>
            </a:r>
          </a:p>
          <a:p>
            <a:r>
              <a:rPr lang="en-US" dirty="0"/>
              <a:t>property damage and injury-based accidents be it weekends or weekdays.</a:t>
            </a:r>
          </a:p>
          <a:p>
            <a:pPr marL="0" indent="0">
              <a:buNone/>
            </a:pPr>
            <a:endParaRPr lang="en-US" dirty="0"/>
          </a:p>
        </p:txBody>
      </p:sp>
      <p:pic>
        <p:nvPicPr>
          <p:cNvPr id="4" name="Picture 3">
            <a:extLst>
              <a:ext uri="{FF2B5EF4-FFF2-40B4-BE49-F238E27FC236}">
                <a16:creationId xmlns:a16="http://schemas.microsoft.com/office/drawing/2014/main" id="{9BA7F418-075B-408F-9BEA-FE1D7DD8798A}"/>
              </a:ext>
            </a:extLst>
          </p:cNvPr>
          <p:cNvPicPr/>
          <p:nvPr/>
        </p:nvPicPr>
        <p:blipFill>
          <a:blip r:embed="rId2"/>
          <a:stretch>
            <a:fillRect/>
          </a:stretch>
        </p:blipFill>
        <p:spPr>
          <a:xfrm>
            <a:off x="8001793" y="927086"/>
            <a:ext cx="3123407" cy="1924812"/>
          </a:xfrm>
          <a:prstGeom prst="rect">
            <a:avLst/>
          </a:prstGeom>
        </p:spPr>
      </p:pic>
      <p:pic>
        <p:nvPicPr>
          <p:cNvPr id="5" name="Picture 4">
            <a:extLst>
              <a:ext uri="{FF2B5EF4-FFF2-40B4-BE49-F238E27FC236}">
                <a16:creationId xmlns:a16="http://schemas.microsoft.com/office/drawing/2014/main" id="{830F5F4F-0945-4DB4-90EC-01FD2431114A}"/>
              </a:ext>
            </a:extLst>
          </p:cNvPr>
          <p:cNvPicPr/>
          <p:nvPr/>
        </p:nvPicPr>
        <p:blipFill>
          <a:blip r:embed="rId3"/>
          <a:stretch>
            <a:fillRect/>
          </a:stretch>
        </p:blipFill>
        <p:spPr>
          <a:xfrm>
            <a:off x="6348095" y="2924117"/>
            <a:ext cx="2867660" cy="1679575"/>
          </a:xfrm>
          <a:prstGeom prst="rect">
            <a:avLst/>
          </a:prstGeom>
        </p:spPr>
      </p:pic>
      <p:pic>
        <p:nvPicPr>
          <p:cNvPr id="7" name="Picture 6">
            <a:extLst>
              <a:ext uri="{FF2B5EF4-FFF2-40B4-BE49-F238E27FC236}">
                <a16:creationId xmlns:a16="http://schemas.microsoft.com/office/drawing/2014/main" id="{E465E7A3-8E2F-440D-9AAD-C5AF259733E4}"/>
              </a:ext>
            </a:extLst>
          </p:cNvPr>
          <p:cNvPicPr/>
          <p:nvPr/>
        </p:nvPicPr>
        <p:blipFill>
          <a:blip r:embed="rId4"/>
          <a:stretch>
            <a:fillRect/>
          </a:stretch>
        </p:blipFill>
        <p:spPr>
          <a:xfrm>
            <a:off x="8324850" y="4648619"/>
            <a:ext cx="3184525" cy="1784350"/>
          </a:xfrm>
          <a:prstGeom prst="rect">
            <a:avLst/>
          </a:prstGeom>
        </p:spPr>
      </p:pic>
    </p:spTree>
    <p:extLst>
      <p:ext uri="{BB962C8B-B14F-4D97-AF65-F5344CB8AC3E}">
        <p14:creationId xmlns:p14="http://schemas.microsoft.com/office/powerpoint/2010/main" val="316009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175870"/>
            <a:ext cx="10058400" cy="1371600"/>
          </a:xfrm>
        </p:spPr>
        <p:txBody>
          <a:bodyPr>
            <a:normAutofit/>
          </a:bodyPr>
          <a:lstStyle/>
          <a:p>
            <a:pPr algn="ctr"/>
            <a:r>
              <a:rPr lang="en-US" dirty="0"/>
              <a:t>Data Analysis</a:t>
            </a:r>
          </a:p>
        </p:txBody>
      </p:sp>
      <p:sp>
        <p:nvSpPr>
          <p:cNvPr id="3" name="Content Placeholder 2">
            <a:extLst>
              <a:ext uri="{FF2B5EF4-FFF2-40B4-BE49-F238E27FC236}">
                <a16:creationId xmlns:a16="http://schemas.microsoft.com/office/drawing/2014/main" id="{44D4EDBB-7165-467B-9F31-22ADDA994832}"/>
              </a:ext>
            </a:extLst>
          </p:cNvPr>
          <p:cNvSpPr>
            <a:spLocks noGrp="1"/>
          </p:cNvSpPr>
          <p:nvPr>
            <p:ph idx="1"/>
          </p:nvPr>
        </p:nvSpPr>
        <p:spPr>
          <a:xfrm>
            <a:off x="4829175" y="2538069"/>
            <a:ext cx="6296025" cy="3357906"/>
          </a:xfrm>
        </p:spPr>
        <p:txBody>
          <a:bodyPr/>
          <a:lstStyle/>
          <a:p>
            <a:r>
              <a:rPr lang="en-US" dirty="0"/>
              <a:t>Property damage is maximum with accidents at “Midblock” junction, while “at intersection” injury resulting accidents are maximum </a:t>
            </a:r>
          </a:p>
          <a:p>
            <a:pPr marL="274320" lvl="1" indent="0">
              <a:buNone/>
            </a:pPr>
            <a:endParaRPr lang="en-US" dirty="0"/>
          </a:p>
          <a:p>
            <a:pPr marL="274320" lvl="1" indent="0">
              <a:buNone/>
            </a:pPr>
            <a:endParaRPr lang="en-US" dirty="0"/>
          </a:p>
          <a:p>
            <a:pPr marL="274320" lvl="1" indent="0">
              <a:buNone/>
            </a:pPr>
            <a:endParaRPr lang="en-US" dirty="0"/>
          </a:p>
          <a:p>
            <a:pPr marL="274320" lvl="1" indent="0">
              <a:buNone/>
            </a:pPr>
            <a:r>
              <a:rPr lang="en-US" dirty="0"/>
              <a:t>		</a:t>
            </a:r>
            <a:r>
              <a:rPr lang="en-US" sz="1500" dirty="0"/>
              <a:t>Majority of accidents seem to happen when roads 			are dry in daylight and clear weather</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5E6450C-0E13-4BFE-A88B-00FD97CBB3D9}"/>
              </a:ext>
            </a:extLst>
          </p:cNvPr>
          <p:cNvPicPr/>
          <p:nvPr/>
        </p:nvPicPr>
        <p:blipFill>
          <a:blip r:embed="rId2"/>
          <a:stretch>
            <a:fillRect/>
          </a:stretch>
        </p:blipFill>
        <p:spPr>
          <a:xfrm>
            <a:off x="762000" y="1052169"/>
            <a:ext cx="2914651" cy="2300631"/>
          </a:xfrm>
          <a:prstGeom prst="rect">
            <a:avLst/>
          </a:prstGeom>
        </p:spPr>
      </p:pic>
      <p:pic>
        <p:nvPicPr>
          <p:cNvPr id="6" name="Content Placeholder 3">
            <a:extLst>
              <a:ext uri="{FF2B5EF4-FFF2-40B4-BE49-F238E27FC236}">
                <a16:creationId xmlns:a16="http://schemas.microsoft.com/office/drawing/2014/main" id="{FD2E40A9-D83A-4DA0-958E-094574D732A2}"/>
              </a:ext>
            </a:extLst>
          </p:cNvPr>
          <p:cNvPicPr>
            <a:picLocks/>
          </p:cNvPicPr>
          <p:nvPr/>
        </p:nvPicPr>
        <p:blipFill>
          <a:blip r:embed="rId3"/>
          <a:stretch>
            <a:fillRect/>
          </a:stretch>
        </p:blipFill>
        <p:spPr>
          <a:xfrm>
            <a:off x="594431" y="3543299"/>
            <a:ext cx="5873043" cy="2672107"/>
          </a:xfrm>
          <a:prstGeom prst="rect">
            <a:avLst/>
          </a:prstGeom>
        </p:spPr>
      </p:pic>
    </p:spTree>
    <p:extLst>
      <p:ext uri="{BB962C8B-B14F-4D97-AF65-F5344CB8AC3E}">
        <p14:creationId xmlns:p14="http://schemas.microsoft.com/office/powerpoint/2010/main" val="338233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C248A-AEF1-4E42-A5CA-CA6593A8050B}"/>
              </a:ext>
            </a:extLst>
          </p:cNvPr>
          <p:cNvSpPr txBox="1"/>
          <p:nvPr/>
        </p:nvSpPr>
        <p:spPr>
          <a:xfrm>
            <a:off x="6667500" y="1628774"/>
            <a:ext cx="5219700" cy="1477328"/>
          </a:xfrm>
          <a:prstGeom prst="rect">
            <a:avLst/>
          </a:prstGeom>
          <a:noFill/>
        </p:spPr>
        <p:txBody>
          <a:bodyPr wrap="square" rtlCol="0">
            <a:spAutoFit/>
          </a:bodyPr>
          <a:lstStyle/>
          <a:p>
            <a:pPr marL="285750" indent="-285750">
              <a:buFont typeface="Arial" panose="020B0604020202020204" pitchFamily="34" charset="0"/>
              <a:buChar char="•"/>
            </a:pPr>
            <a:r>
              <a:rPr lang="en-US" sz="1500" dirty="0"/>
              <a:t>Frequency Distribution of variables - variables are either constant(with little variance) or skewed</a:t>
            </a:r>
          </a:p>
          <a:p>
            <a:endParaRPr lang="en-US" sz="1500" dirty="0"/>
          </a:p>
          <a:p>
            <a:pPr marL="285750" indent="-285750">
              <a:buFont typeface="Arial" panose="020B0604020202020204" pitchFamily="34" charset="0"/>
              <a:buChar char="•"/>
            </a:pPr>
            <a:r>
              <a:rPr lang="en-US" sz="1500" dirty="0"/>
              <a:t>Accident locations are spread across Seattle. Almost all areas are covered (Plotting X and Y co-ordinates on a map)</a:t>
            </a:r>
          </a:p>
        </p:txBody>
      </p:sp>
      <p:pic>
        <p:nvPicPr>
          <p:cNvPr id="7" name="Content Placeholder 6">
            <a:extLst>
              <a:ext uri="{FF2B5EF4-FFF2-40B4-BE49-F238E27FC236}">
                <a16:creationId xmlns:a16="http://schemas.microsoft.com/office/drawing/2014/main" id="{5AAAF560-6CEE-4CDD-8A1D-DCC1D35B2FFC}"/>
              </a:ext>
            </a:extLst>
          </p:cNvPr>
          <p:cNvPicPr>
            <a:picLocks noGrp="1"/>
          </p:cNvPicPr>
          <p:nvPr>
            <p:ph idx="1"/>
          </p:nvPr>
        </p:nvPicPr>
        <p:blipFill>
          <a:blip r:embed="rId2"/>
          <a:stretch>
            <a:fillRect/>
          </a:stretch>
        </p:blipFill>
        <p:spPr>
          <a:xfrm>
            <a:off x="857250" y="1247775"/>
            <a:ext cx="5400884" cy="3849687"/>
          </a:xfrm>
          <a:prstGeom prst="rect">
            <a:avLst/>
          </a:prstGeom>
        </p:spPr>
      </p:pic>
      <p:sp>
        <p:nvSpPr>
          <p:cNvPr id="8" name="Title 1">
            <a:extLst>
              <a:ext uri="{FF2B5EF4-FFF2-40B4-BE49-F238E27FC236}">
                <a16:creationId xmlns:a16="http://schemas.microsoft.com/office/drawing/2014/main" id="{C8B048F1-F82B-488F-9098-663A977E1A8C}"/>
              </a:ext>
            </a:extLst>
          </p:cNvPr>
          <p:cNvSpPr>
            <a:spLocks noGrp="1"/>
          </p:cNvSpPr>
          <p:nvPr>
            <p:ph type="title"/>
          </p:nvPr>
        </p:nvSpPr>
        <p:spPr>
          <a:xfrm>
            <a:off x="1066800" y="46038"/>
            <a:ext cx="10058400" cy="1371600"/>
          </a:xfrm>
        </p:spPr>
        <p:txBody>
          <a:bodyPr>
            <a:normAutofit/>
          </a:bodyPr>
          <a:lstStyle/>
          <a:p>
            <a:pPr algn="ctr"/>
            <a:r>
              <a:rPr lang="en-US" dirty="0"/>
              <a:t>Data Analysis</a:t>
            </a:r>
          </a:p>
        </p:txBody>
      </p:sp>
      <p:pic>
        <p:nvPicPr>
          <p:cNvPr id="9" name="Picture 8">
            <a:extLst>
              <a:ext uri="{FF2B5EF4-FFF2-40B4-BE49-F238E27FC236}">
                <a16:creationId xmlns:a16="http://schemas.microsoft.com/office/drawing/2014/main" id="{1A79129D-884A-4DE7-96F0-0751663EA9BE}"/>
              </a:ext>
            </a:extLst>
          </p:cNvPr>
          <p:cNvPicPr/>
          <p:nvPr/>
        </p:nvPicPr>
        <p:blipFill>
          <a:blip r:embed="rId3"/>
          <a:stretch>
            <a:fillRect/>
          </a:stretch>
        </p:blipFill>
        <p:spPr>
          <a:xfrm>
            <a:off x="7328005" y="3609975"/>
            <a:ext cx="3235220" cy="2505075"/>
          </a:xfrm>
          <a:prstGeom prst="rect">
            <a:avLst/>
          </a:prstGeom>
        </p:spPr>
      </p:pic>
    </p:spTree>
    <p:extLst>
      <p:ext uri="{BB962C8B-B14F-4D97-AF65-F5344CB8AC3E}">
        <p14:creationId xmlns:p14="http://schemas.microsoft.com/office/powerpoint/2010/main" val="322925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19456"/>
            <a:ext cx="10058400" cy="1371600"/>
          </a:xfrm>
        </p:spPr>
        <p:txBody>
          <a:bodyPr>
            <a:normAutofit/>
          </a:bodyPr>
          <a:lstStyle/>
          <a:p>
            <a:pPr algn="ctr"/>
            <a:r>
              <a:rPr lang="en-US" dirty="0"/>
              <a:t>Feature Selection</a:t>
            </a:r>
          </a:p>
        </p:txBody>
      </p:sp>
      <p:sp>
        <p:nvSpPr>
          <p:cNvPr id="3" name="Content Placeholder 2">
            <a:extLst>
              <a:ext uri="{FF2B5EF4-FFF2-40B4-BE49-F238E27FC236}">
                <a16:creationId xmlns:a16="http://schemas.microsoft.com/office/drawing/2014/main" id="{44D4EDBB-7165-467B-9F31-22ADDA994832}"/>
              </a:ext>
            </a:extLst>
          </p:cNvPr>
          <p:cNvSpPr>
            <a:spLocks noGrp="1"/>
          </p:cNvSpPr>
          <p:nvPr>
            <p:ph idx="1"/>
          </p:nvPr>
        </p:nvSpPr>
        <p:spPr/>
        <p:txBody>
          <a:bodyPr/>
          <a:lstStyle/>
          <a:p>
            <a:r>
              <a:rPr lang="en-US" dirty="0"/>
              <a:t>Performed Chi Square Test to pick relevant features</a:t>
            </a:r>
          </a:p>
          <a:p>
            <a:pPr marL="0" indent="0">
              <a:buNone/>
            </a:pPr>
            <a:r>
              <a:rPr lang="en-US" dirty="0"/>
              <a:t>and as most of the input variables were categorical.</a:t>
            </a:r>
          </a:p>
          <a:p>
            <a:r>
              <a:rPr lang="en-US" dirty="0"/>
              <a:t>Now we have only 40 features</a:t>
            </a:r>
          </a:p>
          <a:p>
            <a:endParaRPr lang="en-US" dirty="0"/>
          </a:p>
        </p:txBody>
      </p:sp>
      <p:pic>
        <p:nvPicPr>
          <p:cNvPr id="5" name="Picture 4">
            <a:extLst>
              <a:ext uri="{FF2B5EF4-FFF2-40B4-BE49-F238E27FC236}">
                <a16:creationId xmlns:a16="http://schemas.microsoft.com/office/drawing/2014/main" id="{E5C4296A-9F2D-4CF0-AF51-A79B67520408}"/>
              </a:ext>
            </a:extLst>
          </p:cNvPr>
          <p:cNvPicPr/>
          <p:nvPr/>
        </p:nvPicPr>
        <p:blipFill>
          <a:blip r:embed="rId2"/>
          <a:stretch>
            <a:fillRect/>
          </a:stretch>
        </p:blipFill>
        <p:spPr>
          <a:xfrm>
            <a:off x="6438900" y="2014194"/>
            <a:ext cx="5219700" cy="3938550"/>
          </a:xfrm>
          <a:prstGeom prst="rect">
            <a:avLst/>
          </a:prstGeom>
        </p:spPr>
      </p:pic>
    </p:spTree>
    <p:extLst>
      <p:ext uri="{BB962C8B-B14F-4D97-AF65-F5344CB8AC3E}">
        <p14:creationId xmlns:p14="http://schemas.microsoft.com/office/powerpoint/2010/main" val="146705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119507"/>
            <a:ext cx="10058400" cy="1371600"/>
          </a:xfrm>
        </p:spPr>
        <p:txBody>
          <a:bodyPr>
            <a:normAutofit/>
          </a:bodyPr>
          <a:lstStyle/>
          <a:p>
            <a:pPr algn="ctr"/>
            <a:r>
              <a:rPr lang="en-US" dirty="0"/>
              <a:t>Predictive Modeling</a:t>
            </a:r>
          </a:p>
        </p:txBody>
      </p:sp>
      <p:sp>
        <p:nvSpPr>
          <p:cNvPr id="3" name="Content Placeholder 2">
            <a:extLst>
              <a:ext uri="{FF2B5EF4-FFF2-40B4-BE49-F238E27FC236}">
                <a16:creationId xmlns:a16="http://schemas.microsoft.com/office/drawing/2014/main" id="{44D4EDBB-7165-467B-9F31-22ADDA994832}"/>
              </a:ext>
            </a:extLst>
          </p:cNvPr>
          <p:cNvSpPr>
            <a:spLocks noGrp="1"/>
          </p:cNvSpPr>
          <p:nvPr>
            <p:ph idx="1"/>
          </p:nvPr>
        </p:nvSpPr>
        <p:spPr>
          <a:xfrm>
            <a:off x="1066800" y="1590675"/>
            <a:ext cx="10058400" cy="4362069"/>
          </a:xfrm>
        </p:spPr>
        <p:txBody>
          <a:bodyPr>
            <a:normAutofit/>
          </a:bodyPr>
          <a:lstStyle/>
          <a:p>
            <a:pPr marL="0" lvl="0" indent="0" eaLnBrk="0" fontAlgn="base" hangingPunct="0">
              <a:lnSpc>
                <a:spcPct val="100000"/>
              </a:lnSpc>
              <a:spcBef>
                <a:spcPct val="0"/>
              </a:spcBef>
              <a:spcAft>
                <a:spcPct val="0"/>
              </a:spcAft>
              <a:buClrTx/>
              <a:buNone/>
            </a:pPr>
            <a:r>
              <a:rPr lang="en-US" altLang="en-US" dirty="0"/>
              <a:t>Classification algorithms to predict severity codes. Following algorithms were used:</a:t>
            </a:r>
          </a:p>
          <a:p>
            <a:pPr marL="0" lvl="0" indent="0" eaLnBrk="0" fontAlgn="base" hangingPunct="0">
              <a:lnSpc>
                <a:spcPct val="100000"/>
              </a:lnSpc>
              <a:spcBef>
                <a:spcPct val="0"/>
              </a:spcBef>
              <a:spcAft>
                <a:spcPct val="0"/>
              </a:spcAft>
              <a:buClrTx/>
              <a:buFontTx/>
              <a:buAutoNum type="arabicPeriod"/>
            </a:pPr>
            <a:r>
              <a:rPr lang="en-US" altLang="en-US" dirty="0"/>
              <a:t>Decision Trees</a:t>
            </a:r>
          </a:p>
          <a:p>
            <a:pPr marL="0" lvl="0" indent="0" eaLnBrk="0" fontAlgn="base" hangingPunct="0">
              <a:lnSpc>
                <a:spcPct val="100000"/>
              </a:lnSpc>
              <a:spcBef>
                <a:spcPct val="0"/>
              </a:spcBef>
              <a:spcAft>
                <a:spcPct val="0"/>
              </a:spcAft>
              <a:buClrTx/>
              <a:buFontTx/>
              <a:buAutoNum type="arabicPeriod"/>
            </a:pPr>
            <a:r>
              <a:rPr lang="en-US" altLang="en-US" dirty="0" err="1"/>
              <a:t>RandomForest</a:t>
            </a:r>
            <a:r>
              <a:rPr lang="en-US" altLang="en-US" dirty="0"/>
              <a:t> Classifier</a:t>
            </a:r>
          </a:p>
          <a:p>
            <a:pPr marL="0" lvl="0" indent="0" eaLnBrk="0" fontAlgn="base" hangingPunct="0">
              <a:lnSpc>
                <a:spcPct val="100000"/>
              </a:lnSpc>
              <a:spcBef>
                <a:spcPct val="0"/>
              </a:spcBef>
              <a:spcAft>
                <a:spcPct val="0"/>
              </a:spcAft>
              <a:buClrTx/>
              <a:buFontTx/>
              <a:buAutoNum type="arabicPeriod"/>
            </a:pPr>
            <a:r>
              <a:rPr lang="en-US" altLang="en-US" dirty="0"/>
              <a:t>SVM</a:t>
            </a:r>
          </a:p>
          <a:p>
            <a:pPr marL="0" lvl="0" indent="0" eaLnBrk="0" fontAlgn="base" hangingPunct="0">
              <a:lnSpc>
                <a:spcPct val="100000"/>
              </a:lnSpc>
              <a:spcBef>
                <a:spcPct val="0"/>
              </a:spcBef>
              <a:spcAft>
                <a:spcPct val="0"/>
              </a:spcAft>
              <a:buClrTx/>
              <a:buFontTx/>
              <a:buAutoNum type="arabicPeriod"/>
            </a:pPr>
            <a:r>
              <a:rPr lang="en-US" altLang="en-US" dirty="0"/>
              <a:t>Logistic Regression</a:t>
            </a:r>
          </a:p>
          <a:p>
            <a:pPr marL="0" lvl="0" indent="0" eaLnBrk="0" fontAlgn="base" hangingPunct="0">
              <a:lnSpc>
                <a:spcPct val="100000"/>
              </a:lnSpc>
              <a:spcBef>
                <a:spcPct val="0"/>
              </a:spcBef>
              <a:spcAft>
                <a:spcPct val="0"/>
              </a:spcAft>
              <a:buClrTx/>
              <a:buNone/>
            </a:pPr>
            <a:r>
              <a:rPr lang="en-US" altLang="en-US" dirty="0"/>
              <a:t>5. </a:t>
            </a:r>
            <a:r>
              <a:rPr lang="en-US" altLang="en-US" dirty="0" err="1"/>
              <a:t>XGBoost</a:t>
            </a:r>
            <a:r>
              <a:rPr lang="en-US" altLang="en-US" dirty="0"/>
              <a:t> RF Classifier</a:t>
            </a:r>
          </a:p>
          <a:p>
            <a:pPr marL="0" lvl="0" indent="0" eaLnBrk="0" fontAlgn="base" hangingPunct="0">
              <a:lnSpc>
                <a:spcPct val="100000"/>
              </a:lnSpc>
              <a:spcBef>
                <a:spcPct val="0"/>
              </a:spcBef>
              <a:spcAft>
                <a:spcPct val="0"/>
              </a:spcAft>
              <a:buClrTx/>
              <a:buNone/>
            </a:pPr>
            <a:r>
              <a:rPr lang="en-US" altLang="en-US" dirty="0" err="1"/>
              <a:t>Accuracy_score</a:t>
            </a:r>
            <a:r>
              <a:rPr lang="en-US" altLang="en-US" dirty="0"/>
              <a:t>, f1 score , confusion matrix and cross validation scores were used to evaluate models and models exhibited an accuracy of around 70+% with Decision trees, XGBOOST, </a:t>
            </a:r>
            <a:r>
              <a:rPr lang="en-US" altLang="en-US" dirty="0" err="1"/>
              <a:t>RandomForest</a:t>
            </a:r>
            <a:r>
              <a:rPr lang="en-US" altLang="en-US" dirty="0"/>
              <a:t> Trees and logistic regression with slight variation.</a:t>
            </a:r>
          </a:p>
          <a:p>
            <a:pPr marL="0" lvl="0" indent="0" eaLnBrk="0" fontAlgn="base" hangingPunct="0">
              <a:lnSpc>
                <a:spcPct val="100000"/>
              </a:lnSpc>
              <a:spcBef>
                <a:spcPct val="0"/>
              </a:spcBef>
              <a:spcAft>
                <a:spcPct val="0"/>
              </a:spcAft>
              <a:buClrTx/>
              <a:buNone/>
            </a:pPr>
            <a:r>
              <a:rPr lang="en-US" altLang="en-US" dirty="0"/>
              <a:t>However, SVM takes 80-90% more time than other models to execute.</a:t>
            </a:r>
          </a:p>
        </p:txBody>
      </p:sp>
      <p:graphicFrame>
        <p:nvGraphicFramePr>
          <p:cNvPr id="4" name="Table 3">
            <a:extLst>
              <a:ext uri="{FF2B5EF4-FFF2-40B4-BE49-F238E27FC236}">
                <a16:creationId xmlns:a16="http://schemas.microsoft.com/office/drawing/2014/main" id="{4A08D3D9-726B-4BBA-8544-0679CB830B00}"/>
              </a:ext>
            </a:extLst>
          </p:cNvPr>
          <p:cNvGraphicFramePr>
            <a:graphicFrameLocks noGrp="1"/>
          </p:cNvGraphicFramePr>
          <p:nvPr>
            <p:extLst>
              <p:ext uri="{D42A27DB-BD31-4B8C-83A1-F6EECF244321}">
                <p14:modId xmlns:p14="http://schemas.microsoft.com/office/powerpoint/2010/main" val="1066102705"/>
              </p:ext>
            </p:extLst>
          </p:nvPr>
        </p:nvGraphicFramePr>
        <p:xfrm>
          <a:off x="2705100" y="4318866"/>
          <a:ext cx="7467599" cy="1847746"/>
        </p:xfrm>
        <a:graphic>
          <a:graphicData uri="http://schemas.openxmlformats.org/drawingml/2006/table">
            <a:tbl>
              <a:tblPr firstRow="1" firstCol="1" bandRow="1">
                <a:tableStyleId>{5C22544A-7EE6-4342-B048-85BDC9FD1C3A}</a:tableStyleId>
              </a:tblPr>
              <a:tblGrid>
                <a:gridCol w="2495586">
                  <a:extLst>
                    <a:ext uri="{9D8B030D-6E8A-4147-A177-3AD203B41FA5}">
                      <a16:colId xmlns:a16="http://schemas.microsoft.com/office/drawing/2014/main" val="1140524964"/>
                    </a:ext>
                  </a:extLst>
                </a:gridCol>
                <a:gridCol w="1200114">
                  <a:extLst>
                    <a:ext uri="{9D8B030D-6E8A-4147-A177-3AD203B41FA5}">
                      <a16:colId xmlns:a16="http://schemas.microsoft.com/office/drawing/2014/main" val="4228486739"/>
                    </a:ext>
                  </a:extLst>
                </a:gridCol>
                <a:gridCol w="1104900">
                  <a:extLst>
                    <a:ext uri="{9D8B030D-6E8A-4147-A177-3AD203B41FA5}">
                      <a16:colId xmlns:a16="http://schemas.microsoft.com/office/drawing/2014/main" val="3506634067"/>
                    </a:ext>
                  </a:extLst>
                </a:gridCol>
                <a:gridCol w="1457325">
                  <a:extLst>
                    <a:ext uri="{9D8B030D-6E8A-4147-A177-3AD203B41FA5}">
                      <a16:colId xmlns:a16="http://schemas.microsoft.com/office/drawing/2014/main" val="832550364"/>
                    </a:ext>
                  </a:extLst>
                </a:gridCol>
                <a:gridCol w="1209674">
                  <a:extLst>
                    <a:ext uri="{9D8B030D-6E8A-4147-A177-3AD203B41FA5}">
                      <a16:colId xmlns:a16="http://schemas.microsoft.com/office/drawing/2014/main" val="276996549"/>
                    </a:ext>
                  </a:extLst>
                </a:gridCol>
              </a:tblGrid>
              <a:tr h="498918">
                <a:tc>
                  <a:txBody>
                    <a:bodyPr/>
                    <a:lstStyle/>
                    <a:p>
                      <a:pPr marL="0" marR="0">
                        <a:lnSpc>
                          <a:spcPct val="107000"/>
                        </a:lnSpc>
                        <a:spcBef>
                          <a:spcPts val="0"/>
                        </a:spcBef>
                        <a:spcAft>
                          <a:spcPts val="0"/>
                        </a:spcAft>
                      </a:pPr>
                      <a:r>
                        <a:rPr lang="en-US" sz="1200" dirty="0">
                          <a:effectLst/>
                        </a:rPr>
                        <a:t>Classification 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Accuracy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F1-Score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Cross Val 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Log Loss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0081263"/>
                  </a:ext>
                </a:extLst>
              </a:tr>
              <a:tr h="242950">
                <a:tc>
                  <a:txBody>
                    <a:bodyPr/>
                    <a:lstStyle/>
                    <a:p>
                      <a:pPr marL="0" marR="0">
                        <a:lnSpc>
                          <a:spcPct val="107000"/>
                        </a:lnSpc>
                        <a:spcBef>
                          <a:spcPts val="0"/>
                        </a:spcBef>
                        <a:spcAft>
                          <a:spcPts val="0"/>
                        </a:spcAft>
                      </a:pPr>
                      <a:r>
                        <a:rPr lang="en-US" sz="1200">
                          <a:effectLst/>
                        </a:rPr>
                        <a:t>DecisionTrees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0.706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0.6998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NA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0475807"/>
                  </a:ext>
                </a:extLst>
              </a:tr>
              <a:tr h="242950">
                <a:tc>
                  <a:txBody>
                    <a:bodyPr/>
                    <a:lstStyle/>
                    <a:p>
                      <a:pPr marL="0" marR="0">
                        <a:lnSpc>
                          <a:spcPct val="107000"/>
                        </a:lnSpc>
                        <a:spcBef>
                          <a:spcPts val="0"/>
                        </a:spcBef>
                        <a:spcAft>
                          <a:spcPts val="0"/>
                        </a:spcAft>
                      </a:pPr>
                      <a:r>
                        <a:rPr lang="en-US" sz="1200" dirty="0" err="1">
                          <a:effectLst/>
                        </a:rPr>
                        <a:t>RandomForest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0.71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0.678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NA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0561358"/>
                  </a:ext>
                </a:extLst>
              </a:tr>
              <a:tr h="244185">
                <a:tc>
                  <a:txBody>
                    <a:bodyPr/>
                    <a:lstStyle/>
                    <a:p>
                      <a:pPr marL="0" marR="0">
                        <a:lnSpc>
                          <a:spcPct val="107000"/>
                        </a:lnSpc>
                        <a:spcBef>
                          <a:spcPts val="0"/>
                        </a:spcBef>
                        <a:spcAft>
                          <a:spcPts val="0"/>
                        </a:spcAft>
                      </a:pPr>
                      <a:r>
                        <a:rPr lang="en-US" sz="1200">
                          <a:effectLst/>
                        </a:rPr>
                        <a:t>SVM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NA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909660"/>
                  </a:ext>
                </a:extLst>
              </a:tr>
              <a:tr h="242950">
                <a:tc>
                  <a:txBody>
                    <a:bodyPr/>
                    <a:lstStyle/>
                    <a:p>
                      <a:pPr marL="0" marR="0">
                        <a:lnSpc>
                          <a:spcPct val="107000"/>
                        </a:lnSpc>
                        <a:spcBef>
                          <a:spcPts val="0"/>
                        </a:spcBef>
                        <a:spcAft>
                          <a:spcPts val="0"/>
                        </a:spcAft>
                      </a:pPr>
                      <a:r>
                        <a:rPr lang="en-US" sz="1200">
                          <a:effectLst/>
                        </a:rPr>
                        <a:t>Logistic Regression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0.702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0.54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8903485"/>
                  </a:ext>
                </a:extLst>
              </a:tr>
              <a:tr h="295656">
                <a:tc>
                  <a:txBody>
                    <a:bodyPr/>
                    <a:lstStyle/>
                    <a:p>
                      <a:pPr marL="0" marR="0" algn="l" defTabSz="914400" rtl="0" eaLnBrk="1" latinLnBrk="0" hangingPunct="1">
                        <a:lnSpc>
                          <a:spcPct val="107000"/>
                        </a:lnSpc>
                        <a:spcBef>
                          <a:spcPts val="0"/>
                        </a:spcBef>
                        <a:spcAft>
                          <a:spcPts val="0"/>
                        </a:spcAft>
                      </a:pPr>
                      <a:r>
                        <a:rPr lang="en-US" sz="1200" b="1" kern="1200" dirty="0" err="1">
                          <a:solidFill>
                            <a:schemeClr val="lt1"/>
                          </a:solidFill>
                          <a:effectLst/>
                          <a:latin typeface="+mn-lt"/>
                          <a:ea typeface="+mn-ea"/>
                          <a:cs typeface="+mn-cs"/>
                        </a:rPr>
                        <a:t>XGBoost</a:t>
                      </a:r>
                      <a:r>
                        <a:rPr lang="en-US" sz="1200" b="1" kern="1200" dirty="0">
                          <a:solidFill>
                            <a:schemeClr val="lt1"/>
                          </a:solidFill>
                          <a:effectLst/>
                          <a:latin typeface="+mn-lt"/>
                          <a:ea typeface="+mn-ea"/>
                          <a:cs typeface="+mn-cs"/>
                        </a:rPr>
                        <a:t> Random Forest Classifier</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0.7146</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0.706</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0.7</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NA</a:t>
                      </a:r>
                    </a:p>
                  </a:txBody>
                  <a:tcPr marL="68580" marR="68580" marT="0" marB="0"/>
                </a:tc>
                <a:extLst>
                  <a:ext uri="{0D108BD9-81ED-4DB2-BD59-A6C34878D82A}">
                    <a16:rowId xmlns:a16="http://schemas.microsoft.com/office/drawing/2014/main" val="77324433"/>
                  </a:ext>
                </a:extLst>
              </a:tr>
            </a:tbl>
          </a:graphicData>
        </a:graphic>
      </p:graphicFrame>
    </p:spTree>
    <p:extLst>
      <p:ext uri="{BB962C8B-B14F-4D97-AF65-F5344CB8AC3E}">
        <p14:creationId xmlns:p14="http://schemas.microsoft.com/office/powerpoint/2010/main" val="400793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EE00D9-112D-476B-8A84-433552CFFBDA}"/>
              </a:ext>
            </a:extLst>
          </p:cNvPr>
          <p:cNvPicPr>
            <a:picLocks noGrp="1"/>
          </p:cNvPicPr>
          <p:nvPr>
            <p:ph idx="1"/>
          </p:nvPr>
        </p:nvPicPr>
        <p:blipFill>
          <a:blip r:embed="rId2"/>
          <a:stretch>
            <a:fillRect/>
          </a:stretch>
        </p:blipFill>
        <p:spPr>
          <a:xfrm>
            <a:off x="1066800" y="2611914"/>
            <a:ext cx="4616917" cy="2828924"/>
          </a:xfrm>
          <a:prstGeom prst="rect">
            <a:avLst/>
          </a:prstGeom>
        </p:spPr>
      </p:pic>
      <p:pic>
        <p:nvPicPr>
          <p:cNvPr id="5" name="Picture 4">
            <a:extLst>
              <a:ext uri="{FF2B5EF4-FFF2-40B4-BE49-F238E27FC236}">
                <a16:creationId xmlns:a16="http://schemas.microsoft.com/office/drawing/2014/main" id="{53434845-9FF6-4679-A820-BEFBEF66E26C}"/>
              </a:ext>
            </a:extLst>
          </p:cNvPr>
          <p:cNvPicPr/>
          <p:nvPr/>
        </p:nvPicPr>
        <p:blipFill>
          <a:blip r:embed="rId3"/>
          <a:stretch>
            <a:fillRect/>
          </a:stretch>
        </p:blipFill>
        <p:spPr>
          <a:xfrm>
            <a:off x="6200775" y="2611914"/>
            <a:ext cx="3933825" cy="2909251"/>
          </a:xfrm>
          <a:prstGeom prst="rect">
            <a:avLst/>
          </a:prstGeom>
        </p:spPr>
      </p:pic>
      <p:sp>
        <p:nvSpPr>
          <p:cNvPr id="6" name="Title 1">
            <a:extLst>
              <a:ext uri="{FF2B5EF4-FFF2-40B4-BE49-F238E27FC236}">
                <a16:creationId xmlns:a16="http://schemas.microsoft.com/office/drawing/2014/main" id="{80BACD79-9C71-4491-ABDE-4D0B32E0FCF9}"/>
              </a:ext>
            </a:extLst>
          </p:cNvPr>
          <p:cNvSpPr txBox="1">
            <a:spLocks/>
          </p:cNvSpPr>
          <p:nvPr/>
        </p:nvSpPr>
        <p:spPr>
          <a:xfrm>
            <a:off x="1066800" y="119507"/>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Model Evaluation</a:t>
            </a:r>
          </a:p>
        </p:txBody>
      </p:sp>
      <p:sp>
        <p:nvSpPr>
          <p:cNvPr id="7" name="TextBox 6">
            <a:extLst>
              <a:ext uri="{FF2B5EF4-FFF2-40B4-BE49-F238E27FC236}">
                <a16:creationId xmlns:a16="http://schemas.microsoft.com/office/drawing/2014/main" id="{5A589914-6C2F-4CA8-AC2E-1E48939B23FC}"/>
              </a:ext>
            </a:extLst>
          </p:cNvPr>
          <p:cNvSpPr txBox="1"/>
          <p:nvPr/>
        </p:nvSpPr>
        <p:spPr>
          <a:xfrm>
            <a:off x="1466850" y="1685925"/>
            <a:ext cx="8382000" cy="553998"/>
          </a:xfrm>
          <a:prstGeom prst="rect">
            <a:avLst/>
          </a:prstGeom>
          <a:noFill/>
        </p:spPr>
        <p:txBody>
          <a:bodyPr wrap="square" rtlCol="0">
            <a:spAutoFit/>
          </a:bodyPr>
          <a:lstStyle/>
          <a:p>
            <a:pPr marL="285750" indent="-285750" eaLnBrk="0" fontAlgn="base" hangingPunct="0">
              <a:spcBef>
                <a:spcPct val="0"/>
              </a:spcBef>
              <a:spcAft>
                <a:spcPct val="0"/>
              </a:spcAft>
              <a:buFont typeface="Arial" panose="020B0604020202020204" pitchFamily="34" charset="0"/>
              <a:buChar char="•"/>
            </a:pPr>
            <a:r>
              <a:rPr lang="en-US" sz="1500" dirty="0"/>
              <a:t>Confusion Matrix for Decision Trees and Logistic Regression</a:t>
            </a:r>
          </a:p>
          <a:p>
            <a:pPr marL="285750" indent="-285750" eaLnBrk="0" fontAlgn="base" hangingPunct="0">
              <a:spcBef>
                <a:spcPct val="0"/>
              </a:spcBef>
              <a:spcAft>
                <a:spcPct val="0"/>
              </a:spcAft>
              <a:buFont typeface="Arial" panose="020B0604020202020204" pitchFamily="34" charset="0"/>
              <a:buChar char="•"/>
            </a:pPr>
            <a:r>
              <a:rPr lang="en-US" sz="1500" dirty="0"/>
              <a:t>Percentage of False Positive is more than 20%</a:t>
            </a:r>
          </a:p>
        </p:txBody>
      </p:sp>
    </p:spTree>
    <p:extLst>
      <p:ext uri="{BB962C8B-B14F-4D97-AF65-F5344CB8AC3E}">
        <p14:creationId xmlns:p14="http://schemas.microsoft.com/office/powerpoint/2010/main" val="3324097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{B7A02DDC-7E5F-49B4-9B18-4829B1ACEB58}tf78438558_win32</Template>
  <TotalTime>43</TotalTime>
  <Words>630</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Garamond</vt:lpstr>
      <vt:lpstr>SavonVTI</vt:lpstr>
      <vt:lpstr>Predicting Severity of Accidents in Seattle</vt:lpstr>
      <vt:lpstr>Introduction</vt:lpstr>
      <vt:lpstr>Data Acquisition &amp; Cleaning</vt:lpstr>
      <vt:lpstr>Data Analysis</vt:lpstr>
      <vt:lpstr>Data Analysis</vt:lpstr>
      <vt:lpstr>Data Analysis</vt:lpstr>
      <vt:lpstr>Feature Selection</vt:lpstr>
      <vt:lpstr>Predictive Modeling</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Accidents in Seattle</dc:title>
  <dc:creator>Shwetha Acharya</dc:creator>
  <cp:lastModifiedBy>Shwetha Acharya</cp:lastModifiedBy>
  <cp:revision>6</cp:revision>
  <dcterms:created xsi:type="dcterms:W3CDTF">2020-11-04T18:57:24Z</dcterms:created>
  <dcterms:modified xsi:type="dcterms:W3CDTF">2020-11-04T19:41:04Z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