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6" r:id="rId4"/>
    <p:sldId id="267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7"/>
    <p:restoredTop sz="96197"/>
  </p:normalViewPr>
  <p:slideViewPr>
    <p:cSldViewPr snapToGrid="0" snapToObjects="1">
      <p:cViewPr varScale="1">
        <p:scale>
          <a:sx n="102" d="100"/>
          <a:sy n="102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8A2FE-7C63-A045-BDEB-B23D276C8C0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F1C1-01FD-B242-9CA8-310D49B57B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264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682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500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446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65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863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442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F1C1-01FD-B242-9CA8-310D49B57BF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285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564-65FA-024E-914E-D831B9D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5591-6D03-B14E-84F0-D017F789D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0A10-367A-EC4C-BB9B-AEC63553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D570-151C-774E-9CA6-FC437091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DC37-5D6B-7740-B29C-888B3DE2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7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683-29E2-0F48-9D71-8406513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BFAA-C5C9-8C4B-8980-62E46F96E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28FC-BEE3-2B42-9231-9920F8A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27FB-52E5-084A-859C-11DA58A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46FC-B523-834B-BBAB-3495296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C7931-1B35-B24C-897A-EB04E9FB3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41AF-429D-6240-9057-61D8D6D2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A61F-DB96-FF48-BD9E-4BED09A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34C7-F61F-FB47-BA42-3D55FDF9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E502-0ADB-1F43-B9F7-2918D665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4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D588-0B20-B249-A68B-499C27A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8B94-AED0-BD49-A9F1-E54E9910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50FB-1906-AC41-B533-6E41E1F8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1C55-DBFD-B14D-BDE1-84F79536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0347-5D9F-B543-B9A0-7B238BA4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6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2FE8-19EC-D145-AB9E-198B11AC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691D-EDF1-9147-B548-969570B2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1B62-4B63-D240-9C13-F3BD00C9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0437-41F2-B44B-B5C1-55DF08E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FC74-B395-3340-8346-8C73CDB2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93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AA31-F3A8-7549-9B45-CE32D89F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5596-631C-A84F-A066-213142E1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6E07-1BDF-8046-B18B-D3528FE93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065D-D744-0C4E-91A3-6F6AB8B0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ECBE-B086-874B-8C3B-82F6AA5E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BB69-6298-2845-9563-37B63F0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72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CAB9-604F-914A-BAE2-72F94A67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6D3F-FABB-E942-8823-20D3B1F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A16E5-2F7C-B04C-9A01-2C5AD534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5DEFF-27DB-1947-8469-DC7ED91D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29DCA-4993-9046-ADCF-FD190D5D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9C5D0-F6E6-7A46-865F-DEC2C205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CE2D1-023B-D54B-90CD-3A2F9DE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6C356-8483-C24E-9608-3086B32A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51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210B-2DAF-4846-B16A-1E79D1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57338-CBA7-424A-B541-5E3F250D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986AB-5A93-4244-ADD8-E25C7947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7018-A251-DF42-B5D0-78190959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04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63F0D-AEFF-4E4D-AEA7-5EBC348B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DB35-8688-F443-8E90-CE4BE59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ACC43-95F2-5049-93D0-FE309A4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40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F6D-CE62-6E41-B6E6-659C188E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B9D2-5D31-4240-8600-926B9B39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3DE9F-8408-AE49-89B1-36E2B8BC4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D73A-D3C6-AE42-87CF-07FC2E2A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1062A-35AC-0D44-9BA4-2FC79143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D917-3BD3-CD41-8B0A-A07A4E4D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1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9E60-DCFC-2D4B-B40F-3C1E59D4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FFFE-F528-BF45-B58B-66F4426E1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8C9B-A44E-454B-BB68-88E9834C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40B09-25A8-5749-AE9D-3FA3883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1ED1-28A7-C042-B725-039ED82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029A-F65B-1842-843F-DF6F5AC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7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11EF3-5C2A-7340-AAB2-F8DB98F6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0056-9B12-E640-965E-1C9B38F1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FE86-F0E2-064E-9011-A2C3FA34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6235-3C8A-6940-9A8C-21F11050BAEA}" type="datetimeFigureOut">
              <a:rPr lang="en-CH" smtClean="0"/>
              <a:t>07.12.21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EC7A-AA9C-5741-9107-3A314B94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C7D-3284-6A47-B20D-4C948D9E2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F5DF-3AC5-6343-949D-3DA578E94D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4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6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568931" y="1812894"/>
            <a:ext cx="10519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rgbClr val="001489"/>
                </a:solidFill>
              </a:rPr>
              <a:t>JCU MA5851 Data Science Master Class 1</a:t>
            </a:r>
          </a:p>
          <a:p>
            <a:pPr algn="ctr"/>
            <a:r>
              <a:rPr lang="en-CH" sz="2800" u="sng" dirty="0">
                <a:solidFill>
                  <a:srgbClr val="001489"/>
                </a:solidFill>
              </a:rPr>
              <a:t>Assignment 3</a:t>
            </a:r>
          </a:p>
          <a:p>
            <a:pPr algn="ctr"/>
            <a:r>
              <a:rPr lang="en-CH" sz="2800" dirty="0">
                <a:solidFill>
                  <a:srgbClr val="001489"/>
                </a:solidFill>
              </a:rPr>
              <a:t>Document 4: Assignment Video Presentation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AEED0C-9EE3-DF48-BF42-EEB721506BE7}"/>
              </a:ext>
            </a:extLst>
          </p:cNvPr>
          <p:cNvSpPr txBox="1"/>
          <p:nvPr/>
        </p:nvSpPr>
        <p:spPr>
          <a:xfrm>
            <a:off x="2578813" y="4165676"/>
            <a:ext cx="833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solidFill>
                  <a:srgbClr val="001489"/>
                </a:solidFill>
              </a:rPr>
              <a:t>Student: Sacha Schwab</a:t>
            </a:r>
          </a:p>
          <a:p>
            <a:r>
              <a:rPr lang="en-CH" sz="2000" dirty="0">
                <a:solidFill>
                  <a:srgbClr val="001489"/>
                </a:solidFill>
              </a:rPr>
              <a:t>Date: 8 December 2021</a:t>
            </a:r>
          </a:p>
        </p:txBody>
      </p:sp>
    </p:spTree>
    <p:extLst>
      <p:ext uri="{BB962C8B-B14F-4D97-AF65-F5344CB8AC3E}">
        <p14:creationId xmlns:p14="http://schemas.microsoft.com/office/powerpoint/2010/main" val="10614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0D60D5C5-C916-D94D-B9C5-1385C3A8AED6}"/>
              </a:ext>
            </a:extLst>
          </p:cNvPr>
          <p:cNvSpPr/>
          <p:nvPr/>
        </p:nvSpPr>
        <p:spPr>
          <a:xfrm>
            <a:off x="161047" y="880197"/>
            <a:ext cx="11856782" cy="510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001489"/>
                </a:solidFill>
              </a:rPr>
              <a:t>Project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DD5ED2-E9BC-7846-A7EC-D1482515FEAE}"/>
              </a:ext>
            </a:extLst>
          </p:cNvPr>
          <p:cNvSpPr/>
          <p:nvPr/>
        </p:nvSpPr>
        <p:spPr>
          <a:xfrm>
            <a:off x="6497783" y="1340084"/>
            <a:ext cx="5350653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NLP Engine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E4C4E-55F9-C841-B0E5-6C36D2B3122C}"/>
              </a:ext>
            </a:extLst>
          </p:cNvPr>
          <p:cNvSpPr/>
          <p:nvPr/>
        </p:nvSpPr>
        <p:spPr>
          <a:xfrm>
            <a:off x="3688696" y="1340051"/>
            <a:ext cx="2587551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Preprocessor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B619A-2E50-4548-A2CE-28EBB2FA2C97}"/>
              </a:ext>
            </a:extLst>
          </p:cNvPr>
          <p:cNvSpPr/>
          <p:nvPr/>
        </p:nvSpPr>
        <p:spPr>
          <a:xfrm>
            <a:off x="411021" y="1340085"/>
            <a:ext cx="2397275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Webcrawler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8EFB56-AE51-1A42-AC74-ED4073ED669D}"/>
              </a:ext>
            </a:extLst>
          </p:cNvPr>
          <p:cNvSpPr/>
          <p:nvPr/>
        </p:nvSpPr>
        <p:spPr>
          <a:xfrm>
            <a:off x="624306" y="453428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b="1" dirty="0"/>
              <a:t>h</a:t>
            </a:r>
            <a:r>
              <a:rPr lang="en-CH" b="1" dirty="0"/>
              <a:t>tml</a:t>
            </a:r>
          </a:p>
          <a:p>
            <a:pPr algn="r"/>
            <a:r>
              <a:rPr lang="en-CH" b="1" dirty="0"/>
              <a:t>Collector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1F6A1B-6571-3848-B328-D14BF12EC2BE}"/>
              </a:ext>
            </a:extLst>
          </p:cNvPr>
          <p:cNvSpPr/>
          <p:nvPr/>
        </p:nvSpPr>
        <p:spPr>
          <a:xfrm>
            <a:off x="626455" y="322505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Parser</a:t>
            </a:r>
            <a:endParaRPr lang="en-CH" b="1" dirty="0"/>
          </a:p>
        </p:txBody>
      </p:sp>
      <p:pic>
        <p:nvPicPr>
          <p:cNvPr id="10" name="Graphic 9" descr="Research with solid fill">
            <a:extLst>
              <a:ext uri="{FF2B5EF4-FFF2-40B4-BE49-F238E27FC236}">
                <a16:creationId xmlns:a16="http://schemas.microsoft.com/office/drawing/2014/main" id="{DB320C1B-4237-C746-B5D7-E59253F8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133" y="3375147"/>
            <a:ext cx="705975" cy="705975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D65D63-348D-994C-8EB9-8EEE3F50F3D1}"/>
              </a:ext>
            </a:extLst>
          </p:cNvPr>
          <p:cNvSpPr/>
          <p:nvPr/>
        </p:nvSpPr>
        <p:spPr>
          <a:xfrm>
            <a:off x="624306" y="193682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Structure</a:t>
            </a:r>
            <a:r>
              <a:rPr lang="de-CH" b="1" dirty="0"/>
              <a:t> &amp; </a:t>
            </a:r>
          </a:p>
          <a:p>
            <a:pPr algn="r"/>
            <a:r>
              <a:rPr lang="de-CH" b="1" dirty="0"/>
              <a:t>Save</a:t>
            </a:r>
            <a:endParaRPr lang="en-CH" b="1" dirty="0"/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764B61FB-0CE8-D741-98F5-B5BECF69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06" y="2001305"/>
            <a:ext cx="771685" cy="771685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C04913EF-8550-6044-AB1A-7E3E6561C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932" y="4672219"/>
            <a:ext cx="698225" cy="698225"/>
          </a:xfrm>
          <a:prstGeom prst="rect">
            <a:avLst/>
          </a:prstGeom>
        </p:spPr>
      </p:pic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CE78912C-997D-9C44-AC9E-360A4231B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9253" y="6064240"/>
            <a:ext cx="443922" cy="4439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B348A-CD60-4D4D-A221-F38987EB70A2}"/>
              </a:ext>
            </a:extLst>
          </p:cNvPr>
          <p:cNvSpPr txBox="1"/>
          <p:nvPr/>
        </p:nvSpPr>
        <p:spPr>
          <a:xfrm>
            <a:off x="343564" y="6374772"/>
            <a:ext cx="25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001489"/>
                </a:solidFill>
              </a:rPr>
              <a:t>WWW (Yahoo Finance)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A04D9-9E73-E54D-B96B-8956DB280E37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1601214" y="5851902"/>
            <a:ext cx="8445" cy="212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940801-1677-F043-AC96-D4D8982A321F}"/>
              </a:ext>
            </a:extLst>
          </p:cNvPr>
          <p:cNvSpPr/>
          <p:nvPr/>
        </p:nvSpPr>
        <p:spPr>
          <a:xfrm>
            <a:off x="3938305" y="193676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Text </a:t>
            </a:r>
            <a:r>
              <a:rPr lang="de-CH" b="1" dirty="0" err="1"/>
              <a:t>cleaning</a:t>
            </a:r>
            <a:endParaRPr lang="en-CH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70BD24-670C-E84D-A8A0-2C41FB2DDDD8}"/>
              </a:ext>
            </a:extLst>
          </p:cNvPr>
          <p:cNvSpPr/>
          <p:nvPr/>
        </p:nvSpPr>
        <p:spPr>
          <a:xfrm>
            <a:off x="6565004" y="6172010"/>
            <a:ext cx="5437358" cy="5002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z="2000" b="1" dirty="0">
                <a:solidFill>
                  <a:srgbClr val="001489"/>
                </a:solidFill>
              </a:rPr>
              <a:t>Further use e.g. Quant Analytics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E364FC-611E-BD4A-86DE-50A65E7FB42B}"/>
              </a:ext>
            </a:extLst>
          </p:cNvPr>
          <p:cNvSpPr/>
          <p:nvPr/>
        </p:nvSpPr>
        <p:spPr>
          <a:xfrm>
            <a:off x="3939736" y="453843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Vectorizer</a:t>
            </a:r>
            <a:endParaRPr lang="en-CH" b="1" dirty="0"/>
          </a:p>
        </p:txBody>
      </p:sp>
      <p:pic>
        <p:nvPicPr>
          <p:cNvPr id="77" name="Graphic 76" descr="Shuffle with solid fill">
            <a:extLst>
              <a:ext uri="{FF2B5EF4-FFF2-40B4-BE49-F238E27FC236}">
                <a16:creationId xmlns:a16="http://schemas.microsoft.com/office/drawing/2014/main" id="{0996FA67-D629-F441-8D0D-0371318B2C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45186" y="4877665"/>
            <a:ext cx="341343" cy="330068"/>
          </a:xfrm>
          <a:prstGeom prst="rect">
            <a:avLst/>
          </a:prstGeom>
        </p:spPr>
      </p:pic>
      <p:pic>
        <p:nvPicPr>
          <p:cNvPr id="81" name="Graphic 80" descr="Table outline">
            <a:extLst>
              <a:ext uri="{FF2B5EF4-FFF2-40B4-BE49-F238E27FC236}">
                <a16:creationId xmlns:a16="http://schemas.microsoft.com/office/drawing/2014/main" id="{04A0DDF4-8467-3847-884D-8C55EF144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83860" y="4741041"/>
            <a:ext cx="623924" cy="603315"/>
          </a:xfrm>
          <a:prstGeom prst="rect">
            <a:avLst/>
          </a:prstGeom>
        </p:spPr>
      </p:pic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ACE0D94-36D3-674D-9B1A-FA643AA663DD}"/>
              </a:ext>
            </a:extLst>
          </p:cNvPr>
          <p:cNvSpPr/>
          <p:nvPr/>
        </p:nvSpPr>
        <p:spPr>
          <a:xfrm>
            <a:off x="6773942" y="193682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Keyword </a:t>
            </a:r>
          </a:p>
          <a:p>
            <a:pPr algn="r"/>
            <a:r>
              <a:rPr lang="de-CH" b="1" dirty="0" err="1"/>
              <a:t>parser</a:t>
            </a:r>
            <a:endParaRPr lang="en-CH" b="1" dirty="0"/>
          </a:p>
        </p:txBody>
      </p:sp>
      <p:pic>
        <p:nvPicPr>
          <p:cNvPr id="88" name="Graphic 87" descr="Shower with solid fill">
            <a:extLst>
              <a:ext uri="{FF2B5EF4-FFF2-40B4-BE49-F238E27FC236}">
                <a16:creationId xmlns:a16="http://schemas.microsoft.com/office/drawing/2014/main" id="{76F84C75-40CF-3645-BCF1-22A2C5FCB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4931" y="2191598"/>
            <a:ext cx="517298" cy="517298"/>
          </a:xfrm>
          <a:prstGeom prst="rect">
            <a:avLst/>
          </a:prstGeom>
        </p:spPr>
      </p:pic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027D2-A4D9-1749-AB40-58E70CA7FD7A}"/>
              </a:ext>
            </a:extLst>
          </p:cNvPr>
          <p:cNvSpPr/>
          <p:nvPr/>
        </p:nvSpPr>
        <p:spPr>
          <a:xfrm>
            <a:off x="3934770" y="3224992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Tokenizer</a:t>
            </a:r>
            <a:endParaRPr lang="de-CH" b="1" dirty="0"/>
          </a:p>
        </p:txBody>
      </p:sp>
      <p:pic>
        <p:nvPicPr>
          <p:cNvPr id="93" name="Graphic 92" descr="Link with solid fill">
            <a:extLst>
              <a:ext uri="{FF2B5EF4-FFF2-40B4-BE49-F238E27FC236}">
                <a16:creationId xmlns:a16="http://schemas.microsoft.com/office/drawing/2014/main" id="{30D4C713-0708-F347-8099-2A447267E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54554" y="3417818"/>
            <a:ext cx="583216" cy="583216"/>
          </a:xfrm>
          <a:prstGeom prst="rect">
            <a:avLst/>
          </a:prstGeom>
        </p:spPr>
      </p:pic>
      <p:pic>
        <p:nvPicPr>
          <p:cNvPr id="118" name="Graphic 117" descr="Old Key with solid fill">
            <a:extLst>
              <a:ext uri="{FF2B5EF4-FFF2-40B4-BE49-F238E27FC236}">
                <a16:creationId xmlns:a16="http://schemas.microsoft.com/office/drawing/2014/main" id="{3AF192FC-4033-314B-AFE5-DD112334D4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85095" y="2120877"/>
            <a:ext cx="562619" cy="562619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0F76716-7D6C-F842-B561-1FBA9502F4F1}"/>
              </a:ext>
            </a:extLst>
          </p:cNvPr>
          <p:cNvSpPr/>
          <p:nvPr/>
        </p:nvSpPr>
        <p:spPr>
          <a:xfrm>
            <a:off x="6773942" y="322505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Entity</a:t>
            </a:r>
          </a:p>
          <a:p>
            <a:pPr algn="r"/>
            <a:r>
              <a:rPr lang="de-CH" b="1" dirty="0" err="1"/>
              <a:t>detector</a:t>
            </a:r>
            <a:endParaRPr lang="en-CH" b="1" dirty="0"/>
          </a:p>
        </p:txBody>
      </p:sp>
      <p:pic>
        <p:nvPicPr>
          <p:cNvPr id="122" name="Graphic 121" descr="User with solid fill">
            <a:extLst>
              <a:ext uri="{FF2B5EF4-FFF2-40B4-BE49-F238E27FC236}">
                <a16:creationId xmlns:a16="http://schemas.microsoft.com/office/drawing/2014/main" id="{14116FDF-C644-534C-ACAC-D7A3A5D6A3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45980" y="3347362"/>
            <a:ext cx="624366" cy="624366"/>
          </a:xfrm>
          <a:prstGeom prst="rect">
            <a:avLst/>
          </a:prstGeom>
        </p:spPr>
      </p:pic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8A34522-24BA-CF4C-B150-B785B86445B7}"/>
              </a:ext>
            </a:extLst>
          </p:cNvPr>
          <p:cNvSpPr/>
          <p:nvPr/>
        </p:nvSpPr>
        <p:spPr>
          <a:xfrm>
            <a:off x="6773942" y="4534186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Sentiment</a:t>
            </a:r>
          </a:p>
          <a:p>
            <a:pPr algn="r"/>
            <a:r>
              <a:rPr lang="de-CH" b="1" dirty="0" err="1"/>
              <a:t>detector</a:t>
            </a:r>
            <a:endParaRPr lang="en-CH" b="1" dirty="0"/>
          </a:p>
        </p:txBody>
      </p:sp>
      <p:pic>
        <p:nvPicPr>
          <p:cNvPr id="126" name="Graphic 125" descr="Thumbs up sign with solid fill">
            <a:extLst>
              <a:ext uri="{FF2B5EF4-FFF2-40B4-BE49-F238E27FC236}">
                <a16:creationId xmlns:a16="http://schemas.microsoft.com/office/drawing/2014/main" id="{A58784D9-3A3B-0D47-8EF6-4F6258C319C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35827" y="4632493"/>
            <a:ext cx="427770" cy="427770"/>
          </a:xfrm>
          <a:prstGeom prst="rect">
            <a:avLst/>
          </a:prstGeom>
        </p:spPr>
      </p:pic>
      <p:pic>
        <p:nvPicPr>
          <p:cNvPr id="128" name="Graphic 127" descr="Thumbs Down with solid fill">
            <a:extLst>
              <a:ext uri="{FF2B5EF4-FFF2-40B4-BE49-F238E27FC236}">
                <a16:creationId xmlns:a16="http://schemas.microsoft.com/office/drawing/2014/main" id="{A4B19E3C-908C-CB4D-8761-3447332A48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35827" y="4953811"/>
            <a:ext cx="427770" cy="42777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DEB1BF-970B-F540-869C-BECB3F68FE52}"/>
              </a:ext>
            </a:extLst>
          </p:cNvPr>
          <p:cNvCxnSpPr>
            <a:cxnSpLocks/>
            <a:stCxn id="39" idx="2"/>
            <a:endCxn id="89" idx="0"/>
          </p:cNvCxnSpPr>
          <p:nvPr/>
        </p:nvCxnSpPr>
        <p:spPr>
          <a:xfrm flipH="1">
            <a:off x="4955796" y="2881140"/>
            <a:ext cx="3535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B816ADE-D8F6-C048-9459-DC16B6D037A1}"/>
              </a:ext>
            </a:extLst>
          </p:cNvPr>
          <p:cNvCxnSpPr>
            <a:cxnSpLocks/>
          </p:cNvCxnSpPr>
          <p:nvPr/>
        </p:nvCxnSpPr>
        <p:spPr>
          <a:xfrm flipH="1">
            <a:off x="4985983" y="4181975"/>
            <a:ext cx="3535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D4C463-F2F3-FD40-9096-39AA35262DE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645332" y="4169438"/>
            <a:ext cx="2149" cy="36484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B5AFB7-5EA8-624A-A11E-39B128934499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645332" y="2881206"/>
            <a:ext cx="2149" cy="34385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14EBF62-BF2B-324C-AF65-BE9DF21FC168}"/>
              </a:ext>
            </a:extLst>
          </p:cNvPr>
          <p:cNvCxnSpPr>
            <a:cxnSpLocks/>
          </p:cNvCxnSpPr>
          <p:nvPr/>
        </p:nvCxnSpPr>
        <p:spPr>
          <a:xfrm>
            <a:off x="6266633" y="3595960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entagon 155">
            <a:extLst>
              <a:ext uri="{FF2B5EF4-FFF2-40B4-BE49-F238E27FC236}">
                <a16:creationId xmlns:a16="http://schemas.microsoft.com/office/drawing/2014/main" id="{01173DBD-C82C-764B-B94D-562AF48FE26D}"/>
              </a:ext>
            </a:extLst>
          </p:cNvPr>
          <p:cNvSpPr/>
          <p:nvPr/>
        </p:nvSpPr>
        <p:spPr>
          <a:xfrm>
            <a:off x="9088336" y="2345413"/>
            <a:ext cx="252065" cy="2714849"/>
          </a:xfrm>
          <a:prstGeom prst="homePlate">
            <a:avLst>
              <a:gd name="adj" fmla="val 100000"/>
            </a:avLst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BFC4E65-5442-CF42-94D3-F537FE968BF7}"/>
              </a:ext>
            </a:extLst>
          </p:cNvPr>
          <p:cNvSpPr/>
          <p:nvPr/>
        </p:nvSpPr>
        <p:spPr>
          <a:xfrm>
            <a:off x="9619405" y="2614238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Clustering</a:t>
            </a:r>
            <a:endParaRPr lang="en-CH" b="1" dirty="0"/>
          </a:p>
        </p:txBody>
      </p:sp>
      <p:pic>
        <p:nvPicPr>
          <p:cNvPr id="160" name="Graphic 159" descr="Network with solid fill">
            <a:extLst>
              <a:ext uri="{FF2B5EF4-FFF2-40B4-BE49-F238E27FC236}">
                <a16:creationId xmlns:a16="http://schemas.microsoft.com/office/drawing/2014/main" id="{C7FB793D-AE61-1C4F-BCAD-CE95296B9D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8733" y="2735205"/>
            <a:ext cx="695143" cy="695143"/>
          </a:xfrm>
          <a:prstGeom prst="rect">
            <a:avLst/>
          </a:prstGeom>
        </p:spPr>
      </p:pic>
      <p:pic>
        <p:nvPicPr>
          <p:cNvPr id="162" name="Graphic 161" descr="Statistics with solid fill">
            <a:extLst>
              <a:ext uri="{FF2B5EF4-FFF2-40B4-BE49-F238E27FC236}">
                <a16:creationId xmlns:a16="http://schemas.microsoft.com/office/drawing/2014/main" id="{9EA25604-48D6-9848-A7F1-49C21D93BFB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09667" y="6256258"/>
            <a:ext cx="363560" cy="363560"/>
          </a:xfrm>
          <a:prstGeom prst="rect">
            <a:avLst/>
          </a:prstGeom>
        </p:spPr>
      </p:pic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505405A4-E757-394B-87EB-92B6F35CC53E}"/>
              </a:ext>
            </a:extLst>
          </p:cNvPr>
          <p:cNvCxnSpPr>
            <a:cxnSpLocks/>
            <a:stCxn id="185" idx="2"/>
          </p:cNvCxnSpPr>
          <p:nvPr/>
        </p:nvCxnSpPr>
        <p:spPr>
          <a:xfrm rot="16200000" flipH="1">
            <a:off x="9829128" y="5296888"/>
            <a:ext cx="1635306" cy="1"/>
          </a:xfrm>
          <a:prstGeom prst="bentConnector3">
            <a:avLst/>
          </a:prstGeom>
          <a:ln w="28575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66F6821-1DF2-624F-BC74-D1E57D23FBEC}"/>
              </a:ext>
            </a:extLst>
          </p:cNvPr>
          <p:cNvSpPr/>
          <p:nvPr/>
        </p:nvSpPr>
        <p:spPr>
          <a:xfrm>
            <a:off x="2891494" y="1340050"/>
            <a:ext cx="642215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csv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A5D17D-B698-2F47-BE5F-6628FCAB1CA1}"/>
              </a:ext>
            </a:extLst>
          </p:cNvPr>
          <p:cNvCxnSpPr>
            <a:cxnSpLocks/>
          </p:cNvCxnSpPr>
          <p:nvPr/>
        </p:nvCxnSpPr>
        <p:spPr>
          <a:xfrm>
            <a:off x="3486159" y="3611856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D53E6FC-1E7A-A347-8980-4A5151093372}"/>
              </a:ext>
            </a:extLst>
          </p:cNvPr>
          <p:cNvCxnSpPr>
            <a:cxnSpLocks/>
          </p:cNvCxnSpPr>
          <p:nvPr/>
        </p:nvCxnSpPr>
        <p:spPr>
          <a:xfrm>
            <a:off x="2713309" y="3612142"/>
            <a:ext cx="298371" cy="32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9E654B8-B397-4949-8366-7BAA222DEC2B}"/>
              </a:ext>
            </a:extLst>
          </p:cNvPr>
          <p:cNvSpPr/>
          <p:nvPr/>
        </p:nvSpPr>
        <p:spPr>
          <a:xfrm>
            <a:off x="9726431" y="3890235"/>
            <a:ext cx="1840699" cy="5890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b="1" dirty="0">
                <a:solidFill>
                  <a:srgbClr val="001489"/>
                </a:solidFill>
              </a:rPr>
              <a:t>m</a:t>
            </a:r>
            <a:r>
              <a:rPr lang="en-CH" b="1" dirty="0">
                <a:solidFill>
                  <a:srgbClr val="001489"/>
                </a:solidFill>
              </a:rPr>
              <a:t>odel.pickle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C0DA1CD-5B21-614A-B178-CD904D406C9F}"/>
              </a:ext>
            </a:extLst>
          </p:cNvPr>
          <p:cNvCxnSpPr>
            <a:cxnSpLocks/>
          </p:cNvCxnSpPr>
          <p:nvPr/>
        </p:nvCxnSpPr>
        <p:spPr>
          <a:xfrm>
            <a:off x="10602053" y="3595958"/>
            <a:ext cx="0" cy="281487"/>
          </a:xfrm>
          <a:prstGeom prst="straightConnector1">
            <a:avLst/>
          </a:prstGeom>
          <a:ln w="76200">
            <a:solidFill>
              <a:srgbClr val="0014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Disk outline">
            <a:extLst>
              <a:ext uri="{FF2B5EF4-FFF2-40B4-BE49-F238E27FC236}">
                <a16:creationId xmlns:a16="http://schemas.microsoft.com/office/drawing/2014/main" id="{FC7779DA-52E1-404A-86DA-D4F0E39EE9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03991" y="3898309"/>
            <a:ext cx="580926" cy="5809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10F5D3B-DD07-4B4C-8DDD-599E2F5ADDC8}"/>
              </a:ext>
            </a:extLst>
          </p:cNvPr>
          <p:cNvSpPr txBox="1"/>
          <p:nvPr/>
        </p:nvSpPr>
        <p:spPr>
          <a:xfrm>
            <a:off x="615896" y="202702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1.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47155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2. Artifacts</a:t>
            </a:r>
          </a:p>
        </p:txBody>
      </p:sp>
    </p:spTree>
    <p:extLst>
      <p:ext uri="{BB962C8B-B14F-4D97-AF65-F5344CB8AC3E}">
        <p14:creationId xmlns:p14="http://schemas.microsoft.com/office/powerpoint/2010/main" val="30834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Branches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12B3C-259B-1848-A2A7-4E89C2F5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4" y="1625998"/>
            <a:ext cx="10519882" cy="3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3. Code Management - 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B642-3194-A64E-9994-6E8A3D55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4" y="1498799"/>
            <a:ext cx="8943584" cy="44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AAD1744-2773-8848-B485-4E4649EEF435}"/>
              </a:ext>
            </a:extLst>
          </p:cNvPr>
          <p:cNvSpPr txBox="1"/>
          <p:nvPr/>
        </p:nvSpPr>
        <p:spPr>
          <a:xfrm>
            <a:off x="836059" y="631365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b="1" dirty="0">
                <a:solidFill>
                  <a:srgbClr val="001489"/>
                </a:solidFill>
              </a:rPr>
              <a:t>4. Limitations Data</a:t>
            </a:r>
          </a:p>
        </p:txBody>
      </p:sp>
    </p:spTree>
    <p:extLst>
      <p:ext uri="{BB962C8B-B14F-4D97-AF65-F5344CB8AC3E}">
        <p14:creationId xmlns:p14="http://schemas.microsoft.com/office/powerpoint/2010/main" val="347662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EB619A-2E50-4548-A2CE-28EBB2FA2C97}"/>
              </a:ext>
            </a:extLst>
          </p:cNvPr>
          <p:cNvSpPr/>
          <p:nvPr/>
        </p:nvSpPr>
        <p:spPr>
          <a:xfrm>
            <a:off x="3504379" y="1173091"/>
            <a:ext cx="6360058" cy="45118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Webcrawler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2DF766-F29B-0D40-AE8A-D40E0619F337}"/>
              </a:ext>
            </a:extLst>
          </p:cNvPr>
          <p:cNvSpPr/>
          <p:nvPr/>
        </p:nvSpPr>
        <p:spPr>
          <a:xfrm>
            <a:off x="7472293" y="2489195"/>
            <a:ext cx="2290199" cy="17671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H" sz="2400" b="1" dirty="0">
                <a:solidFill>
                  <a:srgbClr val="001489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154D0-7498-D84B-8F2A-722E099FDE85}"/>
              </a:ext>
            </a:extLst>
          </p:cNvPr>
          <p:cNvSpPr txBox="1"/>
          <p:nvPr/>
        </p:nvSpPr>
        <p:spPr>
          <a:xfrm>
            <a:off x="836059" y="251222"/>
            <a:ext cx="1051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solidFill>
                  <a:srgbClr val="001489"/>
                </a:solidFill>
              </a:rPr>
              <a:t>Webcrawler workflow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8EFB56-AE51-1A42-AC74-ED4073ED669D}"/>
              </a:ext>
            </a:extLst>
          </p:cNvPr>
          <p:cNvSpPr/>
          <p:nvPr/>
        </p:nvSpPr>
        <p:spPr>
          <a:xfrm>
            <a:off x="4049038" y="1840934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main</a:t>
            </a:r>
            <a:endParaRPr lang="de-CH" b="1" dirty="0"/>
          </a:p>
          <a:p>
            <a:pPr algn="r"/>
            <a:r>
              <a:rPr lang="de-CH" b="1" dirty="0" err="1"/>
              <a:t>page</a:t>
            </a:r>
            <a:endParaRPr lang="de-CH" b="1" dirty="0"/>
          </a:p>
          <a:p>
            <a:pPr algn="r"/>
            <a:r>
              <a:rPr lang="de-CH" b="1" dirty="0" err="1"/>
              <a:t>request</a:t>
            </a:r>
            <a:endParaRPr lang="en-CH" b="1" dirty="0"/>
          </a:p>
        </p:txBody>
      </p:sp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C04913EF-8550-6044-AB1A-7E3E6561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464" y="1964011"/>
            <a:ext cx="698225" cy="698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DB348A-CD60-4D4D-A221-F38987EB70A2}"/>
              </a:ext>
            </a:extLst>
          </p:cNvPr>
          <p:cNvSpPr txBox="1"/>
          <p:nvPr/>
        </p:nvSpPr>
        <p:spPr>
          <a:xfrm>
            <a:off x="1597877" y="2489194"/>
            <a:ext cx="1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9"/>
                </a:solidFill>
              </a:rPr>
              <a:t>https://</a:t>
            </a:r>
            <a:r>
              <a:rPr lang="en-GB" sz="1400" dirty="0" err="1">
                <a:solidFill>
                  <a:srgbClr val="001489"/>
                </a:solidFill>
              </a:rPr>
              <a:t>finance.yahoo.com</a:t>
            </a:r>
            <a:r>
              <a:rPr lang="en-GB" sz="1400" dirty="0">
                <a:solidFill>
                  <a:srgbClr val="001489"/>
                </a:solidFill>
              </a:rPr>
              <a:t>/cryptocurrencies/</a:t>
            </a:r>
            <a:endParaRPr lang="en-CH" sz="1400" dirty="0">
              <a:solidFill>
                <a:srgbClr val="001489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D4C463-F2F3-FD40-9096-39AA35262D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92907" y="2313124"/>
            <a:ext cx="115613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4D906A1-21CF-8946-9426-E527582821EB}"/>
              </a:ext>
            </a:extLst>
          </p:cNvPr>
          <p:cNvSpPr/>
          <p:nvPr/>
        </p:nvSpPr>
        <p:spPr>
          <a:xfrm>
            <a:off x="4061917" y="3108310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</a:t>
            </a:r>
          </a:p>
          <a:p>
            <a:pPr algn="r"/>
            <a:r>
              <a:rPr lang="de-CH" b="1" dirty="0" err="1"/>
              <a:t>article</a:t>
            </a:r>
            <a:endParaRPr lang="de-CH" b="1" dirty="0"/>
          </a:p>
          <a:p>
            <a:pPr algn="r"/>
            <a:r>
              <a:rPr lang="de-CH" b="1" dirty="0" err="1"/>
              <a:t>urls</a:t>
            </a:r>
            <a:r>
              <a:rPr lang="de-CH" b="1" dirty="0"/>
              <a:t> (</a:t>
            </a:r>
            <a:r>
              <a:rPr lang="de-CH" b="1" dirty="0" err="1"/>
              <a:t>href</a:t>
            </a:r>
            <a:r>
              <a:rPr lang="de-CH" b="1" dirty="0"/>
              <a:t>)</a:t>
            </a:r>
            <a:endParaRPr lang="en-CH" b="1" dirty="0"/>
          </a:p>
        </p:txBody>
      </p:sp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0003CB08-8DB6-DF40-BC93-8D5909B78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0289" y="3108310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EA0891-CC33-0742-9801-810E55CFA752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5070064" y="2785314"/>
            <a:ext cx="12879" cy="32299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929B00C-C7CC-A048-B894-D9C3C1B2C914}"/>
              </a:ext>
            </a:extLst>
          </p:cNvPr>
          <p:cNvSpPr/>
          <p:nvPr/>
        </p:nvSpPr>
        <p:spPr>
          <a:xfrm>
            <a:off x="4077168" y="4375687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article</a:t>
            </a:r>
            <a:endParaRPr lang="de-CH" b="1" dirty="0"/>
          </a:p>
          <a:p>
            <a:pPr algn="r"/>
            <a:r>
              <a:rPr lang="de-CH" b="1" dirty="0" err="1"/>
              <a:t>pages</a:t>
            </a:r>
            <a:endParaRPr lang="de-CH" b="1" dirty="0"/>
          </a:p>
          <a:p>
            <a:pPr algn="r"/>
            <a:r>
              <a:rPr lang="de-CH" b="1" dirty="0" err="1"/>
              <a:t>requests</a:t>
            </a:r>
            <a:endParaRPr lang="en-CH" b="1" dirty="0"/>
          </a:p>
        </p:txBody>
      </p:sp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B3D71BF8-B185-CE44-9C6E-E477EEEE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464" y="4498764"/>
            <a:ext cx="698225" cy="6982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7623EFA-DC4E-AB49-A10D-5103D9DE75DB}"/>
              </a:ext>
            </a:extLst>
          </p:cNvPr>
          <p:cNvSpPr txBox="1"/>
          <p:nvPr/>
        </p:nvSpPr>
        <p:spPr>
          <a:xfrm>
            <a:off x="1649836" y="4775726"/>
            <a:ext cx="185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1489"/>
                </a:solidFill>
              </a:rPr>
              <a:t>https://</a:t>
            </a:r>
            <a:r>
              <a:rPr lang="en-GB" sz="1400" dirty="0" err="1">
                <a:solidFill>
                  <a:srgbClr val="001489"/>
                </a:solidFill>
              </a:rPr>
              <a:t>finance.yahoo.com</a:t>
            </a:r>
            <a:r>
              <a:rPr lang="en-GB" sz="1400" dirty="0">
                <a:solidFill>
                  <a:srgbClr val="001489"/>
                </a:solidFill>
              </a:rPr>
              <a:t>/.../</a:t>
            </a:r>
            <a:endParaRPr lang="en-CH" sz="1400" dirty="0">
              <a:solidFill>
                <a:srgbClr val="001489"/>
              </a:solidFill>
            </a:endParaRPr>
          </a:p>
        </p:txBody>
      </p: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EDE23C28-871E-634A-8E05-FBE4A69D4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305" y="1964010"/>
            <a:ext cx="698225" cy="698225"/>
          </a:xfrm>
          <a:prstGeom prst="rect">
            <a:avLst/>
          </a:prstGeom>
        </p:spPr>
      </p:pic>
      <p:pic>
        <p:nvPicPr>
          <p:cNvPr id="69" name="Graphic 68" descr="Web design with solid fill">
            <a:extLst>
              <a:ext uri="{FF2B5EF4-FFF2-40B4-BE49-F238E27FC236}">
                <a16:creationId xmlns:a16="http://schemas.microsoft.com/office/drawing/2014/main" id="{DCB4A7C6-AAAA-8A43-9CD2-87D62F787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655" y="4434226"/>
            <a:ext cx="413650" cy="413650"/>
          </a:xfrm>
          <a:prstGeom prst="rect">
            <a:avLst/>
          </a:prstGeom>
        </p:spPr>
      </p:pic>
      <p:pic>
        <p:nvPicPr>
          <p:cNvPr id="70" name="Graphic 69" descr="Web design with solid fill">
            <a:extLst>
              <a:ext uri="{FF2B5EF4-FFF2-40B4-BE49-F238E27FC236}">
                <a16:creationId xmlns:a16="http://schemas.microsoft.com/office/drawing/2014/main" id="{D6B4F652-DE3B-BE45-8A9D-3461E288C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498" y="4434226"/>
            <a:ext cx="413650" cy="413650"/>
          </a:xfrm>
          <a:prstGeom prst="rect">
            <a:avLst/>
          </a:prstGeom>
        </p:spPr>
      </p:pic>
      <p:pic>
        <p:nvPicPr>
          <p:cNvPr id="71" name="Graphic 70" descr="Web design with solid fill">
            <a:extLst>
              <a:ext uri="{FF2B5EF4-FFF2-40B4-BE49-F238E27FC236}">
                <a16:creationId xmlns:a16="http://schemas.microsoft.com/office/drawing/2014/main" id="{8795E38F-3C9A-0545-9A51-0E14CE4E4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417" y="4434226"/>
            <a:ext cx="413650" cy="413650"/>
          </a:xfrm>
          <a:prstGeom prst="rect">
            <a:avLst/>
          </a:prstGeom>
        </p:spPr>
      </p:pic>
      <p:pic>
        <p:nvPicPr>
          <p:cNvPr id="73" name="Graphic 72" descr="Web design with solid fill">
            <a:extLst>
              <a:ext uri="{FF2B5EF4-FFF2-40B4-BE49-F238E27FC236}">
                <a16:creationId xmlns:a16="http://schemas.microsoft.com/office/drawing/2014/main" id="{F9782797-37C0-BB43-8231-D1ADDA8F7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613" y="4434226"/>
            <a:ext cx="413650" cy="413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3651D1-AE49-A046-B40E-9A5C8CCE5237}"/>
              </a:ext>
            </a:extLst>
          </p:cNvPr>
          <p:cNvCxnSpPr>
            <a:cxnSpLocks/>
          </p:cNvCxnSpPr>
          <p:nvPr/>
        </p:nvCxnSpPr>
        <p:spPr>
          <a:xfrm flipH="1" flipV="1">
            <a:off x="3334657" y="4847876"/>
            <a:ext cx="727260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CADF267B-AB7F-6742-96F8-EE77A5AB4CAA}"/>
              </a:ext>
            </a:extLst>
          </p:cNvPr>
          <p:cNvSpPr/>
          <p:nvPr/>
        </p:nvSpPr>
        <p:spPr>
          <a:xfrm rot="5072906">
            <a:off x="5909129" y="2921280"/>
            <a:ext cx="732825" cy="2404041"/>
          </a:xfrm>
          <a:prstGeom prst="circularArrow">
            <a:avLst>
              <a:gd name="adj1" fmla="val 22036"/>
              <a:gd name="adj2" fmla="val 1142319"/>
              <a:gd name="adj3" fmla="val 20850065"/>
              <a:gd name="adj4" fmla="val 10800000"/>
              <a:gd name="adj5" fmla="val 12500"/>
            </a:avLst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347DA5-EE83-0645-A556-1708567CB81A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119220" y="4847876"/>
            <a:ext cx="1353073" cy="1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E53A25B-55DC-3B4B-8804-A3A9D5AC5F2F}"/>
              </a:ext>
            </a:extLst>
          </p:cNvPr>
          <p:cNvSpPr/>
          <p:nvPr/>
        </p:nvSpPr>
        <p:spPr>
          <a:xfrm>
            <a:off x="7615767" y="4405667"/>
            <a:ext cx="2042052" cy="94438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/>
              <a:t>parse</a:t>
            </a:r>
          </a:p>
          <a:p>
            <a:pPr algn="r"/>
            <a:r>
              <a:rPr lang="de-CH" b="1" dirty="0"/>
              <a:t>title, </a:t>
            </a:r>
            <a:r>
              <a:rPr lang="de-CH" b="1" dirty="0" err="1"/>
              <a:t>body</a:t>
            </a:r>
            <a:r>
              <a:rPr lang="de-CH" b="1" dirty="0"/>
              <a:t>,</a:t>
            </a:r>
          </a:p>
          <a:p>
            <a:pPr algn="r"/>
            <a:r>
              <a:rPr lang="de-CH" b="1" dirty="0" err="1"/>
              <a:t>date</a:t>
            </a:r>
            <a:endParaRPr lang="en-CH" b="1" dirty="0"/>
          </a:p>
        </p:txBody>
      </p:sp>
      <p:pic>
        <p:nvPicPr>
          <p:cNvPr id="86" name="Graphic 85" descr="Magnifying glass with solid fill">
            <a:extLst>
              <a:ext uri="{FF2B5EF4-FFF2-40B4-BE49-F238E27FC236}">
                <a16:creationId xmlns:a16="http://schemas.microsoft.com/office/drawing/2014/main" id="{F43728BF-DC6B-754B-8A29-E28CFDFD5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4139" y="4405667"/>
            <a:ext cx="914400" cy="914400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42D35D-16F8-B648-A3A8-FF1624ED79B0}"/>
              </a:ext>
            </a:extLst>
          </p:cNvPr>
          <p:cNvSpPr/>
          <p:nvPr/>
        </p:nvSpPr>
        <p:spPr>
          <a:xfrm>
            <a:off x="7896560" y="3087665"/>
            <a:ext cx="1303958" cy="985670"/>
          </a:xfrm>
          <a:prstGeom prst="roundRect">
            <a:avLst/>
          </a:prstGeom>
          <a:solidFill>
            <a:srgbClr val="001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b="1" dirty="0" err="1"/>
              <a:t>csv</a:t>
            </a:r>
            <a:endParaRPr lang="en-CH" b="1" dirty="0"/>
          </a:p>
        </p:txBody>
      </p:sp>
      <p:pic>
        <p:nvPicPr>
          <p:cNvPr id="27" name="Graphic 26" descr="Open folder outline">
            <a:extLst>
              <a:ext uri="{FF2B5EF4-FFF2-40B4-BE49-F238E27FC236}">
                <a16:creationId xmlns:a16="http://schemas.microsoft.com/office/drawing/2014/main" id="{6D6E2C8D-F0C6-8949-B161-384833189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8899" y="3214588"/>
            <a:ext cx="759183" cy="759183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C2B415-7AD6-084A-AC78-4EF299D04ED8}"/>
              </a:ext>
            </a:extLst>
          </p:cNvPr>
          <p:cNvCxnSpPr>
            <a:cxnSpLocks/>
            <a:stCxn id="84" idx="0"/>
            <a:endCxn id="87" idx="2"/>
          </p:cNvCxnSpPr>
          <p:nvPr/>
        </p:nvCxnSpPr>
        <p:spPr>
          <a:xfrm flipH="1" flipV="1">
            <a:off x="8548539" y="4073335"/>
            <a:ext cx="88254" cy="332332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21201</TotalTime>
  <Words>136</Words>
  <Application>Microsoft Macintosh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Sacha Schwab</dc:creator>
  <cp:lastModifiedBy>Sacha Schwab</cp:lastModifiedBy>
  <cp:revision>8</cp:revision>
  <dcterms:created xsi:type="dcterms:W3CDTF">2021-11-22T19:25:32Z</dcterms:created>
  <dcterms:modified xsi:type="dcterms:W3CDTF">2021-12-07T12:48:25Z</dcterms:modified>
</cp:coreProperties>
</file>