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5"/>
  </p:normalViewPr>
  <p:slideViewPr>
    <p:cSldViewPr snapToGrid="0">
      <p:cViewPr>
        <p:scale>
          <a:sx n="72" d="100"/>
          <a:sy n="72" d="100"/>
        </p:scale>
        <p:origin x="1160"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B0615-6A50-4E4B-B78C-0BBC55A4999A}" type="datetimeFigureOut">
              <a:rPr lang="en-US" smtClean="0"/>
              <a:t>10/5/24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AD76B-790A-B544-A85F-A5562A389E5E}" type="slidenum">
              <a:rPr lang="en-US" smtClean="0"/>
              <a:t>‹#›</a:t>
            </a:fld>
            <a:endParaRPr lang="en-US"/>
          </a:p>
        </p:txBody>
      </p:sp>
    </p:spTree>
    <p:extLst>
      <p:ext uri="{BB962C8B-B14F-4D97-AF65-F5344CB8AC3E}">
        <p14:creationId xmlns:p14="http://schemas.microsoft.com/office/powerpoint/2010/main" val="41455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D76B-790A-B544-A85F-A5562A389E5E}" type="slidenum">
              <a:rPr lang="en-US" smtClean="0"/>
              <a:t>1</a:t>
            </a:fld>
            <a:endParaRPr lang="en-US"/>
          </a:p>
        </p:txBody>
      </p:sp>
    </p:spTree>
    <p:extLst>
      <p:ext uri="{BB962C8B-B14F-4D97-AF65-F5344CB8AC3E}">
        <p14:creationId xmlns:p14="http://schemas.microsoft.com/office/powerpoint/2010/main" val="190132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D76B-790A-B544-A85F-A5562A389E5E}" type="slidenum">
              <a:rPr lang="en-US" smtClean="0"/>
              <a:t>2</a:t>
            </a:fld>
            <a:endParaRPr lang="en-US"/>
          </a:p>
        </p:txBody>
      </p:sp>
    </p:spTree>
    <p:extLst>
      <p:ext uri="{BB962C8B-B14F-4D97-AF65-F5344CB8AC3E}">
        <p14:creationId xmlns:p14="http://schemas.microsoft.com/office/powerpoint/2010/main" val="125282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866E-A22A-D92F-AB03-1DD9A0275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CF93A7-8031-93C1-3016-3957DB660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F15AA-5009-84D9-6542-3DBD84F80B5F}"/>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5" name="Footer Placeholder 4">
            <a:extLst>
              <a:ext uri="{FF2B5EF4-FFF2-40B4-BE49-F238E27FC236}">
                <a16:creationId xmlns:a16="http://schemas.microsoft.com/office/drawing/2014/main" id="{AA480EF4-3A3E-4713-611E-FEF7F448E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B1434-3938-5852-4DE8-255A7C69E342}"/>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207082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D0B8-4373-4FDE-D47A-D34A3154BE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BD299D-5020-DC93-61B1-41B36DFB1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6A600-F563-7F64-CF0C-7929648023E6}"/>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5" name="Footer Placeholder 4">
            <a:extLst>
              <a:ext uri="{FF2B5EF4-FFF2-40B4-BE49-F238E27FC236}">
                <a16:creationId xmlns:a16="http://schemas.microsoft.com/office/drawing/2014/main" id="{2CCA9D90-D2C6-FB9E-0630-E2B4980B4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BE5AA-480F-6000-AE18-C5818C2CC3A1}"/>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428116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56855-5E2B-0478-D2D4-4FC753FC67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42693B-3378-6CB1-1462-C5EE06037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CE6F7-87D9-8A74-6A69-F91E9D43A010}"/>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5" name="Footer Placeholder 4">
            <a:extLst>
              <a:ext uri="{FF2B5EF4-FFF2-40B4-BE49-F238E27FC236}">
                <a16:creationId xmlns:a16="http://schemas.microsoft.com/office/drawing/2014/main" id="{16FB57C9-1DBD-8832-EBAF-B59A8D09F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8E8C8-DD24-6DBB-A251-1B9A6569BB6C}"/>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132020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4AAE-B324-7289-7013-8C63EB1C8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B05B6-39BA-0E21-2247-D8F411975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52B4A-334A-C052-0B81-585C5C0CC18A}"/>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5" name="Footer Placeholder 4">
            <a:extLst>
              <a:ext uri="{FF2B5EF4-FFF2-40B4-BE49-F238E27FC236}">
                <a16:creationId xmlns:a16="http://schemas.microsoft.com/office/drawing/2014/main" id="{3A9E0924-47D1-F24B-658A-C89DEED96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C24F5-8B20-B728-E6EC-CEF7251CFCBA}"/>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270144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1C6D-2279-A278-0798-648023703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3AADB-E1C8-E4ED-A037-71A25CA869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06DB93-6C58-3E73-53EF-92E24A7FD1BF}"/>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5" name="Footer Placeholder 4">
            <a:extLst>
              <a:ext uri="{FF2B5EF4-FFF2-40B4-BE49-F238E27FC236}">
                <a16:creationId xmlns:a16="http://schemas.microsoft.com/office/drawing/2014/main" id="{E0CA879D-D672-DD81-9DB3-A52F7E0A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DE8A9-C277-C05E-1792-C75864A091A2}"/>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303051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A7F4-C631-D7D7-116D-F0E08B667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FE7E2-95A6-4E1F-F4A8-3065AE561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F2609F-3CE8-08EE-F659-54A84B641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141CDB-544A-7BE0-D12B-80B9D084B0D6}"/>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6" name="Footer Placeholder 5">
            <a:extLst>
              <a:ext uri="{FF2B5EF4-FFF2-40B4-BE49-F238E27FC236}">
                <a16:creationId xmlns:a16="http://schemas.microsoft.com/office/drawing/2014/main" id="{B146887D-1378-1839-B028-5C4BBF602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84721-D968-4253-5CF2-872E7C6E6061}"/>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377719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D446-0242-BD02-5CDA-37E1F4E5A1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EB75C-8936-E550-230C-A593AA01D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2AFED-1157-1273-C0BF-2631C9719D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2002C1-E90E-D6FE-B5C0-E95478581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C154A-47E5-8AF2-ED3E-20F449C51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CE73C-6936-79D8-D737-AD2A25C69446}"/>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8" name="Footer Placeholder 7">
            <a:extLst>
              <a:ext uri="{FF2B5EF4-FFF2-40B4-BE49-F238E27FC236}">
                <a16:creationId xmlns:a16="http://schemas.microsoft.com/office/drawing/2014/main" id="{067CE85D-FBA2-FC64-FD35-50A3EFBF1B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E148E-6B0F-CE4C-925A-672D8CE26346}"/>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420105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68A5-EFAE-B911-7621-A9FB793450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E6B32-8905-5AB0-E3B2-7BF1236C4091}"/>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4" name="Footer Placeholder 3">
            <a:extLst>
              <a:ext uri="{FF2B5EF4-FFF2-40B4-BE49-F238E27FC236}">
                <a16:creationId xmlns:a16="http://schemas.microsoft.com/office/drawing/2014/main" id="{8E760E2C-7057-1844-4A24-64E1B39D3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15BD8-20A7-F035-BA8E-57A8D8DB6ACC}"/>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224023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80CD0-F795-E3D6-CAC7-E9F7F450C48A}"/>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3" name="Footer Placeholder 2">
            <a:extLst>
              <a:ext uri="{FF2B5EF4-FFF2-40B4-BE49-F238E27FC236}">
                <a16:creationId xmlns:a16="http://schemas.microsoft.com/office/drawing/2014/main" id="{FF281EC9-2C28-A541-38AE-39124E0ADE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5357F-F2E6-BF64-0723-EA9DAB5835F2}"/>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285114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446F-18F1-39DD-0A6E-F80F0BA85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7D8F2-5ED7-810F-9BA4-A4C1BD4A5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8FFC2-5356-2BA7-5816-3C90AC65F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D1B97-AA8C-600C-FD2B-99DF33749482}"/>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6" name="Footer Placeholder 5">
            <a:extLst>
              <a:ext uri="{FF2B5EF4-FFF2-40B4-BE49-F238E27FC236}">
                <a16:creationId xmlns:a16="http://schemas.microsoft.com/office/drawing/2014/main" id="{6621336E-4707-6F00-6630-6C1F833D3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7D3D0-3160-9D2C-022F-52E3E4010931}"/>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127469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D702-56CC-1A96-83D9-C245E09C9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B3F320-DE2E-D0FC-7EEE-8790ED44A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5C27D8-1D98-7F23-14AD-F16973073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4ACFC-F4A2-E631-AB09-ED4FA0CD972B}"/>
              </a:ext>
            </a:extLst>
          </p:cNvPr>
          <p:cNvSpPr>
            <a:spLocks noGrp="1"/>
          </p:cNvSpPr>
          <p:nvPr>
            <p:ph type="dt" sz="half" idx="10"/>
          </p:nvPr>
        </p:nvSpPr>
        <p:spPr/>
        <p:txBody>
          <a:bodyPr/>
          <a:lstStyle/>
          <a:p>
            <a:fld id="{88CD77E9-0D9A-184B-AEA2-E78E819127B7}" type="datetimeFigureOut">
              <a:rPr lang="en-US" smtClean="0"/>
              <a:t>9/29/24</a:t>
            </a:fld>
            <a:endParaRPr lang="en-US"/>
          </a:p>
        </p:txBody>
      </p:sp>
      <p:sp>
        <p:nvSpPr>
          <p:cNvPr id="6" name="Footer Placeholder 5">
            <a:extLst>
              <a:ext uri="{FF2B5EF4-FFF2-40B4-BE49-F238E27FC236}">
                <a16:creationId xmlns:a16="http://schemas.microsoft.com/office/drawing/2014/main" id="{7839C57F-3329-4C00-07B7-0CD7473CF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264B8-0B88-A7B3-E60B-EBA7C66770A1}"/>
              </a:ext>
            </a:extLst>
          </p:cNvPr>
          <p:cNvSpPr>
            <a:spLocks noGrp="1"/>
          </p:cNvSpPr>
          <p:nvPr>
            <p:ph type="sldNum" sz="quarter" idx="12"/>
          </p:nvPr>
        </p:nvSpPr>
        <p:spPr/>
        <p:txBody>
          <a:bodyPr/>
          <a:lstStyle/>
          <a:p>
            <a:fld id="{ABB97D96-2782-D94C-BD77-6A94CBC261E5}" type="slidenum">
              <a:rPr lang="en-US" smtClean="0"/>
              <a:t>‹#›</a:t>
            </a:fld>
            <a:endParaRPr lang="en-US"/>
          </a:p>
        </p:txBody>
      </p:sp>
    </p:spTree>
    <p:extLst>
      <p:ext uri="{BB962C8B-B14F-4D97-AF65-F5344CB8AC3E}">
        <p14:creationId xmlns:p14="http://schemas.microsoft.com/office/powerpoint/2010/main" val="147837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4A8A3-126B-1C70-C97D-342C178F8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D69145-F7AE-B969-4F01-3518891BF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B6A43-0E07-76C4-6B5C-49D0DD3A1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D77E9-0D9A-184B-AEA2-E78E819127B7}" type="datetimeFigureOut">
              <a:rPr lang="en-US" smtClean="0"/>
              <a:t>9/29/24</a:t>
            </a:fld>
            <a:endParaRPr lang="en-US"/>
          </a:p>
        </p:txBody>
      </p:sp>
      <p:sp>
        <p:nvSpPr>
          <p:cNvPr id="5" name="Footer Placeholder 4">
            <a:extLst>
              <a:ext uri="{FF2B5EF4-FFF2-40B4-BE49-F238E27FC236}">
                <a16:creationId xmlns:a16="http://schemas.microsoft.com/office/drawing/2014/main" id="{260528EB-405E-1E89-081E-109EBEC1D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EA21413-0FA4-9E44-6486-822E203BC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B97D96-2782-D94C-BD77-6A94CBC261E5}" type="slidenum">
              <a:rPr lang="en-US" smtClean="0"/>
              <a:t>‹#›</a:t>
            </a:fld>
            <a:endParaRPr lang="en-US"/>
          </a:p>
        </p:txBody>
      </p:sp>
    </p:spTree>
    <p:extLst>
      <p:ext uri="{BB962C8B-B14F-4D97-AF65-F5344CB8AC3E}">
        <p14:creationId xmlns:p14="http://schemas.microsoft.com/office/powerpoint/2010/main" val="99237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36E126E-5722-CC01-AE76-1CB9EFB59045}"/>
              </a:ext>
            </a:extLst>
          </p:cNvPr>
          <p:cNvSpPr/>
          <p:nvPr/>
        </p:nvSpPr>
        <p:spPr>
          <a:xfrm>
            <a:off x="2939142" y="0"/>
            <a:ext cx="9252857"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4F8F5B-D76B-6788-91D8-5DCA2FCFCBE8}"/>
              </a:ext>
            </a:extLst>
          </p:cNvPr>
          <p:cNvSpPr/>
          <p:nvPr/>
        </p:nvSpPr>
        <p:spPr>
          <a:xfrm>
            <a:off x="0" y="0"/>
            <a:ext cx="2960914"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0585D27-9F76-5D35-BD7D-E5B54787D808}"/>
              </a:ext>
            </a:extLst>
          </p:cNvPr>
          <p:cNvSpPr txBox="1"/>
          <p:nvPr/>
        </p:nvSpPr>
        <p:spPr>
          <a:xfrm>
            <a:off x="283029" y="315686"/>
            <a:ext cx="2133600" cy="369332"/>
          </a:xfrm>
          <a:prstGeom prst="rect">
            <a:avLst/>
          </a:prstGeom>
          <a:noFill/>
        </p:spPr>
        <p:txBody>
          <a:bodyPr wrap="square" rtlCol="0">
            <a:spAutoFit/>
          </a:bodyPr>
          <a:lstStyle/>
          <a:p>
            <a:r>
              <a:rPr lang="en-US" b="1" dirty="0">
                <a:solidFill>
                  <a:schemeClr val="bg1"/>
                </a:solidFill>
              </a:rPr>
              <a:t>GDPR </a:t>
            </a:r>
            <a:r>
              <a:rPr lang="en-US" b="1" dirty="0" err="1">
                <a:solidFill>
                  <a:schemeClr val="bg1"/>
                </a:solidFill>
              </a:rPr>
              <a:t>Quizz</a:t>
            </a:r>
            <a:endParaRPr lang="en-US" b="1" dirty="0">
              <a:solidFill>
                <a:schemeClr val="bg1"/>
              </a:solidFill>
            </a:endParaRPr>
          </a:p>
        </p:txBody>
      </p:sp>
      <p:sp>
        <p:nvSpPr>
          <p:cNvPr id="12" name="TextBox 11">
            <a:extLst>
              <a:ext uri="{FF2B5EF4-FFF2-40B4-BE49-F238E27FC236}">
                <a16:creationId xmlns:a16="http://schemas.microsoft.com/office/drawing/2014/main" id="{5AA50D61-6C28-6410-067C-3B8ADF0016BE}"/>
              </a:ext>
            </a:extLst>
          </p:cNvPr>
          <p:cNvSpPr txBox="1"/>
          <p:nvPr/>
        </p:nvSpPr>
        <p:spPr>
          <a:xfrm>
            <a:off x="283029" y="1088572"/>
            <a:ext cx="1311966" cy="4247317"/>
          </a:xfrm>
          <a:prstGeom prst="rect">
            <a:avLst/>
          </a:prstGeom>
          <a:noFill/>
        </p:spPr>
        <p:txBody>
          <a:bodyPr wrap="square" rtlCol="0">
            <a:spAutoFit/>
          </a:bodyPr>
          <a:lstStyle/>
          <a:p>
            <a:r>
              <a:rPr lang="en-US" dirty="0">
                <a:solidFill>
                  <a:schemeClr val="bg1"/>
                </a:solidFill>
              </a:rPr>
              <a:t>Question 1</a:t>
            </a:r>
          </a:p>
          <a:p>
            <a:endParaRPr lang="en-US" dirty="0">
              <a:solidFill>
                <a:schemeClr val="bg1"/>
              </a:solidFill>
            </a:endParaRPr>
          </a:p>
          <a:p>
            <a:r>
              <a:rPr lang="en-US" dirty="0">
                <a:solidFill>
                  <a:schemeClr val="bg1"/>
                </a:solidFill>
              </a:rPr>
              <a:t>Question 2</a:t>
            </a:r>
          </a:p>
          <a:p>
            <a:endParaRPr lang="en-US" dirty="0">
              <a:solidFill>
                <a:schemeClr val="bg1"/>
              </a:solidFill>
            </a:endParaRPr>
          </a:p>
          <a:p>
            <a:r>
              <a:rPr lang="en-US" dirty="0">
                <a:solidFill>
                  <a:schemeClr val="bg1"/>
                </a:solidFill>
              </a:rPr>
              <a:t>Question 3</a:t>
            </a:r>
          </a:p>
          <a:p>
            <a:endParaRPr lang="en-US" dirty="0">
              <a:solidFill>
                <a:schemeClr val="bg1"/>
              </a:solidFill>
            </a:endParaRPr>
          </a:p>
          <a:p>
            <a:r>
              <a:rPr lang="en-US" dirty="0">
                <a:solidFill>
                  <a:schemeClr val="bg1"/>
                </a:solidFill>
              </a:rPr>
              <a:t>Question 4</a:t>
            </a:r>
          </a:p>
          <a:p>
            <a:endParaRPr lang="en-US" dirty="0">
              <a:solidFill>
                <a:schemeClr val="bg1"/>
              </a:solidFill>
            </a:endParaRPr>
          </a:p>
          <a:p>
            <a:r>
              <a:rPr lang="en-US" dirty="0">
                <a:solidFill>
                  <a:schemeClr val="bg1"/>
                </a:solidFill>
              </a:rPr>
              <a:t>Question 5</a:t>
            </a:r>
          </a:p>
          <a:p>
            <a:endParaRPr lang="en-US" dirty="0">
              <a:solidFill>
                <a:schemeClr val="bg1"/>
              </a:solidFill>
            </a:endParaRPr>
          </a:p>
          <a:p>
            <a:r>
              <a:rPr lang="en-US" dirty="0">
                <a:solidFill>
                  <a:schemeClr val="bg1"/>
                </a:solidFill>
              </a:rPr>
              <a:t>Question 6</a:t>
            </a:r>
          </a:p>
          <a:p>
            <a:endParaRPr lang="en-US" dirty="0">
              <a:solidFill>
                <a:schemeClr val="bg1"/>
              </a:solidFill>
            </a:endParaRPr>
          </a:p>
          <a:p>
            <a:r>
              <a:rPr lang="en-US" dirty="0">
                <a:solidFill>
                  <a:schemeClr val="bg1"/>
                </a:solidFill>
              </a:rPr>
              <a:t>Question 7</a:t>
            </a:r>
          </a:p>
          <a:p>
            <a:endParaRPr lang="en-US" dirty="0">
              <a:solidFill>
                <a:schemeClr val="bg1"/>
              </a:solidFill>
            </a:endParaRPr>
          </a:p>
          <a:p>
            <a:r>
              <a:rPr lang="en-US" dirty="0">
                <a:solidFill>
                  <a:schemeClr val="bg1"/>
                </a:solidFill>
              </a:rPr>
              <a:t>Question 8</a:t>
            </a:r>
          </a:p>
        </p:txBody>
      </p:sp>
      <p:pic>
        <p:nvPicPr>
          <p:cNvPr id="15" name="Graphic 14" descr="Checkmark with solid fill">
            <a:extLst>
              <a:ext uri="{FF2B5EF4-FFF2-40B4-BE49-F238E27FC236}">
                <a16:creationId xmlns:a16="http://schemas.microsoft.com/office/drawing/2014/main" id="{937268C7-8DB5-5DA9-23D5-FBF32631FC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4994" y="1105680"/>
            <a:ext cx="282558" cy="282558"/>
          </a:xfrm>
          <a:prstGeom prst="rect">
            <a:avLst/>
          </a:prstGeom>
        </p:spPr>
      </p:pic>
      <p:pic>
        <p:nvPicPr>
          <p:cNvPr id="19" name="Graphic 18" descr="Close with solid fill">
            <a:extLst>
              <a:ext uri="{FF2B5EF4-FFF2-40B4-BE49-F238E27FC236}">
                <a16:creationId xmlns:a16="http://schemas.microsoft.com/office/drawing/2014/main" id="{7610AD1F-0DF8-517E-1012-35F78043C5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94995" y="1687903"/>
            <a:ext cx="282557" cy="282557"/>
          </a:xfrm>
          <a:prstGeom prst="rect">
            <a:avLst/>
          </a:prstGeom>
        </p:spPr>
      </p:pic>
      <p:sp>
        <p:nvSpPr>
          <p:cNvPr id="20" name="TextBox 19">
            <a:extLst>
              <a:ext uri="{FF2B5EF4-FFF2-40B4-BE49-F238E27FC236}">
                <a16:creationId xmlns:a16="http://schemas.microsoft.com/office/drawing/2014/main" id="{A03F7D0F-4AD0-1ACE-093F-8BE3B29866F9}"/>
              </a:ext>
            </a:extLst>
          </p:cNvPr>
          <p:cNvSpPr txBox="1"/>
          <p:nvPr/>
        </p:nvSpPr>
        <p:spPr>
          <a:xfrm>
            <a:off x="3874576" y="685018"/>
            <a:ext cx="6722429" cy="1477328"/>
          </a:xfrm>
          <a:prstGeom prst="rect">
            <a:avLst/>
          </a:prstGeom>
          <a:noFill/>
        </p:spPr>
        <p:txBody>
          <a:bodyPr wrap="square" rtlCol="0">
            <a:spAutoFit/>
          </a:bodyPr>
          <a:lstStyle/>
          <a:p>
            <a:r>
              <a:rPr lang="en-US" dirty="0">
                <a:solidFill>
                  <a:schemeClr val="bg1"/>
                </a:solidFill>
              </a:rPr>
              <a:t>Question 3</a:t>
            </a:r>
          </a:p>
          <a:p>
            <a:endParaRPr lang="en-US" dirty="0">
              <a:solidFill>
                <a:schemeClr val="bg1"/>
              </a:solidFill>
            </a:endParaRPr>
          </a:p>
          <a:p>
            <a:r>
              <a:rPr lang="en-US" dirty="0">
                <a:solidFill>
                  <a:schemeClr val="bg1"/>
                </a:solidFill>
              </a:rPr>
              <a:t>Which of the following is not a relevant factor in determining whether GDPR applies to a non-EU entity?</a:t>
            </a:r>
          </a:p>
          <a:p>
            <a:endParaRPr lang="en-US" dirty="0">
              <a:solidFill>
                <a:schemeClr val="bg1"/>
              </a:solidFill>
            </a:endParaRPr>
          </a:p>
        </p:txBody>
      </p:sp>
      <p:sp>
        <p:nvSpPr>
          <p:cNvPr id="21" name="Rounded Rectangle 20">
            <a:extLst>
              <a:ext uri="{FF2B5EF4-FFF2-40B4-BE49-F238E27FC236}">
                <a16:creationId xmlns:a16="http://schemas.microsoft.com/office/drawing/2014/main" id="{34C84A9C-0257-C2BE-EA2A-4225EFE2DD8F}"/>
              </a:ext>
            </a:extLst>
          </p:cNvPr>
          <p:cNvSpPr/>
          <p:nvPr/>
        </p:nvSpPr>
        <p:spPr>
          <a:xfrm>
            <a:off x="3919327" y="2109915"/>
            <a:ext cx="7314730" cy="50740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UcPeriod"/>
            </a:pPr>
            <a:r>
              <a:rPr lang="en-US" sz="1400" dirty="0">
                <a:solidFill>
                  <a:schemeClr val="bg1"/>
                </a:solidFill>
              </a:rPr>
              <a:t>Whether the company offers services to EU citizens while they are physically located in the EU. </a:t>
            </a:r>
          </a:p>
        </p:txBody>
      </p:sp>
      <p:sp>
        <p:nvSpPr>
          <p:cNvPr id="26" name="Rounded Rectangle 25">
            <a:extLst>
              <a:ext uri="{FF2B5EF4-FFF2-40B4-BE49-F238E27FC236}">
                <a16:creationId xmlns:a16="http://schemas.microsoft.com/office/drawing/2014/main" id="{CBB58DE5-E7F9-ECB9-49CC-2C80EB570EBF}"/>
              </a:ext>
            </a:extLst>
          </p:cNvPr>
          <p:cNvSpPr/>
          <p:nvPr/>
        </p:nvSpPr>
        <p:spPr>
          <a:xfrm flipH="1">
            <a:off x="3928162" y="5538003"/>
            <a:ext cx="1369303" cy="32893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sp>
        <p:nvSpPr>
          <p:cNvPr id="30" name="Rounded Rectangle 29">
            <a:extLst>
              <a:ext uri="{FF2B5EF4-FFF2-40B4-BE49-F238E27FC236}">
                <a16:creationId xmlns:a16="http://schemas.microsoft.com/office/drawing/2014/main" id="{7B07A3F9-D550-E5A9-0921-25F7FEB5A212}"/>
              </a:ext>
            </a:extLst>
          </p:cNvPr>
          <p:cNvSpPr/>
          <p:nvPr/>
        </p:nvSpPr>
        <p:spPr>
          <a:xfrm>
            <a:off x="3908205" y="2762049"/>
            <a:ext cx="7314730" cy="50740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UcPeriod" startAt="2"/>
            </a:pPr>
            <a:r>
              <a:rPr lang="en-US" sz="1400" dirty="0">
                <a:solidFill>
                  <a:schemeClr val="bg1"/>
                </a:solidFill>
              </a:rPr>
              <a:t>Whether the company has an office in an EU member state. </a:t>
            </a:r>
          </a:p>
        </p:txBody>
      </p:sp>
      <p:sp>
        <p:nvSpPr>
          <p:cNvPr id="31" name="Rounded Rectangle 30">
            <a:extLst>
              <a:ext uri="{FF2B5EF4-FFF2-40B4-BE49-F238E27FC236}">
                <a16:creationId xmlns:a16="http://schemas.microsoft.com/office/drawing/2014/main" id="{62349FCF-6F16-091A-D908-FBB0B54F3A85}"/>
              </a:ext>
            </a:extLst>
          </p:cNvPr>
          <p:cNvSpPr/>
          <p:nvPr/>
        </p:nvSpPr>
        <p:spPr>
          <a:xfrm>
            <a:off x="3919327" y="3371096"/>
            <a:ext cx="7314730" cy="507401"/>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UcPeriod" startAt="3"/>
            </a:pPr>
            <a:r>
              <a:rPr lang="en-US" sz="1400" dirty="0">
                <a:solidFill>
                  <a:schemeClr val="accent6">
                    <a:lumMod val="60000"/>
                    <a:lumOff val="40000"/>
                  </a:schemeClr>
                </a:solidFill>
              </a:rPr>
              <a:t>Whether the company processes personal data of EU citizens in the context of an activity carried out in the EU.</a:t>
            </a:r>
          </a:p>
        </p:txBody>
      </p:sp>
      <p:sp>
        <p:nvSpPr>
          <p:cNvPr id="32" name="Rounded Rectangle 31">
            <a:extLst>
              <a:ext uri="{FF2B5EF4-FFF2-40B4-BE49-F238E27FC236}">
                <a16:creationId xmlns:a16="http://schemas.microsoft.com/office/drawing/2014/main" id="{BE150FBC-3CD4-BDF0-31ED-BA8A422E075E}"/>
              </a:ext>
            </a:extLst>
          </p:cNvPr>
          <p:cNvSpPr/>
          <p:nvPr/>
        </p:nvSpPr>
        <p:spPr>
          <a:xfrm>
            <a:off x="3908205" y="4029467"/>
            <a:ext cx="7314730" cy="50740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UcPeriod" startAt="4"/>
            </a:pPr>
            <a:r>
              <a:rPr lang="en-US" sz="1400" dirty="0">
                <a:solidFill>
                  <a:schemeClr val="bg1"/>
                </a:solidFill>
              </a:rPr>
              <a:t>Whether the company transfers EU citizens' data to third countries without offering services or targeting them directly.</a:t>
            </a:r>
          </a:p>
        </p:txBody>
      </p:sp>
    </p:spTree>
    <p:extLst>
      <p:ext uri="{BB962C8B-B14F-4D97-AF65-F5344CB8AC3E}">
        <p14:creationId xmlns:p14="http://schemas.microsoft.com/office/powerpoint/2010/main" val="277997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36E126E-5722-CC01-AE76-1CB9EFB59045}"/>
              </a:ext>
            </a:extLst>
          </p:cNvPr>
          <p:cNvSpPr/>
          <p:nvPr/>
        </p:nvSpPr>
        <p:spPr>
          <a:xfrm>
            <a:off x="2939142" y="0"/>
            <a:ext cx="9252857"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4F8F5B-D76B-6788-91D8-5DCA2FCFCBE8}"/>
              </a:ext>
            </a:extLst>
          </p:cNvPr>
          <p:cNvSpPr/>
          <p:nvPr/>
        </p:nvSpPr>
        <p:spPr>
          <a:xfrm>
            <a:off x="0" y="0"/>
            <a:ext cx="2960914"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0585D27-9F76-5D35-BD7D-E5B54787D808}"/>
              </a:ext>
            </a:extLst>
          </p:cNvPr>
          <p:cNvSpPr txBox="1"/>
          <p:nvPr/>
        </p:nvSpPr>
        <p:spPr>
          <a:xfrm>
            <a:off x="283029" y="315686"/>
            <a:ext cx="2133600" cy="369332"/>
          </a:xfrm>
          <a:prstGeom prst="rect">
            <a:avLst/>
          </a:prstGeom>
          <a:noFill/>
        </p:spPr>
        <p:txBody>
          <a:bodyPr wrap="square" rtlCol="0">
            <a:spAutoFit/>
          </a:bodyPr>
          <a:lstStyle/>
          <a:p>
            <a:r>
              <a:rPr lang="en-US" b="1" dirty="0">
                <a:solidFill>
                  <a:schemeClr val="bg1"/>
                </a:solidFill>
              </a:rPr>
              <a:t>GDPR </a:t>
            </a:r>
            <a:r>
              <a:rPr lang="en-US" b="1" dirty="0" err="1">
                <a:solidFill>
                  <a:schemeClr val="bg1"/>
                </a:solidFill>
              </a:rPr>
              <a:t>Quizz</a:t>
            </a:r>
            <a:endParaRPr lang="en-US" b="1" dirty="0">
              <a:solidFill>
                <a:schemeClr val="bg1"/>
              </a:solidFill>
            </a:endParaRPr>
          </a:p>
        </p:txBody>
      </p:sp>
      <p:sp>
        <p:nvSpPr>
          <p:cNvPr id="12" name="TextBox 11">
            <a:extLst>
              <a:ext uri="{FF2B5EF4-FFF2-40B4-BE49-F238E27FC236}">
                <a16:creationId xmlns:a16="http://schemas.microsoft.com/office/drawing/2014/main" id="{5AA50D61-6C28-6410-067C-3B8ADF0016BE}"/>
              </a:ext>
            </a:extLst>
          </p:cNvPr>
          <p:cNvSpPr txBox="1"/>
          <p:nvPr/>
        </p:nvSpPr>
        <p:spPr>
          <a:xfrm>
            <a:off x="283029" y="1088572"/>
            <a:ext cx="1311966" cy="4247317"/>
          </a:xfrm>
          <a:prstGeom prst="rect">
            <a:avLst/>
          </a:prstGeom>
          <a:noFill/>
        </p:spPr>
        <p:txBody>
          <a:bodyPr wrap="square" rtlCol="0">
            <a:spAutoFit/>
          </a:bodyPr>
          <a:lstStyle/>
          <a:p>
            <a:r>
              <a:rPr lang="en-US" dirty="0">
                <a:solidFill>
                  <a:schemeClr val="bg1"/>
                </a:solidFill>
              </a:rPr>
              <a:t>Question 1</a:t>
            </a:r>
          </a:p>
          <a:p>
            <a:endParaRPr lang="en-US" dirty="0">
              <a:solidFill>
                <a:schemeClr val="bg1"/>
              </a:solidFill>
            </a:endParaRPr>
          </a:p>
          <a:p>
            <a:r>
              <a:rPr lang="en-US" dirty="0">
                <a:solidFill>
                  <a:schemeClr val="bg1"/>
                </a:solidFill>
              </a:rPr>
              <a:t>Question 2</a:t>
            </a:r>
          </a:p>
          <a:p>
            <a:endParaRPr lang="en-US" dirty="0">
              <a:solidFill>
                <a:schemeClr val="bg1"/>
              </a:solidFill>
            </a:endParaRPr>
          </a:p>
          <a:p>
            <a:r>
              <a:rPr lang="en-US" dirty="0">
                <a:solidFill>
                  <a:schemeClr val="bg1"/>
                </a:solidFill>
              </a:rPr>
              <a:t>Question 3</a:t>
            </a:r>
          </a:p>
          <a:p>
            <a:endParaRPr lang="en-US" dirty="0">
              <a:solidFill>
                <a:schemeClr val="bg1"/>
              </a:solidFill>
            </a:endParaRPr>
          </a:p>
          <a:p>
            <a:r>
              <a:rPr lang="en-US" dirty="0">
                <a:solidFill>
                  <a:schemeClr val="bg1"/>
                </a:solidFill>
              </a:rPr>
              <a:t>Question 4</a:t>
            </a:r>
          </a:p>
          <a:p>
            <a:endParaRPr lang="en-US" dirty="0">
              <a:solidFill>
                <a:schemeClr val="bg1"/>
              </a:solidFill>
            </a:endParaRPr>
          </a:p>
          <a:p>
            <a:r>
              <a:rPr lang="en-US" dirty="0">
                <a:solidFill>
                  <a:schemeClr val="bg1"/>
                </a:solidFill>
              </a:rPr>
              <a:t>Question 5</a:t>
            </a:r>
          </a:p>
          <a:p>
            <a:endParaRPr lang="en-US" dirty="0">
              <a:solidFill>
                <a:schemeClr val="bg1"/>
              </a:solidFill>
            </a:endParaRPr>
          </a:p>
          <a:p>
            <a:r>
              <a:rPr lang="en-US" dirty="0">
                <a:solidFill>
                  <a:schemeClr val="bg1"/>
                </a:solidFill>
              </a:rPr>
              <a:t>Question 6</a:t>
            </a:r>
          </a:p>
          <a:p>
            <a:endParaRPr lang="en-US" dirty="0">
              <a:solidFill>
                <a:schemeClr val="bg1"/>
              </a:solidFill>
            </a:endParaRPr>
          </a:p>
          <a:p>
            <a:r>
              <a:rPr lang="en-US" dirty="0">
                <a:solidFill>
                  <a:schemeClr val="bg1"/>
                </a:solidFill>
              </a:rPr>
              <a:t>Question 7</a:t>
            </a:r>
          </a:p>
          <a:p>
            <a:endParaRPr lang="en-US" dirty="0">
              <a:solidFill>
                <a:schemeClr val="bg1"/>
              </a:solidFill>
            </a:endParaRPr>
          </a:p>
          <a:p>
            <a:r>
              <a:rPr lang="en-US" dirty="0">
                <a:solidFill>
                  <a:schemeClr val="bg1"/>
                </a:solidFill>
              </a:rPr>
              <a:t>Question 8</a:t>
            </a:r>
          </a:p>
        </p:txBody>
      </p:sp>
      <p:pic>
        <p:nvPicPr>
          <p:cNvPr id="15" name="Graphic 14" descr="Checkmark with solid fill">
            <a:extLst>
              <a:ext uri="{FF2B5EF4-FFF2-40B4-BE49-F238E27FC236}">
                <a16:creationId xmlns:a16="http://schemas.microsoft.com/office/drawing/2014/main" id="{937268C7-8DB5-5DA9-23D5-FBF32631FC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4994" y="1105680"/>
            <a:ext cx="282558" cy="282558"/>
          </a:xfrm>
          <a:prstGeom prst="rect">
            <a:avLst/>
          </a:prstGeom>
        </p:spPr>
      </p:pic>
      <p:pic>
        <p:nvPicPr>
          <p:cNvPr id="19" name="Graphic 18" descr="Close with solid fill">
            <a:extLst>
              <a:ext uri="{FF2B5EF4-FFF2-40B4-BE49-F238E27FC236}">
                <a16:creationId xmlns:a16="http://schemas.microsoft.com/office/drawing/2014/main" id="{7610AD1F-0DF8-517E-1012-35F78043C5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94995" y="1687903"/>
            <a:ext cx="282557" cy="282557"/>
          </a:xfrm>
          <a:prstGeom prst="rect">
            <a:avLst/>
          </a:prstGeom>
        </p:spPr>
      </p:pic>
      <p:sp>
        <p:nvSpPr>
          <p:cNvPr id="20" name="TextBox 19">
            <a:extLst>
              <a:ext uri="{FF2B5EF4-FFF2-40B4-BE49-F238E27FC236}">
                <a16:creationId xmlns:a16="http://schemas.microsoft.com/office/drawing/2014/main" id="{A03F7D0F-4AD0-1ACE-093F-8BE3B29866F9}"/>
              </a:ext>
            </a:extLst>
          </p:cNvPr>
          <p:cNvSpPr txBox="1"/>
          <p:nvPr/>
        </p:nvSpPr>
        <p:spPr>
          <a:xfrm>
            <a:off x="3874576" y="685018"/>
            <a:ext cx="8034395" cy="5847755"/>
          </a:xfrm>
          <a:prstGeom prst="rect">
            <a:avLst/>
          </a:prstGeom>
          <a:noFill/>
        </p:spPr>
        <p:txBody>
          <a:bodyPr wrap="square" rtlCol="0">
            <a:spAutoFit/>
          </a:bodyPr>
          <a:lstStyle/>
          <a:p>
            <a:r>
              <a:rPr lang="en-US" dirty="0">
                <a:solidFill>
                  <a:schemeClr val="bg1"/>
                </a:solidFill>
              </a:rPr>
              <a:t>Question 1</a:t>
            </a:r>
          </a:p>
          <a:p>
            <a:endParaRPr lang="en-US" dirty="0">
              <a:solidFill>
                <a:schemeClr val="bg1"/>
              </a:solidFill>
            </a:endParaRPr>
          </a:p>
          <a:p>
            <a:r>
              <a:rPr lang="en-US" dirty="0">
                <a:solidFill>
                  <a:schemeClr val="bg1"/>
                </a:solidFill>
              </a:rPr>
              <a:t>Which of the following is not a relevant factor in determining whether GDPR applies to a non-EU entity?</a:t>
            </a:r>
          </a:p>
          <a:p>
            <a:endParaRPr lang="en-US" dirty="0">
              <a:solidFill>
                <a:schemeClr val="bg1"/>
              </a:solidFill>
            </a:endParaRPr>
          </a:p>
          <a:p>
            <a:r>
              <a:rPr lang="en-US" sz="1400" dirty="0">
                <a:solidFill>
                  <a:schemeClr val="bg1"/>
                </a:solidFill>
              </a:rPr>
              <a:t>Options were:</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Your choice:  C</a:t>
            </a:r>
          </a:p>
          <a:p>
            <a:endParaRPr lang="en-US" sz="1400" dirty="0">
              <a:solidFill>
                <a:schemeClr val="bg1"/>
              </a:solidFill>
            </a:endParaRPr>
          </a:p>
          <a:p>
            <a:r>
              <a:rPr lang="en-US" sz="1400" dirty="0">
                <a:solidFill>
                  <a:schemeClr val="bg1"/>
                </a:solidFill>
              </a:rPr>
              <a:t>Correct answer: B</a:t>
            </a:r>
          </a:p>
          <a:p>
            <a:endParaRPr lang="en-US" sz="1400" dirty="0">
              <a:solidFill>
                <a:schemeClr val="bg1"/>
              </a:solidFill>
            </a:endParaRPr>
          </a:p>
          <a:p>
            <a:r>
              <a:rPr lang="en-US" sz="1400" b="1" dirty="0">
                <a:solidFill>
                  <a:schemeClr val="bg1"/>
                </a:solidFill>
              </a:rPr>
              <a:t>Explanation</a:t>
            </a:r>
            <a:endParaRPr lang="en-US" sz="1400" dirty="0">
              <a:solidFill>
                <a:schemeClr val="bg1"/>
              </a:solidFill>
            </a:endParaRPr>
          </a:p>
          <a:p>
            <a:r>
              <a:rPr lang="en-US" sz="1400" dirty="0">
                <a:solidFill>
                  <a:schemeClr val="bg1"/>
                </a:solidFill>
              </a:rPr>
              <a:t>Under the GDPR, health data is classified as a special category of personal data (Article 9), and its processing requires stricter safeguards. Relying on legitimate interests as a legal basis is unlikely to succeed in this case, because health data typically requires explicit consent or another legal basis such as the necessity for obligations under employment law. Without appropriate safeguards or an alternative legal basis, processing sensitive data like health information would fail GDPR scrutiny​​.</a:t>
            </a:r>
          </a:p>
          <a:p>
            <a:endParaRPr lang="en-US" dirty="0">
              <a:solidFill>
                <a:schemeClr val="bg1"/>
              </a:solidFill>
            </a:endParaRPr>
          </a:p>
        </p:txBody>
      </p:sp>
      <p:sp>
        <p:nvSpPr>
          <p:cNvPr id="2" name="TextBox 1">
            <a:extLst>
              <a:ext uri="{FF2B5EF4-FFF2-40B4-BE49-F238E27FC236}">
                <a16:creationId xmlns:a16="http://schemas.microsoft.com/office/drawing/2014/main" id="{3F2DBAF2-F61C-7537-7D20-8FEE4B591D98}"/>
              </a:ext>
            </a:extLst>
          </p:cNvPr>
          <p:cNvSpPr txBox="1"/>
          <p:nvPr/>
        </p:nvSpPr>
        <p:spPr>
          <a:xfrm>
            <a:off x="3874576" y="2438094"/>
            <a:ext cx="8034395" cy="1384995"/>
          </a:xfrm>
          <a:prstGeom prst="rect">
            <a:avLst/>
          </a:prstGeom>
          <a:noFill/>
        </p:spPr>
        <p:txBody>
          <a:bodyPr wrap="square" rtlCol="0">
            <a:spAutoFit/>
          </a:bodyPr>
          <a:lstStyle/>
          <a:p>
            <a:pPr marL="342900" indent="-342900">
              <a:buFont typeface="+mj-lt"/>
              <a:buAutoNum type="alphaUcPeriod"/>
            </a:pPr>
            <a:r>
              <a:rPr lang="en-US" sz="1400" dirty="0">
                <a:solidFill>
                  <a:schemeClr val="bg1"/>
                </a:solidFill>
              </a:rPr>
              <a:t>Whether the company offers services to EU citizens while they are physically located in the EU. </a:t>
            </a:r>
          </a:p>
          <a:p>
            <a:pPr marL="342900" indent="-342900">
              <a:buFont typeface="+mj-lt"/>
              <a:buAutoNum type="alphaUcPeriod"/>
            </a:pPr>
            <a:r>
              <a:rPr lang="en-US" sz="1400" dirty="0">
                <a:solidFill>
                  <a:schemeClr val="bg1"/>
                </a:solidFill>
              </a:rPr>
              <a:t>Whether the company has an office in an EU member state. </a:t>
            </a:r>
          </a:p>
          <a:p>
            <a:pPr marL="342900" indent="-342900">
              <a:buFont typeface="+mj-lt"/>
              <a:buAutoNum type="alphaUcPeriod"/>
            </a:pPr>
            <a:r>
              <a:rPr lang="en-US" sz="1400" dirty="0">
                <a:solidFill>
                  <a:schemeClr val="bg1"/>
                </a:solidFill>
              </a:rPr>
              <a:t>Whether the company processes personal data of EU citizens in the context of an activity carried out in the EU.</a:t>
            </a:r>
          </a:p>
          <a:p>
            <a:pPr marL="342900" indent="-342900">
              <a:buFont typeface="+mj-lt"/>
              <a:buAutoNum type="alphaUcPeriod"/>
            </a:pPr>
            <a:r>
              <a:rPr lang="en-US" sz="1400" dirty="0">
                <a:solidFill>
                  <a:schemeClr val="bg1"/>
                </a:solidFill>
              </a:rPr>
              <a:t>Whether the company transfers EU citizens' data to third countries without offering services or targeting them directly.</a:t>
            </a:r>
          </a:p>
        </p:txBody>
      </p:sp>
    </p:spTree>
    <p:extLst>
      <p:ext uri="{BB962C8B-B14F-4D97-AF65-F5344CB8AC3E}">
        <p14:creationId xmlns:p14="http://schemas.microsoft.com/office/powerpoint/2010/main" val="1528309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8021</TotalTime>
  <Words>314</Words>
  <Application>Microsoft Macintosh PowerPoint</Application>
  <PresentationFormat>Widescreen</PresentationFormat>
  <Paragraphs>65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Sacha Schwab</dc:creator>
  <cp:lastModifiedBy>Sacha Schwab</cp:lastModifiedBy>
  <cp:revision>2</cp:revision>
  <dcterms:created xsi:type="dcterms:W3CDTF">2024-09-29T16:48:46Z</dcterms:created>
  <dcterms:modified xsi:type="dcterms:W3CDTF">2024-10-05T06:30:28Z</dcterms:modified>
</cp:coreProperties>
</file>