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5BBFB5B-1F64-4201-AE55-D7CF888206E7}" type="slidenum">
              <a:rPr/>
            </a:fld>
            <a:endParaRPr/>
          </a:p>
        </p:txBody>
      </p:sp>
      <p:sp>
        <p:nvSpPr>
          <p:cNvPr id="4" name="PlaceHolder 3"/>
          <p:cNvSpPr>
            <a:spLocks noGrp="1"/>
          </p:cNvSpPr>
          <p:nvPr>
            <p:ph type="dt" idx="1"/>
          </p:nvPr>
        </p:nvSpPr>
        <p:spPr/>
        <p:txBody>
          <a:bodyPr/>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860B82-F134-4599-A8A5-84CEBB004067}" type="slidenum">
              <a:rPr/>
            </a:fld>
            <a:endParaRPr/>
          </a:p>
        </p:txBody>
      </p:sp>
      <p:sp>
        <p:nvSpPr>
          <p:cNvPr id="7" name="PlaceHolder 6"/>
          <p:cNvSpPr>
            <a:spLocks noGrp="1"/>
          </p:cNvSpPr>
          <p:nvPr>
            <p:ph type="dt" idx="1"/>
          </p:nvPr>
        </p:nvSpPr>
        <p:spPr/>
        <p:txBody>
          <a:bodyPr/>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81D7462-411D-4AE3-99BD-3FFFE71FCDB7}" type="slidenum">
              <a:rPr/>
            </a:fld>
            <a:endParaRPr/>
          </a:p>
        </p:txBody>
      </p:sp>
      <p:sp>
        <p:nvSpPr>
          <p:cNvPr id="9" name="PlaceHolder 8"/>
          <p:cNvSpPr>
            <a:spLocks noGrp="1"/>
          </p:cNvSpPr>
          <p:nvPr>
            <p:ph type="dt" idx="1"/>
          </p:nvPr>
        </p:nvSpPr>
        <p:spPr/>
        <p:txBody>
          <a:bodyPr/>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4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1408A34-7445-42FB-9AEE-DE8DEC14306D}" type="slidenum">
              <a:rPr/>
            </a:fld>
            <a:endParaRPr/>
          </a:p>
        </p:txBody>
      </p:sp>
      <p:sp>
        <p:nvSpPr>
          <p:cNvPr id="11" name="PlaceHolder 10"/>
          <p:cNvSpPr>
            <a:spLocks noGrp="1"/>
          </p:cNvSpPr>
          <p:nvPr>
            <p:ph type="dt" idx="1"/>
          </p:nvPr>
        </p:nvSpPr>
        <p:spPr/>
        <p:txBody>
          <a:bodyPr/>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1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2245F5-8BC1-4447-AE03-5386EEC0EB78}" type="slidenum">
              <a:rPr/>
            </a:fld>
            <a:endParaRPr/>
          </a:p>
        </p:txBody>
      </p:sp>
      <p:sp>
        <p:nvSpPr>
          <p:cNvPr id="6" name="PlaceHolder 5"/>
          <p:cNvSpPr>
            <a:spLocks noGrp="1"/>
          </p:cNvSpPr>
          <p:nvPr>
            <p:ph type="dt" idx="1"/>
          </p:nvPr>
        </p:nvSpPr>
        <p:spPr/>
        <p:txBody>
          <a:bodyPr/>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B26029C-0177-4213-890B-DDEFA9859410}" type="slidenum">
              <a:rPr/>
            </a:fld>
            <a:endParaRPr/>
          </a:p>
        </p:txBody>
      </p:sp>
      <p:sp>
        <p:nvSpPr>
          <p:cNvPr id="6" name="PlaceHolder 5"/>
          <p:cNvSpPr>
            <a:spLocks noGrp="1"/>
          </p:cNvSpPr>
          <p:nvPr>
            <p:ph type="dt" idx="1"/>
          </p:nvPr>
        </p:nvSpPr>
        <p:spPr/>
        <p:txBody>
          <a:bodyPr/>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762C88-DB1D-4F16-9419-134FF9FD7F0E}" type="slidenum">
              <a:rPr/>
            </a:fld>
            <a:endParaRPr/>
          </a:p>
        </p:txBody>
      </p:sp>
      <p:sp>
        <p:nvSpPr>
          <p:cNvPr id="7" name="PlaceHolder 6"/>
          <p:cNvSpPr>
            <a:spLocks noGrp="1"/>
          </p:cNvSpPr>
          <p:nvPr>
            <p:ph type="dt" idx="1"/>
          </p:nvPr>
        </p:nvSpPr>
        <p:spPr/>
        <p:txBody>
          <a:bodyPr/>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5AACF0A-E515-41B6-B732-F362CD0BE14C}" type="slidenum">
              <a:rPr/>
            </a:fld>
            <a:endParaRPr/>
          </a:p>
        </p:txBody>
      </p:sp>
      <p:sp>
        <p:nvSpPr>
          <p:cNvPr id="5" name="PlaceHolder 4"/>
          <p:cNvSpPr>
            <a:spLocks noGrp="1"/>
          </p:cNvSpPr>
          <p:nvPr>
            <p:ph type="dt" idx="1"/>
          </p:nvPr>
        </p:nvSpPr>
        <p:spPr/>
        <p:txBody>
          <a:bodyPr/>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FCDE8F9-B711-4D3F-B3E0-EF246A4A92C2}" type="slidenum">
              <a:rPr/>
            </a:fld>
            <a:endParaRPr/>
          </a:p>
        </p:txBody>
      </p:sp>
      <p:sp>
        <p:nvSpPr>
          <p:cNvPr id="5" name="PlaceHolder 4"/>
          <p:cNvSpPr>
            <a:spLocks noGrp="1"/>
          </p:cNvSpPr>
          <p:nvPr>
            <p:ph type="dt" idx="1"/>
          </p:nvPr>
        </p:nvSpPr>
        <p:spPr/>
        <p:txBody>
          <a:bodyPr/>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2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2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8A81F4-6F2D-43B7-9C44-EA7DD0625037}" type="slidenum">
              <a:rPr/>
            </a:fld>
            <a:endParaRPr/>
          </a:p>
        </p:txBody>
      </p:sp>
      <p:sp>
        <p:nvSpPr>
          <p:cNvPr id="8" name="PlaceHolder 7"/>
          <p:cNvSpPr>
            <a:spLocks noGrp="1"/>
          </p:cNvSpPr>
          <p:nvPr>
            <p:ph type="dt" idx="1"/>
          </p:nvPr>
        </p:nvSpPr>
        <p:spPr/>
        <p:txBody>
          <a:bodyPr/>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7ADA25D-F86A-421D-A035-CEC7CF358866}" type="slidenum">
              <a:rPr/>
            </a:fld>
            <a:endParaRPr/>
          </a:p>
        </p:txBody>
      </p:sp>
      <p:sp>
        <p:nvSpPr>
          <p:cNvPr id="8" name="PlaceHolder 7"/>
          <p:cNvSpPr>
            <a:spLocks noGrp="1"/>
          </p:cNvSpPr>
          <p:nvPr>
            <p:ph type="dt" idx="1"/>
          </p:nvPr>
        </p:nvSpPr>
        <p:spPr/>
        <p:txBody>
          <a:bodyPr/>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endParaRPr lang="en-US" sz="1800" b="0" strike="noStrike" spc="-1">
              <a:solidFill>
                <a:srgbClr val="000000"/>
              </a:solidFill>
              <a:latin typeface="Trebuchet MS" panose="020B0603020202020204"/>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3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1800" b="0" strike="noStrike" spc="-1">
              <a:solidFill>
                <a:srgbClr val="404040"/>
              </a:solidFill>
              <a:latin typeface="Trebuchet MS" panose="020B0603020202020204"/>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A9A1D4-A24A-4E16-9174-45FB83B18096}" type="slidenum">
              <a:rPr/>
            </a:fld>
            <a:endParaRPr/>
          </a:p>
        </p:txBody>
      </p:sp>
      <p:sp>
        <p:nvSpPr>
          <p:cNvPr id="8" name="PlaceHolder 7"/>
          <p:cNvSpPr>
            <a:spLocks noGrp="1"/>
          </p:cNvSpPr>
          <p:nvPr>
            <p:ph type="dt" idx="1"/>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 name="PlaceHolder 1"/>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GB" sz="1200" b="0" strike="noStrike" spc="-1">
                <a:solidFill>
                  <a:srgbClr val="8B8B8B"/>
                </a:solidFill>
                <a:latin typeface="Calibri" panose="020F0502020204030204"/>
              </a:defRPr>
            </a:lvl1pPr>
          </a:lstStyle>
          <a:p>
            <a:pPr algn="r">
              <a:lnSpc>
                <a:spcPct val="100000"/>
              </a:lnSpc>
              <a:buNone/>
            </a:pPr>
            <a:r>
              <a:rPr lang="en-GB" sz="1200" b="0" strike="noStrike" spc="-1">
                <a:solidFill>
                  <a:srgbClr val="8B8B8B"/>
                </a:solidFill>
                <a:latin typeface="Calibri" panose="020F0502020204030204"/>
              </a:rPr>
              <a:t>&lt;date/time&gt;</a:t>
            </a:r>
            <a:endParaRPr lang="en-IN" sz="1200" b="0" strike="noStrike" spc="-1">
              <a:latin typeface="Times New Roman" panose="02020603050405020304"/>
            </a:endParaRPr>
          </a:p>
        </p:txBody>
      </p:sp>
      <p:sp>
        <p:nvSpPr>
          <p:cNvPr id="13" name="PlaceHolder 2"/>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IN" sz="1400" b="0" strike="noStrike" spc="-1">
                <a:latin typeface="Times New Roman" panose="02020603050405020304"/>
              </a:defRPr>
            </a:lvl1pPr>
          </a:lstStyle>
          <a:p>
            <a:pPr algn="ctr">
              <a:buNone/>
            </a:pPr>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14" name="PlaceHolder 3"/>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GB" sz="1200" b="0" strike="noStrike" spc="-1">
                <a:solidFill>
                  <a:srgbClr val="8B8B8B"/>
                </a:solidFill>
                <a:latin typeface="Calibri" panose="020F0502020204030204"/>
              </a:defRPr>
            </a:lvl1pPr>
          </a:lstStyle>
          <a:p>
            <a:pPr algn="r">
              <a:lnSpc>
                <a:spcPct val="100000"/>
              </a:lnSpc>
              <a:buNone/>
            </a:pPr>
            <a:fld id="{E658ACD7-DF01-43D9-83D2-AD6B37984794}" type="slidenum">
              <a:rPr lang="en-GB" sz="1200" b="0" strike="noStrike" spc="-1">
                <a:solidFill>
                  <a:srgbClr val="8B8B8B"/>
                </a:solidFill>
                <a:latin typeface="Calibri" panose="020F0502020204030204"/>
              </a:rPr>
            </a:fld>
            <a:endParaRPr lang="en-IN" sz="1200" b="0" strike="noStrike" spc="-1">
              <a:latin typeface="Times New Roman" panose="02020603050405020304"/>
            </a:endParaRPr>
          </a:p>
        </p:txBody>
      </p:sp>
      <p:sp>
        <p:nvSpPr>
          <p:cNvPr id="1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p>
            <a:r>
              <a:rPr lang="en-US" sz="1800" b="0" strike="noStrike" spc="-1">
                <a:solidFill>
                  <a:srgbClr val="000000"/>
                </a:solidFill>
                <a:latin typeface="Trebuchet MS" panose="020B0603020202020204"/>
              </a:rPr>
              <a:t>Click to edit the title text format</a:t>
            </a:r>
            <a:endParaRPr lang="en-US" sz="1800" b="0" strike="noStrike" spc="-1">
              <a:solidFill>
                <a:srgbClr val="000000"/>
              </a:solidFill>
              <a:latin typeface="Trebuchet MS" panose="020B0603020202020204"/>
            </a:endParaRPr>
          </a:p>
        </p:txBody>
      </p:sp>
      <p:sp>
        <p:nvSpPr>
          <p:cNvPr id="1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404040"/>
                </a:solidFill>
                <a:latin typeface="Trebuchet MS" panose="020B0603020202020204"/>
              </a:rPr>
              <a:t>Click to edit the outline text format</a:t>
            </a:r>
            <a:endParaRPr lang="en-US" sz="1800" b="0" strike="noStrike" spc="-1">
              <a:solidFill>
                <a:srgbClr val="404040"/>
              </a:solidFill>
              <a:latin typeface="Trebuchet MS" panose="020B0603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404040"/>
                </a:solidFill>
                <a:latin typeface="Trebuchet MS" panose="020B0603020202020204"/>
              </a:rPr>
              <a:t>Second Outline Level</a:t>
            </a:r>
            <a:endParaRPr lang="en-US" sz="1400" b="0" strike="noStrike" spc="-1">
              <a:solidFill>
                <a:srgbClr val="404040"/>
              </a:solidFill>
              <a:latin typeface="Trebuchet MS" panose="020B0603020202020204"/>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404040"/>
                </a:solidFill>
                <a:latin typeface="Trebuchet MS" panose="020B0603020202020204"/>
              </a:rPr>
              <a:t>Third Outline Level</a:t>
            </a:r>
            <a:endParaRPr lang="en-US" sz="1200" b="0" strike="noStrike" spc="-1">
              <a:solidFill>
                <a:srgbClr val="404040"/>
              </a:solidFill>
              <a:latin typeface="Trebuchet MS" panose="020B0603020202020204"/>
            </a:endParaRPr>
          </a:p>
          <a:p>
            <a:pPr marL="1727835" lvl="3" indent="-215900">
              <a:spcBef>
                <a:spcPts val="565"/>
              </a:spcBef>
              <a:buClr>
                <a:srgbClr val="000000"/>
              </a:buClr>
              <a:buSzPct val="75000"/>
              <a:buFont typeface="Symbol" panose="05050102010706020507" charset="2"/>
              <a:buChar char=""/>
            </a:pPr>
            <a:r>
              <a:rPr lang="en-US" sz="1200" b="0" strike="noStrike" spc="-1">
                <a:solidFill>
                  <a:srgbClr val="404040"/>
                </a:solidFill>
                <a:latin typeface="Trebuchet MS" panose="020B0603020202020204"/>
              </a:rPr>
              <a:t>Fourth Outline Level</a:t>
            </a:r>
            <a:endParaRPr lang="en-US" sz="1200" b="0" strike="noStrike" spc="-1">
              <a:solidFill>
                <a:srgbClr val="404040"/>
              </a:solidFill>
              <a:latin typeface="Trebuchet MS" panose="020B0603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Trebuchet MS" panose="020B0603020202020204"/>
              </a:rPr>
              <a:t>Fifth Outline Level</a:t>
            </a:r>
            <a:endParaRPr lang="en-US" sz="2000" b="0" strike="noStrike" spc="-1">
              <a:solidFill>
                <a:srgbClr val="404040"/>
              </a:solidFill>
              <a:latin typeface="Trebuchet MS" panose="020B0603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Trebuchet MS" panose="020B0603020202020204"/>
              </a:rPr>
              <a:t>Sixth Outline Level</a:t>
            </a:r>
            <a:endParaRPr lang="en-US" sz="2000" b="0" strike="noStrike" spc="-1">
              <a:solidFill>
                <a:srgbClr val="404040"/>
              </a:solidFill>
              <a:latin typeface="Trebuchet MS" panose="020B0603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Trebuchet MS" panose="020B0603020202020204"/>
              </a:rPr>
              <a:t>Seventh Outline Level</a:t>
            </a:r>
            <a:endParaRPr lang="en-US" sz="2000" b="0" strike="noStrike" spc="-1">
              <a:solidFill>
                <a:srgbClr val="404040"/>
              </a:solidFill>
              <a:latin typeface="Trebuchet MS" panose="020B06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www.igi-global.com/book/handbook-research-disease-prediction-through/237838" TargetMode="External"/><Relationship Id="rId3" Type="http://schemas.openxmlformats.org/officeDocument/2006/relationships/hyperlink" Target="https://ijarcce.com/papers/multiple-disease-prediction-using-different-machine-learning-algorithms-comparatively-2/" TargetMode="External"/><Relationship Id="rId2" Type="http://schemas.openxmlformats.org/officeDocument/2006/relationships/hyperlink" Target="https://www.analyticsvidhya.com/blog/2017/09/naive-bayes-explained/" TargetMode="External"/><Relationship Id="rId1" Type="http://schemas.openxmlformats.org/officeDocument/2006/relationships/hyperlink" Target="https://towardsdatascience.com/streamlit-hands-on-from-zero-to-your-first-awesome-web-app-2c28f9f4e21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81"/>
          <p:cNvSpPr/>
          <p:nvPr/>
        </p:nvSpPr>
        <p:spPr>
          <a:xfrm>
            <a:off x="1581840" y="429840"/>
            <a:ext cx="7100280" cy="534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2400" b="1" strike="noStrike" spc="-1">
                <a:solidFill>
                  <a:srgbClr val="000000"/>
                </a:solidFill>
                <a:latin typeface="Century Schoolbook" panose="02040604050505020304"/>
                <a:ea typeface="Century Schoolbook" panose="02040604050505020304"/>
              </a:rPr>
              <a:t>“</a:t>
            </a:r>
            <a:r>
              <a:rPr lang="en-US" sz="2400" b="1" strike="noStrike" spc="-1">
                <a:solidFill>
                  <a:srgbClr val="000000"/>
                </a:solidFill>
                <a:latin typeface="Century Schoolbook" panose="02040604050505020304"/>
                <a:ea typeface="Century Schoolbook" panose="02040604050505020304"/>
              </a:rPr>
              <a:t>PARKINSON’S DISEASE PREDICTION SYSTEM </a:t>
            </a:r>
            <a:r>
              <a:rPr lang="en-US" sz="2000" b="1" strike="noStrike" spc="-1">
                <a:solidFill>
                  <a:srgbClr val="000000"/>
                </a:solidFill>
                <a:latin typeface="Century Schoolbook" panose="02040604050505020304"/>
                <a:ea typeface="Century Schoolbook" panose="02040604050505020304"/>
              </a:rPr>
              <a:t>“</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US" sz="2000" b="1" strike="noStrike" spc="-1">
                <a:solidFill>
                  <a:srgbClr val="000000"/>
                </a:solidFill>
                <a:latin typeface="Century Schoolbook" panose="02040604050505020304"/>
                <a:ea typeface="Century Schoolbook" panose="02040604050505020304"/>
              </a:rPr>
              <a:t>by</a:t>
            </a:r>
            <a:endParaRPr lang="en-IN" sz="2000" b="0" strike="noStrike" spc="-1">
              <a:latin typeface="Arial" panose="020B0604020202020204"/>
            </a:endParaRPr>
          </a:p>
          <a:p>
            <a:pPr>
              <a:lnSpc>
                <a:spcPct val="100000"/>
              </a:lnSpc>
              <a:buNone/>
            </a:pPr>
            <a:r>
              <a:rPr lang="en-US" sz="2000" b="1" strike="noStrike" spc="-1">
                <a:solidFill>
                  <a:srgbClr val="000000"/>
                </a:solidFill>
                <a:latin typeface="Century Schoolbook" panose="02040604050505020304"/>
                <a:ea typeface="Century Schoolbook" panose="02040604050505020304"/>
              </a:rPr>
              <a:t>Sachchit kolekar</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a:p>
            <a:pPr>
              <a:lnSpc>
                <a:spcPct val="100000"/>
              </a:lnSpc>
              <a:buNone/>
            </a:pPr>
            <a:r>
              <a:rPr lang="en-US" sz="2000" b="1" strike="noStrike" spc="-1">
                <a:solidFill>
                  <a:srgbClr val="000000"/>
                </a:solidFill>
                <a:latin typeface="Century Schoolbook" panose="02040604050505020304"/>
                <a:ea typeface="Century Schoolbook" panose="02040604050505020304"/>
              </a:rPr>
              <a:t> </a:t>
            </a:r>
            <a:endParaRPr lang="en-IN" sz="2000" b="0" strike="noStrike" spc="-1">
              <a:latin typeface="Arial" panose="020B0604020202020204"/>
            </a:endParaRPr>
          </a:p>
          <a:p>
            <a:pPr>
              <a:lnSpc>
                <a:spcPct val="100000"/>
              </a:lnSpc>
              <a:buNone/>
            </a:pP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2383920" y="567360"/>
            <a:ext cx="5902920" cy="44985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1"/>
          <p:cNvSpPr/>
          <p:nvPr/>
        </p:nvSpPr>
        <p:spPr>
          <a:xfrm>
            <a:off x="750960" y="653040"/>
            <a:ext cx="6433200" cy="760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4400" b="0" strike="noStrike" spc="-1">
                <a:solidFill>
                  <a:srgbClr val="000000"/>
                </a:solidFill>
                <a:latin typeface="Trebuchet MS" panose="020B0603020202020204"/>
              </a:rPr>
              <a:t>Conclusion</a:t>
            </a:r>
            <a:endParaRPr lang="en-IN" sz="4400" b="0" strike="noStrike" spc="-1">
              <a:latin typeface="Arial" panose="020B0604020202020204"/>
            </a:endParaRPr>
          </a:p>
        </p:txBody>
      </p:sp>
      <p:sp>
        <p:nvSpPr>
          <p:cNvPr id="80" name="TextBox 2"/>
          <p:cNvSpPr/>
          <p:nvPr/>
        </p:nvSpPr>
        <p:spPr>
          <a:xfrm>
            <a:off x="750960" y="1883160"/>
            <a:ext cx="9263520" cy="34117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2500" b="0" strike="noStrike" spc="-1">
                <a:solidFill>
                  <a:srgbClr val="000000"/>
                </a:solidFill>
                <a:latin typeface="Calibri" panose="020F0502020204030204"/>
                <a:ea typeface="Calibri" panose="020F0502020204030204"/>
              </a:rPr>
              <a:t>Parkinson’s disease prediction model is used to predict particular diseases at a time. </a:t>
            </a:r>
            <a:r>
              <a:rPr lang="en-US" sz="2500" b="0" strike="noStrike" spc="-1">
                <a:solidFill>
                  <a:srgbClr val="000000"/>
                </a:solidFill>
                <a:latin typeface="Calibri" panose="020F0502020204030204"/>
                <a:ea typeface="Calibri" panose="020F0502020204030204"/>
              </a:rPr>
              <a:t>Here based on the user input disease will be predicted. The choice will be given to user. If the user want to predict  disease or if the user don’t enter any disease type then based on user entered inputs corresponding  model will be invoked and predicted. The advantage of Parkinson’s disease prediction model in advance can predict the probability of occurrence of the disease and also can reduce mortality ratio.</a:t>
            </a:r>
            <a:endParaRPr lang="en-IN" sz="2500" b="0" strike="noStrike" spc="-1">
              <a:latin typeface="Arial" panose="020B0604020202020204"/>
            </a:endParaRPr>
          </a:p>
          <a:p>
            <a:pPr>
              <a:lnSpc>
                <a:spcPct val="100000"/>
              </a:lnSpc>
              <a:buNone/>
            </a:pP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References:</a:t>
            </a:r>
            <a:endParaRPr lang="en-IN" sz="4400" b="0" strike="noStrike" spc="-1">
              <a:latin typeface="Arial" panose="020B0604020202020204"/>
            </a:endParaRPr>
          </a:p>
        </p:txBody>
      </p:sp>
      <p:sp>
        <p:nvSpPr>
          <p:cNvPr id="82"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50000"/>
              </a:lnSpc>
              <a:spcAft>
                <a:spcPts val="800"/>
              </a:spcAft>
              <a:buNone/>
            </a:pPr>
            <a:r>
              <a:rPr lang="en-US" sz="1800" b="0" strike="noStrike" spc="-1">
                <a:latin typeface="Times New Roman" panose="02020603050405020304"/>
                <a:ea typeface="Calibri" panose="020F0502020204030204"/>
              </a:rPr>
              <a:t>[1] 'Exploiting Nonlinear Recurrence and Fractal Scaling Properties for Voice Disorder Detection'</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[2] </a:t>
            </a:r>
            <a:r>
              <a:rPr lang="en-US" sz="1800" b="0" u="sng" strike="noStrike" spc="-1">
                <a:solidFill>
                  <a:srgbClr val="99CA3C"/>
                </a:solidFill>
                <a:uFillTx/>
                <a:latin typeface="Times New Roman" panose="02020603050405020304"/>
                <a:ea typeface="Calibri" panose="020F0502020204030204"/>
                <a:hlinkClick r:id="rId1"/>
              </a:rPr>
              <a:t>https://towardsdatascience.com/streamlit-hands-on-from-zero-to-your-first-awesome-web-app-2c28f9f4e214</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[3] </a:t>
            </a:r>
            <a:r>
              <a:rPr lang="en-US" sz="1800" b="0" u="sng" strike="noStrike" spc="-1">
                <a:solidFill>
                  <a:srgbClr val="99CA3C"/>
                </a:solidFill>
                <a:uFillTx/>
                <a:latin typeface="Times New Roman" panose="02020603050405020304"/>
                <a:ea typeface="Calibri" panose="020F0502020204030204"/>
                <a:hlinkClick r:id="rId2"/>
              </a:rPr>
              <a:t>https://www.analyticsvidhya.com/blog/2017/09/naive-bayes-explained/</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[4]</a:t>
            </a:r>
            <a:r>
              <a:rPr lang="en-US" sz="1800" b="0" strike="noStrike" spc="-1">
                <a:solidFill>
                  <a:srgbClr val="000000"/>
                </a:solidFill>
                <a:latin typeface="Calibri" panose="020F0502020204030204"/>
                <a:ea typeface="Calibri" panose="020F0502020204030204"/>
              </a:rPr>
              <a:t> </a:t>
            </a:r>
            <a:r>
              <a:rPr lang="en-US" sz="1800" b="0" u="sng" strike="noStrike" spc="-1">
                <a:solidFill>
                  <a:srgbClr val="99CA3C"/>
                </a:solidFill>
                <a:uFillTx/>
                <a:latin typeface="Times New Roman" panose="02020603050405020304"/>
                <a:ea typeface="Calibri" panose="020F0502020204030204"/>
                <a:hlinkClick r:id="rId3"/>
              </a:rPr>
              <a:t>https://ijarcce.com/papers/multiple-disease-prediction-using-different-machine-learning-algorithms-comparatively-2/</a:t>
            </a:r>
            <a:endParaRPr lang="en-IN" sz="1800" b="0" strike="noStrike" spc="-1">
              <a:latin typeface="Arial" panose="020B0604020202020204"/>
            </a:endParaRPr>
          </a:p>
          <a:p>
            <a:pPr>
              <a:lnSpc>
                <a:spcPct val="150000"/>
              </a:lnSpc>
              <a:spcAft>
                <a:spcPts val="800"/>
              </a:spcAft>
              <a:buNone/>
            </a:pPr>
            <a:r>
              <a:rPr lang="en-US" sz="1800" b="0" strike="noStrike" spc="-1">
                <a:solidFill>
                  <a:srgbClr val="000000"/>
                </a:solidFill>
                <a:latin typeface="Times New Roman" panose="02020603050405020304"/>
                <a:ea typeface="Calibri" panose="020F0502020204030204"/>
              </a:rPr>
              <a:t>[5] </a:t>
            </a:r>
            <a:r>
              <a:rPr lang="en-US" sz="1800" b="0" u="sng" strike="noStrike" spc="-1">
                <a:solidFill>
                  <a:srgbClr val="99CA3C"/>
                </a:solidFill>
                <a:uFillTx/>
                <a:latin typeface="Times New Roman" panose="02020603050405020304"/>
                <a:ea typeface="Calibri" panose="020F0502020204030204"/>
                <a:hlinkClick r:id="rId4"/>
              </a:rPr>
              <a:t>https://www.igi-global.com/book/handbook-research-disease-prediction-through/237838</a:t>
            </a:r>
            <a:endParaRPr lang="en-IN" sz="1800" b="0" strike="noStrike" spc="-1">
              <a:latin typeface="Arial" panose="020B0604020202020204"/>
            </a:endParaRPr>
          </a:p>
          <a:p>
            <a:pPr>
              <a:lnSpc>
                <a:spcPct val="150000"/>
              </a:lnSpc>
              <a:spcAft>
                <a:spcPts val="800"/>
              </a:spcAft>
              <a:buNone/>
            </a:pPr>
            <a:endParaRPr lang="en-IN" sz="1800" b="0" strike="noStrike" spc="-1">
              <a:latin typeface="Arial" panose="020B0604020202020204"/>
            </a:endParaRPr>
          </a:p>
          <a:p>
            <a:pPr>
              <a:lnSpc>
                <a:spcPct val="100000"/>
              </a:lnSpc>
              <a:buNone/>
            </a:pP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p:nvPr>
        </p:nvSpPr>
        <p:spPr>
          <a:xfrm>
            <a:off x="606940" y="1052705"/>
            <a:ext cx="10972440" cy="3977280"/>
          </a:xfrm>
        </p:spPr>
        <p:txBody>
          <a:bodyPr>
            <a:normAutofit fontScale="65000"/>
          </a:bodyPr>
          <a:p>
            <a:r>
              <a:rPr lang="en-US" sz="2500">
                <a:sym typeface="+mn-ea"/>
              </a:rPr>
              <a:t>Q &amp; A:</a:t>
            </a:r>
            <a:endParaRPr lang="en-US" sz="2500"/>
          </a:p>
          <a:p>
            <a:endParaRPr lang="en-US" sz="2500"/>
          </a:p>
          <a:p>
            <a:r>
              <a:rPr lang="en-US" sz="2500">
                <a:sym typeface="+mn-ea"/>
              </a:rPr>
              <a:t>Q1) What’s the source of data?</a:t>
            </a:r>
            <a:endParaRPr lang="en-US" sz="2500"/>
          </a:p>
          <a:p>
            <a:endParaRPr lang="en-US" sz="2500"/>
          </a:p>
          <a:p>
            <a:r>
              <a:rPr lang="en-US" sz="2500">
                <a:sym typeface="+mn-ea"/>
              </a:rPr>
              <a:t>The data for training is provided by the uci machine learning repository</a:t>
            </a:r>
            <a:r>
              <a:rPr lang="en-IN" altLang="en-US" sz="2500">
                <a:sym typeface="+mn-ea"/>
              </a:rPr>
              <a:t>.</a:t>
            </a:r>
            <a:endParaRPr lang="en-IN" altLang="en-US" sz="2500">
              <a:sym typeface="+mn-ea"/>
            </a:endParaRPr>
          </a:p>
          <a:p>
            <a:endParaRPr lang="en-US" sz="2500">
              <a:sym typeface="+mn-ea"/>
            </a:endParaRPr>
          </a:p>
          <a:p>
            <a:r>
              <a:rPr lang="en-US" sz="2500">
                <a:sym typeface="+mn-ea"/>
              </a:rPr>
              <a:t>Q 2) What was the type of data?</a:t>
            </a:r>
            <a:endParaRPr lang="en-US" sz="2500"/>
          </a:p>
          <a:p>
            <a:endParaRPr lang="en-US" sz="2500"/>
          </a:p>
          <a:p>
            <a:r>
              <a:rPr lang="en-US" sz="2500">
                <a:sym typeface="+mn-ea"/>
              </a:rPr>
              <a:t>The data was the combination of numerical and Categorical values.</a:t>
            </a:r>
            <a:endParaRPr lang="en-US" sz="2500"/>
          </a:p>
          <a:p>
            <a:endParaRPr lang="en-US" sz="2500"/>
          </a:p>
          <a:p>
            <a:endParaRPr lang="en-US" sz="2500"/>
          </a:p>
          <a:p>
            <a:r>
              <a:rPr lang="en-US" sz="2500">
                <a:sym typeface="+mn-ea"/>
              </a:rPr>
              <a:t>Q </a:t>
            </a:r>
            <a:r>
              <a:rPr lang="en-IN" altLang="en-US" sz="2500">
                <a:sym typeface="+mn-ea"/>
              </a:rPr>
              <a:t>3</a:t>
            </a:r>
            <a:r>
              <a:rPr lang="en-US" sz="2500">
                <a:sym typeface="+mn-ea"/>
              </a:rPr>
              <a:t>) After the File validation what you do with incompatible file or files which didn’t pass the validation?</a:t>
            </a:r>
            <a:endParaRPr lang="en-US" sz="2500"/>
          </a:p>
          <a:p>
            <a:endParaRPr lang="en-US" sz="2500"/>
          </a:p>
          <a:p>
            <a:r>
              <a:rPr lang="en-US" sz="2500">
                <a:sym typeface="+mn-ea"/>
              </a:rPr>
              <a:t>Files like these are moved to the Achieve Folder and a list of these files has been</a:t>
            </a:r>
            <a:endParaRPr lang="en-US" sz="2500"/>
          </a:p>
          <a:p>
            <a:endParaRPr lang="en-US" sz="2500"/>
          </a:p>
          <a:p>
            <a:r>
              <a:rPr lang="en-US" sz="2500">
                <a:sym typeface="+mn-ea"/>
              </a:rPr>
              <a:t>shared with the client and we removed the bad data folder.</a:t>
            </a:r>
            <a:endParaRPr lang="en-US" sz="2500"/>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p:nvPr>
        </p:nvSpPr>
        <p:spPr>
          <a:xfrm>
            <a:off x="609600" y="460375"/>
            <a:ext cx="10972165" cy="5121275"/>
          </a:xfrm>
        </p:spPr>
        <p:txBody>
          <a:bodyPr>
            <a:noAutofit/>
          </a:bodyPr>
          <a:p>
            <a:r>
              <a:rPr lang="en-US" sz="1400">
                <a:sym typeface="+mn-ea"/>
              </a:rPr>
              <a:t>Q 5) How logs are managed?</a:t>
            </a:r>
            <a:endParaRPr lang="en-US" sz="1400"/>
          </a:p>
          <a:p>
            <a:endParaRPr lang="en-US" sz="1400"/>
          </a:p>
          <a:p>
            <a:r>
              <a:rPr lang="en-US" sz="1400">
                <a:sym typeface="+mn-ea"/>
              </a:rPr>
              <a:t>We are using different logs as per the steps that we follow in validation and</a:t>
            </a:r>
            <a:endParaRPr lang="en-US" sz="1400"/>
          </a:p>
          <a:p>
            <a:endParaRPr lang="en-US" sz="1400"/>
          </a:p>
          <a:p>
            <a:r>
              <a:rPr lang="en-US" sz="1400">
                <a:sym typeface="+mn-ea"/>
              </a:rPr>
              <a:t>modeling like File validation log , Data Insertion ,Model Training log , prediction log</a:t>
            </a:r>
            <a:endParaRPr lang="en-US" sz="1400"/>
          </a:p>
          <a:p>
            <a:endParaRPr lang="en-US" sz="1400"/>
          </a:p>
          <a:p>
            <a:r>
              <a:rPr lang="en-US" sz="1400">
                <a:sym typeface="+mn-ea"/>
              </a:rPr>
              <a:t>etc.</a:t>
            </a:r>
            <a:endParaRPr lang="en-US" sz="1400"/>
          </a:p>
          <a:p>
            <a:endParaRPr lang="en-US" sz="1400"/>
          </a:p>
          <a:p>
            <a:r>
              <a:rPr lang="en-US" sz="1400">
                <a:sym typeface="+mn-ea"/>
              </a:rPr>
              <a:t>Q 6) What techniques were you using for data pre-processing?</a:t>
            </a:r>
            <a:endParaRPr lang="en-US" sz="1400"/>
          </a:p>
          <a:p>
            <a:endParaRPr lang="en-US" sz="1400"/>
          </a:p>
          <a:p>
            <a:r>
              <a:rPr lang="en-US" sz="1400">
                <a:sym typeface="+mn-ea"/>
              </a:rPr>
              <a:t>Removing unwanted attributes</a:t>
            </a:r>
            <a:endParaRPr lang="en-US" sz="1400"/>
          </a:p>
          <a:p>
            <a:endParaRPr lang="en-US" sz="1400"/>
          </a:p>
          <a:p>
            <a:r>
              <a:rPr lang="en-US" sz="1400">
                <a:sym typeface="+mn-ea"/>
              </a:rPr>
              <a:t>Visualizing relation of independent variables with each other and output variables</a:t>
            </a:r>
            <a:endParaRPr lang="en-US" sz="1400"/>
          </a:p>
          <a:p>
            <a:endParaRPr lang="en-US" sz="1400"/>
          </a:p>
          <a:p>
            <a:r>
              <a:rPr lang="en-US" sz="1400">
                <a:sym typeface="+mn-ea"/>
              </a:rPr>
              <a:t>Checking and changing Distribution of continuous values</a:t>
            </a:r>
            <a:endParaRPr lang="en-US" sz="1400"/>
          </a:p>
          <a:p>
            <a:endParaRPr lang="en-US" sz="1400"/>
          </a:p>
          <a:p>
            <a:r>
              <a:rPr lang="en-US" sz="1400">
                <a:sym typeface="+mn-ea"/>
              </a:rPr>
              <a:t>Removing outliers</a:t>
            </a:r>
            <a:endParaRPr lang="en-US" sz="1400"/>
          </a:p>
          <a:p>
            <a:endParaRPr lang="en-US" sz="1400"/>
          </a:p>
          <a:p>
            <a:r>
              <a:rPr lang="en-US" sz="1400">
                <a:sym typeface="+mn-ea"/>
              </a:rPr>
              <a:t>Cleaning data and imputing if null values are present.</a:t>
            </a:r>
            <a:endParaRPr lang="en-US" sz="1400"/>
          </a:p>
          <a:p>
            <a:endParaRPr lang="en-US" sz="1400"/>
          </a:p>
          <a:p>
            <a:r>
              <a:rPr lang="en-US" sz="1400">
                <a:sym typeface="+mn-ea"/>
              </a:rPr>
              <a:t>Converting categorical data into numeric values.</a:t>
            </a:r>
            <a:endParaRPr lang="en-US" sz="1400"/>
          </a:p>
          <a:p>
            <a:endParaRPr lang="en-US" sz="1400"/>
          </a:p>
          <a:p>
            <a:r>
              <a:rPr lang="en-US" sz="1400">
                <a:sym typeface="+mn-ea"/>
              </a:rPr>
              <a:t>Scaling the data</a:t>
            </a:r>
            <a:endParaRPr lang="en-US" sz="1400"/>
          </a:p>
          <a:p>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p:nvPr/>
        </p:nvSpPr>
        <p:spPr>
          <a:xfrm>
            <a:off x="1316880" y="375840"/>
            <a:ext cx="10514880" cy="908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Problem Definition</a:t>
            </a:r>
            <a:br>
              <a:rPr sz="4400"/>
            </a:br>
            <a:endParaRPr lang="en-IN" sz="4400" b="0" strike="noStrike" spc="-1">
              <a:latin typeface="Arial" panose="020B0604020202020204"/>
            </a:endParaRPr>
          </a:p>
        </p:txBody>
      </p:sp>
      <p:sp>
        <p:nvSpPr>
          <p:cNvPr id="54"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635" indent="0">
              <a:lnSpc>
                <a:spcPct val="90000"/>
              </a:lnSpc>
              <a:spcBef>
                <a:spcPts val="1000"/>
              </a:spcBef>
              <a:buClr>
                <a:srgbClr val="000000"/>
              </a:buClr>
              <a:buNone/>
            </a:pPr>
            <a:r>
              <a:rPr lang="en-US" sz="2800" b="0" strike="noStrike" spc="-1">
                <a:solidFill>
                  <a:srgbClr val="000000"/>
                </a:solidFill>
                <a:latin typeface="Calibri" panose="020F0502020204030204"/>
              </a:rPr>
              <a:t>→ Predicts whether the person has disease or not based on symptoms </a:t>
            </a:r>
            <a:r>
              <a:rPr lang="en-IN" alt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(in order to improve medical attention given to patients)</a:t>
            </a:r>
            <a:br>
              <a:rPr lang="en-US" sz="2800" b="0" strike="noStrike" spc="-1">
                <a:solidFill>
                  <a:srgbClr val="000000"/>
                </a:solidFill>
                <a:latin typeface="Calibri" panose="020F0502020204030204"/>
              </a:rPr>
            </a:br>
            <a:endParaRPr lang="en-IN" sz="2800" b="0" strike="noStrike" spc="-1">
              <a:latin typeface="Arial" panose="020B0604020202020204"/>
            </a:endParaRPr>
          </a:p>
          <a:p>
            <a:pPr marL="635" indent="0">
              <a:lnSpc>
                <a:spcPct val="90000"/>
              </a:lnSpc>
              <a:spcBef>
                <a:spcPts val="1000"/>
              </a:spcBef>
              <a:buClr>
                <a:srgbClr val="000000"/>
              </a:buClr>
              <a:buNone/>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Classical Diagnosis</a:t>
            </a:r>
            <a:br>
              <a:rPr lang="en-US" sz="2800" b="0" strike="noStrike" spc="-1">
                <a:solidFill>
                  <a:srgbClr val="000000"/>
                </a:solidFill>
                <a:latin typeface="Calibri" panose="020F0502020204030204"/>
              </a:rPr>
            </a:br>
            <a:endParaRPr lang="en-IN" sz="2800" b="0" strike="noStrike" spc="-1">
              <a:latin typeface="Arial" panose="020B0604020202020204"/>
            </a:endParaRPr>
          </a:p>
          <a:p>
            <a:pPr marL="635" indent="0">
              <a:lnSpc>
                <a:spcPct val="90000"/>
              </a:lnSpc>
              <a:spcBef>
                <a:spcPts val="1000"/>
              </a:spcBef>
              <a:buClr>
                <a:srgbClr val="000000"/>
              </a:buClr>
              <a:buNone/>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Machine Learning algorithms use a computer aided prediction can be made by inputting the symptoms.</a:t>
            </a:r>
            <a:endParaRPr lang="en-IN" sz="2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93"/>
          <p:cNvSpPr/>
          <p:nvPr/>
        </p:nvSpPr>
        <p:spPr>
          <a:xfrm>
            <a:off x="794880" y="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ctr">
            <a:noAutofit/>
          </a:bodyPr>
          <a:p>
            <a:pPr>
              <a:lnSpc>
                <a:spcPct val="100000"/>
              </a:lnSpc>
              <a:buNone/>
            </a:pPr>
            <a:r>
              <a:rPr lang="en-US" sz="3600" b="0" strike="noStrike" spc="-1">
                <a:solidFill>
                  <a:srgbClr val="000000"/>
                </a:solidFill>
                <a:latin typeface="Calibri" panose="020F0502020204030204"/>
              </a:rPr>
              <a:t>Literature survey:</a:t>
            </a:r>
            <a:endParaRPr lang="en-IN" sz="3600" b="0" strike="noStrike" spc="-1">
              <a:latin typeface="Arial" panose="020B0604020202020204"/>
            </a:endParaRPr>
          </a:p>
        </p:txBody>
      </p:sp>
      <p:sp>
        <p:nvSpPr>
          <p:cNvPr id="56" name="TextBox 95"/>
          <p:cNvSpPr/>
          <p:nvPr/>
        </p:nvSpPr>
        <p:spPr>
          <a:xfrm>
            <a:off x="585000" y="1111680"/>
            <a:ext cx="10934640" cy="4633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The healthcare environment is still 'information rich' But 'knowledge poor'. There is a wealth of data available within the health care systems.</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However, there is a lack of effective analysis tools to discover hidden relationships in data.</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Today medical services have come a long way to treat patients with various diseases.</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Some of which cannot be seen with a naked eye and comes instantly when its limitations are reached. </a:t>
            </a:r>
            <a:endParaRPr lang="en-IN" sz="2400" b="0" strike="noStrike" spc="-1">
              <a:latin typeface="Arial" panose="020B0604020202020204"/>
            </a:endParaRPr>
          </a:p>
          <a:p>
            <a:pPr>
              <a:lnSpc>
                <a:spcPct val="100000"/>
              </a:lnSpc>
              <a:buNone/>
            </a:pPr>
            <a:endParaRPr lang="en-IN" sz="2400" b="0" strike="noStrike" spc="-1">
              <a:latin typeface="Arial" panose="020B0604020202020204"/>
            </a:endParaRPr>
          </a:p>
          <a:p>
            <a:pPr marL="285750" indent="-285750">
              <a:lnSpc>
                <a:spcPct val="100000"/>
              </a:lnSpc>
              <a:buClr>
                <a:srgbClr val="000000"/>
              </a:buClr>
              <a:buFont typeface="Arial" panose="020B0604020202020204"/>
              <a:buChar char="•"/>
            </a:pPr>
            <a:r>
              <a:rPr lang="en-IN" sz="2400" b="0" strike="noStrike" spc="-1">
                <a:solidFill>
                  <a:srgbClr val="000000"/>
                </a:solidFill>
                <a:latin typeface="Calibri" panose="020F0502020204030204"/>
              </a:rPr>
              <a:t>Today diagnosing patients correctly and administering effective treatments have become quite a challenge</a:t>
            </a:r>
            <a:endParaRPr lang="en-IN" sz="2400" b="0" strike="noStrike" spc="-1">
              <a:latin typeface="Arial" panose="020B0604020202020204"/>
            </a:endParaRPr>
          </a:p>
          <a:p>
            <a:pPr>
              <a:lnSpc>
                <a:spcPct val="100000"/>
              </a:lnSpc>
              <a:buNone/>
            </a:pP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Working</a:t>
            </a:r>
            <a:endParaRPr lang="en-IN" sz="4400" b="0" strike="noStrike" spc="-1">
              <a:latin typeface="Arial" panose="020B0604020202020204"/>
            </a:endParaRPr>
          </a:p>
        </p:txBody>
      </p:sp>
      <p:sp>
        <p:nvSpPr>
          <p:cNvPr id="58" name="Content Placeholder 2"/>
          <p:cNvSpPr/>
          <p:nvPr/>
        </p:nvSpPr>
        <p:spPr>
          <a:xfrm>
            <a:off x="838080" y="1458720"/>
            <a:ext cx="10514880" cy="4717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97000"/>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Input Symptoms are given to the machine learning algorithm which has been trained using dataset of Multiple diseases with their symptoms</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Machine learning algorithm predicts the disease accordingly.</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Fig: Block diagram for Disease Prediction by System using Supervised        Learning</a:t>
            </a:r>
            <a:endParaRPr lang="en-IN" sz="2800" b="0" strike="noStrike" spc="-1">
              <a:latin typeface="Arial" panose="020B0604020202020204"/>
            </a:endParaRPr>
          </a:p>
        </p:txBody>
      </p:sp>
      <p:sp>
        <p:nvSpPr>
          <p:cNvPr id="59" name="Rectangle 6"/>
          <p:cNvSpPr/>
          <p:nvPr/>
        </p:nvSpPr>
        <p:spPr>
          <a:xfrm>
            <a:off x="1358640" y="3326760"/>
            <a:ext cx="199368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FFFFFF"/>
                </a:solidFill>
                <a:latin typeface="Calibri" panose="020F0502020204030204"/>
              </a:rPr>
              <a:t>Input data/biomedical measurements</a:t>
            </a:r>
            <a:endParaRPr lang="en-IN" sz="1800" b="0" strike="noStrike" spc="-1">
              <a:latin typeface="Arial" panose="020B0604020202020204"/>
            </a:endParaRPr>
          </a:p>
        </p:txBody>
      </p:sp>
      <p:sp>
        <p:nvSpPr>
          <p:cNvPr id="60" name="Rectangle 7"/>
          <p:cNvSpPr/>
          <p:nvPr/>
        </p:nvSpPr>
        <p:spPr>
          <a:xfrm>
            <a:off x="4171320" y="3326760"/>
            <a:ext cx="205452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FFFFFF"/>
                </a:solidFill>
                <a:latin typeface="Calibri" panose="020F0502020204030204"/>
              </a:rPr>
              <a:t>Disease with Symptoms Dataset</a:t>
            </a:r>
            <a:endParaRPr lang="en-IN" sz="1800" b="0" strike="noStrike" spc="-1">
              <a:latin typeface="Arial" panose="020B0604020202020204"/>
            </a:endParaRPr>
          </a:p>
        </p:txBody>
      </p:sp>
      <p:sp>
        <p:nvSpPr>
          <p:cNvPr id="61" name="Rectangle 8"/>
          <p:cNvSpPr/>
          <p:nvPr/>
        </p:nvSpPr>
        <p:spPr>
          <a:xfrm>
            <a:off x="7027920" y="3326760"/>
            <a:ext cx="205452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FFFFFF"/>
                </a:solidFill>
                <a:latin typeface="Calibri" panose="020F0502020204030204"/>
              </a:rPr>
              <a:t>Machine Learning</a:t>
            </a:r>
            <a:endParaRPr lang="en-IN" sz="1800" b="0" strike="noStrike" spc="-1">
              <a:latin typeface="Arial" panose="020B0604020202020204"/>
            </a:endParaRPr>
          </a:p>
          <a:p>
            <a:pPr algn="ctr">
              <a:lnSpc>
                <a:spcPct val="100000"/>
              </a:lnSpc>
              <a:buNone/>
            </a:pPr>
            <a:r>
              <a:rPr lang="en-US" sz="1800" b="0" strike="noStrike" spc="-1">
                <a:solidFill>
                  <a:srgbClr val="FFFFFF"/>
                </a:solidFill>
                <a:latin typeface="Calibri" panose="020F0502020204030204"/>
              </a:rPr>
              <a:t>algorithm </a:t>
            </a:r>
            <a:endParaRPr lang="en-IN" sz="1800" b="0" strike="noStrike" spc="-1">
              <a:latin typeface="Arial" panose="020B0604020202020204"/>
            </a:endParaRPr>
          </a:p>
        </p:txBody>
      </p:sp>
      <p:sp>
        <p:nvSpPr>
          <p:cNvPr id="62" name="Rectangle 9"/>
          <p:cNvSpPr/>
          <p:nvPr/>
        </p:nvSpPr>
        <p:spPr>
          <a:xfrm>
            <a:off x="9879840" y="3326760"/>
            <a:ext cx="165816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buNone/>
            </a:pPr>
            <a:r>
              <a:rPr lang="en-US" sz="1800" b="0" strike="noStrike" spc="-1">
                <a:solidFill>
                  <a:srgbClr val="FFFFFF"/>
                </a:solidFill>
                <a:latin typeface="Calibri" panose="020F0502020204030204"/>
              </a:rPr>
              <a:t>Predicted Disease</a:t>
            </a:r>
            <a:endParaRPr lang="en-IN" sz="1800" b="0" strike="noStrike" spc="-1">
              <a:latin typeface="Arial" panose="020B0604020202020204"/>
            </a:endParaRPr>
          </a:p>
        </p:txBody>
      </p:sp>
      <p:sp>
        <p:nvSpPr>
          <p:cNvPr id="63" name="Arrow: Right 14"/>
          <p:cNvSpPr/>
          <p:nvPr/>
        </p:nvSpPr>
        <p:spPr>
          <a:xfrm>
            <a:off x="3431160" y="3814200"/>
            <a:ext cx="717840" cy="24300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64" name="Arrow: Right 15"/>
          <p:cNvSpPr/>
          <p:nvPr/>
        </p:nvSpPr>
        <p:spPr>
          <a:xfrm>
            <a:off x="6330960" y="3723120"/>
            <a:ext cx="674280" cy="23004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65" name="Arrow: Right 16"/>
          <p:cNvSpPr/>
          <p:nvPr/>
        </p:nvSpPr>
        <p:spPr>
          <a:xfrm>
            <a:off x="9161280" y="3779640"/>
            <a:ext cx="717840" cy="27792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Working 1: Initial part</a:t>
            </a:r>
            <a:endParaRPr lang="en-IN" sz="4400" b="0" strike="noStrike" spc="-1">
              <a:latin typeface="Arial" panose="020B0604020202020204"/>
            </a:endParaRPr>
          </a:p>
        </p:txBody>
      </p:sp>
      <p:sp>
        <p:nvSpPr>
          <p:cNvPr id="67"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Import all the packages required i.e. Tkinter for GUI, numpy to performnumerical operations and pandas for reading the csv files.</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Create a list which contains all the symptoms which are according the CSV file</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 </a:t>
            </a:r>
            <a:r>
              <a:rPr lang="en-US" sz="2800" b="0" strike="noStrike" spc="-1">
                <a:solidFill>
                  <a:srgbClr val="000000"/>
                </a:solidFill>
                <a:latin typeface="Calibri" panose="020F0502020204030204"/>
              </a:rPr>
              <a:t>Create another list which contains the diseases.</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Then, create a empty list.L1 and L2, both have equal length.</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p:txBody>
      </p:sp>
      <p:graphicFrame>
        <p:nvGraphicFramePr>
          <p:cNvPr id="68" name="Table 4"/>
          <p:cNvGraphicFramePr/>
          <p:nvPr/>
        </p:nvGraphicFramePr>
        <p:xfrm>
          <a:off x="2031840" y="5407920"/>
          <a:ext cx="8127720" cy="818280"/>
        </p:xfrm>
        <a:graphic>
          <a:graphicData uri="http://schemas.openxmlformats.org/drawingml/2006/table">
            <a:tbl>
              <a:tblPr/>
              <a:tblGrid>
                <a:gridCol w="902880"/>
                <a:gridCol w="902880"/>
                <a:gridCol w="902880"/>
                <a:gridCol w="902880"/>
                <a:gridCol w="902880"/>
                <a:gridCol w="902880"/>
                <a:gridCol w="902880"/>
                <a:gridCol w="902880"/>
                <a:gridCol w="904680"/>
              </a:tblGrid>
              <a:tr h="488160">
                <a:tc>
                  <a:txBody>
                    <a:bodyPr>
                      <a:spAutoFit/>
                    </a:bodyPr>
                    <a:p>
                      <a:pPr>
                        <a:lnSpc>
                          <a:spcPct val="100000"/>
                        </a:lnSpc>
                        <a:buNone/>
                      </a:pPr>
                      <a:r>
                        <a:rPr lang="en-GB" sz="1800" b="1" strike="noStrike" spc="-1">
                          <a:solidFill>
                            <a:srgbClr val="FFFFFF"/>
                          </a:solidFill>
                          <a:latin typeface="Calibri" panose="020F0502020204030204"/>
                        </a:rPr>
                        <a:t>L1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SYM2</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SYM3</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SYM4</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SYM5</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SYM6</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SYM7</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SYM8</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30120">
                <a:tc>
                  <a:txBody>
                    <a:bodyPr>
                      <a:spAutoFit/>
                    </a:bodyPr>
                    <a:p>
                      <a:pPr>
                        <a:lnSpc>
                          <a:spcPct val="100000"/>
                        </a:lnSpc>
                        <a:buNone/>
                      </a:pPr>
                      <a:r>
                        <a:rPr lang="en-GB" sz="1800" b="0" strike="noStrike" spc="-1">
                          <a:solidFill>
                            <a:srgbClr val="000000"/>
                          </a:solidFill>
                          <a:latin typeface="Calibri" panose="020F0502020204030204"/>
                        </a:rPr>
                        <a:t>L2</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p:nvPr/>
        </p:nvSpPr>
        <p:spPr>
          <a:xfrm>
            <a:off x="838080" y="365040"/>
            <a:ext cx="10514880" cy="1324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90000"/>
              </a:lnSpc>
              <a:buNone/>
            </a:pPr>
            <a:r>
              <a:rPr lang="en-US" sz="4400" b="0" strike="noStrike" spc="-1">
                <a:solidFill>
                  <a:srgbClr val="000000"/>
                </a:solidFill>
                <a:latin typeface="Calibri Light" panose="020F0302020204030204"/>
              </a:rPr>
              <a:t>Working 2: Dataset part</a:t>
            </a:r>
            <a:endParaRPr lang="en-IN" sz="4400" b="0" strike="noStrike" spc="-1">
              <a:latin typeface="Arial" panose="020B0604020202020204"/>
            </a:endParaRPr>
          </a:p>
        </p:txBody>
      </p:sp>
      <p:sp>
        <p:nvSpPr>
          <p:cNvPr id="70" name="Content Placeholder 2"/>
          <p:cNvSpPr/>
          <p:nvPr/>
        </p:nvSpPr>
        <p:spPr>
          <a:xfrm>
            <a:off x="838080" y="1825560"/>
            <a:ext cx="10514880" cy="4350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fontScale="85000"/>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Perform same steps for both testing and training dataset</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1. Using pandas read the CSV file</a:t>
            </a:r>
            <a:endParaRPr lang="en-IN" sz="2800" b="0" strike="noStrike" spc="-1">
              <a:latin typeface="Arial" panose="020B0604020202020204"/>
            </a:endParaRPr>
          </a:p>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2. Replace with index</a:t>
            </a: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pP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r>
              <a:rPr lang="en-US" sz="2800" b="0" strike="noStrike" spc="-1">
                <a:solidFill>
                  <a:srgbClr val="000000"/>
                </a:solidFill>
                <a:latin typeface="Calibri" panose="020F0502020204030204"/>
              </a:rPr>
              <a:t>3. Make X as symptoms and Y as disease.</a:t>
            </a:r>
            <a:endParaRPr lang="en-IN" sz="2800" b="0" strike="noStrike" spc="-1">
              <a:latin typeface="Arial" panose="020B0604020202020204"/>
            </a:endParaRPr>
          </a:p>
        </p:txBody>
      </p:sp>
      <p:graphicFrame>
        <p:nvGraphicFramePr>
          <p:cNvPr id="71" name="Table 4"/>
          <p:cNvGraphicFramePr/>
          <p:nvPr/>
        </p:nvGraphicFramePr>
        <p:xfrm>
          <a:off x="2031840" y="3161160"/>
          <a:ext cx="8531280" cy="2010600"/>
        </p:xfrm>
        <a:graphic>
          <a:graphicData uri="http://schemas.openxmlformats.org/drawingml/2006/table">
            <a:tbl>
              <a:tblPr/>
              <a:tblGrid>
                <a:gridCol w="852840"/>
                <a:gridCol w="852840"/>
                <a:gridCol w="852840"/>
                <a:gridCol w="852840"/>
                <a:gridCol w="862200"/>
                <a:gridCol w="843840"/>
                <a:gridCol w="852840"/>
                <a:gridCol w="852840"/>
                <a:gridCol w="582840"/>
                <a:gridCol w="1125360"/>
              </a:tblGrid>
              <a:tr h="551880">
                <a:tc>
                  <a:txBody>
                    <a:bodyPr>
                      <a:spAutoFit/>
                    </a:bodyPr>
                    <a:p>
                      <a:pPr>
                        <a:lnSpc>
                          <a:spcPct val="100000"/>
                        </a:lnSpc>
                        <a:buNone/>
                      </a:pPr>
                      <a:r>
                        <a:rPr lang="en-GB" sz="1800" b="1" strike="noStrike" spc="-1">
                          <a:solidFill>
                            <a:srgbClr val="FFFFFF"/>
                          </a:solidFill>
                          <a:latin typeface="Calibri" panose="020F0502020204030204"/>
                        </a:rPr>
                        <a:t>S1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S2</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S3</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S4</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S5</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S6</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S7</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S8</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spAutoFit/>
                    </a:bodyPr>
                    <a:p>
                      <a:pPr>
                        <a:lnSpc>
                          <a:spcPct val="100000"/>
                        </a:lnSpc>
                        <a:buNone/>
                      </a:pPr>
                      <a:r>
                        <a:rPr lang="en-GB" sz="1800" b="1" strike="noStrike" spc="-1">
                          <a:solidFill>
                            <a:srgbClr val="FFFFFF"/>
                          </a:solidFill>
                          <a:latin typeface="Calibri" panose="020F0502020204030204"/>
                        </a:rPr>
                        <a:t>PROGNOSIS</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64680">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p>
                      <a:pPr>
                        <a:buNone/>
                      </a:pPr>
                      <a:endParaRPr lang="en-US"/>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r h="364680">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4680">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1</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spAutoFit/>
                    </a:bodyPr>
                    <a:p>
                      <a:pPr>
                        <a:lnSpc>
                          <a:spcPct val="100000"/>
                        </a:lnSpc>
                        <a:buNone/>
                      </a:pPr>
                      <a:r>
                        <a:rPr lang="en-GB" sz="1800" b="0" strike="noStrike" spc="-1">
                          <a:solidFill>
                            <a:srgbClr val="000000"/>
                          </a:solidFill>
                          <a:latin typeface="Calibri" panose="020F0502020204030204"/>
                        </a:rPr>
                        <a:t>2</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64680">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0</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p>
                      <a:pPr>
                        <a:buNone/>
                      </a:pPr>
                      <a:endParaRPr lang="en-US"/>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spAutoFit/>
                    </a:bodyPr>
                    <a:p>
                      <a:pPr>
                        <a:lnSpc>
                          <a:spcPct val="100000"/>
                        </a:lnSpc>
                        <a:buNone/>
                      </a:pPr>
                      <a:r>
                        <a:rPr lang="en-GB" sz="1800" b="0" strike="noStrike" spc="-1">
                          <a:solidFill>
                            <a:srgbClr val="000000"/>
                          </a:solidFill>
                          <a:latin typeface="Calibri" panose="020F0502020204030204"/>
                        </a:rPr>
                        <a:t>3</a:t>
                      </a:r>
                      <a:endParaRPr lang="en-IN" sz="1800" b="0" strike="noStrike" spc="-1">
                        <a:latin typeface="Arial" panose="020B0604020202020204"/>
                      </a:endParaRPr>
                    </a:p>
                  </a:txBody>
                  <a:tcPr anchor="t">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3"/>
          <p:cNvSpPr/>
          <p:nvPr/>
        </p:nvSpPr>
        <p:spPr>
          <a:xfrm>
            <a:off x="1023120" y="207000"/>
            <a:ext cx="551880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1" strike="noStrike" spc="-1">
                <a:solidFill>
                  <a:srgbClr val="000000"/>
                </a:solidFill>
                <a:latin typeface="Trebuchet MS" panose="020B0603020202020204"/>
              </a:rPr>
              <a:t>Sequence Diagram:</a:t>
            </a:r>
            <a:endParaRPr lang="en-IN" sz="1800" b="0" strike="noStrike" spc="-1">
              <a:latin typeface="Arial" panose="020B0604020202020204"/>
            </a:endParaRPr>
          </a:p>
        </p:txBody>
      </p:sp>
      <p:pic>
        <p:nvPicPr>
          <p:cNvPr id="73" name="Picture 4"/>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1937520" y="955800"/>
            <a:ext cx="6051960" cy="50144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3"/>
          <p:cNvSpPr/>
          <p:nvPr/>
        </p:nvSpPr>
        <p:spPr>
          <a:xfrm>
            <a:off x="894240" y="283680"/>
            <a:ext cx="425592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US" sz="1800" b="1" strike="noStrike" spc="-1">
                <a:solidFill>
                  <a:srgbClr val="000000"/>
                </a:solidFill>
                <a:latin typeface="Trebuchet MS" panose="020B0603020202020204"/>
              </a:rPr>
              <a:t>Use Case Diagram:</a:t>
            </a:r>
            <a:endParaRPr lang="en-IN" sz="1800" b="0" strike="noStrike" spc="-1">
              <a:latin typeface="Arial" panose="020B0604020202020204"/>
            </a:endParaRPr>
          </a:p>
        </p:txBody>
      </p:sp>
      <p:pic>
        <p:nvPicPr>
          <p:cNvPr id="75" name="Picture 4"/>
          <p:cNvPicPr/>
          <p:nvPr/>
        </p:nvPicPr>
        <p:blipFill>
          <a:blip r:embed="rId1"/>
          <a:stretch>
            <a:fillRect/>
          </a:stretch>
        </p:blipFill>
        <p:spPr>
          <a:xfrm>
            <a:off x="1682640" y="1273680"/>
            <a:ext cx="6935760" cy="33868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1"/>
          <p:cNvPicPr/>
          <p:nvPr/>
        </p:nvPicPr>
        <p:blipFill>
          <a:blip r:embed="rId1"/>
          <a:stretch>
            <a:fillRect/>
          </a:stretch>
        </p:blipFill>
        <p:spPr>
          <a:xfrm>
            <a:off x="2939040" y="831600"/>
            <a:ext cx="5084640" cy="4948560"/>
          </a:xfrm>
          <a:prstGeom prst="rect">
            <a:avLst/>
          </a:prstGeom>
          <a:ln w="0">
            <a:noFill/>
          </a:ln>
        </p:spPr>
      </p:pic>
      <p:sp>
        <p:nvSpPr>
          <p:cNvPr id="77" name="TextBox 2"/>
          <p:cNvSpPr/>
          <p:nvPr/>
        </p:nvSpPr>
        <p:spPr>
          <a:xfrm>
            <a:off x="827280" y="250200"/>
            <a:ext cx="3080160" cy="364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nSpc>
                <a:spcPct val="100000"/>
              </a:lnSpc>
              <a:buNone/>
            </a:pPr>
            <a:r>
              <a:rPr lang="en-IN" sz="1800" b="0" strike="noStrike" spc="-1">
                <a:solidFill>
                  <a:srgbClr val="000000"/>
                </a:solidFill>
                <a:latin typeface="Trebuchet MS" panose="020B0603020202020204"/>
              </a:rPr>
              <a:t>Flowchart:</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3950</Words>
  <Application>WPS Presentation</Application>
  <PresentationFormat/>
  <Paragraphs>265</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Times New Roman</vt:lpstr>
      <vt:lpstr>Trebuchet MS</vt:lpstr>
      <vt:lpstr>Symbol</vt:lpstr>
      <vt:lpstr>Arial</vt:lpstr>
      <vt:lpstr>Century Schoolbook</vt:lpstr>
      <vt:lpstr>Calibri Light</vt:lpstr>
      <vt:lpstr>Microsoft YaHei</vt:lpstr>
      <vt:lpstr>Arial Unicode MS</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Thakur</dc:creator>
  <cp:lastModifiedBy>SACHCHIT KOLEKAR</cp:lastModifiedBy>
  <cp:revision>17</cp:revision>
  <dcterms:created xsi:type="dcterms:W3CDTF">2022-02-03T17:11:00Z</dcterms:created>
  <dcterms:modified xsi:type="dcterms:W3CDTF">2022-06-07T17:25:45Z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y fmtid="{D5CDD505-2E9C-101B-9397-08002B2CF9AE}" pid="4" name="ICV">
    <vt:lpwstr>0BFFBD61B14A4EB28DF095D8C674EAD1</vt:lpwstr>
  </property>
  <property fmtid="{D5CDD505-2E9C-101B-9397-08002B2CF9AE}" pid="5" name="KSOProductBuildVer">
    <vt:lpwstr>1033-11.2.0.11130</vt:lpwstr>
  </property>
</Properties>
</file>