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presProps.xml" ContentType="application/vnd.openxmlformats-officedocument.presentationml.presProps+xml"/>
  <Override PartName="/ppt/media/image1.png" ContentType="image/png"/>
  <Override PartName="/ppt/media/hdphoto2.wdp" ContentType="image/vnd.ms-photo"/>
  <Override PartName="/ppt/media/hdphoto1.wdp" ContentType="image/vnd.ms-photo"/>
  <Override PartName="/ppt/media/image2.png" ContentType="image/png"/>
  <Override PartName="/ppt/media/image3.png" ContentType="image/png"/>
  <Override PartName="/ppt/media/image4.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65BBFB5B-1F64-4201-AE55-D7CF888206E7}"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3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3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B7860B82-F134-4599-A8A5-84CEBB004067}"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4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4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4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4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381D7462-411D-4AE3-99BD-3FFFE71FCDB7}"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4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4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4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4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5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5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31408A34-7445-42FB-9AEE-DE8DEC14306D}"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1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42245F5-8BC1-4447-AE03-5386EEC0EB78}"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1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B26029C-0177-4213-890B-DDEFA9859410}"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2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AD762C88-DB1D-4F16-9419-134FF9FD7F0E}"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05AACF0A-E515-41B6-B732-F362CD0BE14C}"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BFCDE8F9-B711-4D3F-B3E0-EF246A4A92C2}"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2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2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2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78A81F4-6F2D-43B7-9C44-EA7DD0625037}"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3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3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7ADA25D-F86A-421D-A035-CEC7CF358866}"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Trebuchet MS"/>
            </a:endParaRPr>
          </a:p>
        </p:txBody>
      </p:sp>
      <p:sp>
        <p:nvSpPr>
          <p:cNvPr id="3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3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3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1800" spc="-1" strike="noStrike">
              <a:solidFill>
                <a:srgbClr val="404040"/>
              </a:solidFill>
              <a:latin typeface="Trebuchet MS"/>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DA9A1D4-A24A-4E16-9174-45FB83B18096}"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6"/>
          <p:cNvGrpSpPr/>
          <p:nvPr/>
        </p:nvGrpSpPr>
        <p:grpSpPr>
          <a:xfrm>
            <a:off x="0" y="-8640"/>
            <a:ext cx="12191760" cy="6866640"/>
            <a:chOff x="0" y="-8640"/>
            <a:chExt cx="12191760" cy="6866640"/>
          </a:xfrm>
        </p:grpSpPr>
        <p:sp>
          <p:nvSpPr>
            <p:cNvPr id="1" name="Straight Connector 19"/>
            <p:cNvSpPr/>
            <p:nvPr/>
          </p:nvSpPr>
          <p:spPr>
            <a:xfrm>
              <a:off x="9370800" y="0"/>
              <a:ext cx="1219320" cy="6858000"/>
            </a:xfrm>
            <a:prstGeom prst="line">
              <a:avLst/>
            </a:prstGeom>
            <a:ln cap="rnd" w="9525">
              <a:solidFill>
                <a:srgbClr val="ffffff">
                  <a:lumMod val="75000"/>
                </a:srgbClr>
              </a:solidFill>
              <a:round/>
            </a:ln>
          </p:spPr>
          <p:style>
            <a:lnRef idx="2">
              <a:schemeClr val="accent1"/>
            </a:lnRef>
            <a:fillRef idx="0">
              <a:schemeClr val="accent1"/>
            </a:fillRef>
            <a:effectRef idx="1">
              <a:schemeClr val="accent1"/>
            </a:effectRef>
            <a:fontRef idx="minor"/>
          </p:style>
        </p:sp>
        <p:sp>
          <p:nvSpPr>
            <p:cNvPr id="2" name="Straight Connector 20"/>
            <p:cNvSpPr/>
            <p:nvPr/>
          </p:nvSpPr>
          <p:spPr>
            <a:xfrm flipH="1">
              <a:off x="7425000" y="3681360"/>
              <a:ext cx="4763520" cy="3176640"/>
            </a:xfrm>
            <a:prstGeom prst="line">
              <a:avLst/>
            </a:prstGeom>
            <a:ln cap="rnd" w="9525">
              <a:solidFill>
                <a:srgbClr val="ffffff">
                  <a:lumMod val="85000"/>
                </a:srgbClr>
              </a:solidFill>
              <a:round/>
            </a:ln>
          </p:spPr>
          <p:style>
            <a:lnRef idx="2">
              <a:schemeClr val="accent1"/>
            </a:lnRef>
            <a:fillRef idx="0">
              <a:schemeClr val="accent1"/>
            </a:fillRef>
            <a:effectRef idx="1">
              <a:schemeClr val="accent1"/>
            </a:effectRef>
            <a:fontRef idx="minor"/>
          </p:style>
        </p:sp>
        <p:sp>
          <p:nvSpPr>
            <p:cNvPr id="3" name="Rectangle 23"/>
            <p:cNvSpPr/>
            <p:nvPr/>
          </p:nvSpPr>
          <p:spPr>
            <a:xfrm>
              <a:off x="9181440" y="-8640"/>
              <a:ext cx="3007080" cy="686628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Rectangle 25"/>
            <p:cNvSpPr/>
            <p:nvPr/>
          </p:nvSpPr>
          <p:spPr>
            <a:xfrm>
              <a:off x="9603360" y="-8640"/>
              <a:ext cx="2588040" cy="686628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Isosceles Triangle 23"/>
            <p:cNvSpPr/>
            <p:nvPr/>
          </p:nvSpPr>
          <p:spPr>
            <a:xfrm>
              <a:off x="8932320" y="3048120"/>
              <a:ext cx="3259440" cy="3809520"/>
            </a:xfrm>
            <a:prstGeom prst="triangle">
              <a:avLst>
                <a:gd name="adj" fmla="val 100000"/>
              </a:avLst>
            </a:prstGeom>
            <a:solidFill>
              <a:schemeClr val="accent2">
                <a:alpha val="7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Rectangle 27"/>
            <p:cNvSpPr/>
            <p:nvPr/>
          </p:nvSpPr>
          <p:spPr>
            <a:xfrm>
              <a:off x="9334440" y="-8640"/>
              <a:ext cx="2854080" cy="686628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Rectangle 28"/>
            <p:cNvSpPr/>
            <p:nvPr/>
          </p:nvSpPr>
          <p:spPr>
            <a:xfrm>
              <a:off x="10898640" y="-8640"/>
              <a:ext cx="1289880" cy="686628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Rectangle 29"/>
            <p:cNvSpPr/>
            <p:nvPr/>
          </p:nvSpPr>
          <p:spPr>
            <a:xfrm>
              <a:off x="10938960" y="-8640"/>
              <a:ext cx="1249560" cy="686628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Isosceles Triangle 27"/>
            <p:cNvSpPr/>
            <p:nvPr/>
          </p:nvSpPr>
          <p:spPr>
            <a:xfrm>
              <a:off x="10371600" y="3589920"/>
              <a:ext cx="1816920" cy="3267720"/>
            </a:xfrm>
            <a:prstGeom prst="triangle">
              <a:avLst>
                <a:gd name="adj" fmla="val 100000"/>
              </a:avLst>
            </a:prstGeom>
            <a:solidFill>
              <a:schemeClr val="accent1">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Isosceles Triangle 28"/>
            <p:cNvSpPr/>
            <p:nvPr/>
          </p:nvSpPr>
          <p:spPr>
            <a:xfrm>
              <a:off x="0" y="4013280"/>
              <a:ext cx="448200" cy="2844360"/>
            </a:xfrm>
            <a:prstGeom prst="triangle">
              <a:avLst>
                <a:gd name="adj" fmla="val 0"/>
              </a:avLst>
            </a:prstGeom>
            <a:solidFill>
              <a:schemeClr val="accent1">
                <a:alpha val="8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11" name="PlaceHolder 1"/>
          <p:cNvSpPr>
            <a:spLocks noGrp="1"/>
          </p:cNvSpPr>
          <p:nvPr>
            <p:ph type="dt" idx="1"/>
          </p:nvPr>
        </p:nvSpPr>
        <p:spPr>
          <a:xfrm>
            <a:off x="7205040" y="6041520"/>
            <a:ext cx="911520" cy="364680"/>
          </a:xfrm>
          <a:prstGeom prst="rect">
            <a:avLst/>
          </a:prstGeom>
          <a:noFill/>
          <a:ln w="0">
            <a:noFill/>
          </a:ln>
        </p:spPr>
        <p:txBody>
          <a:bodyPr anchor="ctr">
            <a:noAutofit/>
          </a:bodyPr>
          <a:lstStyle>
            <a:lvl1pPr algn="r">
              <a:lnSpc>
                <a:spcPct val="100000"/>
              </a:lnSpc>
              <a:buNone/>
              <a:defRPr b="0" lang="en-GB" sz="1200" spc="-1" strike="noStrike">
                <a:solidFill>
                  <a:srgbClr val="8b8b8b"/>
                </a:solidFill>
                <a:latin typeface="Calibri"/>
              </a:defRPr>
            </a:lvl1pPr>
          </a:lstStyle>
          <a:p>
            <a:pPr algn="r">
              <a:lnSpc>
                <a:spcPct val="100000"/>
              </a:lnSpc>
              <a:buNone/>
            </a:pPr>
            <a:r>
              <a:rPr b="0" lang="en-GB" sz="1200" spc="-1" strike="noStrike">
                <a:solidFill>
                  <a:srgbClr val="8b8b8b"/>
                </a:solidFill>
                <a:latin typeface="Calibri"/>
              </a:rPr>
              <a:t>&lt;date/time&gt;</a:t>
            </a:r>
            <a:endParaRPr b="0" lang="en-IN" sz="1200" spc="-1" strike="noStrike">
              <a:latin typeface="Times New Roman"/>
            </a:endParaRPr>
          </a:p>
        </p:txBody>
      </p:sp>
      <p:sp>
        <p:nvSpPr>
          <p:cNvPr id="12" name="PlaceHolder 2"/>
          <p:cNvSpPr>
            <a:spLocks noGrp="1"/>
          </p:cNvSpPr>
          <p:nvPr>
            <p:ph type="ftr" idx="2"/>
          </p:nvPr>
        </p:nvSpPr>
        <p:spPr>
          <a:xfrm>
            <a:off x="677160" y="6041520"/>
            <a:ext cx="6297120" cy="36468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13" name="PlaceHolder 3"/>
          <p:cNvSpPr>
            <a:spLocks noGrp="1"/>
          </p:cNvSpPr>
          <p:nvPr>
            <p:ph type="sldNum" idx="3"/>
          </p:nvPr>
        </p:nvSpPr>
        <p:spPr>
          <a:xfrm>
            <a:off x="8590680" y="6041520"/>
            <a:ext cx="682920" cy="364680"/>
          </a:xfrm>
          <a:prstGeom prst="rect">
            <a:avLst/>
          </a:prstGeom>
          <a:noFill/>
          <a:ln w="0">
            <a:noFill/>
          </a:ln>
        </p:spPr>
        <p:txBody>
          <a:bodyPr anchor="ctr">
            <a:noAutofit/>
          </a:bodyPr>
          <a:lstStyle>
            <a:lvl1pPr algn="r">
              <a:lnSpc>
                <a:spcPct val="100000"/>
              </a:lnSpc>
              <a:buNone/>
              <a:defRPr b="0" lang="en-GB" sz="1200" spc="-1" strike="noStrike">
                <a:solidFill>
                  <a:srgbClr val="8b8b8b"/>
                </a:solidFill>
                <a:latin typeface="Calibri"/>
              </a:defRPr>
            </a:lvl1pPr>
          </a:lstStyle>
          <a:p>
            <a:pPr algn="r">
              <a:lnSpc>
                <a:spcPct val="100000"/>
              </a:lnSpc>
              <a:buNone/>
            </a:pPr>
            <a:fld id="{E658ACD7-DF01-43D9-83D2-AD6B37984794}" type="slidenum">
              <a:rPr b="0" lang="en-GB" sz="1200" spc="-1" strike="noStrike">
                <a:solidFill>
                  <a:srgbClr val="8b8b8b"/>
                </a:solidFill>
                <a:latin typeface="Calibri"/>
              </a:rPr>
              <a:t>&lt;number&gt;</a:t>
            </a:fld>
            <a:endParaRPr b="0" lang="en-IN" sz="1200" spc="-1" strike="noStrike">
              <a:latin typeface="Times New Roman"/>
            </a:endParaRPr>
          </a:p>
        </p:txBody>
      </p:sp>
      <p:sp>
        <p:nvSpPr>
          <p:cNvPr id="1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Trebuchet MS"/>
              </a:rPr>
              <a:t>Click to edit the title text format</a:t>
            </a:r>
            <a:endParaRPr b="0" lang="en-US" sz="1800" spc="-1" strike="noStrike">
              <a:solidFill>
                <a:srgbClr val="000000"/>
              </a:solidFill>
              <a:latin typeface="Trebuchet MS"/>
            </a:endParaRPr>
          </a:p>
        </p:txBody>
      </p:sp>
      <p:sp>
        <p:nvSpPr>
          <p:cNvPr id="1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Trebuchet MS"/>
              </a:rPr>
              <a:t>Click to edit the outline text format</a:t>
            </a:r>
            <a:endParaRPr b="0" lang="en-US" sz="1800" spc="-1" strike="noStrike">
              <a:solidFill>
                <a:srgbClr val="404040"/>
              </a:solidFill>
              <a:latin typeface="Trebuchet MS"/>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Trebuchet MS"/>
              </a:rPr>
              <a:t>Second Outline Level</a:t>
            </a:r>
            <a:endParaRPr b="0" lang="en-US" sz="1400" spc="-1" strike="noStrike">
              <a:solidFill>
                <a:srgbClr val="404040"/>
              </a:solidFill>
              <a:latin typeface="Trebuchet MS"/>
            </a:endParaRPr>
          </a:p>
          <a:p>
            <a:pPr lvl="2" marL="1296000" indent="-288000">
              <a:spcBef>
                <a:spcPts val="850"/>
              </a:spcBef>
              <a:buClr>
                <a:srgbClr val="000000"/>
              </a:buClr>
              <a:buSzPct val="45000"/>
              <a:buFont typeface="Wingdings" charset="2"/>
              <a:buChar char=""/>
            </a:pPr>
            <a:r>
              <a:rPr b="0" lang="en-US" sz="1200" spc="-1" strike="noStrike">
                <a:solidFill>
                  <a:srgbClr val="404040"/>
                </a:solidFill>
                <a:latin typeface="Trebuchet MS"/>
              </a:rPr>
              <a:t>Third Outline Level</a:t>
            </a:r>
            <a:endParaRPr b="0" lang="en-US" sz="1200" spc="-1" strike="noStrike">
              <a:solidFill>
                <a:srgbClr val="404040"/>
              </a:solidFill>
              <a:latin typeface="Trebuchet MS"/>
            </a:endParaRPr>
          </a:p>
          <a:p>
            <a:pPr lvl="3" marL="1728000" indent="-216000">
              <a:spcBef>
                <a:spcPts val="567"/>
              </a:spcBef>
              <a:buClr>
                <a:srgbClr val="000000"/>
              </a:buClr>
              <a:buSzPct val="75000"/>
              <a:buFont typeface="Symbol" charset="2"/>
              <a:buChar char=""/>
            </a:pPr>
            <a:r>
              <a:rPr b="0" lang="en-US" sz="1200" spc="-1" strike="noStrike">
                <a:solidFill>
                  <a:srgbClr val="404040"/>
                </a:solidFill>
                <a:latin typeface="Trebuchet MS"/>
              </a:rPr>
              <a:t>Fourth Outline Level</a:t>
            </a:r>
            <a:endParaRPr b="0" lang="en-US" sz="1200" spc="-1" strike="noStrike">
              <a:solidFill>
                <a:srgbClr val="404040"/>
              </a:solidFill>
              <a:latin typeface="Trebuchet MS"/>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Trebuchet MS"/>
              </a:rPr>
              <a:t>Fifth Outline Level</a:t>
            </a:r>
            <a:endParaRPr b="0" lang="en-US" sz="2000" spc="-1" strike="noStrike">
              <a:solidFill>
                <a:srgbClr val="404040"/>
              </a:solidFill>
              <a:latin typeface="Trebuchet MS"/>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Trebuchet MS"/>
              </a:rPr>
              <a:t>Sixth Outline Level</a:t>
            </a:r>
            <a:endParaRPr b="0" lang="en-US" sz="2000" spc="-1" strike="noStrike">
              <a:solidFill>
                <a:srgbClr val="404040"/>
              </a:solidFill>
              <a:latin typeface="Trebuchet MS"/>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Trebuchet MS"/>
              </a:rPr>
              <a:t>Seventh Outline Level</a:t>
            </a:r>
            <a:endParaRPr b="0" lang="en-US" sz="2000" spc="-1" strike="noStrike">
              <a:solidFill>
                <a:srgbClr val="404040"/>
              </a:solidFill>
              <a:latin typeface="Trebuchet M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microsoft.com/office/2007/relationships/hdphoto" Target="../media/hdphoto2.wdp"/><Relationship Id="rId3"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hyperlink" Target="https://towardsdatascience.com/streamlit-hands-on-from-zero-to-your-first-awesome-web-app-2c28f9f4e214" TargetMode="External"/><Relationship Id="rId2" Type="http://schemas.openxmlformats.org/officeDocument/2006/relationships/hyperlink" Target="https://www.analyticsvidhya.com/blog/2017/09/naive-bayes-explained/" TargetMode="External"/><Relationship Id="rId3" Type="http://schemas.openxmlformats.org/officeDocument/2006/relationships/hyperlink" Target="https://ijarcce.com/papers/multiple-disease-prediction-using-different-machine-learning-algorithms-comparatively-2/" TargetMode="External"/><Relationship Id="rId4" Type="http://schemas.openxmlformats.org/officeDocument/2006/relationships/hyperlink" Target="https://www.igi-global.com/book/handbook-research-disease-prediction-through/237838" TargetMode="External"/><Relationship Id="rId5"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microsoft.com/office/2007/relationships/hdphoto" Target="../media/hdphoto1.wdp"/><Relationship Id="rId3"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TextBox 81"/>
          <p:cNvSpPr/>
          <p:nvPr/>
        </p:nvSpPr>
        <p:spPr>
          <a:xfrm>
            <a:off x="1581840" y="429840"/>
            <a:ext cx="7100280" cy="53406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400" spc="-1" strike="noStrike">
                <a:solidFill>
                  <a:srgbClr val="000000"/>
                </a:solidFill>
                <a:latin typeface="Century Schoolbook"/>
                <a:ea typeface="Century Schoolbook"/>
              </a:rPr>
              <a:t>“</a:t>
            </a:r>
            <a:r>
              <a:rPr b="1" lang="en-US" sz="2400" spc="-1" strike="noStrike">
                <a:solidFill>
                  <a:srgbClr val="000000"/>
                </a:solidFill>
                <a:latin typeface="Century Schoolbook"/>
                <a:ea typeface="Century Schoolbook"/>
              </a:rPr>
              <a:t>PARKINSON’S DISEASE PREDICTION SYSTEM </a:t>
            </a:r>
            <a:r>
              <a:rPr b="1" lang="en-US" sz="2000" spc="-1" strike="noStrike">
                <a:solidFill>
                  <a:srgbClr val="000000"/>
                </a:solidFill>
                <a:latin typeface="Century Schoolbook"/>
                <a:ea typeface="Century Schoolbook"/>
              </a:rPr>
              <a:t>“</a:t>
            </a:r>
            <a:endParaRPr b="0" lang="en-IN" sz="2000" spc="-1" strike="noStrike">
              <a:latin typeface="Arial"/>
            </a:endParaRPr>
          </a:p>
          <a:p>
            <a:pPr>
              <a:lnSpc>
                <a:spcPct val="100000"/>
              </a:lnSpc>
              <a:buNone/>
            </a:pPr>
            <a:endParaRPr b="0" lang="en-IN" sz="2000" spc="-1" strike="noStrike">
              <a:latin typeface="Arial"/>
            </a:endParaRPr>
          </a:p>
          <a:p>
            <a:pPr>
              <a:lnSpc>
                <a:spcPct val="100000"/>
              </a:lnSpc>
              <a:buNone/>
            </a:pPr>
            <a:endParaRPr b="0" lang="en-IN" sz="2000" spc="-1" strike="noStrike">
              <a:latin typeface="Arial"/>
            </a:endParaRPr>
          </a:p>
          <a:p>
            <a:pPr>
              <a:lnSpc>
                <a:spcPct val="100000"/>
              </a:lnSpc>
              <a:buNone/>
            </a:pPr>
            <a:endParaRPr b="0" lang="en-IN" sz="2000" spc="-1" strike="noStrike">
              <a:latin typeface="Arial"/>
            </a:endParaRPr>
          </a:p>
          <a:p>
            <a:pPr>
              <a:lnSpc>
                <a:spcPct val="100000"/>
              </a:lnSpc>
              <a:buNone/>
            </a:pPr>
            <a:r>
              <a:rPr b="1" lang="en-US" sz="2000" spc="-1" strike="noStrike">
                <a:solidFill>
                  <a:srgbClr val="000000"/>
                </a:solidFill>
                <a:latin typeface="Century Schoolbook"/>
                <a:ea typeface="Century Schoolbook"/>
              </a:rPr>
              <a:t>by</a:t>
            </a:r>
            <a:endParaRPr b="0" lang="en-IN" sz="2000" spc="-1" strike="noStrike">
              <a:latin typeface="Arial"/>
            </a:endParaRPr>
          </a:p>
          <a:p>
            <a:pPr>
              <a:lnSpc>
                <a:spcPct val="100000"/>
              </a:lnSpc>
              <a:buNone/>
            </a:pPr>
            <a:r>
              <a:rPr b="1" lang="en-US" sz="2000" spc="-1" strike="noStrike">
                <a:solidFill>
                  <a:srgbClr val="000000"/>
                </a:solidFill>
                <a:latin typeface="Century Schoolbook"/>
                <a:ea typeface="Century Schoolbook"/>
              </a:rPr>
              <a:t>Sachchit kolekar</a:t>
            </a:r>
            <a:endParaRPr b="0" lang="en-IN" sz="2000" spc="-1" strike="noStrike">
              <a:latin typeface="Arial"/>
            </a:endParaRPr>
          </a:p>
          <a:p>
            <a:pPr>
              <a:lnSpc>
                <a:spcPct val="100000"/>
              </a:lnSpc>
              <a:buNone/>
            </a:pPr>
            <a:endParaRPr b="0" lang="en-IN" sz="2000" spc="-1" strike="noStrike">
              <a:latin typeface="Arial"/>
            </a:endParaRPr>
          </a:p>
          <a:p>
            <a:pPr>
              <a:lnSpc>
                <a:spcPct val="100000"/>
              </a:lnSpc>
              <a:buNone/>
            </a:pPr>
            <a:endParaRPr b="0" lang="en-IN" sz="2000" spc="-1" strike="noStrike">
              <a:latin typeface="Arial"/>
            </a:endParaRPr>
          </a:p>
          <a:p>
            <a:pPr>
              <a:lnSpc>
                <a:spcPct val="100000"/>
              </a:lnSpc>
              <a:buNone/>
            </a:pPr>
            <a:endParaRPr b="0" lang="en-IN" sz="2000" spc="-1" strike="noStrike">
              <a:latin typeface="Arial"/>
            </a:endParaRPr>
          </a:p>
          <a:p>
            <a:pPr>
              <a:lnSpc>
                <a:spcPct val="100000"/>
              </a:lnSpc>
              <a:buNone/>
            </a:pPr>
            <a:r>
              <a:rPr b="1" lang="en-US" sz="2000" spc="-1" strike="noStrike">
                <a:solidFill>
                  <a:srgbClr val="000000"/>
                </a:solidFill>
                <a:latin typeface="Century Schoolbook"/>
                <a:ea typeface="Century Schoolbook"/>
              </a:rPr>
              <a:t> </a:t>
            </a:r>
            <a:endParaRPr b="0" lang="en-IN" sz="2000" spc="-1" strike="noStrike">
              <a:latin typeface="Arial"/>
            </a:endParaRPr>
          </a:p>
          <a:p>
            <a:pPr>
              <a:lnSpc>
                <a:spcPct val="100000"/>
              </a:lnSpc>
              <a:buNone/>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8" name="Picture 3" descr=""/>
          <p:cNvPicPr/>
          <p:nvPr/>
        </p:nvPicPr>
        <p:blipFill>
          <a:blip r:embed="rId1">
            <a:extLst>
              <a:ext uri="{BEBA8EAE-BF5A-486C-A8C5-ECC9F3942E4B}">
                <a14:imgProps xmlns:a14="http://schemas.microsoft.com/office/drawing/2010/main">
                  <a14:imgLayer r:embed="rId2">
                    <a14:imgEffect>
                      <a14:sharpenSoften amount="50000"/>
                    </a14:imgEffect>
                  </a14:imgLayer>
                </a14:imgProps>
              </a:ext>
            </a:extLst>
          </a:blip>
          <a:stretch/>
        </p:blipFill>
        <p:spPr>
          <a:xfrm>
            <a:off x="2383920" y="567360"/>
            <a:ext cx="5902920" cy="449856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TextBox 1"/>
          <p:cNvSpPr/>
          <p:nvPr/>
        </p:nvSpPr>
        <p:spPr>
          <a:xfrm>
            <a:off x="750960" y="653040"/>
            <a:ext cx="6433200" cy="7606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N" sz="4400" spc="-1" strike="noStrike">
                <a:solidFill>
                  <a:srgbClr val="000000"/>
                </a:solidFill>
                <a:latin typeface="Trebuchet MS"/>
              </a:rPr>
              <a:t>Conclusion</a:t>
            </a:r>
            <a:endParaRPr b="0" lang="en-IN" sz="4400" spc="-1" strike="noStrike">
              <a:latin typeface="Arial"/>
            </a:endParaRPr>
          </a:p>
        </p:txBody>
      </p:sp>
      <p:sp>
        <p:nvSpPr>
          <p:cNvPr id="80" name="TextBox 2"/>
          <p:cNvSpPr/>
          <p:nvPr/>
        </p:nvSpPr>
        <p:spPr>
          <a:xfrm>
            <a:off x="750960" y="1883160"/>
            <a:ext cx="9263520" cy="34117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500" spc="-1" strike="noStrike">
                <a:solidFill>
                  <a:srgbClr val="000000"/>
                </a:solidFill>
                <a:latin typeface="Calibri"/>
                <a:ea typeface="Calibri"/>
              </a:rPr>
              <a:t>Parkinson’s disease prediction model is used to predict particular diseases at a time. </a:t>
            </a:r>
            <a:r>
              <a:rPr b="0" lang="en-US" sz="2500" spc="-1" strike="noStrike">
                <a:solidFill>
                  <a:srgbClr val="000000"/>
                </a:solidFill>
                <a:latin typeface="Calibri"/>
                <a:ea typeface="Calibri"/>
              </a:rPr>
              <a:t>Here based on the user input disease will be predicted. The choice will be given to user. If the user want to predict  disease or if the user don’t enter any disease type then based on user entered inputs corresponding  model will be invoked and predicted. The advantage of Parkinson’s disease prediction model in advance can predict the probability of occurrence of the disease and also can reduce mortality ratio.</a:t>
            </a:r>
            <a:endParaRPr b="0" lang="en-IN" sz="2500" spc="-1" strike="noStrike">
              <a:latin typeface="Arial"/>
            </a:endParaRPr>
          </a:p>
          <a:p>
            <a:pPr>
              <a:lnSpc>
                <a:spcPct val="100000"/>
              </a:lnSpc>
              <a:buNone/>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Title 1"/>
          <p:cNvSpPr/>
          <p:nvPr/>
        </p:nvSpPr>
        <p:spPr>
          <a:xfrm>
            <a:off x="838080" y="365040"/>
            <a:ext cx="10514880" cy="132480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pPr>
            <a:r>
              <a:rPr b="0" lang="en-US" sz="4400" spc="-1" strike="noStrike">
                <a:solidFill>
                  <a:srgbClr val="000000"/>
                </a:solidFill>
                <a:latin typeface="Calibri Light"/>
              </a:rPr>
              <a:t>References:</a:t>
            </a:r>
            <a:endParaRPr b="0" lang="en-IN" sz="4400" spc="-1" strike="noStrike">
              <a:latin typeface="Arial"/>
            </a:endParaRPr>
          </a:p>
        </p:txBody>
      </p:sp>
      <p:sp>
        <p:nvSpPr>
          <p:cNvPr id="82" name="Content Placeholder 2"/>
          <p:cNvSpPr/>
          <p:nvPr/>
        </p:nvSpPr>
        <p:spPr>
          <a:xfrm>
            <a:off x="838080" y="1825560"/>
            <a:ext cx="10514880" cy="4350600"/>
          </a:xfrm>
          <a:prstGeom prst="rect">
            <a:avLst/>
          </a:prstGeom>
          <a:noFill/>
          <a:ln w="0">
            <a:noFill/>
          </a:ln>
        </p:spPr>
        <p:style>
          <a:lnRef idx="0"/>
          <a:fillRef idx="0"/>
          <a:effectRef idx="0"/>
          <a:fontRef idx="minor"/>
        </p:style>
        <p:txBody>
          <a:bodyPr lIns="90000" rIns="90000" tIns="45000" bIns="45000" anchor="t">
            <a:noAutofit/>
          </a:bodyPr>
          <a:p>
            <a:pPr>
              <a:lnSpc>
                <a:spcPct val="150000"/>
              </a:lnSpc>
              <a:spcAft>
                <a:spcPts val="799"/>
              </a:spcAft>
              <a:buNone/>
            </a:pPr>
            <a:r>
              <a:rPr b="0" lang="en-US" sz="1800" spc="-1" strike="noStrike">
                <a:latin typeface="Times New Roman"/>
                <a:ea typeface="Calibri"/>
              </a:rPr>
              <a:t>[1] 'Exploiting Nonlinear Recurrence and Fractal Scaling Properties for Voice Disorder Detection'</a:t>
            </a:r>
            <a:endParaRPr b="0" lang="en-IN" sz="1800" spc="-1" strike="noStrike">
              <a:latin typeface="Arial"/>
            </a:endParaRPr>
          </a:p>
          <a:p>
            <a:pPr>
              <a:lnSpc>
                <a:spcPct val="150000"/>
              </a:lnSpc>
              <a:spcAft>
                <a:spcPts val="799"/>
              </a:spcAft>
              <a:buNone/>
            </a:pPr>
            <a:r>
              <a:rPr b="0" lang="en-US" sz="1800" spc="-1" strike="noStrike">
                <a:solidFill>
                  <a:srgbClr val="000000"/>
                </a:solidFill>
                <a:latin typeface="Times New Roman"/>
                <a:ea typeface="Calibri"/>
              </a:rPr>
              <a:t>[2] </a:t>
            </a:r>
            <a:r>
              <a:rPr b="0" lang="en-US" sz="1800" spc="-1" strike="noStrike" u="sng">
                <a:solidFill>
                  <a:srgbClr val="99ca3c"/>
                </a:solidFill>
                <a:uFillTx/>
                <a:latin typeface="Times New Roman"/>
                <a:ea typeface="Calibri"/>
                <a:hlinkClick r:id="rId1"/>
              </a:rPr>
              <a:t>https://towardsdatascience.com/streamlit-hands-on-from-zero-to-your-first-awesome-web-app-2c28f9f4e214</a:t>
            </a:r>
            <a:endParaRPr b="0" lang="en-IN" sz="1800" spc="-1" strike="noStrike">
              <a:latin typeface="Arial"/>
            </a:endParaRPr>
          </a:p>
          <a:p>
            <a:pPr>
              <a:lnSpc>
                <a:spcPct val="150000"/>
              </a:lnSpc>
              <a:spcAft>
                <a:spcPts val="799"/>
              </a:spcAft>
              <a:buNone/>
            </a:pPr>
            <a:r>
              <a:rPr b="0" lang="en-US" sz="1800" spc="-1" strike="noStrike">
                <a:solidFill>
                  <a:srgbClr val="000000"/>
                </a:solidFill>
                <a:latin typeface="Times New Roman"/>
                <a:ea typeface="Calibri"/>
              </a:rPr>
              <a:t>[3] </a:t>
            </a:r>
            <a:r>
              <a:rPr b="0" lang="en-US" sz="1800" spc="-1" strike="noStrike" u="sng">
                <a:solidFill>
                  <a:srgbClr val="99ca3c"/>
                </a:solidFill>
                <a:uFillTx/>
                <a:latin typeface="Times New Roman"/>
                <a:ea typeface="Calibri"/>
                <a:hlinkClick r:id="rId2"/>
              </a:rPr>
              <a:t>https://www.analyticsvidhya.com/blog/2017/09/naive-bayes-explained/</a:t>
            </a:r>
            <a:endParaRPr b="0" lang="en-IN" sz="1800" spc="-1" strike="noStrike">
              <a:latin typeface="Arial"/>
            </a:endParaRPr>
          </a:p>
          <a:p>
            <a:pPr>
              <a:lnSpc>
                <a:spcPct val="150000"/>
              </a:lnSpc>
              <a:spcAft>
                <a:spcPts val="799"/>
              </a:spcAft>
              <a:buNone/>
            </a:pPr>
            <a:r>
              <a:rPr b="0" lang="en-US" sz="1800" spc="-1" strike="noStrike">
                <a:solidFill>
                  <a:srgbClr val="000000"/>
                </a:solidFill>
                <a:latin typeface="Times New Roman"/>
                <a:ea typeface="Calibri"/>
              </a:rPr>
              <a:t>[4]</a:t>
            </a:r>
            <a:r>
              <a:rPr b="0" lang="en-US" sz="1800" spc="-1" strike="noStrike">
                <a:solidFill>
                  <a:srgbClr val="000000"/>
                </a:solidFill>
                <a:latin typeface="Calibri"/>
                <a:ea typeface="Calibri"/>
              </a:rPr>
              <a:t> </a:t>
            </a:r>
            <a:r>
              <a:rPr b="0" lang="en-US" sz="1800" spc="-1" strike="noStrike" u="sng">
                <a:solidFill>
                  <a:srgbClr val="99ca3c"/>
                </a:solidFill>
                <a:uFillTx/>
                <a:latin typeface="Times New Roman"/>
                <a:ea typeface="Calibri"/>
                <a:hlinkClick r:id="rId3"/>
              </a:rPr>
              <a:t>https://ijarcce.com/papers/multiple-disease-prediction-using-different-machine-learning-algorithms-comparatively-2/</a:t>
            </a:r>
            <a:endParaRPr b="0" lang="en-IN" sz="1800" spc="-1" strike="noStrike">
              <a:latin typeface="Arial"/>
            </a:endParaRPr>
          </a:p>
          <a:p>
            <a:pPr>
              <a:lnSpc>
                <a:spcPct val="150000"/>
              </a:lnSpc>
              <a:spcAft>
                <a:spcPts val="799"/>
              </a:spcAft>
              <a:buNone/>
            </a:pPr>
            <a:r>
              <a:rPr b="0" lang="en-US" sz="1800" spc="-1" strike="noStrike">
                <a:solidFill>
                  <a:srgbClr val="000000"/>
                </a:solidFill>
                <a:latin typeface="Times New Roman"/>
                <a:ea typeface="Calibri"/>
              </a:rPr>
              <a:t>[5] </a:t>
            </a:r>
            <a:r>
              <a:rPr b="0" lang="en-US" sz="1800" spc="-1" strike="noStrike" u="sng">
                <a:solidFill>
                  <a:srgbClr val="99ca3c"/>
                </a:solidFill>
                <a:uFillTx/>
                <a:latin typeface="Times New Roman"/>
                <a:ea typeface="Calibri"/>
                <a:hlinkClick r:id="rId4"/>
              </a:rPr>
              <a:t>https://www.igi-global.com/book/handbook-research-disease-prediction-through/237838</a:t>
            </a:r>
            <a:endParaRPr b="0" lang="en-IN" sz="1800" spc="-1" strike="noStrike">
              <a:latin typeface="Arial"/>
            </a:endParaRPr>
          </a:p>
          <a:p>
            <a:pPr>
              <a:lnSpc>
                <a:spcPct val="150000"/>
              </a:lnSpc>
              <a:spcAft>
                <a:spcPts val="799"/>
              </a:spcAft>
              <a:buNone/>
            </a:pPr>
            <a:endParaRPr b="0" lang="en-IN" sz="1800" spc="-1" strike="noStrike">
              <a:latin typeface="Arial"/>
            </a:endParaRPr>
          </a:p>
          <a:p>
            <a:pPr>
              <a:lnSpc>
                <a:spcPct val="100000"/>
              </a:lnSpc>
              <a:buNone/>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Title 1"/>
          <p:cNvSpPr/>
          <p:nvPr/>
        </p:nvSpPr>
        <p:spPr>
          <a:xfrm>
            <a:off x="1316880" y="375840"/>
            <a:ext cx="10514880" cy="90828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pPr>
            <a:r>
              <a:rPr b="0" lang="en-US" sz="4400" spc="-1" strike="noStrike">
                <a:solidFill>
                  <a:srgbClr val="000000"/>
                </a:solidFill>
                <a:latin typeface="Calibri Light"/>
              </a:rPr>
              <a:t>Problem Definition</a:t>
            </a:r>
            <a:br>
              <a:rPr sz="4400"/>
            </a:br>
            <a:endParaRPr b="0" lang="en-IN" sz="4400" spc="-1" strike="noStrike">
              <a:latin typeface="Arial"/>
            </a:endParaRPr>
          </a:p>
        </p:txBody>
      </p:sp>
      <p:sp>
        <p:nvSpPr>
          <p:cNvPr id="54" name="Content Placeholder 2"/>
          <p:cNvSpPr/>
          <p:nvPr/>
        </p:nvSpPr>
        <p:spPr>
          <a:xfrm>
            <a:off x="838080" y="1825560"/>
            <a:ext cx="10514880" cy="4350600"/>
          </a:xfrm>
          <a:prstGeom prst="rect">
            <a:avLst/>
          </a:prstGeom>
          <a:noFill/>
          <a:ln w="0">
            <a:noFill/>
          </a:ln>
        </p:spPr>
        <p:style>
          <a:lnRef idx="0"/>
          <a:fillRef idx="0"/>
          <a:effectRef idx="0"/>
          <a:fontRef idx="minor"/>
        </p:style>
        <p:txBody>
          <a:bodyPr lIns="90000" rIns="90000" tIns="45000" bIns="45000" anchor="t">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Predicts whether the person has disease or not based on symptoms (in order to improve medical attention given to patients)</a:t>
            </a:r>
            <a:endParaRPr b="0" lang="en-IN" sz="2800" spc="-1" strike="noStrike">
              <a:latin typeface="Arial"/>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Classical Diagnosis</a:t>
            </a:r>
            <a:endParaRPr b="0" lang="en-IN" sz="2800" spc="-1" strike="noStrike">
              <a:latin typeface="Arial"/>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Machine Learning algorithms use a computer aided prediction can be made by inputting the symptoms.</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TextBox 93"/>
          <p:cNvSpPr/>
          <p:nvPr/>
        </p:nvSpPr>
        <p:spPr>
          <a:xfrm>
            <a:off x="794880" y="0"/>
            <a:ext cx="10514880" cy="132480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n-US" sz="3600" spc="-1" strike="noStrike">
                <a:solidFill>
                  <a:srgbClr val="000000"/>
                </a:solidFill>
                <a:latin typeface="Calibri"/>
              </a:rPr>
              <a:t>Literature survey:</a:t>
            </a:r>
            <a:endParaRPr b="0" lang="en-IN" sz="3600" spc="-1" strike="noStrike">
              <a:latin typeface="Arial"/>
            </a:endParaRPr>
          </a:p>
        </p:txBody>
      </p:sp>
      <p:sp>
        <p:nvSpPr>
          <p:cNvPr id="56" name="TextBox 95"/>
          <p:cNvSpPr/>
          <p:nvPr/>
        </p:nvSpPr>
        <p:spPr>
          <a:xfrm>
            <a:off x="585000" y="1111680"/>
            <a:ext cx="10934640" cy="4633920"/>
          </a:xfrm>
          <a:prstGeom prst="rect">
            <a:avLst/>
          </a:prstGeom>
          <a:noFill/>
          <a:ln w="0">
            <a:noFill/>
          </a:ln>
        </p:spPr>
        <p:style>
          <a:lnRef idx="0"/>
          <a:fillRef idx="0"/>
          <a:effectRef idx="0"/>
          <a:fontRef idx="minor"/>
        </p:style>
        <p:txBody>
          <a:bodyPr lIns="90000" rIns="90000" tIns="45000" bIns="45000" anchor="t">
            <a:noAutofit/>
          </a:bodyPr>
          <a:p>
            <a:pPr marL="285840" indent="-285840">
              <a:lnSpc>
                <a:spcPct val="100000"/>
              </a:lnSpc>
              <a:buClr>
                <a:srgbClr val="000000"/>
              </a:buClr>
              <a:buFont typeface="Arial"/>
              <a:buChar char="•"/>
            </a:pPr>
            <a:r>
              <a:rPr b="0" lang="en-IN" sz="2400" spc="-1" strike="noStrike">
                <a:solidFill>
                  <a:srgbClr val="000000"/>
                </a:solidFill>
                <a:latin typeface="Calibri"/>
              </a:rPr>
              <a:t>The healthcare environment is still 'information rich' But 'knowledge poor'. There is a wealth of data available within the health care systems.</a:t>
            </a:r>
            <a:endParaRPr b="0" lang="en-IN" sz="2400" spc="-1" strike="noStrike">
              <a:latin typeface="Arial"/>
            </a:endParaRPr>
          </a:p>
          <a:p>
            <a:pPr>
              <a:lnSpc>
                <a:spcPct val="100000"/>
              </a:lnSpc>
              <a:buNone/>
            </a:pPr>
            <a:endParaRPr b="0" lang="en-IN" sz="2400" spc="-1" strike="noStrike">
              <a:latin typeface="Arial"/>
            </a:endParaRPr>
          </a:p>
          <a:p>
            <a:pPr marL="285840" indent="-285840">
              <a:lnSpc>
                <a:spcPct val="100000"/>
              </a:lnSpc>
              <a:buClr>
                <a:srgbClr val="000000"/>
              </a:buClr>
              <a:buFont typeface="Arial"/>
              <a:buChar char="•"/>
            </a:pPr>
            <a:r>
              <a:rPr b="0" lang="en-IN" sz="2400" spc="-1" strike="noStrike">
                <a:solidFill>
                  <a:srgbClr val="000000"/>
                </a:solidFill>
                <a:latin typeface="Calibri"/>
              </a:rPr>
              <a:t>However, there is a lack of effective analysis tools to discover hidden relationships in data.</a:t>
            </a:r>
            <a:endParaRPr b="0" lang="en-IN" sz="2400" spc="-1" strike="noStrike">
              <a:latin typeface="Arial"/>
            </a:endParaRPr>
          </a:p>
          <a:p>
            <a:pPr>
              <a:lnSpc>
                <a:spcPct val="100000"/>
              </a:lnSpc>
              <a:buNone/>
            </a:pPr>
            <a:endParaRPr b="0" lang="en-IN" sz="2400" spc="-1" strike="noStrike">
              <a:latin typeface="Arial"/>
            </a:endParaRPr>
          </a:p>
          <a:p>
            <a:pPr marL="285840" indent="-285840">
              <a:lnSpc>
                <a:spcPct val="100000"/>
              </a:lnSpc>
              <a:buClr>
                <a:srgbClr val="000000"/>
              </a:buClr>
              <a:buFont typeface="Arial"/>
              <a:buChar char="•"/>
            </a:pPr>
            <a:r>
              <a:rPr b="0" lang="en-IN" sz="2400" spc="-1" strike="noStrike">
                <a:solidFill>
                  <a:srgbClr val="000000"/>
                </a:solidFill>
                <a:latin typeface="Calibri"/>
              </a:rPr>
              <a:t>Today medical services have come a long way to treat patients with various diseases.</a:t>
            </a:r>
            <a:endParaRPr b="0" lang="en-IN" sz="2400" spc="-1" strike="noStrike">
              <a:latin typeface="Arial"/>
            </a:endParaRPr>
          </a:p>
          <a:p>
            <a:pPr>
              <a:lnSpc>
                <a:spcPct val="100000"/>
              </a:lnSpc>
              <a:buNone/>
            </a:pPr>
            <a:endParaRPr b="0" lang="en-IN" sz="2400" spc="-1" strike="noStrike">
              <a:latin typeface="Arial"/>
            </a:endParaRPr>
          </a:p>
          <a:p>
            <a:pPr marL="285840" indent="-285840">
              <a:lnSpc>
                <a:spcPct val="100000"/>
              </a:lnSpc>
              <a:buClr>
                <a:srgbClr val="000000"/>
              </a:buClr>
              <a:buFont typeface="Arial"/>
              <a:buChar char="•"/>
            </a:pPr>
            <a:r>
              <a:rPr b="0" lang="en-IN" sz="2400" spc="-1" strike="noStrike">
                <a:solidFill>
                  <a:srgbClr val="000000"/>
                </a:solidFill>
                <a:latin typeface="Calibri"/>
              </a:rPr>
              <a:t>Some of which cannot be seen with a naked eye and comes instantly when its limitations are reached. </a:t>
            </a:r>
            <a:endParaRPr b="0" lang="en-IN" sz="2400" spc="-1" strike="noStrike">
              <a:latin typeface="Arial"/>
            </a:endParaRPr>
          </a:p>
          <a:p>
            <a:pPr>
              <a:lnSpc>
                <a:spcPct val="100000"/>
              </a:lnSpc>
              <a:buNone/>
            </a:pPr>
            <a:endParaRPr b="0" lang="en-IN" sz="2400" spc="-1" strike="noStrike">
              <a:latin typeface="Arial"/>
            </a:endParaRPr>
          </a:p>
          <a:p>
            <a:pPr marL="285840" indent="-285840">
              <a:lnSpc>
                <a:spcPct val="100000"/>
              </a:lnSpc>
              <a:buClr>
                <a:srgbClr val="000000"/>
              </a:buClr>
              <a:buFont typeface="Arial"/>
              <a:buChar char="•"/>
            </a:pPr>
            <a:r>
              <a:rPr b="0" lang="en-IN" sz="2400" spc="-1" strike="noStrike">
                <a:solidFill>
                  <a:srgbClr val="000000"/>
                </a:solidFill>
                <a:latin typeface="Calibri"/>
              </a:rPr>
              <a:t>Today diagnosing patients correctly and administering effective treatments have become quite a challenge</a:t>
            </a:r>
            <a:endParaRPr b="0" lang="en-IN" sz="2400" spc="-1" strike="noStrike">
              <a:latin typeface="Arial"/>
            </a:endParaRPr>
          </a:p>
          <a:p>
            <a:pPr>
              <a:lnSpc>
                <a:spcPct val="100000"/>
              </a:lnSpc>
              <a:buNone/>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Title 1"/>
          <p:cNvSpPr/>
          <p:nvPr/>
        </p:nvSpPr>
        <p:spPr>
          <a:xfrm>
            <a:off x="838080" y="365040"/>
            <a:ext cx="10514880" cy="132480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pPr>
            <a:r>
              <a:rPr b="0" lang="en-US" sz="4400" spc="-1" strike="noStrike">
                <a:solidFill>
                  <a:srgbClr val="000000"/>
                </a:solidFill>
                <a:latin typeface="Calibri Light"/>
              </a:rPr>
              <a:t>Working</a:t>
            </a:r>
            <a:endParaRPr b="0" lang="en-IN" sz="4400" spc="-1" strike="noStrike">
              <a:latin typeface="Arial"/>
            </a:endParaRPr>
          </a:p>
        </p:txBody>
      </p:sp>
      <p:sp>
        <p:nvSpPr>
          <p:cNvPr id="58" name="Content Placeholder 2"/>
          <p:cNvSpPr/>
          <p:nvPr/>
        </p:nvSpPr>
        <p:spPr>
          <a:xfrm>
            <a:off x="838080" y="1458720"/>
            <a:ext cx="10514880" cy="4717440"/>
          </a:xfrm>
          <a:prstGeom prst="rect">
            <a:avLst/>
          </a:prstGeom>
          <a:noFill/>
          <a:ln w="0">
            <a:noFill/>
          </a:ln>
        </p:spPr>
        <p:style>
          <a:lnRef idx="0"/>
          <a:fillRef idx="0"/>
          <a:effectRef idx="0"/>
          <a:fontRef idx="minor"/>
        </p:style>
        <p:txBody>
          <a:bodyPr lIns="90000" rIns="90000" tIns="45000" bIns="45000" anchor="t">
            <a:normAutofit fontScale="97000"/>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Input Symptoms are given to the machine learning algorithm which has been trained using dataset of Multiple diseases with their symptoms</a:t>
            </a:r>
            <a:endParaRPr b="0" lang="en-IN" sz="2800" spc="-1" strike="noStrike">
              <a:latin typeface="Arial"/>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Machine learning algorithm predicts the disease accordingly.</a:t>
            </a:r>
            <a:endParaRPr b="0" lang="en-IN" sz="2800" spc="-1" strike="noStrike">
              <a:latin typeface="Arial"/>
            </a:endParaRPr>
          </a:p>
          <a:p>
            <a:pPr>
              <a:lnSpc>
                <a:spcPct val="90000"/>
              </a:lnSpc>
              <a:spcBef>
                <a:spcPts val="1001"/>
              </a:spcBef>
              <a:buNone/>
            </a:pPr>
            <a:endParaRPr b="0" lang="en-IN" sz="2800" spc="-1" strike="noStrike">
              <a:latin typeface="Arial"/>
            </a:endParaRPr>
          </a:p>
          <a:p>
            <a:pPr>
              <a:lnSpc>
                <a:spcPct val="90000"/>
              </a:lnSpc>
              <a:spcBef>
                <a:spcPts val="1001"/>
              </a:spcBef>
              <a:buNone/>
            </a:pPr>
            <a:endParaRPr b="0" lang="en-IN" sz="2800" spc="-1" strike="noStrike">
              <a:latin typeface="Arial"/>
            </a:endParaRPr>
          </a:p>
          <a:p>
            <a:pPr>
              <a:lnSpc>
                <a:spcPct val="90000"/>
              </a:lnSpc>
              <a:spcBef>
                <a:spcPts val="1001"/>
              </a:spcBef>
              <a:buNone/>
            </a:pP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Fig: Block diagram for Disease Prediction by System using Supervised        Learning&lt; 3 of &gt;</a:t>
            </a:r>
            <a:endParaRPr b="0" lang="en-IN" sz="2800" spc="-1" strike="noStrike">
              <a:latin typeface="Arial"/>
            </a:endParaRPr>
          </a:p>
        </p:txBody>
      </p:sp>
      <p:sp>
        <p:nvSpPr>
          <p:cNvPr id="59" name="Rectangle 6"/>
          <p:cNvSpPr/>
          <p:nvPr/>
        </p:nvSpPr>
        <p:spPr>
          <a:xfrm>
            <a:off x="1358640" y="3326760"/>
            <a:ext cx="1993680" cy="905040"/>
          </a:xfrm>
          <a:prstGeom prst="rect">
            <a:avLst/>
          </a:prstGeom>
          <a:solidFill>
            <a:srgbClr val="4472c4"/>
          </a:solidFill>
          <a:ln w="12600">
            <a:solidFill>
              <a:srgbClr val="325490"/>
            </a:solidFill>
            <a:miter/>
          </a:ln>
        </p:spPr>
        <p:style>
          <a:lnRef idx="0"/>
          <a:fillRef idx="0"/>
          <a:effectRef idx="0"/>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rPr>
              <a:t>Input data/biomedical measurements</a:t>
            </a:r>
            <a:endParaRPr b="0" lang="en-IN" sz="1800" spc="-1" strike="noStrike">
              <a:latin typeface="Arial"/>
            </a:endParaRPr>
          </a:p>
        </p:txBody>
      </p:sp>
      <p:sp>
        <p:nvSpPr>
          <p:cNvPr id="60" name="Rectangle 7"/>
          <p:cNvSpPr/>
          <p:nvPr/>
        </p:nvSpPr>
        <p:spPr>
          <a:xfrm>
            <a:off x="4171320" y="3326760"/>
            <a:ext cx="2054520" cy="905040"/>
          </a:xfrm>
          <a:prstGeom prst="rect">
            <a:avLst/>
          </a:prstGeom>
          <a:solidFill>
            <a:srgbClr val="4472c4"/>
          </a:solidFill>
          <a:ln w="12600">
            <a:solidFill>
              <a:srgbClr val="325490"/>
            </a:solidFill>
            <a:miter/>
          </a:ln>
        </p:spPr>
        <p:style>
          <a:lnRef idx="0"/>
          <a:fillRef idx="0"/>
          <a:effectRef idx="0"/>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rPr>
              <a:t>Disease with Symptoms Dataset</a:t>
            </a:r>
            <a:endParaRPr b="0" lang="en-IN" sz="1800" spc="-1" strike="noStrike">
              <a:latin typeface="Arial"/>
            </a:endParaRPr>
          </a:p>
        </p:txBody>
      </p:sp>
      <p:sp>
        <p:nvSpPr>
          <p:cNvPr id="61" name="Rectangle 8"/>
          <p:cNvSpPr/>
          <p:nvPr/>
        </p:nvSpPr>
        <p:spPr>
          <a:xfrm>
            <a:off x="7027920" y="3326760"/>
            <a:ext cx="2054520" cy="905040"/>
          </a:xfrm>
          <a:prstGeom prst="rect">
            <a:avLst/>
          </a:prstGeom>
          <a:solidFill>
            <a:srgbClr val="4472c4"/>
          </a:solidFill>
          <a:ln w="12600">
            <a:solidFill>
              <a:srgbClr val="325490"/>
            </a:solidFill>
            <a:miter/>
          </a:ln>
        </p:spPr>
        <p:style>
          <a:lnRef idx="0"/>
          <a:fillRef idx="0"/>
          <a:effectRef idx="0"/>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rPr>
              <a:t>Machine Learning</a:t>
            </a:r>
            <a:endParaRPr b="0" lang="en-IN" sz="1800" spc="-1" strike="noStrike">
              <a:latin typeface="Arial"/>
            </a:endParaRPr>
          </a:p>
          <a:p>
            <a:pPr algn="ctr">
              <a:lnSpc>
                <a:spcPct val="100000"/>
              </a:lnSpc>
              <a:buNone/>
            </a:pPr>
            <a:r>
              <a:rPr b="0" lang="en-US" sz="1800" spc="-1" strike="noStrike">
                <a:solidFill>
                  <a:srgbClr val="ffffff"/>
                </a:solidFill>
                <a:latin typeface="Calibri"/>
              </a:rPr>
              <a:t>algorithm </a:t>
            </a:r>
            <a:endParaRPr b="0" lang="en-IN" sz="1800" spc="-1" strike="noStrike">
              <a:latin typeface="Arial"/>
            </a:endParaRPr>
          </a:p>
        </p:txBody>
      </p:sp>
      <p:sp>
        <p:nvSpPr>
          <p:cNvPr id="62" name="Rectangle 9"/>
          <p:cNvSpPr/>
          <p:nvPr/>
        </p:nvSpPr>
        <p:spPr>
          <a:xfrm>
            <a:off x="9879840" y="3326760"/>
            <a:ext cx="1658160" cy="905040"/>
          </a:xfrm>
          <a:prstGeom prst="rect">
            <a:avLst/>
          </a:prstGeom>
          <a:solidFill>
            <a:srgbClr val="4472c4"/>
          </a:solidFill>
          <a:ln w="12600">
            <a:solidFill>
              <a:srgbClr val="325490"/>
            </a:solidFill>
            <a:miter/>
          </a:ln>
        </p:spPr>
        <p:style>
          <a:lnRef idx="0"/>
          <a:fillRef idx="0"/>
          <a:effectRef idx="0"/>
          <a:fontRef idx="minor"/>
        </p:style>
        <p:txBody>
          <a:bodyPr lIns="90000" rIns="90000" tIns="45000" bIns="45000" anchor="ctr">
            <a:noAutofit/>
          </a:bodyPr>
          <a:p>
            <a:pPr>
              <a:lnSpc>
                <a:spcPct val="100000"/>
              </a:lnSpc>
              <a:buNone/>
            </a:pPr>
            <a:r>
              <a:rPr b="0" lang="en-US" sz="1800" spc="-1" strike="noStrike">
                <a:solidFill>
                  <a:srgbClr val="ffffff"/>
                </a:solidFill>
                <a:latin typeface="Calibri"/>
              </a:rPr>
              <a:t>Predicted Disease</a:t>
            </a:r>
            <a:endParaRPr b="0" lang="en-IN" sz="1800" spc="-1" strike="noStrike">
              <a:latin typeface="Arial"/>
            </a:endParaRPr>
          </a:p>
        </p:txBody>
      </p:sp>
      <p:sp>
        <p:nvSpPr>
          <p:cNvPr id="63" name="Arrow: Right 14"/>
          <p:cNvSpPr/>
          <p:nvPr/>
        </p:nvSpPr>
        <p:spPr>
          <a:xfrm>
            <a:off x="3431160" y="3814200"/>
            <a:ext cx="717840" cy="243000"/>
          </a:xfrm>
          <a:prstGeom prst="rightArrow">
            <a:avLst>
              <a:gd name="adj1" fmla="val 50000"/>
              <a:gd name="adj2" fmla="val 50000"/>
            </a:avLst>
          </a:prstGeom>
          <a:solidFill>
            <a:srgbClr val="4472c4"/>
          </a:solidFill>
          <a:ln w="12600">
            <a:solidFill>
              <a:srgbClr val="325490"/>
            </a:solidFill>
            <a:miter/>
          </a:ln>
        </p:spPr>
        <p:style>
          <a:lnRef idx="0"/>
          <a:fillRef idx="0"/>
          <a:effectRef idx="0"/>
          <a:fontRef idx="minor"/>
        </p:style>
      </p:sp>
      <p:sp>
        <p:nvSpPr>
          <p:cNvPr id="64" name="Arrow: Right 15"/>
          <p:cNvSpPr/>
          <p:nvPr/>
        </p:nvSpPr>
        <p:spPr>
          <a:xfrm>
            <a:off x="6330960" y="3723120"/>
            <a:ext cx="674280" cy="230040"/>
          </a:xfrm>
          <a:prstGeom prst="rightArrow">
            <a:avLst>
              <a:gd name="adj1" fmla="val 50000"/>
              <a:gd name="adj2" fmla="val 50000"/>
            </a:avLst>
          </a:prstGeom>
          <a:solidFill>
            <a:srgbClr val="4472c4"/>
          </a:solidFill>
          <a:ln w="12600">
            <a:solidFill>
              <a:srgbClr val="325490"/>
            </a:solidFill>
            <a:miter/>
          </a:ln>
        </p:spPr>
        <p:style>
          <a:lnRef idx="0"/>
          <a:fillRef idx="0"/>
          <a:effectRef idx="0"/>
          <a:fontRef idx="minor"/>
        </p:style>
      </p:sp>
      <p:sp>
        <p:nvSpPr>
          <p:cNvPr id="65" name="Arrow: Right 16"/>
          <p:cNvSpPr/>
          <p:nvPr/>
        </p:nvSpPr>
        <p:spPr>
          <a:xfrm>
            <a:off x="9161280" y="3779640"/>
            <a:ext cx="717840" cy="277920"/>
          </a:xfrm>
          <a:prstGeom prst="rightArrow">
            <a:avLst>
              <a:gd name="adj1" fmla="val 50000"/>
              <a:gd name="adj2" fmla="val 50000"/>
            </a:avLst>
          </a:prstGeom>
          <a:solidFill>
            <a:srgbClr val="4472c4"/>
          </a:solidFill>
          <a:ln w="12600">
            <a:solidFill>
              <a:srgbClr val="325490"/>
            </a:solidFill>
            <a:miter/>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Title 1"/>
          <p:cNvSpPr/>
          <p:nvPr/>
        </p:nvSpPr>
        <p:spPr>
          <a:xfrm>
            <a:off x="838080" y="365040"/>
            <a:ext cx="10514880" cy="132480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pPr>
            <a:r>
              <a:rPr b="0" lang="en-US" sz="4400" spc="-1" strike="noStrike">
                <a:solidFill>
                  <a:srgbClr val="000000"/>
                </a:solidFill>
                <a:latin typeface="Calibri Light"/>
              </a:rPr>
              <a:t>Working 1: Initial part</a:t>
            </a:r>
            <a:endParaRPr b="0" lang="en-IN" sz="4400" spc="-1" strike="noStrike">
              <a:latin typeface="Arial"/>
            </a:endParaRPr>
          </a:p>
        </p:txBody>
      </p:sp>
      <p:sp>
        <p:nvSpPr>
          <p:cNvPr id="67" name="Content Placeholder 2"/>
          <p:cNvSpPr/>
          <p:nvPr/>
        </p:nvSpPr>
        <p:spPr>
          <a:xfrm>
            <a:off x="838080" y="1825560"/>
            <a:ext cx="10514880" cy="4350600"/>
          </a:xfrm>
          <a:prstGeom prst="rect">
            <a:avLst/>
          </a:prstGeom>
          <a:noFill/>
          <a:ln w="0">
            <a:noFill/>
          </a:ln>
        </p:spPr>
        <p:style>
          <a:lnRef idx="0"/>
          <a:fillRef idx="0"/>
          <a:effectRef idx="0"/>
          <a:fontRef idx="minor"/>
        </p:style>
        <p:txBody>
          <a:bodyPr lIns="90000" rIns="90000" tIns="45000" bIns="45000" anchor="t">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Import all the packages required i.e. Tkinter for GUI, numpy to performnumerical operations and pandas for reading the csv files.</a:t>
            </a:r>
            <a:endParaRPr b="0" lang="en-IN" sz="2800" spc="-1" strike="noStrike">
              <a:latin typeface="Arial"/>
            </a:endParaRPr>
          </a:p>
          <a:p>
            <a:pPr>
              <a:lnSpc>
                <a:spcPct val="90000"/>
              </a:lnSpc>
              <a:spcBef>
                <a:spcPts val="1001"/>
              </a:spcBef>
              <a:buNone/>
            </a:pPr>
            <a:endParaRPr b="0" lang="en-IN" sz="2800" spc="-1" strike="noStrike">
              <a:latin typeface="Arial"/>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Create a list which contains all the symptoms which are according the CSV file</a:t>
            </a:r>
            <a:endParaRPr b="0" lang="en-IN" sz="2800" spc="-1" strike="noStrike">
              <a:latin typeface="Arial"/>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Create another list which contains the diseases.</a:t>
            </a:r>
            <a:endParaRPr b="0" lang="en-IN" sz="2800" spc="-1" strike="noStrike">
              <a:latin typeface="Arial"/>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Then, create a empty list.L1 and L2, both have equal length.</a:t>
            </a:r>
            <a:endParaRPr b="0" lang="en-IN" sz="2800" spc="-1" strike="noStrike">
              <a:latin typeface="Arial"/>
            </a:endParaRPr>
          </a:p>
          <a:p>
            <a:pPr>
              <a:lnSpc>
                <a:spcPct val="90000"/>
              </a:lnSpc>
              <a:spcBef>
                <a:spcPts val="1001"/>
              </a:spcBef>
              <a:buNone/>
            </a:pPr>
            <a:endParaRPr b="0" lang="en-IN" sz="2800" spc="-1" strike="noStrike">
              <a:latin typeface="Arial"/>
            </a:endParaRPr>
          </a:p>
          <a:p>
            <a:pPr>
              <a:lnSpc>
                <a:spcPct val="90000"/>
              </a:lnSpc>
              <a:spcBef>
                <a:spcPts val="1001"/>
              </a:spcBef>
              <a:buNone/>
            </a:pPr>
            <a:endParaRPr b="0" lang="en-IN" sz="2800" spc="-1" strike="noStrike">
              <a:latin typeface="Arial"/>
            </a:endParaRPr>
          </a:p>
        </p:txBody>
      </p:sp>
      <p:graphicFrame>
        <p:nvGraphicFramePr>
          <p:cNvPr id="68" name="Table 4"/>
          <p:cNvGraphicFramePr/>
          <p:nvPr/>
        </p:nvGraphicFramePr>
        <p:xfrm>
          <a:off x="2031840" y="5407920"/>
          <a:ext cx="8127360" cy="817920"/>
        </p:xfrm>
        <a:graphic>
          <a:graphicData uri="http://schemas.openxmlformats.org/drawingml/2006/table">
            <a:tbl>
              <a:tblPr/>
              <a:tblGrid>
                <a:gridCol w="902880"/>
                <a:gridCol w="902880"/>
                <a:gridCol w="902880"/>
                <a:gridCol w="902880"/>
                <a:gridCol w="902880"/>
                <a:gridCol w="902880"/>
                <a:gridCol w="902880"/>
                <a:gridCol w="902880"/>
                <a:gridCol w="904680"/>
              </a:tblGrid>
              <a:tr h="488160">
                <a:tc>
                  <a:txBody>
                    <a:bodyPr anchor="t">
                      <a:noAutofit/>
                    </a:bodyPr>
                    <a:p>
                      <a:pPr>
                        <a:lnSpc>
                          <a:spcPct val="100000"/>
                        </a:lnSpc>
                        <a:buNone/>
                      </a:pPr>
                      <a:r>
                        <a:rPr b="1" lang="en-GB" sz="1800" spc="-1" strike="noStrike">
                          <a:solidFill>
                            <a:srgbClr val="ffffff"/>
                          </a:solidFill>
                          <a:latin typeface="Calibri"/>
                        </a:rPr>
                        <a:t>L1</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nchor="t">
                      <a:noAutofit/>
                    </a:bodyPr>
                    <a:p>
                      <a:pPr>
                        <a:lnSpc>
                          <a:spcPct val="100000"/>
                        </a:lnSpc>
                        <a:buNone/>
                      </a:pPr>
                      <a:r>
                        <a:rPr b="1" lang="en-GB" sz="1800" spc="-1" strike="noStrike">
                          <a:solidFill>
                            <a:srgbClr val="ffffff"/>
                          </a:solidFill>
                          <a:latin typeface="Calibri"/>
                        </a:rPr>
                        <a:t>SYM1</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nchor="t">
                      <a:noAutofit/>
                    </a:bodyPr>
                    <a:p>
                      <a:pPr>
                        <a:lnSpc>
                          <a:spcPct val="100000"/>
                        </a:lnSpc>
                        <a:buNone/>
                      </a:pPr>
                      <a:r>
                        <a:rPr b="1" lang="en-GB" sz="1800" spc="-1" strike="noStrike">
                          <a:solidFill>
                            <a:srgbClr val="ffffff"/>
                          </a:solidFill>
                          <a:latin typeface="Calibri"/>
                        </a:rPr>
                        <a:t>SYM2</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nchor="t">
                      <a:noAutofit/>
                    </a:bodyPr>
                    <a:p>
                      <a:pPr>
                        <a:lnSpc>
                          <a:spcPct val="100000"/>
                        </a:lnSpc>
                        <a:buNone/>
                      </a:pPr>
                      <a:r>
                        <a:rPr b="1" lang="en-GB" sz="1800" spc="-1" strike="noStrike">
                          <a:solidFill>
                            <a:srgbClr val="ffffff"/>
                          </a:solidFill>
                          <a:latin typeface="Calibri"/>
                        </a:rPr>
                        <a:t>SYM3</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nchor="t">
                      <a:noAutofit/>
                    </a:bodyPr>
                    <a:p>
                      <a:pPr>
                        <a:lnSpc>
                          <a:spcPct val="100000"/>
                        </a:lnSpc>
                        <a:buNone/>
                      </a:pPr>
                      <a:r>
                        <a:rPr b="1" lang="en-GB" sz="1800" spc="-1" strike="noStrike">
                          <a:solidFill>
                            <a:srgbClr val="ffffff"/>
                          </a:solidFill>
                          <a:latin typeface="Calibri"/>
                        </a:rPr>
                        <a:t>SYM4</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nchor="t">
                      <a:noAutofit/>
                    </a:bodyPr>
                    <a:p>
                      <a:pPr>
                        <a:lnSpc>
                          <a:spcPct val="100000"/>
                        </a:lnSpc>
                        <a:buNone/>
                      </a:pPr>
                      <a:r>
                        <a:rPr b="1" lang="en-GB" sz="1800" spc="-1" strike="noStrike">
                          <a:solidFill>
                            <a:srgbClr val="ffffff"/>
                          </a:solidFill>
                          <a:latin typeface="Calibri"/>
                        </a:rPr>
                        <a:t>SYM5</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nchor="t">
                      <a:noAutofit/>
                    </a:bodyPr>
                    <a:p>
                      <a:pPr>
                        <a:lnSpc>
                          <a:spcPct val="100000"/>
                        </a:lnSpc>
                        <a:buNone/>
                      </a:pPr>
                      <a:r>
                        <a:rPr b="1" lang="en-GB" sz="1800" spc="-1" strike="noStrike">
                          <a:solidFill>
                            <a:srgbClr val="ffffff"/>
                          </a:solidFill>
                          <a:latin typeface="Calibri"/>
                        </a:rPr>
                        <a:t>SYM6</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nchor="t">
                      <a:noAutofit/>
                    </a:bodyPr>
                    <a:p>
                      <a:pPr>
                        <a:lnSpc>
                          <a:spcPct val="100000"/>
                        </a:lnSpc>
                        <a:buNone/>
                      </a:pPr>
                      <a:r>
                        <a:rPr b="1" lang="en-GB" sz="1800" spc="-1" strike="noStrike">
                          <a:solidFill>
                            <a:srgbClr val="ffffff"/>
                          </a:solidFill>
                          <a:latin typeface="Calibri"/>
                        </a:rPr>
                        <a:t>SYM7</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nchor="t">
                      <a:noAutofit/>
                    </a:bodyPr>
                    <a:p>
                      <a:pPr>
                        <a:lnSpc>
                          <a:spcPct val="100000"/>
                        </a:lnSpc>
                        <a:buNone/>
                      </a:pPr>
                      <a:r>
                        <a:rPr b="1" lang="en-GB" sz="1800" spc="-1" strike="noStrike">
                          <a:solidFill>
                            <a:srgbClr val="ffffff"/>
                          </a:solidFill>
                          <a:latin typeface="Calibri"/>
                        </a:rPr>
                        <a:t>SYM8</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r>
              <a:tr h="330120">
                <a:tc>
                  <a:txBody>
                    <a:bodyPr anchor="t">
                      <a:noAutofit/>
                    </a:bodyPr>
                    <a:p>
                      <a:pPr>
                        <a:lnSpc>
                          <a:spcPct val="100000"/>
                        </a:lnSpc>
                        <a:buNone/>
                      </a:pPr>
                      <a:r>
                        <a:rPr b="0" lang="en-GB" sz="1800" spc="-1" strike="noStrike">
                          <a:solidFill>
                            <a:srgbClr val="000000"/>
                          </a:solidFill>
                          <a:latin typeface="Calibri"/>
                        </a:rPr>
                        <a:t>L2</a:t>
                      </a:r>
                      <a:endParaRPr b="0" lang="en-IN" sz="18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nchor="t">
                      <a:noAutofit/>
                    </a:bodyPr>
                    <a:p>
                      <a:pPr>
                        <a:lnSpc>
                          <a:spcPct val="100000"/>
                        </a:lnSpc>
                        <a:buNone/>
                      </a:pPr>
                      <a:r>
                        <a:rPr b="0" lang="en-GB" sz="1800" spc="-1" strike="noStrike">
                          <a:solidFill>
                            <a:srgbClr val="000000"/>
                          </a:solidFill>
                          <a:latin typeface="Calibri"/>
                        </a:rPr>
                        <a:t>0</a:t>
                      </a:r>
                      <a:endParaRPr b="0" lang="en-IN" sz="18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nchor="t">
                      <a:noAutofit/>
                    </a:bodyPr>
                    <a:p>
                      <a:pPr>
                        <a:lnSpc>
                          <a:spcPct val="100000"/>
                        </a:lnSpc>
                        <a:buNone/>
                      </a:pPr>
                      <a:r>
                        <a:rPr b="0" lang="en-GB" sz="1800" spc="-1" strike="noStrike">
                          <a:solidFill>
                            <a:srgbClr val="000000"/>
                          </a:solidFill>
                          <a:latin typeface="Calibri"/>
                        </a:rPr>
                        <a:t>0</a:t>
                      </a:r>
                      <a:endParaRPr b="0" lang="en-IN" sz="18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nchor="t">
                      <a:noAutofit/>
                    </a:bodyPr>
                    <a:p>
                      <a:pPr>
                        <a:lnSpc>
                          <a:spcPct val="100000"/>
                        </a:lnSpc>
                        <a:buNone/>
                      </a:pPr>
                      <a:r>
                        <a:rPr b="0" lang="en-GB" sz="1800" spc="-1" strike="noStrike">
                          <a:solidFill>
                            <a:srgbClr val="000000"/>
                          </a:solidFill>
                          <a:latin typeface="Calibri"/>
                        </a:rPr>
                        <a:t>0</a:t>
                      </a:r>
                      <a:endParaRPr b="0" lang="en-IN" sz="18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nchor="t">
                      <a:noAutofit/>
                    </a:bodyPr>
                    <a:p>
                      <a:pPr>
                        <a:lnSpc>
                          <a:spcPct val="100000"/>
                        </a:lnSpc>
                        <a:buNone/>
                      </a:pPr>
                      <a:r>
                        <a:rPr b="0" lang="en-GB" sz="1800" spc="-1" strike="noStrike">
                          <a:solidFill>
                            <a:srgbClr val="000000"/>
                          </a:solidFill>
                          <a:latin typeface="Calibri"/>
                        </a:rPr>
                        <a:t>0</a:t>
                      </a:r>
                      <a:endParaRPr b="0" lang="en-IN" sz="18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nchor="t">
                      <a:noAutofit/>
                    </a:bodyPr>
                    <a:p>
                      <a:pPr>
                        <a:lnSpc>
                          <a:spcPct val="100000"/>
                        </a:lnSpc>
                        <a:buNone/>
                      </a:pPr>
                      <a:r>
                        <a:rPr b="0" lang="en-GB" sz="1800" spc="-1" strike="noStrike">
                          <a:solidFill>
                            <a:srgbClr val="000000"/>
                          </a:solidFill>
                          <a:latin typeface="Calibri"/>
                        </a:rPr>
                        <a:t>0</a:t>
                      </a:r>
                      <a:endParaRPr b="0" lang="en-IN" sz="18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nchor="t">
                      <a:noAutofit/>
                    </a:bodyPr>
                    <a:p>
                      <a:pPr>
                        <a:lnSpc>
                          <a:spcPct val="100000"/>
                        </a:lnSpc>
                        <a:buNone/>
                      </a:pPr>
                      <a:r>
                        <a:rPr b="0" lang="en-GB" sz="1800" spc="-1" strike="noStrike">
                          <a:solidFill>
                            <a:srgbClr val="000000"/>
                          </a:solidFill>
                          <a:latin typeface="Calibri"/>
                        </a:rPr>
                        <a:t>0</a:t>
                      </a:r>
                      <a:endParaRPr b="0" lang="en-IN" sz="18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nchor="t">
                      <a:noAutofit/>
                    </a:bodyPr>
                    <a:p>
                      <a:pPr>
                        <a:lnSpc>
                          <a:spcPct val="100000"/>
                        </a:lnSpc>
                        <a:buNone/>
                      </a:pPr>
                      <a:r>
                        <a:rPr b="0" lang="en-GB" sz="1800" spc="-1" strike="noStrike">
                          <a:solidFill>
                            <a:srgbClr val="000000"/>
                          </a:solidFill>
                          <a:latin typeface="Calibri"/>
                        </a:rPr>
                        <a:t>0</a:t>
                      </a:r>
                      <a:endParaRPr b="0" lang="en-IN" sz="18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nchor="t">
                      <a:noAutofit/>
                    </a:bodyPr>
                    <a:p>
                      <a:pPr>
                        <a:lnSpc>
                          <a:spcPct val="100000"/>
                        </a:lnSpc>
                        <a:buNone/>
                      </a:pPr>
                      <a:r>
                        <a:rPr b="0" lang="en-GB" sz="1800" spc="-1" strike="noStrike">
                          <a:solidFill>
                            <a:srgbClr val="000000"/>
                          </a:solidFill>
                          <a:latin typeface="Calibri"/>
                        </a:rPr>
                        <a:t>0</a:t>
                      </a:r>
                      <a:endParaRPr b="0" lang="en-IN" sz="18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Title 1"/>
          <p:cNvSpPr/>
          <p:nvPr/>
        </p:nvSpPr>
        <p:spPr>
          <a:xfrm>
            <a:off x="838080" y="365040"/>
            <a:ext cx="10514880" cy="132480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pPr>
            <a:r>
              <a:rPr b="0" lang="en-US" sz="4400" spc="-1" strike="noStrike">
                <a:solidFill>
                  <a:srgbClr val="000000"/>
                </a:solidFill>
                <a:latin typeface="Calibri Light"/>
              </a:rPr>
              <a:t>Working 2: Dataset part</a:t>
            </a:r>
            <a:endParaRPr b="0" lang="en-IN" sz="4400" spc="-1" strike="noStrike">
              <a:latin typeface="Arial"/>
            </a:endParaRPr>
          </a:p>
        </p:txBody>
      </p:sp>
      <p:sp>
        <p:nvSpPr>
          <p:cNvPr id="70" name="Content Placeholder 2"/>
          <p:cNvSpPr/>
          <p:nvPr/>
        </p:nvSpPr>
        <p:spPr>
          <a:xfrm>
            <a:off x="838080" y="1825560"/>
            <a:ext cx="10514880" cy="4350600"/>
          </a:xfrm>
          <a:prstGeom prst="rect">
            <a:avLst/>
          </a:prstGeom>
          <a:noFill/>
          <a:ln w="0">
            <a:noFill/>
          </a:ln>
        </p:spPr>
        <p:style>
          <a:lnRef idx="0"/>
          <a:fillRef idx="0"/>
          <a:effectRef idx="0"/>
          <a:fontRef idx="minor"/>
        </p:style>
        <p:txBody>
          <a:bodyPr lIns="90000" rIns="90000" tIns="45000" bIns="45000" anchor="t">
            <a:normAutofit fontScale="85000"/>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Perform same steps for both testing and training dataset</a:t>
            </a:r>
            <a:endParaRPr b="0" lang="en-IN" sz="2800" spc="-1" strike="noStrike">
              <a:latin typeface="Arial"/>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1. Using pandas read the CSV file</a:t>
            </a:r>
            <a:endParaRPr b="0" lang="en-IN" sz="2800" spc="-1" strike="noStrike">
              <a:latin typeface="Arial"/>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2. Replace with index</a:t>
            </a:r>
            <a:endParaRPr b="0" lang="en-IN" sz="2800" spc="-1" strike="noStrike">
              <a:latin typeface="Arial"/>
            </a:endParaRPr>
          </a:p>
          <a:p>
            <a:pPr>
              <a:lnSpc>
                <a:spcPct val="90000"/>
              </a:lnSpc>
              <a:spcBef>
                <a:spcPts val="1001"/>
              </a:spcBef>
              <a:buNone/>
            </a:pPr>
            <a:endParaRPr b="0" lang="en-IN" sz="2800" spc="-1" strike="noStrike">
              <a:latin typeface="Arial"/>
            </a:endParaRPr>
          </a:p>
          <a:p>
            <a:pPr>
              <a:lnSpc>
                <a:spcPct val="90000"/>
              </a:lnSpc>
              <a:spcBef>
                <a:spcPts val="1001"/>
              </a:spcBef>
              <a:buNone/>
            </a:pPr>
            <a:endParaRPr b="0" lang="en-IN" sz="2800" spc="-1" strike="noStrike">
              <a:latin typeface="Arial"/>
            </a:endParaRPr>
          </a:p>
          <a:p>
            <a:pPr>
              <a:lnSpc>
                <a:spcPct val="90000"/>
              </a:lnSpc>
              <a:spcBef>
                <a:spcPts val="1001"/>
              </a:spcBef>
              <a:buNone/>
            </a:pPr>
            <a:endParaRPr b="0" lang="en-IN" sz="2800" spc="-1" strike="noStrike">
              <a:latin typeface="Arial"/>
            </a:endParaRPr>
          </a:p>
          <a:p>
            <a:pPr>
              <a:lnSpc>
                <a:spcPct val="90000"/>
              </a:lnSpc>
              <a:spcBef>
                <a:spcPts val="1001"/>
              </a:spcBef>
              <a:buNone/>
            </a:pPr>
            <a:endParaRPr b="0" lang="en-IN" sz="2800" spc="-1" strike="noStrike">
              <a:latin typeface="Arial"/>
            </a:endParaRPr>
          </a:p>
          <a:p>
            <a:pPr>
              <a:lnSpc>
                <a:spcPct val="90000"/>
              </a:lnSpc>
              <a:spcBef>
                <a:spcPts val="1001"/>
              </a:spcBef>
              <a:buNone/>
            </a:pPr>
            <a:endParaRPr b="0" lang="en-IN" sz="2800" spc="-1" strike="noStrike">
              <a:latin typeface="Arial"/>
            </a:endParaRPr>
          </a:p>
          <a:p>
            <a:pPr>
              <a:lnSpc>
                <a:spcPct val="90000"/>
              </a:lnSpc>
              <a:spcBef>
                <a:spcPts val="1001"/>
              </a:spcBef>
              <a:buNone/>
              <a:tabLst>
                <a:tab algn="l" pos="0"/>
              </a:tabLst>
            </a:pPr>
            <a:endParaRPr b="0" lang="en-IN"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Calibri"/>
              </a:rPr>
              <a:t>3. Make X as symptoms and Y as disease.</a:t>
            </a:r>
            <a:endParaRPr b="0" lang="en-IN" sz="2800" spc="-1" strike="noStrike">
              <a:latin typeface="Arial"/>
            </a:endParaRPr>
          </a:p>
        </p:txBody>
      </p:sp>
      <p:graphicFrame>
        <p:nvGraphicFramePr>
          <p:cNvPr id="71" name="Table 4"/>
          <p:cNvGraphicFramePr/>
          <p:nvPr/>
        </p:nvGraphicFramePr>
        <p:xfrm>
          <a:off x="2031840" y="3161160"/>
          <a:ext cx="8530920" cy="2010240"/>
        </p:xfrm>
        <a:graphic>
          <a:graphicData uri="http://schemas.openxmlformats.org/drawingml/2006/table">
            <a:tbl>
              <a:tblPr/>
              <a:tblGrid>
                <a:gridCol w="852840"/>
                <a:gridCol w="852840"/>
                <a:gridCol w="852840"/>
                <a:gridCol w="852840"/>
                <a:gridCol w="862200"/>
                <a:gridCol w="843840"/>
                <a:gridCol w="852840"/>
                <a:gridCol w="852840"/>
                <a:gridCol w="582840"/>
                <a:gridCol w="1125360"/>
              </a:tblGrid>
              <a:tr h="551880">
                <a:tc>
                  <a:txBody>
                    <a:bodyPr anchor="t">
                      <a:noAutofit/>
                    </a:bodyPr>
                    <a:p>
                      <a:pPr>
                        <a:lnSpc>
                          <a:spcPct val="100000"/>
                        </a:lnSpc>
                        <a:buNone/>
                      </a:pPr>
                      <a:r>
                        <a:rPr b="1" lang="en-GB" sz="1800" spc="-1" strike="noStrike">
                          <a:solidFill>
                            <a:srgbClr val="ffffff"/>
                          </a:solidFill>
                          <a:latin typeface="Calibri"/>
                        </a:rPr>
                        <a:t>S1</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nchor="t">
                      <a:noAutofit/>
                    </a:bodyPr>
                    <a:p>
                      <a:pPr>
                        <a:lnSpc>
                          <a:spcPct val="100000"/>
                        </a:lnSpc>
                        <a:buNone/>
                      </a:pPr>
                      <a:r>
                        <a:rPr b="1" lang="en-GB" sz="1800" spc="-1" strike="noStrike">
                          <a:solidFill>
                            <a:srgbClr val="ffffff"/>
                          </a:solidFill>
                          <a:latin typeface="Calibri"/>
                        </a:rPr>
                        <a:t>S2</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nchor="t">
                      <a:noAutofit/>
                    </a:bodyPr>
                    <a:p>
                      <a:pPr>
                        <a:lnSpc>
                          <a:spcPct val="100000"/>
                        </a:lnSpc>
                        <a:buNone/>
                      </a:pPr>
                      <a:r>
                        <a:rPr b="1" lang="en-GB" sz="1800" spc="-1" strike="noStrike">
                          <a:solidFill>
                            <a:srgbClr val="ffffff"/>
                          </a:solidFill>
                          <a:latin typeface="Calibri"/>
                        </a:rPr>
                        <a:t>S3</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nchor="t">
                      <a:noAutofit/>
                    </a:bodyPr>
                    <a:p>
                      <a:pPr>
                        <a:lnSpc>
                          <a:spcPct val="100000"/>
                        </a:lnSpc>
                        <a:buNone/>
                      </a:pPr>
                      <a:r>
                        <a:rPr b="1" lang="en-GB" sz="1800" spc="-1" strike="noStrike">
                          <a:solidFill>
                            <a:srgbClr val="ffffff"/>
                          </a:solidFill>
                          <a:latin typeface="Calibri"/>
                        </a:rPr>
                        <a:t>S4</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nchor="t">
                      <a:noAutofit/>
                    </a:bodyPr>
                    <a:p>
                      <a:pPr>
                        <a:lnSpc>
                          <a:spcPct val="100000"/>
                        </a:lnSpc>
                        <a:buNone/>
                      </a:pPr>
                      <a:r>
                        <a:rPr b="1" lang="en-GB" sz="1800" spc="-1" strike="noStrike">
                          <a:solidFill>
                            <a:srgbClr val="ffffff"/>
                          </a:solidFill>
                          <a:latin typeface="Calibri"/>
                        </a:rPr>
                        <a:t>S5</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nchor="t">
                      <a:noAutofit/>
                    </a:bodyPr>
                    <a:p>
                      <a:pPr>
                        <a:lnSpc>
                          <a:spcPct val="100000"/>
                        </a:lnSpc>
                        <a:buNone/>
                      </a:pPr>
                      <a:r>
                        <a:rPr b="1" lang="en-GB" sz="1800" spc="-1" strike="noStrike">
                          <a:solidFill>
                            <a:srgbClr val="ffffff"/>
                          </a:solidFill>
                          <a:latin typeface="Calibri"/>
                        </a:rPr>
                        <a:t>S6</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nchor="t">
                      <a:noAutofit/>
                    </a:bodyPr>
                    <a:p>
                      <a:pPr>
                        <a:lnSpc>
                          <a:spcPct val="100000"/>
                        </a:lnSpc>
                        <a:buNone/>
                      </a:pPr>
                      <a:r>
                        <a:rPr b="1" lang="en-GB" sz="1800" spc="-1" strike="noStrike">
                          <a:solidFill>
                            <a:srgbClr val="ffffff"/>
                          </a:solidFill>
                          <a:latin typeface="Calibri"/>
                        </a:rPr>
                        <a:t>S7</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nchor="t">
                      <a:noAutofit/>
                    </a:bodyPr>
                    <a:p>
                      <a:pPr>
                        <a:lnSpc>
                          <a:spcPct val="100000"/>
                        </a:lnSpc>
                        <a:buNone/>
                      </a:pPr>
                      <a:r>
                        <a:rPr b="1" lang="en-GB" sz="1800" spc="-1" strike="noStrike">
                          <a:solidFill>
                            <a:srgbClr val="ffffff"/>
                          </a:solidFill>
                          <a:latin typeface="Calibri"/>
                        </a:rPr>
                        <a:t>S8</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xBody>
                    <a:bodyPr anchor="t">
                      <a:noAutofit/>
                    </a:bodyPr>
                    <a:p>
                      <a:pPr>
                        <a:lnSpc>
                          <a:spcPct val="100000"/>
                        </a:lnSpc>
                        <a:buNone/>
                      </a:pPr>
                      <a:r>
                        <a:rPr b="1" lang="en-GB" sz="1800" spc="-1" strike="noStrike">
                          <a:solidFill>
                            <a:srgbClr val="ffffff"/>
                          </a:solidFill>
                          <a:latin typeface="Calibri"/>
                        </a:rPr>
                        <a:t>PROGNOSIS</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r>
              <a:tr h="364680">
                <a:tc>
                  <a:txBody>
                    <a:bodyPr anchor="t">
                      <a:noAutofit/>
                    </a:bodyPr>
                    <a:p>
                      <a:pPr>
                        <a:lnSpc>
                          <a:spcPct val="100000"/>
                        </a:lnSpc>
                        <a:buNone/>
                      </a:pPr>
                      <a:r>
                        <a:rPr b="0" lang="en-GB" sz="1800" spc="-1" strike="noStrike">
                          <a:solidFill>
                            <a:srgbClr val="000000"/>
                          </a:solidFill>
                          <a:latin typeface="Calibri"/>
                        </a:rPr>
                        <a:t>0</a:t>
                      </a:r>
                      <a:endParaRPr b="0" lang="en-IN" sz="18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nchor="t">
                      <a:noAutofit/>
                    </a:bodyPr>
                    <a:p>
                      <a:pPr>
                        <a:lnSpc>
                          <a:spcPct val="100000"/>
                        </a:lnSpc>
                        <a:buNone/>
                      </a:pPr>
                      <a:r>
                        <a:rPr b="0" lang="en-GB" sz="1800" spc="-1" strike="noStrike">
                          <a:solidFill>
                            <a:srgbClr val="000000"/>
                          </a:solidFill>
                          <a:latin typeface="Calibri"/>
                        </a:rPr>
                        <a:t>0</a:t>
                      </a:r>
                      <a:endParaRPr b="0" lang="en-IN" sz="18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nchor="t">
                      <a:noAutofit/>
                    </a:bodyPr>
                    <a:p>
                      <a:pPr>
                        <a:lnSpc>
                          <a:spcPct val="100000"/>
                        </a:lnSpc>
                        <a:buNone/>
                      </a:pPr>
                      <a:r>
                        <a:rPr b="0" lang="en-GB" sz="1800" spc="-1" strike="noStrike">
                          <a:solidFill>
                            <a:srgbClr val="000000"/>
                          </a:solidFill>
                          <a:latin typeface="Calibri"/>
                        </a:rPr>
                        <a:t>0</a:t>
                      </a:r>
                      <a:endParaRPr b="0" lang="en-IN" sz="18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nchor="t">
                      <a:noAutofit/>
                    </a:bodyPr>
                    <a:p>
                      <a:pPr>
                        <a:lnSpc>
                          <a:spcPct val="100000"/>
                        </a:lnSpc>
                        <a:buNone/>
                      </a:pPr>
                      <a:r>
                        <a:rPr b="0" lang="en-GB" sz="1800" spc="-1" strike="noStrike">
                          <a:solidFill>
                            <a:srgbClr val="000000"/>
                          </a:solidFill>
                          <a:latin typeface="Calibri"/>
                        </a:rPr>
                        <a:t>1</a:t>
                      </a:r>
                      <a:endParaRPr b="0" lang="en-IN" sz="18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nchor="t">
                      <a:noAutofit/>
                    </a:bodyPr>
                    <a:p>
                      <a:pPr>
                        <a:lnSpc>
                          <a:spcPct val="100000"/>
                        </a:lnSpc>
                        <a:buNone/>
                      </a:pPr>
                      <a:r>
                        <a:rPr b="0" lang="en-GB" sz="1800" spc="-1" strike="noStrike">
                          <a:solidFill>
                            <a:srgbClr val="000000"/>
                          </a:solidFill>
                          <a:latin typeface="Calibri"/>
                        </a:rPr>
                        <a:t>0</a:t>
                      </a:r>
                      <a:endParaRPr b="0" lang="en-IN" sz="18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nchor="t">
                      <a:noAutofit/>
                    </a:bodyPr>
                    <a:p>
                      <a:pPr>
                        <a:lnSpc>
                          <a:spcPct val="100000"/>
                        </a:lnSpc>
                        <a:buNone/>
                      </a:pPr>
                      <a:r>
                        <a:rPr b="0" lang="en-GB" sz="1800" spc="-1" strike="noStrike">
                          <a:solidFill>
                            <a:srgbClr val="000000"/>
                          </a:solidFill>
                          <a:latin typeface="Calibri"/>
                        </a:rPr>
                        <a:t>1</a:t>
                      </a:r>
                      <a:endParaRPr b="0" lang="en-IN" sz="18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nchor="t">
                      <a:noAutofit/>
                    </a:bodyPr>
                    <a:p>
                      <a:pPr>
                        <a:lnSpc>
                          <a:spcPct val="100000"/>
                        </a:lnSpc>
                        <a:buNone/>
                      </a:pPr>
                      <a:r>
                        <a:rPr b="0" lang="en-GB" sz="1800" spc="-1" strike="noStrike">
                          <a:solidFill>
                            <a:srgbClr val="000000"/>
                          </a:solidFill>
                          <a:latin typeface="Calibri"/>
                        </a:rPr>
                        <a:t>0</a:t>
                      </a:r>
                      <a:endParaRPr b="0" lang="en-IN" sz="18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nchor="t">
                      <a:noAutofit/>
                    </a:bodyPr>
                    <a:p>
                      <a:pPr>
                        <a:lnSpc>
                          <a:spcPct val="100000"/>
                        </a:lnSpc>
                        <a:buNone/>
                      </a:pPr>
                      <a:r>
                        <a:rPr b="0" lang="en-GB" sz="1800" spc="-1" strike="noStrike">
                          <a:solidFill>
                            <a:srgbClr val="000000"/>
                          </a:solidFill>
                          <a:latin typeface="Calibri"/>
                        </a:rPr>
                        <a:t>0</a:t>
                      </a:r>
                      <a:endParaRPr b="0" lang="en-IN" sz="18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c>
                  <a:txBody>
                    <a:bodyPr anchor="t">
                      <a:noAutofit/>
                    </a:bodyPr>
                    <a:p>
                      <a:pPr>
                        <a:lnSpc>
                          <a:spcPct val="100000"/>
                        </a:lnSpc>
                        <a:buNone/>
                      </a:pPr>
                      <a:r>
                        <a:rPr b="0" lang="en-GB" sz="1800" spc="-1" strike="noStrike">
                          <a:solidFill>
                            <a:srgbClr val="000000"/>
                          </a:solidFill>
                          <a:latin typeface="Calibri"/>
                        </a:rPr>
                        <a:t>0</a:t>
                      </a:r>
                      <a:endParaRPr b="0" lang="en-IN" sz="18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cfd5e9"/>
                    </a:solidFill>
                  </a:tcPr>
                </a:tc>
              </a:tr>
              <a:tr h="364680">
                <a:tc>
                  <a:txBody>
                    <a:bodyPr anchor="t">
                      <a:noAutofit/>
                    </a:bodyPr>
                    <a:p>
                      <a:pPr>
                        <a:lnSpc>
                          <a:spcPct val="100000"/>
                        </a:lnSpc>
                        <a:buNone/>
                      </a:pPr>
                      <a:r>
                        <a:rPr b="0" lang="en-GB" sz="1800" spc="-1" strike="noStrike">
                          <a:solidFill>
                            <a:srgbClr val="000000"/>
                          </a:solidFill>
                          <a:latin typeface="Calibri"/>
                        </a:rPr>
                        <a:t>0</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chor="t">
                      <a:noAutofit/>
                    </a:bodyPr>
                    <a:p>
                      <a:pPr>
                        <a:lnSpc>
                          <a:spcPct val="100000"/>
                        </a:lnSpc>
                        <a:buNone/>
                      </a:pPr>
                      <a:r>
                        <a:rPr b="0" lang="en-GB" sz="1800" spc="-1" strike="noStrike">
                          <a:solidFill>
                            <a:srgbClr val="000000"/>
                          </a:solidFill>
                          <a:latin typeface="Calibri"/>
                        </a:rPr>
                        <a:t>1</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chor="t">
                      <a:noAutofit/>
                    </a:bodyPr>
                    <a:p>
                      <a:pPr>
                        <a:lnSpc>
                          <a:spcPct val="100000"/>
                        </a:lnSpc>
                        <a:buNone/>
                      </a:pPr>
                      <a:r>
                        <a:rPr b="0" lang="en-GB" sz="1800" spc="-1" strike="noStrike">
                          <a:solidFill>
                            <a:srgbClr val="000000"/>
                          </a:solidFill>
                          <a:latin typeface="Calibri"/>
                        </a:rPr>
                        <a:t>0</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chor="t">
                      <a:noAutofit/>
                    </a:bodyPr>
                    <a:p>
                      <a:pPr>
                        <a:lnSpc>
                          <a:spcPct val="100000"/>
                        </a:lnSpc>
                        <a:buNone/>
                      </a:pPr>
                      <a:r>
                        <a:rPr b="0" lang="en-GB" sz="1800" spc="-1" strike="noStrike">
                          <a:solidFill>
                            <a:srgbClr val="000000"/>
                          </a:solidFill>
                          <a:latin typeface="Calibri"/>
                        </a:rPr>
                        <a:t>0</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chor="t">
                      <a:noAutofit/>
                    </a:bodyPr>
                    <a:p>
                      <a:pPr>
                        <a:lnSpc>
                          <a:spcPct val="100000"/>
                        </a:lnSpc>
                        <a:buNone/>
                      </a:pPr>
                      <a:r>
                        <a:rPr b="0" lang="en-GB" sz="1800" spc="-1" strike="noStrike">
                          <a:solidFill>
                            <a:srgbClr val="000000"/>
                          </a:solidFill>
                          <a:latin typeface="Calibri"/>
                        </a:rPr>
                        <a:t>0</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chor="t">
                      <a:noAutofit/>
                    </a:bodyPr>
                    <a:p>
                      <a:pPr>
                        <a:lnSpc>
                          <a:spcPct val="100000"/>
                        </a:lnSpc>
                        <a:buNone/>
                      </a:pPr>
                      <a:r>
                        <a:rPr b="0" lang="en-GB" sz="1800" spc="-1" strike="noStrike">
                          <a:solidFill>
                            <a:srgbClr val="000000"/>
                          </a:solidFill>
                          <a:latin typeface="Calibri"/>
                        </a:rPr>
                        <a:t>0</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chor="t">
                      <a:noAutofit/>
                    </a:bodyPr>
                    <a:p>
                      <a:pPr>
                        <a:lnSpc>
                          <a:spcPct val="100000"/>
                        </a:lnSpc>
                        <a:buNone/>
                      </a:pPr>
                      <a:r>
                        <a:rPr b="0" lang="en-GB" sz="1800" spc="-1" strike="noStrike">
                          <a:solidFill>
                            <a:srgbClr val="000000"/>
                          </a:solidFill>
                          <a:latin typeface="Calibri"/>
                        </a:rPr>
                        <a:t>0</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chor="t">
                      <a:noAutofit/>
                    </a:bodyPr>
                    <a:p>
                      <a:pPr>
                        <a:lnSpc>
                          <a:spcPct val="100000"/>
                        </a:lnSpc>
                        <a:buNone/>
                      </a:pPr>
                      <a:r>
                        <a:rPr b="0" lang="en-GB" sz="1800" spc="-1" strike="noStrike">
                          <a:solidFill>
                            <a:srgbClr val="000000"/>
                          </a:solidFill>
                          <a:latin typeface="Calibri"/>
                        </a:rPr>
                        <a:t>0</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chor="t">
                      <a:noAutofit/>
                    </a:bodyPr>
                    <a:p>
                      <a:pPr>
                        <a:lnSpc>
                          <a:spcPct val="100000"/>
                        </a:lnSpc>
                        <a:buNone/>
                      </a:pPr>
                      <a:r>
                        <a:rPr b="0" lang="en-GB" sz="1800" spc="-1" strike="noStrike">
                          <a:solidFill>
                            <a:srgbClr val="000000"/>
                          </a:solidFill>
                          <a:latin typeface="Calibri"/>
                        </a:rPr>
                        <a:t>1</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64680">
                <a:tc>
                  <a:txBody>
                    <a:bodyPr anchor="t">
                      <a:noAutofit/>
                    </a:bodyPr>
                    <a:p>
                      <a:pPr>
                        <a:lnSpc>
                          <a:spcPct val="100000"/>
                        </a:lnSpc>
                        <a:buNone/>
                      </a:pPr>
                      <a:r>
                        <a:rPr b="0" lang="en-GB" sz="1800" spc="-1" strike="noStrike">
                          <a:solidFill>
                            <a:srgbClr val="000000"/>
                          </a:solidFill>
                          <a:latin typeface="Calibri"/>
                        </a:rPr>
                        <a:t>1</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chor="t">
                      <a:noAutofit/>
                    </a:bodyPr>
                    <a:p>
                      <a:pPr>
                        <a:lnSpc>
                          <a:spcPct val="100000"/>
                        </a:lnSpc>
                        <a:buNone/>
                      </a:pPr>
                      <a:r>
                        <a:rPr b="0" lang="en-GB" sz="1800" spc="-1" strike="noStrike">
                          <a:solidFill>
                            <a:srgbClr val="000000"/>
                          </a:solidFill>
                          <a:latin typeface="Calibri"/>
                        </a:rPr>
                        <a:t>0</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chor="t">
                      <a:noAutofit/>
                    </a:bodyPr>
                    <a:p>
                      <a:pPr>
                        <a:lnSpc>
                          <a:spcPct val="100000"/>
                        </a:lnSpc>
                        <a:buNone/>
                      </a:pPr>
                      <a:r>
                        <a:rPr b="0" lang="en-GB" sz="1800" spc="-1" strike="noStrike">
                          <a:solidFill>
                            <a:srgbClr val="000000"/>
                          </a:solidFill>
                          <a:latin typeface="Calibri"/>
                        </a:rPr>
                        <a:t>0</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chor="t">
                      <a:noAutofit/>
                    </a:bodyPr>
                    <a:p>
                      <a:pPr>
                        <a:lnSpc>
                          <a:spcPct val="100000"/>
                        </a:lnSpc>
                        <a:buNone/>
                      </a:pPr>
                      <a:r>
                        <a:rPr b="0" lang="en-GB" sz="1800" spc="-1" strike="noStrike">
                          <a:solidFill>
                            <a:srgbClr val="000000"/>
                          </a:solidFill>
                          <a:latin typeface="Calibri"/>
                        </a:rPr>
                        <a:t>0</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chor="t">
                      <a:noAutofit/>
                    </a:bodyPr>
                    <a:p>
                      <a:pPr>
                        <a:lnSpc>
                          <a:spcPct val="100000"/>
                        </a:lnSpc>
                        <a:buNone/>
                      </a:pPr>
                      <a:r>
                        <a:rPr b="0" lang="en-GB" sz="1800" spc="-1" strike="noStrike">
                          <a:solidFill>
                            <a:srgbClr val="000000"/>
                          </a:solidFill>
                          <a:latin typeface="Calibri"/>
                        </a:rPr>
                        <a:t>0</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chor="t">
                      <a:noAutofit/>
                    </a:bodyPr>
                    <a:p>
                      <a:pPr>
                        <a:lnSpc>
                          <a:spcPct val="100000"/>
                        </a:lnSpc>
                        <a:buNone/>
                      </a:pPr>
                      <a:r>
                        <a:rPr b="0" lang="en-GB" sz="1800" spc="-1" strike="noStrike">
                          <a:solidFill>
                            <a:srgbClr val="000000"/>
                          </a:solidFill>
                          <a:latin typeface="Calibri"/>
                        </a:rPr>
                        <a:t>0</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chor="t">
                      <a:noAutofit/>
                    </a:bodyPr>
                    <a:p>
                      <a:pPr>
                        <a:lnSpc>
                          <a:spcPct val="100000"/>
                        </a:lnSpc>
                        <a:buNone/>
                      </a:pPr>
                      <a:r>
                        <a:rPr b="0" lang="en-GB" sz="1800" spc="-1" strike="noStrike">
                          <a:solidFill>
                            <a:srgbClr val="000000"/>
                          </a:solidFill>
                          <a:latin typeface="Calibri"/>
                        </a:rPr>
                        <a:t>0</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chor="t">
                      <a:noAutofit/>
                    </a:bodyPr>
                    <a:p>
                      <a:pPr>
                        <a:lnSpc>
                          <a:spcPct val="100000"/>
                        </a:lnSpc>
                        <a:buNone/>
                      </a:pPr>
                      <a:r>
                        <a:rPr b="0" lang="en-GB" sz="1800" spc="-1" strike="noStrike">
                          <a:solidFill>
                            <a:srgbClr val="000000"/>
                          </a:solidFill>
                          <a:latin typeface="Calibri"/>
                        </a:rPr>
                        <a:t>1</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nchor="t">
                      <a:noAutofit/>
                    </a:bodyPr>
                    <a:p>
                      <a:pPr>
                        <a:lnSpc>
                          <a:spcPct val="100000"/>
                        </a:lnSpc>
                        <a:buNone/>
                      </a:pPr>
                      <a:r>
                        <a:rPr b="0" lang="en-GB" sz="1800" spc="-1" strike="noStrike">
                          <a:solidFill>
                            <a:srgbClr val="000000"/>
                          </a:solidFill>
                          <a:latin typeface="Calibri"/>
                        </a:rPr>
                        <a:t>2</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364680">
                <a:tc>
                  <a:txBody>
                    <a:bodyPr anchor="t">
                      <a:noAutofit/>
                    </a:bodyPr>
                    <a:p>
                      <a:pPr>
                        <a:lnSpc>
                          <a:spcPct val="100000"/>
                        </a:lnSpc>
                        <a:buNone/>
                      </a:pPr>
                      <a:r>
                        <a:rPr b="0" lang="en-GB" sz="1800" spc="-1" strike="noStrike">
                          <a:solidFill>
                            <a:srgbClr val="000000"/>
                          </a:solidFill>
                          <a:latin typeface="Calibri"/>
                        </a:rPr>
                        <a:t>0</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chor="t">
                      <a:noAutofit/>
                    </a:bodyPr>
                    <a:p>
                      <a:pPr>
                        <a:lnSpc>
                          <a:spcPct val="100000"/>
                        </a:lnSpc>
                        <a:buNone/>
                      </a:pPr>
                      <a:r>
                        <a:rPr b="0" lang="en-GB" sz="1800" spc="-1" strike="noStrike">
                          <a:solidFill>
                            <a:srgbClr val="000000"/>
                          </a:solidFill>
                          <a:latin typeface="Calibri"/>
                        </a:rPr>
                        <a:t>0</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chor="t">
                      <a:noAutofit/>
                    </a:bodyPr>
                    <a:p>
                      <a:pPr>
                        <a:lnSpc>
                          <a:spcPct val="100000"/>
                        </a:lnSpc>
                        <a:buNone/>
                      </a:pPr>
                      <a:r>
                        <a:rPr b="0" lang="en-GB" sz="1800" spc="-1" strike="noStrike">
                          <a:solidFill>
                            <a:srgbClr val="000000"/>
                          </a:solidFill>
                          <a:latin typeface="Calibri"/>
                        </a:rPr>
                        <a:t>0</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chor="t">
                      <a:noAutofit/>
                    </a:bodyPr>
                    <a:p>
                      <a:pPr>
                        <a:lnSpc>
                          <a:spcPct val="100000"/>
                        </a:lnSpc>
                        <a:buNone/>
                      </a:pPr>
                      <a:r>
                        <a:rPr b="0" lang="en-GB" sz="1800" spc="-1" strike="noStrike">
                          <a:solidFill>
                            <a:srgbClr val="000000"/>
                          </a:solidFill>
                          <a:latin typeface="Calibri"/>
                        </a:rPr>
                        <a:t>0</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chor="t">
                      <a:noAutofit/>
                    </a:bodyPr>
                    <a:p>
                      <a:pPr>
                        <a:lnSpc>
                          <a:spcPct val="100000"/>
                        </a:lnSpc>
                        <a:buNone/>
                      </a:pPr>
                      <a:r>
                        <a:rPr b="0" lang="en-GB" sz="1800" spc="-1" strike="noStrike">
                          <a:solidFill>
                            <a:srgbClr val="000000"/>
                          </a:solidFill>
                          <a:latin typeface="Calibri"/>
                        </a:rPr>
                        <a:t>0</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chor="t">
                      <a:noAutofit/>
                    </a:bodyPr>
                    <a:p>
                      <a:pPr>
                        <a:lnSpc>
                          <a:spcPct val="100000"/>
                        </a:lnSpc>
                        <a:buNone/>
                      </a:pPr>
                      <a:r>
                        <a:rPr b="0" lang="en-GB" sz="1800" spc="-1" strike="noStrike">
                          <a:solidFill>
                            <a:srgbClr val="000000"/>
                          </a:solidFill>
                          <a:latin typeface="Calibri"/>
                        </a:rPr>
                        <a:t>0</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chor="t">
                      <a:noAutofit/>
                    </a:bodyPr>
                    <a:p>
                      <a:pPr>
                        <a:lnSpc>
                          <a:spcPct val="100000"/>
                        </a:lnSpc>
                        <a:buNone/>
                      </a:pPr>
                      <a:r>
                        <a:rPr b="0" lang="en-GB" sz="1800" spc="-1" strike="noStrike">
                          <a:solidFill>
                            <a:srgbClr val="000000"/>
                          </a:solidFill>
                          <a:latin typeface="Calibri"/>
                        </a:rPr>
                        <a:t>0</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chor="t">
                      <a:noAutofit/>
                    </a:bodyPr>
                    <a:p>
                      <a:pPr>
                        <a:lnSpc>
                          <a:spcPct val="100000"/>
                        </a:lnSpc>
                        <a:buNone/>
                      </a:pPr>
                      <a:r>
                        <a:rPr b="0" lang="en-GB" sz="1800" spc="-1" strike="noStrike">
                          <a:solidFill>
                            <a:srgbClr val="000000"/>
                          </a:solidFill>
                          <a:latin typeface="Calibri"/>
                        </a:rPr>
                        <a:t>0</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nchor="t">
                      <a:noAutofit/>
                    </a:bodyPr>
                    <a:p>
                      <a:pPr>
                        <a:lnSpc>
                          <a:spcPct val="100000"/>
                        </a:lnSpc>
                        <a:buNone/>
                      </a:pPr>
                      <a:r>
                        <a:rPr b="0" lang="en-GB" sz="1800" spc="-1" strike="noStrike">
                          <a:solidFill>
                            <a:srgbClr val="000000"/>
                          </a:solidFill>
                          <a:latin typeface="Calibri"/>
                        </a:rPr>
                        <a:t>3</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TextBox 3"/>
          <p:cNvSpPr/>
          <p:nvPr/>
        </p:nvSpPr>
        <p:spPr>
          <a:xfrm>
            <a:off x="1023120" y="207000"/>
            <a:ext cx="5518800" cy="3646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Trebuchet MS"/>
              </a:rPr>
              <a:t>Sequence Diagram:</a:t>
            </a:r>
            <a:endParaRPr b="0" lang="en-IN" sz="1800" spc="-1" strike="noStrike">
              <a:latin typeface="Arial"/>
            </a:endParaRPr>
          </a:p>
        </p:txBody>
      </p:sp>
      <p:pic>
        <p:nvPicPr>
          <p:cNvPr id="73" name="Picture 4" descr=""/>
          <p:cNvPicPr/>
          <p:nvPr/>
        </p:nvPicPr>
        <p:blipFill>
          <a:blip r:embed="rId1">
            <a:extLst>
              <a:ext uri="{BEBA8EAE-BF5A-486C-A8C5-ECC9F3942E4B}">
                <a14:imgProps xmlns:a14="http://schemas.microsoft.com/office/drawing/2010/main">
                  <a14:imgLayer r:embed="rId2">
                    <a14:imgEffect>
                      <a14:sharpenSoften amount="50000"/>
                    </a14:imgEffect>
                  </a14:imgLayer>
                </a14:imgProps>
              </a:ext>
            </a:extLst>
          </a:blip>
          <a:stretch/>
        </p:blipFill>
        <p:spPr>
          <a:xfrm>
            <a:off x="1937520" y="955800"/>
            <a:ext cx="6051960" cy="501444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TextBox 3"/>
          <p:cNvSpPr/>
          <p:nvPr/>
        </p:nvSpPr>
        <p:spPr>
          <a:xfrm>
            <a:off x="894240" y="283680"/>
            <a:ext cx="4255920" cy="3646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Trebuchet MS"/>
              </a:rPr>
              <a:t>Use Case Diagram:</a:t>
            </a:r>
            <a:endParaRPr b="0" lang="en-IN" sz="1800" spc="-1" strike="noStrike">
              <a:latin typeface="Arial"/>
            </a:endParaRPr>
          </a:p>
        </p:txBody>
      </p:sp>
      <p:pic>
        <p:nvPicPr>
          <p:cNvPr id="75" name="Picture 4" descr=""/>
          <p:cNvPicPr/>
          <p:nvPr/>
        </p:nvPicPr>
        <p:blipFill>
          <a:blip r:embed="rId1"/>
          <a:stretch/>
        </p:blipFill>
        <p:spPr>
          <a:xfrm>
            <a:off x="1682640" y="1273680"/>
            <a:ext cx="6935760" cy="338688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6" name="Picture 1" descr=""/>
          <p:cNvPicPr/>
          <p:nvPr/>
        </p:nvPicPr>
        <p:blipFill>
          <a:blip r:embed="rId1"/>
          <a:stretch/>
        </p:blipFill>
        <p:spPr>
          <a:xfrm>
            <a:off x="2939040" y="831600"/>
            <a:ext cx="5084640" cy="4948560"/>
          </a:xfrm>
          <a:prstGeom prst="rect">
            <a:avLst/>
          </a:prstGeom>
          <a:ln w="0">
            <a:noFill/>
          </a:ln>
        </p:spPr>
      </p:pic>
      <p:sp>
        <p:nvSpPr>
          <p:cNvPr id="77" name="TextBox 2"/>
          <p:cNvSpPr/>
          <p:nvPr/>
        </p:nvSpPr>
        <p:spPr>
          <a:xfrm>
            <a:off x="827280" y="250200"/>
            <a:ext cx="3080160" cy="3646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N" sz="1800" spc="-1" strike="noStrike">
                <a:solidFill>
                  <a:srgbClr val="000000"/>
                </a:solidFill>
                <a:latin typeface="Trebuchet MS"/>
              </a:rPr>
              <a:t>Flowchart: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92</TotalTime>
  <Application>LibreOffice/7.3.2.2$Windows_X86_64 LibreOffice_project/49f2b1bff42cfccbd8f788c8dc32c1c309559be0</Application>
  <AppVersion>15.0000</AppVersion>
  <Words>575</Words>
  <Paragraphs>135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2022-02-03T17:11:33Z</dcterms:created>
  <dc:creator>Harshit Thakur</dc:creator>
  <dc:description/>
  <dc:language>en-IN</dc:language>
  <cp:lastModifiedBy/>
  <dcterms:modified xsi:type="dcterms:W3CDTF">2022-05-08T16:54:54Z</dcterms:modified>
  <cp:revision>14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12</vt:i4>
  </property>
</Properties>
</file>