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9" r:id="rId3"/>
    <p:sldId id="273" r:id="rId4"/>
    <p:sldId id="274" r:id="rId5"/>
    <p:sldId id="275" r:id="rId6"/>
    <p:sldId id="276" r:id="rId7"/>
    <p:sldId id="278" r:id="rId8"/>
    <p:sldId id="299" r:id="rId9"/>
    <p:sldId id="282" r:id="rId10"/>
    <p:sldId id="301" r:id="rId11"/>
    <p:sldId id="286" r:id="rId12"/>
    <p:sldId id="293" r:id="rId13"/>
    <p:sldId id="319" r:id="rId14"/>
    <p:sldId id="294" r:id="rId15"/>
    <p:sldId id="32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9958F7-034F-4ABF-8022-E39163395B4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39974-3E55-4876-BA80-3AA2C91D1FD3}"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9958F7-034F-4ABF-8022-E39163395B4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9958F7-034F-4ABF-8022-E39163395B4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9958F7-034F-4ABF-8022-E39163395B4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9958F7-034F-4ABF-8022-E39163395B4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39974-3E55-4876-BA80-3AA2C91D1FD3}"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9958F7-034F-4ABF-8022-E39163395B4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C9958F7-034F-4ABF-8022-E39163395B4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9958F7-034F-4ABF-8022-E39163395B4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9958F7-034F-4ABF-8022-E39163395B4D}"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9958F7-034F-4ABF-8022-E39163395B4D}"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839974-3E55-4876-BA80-3AA2C91D1FD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9958F7-034F-4ABF-8022-E39163395B4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39974-3E55-4876-BA80-3AA2C91D1FD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9958F7-034F-4ABF-8022-E39163395B4D}"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839974-3E55-4876-BA80-3AA2C91D1FD3}"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227" y="1146608"/>
            <a:ext cx="11594592" cy="3661410"/>
          </a:xfrm>
          <a:prstGeom prst="rect">
            <a:avLst/>
          </a:prstGeom>
        </p:spPr>
        <p:txBody>
          <a:bodyPr wrap="square">
            <a:spAutoFit/>
          </a:bodyPr>
          <a:lstStyle/>
          <a:p>
            <a:pPr algn="ctr"/>
            <a:r>
              <a:rPr lang="en-IN" sz="3600" dirty="0">
                <a:latin typeface="Calisto MT" panose="02040603050505030304" pitchFamily="18" charset="0"/>
              </a:rPr>
              <a:t>TCR innovations</a:t>
            </a:r>
            <a:endParaRPr lang="en-IN" sz="3600" dirty="0">
              <a:latin typeface="Calisto MT" panose="02040603050505030304" pitchFamily="18" charset="0"/>
            </a:endParaRPr>
          </a:p>
          <a:p>
            <a:pPr algn="ctr"/>
            <a:endParaRPr lang="en-IN" sz="2800" dirty="0">
              <a:latin typeface="Calisto MT" panose="02040603050505030304" pitchFamily="18" charset="0"/>
            </a:endParaRPr>
          </a:p>
          <a:p>
            <a:pPr algn="ctr"/>
            <a:br>
              <a:rPr lang="en-IN" sz="2800" dirty="0">
                <a:latin typeface="Calisto MT" panose="02040603050505030304" pitchFamily="18" charset="0"/>
              </a:rPr>
            </a:br>
            <a:r>
              <a:rPr lang="en-IN" sz="2800" dirty="0">
                <a:latin typeface="Calisto MT" panose="02040603050505030304" pitchFamily="18" charset="0"/>
              </a:rPr>
              <a:t>“Insurance Management System</a:t>
            </a:r>
            <a:endParaRPr lang="en-IN" sz="2800" dirty="0">
              <a:latin typeface="Calisto MT" panose="02040603050505030304" pitchFamily="18" charset="0"/>
            </a:endParaRPr>
          </a:p>
          <a:p>
            <a:pPr algn="ctr"/>
            <a:r>
              <a:rPr lang="en-IN" sz="2800" dirty="0">
                <a:latin typeface="Calisto MT" panose="02040603050505030304" pitchFamily="18" charset="0"/>
              </a:rPr>
              <a:t>Using Python Django”</a:t>
            </a:r>
            <a:endParaRPr lang="en-IN" sz="2800" dirty="0">
              <a:latin typeface="Calisto MT" panose="02040603050505030304" pitchFamily="18" charset="0"/>
            </a:endParaRPr>
          </a:p>
          <a:p>
            <a:pPr algn="ctr"/>
            <a:endParaRPr lang="en-IN" sz="2800" dirty="0">
              <a:latin typeface="Calisto MT" panose="02040603050505030304" pitchFamily="18" charset="0"/>
            </a:endParaRPr>
          </a:p>
          <a:p>
            <a:pPr algn="ctr"/>
            <a:br>
              <a:rPr lang="en-IN" sz="2800" dirty="0">
                <a:latin typeface="Calisto MT" panose="02040603050505030304" pitchFamily="18" charset="0"/>
              </a:rPr>
            </a:br>
            <a:r>
              <a:rPr lang="en-IN" sz="2800" dirty="0">
                <a:latin typeface="Calisto MT" panose="02040603050505030304" pitchFamily="18" charset="0"/>
              </a:rPr>
              <a:t>Presented by:</a:t>
            </a:r>
            <a:endParaRPr lang="en-IN" sz="2800" dirty="0">
              <a:latin typeface="Calisto MT" panose="02040603050505030304" pitchFamily="18" charset="0"/>
            </a:endParaRPr>
          </a:p>
        </p:txBody>
      </p:sp>
      <p:sp>
        <p:nvSpPr>
          <p:cNvPr id="4" name="Rectangle 3"/>
          <p:cNvSpPr/>
          <p:nvPr/>
        </p:nvSpPr>
        <p:spPr>
          <a:xfrm>
            <a:off x="2980276" y="4701057"/>
            <a:ext cx="6226493" cy="1198880"/>
          </a:xfrm>
          <a:prstGeom prst="rect">
            <a:avLst/>
          </a:prstGeom>
        </p:spPr>
        <p:txBody>
          <a:bodyPr wrap="square">
            <a:spAutoFit/>
          </a:bodyPr>
          <a:lstStyle/>
          <a:p>
            <a:pPr algn="ctr"/>
            <a:r>
              <a:rPr lang="en-IN" sz="2400" noProof="1">
                <a:latin typeface="Calisto MT" panose="02040603050505030304" pitchFamily="18" charset="0"/>
              </a:rPr>
              <a:t>Mr. Sachchit Kolekar            </a:t>
            </a:r>
            <a:endParaRPr lang="en-IN" sz="2400" noProof="1">
              <a:latin typeface="Calisto MT" panose="02040603050505030304" pitchFamily="18" charset="0"/>
            </a:endParaRPr>
          </a:p>
          <a:p>
            <a:pPr algn="ctr"/>
            <a:endParaRPr lang="en-IN" sz="2400" noProof="1">
              <a:latin typeface="Calisto MT" panose="02040603050505030304" pitchFamily="18" charset="0"/>
            </a:endParaRPr>
          </a:p>
          <a:p>
            <a:pPr algn="ctr"/>
            <a:endParaRPr lang="en-IN" sz="2400" noProof="1">
              <a:latin typeface="Calisto MT" panose="02040603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Box 2"/>
          <p:cNvSpPr txBox="1"/>
          <p:nvPr/>
        </p:nvSpPr>
        <p:spPr>
          <a:xfrm>
            <a:off x="233680" y="87546"/>
            <a:ext cx="564578" cy="1605280"/>
          </a:xfrm>
          <a:prstGeom prst="rect">
            <a:avLst/>
          </a:prstGeom>
          <a:noFill/>
        </p:spPr>
        <p:txBody>
          <a:bodyPr vert="wordArtVert" wrap="square" rtlCol="0">
            <a:spAutoFit/>
          </a:bodyPr>
          <a:lstStyle/>
          <a:p>
            <a:pPr algn="ctr"/>
            <a:r>
              <a:rPr lang="en-IN" sz="2200" dirty="0">
                <a:latin typeface="Calisto MT" panose="02040603050505030304" pitchFamily="18" charset="0"/>
              </a:rPr>
              <a:t> </a:t>
            </a:r>
            <a:endParaRPr lang="en-IN" sz="3200" dirty="0">
              <a:latin typeface="Calisto MT" panose="02040603050505030304" pitchFamily="18" charset="0"/>
            </a:endParaRPr>
          </a:p>
        </p:txBody>
      </p:sp>
      <p:sp>
        <p:nvSpPr>
          <p:cNvPr id="2" name="Title 1"/>
          <p:cNvSpPr>
            <a:spLocks noGrp="1"/>
          </p:cNvSpPr>
          <p:nvPr>
            <p:ph type="title"/>
          </p:nvPr>
        </p:nvSpPr>
        <p:spPr/>
        <p:txBody>
          <a:bodyPr/>
          <a:lstStyle/>
          <a:p>
            <a:r>
              <a:rPr lang="en-IN" dirty="0">
                <a:latin typeface="Calisto MT" panose="02040603050505030304" pitchFamily="18" charset="0"/>
                <a:cs typeface="Calisto MT" panose="02040603050505030304" pitchFamily="18" charset="0"/>
              </a:rPr>
              <a:t>Use Case Diagram</a:t>
            </a:r>
            <a:endParaRPr lang="en-IN" dirty="0">
              <a:latin typeface="Calisto MT" panose="02040603050505030304" pitchFamily="18" charset="0"/>
              <a:cs typeface="Calisto MT" panose="02040603050505030304" pitchFamily="18" charset="0"/>
            </a:endParaRPr>
          </a:p>
        </p:txBody>
      </p:sp>
      <p:pic>
        <p:nvPicPr>
          <p:cNvPr id="7" name="Content Placeholder 6" descr="TCR_use_case"/>
          <p:cNvPicPr>
            <a:picLocks noChangeAspect="1"/>
          </p:cNvPicPr>
          <p:nvPr>
            <p:ph idx="1"/>
          </p:nvPr>
        </p:nvPicPr>
        <p:blipFill>
          <a:blip r:embed="rId1"/>
          <a:stretch>
            <a:fillRect/>
          </a:stretch>
        </p:blipFill>
        <p:spPr>
          <a:xfrm>
            <a:off x="2197735" y="2100580"/>
            <a:ext cx="7856220" cy="3512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Calisto MT" panose="02040603050505030304" pitchFamily="18" charset="0"/>
              </a:rPr>
              <a:t>customer panel</a:t>
            </a:r>
            <a:endParaRPr lang="en-IN" altLang="en-US" dirty="0">
              <a:latin typeface="Calisto MT" panose="02040603050505030304" pitchFamily="18" charset="0"/>
            </a:endParaRPr>
          </a:p>
        </p:txBody>
      </p:sp>
      <p:pic>
        <p:nvPicPr>
          <p:cNvPr id="19" name="Content Placeholder 18" descr="TCR_homepage"/>
          <p:cNvPicPr>
            <a:picLocks noChangeAspect="1"/>
          </p:cNvPicPr>
          <p:nvPr>
            <p:ph sz="half" idx="1"/>
          </p:nvPr>
        </p:nvPicPr>
        <p:blipFill>
          <a:blip r:embed="rId1"/>
          <a:stretch>
            <a:fillRect/>
          </a:stretch>
        </p:blipFill>
        <p:spPr>
          <a:xfrm>
            <a:off x="1097280" y="2468245"/>
            <a:ext cx="4937760" cy="2777490"/>
          </a:xfrm>
          <a:prstGeom prst="rect">
            <a:avLst/>
          </a:prstGeom>
        </p:spPr>
      </p:pic>
      <p:pic>
        <p:nvPicPr>
          <p:cNvPr id="20" name="Content Placeholder 19" descr="TCR_user"/>
          <p:cNvPicPr>
            <a:picLocks noChangeAspect="1"/>
          </p:cNvPicPr>
          <p:nvPr>
            <p:ph sz="half" idx="2"/>
          </p:nvPr>
        </p:nvPicPr>
        <p:blipFill>
          <a:blip r:embed="rId2"/>
          <a:stretch>
            <a:fillRect/>
          </a:stretch>
        </p:blipFill>
        <p:spPr>
          <a:xfrm>
            <a:off x="6217920" y="2468245"/>
            <a:ext cx="4937760" cy="2777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latin typeface="Calisto MT" panose="02040603050505030304" pitchFamily="18" charset="0"/>
                <a:cs typeface="Calisto MT" panose="02040603050505030304" pitchFamily="18" charset="0"/>
              </a:rPr>
              <a:t>			    Admin panel	</a:t>
            </a:r>
            <a:endParaRPr lang="en-IN" altLang="en-US">
              <a:latin typeface="Calisto MT" panose="02040603050505030304" pitchFamily="18" charset="0"/>
              <a:cs typeface="Calisto MT" panose="02040603050505030304" pitchFamily="18" charset="0"/>
            </a:endParaRPr>
          </a:p>
        </p:txBody>
      </p:sp>
      <p:pic>
        <p:nvPicPr>
          <p:cNvPr id="5" name="Content Placeholder 4"/>
          <p:cNvPicPr>
            <a:picLocks noChangeAspect="1"/>
          </p:cNvPicPr>
          <p:nvPr>
            <p:ph idx="1"/>
          </p:nvPr>
        </p:nvPicPr>
        <p:blipFill>
          <a:blip r:embed="rId1"/>
          <a:stretch>
            <a:fillRect/>
          </a:stretch>
        </p:blipFill>
        <p:spPr>
          <a:xfrm>
            <a:off x="2550160" y="1845945"/>
            <a:ext cx="7152005" cy="4023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sto MT" panose="02040603050505030304" pitchFamily="18" charset="0"/>
              </a:rPr>
              <a:t>CONCLUSION</a:t>
            </a:r>
            <a:endParaRPr lang="en-US" dirty="0">
              <a:latin typeface="Calisto MT" panose="02040603050505030304" pitchFamily="18" charset="0"/>
            </a:endParaRPr>
          </a:p>
        </p:txBody>
      </p:sp>
      <p:sp>
        <p:nvSpPr>
          <p:cNvPr id="3" name="Content Placeholder 2"/>
          <p:cNvSpPr>
            <a:spLocks noGrp="1"/>
          </p:cNvSpPr>
          <p:nvPr>
            <p:ph idx="1"/>
          </p:nvPr>
        </p:nvSpPr>
        <p:spPr>
          <a:xfrm>
            <a:off x="667820" y="2024008"/>
            <a:ext cx="10818688" cy="4150761"/>
          </a:xfrm>
        </p:spPr>
        <p:txBody>
          <a:bodyPr>
            <a:noAutofit/>
          </a:bodyPr>
          <a:lstStyle/>
          <a:p>
            <a:pPr marL="0" indent="0" algn="just">
              <a:buNone/>
            </a:pPr>
            <a:r>
              <a:rPr lang="en-IN" altLang="en-US" sz="2400" dirty="0">
                <a:latin typeface="Calisto MT" panose="02040603050505030304" pitchFamily="18" charset="0"/>
              </a:rPr>
              <a:t>By the implementation of this website, there shall be a transparency in the field of insurance industry and will help in the centralization of the insurance taking policies.</a:t>
            </a:r>
            <a:endParaRPr lang="en-IN" altLang="en-US" sz="2400" dirty="0">
              <a:latin typeface="Calisto MT" panose="02040603050505030304" pitchFamily="18" charset="0"/>
            </a:endParaRPr>
          </a:p>
          <a:p>
            <a:pPr marL="0" indent="0" algn="just">
              <a:buNone/>
            </a:pPr>
            <a:r>
              <a:rPr lang="en-IN" altLang="en-US" sz="2400" dirty="0">
                <a:latin typeface="Calisto MT" panose="02040603050505030304" pitchFamily="18" charset="0"/>
              </a:rPr>
              <a:t>There has to be a control over the money invested but theinsurance companies in a huge diversity like India. If such system is implemented it could result in various helps to thepublic as well as the governmental body for the development of the country. </a:t>
            </a:r>
            <a:endParaRPr lang="en-IN" altLang="en-US" sz="2400" dirty="0">
              <a:latin typeface="Calisto MT" panose="020406030505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latin typeface="Calisto MT" panose="02040603050505030304" pitchFamily="18" charset="0"/>
                <a:sym typeface="+mn-ea"/>
              </a:rPr>
              <a:t>			REFERENCES</a:t>
            </a:r>
            <a:endParaRPr lang="en-US"/>
          </a:p>
        </p:txBody>
      </p:sp>
      <p:sp>
        <p:nvSpPr>
          <p:cNvPr id="3" name="Content Placeholder 2"/>
          <p:cNvSpPr>
            <a:spLocks noGrp="1"/>
          </p:cNvSpPr>
          <p:nvPr>
            <p:ph idx="1"/>
          </p:nvPr>
        </p:nvSpPr>
        <p:spPr>
          <a:xfrm>
            <a:off x="1097280" y="1845945"/>
            <a:ext cx="10355580" cy="4023360"/>
          </a:xfrm>
        </p:spPr>
        <p:txBody>
          <a:bodyPr/>
          <a:p>
            <a:pPr marL="457200" indent="-457200" algn="just">
              <a:buFont typeface="+mj-lt"/>
              <a:buAutoNum type="arabicPeriod"/>
            </a:pPr>
            <a:r>
              <a:rPr lang="en-US"/>
              <a:t>http://www.irdaindia.org/regulations/TheInsuranceAct1938er126042004.doc </a:t>
            </a:r>
            <a:endParaRPr lang="en-US"/>
          </a:p>
          <a:p>
            <a:pPr marL="457200" indent="-457200" algn="just">
              <a:buFont typeface="+mj-lt"/>
              <a:buAutoNum type="arabicPeriod"/>
            </a:pPr>
            <a:r>
              <a:rPr lang="en-US"/>
              <a:t>“http://www.irda.gov.in/ADMINCMS/cms/NormalData_Layout.aspx?page=PageNo264&amp;mid=3.2.10”</a:t>
            </a:r>
            <a:endParaRPr lang="en-US"/>
          </a:p>
          <a:p>
            <a:pPr marL="457200" indent="-457200" algn="just">
              <a:buFont typeface="+mj-lt"/>
              <a:buAutoNum type="arabicPeriod"/>
            </a:pPr>
            <a:r>
              <a:rPr lang="en-US"/>
              <a:t>“http://www.irda.gov.in/ADMINCMS/cms/NormalData_Layout.aspx?page=PageNo129&amp;mid=3.1.9”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93392"/>
            <a:ext cx="10058400" cy="1655064"/>
          </a:xfrm>
        </p:spPr>
        <p:txBody>
          <a:bodyPr>
            <a:normAutofit/>
          </a:bodyPr>
          <a:lstStyle/>
          <a:p>
            <a:pPr algn="ctr"/>
            <a:r>
              <a:rPr lang="en-US" sz="8800" dirty="0">
                <a:latin typeface="Calisto MT" panose="02040603050505030304" pitchFamily="18" charset="0"/>
              </a:rPr>
              <a:t>Thank you!</a:t>
            </a:r>
            <a:endParaRPr lang="en-US" sz="8800" dirty="0">
              <a:latin typeface="Calisto MT" panose="020406030505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595743" y="237744"/>
            <a:ext cx="10515600" cy="1325563"/>
          </a:xfrm>
        </p:spPr>
        <p:txBody>
          <a:bodyPr/>
          <a:lstStyle/>
          <a:p>
            <a:pPr algn="ctr"/>
            <a:r>
              <a:rPr lang="en-IN" dirty="0">
                <a:latin typeface="Calisto MT" panose="02040603050505030304" pitchFamily="18" charset="0"/>
              </a:rPr>
              <a:t>ABSTRACT</a:t>
            </a:r>
            <a:endParaRPr lang="en-IN" dirty="0">
              <a:latin typeface="Calisto MT" panose="02040603050505030304" pitchFamily="18" charset="0"/>
            </a:endParaRPr>
          </a:p>
        </p:txBody>
      </p:sp>
      <p:sp>
        <p:nvSpPr>
          <p:cNvPr id="1048594" name="Content Placeholder 2"/>
          <p:cNvSpPr>
            <a:spLocks noGrp="1"/>
          </p:cNvSpPr>
          <p:nvPr>
            <p:ph idx="1"/>
          </p:nvPr>
        </p:nvSpPr>
        <p:spPr>
          <a:xfrm>
            <a:off x="475488" y="1874203"/>
            <a:ext cx="10744200" cy="4638449"/>
          </a:xfrm>
        </p:spPr>
        <p:txBody>
          <a:bodyPr>
            <a:noAutofit/>
          </a:bodyPr>
          <a:lstStyle/>
          <a:p>
            <a:pPr algn="just"/>
            <a:r>
              <a:rPr lang="en-US" sz="2400" dirty="0">
                <a:latin typeface="Times New Roman" panose="02020603050405020304" charset="0"/>
                <a:cs typeface="Times New Roman" panose="02020603050405020304" charset="0"/>
              </a:rPr>
              <a:t>This system is a multi-user web-based application system. It manages all the insurance policies of the customer. Admin has more features than that of the customer. Here, admin account can be created using createsuperuser command. After logging in to the system, admin can perform the CRUD operations of the customer, policies, categories. Also, admin can view all the registered users and give response to the question asked by the customers.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75488" y="149443"/>
            <a:ext cx="11283696" cy="1450757"/>
          </a:xfrm>
        </p:spPr>
        <p:txBody>
          <a:bodyPr/>
          <a:lstStyle/>
          <a:p>
            <a:pPr algn="ctr"/>
            <a:r>
              <a:rPr lang="en-IN" dirty="0">
                <a:latin typeface="Calisto MT" panose="02040603050505030304" pitchFamily="18" charset="0"/>
              </a:rPr>
              <a:t>INTRODUCTION</a:t>
            </a:r>
            <a:endParaRPr lang="en-IN" dirty="0">
              <a:latin typeface="Calisto MT" panose="02040603050505030304" pitchFamily="18" charset="0"/>
            </a:endParaRPr>
          </a:p>
        </p:txBody>
      </p:sp>
      <p:sp>
        <p:nvSpPr>
          <p:cNvPr id="1048596" name="Content Placeholder 2"/>
          <p:cNvSpPr>
            <a:spLocks noGrp="1"/>
          </p:cNvSpPr>
          <p:nvPr>
            <p:ph idx="1"/>
          </p:nvPr>
        </p:nvSpPr>
        <p:spPr>
          <a:xfrm>
            <a:off x="597320" y="1853934"/>
            <a:ext cx="11384280" cy="4317322"/>
          </a:xfrm>
        </p:spPr>
        <p:txBody>
          <a:bodyPr>
            <a:normAutofit/>
          </a:bodyPr>
          <a:lstStyle/>
          <a:p>
            <a:r>
              <a:rPr lang="en-IN" sz="2400" dirty="0">
                <a:latin typeface="Times New Roman" panose="02020603050405020304" charset="0"/>
                <a:cs typeface="Times New Roman" panose="02020603050405020304" charset="0"/>
              </a:rPr>
              <a:t>This Python Django insurance administration system project is primarily concerned with dealing with insurance policies. The system also shows all of the various categories, along with their policies. Additionally, the system enables for the management of client records. This project is clearly separated into two sections: Customer and Admin Panel. In this online application’s summary, a consumer may easily register and begin utilizing it. Initially, the system displays all of the user’s possible insurance coverage.</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097280" y="112867"/>
            <a:ext cx="10058400" cy="1450757"/>
          </a:xfrm>
        </p:spPr>
        <p:txBody>
          <a:bodyPr/>
          <a:lstStyle/>
          <a:p>
            <a:pPr algn="ctr"/>
            <a:r>
              <a:rPr lang="en-IN" dirty="0">
                <a:latin typeface="Calisto MT" panose="02040603050505030304" pitchFamily="18" charset="0"/>
              </a:rPr>
              <a:t>PROBLEM STATEMENT</a:t>
            </a:r>
            <a:endParaRPr lang="en-IN" dirty="0">
              <a:latin typeface="Calisto MT" panose="02040603050505030304" pitchFamily="18" charset="0"/>
            </a:endParaRPr>
          </a:p>
        </p:txBody>
      </p:sp>
      <p:sp>
        <p:nvSpPr>
          <p:cNvPr id="1048598" name="Content Placeholder 2"/>
          <p:cNvSpPr>
            <a:spLocks noGrp="1"/>
          </p:cNvSpPr>
          <p:nvPr>
            <p:ph idx="1"/>
          </p:nvPr>
        </p:nvSpPr>
        <p:spPr>
          <a:xfrm>
            <a:off x="420624" y="1845734"/>
            <a:ext cx="11292840" cy="4023360"/>
          </a:xfrm>
        </p:spPr>
        <p:txBody>
          <a:bodyPr/>
          <a:lstStyle/>
          <a:p>
            <a:pPr lvl="1"/>
            <a:r>
              <a:rPr lang="en-IN" sz="2400" dirty="0">
                <a:latin typeface="Times New Roman" panose="02020603050405020304" charset="0"/>
                <a:cs typeface="Times New Roman" panose="02020603050405020304" charset="0"/>
              </a:rPr>
              <a:t>The project is focused on Insurance Management System, which shows information about different parts of insurance company, such as Agent, Customer, Policy, Employee, ClaimHandling and other related concepts, such as Claim, Premium, and different kinds of Insurancepolicies.</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923544" y="131155"/>
            <a:ext cx="10058400" cy="1450757"/>
          </a:xfrm>
        </p:spPr>
        <p:txBody>
          <a:bodyPr/>
          <a:lstStyle/>
          <a:p>
            <a:pPr algn="ctr"/>
            <a:r>
              <a:rPr lang="en-IN" dirty="0">
                <a:latin typeface="Calisto MT" panose="02040603050505030304" pitchFamily="18" charset="0"/>
              </a:rPr>
              <a:t>    NEED FOR THE WORK</a:t>
            </a:r>
            <a:endParaRPr lang="en-IN" dirty="0">
              <a:latin typeface="Calisto MT" panose="02040603050505030304" pitchFamily="18" charset="0"/>
            </a:endParaRPr>
          </a:p>
        </p:txBody>
      </p:sp>
      <p:sp>
        <p:nvSpPr>
          <p:cNvPr id="1048600" name="Content Placeholder 2"/>
          <p:cNvSpPr>
            <a:spLocks noGrp="1"/>
          </p:cNvSpPr>
          <p:nvPr>
            <p:ph idx="1"/>
          </p:nvPr>
        </p:nvSpPr>
        <p:spPr>
          <a:xfrm>
            <a:off x="521208" y="1845734"/>
            <a:ext cx="10863072" cy="4023360"/>
          </a:xfrm>
        </p:spPr>
        <p:txBody>
          <a:bodyPr>
            <a:noAutofit/>
          </a:bodyPr>
          <a:lstStyle/>
          <a:p>
            <a:pPr algn="just"/>
            <a:r>
              <a:rPr lang="en-US" sz="2400">
                <a:latin typeface="Times New Roman" panose="02020603050405020304" charset="0"/>
                <a:cs typeface="Times New Roman" panose="02020603050405020304" charset="0"/>
              </a:rPr>
              <a:t>Customers want to be able to buy with confidence in both</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the non-life insurance and life and pensions sectors,</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Customers want products, and the purchasing process, to be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simple and transparent so they can understand what they are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buying. They want to build long-term relationships with</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insurance providers based On trust, and to have confidence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that the products they are buying Are right for them and</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meet their needs.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So to fulfil the requirements and need of the insurer we have</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developed one methodology which will attract the people.And the system will be a user friendly so all peoples who</a:t>
            </a:r>
            <a:r>
              <a:rPr lang="en-IN"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have knowledge about insurance or not they all will accept</a:t>
            </a:r>
            <a:r>
              <a:rPr lang="en-IN" altLang="en-US" sz="2400">
                <a:latin typeface="Times New Roman" panose="02020603050405020304" charset="0"/>
                <a:cs typeface="Times New Roman" panose="02020603050405020304" charset="0"/>
              </a:rPr>
              <a:t> t</a:t>
            </a:r>
            <a:r>
              <a:rPr lang="en-US" sz="2400">
                <a:latin typeface="Times New Roman" panose="02020603050405020304" charset="0"/>
                <a:cs typeface="Times New Roman" panose="02020603050405020304" charset="0"/>
              </a:rPr>
              <a:t>he insurance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973836" y="137160"/>
            <a:ext cx="10058400" cy="1450757"/>
          </a:xfrm>
        </p:spPr>
        <p:txBody>
          <a:bodyPr/>
          <a:lstStyle/>
          <a:p>
            <a:pPr algn="ctr"/>
            <a:r>
              <a:rPr lang="en-IN" dirty="0"/>
              <a:t> </a:t>
            </a:r>
            <a:r>
              <a:rPr lang="en-IN" dirty="0">
                <a:latin typeface="Calisto MT" panose="02040603050505030304" pitchFamily="18" charset="0"/>
              </a:rPr>
              <a:t>SCOPE</a:t>
            </a:r>
            <a:endParaRPr lang="en-IN" dirty="0">
              <a:latin typeface="Calisto MT" panose="02040603050505030304" pitchFamily="18" charset="0"/>
            </a:endParaRPr>
          </a:p>
        </p:txBody>
      </p:sp>
      <p:sp>
        <p:nvSpPr>
          <p:cNvPr id="1048605" name="Content Placeholder 2"/>
          <p:cNvSpPr>
            <a:spLocks noGrp="1"/>
          </p:cNvSpPr>
          <p:nvPr>
            <p:ph idx="1"/>
          </p:nvPr>
        </p:nvSpPr>
        <p:spPr>
          <a:xfrm>
            <a:off x="402336" y="1920240"/>
            <a:ext cx="11201400" cy="4352544"/>
          </a:xfrm>
        </p:spPr>
        <p:txBody>
          <a:bodyPr>
            <a:normAutofit/>
          </a:bodyPr>
          <a:lstStyle/>
          <a:p>
            <a:pPr algn="just"/>
            <a:r>
              <a:rPr lang="en-IN" sz="2400" dirty="0">
                <a:latin typeface="Times New Roman" panose="02020603050405020304" charset="0"/>
                <a:cs typeface="Times New Roman" panose="02020603050405020304" charset="0"/>
              </a:rPr>
              <a:t>The scope of the project here, is to implement a database management system.</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such that, it uses the different tables to evaluate the performance of Insurance company.</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64373"/>
          </a:xfrm>
        </p:spPr>
        <p:txBody>
          <a:bodyPr>
            <a:noAutofit/>
          </a:bodyPr>
          <a:lstStyle/>
          <a:p>
            <a:pPr algn="ctr"/>
            <a:r>
              <a:rPr lang="en-US" dirty="0">
                <a:latin typeface="Calisto MT" panose="02040603050505030304" pitchFamily="18" charset="0"/>
              </a:rPr>
              <a:t>Working</a:t>
            </a:r>
            <a:endParaRPr lang="en-US" dirty="0">
              <a:latin typeface="Calisto MT" panose="02040603050505030304" pitchFamily="18" charset="0"/>
            </a:endParaRPr>
          </a:p>
        </p:txBody>
      </p:sp>
      <p:sp>
        <p:nvSpPr>
          <p:cNvPr id="13" name="Rectangle 6"/>
          <p:cNvSpPr/>
          <p:nvPr/>
        </p:nvSpPr>
        <p:spPr>
          <a:xfrm>
            <a:off x="1358640" y="3326760"/>
            <a:ext cx="199368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lstStyle/>
          <a:p>
            <a:pPr algn="ctr">
              <a:lnSpc>
                <a:spcPct val="100000"/>
              </a:lnSpc>
              <a:buNone/>
            </a:pPr>
            <a:r>
              <a:rPr lang="en-IN" sz="1800" b="0" strike="noStrike" spc="-1" dirty="0">
                <a:latin typeface="Arial" panose="020B0604020202020204"/>
              </a:rPr>
              <a:t>person needs to either sign up or login</a:t>
            </a:r>
            <a:endParaRPr lang="en-IN" sz="1800" b="0" strike="noStrike" spc="-1" dirty="0">
              <a:latin typeface="Arial" panose="020B0604020202020204"/>
            </a:endParaRPr>
          </a:p>
        </p:txBody>
      </p:sp>
      <p:sp>
        <p:nvSpPr>
          <p:cNvPr id="15" name="Arrow: Right 14"/>
          <p:cNvSpPr/>
          <p:nvPr/>
        </p:nvSpPr>
        <p:spPr>
          <a:xfrm>
            <a:off x="3453480" y="3814560"/>
            <a:ext cx="717840" cy="24300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17" name="Rectangle 7"/>
          <p:cNvSpPr/>
          <p:nvPr/>
        </p:nvSpPr>
        <p:spPr>
          <a:xfrm>
            <a:off x="4171320" y="3326760"/>
            <a:ext cx="2054520" cy="905040"/>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lstStyle/>
          <a:p>
            <a:pPr algn="ctr">
              <a:lnSpc>
                <a:spcPct val="100000"/>
              </a:lnSpc>
              <a:buNone/>
            </a:pPr>
            <a:r>
              <a:rPr lang="en-IN" sz="1800" b="0" strike="noStrike" spc="-1" dirty="0">
                <a:latin typeface="Arial" panose="020B0604020202020204"/>
              </a:rPr>
              <a:t>apply for the policies</a:t>
            </a:r>
            <a:endParaRPr lang="en-IN" sz="1800" b="0" strike="noStrike" spc="-1" dirty="0">
              <a:latin typeface="Arial" panose="020B0604020202020204"/>
            </a:endParaRPr>
          </a:p>
        </p:txBody>
      </p:sp>
      <p:sp>
        <p:nvSpPr>
          <p:cNvPr id="19" name="Rectangle 8"/>
          <p:cNvSpPr/>
          <p:nvPr/>
        </p:nvSpPr>
        <p:spPr>
          <a:xfrm>
            <a:off x="7028180" y="3326765"/>
            <a:ext cx="1959610" cy="904875"/>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lstStyle/>
          <a:p>
            <a:pPr algn="ctr">
              <a:lnSpc>
                <a:spcPct val="100000"/>
              </a:lnSpc>
              <a:buNone/>
            </a:pPr>
            <a:r>
              <a:rPr lang="en-IN" sz="1800" b="0" strike="noStrike" spc="-1">
                <a:latin typeface="Arial" panose="020B0604020202020204"/>
              </a:rPr>
              <a:t>admin approves the policy</a:t>
            </a:r>
            <a:endParaRPr lang="en-IN" sz="1800" b="0" strike="noStrike" spc="-1">
              <a:latin typeface="Arial" panose="020B0604020202020204"/>
            </a:endParaRPr>
          </a:p>
        </p:txBody>
      </p:sp>
      <p:sp>
        <p:nvSpPr>
          <p:cNvPr id="21" name="Arrow: Right 15"/>
          <p:cNvSpPr/>
          <p:nvPr/>
        </p:nvSpPr>
        <p:spPr>
          <a:xfrm>
            <a:off x="6330960" y="3723120"/>
            <a:ext cx="674280" cy="23004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23" name="Arrow: Right 16"/>
          <p:cNvSpPr/>
          <p:nvPr/>
        </p:nvSpPr>
        <p:spPr>
          <a:xfrm>
            <a:off x="8987925" y="3779640"/>
            <a:ext cx="717840" cy="277920"/>
          </a:xfrm>
          <a:prstGeom prst="rightArrow">
            <a:avLst>
              <a:gd name="adj1" fmla="val 50000"/>
              <a:gd name="adj2" fmla="val 50000"/>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sp>
      <p:sp>
        <p:nvSpPr>
          <p:cNvPr id="25" name="Rectangle 9"/>
          <p:cNvSpPr/>
          <p:nvPr/>
        </p:nvSpPr>
        <p:spPr>
          <a:xfrm>
            <a:off x="9705975" y="3326765"/>
            <a:ext cx="1515745" cy="904875"/>
          </a:xfrm>
          <a:prstGeom prst="rect">
            <a:avLst/>
          </a:prstGeom>
          <a:solidFill>
            <a:srgbClr val="4472C4"/>
          </a:solidFill>
          <a:ln w="12600">
            <a:solidFill>
              <a:srgbClr val="325490"/>
            </a:solidFill>
            <a:miter/>
          </a:ln>
        </p:spPr>
        <p:style>
          <a:lnRef idx="0">
            <a:srgbClr val="FFFFFF"/>
          </a:lnRef>
          <a:fillRef idx="0">
            <a:srgbClr val="FFFFFF"/>
          </a:fillRef>
          <a:effectRef idx="0">
            <a:srgbClr val="FFFFFF"/>
          </a:effectRef>
          <a:fontRef idx="minor"/>
        </p:style>
        <p:txBody>
          <a:bodyPr lIns="90000" tIns="45000" rIns="90000" bIns="45000" anchor="ctr">
            <a:noAutofit/>
          </a:bodyPr>
          <a:lstStyle/>
          <a:p>
            <a:pPr>
              <a:lnSpc>
                <a:spcPct val="100000"/>
              </a:lnSpc>
              <a:buNone/>
            </a:pPr>
            <a:r>
              <a:rPr lang="en-IN" sz="1800" b="0" strike="noStrike" spc="-1" dirty="0">
                <a:latin typeface="Arial" panose="020B0604020202020204"/>
              </a:rPr>
              <a:t>check history/ask questions</a:t>
            </a:r>
            <a:endParaRPr lang="en-IN" sz="1800" b="0" strike="noStrike" spc="-1" dirty="0">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21208" y="140299"/>
            <a:ext cx="11210544" cy="1450757"/>
          </a:xfrm>
        </p:spPr>
        <p:txBody>
          <a:bodyPr>
            <a:noAutofit/>
          </a:bodyPr>
          <a:lstStyle/>
          <a:p>
            <a:r>
              <a:rPr lang="en-IN" sz="4000" dirty="0">
                <a:latin typeface="Calisto MT" panose="02040603050505030304" pitchFamily="18" charset="0"/>
              </a:rPr>
              <a:t>HARDWARE &amp; SOFTWARE REQUIREMENTS</a:t>
            </a:r>
            <a:endParaRPr lang="en-IN" sz="4000" dirty="0">
              <a:latin typeface="Calisto MT" panose="02040603050505030304" pitchFamily="18" charset="0"/>
            </a:endParaRPr>
          </a:p>
        </p:txBody>
      </p:sp>
      <p:sp>
        <p:nvSpPr>
          <p:cNvPr id="1048611" name="Content Placeholder 2"/>
          <p:cNvSpPr>
            <a:spLocks noGrp="1"/>
          </p:cNvSpPr>
          <p:nvPr>
            <p:ph idx="1"/>
          </p:nvPr>
        </p:nvSpPr>
        <p:spPr>
          <a:xfrm>
            <a:off x="521208" y="1946318"/>
            <a:ext cx="11064240" cy="4023360"/>
          </a:xfrm>
        </p:spPr>
        <p:txBody>
          <a:bodyPr>
            <a:normAutofit lnSpcReduction="20000"/>
          </a:bodyPr>
          <a:lstStyle/>
          <a:p>
            <a:pPr marL="0" indent="0">
              <a:buNone/>
            </a:pPr>
            <a:r>
              <a:rPr lang="en-IN" sz="2400" b="1" dirty="0">
                <a:latin typeface="Times New Roman" panose="02020603050405020304" charset="0"/>
                <a:cs typeface="Times New Roman" panose="02020603050405020304" charset="0"/>
              </a:rPr>
              <a:t> Hardware Requirement </a:t>
            </a:r>
            <a:endParaRPr lang="en-IN" sz="2400" b="1" dirty="0">
              <a:latin typeface="Times New Roman" panose="02020603050405020304" charset="0"/>
              <a:cs typeface="Times New Roman" panose="02020603050405020304" charset="0"/>
            </a:endParaRPr>
          </a:p>
          <a:p>
            <a:pPr>
              <a:buFont typeface="Arial" panose="020B0604020202020204" pitchFamily="34" charset="0"/>
              <a:buChar char="•"/>
            </a:pPr>
            <a:r>
              <a:rPr lang="en-IN" sz="2400" dirty="0">
                <a:latin typeface="Times New Roman" panose="02020603050405020304" charset="0"/>
                <a:cs typeface="Times New Roman" panose="02020603050405020304" charset="0"/>
              </a:rPr>
              <a:t> Intel Quad core 1.7 GHZ Processor</a:t>
            </a:r>
            <a:endParaRPr lang="en-IN" sz="2400" dirty="0">
              <a:latin typeface="Times New Roman" panose="02020603050405020304" charset="0"/>
              <a:cs typeface="Times New Roman" panose="02020603050405020304" charset="0"/>
            </a:endParaRPr>
          </a:p>
          <a:p>
            <a:pPr>
              <a:buFont typeface="Arial" panose="020B0604020202020204" pitchFamily="34" charset="0"/>
              <a:buChar char="•"/>
            </a:pPr>
            <a:r>
              <a:rPr lang="en-IN" sz="2400" dirty="0">
                <a:latin typeface="Times New Roman" panose="02020603050405020304" charset="0"/>
                <a:cs typeface="Times New Roman" panose="02020603050405020304" charset="0"/>
              </a:rPr>
              <a:t> Minimum 10 GB HD. </a:t>
            </a:r>
            <a:endParaRPr lang="en-IN" sz="2400" dirty="0">
              <a:latin typeface="Times New Roman" panose="02020603050405020304" charset="0"/>
              <a:cs typeface="Times New Roman" panose="02020603050405020304" charset="0"/>
            </a:endParaRPr>
          </a:p>
          <a:p>
            <a:pPr>
              <a:buFont typeface="Arial" panose="020B0604020202020204" pitchFamily="34" charset="0"/>
              <a:buChar char="•"/>
            </a:pPr>
            <a:r>
              <a:rPr lang="en-IN" sz="2400" dirty="0">
                <a:latin typeface="Times New Roman" panose="02020603050405020304" charset="0"/>
                <a:cs typeface="Times New Roman" panose="02020603050405020304" charset="0"/>
              </a:rPr>
              <a:t> Minimum 4 GB of RAM. </a:t>
            </a:r>
            <a:endParaRPr lang="en-IN" sz="2400" dirty="0">
              <a:latin typeface="Times New Roman" panose="02020603050405020304" charset="0"/>
              <a:cs typeface="Times New Roman" panose="02020603050405020304" charset="0"/>
            </a:endParaRPr>
          </a:p>
          <a:p>
            <a:pPr marL="0" indent="0">
              <a:buNone/>
            </a:pPr>
            <a:r>
              <a:rPr lang="en-IN" sz="2400" b="1" dirty="0">
                <a:latin typeface="Times New Roman" panose="02020603050405020304" charset="0"/>
                <a:cs typeface="Times New Roman" panose="02020603050405020304" charset="0"/>
              </a:rPr>
              <a:t> Software Requirement </a:t>
            </a:r>
            <a:r>
              <a:rPr lang="en-US" altLang="en-IN" sz="2400" b="1" dirty="0">
                <a:latin typeface="Times New Roman" panose="02020603050405020304" charset="0"/>
                <a:cs typeface="Times New Roman" panose="02020603050405020304" charset="0"/>
              </a:rPr>
              <a:t>:</a:t>
            </a:r>
            <a:endParaRPr lang="en-IN" sz="2400" b="1" dirty="0">
              <a:latin typeface="Times New Roman" panose="02020603050405020304" charset="0"/>
              <a:cs typeface="Times New Roman" panose="02020603050405020304" charset="0"/>
            </a:endParaRPr>
          </a:p>
          <a:p>
            <a:pPr>
              <a:buFont typeface="Arial" panose="020B0604020202020204" pitchFamily="34" charset="0"/>
              <a:buChar char="•"/>
            </a:pPr>
            <a:r>
              <a:rPr lang="en-IN" sz="2400" dirty="0">
                <a:latin typeface="Times New Roman" panose="02020603050405020304" charset="0"/>
                <a:cs typeface="Times New Roman" panose="02020603050405020304" charset="0"/>
              </a:rPr>
              <a:t> </a:t>
            </a:r>
            <a:r>
              <a:rPr lang="en-US" altLang="en-IN" sz="2400" dirty="0" err="1">
                <a:latin typeface="Times New Roman" panose="02020603050405020304" charset="0"/>
                <a:cs typeface="Times New Roman" panose="02020603050405020304" charset="0"/>
              </a:rPr>
              <a:t>VScode</a:t>
            </a:r>
            <a:endParaRPr lang="en-IN" sz="2400" dirty="0">
              <a:latin typeface="Times New Roman" panose="02020603050405020304" charset="0"/>
              <a:cs typeface="Times New Roman" panose="02020603050405020304" charset="0"/>
            </a:endParaRPr>
          </a:p>
          <a:p>
            <a:pPr>
              <a:buFont typeface="Arial" panose="020B0604020202020204" pitchFamily="34" charset="0"/>
              <a:buChar char="•"/>
            </a:pPr>
            <a:r>
              <a:rPr lang="en-IN" sz="2400" dirty="0">
                <a:latin typeface="Times New Roman" panose="02020603050405020304" charset="0"/>
                <a:cs typeface="Times New Roman" panose="02020603050405020304" charset="0"/>
              </a:rPr>
              <a:t>Python 3.7.0</a:t>
            </a:r>
            <a:endParaRPr lang="en-IN" sz="2400" dirty="0">
              <a:latin typeface="Times New Roman" panose="02020603050405020304" charset="0"/>
              <a:cs typeface="Times New Roman" panose="02020603050405020304" charset="0"/>
            </a:endParaRPr>
          </a:p>
          <a:p>
            <a:pPr>
              <a:buFont typeface="Arial" panose="020B0604020202020204" pitchFamily="34" charset="0"/>
              <a:buChar char="•"/>
            </a:pPr>
            <a:r>
              <a:rPr lang="en-US" altLang="en-IN" sz="2400">
                <a:latin typeface="Times New Roman" panose="02020603050405020304" charset="0"/>
                <a:cs typeface="Times New Roman" panose="02020603050405020304" charset="0"/>
              </a:rPr>
              <a:t>Django</a:t>
            </a:r>
            <a:endParaRPr lang="en-IN" sz="2400">
              <a:latin typeface="Times New Roman" panose="02020603050405020304" charset="0"/>
              <a:cs typeface="Times New Roman" panose="02020603050405020304" charset="0"/>
            </a:endParaRPr>
          </a:p>
          <a:p>
            <a:pPr>
              <a:buFont typeface="Arial" panose="020B0604020202020204" pitchFamily="34" charset="0"/>
              <a:buChar char="•"/>
            </a:pPr>
            <a:r>
              <a:rPr lang="en-IN" sz="2400">
                <a:latin typeface="Times New Roman" panose="02020603050405020304" charset="0"/>
                <a:cs typeface="Times New Roman" panose="02020603050405020304" charset="0"/>
              </a:rPr>
              <a:t>nvidia</a:t>
            </a:r>
            <a:r>
              <a:rPr lang="en-IN" sz="2400" dirty="0">
                <a:latin typeface="Times New Roman" panose="02020603050405020304" charset="0"/>
                <a:cs typeface="Times New Roman" panose="02020603050405020304" charset="0"/>
              </a:rPr>
              <a:t> </a:t>
            </a:r>
            <a:r>
              <a:rPr lang="en-IN" sz="2400" dirty="0" err="1">
                <a:latin typeface="Times New Roman" panose="02020603050405020304" charset="0"/>
                <a:cs typeface="Times New Roman" panose="02020603050405020304" charset="0"/>
              </a:rPr>
              <a:t>gpu</a:t>
            </a:r>
            <a:r>
              <a:rPr lang="en-IN" sz="2400" dirty="0">
                <a:latin typeface="Times New Roman" panose="02020603050405020304" charset="0"/>
                <a:cs typeface="Times New Roman" panose="02020603050405020304" charset="0"/>
              </a:rPr>
              <a:t> driver</a:t>
            </a:r>
            <a:endParaRPr lang="en-IN"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sto MT" panose="02040603050505030304" pitchFamily="18" charset="0"/>
                <a:cs typeface="Calisto MT" panose="02040603050505030304" pitchFamily="18" charset="0"/>
              </a:rPr>
              <a:t>System Architecture</a:t>
            </a:r>
            <a:endParaRPr lang="en-IN" dirty="0">
              <a:latin typeface="Calisto MT" panose="02040603050505030304" pitchFamily="18" charset="0"/>
              <a:cs typeface="Calisto MT" panose="02040603050505030304" pitchFamily="18" charset="0"/>
            </a:endParaRPr>
          </a:p>
        </p:txBody>
      </p:sp>
      <p:pic>
        <p:nvPicPr>
          <p:cNvPr id="6" name="Content Placeholder 5" descr="TCR_system_arch"/>
          <p:cNvPicPr>
            <a:picLocks noChangeAspect="1"/>
          </p:cNvPicPr>
          <p:nvPr>
            <p:ph idx="1"/>
          </p:nvPr>
        </p:nvPicPr>
        <p:blipFill>
          <a:blip r:embed="rId1"/>
          <a:stretch>
            <a:fillRect/>
          </a:stretch>
        </p:blipFill>
        <p:spPr>
          <a:xfrm>
            <a:off x="2243455" y="2009140"/>
            <a:ext cx="7764780" cy="36957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3328</Words>
  <Application>WPS Presentation</Application>
  <PresentationFormat>Widescreen</PresentationFormat>
  <Paragraphs>78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Calibri</vt:lpstr>
      <vt:lpstr>Calisto MT</vt:lpstr>
      <vt:lpstr>Times New Roman</vt:lpstr>
      <vt:lpstr>-apple-system</vt:lpstr>
      <vt:lpstr>Liberation Mono</vt:lpstr>
      <vt:lpstr>Arial</vt:lpstr>
      <vt:lpstr>Microsoft YaHei</vt:lpstr>
      <vt:lpstr>Arial Unicode MS</vt:lpstr>
      <vt:lpstr>Calibri Light</vt:lpstr>
      <vt:lpstr>Retrospect</vt:lpstr>
      <vt:lpstr>PowerPoint 演示文稿</vt:lpstr>
      <vt:lpstr>ABSTRACT</vt:lpstr>
      <vt:lpstr>INTRODUCTION</vt:lpstr>
      <vt:lpstr>PROBLEM STATEMENT</vt:lpstr>
      <vt:lpstr>    NEED FOR THE WORK</vt:lpstr>
      <vt:lpstr> SCOPE</vt:lpstr>
      <vt:lpstr>Working</vt:lpstr>
      <vt:lpstr>HARDWARE &amp; SOFTWARE REQUIREMENTS</vt:lpstr>
      <vt:lpstr>System Architecture</vt:lpstr>
      <vt:lpstr>Use Case Diagram</vt:lpstr>
      <vt:lpstr>User section</vt:lpstr>
      <vt:lpstr>			Admin section	</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Surbhi Dhar</dc:creator>
  <cp:lastModifiedBy>acer</cp:lastModifiedBy>
  <cp:revision>112</cp:revision>
  <dcterms:created xsi:type="dcterms:W3CDTF">2019-10-07T02:31:00Z</dcterms:created>
  <dcterms:modified xsi:type="dcterms:W3CDTF">2022-10-22T12:28:40Z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D1863F6D44E347E18BACA1F1755F1E9C</vt:lpwstr>
  </property>
  <property fmtid="{D5CDD505-2E9C-101B-9397-08002B2CF9AE}" pid="3" name="KSOProductBuildVer">
    <vt:lpwstr>1033-11.2.0.11373</vt:lpwstr>
  </property>
</Properties>
</file>