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7" r:id="rId4"/>
    <p:sldId id="285" r:id="rId5"/>
    <p:sldId id="260" r:id="rId6"/>
    <p:sldId id="287" r:id="rId7"/>
    <p:sldId id="282" r:id="rId8"/>
    <p:sldId id="273" r:id="rId9"/>
    <p:sldId id="277" r:id="rId10"/>
    <p:sldId id="283" r:id="rId11"/>
    <p:sldId id="274" r:id="rId12"/>
    <p:sldId id="279" r:id="rId13"/>
    <p:sldId id="284" r:id="rId14"/>
    <p:sldId id="275" r:id="rId15"/>
    <p:sldId id="280" r:id="rId16"/>
    <p:sldId id="281" r:id="rId17"/>
    <p:sldId id="286"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p:scale>
          <a:sx n="99" d="100"/>
          <a:sy n="99" d="100"/>
        </p:scale>
        <p:origin x="97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38AEE5B-186D-4786-AF89-937B885167E1}" type="datetimeFigureOut">
              <a:rPr lang="en-IN" smtClean="0"/>
              <a:t>08-03-2017</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8C87FDE-89F4-4077-AB0D-01DC218DDF08}" type="slidenum">
              <a:rPr lang="en-IN" smtClean="0"/>
              <a:t>‹#›</a:t>
            </a:fld>
            <a:endParaRPr lang="en-IN"/>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989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8AEE5B-186D-4786-AF89-937B885167E1}" type="datetimeFigureOut">
              <a:rPr lang="en-IN" smtClean="0"/>
              <a:t>08-03-2017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C87FDE-89F4-4077-AB0D-01DC218DDF08}" type="slidenum">
              <a:rPr lang="en-IN" smtClean="0"/>
              <a:t>‹#›</a:t>
            </a:fld>
            <a:endParaRPr lang="en-IN"/>
          </a:p>
        </p:txBody>
      </p:sp>
    </p:spTree>
    <p:extLst>
      <p:ext uri="{BB962C8B-B14F-4D97-AF65-F5344CB8AC3E}">
        <p14:creationId xmlns:p14="http://schemas.microsoft.com/office/powerpoint/2010/main" val="3387963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8AEE5B-186D-4786-AF89-937B885167E1}" type="datetimeFigureOut">
              <a:rPr lang="en-IN" smtClean="0"/>
              <a:t>08-03-2017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C87FDE-89F4-4077-AB0D-01DC218DDF08}" type="slidenum">
              <a:rPr lang="en-IN" smtClean="0"/>
              <a:t>‹#›</a:t>
            </a:fld>
            <a:endParaRPr lang="en-IN"/>
          </a:p>
        </p:txBody>
      </p:sp>
    </p:spTree>
    <p:extLst>
      <p:ext uri="{BB962C8B-B14F-4D97-AF65-F5344CB8AC3E}">
        <p14:creationId xmlns:p14="http://schemas.microsoft.com/office/powerpoint/2010/main" val="307804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8AEE5B-186D-4786-AF89-937B885167E1}" type="datetimeFigureOut">
              <a:rPr lang="en-IN" smtClean="0"/>
              <a:t>08-03-2017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C87FDE-89F4-4077-AB0D-01DC218DDF08}" type="slidenum">
              <a:rPr lang="en-IN" smtClean="0"/>
              <a:t>‹#›</a:t>
            </a:fld>
            <a:endParaRPr lang="en-IN"/>
          </a:p>
        </p:txBody>
      </p:sp>
    </p:spTree>
    <p:extLst>
      <p:ext uri="{BB962C8B-B14F-4D97-AF65-F5344CB8AC3E}">
        <p14:creationId xmlns:p14="http://schemas.microsoft.com/office/powerpoint/2010/main" val="4068212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8AEE5B-186D-4786-AF89-937B885167E1}" type="datetimeFigureOut">
              <a:rPr lang="en-IN" smtClean="0"/>
              <a:t>08-03-2017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C87FDE-89F4-4077-AB0D-01DC218DDF08}" type="slidenum">
              <a:rPr lang="en-IN" smtClean="0"/>
              <a:t>‹#›</a:t>
            </a:fld>
            <a:endParaRPr lang="en-IN"/>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8272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8AEE5B-186D-4786-AF89-937B885167E1}" type="datetimeFigureOut">
              <a:rPr lang="en-IN" smtClean="0"/>
              <a:t>08-03-2017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C87FDE-89F4-4077-AB0D-01DC218DDF08}" type="slidenum">
              <a:rPr lang="en-IN" smtClean="0"/>
              <a:t>‹#›</a:t>
            </a:fld>
            <a:endParaRPr lang="en-IN"/>
          </a:p>
        </p:txBody>
      </p:sp>
    </p:spTree>
    <p:extLst>
      <p:ext uri="{BB962C8B-B14F-4D97-AF65-F5344CB8AC3E}">
        <p14:creationId xmlns:p14="http://schemas.microsoft.com/office/powerpoint/2010/main" val="3652331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8AEE5B-186D-4786-AF89-937B885167E1}" type="datetimeFigureOut">
              <a:rPr lang="en-IN" smtClean="0"/>
              <a:t>08-03-2017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C87FDE-89F4-4077-AB0D-01DC218DDF08}" type="slidenum">
              <a:rPr lang="en-IN" smtClean="0"/>
              <a:t>‹#›</a:t>
            </a:fld>
            <a:endParaRPr lang="en-IN"/>
          </a:p>
        </p:txBody>
      </p:sp>
    </p:spTree>
    <p:extLst>
      <p:ext uri="{BB962C8B-B14F-4D97-AF65-F5344CB8AC3E}">
        <p14:creationId xmlns:p14="http://schemas.microsoft.com/office/powerpoint/2010/main" val="2147461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8AEE5B-186D-4786-AF89-937B885167E1}" type="datetimeFigureOut">
              <a:rPr lang="en-IN" smtClean="0"/>
              <a:t>08-03-2017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C87FDE-89F4-4077-AB0D-01DC218DDF08}" type="slidenum">
              <a:rPr lang="en-IN" smtClean="0"/>
              <a:t>‹#›</a:t>
            </a:fld>
            <a:endParaRPr lang="en-IN"/>
          </a:p>
        </p:txBody>
      </p:sp>
    </p:spTree>
    <p:extLst>
      <p:ext uri="{BB962C8B-B14F-4D97-AF65-F5344CB8AC3E}">
        <p14:creationId xmlns:p14="http://schemas.microsoft.com/office/powerpoint/2010/main" val="2904572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AEE5B-186D-4786-AF89-937B885167E1}" type="datetimeFigureOut">
              <a:rPr lang="en-IN" smtClean="0"/>
              <a:t>08-03-2017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C87FDE-89F4-4077-AB0D-01DC218DDF08}" type="slidenum">
              <a:rPr lang="en-IN" smtClean="0"/>
              <a:t>‹#›</a:t>
            </a:fld>
            <a:endParaRPr lang="en-IN"/>
          </a:p>
        </p:txBody>
      </p:sp>
    </p:spTree>
    <p:extLst>
      <p:ext uri="{BB962C8B-B14F-4D97-AF65-F5344CB8AC3E}">
        <p14:creationId xmlns:p14="http://schemas.microsoft.com/office/powerpoint/2010/main" val="240835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8AEE5B-186D-4786-AF89-937B885167E1}" type="datetimeFigureOut">
              <a:rPr lang="en-IN" smtClean="0"/>
              <a:t>08-03-2017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C87FDE-89F4-4077-AB0D-01DC218DDF08}" type="slidenum">
              <a:rPr lang="en-IN" smtClean="0"/>
              <a:t>‹#›</a:t>
            </a:fld>
            <a:endParaRPr lang="en-IN"/>
          </a:p>
        </p:txBody>
      </p:sp>
    </p:spTree>
    <p:extLst>
      <p:ext uri="{BB962C8B-B14F-4D97-AF65-F5344CB8AC3E}">
        <p14:creationId xmlns:p14="http://schemas.microsoft.com/office/powerpoint/2010/main" val="253927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8AEE5B-186D-4786-AF89-937B885167E1}" type="datetimeFigureOut">
              <a:rPr lang="en-IN" smtClean="0"/>
              <a:t>08-03-2017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C87FDE-89F4-4077-AB0D-01DC218DDF08}" type="slidenum">
              <a:rPr lang="en-IN" smtClean="0"/>
              <a:t>‹#›</a:t>
            </a:fld>
            <a:endParaRPr lang="en-IN"/>
          </a:p>
        </p:txBody>
      </p:sp>
    </p:spTree>
    <p:extLst>
      <p:ext uri="{BB962C8B-B14F-4D97-AF65-F5344CB8AC3E}">
        <p14:creationId xmlns:p14="http://schemas.microsoft.com/office/powerpoint/2010/main" val="69318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638AEE5B-186D-4786-AF89-937B885167E1}" type="datetimeFigureOut">
              <a:rPr lang="en-IN" smtClean="0"/>
              <a:t>08-03-2017</a:t>
            </a:fld>
            <a:endParaRPr lang="en-IN"/>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IN"/>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38C87FDE-89F4-4077-AB0D-01DC218DDF08}" type="slidenum">
              <a:rPr lang="en-IN" smtClean="0"/>
              <a:t>‹#›</a:t>
            </a:fld>
            <a:endParaRPr lang="en-IN"/>
          </a:p>
        </p:txBody>
      </p:sp>
    </p:spTree>
    <p:extLst>
      <p:ext uri="{BB962C8B-B14F-4D97-AF65-F5344CB8AC3E}">
        <p14:creationId xmlns:p14="http://schemas.microsoft.com/office/powerpoint/2010/main" val="400585912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96548" y="4082995"/>
            <a:ext cx="6575895" cy="1388165"/>
          </a:xfrm>
        </p:spPr>
        <p:txBody>
          <a:bodyPr>
            <a:normAutofit fontScale="25000" lnSpcReduction="20000"/>
          </a:bodyPr>
          <a:lstStyle/>
          <a:p>
            <a:endParaRPr lang="en-US" dirty="0" smtClean="0"/>
          </a:p>
          <a:p>
            <a:pPr algn="r"/>
            <a:endParaRPr lang="en-US" sz="8000" dirty="0"/>
          </a:p>
          <a:p>
            <a:pPr algn="r"/>
            <a:r>
              <a:rPr lang="en-IN" sz="8000" u="sng" dirty="0">
                <a:latin typeface="Baskerville Old Face" panose="02020602080505020303" pitchFamily="18" charset="0"/>
              </a:rPr>
              <a:t>Submitted by</a:t>
            </a:r>
            <a:r>
              <a:rPr lang="en-IN" sz="8000" u="sng" dirty="0" smtClean="0">
                <a:latin typeface="Baskerville Old Face" panose="02020602080505020303" pitchFamily="18" charset="0"/>
              </a:rPr>
              <a:t>: </a:t>
            </a:r>
            <a:endParaRPr lang="en-IN" sz="8000" u="sng" dirty="0">
              <a:latin typeface="Baskerville Old Face" panose="02020602080505020303" pitchFamily="18" charset="0"/>
            </a:endParaRPr>
          </a:p>
          <a:p>
            <a:pPr algn="r"/>
            <a:r>
              <a:rPr lang="en-US" sz="8000" dirty="0" err="1" smtClean="0">
                <a:latin typeface="Baskerville Old Face" panose="02020602080505020303" pitchFamily="18" charset="0"/>
              </a:rPr>
              <a:t>Nishit</a:t>
            </a:r>
            <a:r>
              <a:rPr lang="en-US" sz="8000" dirty="0" smtClean="0">
                <a:latin typeface="Baskerville Old Face" panose="02020602080505020303" pitchFamily="18" charset="0"/>
              </a:rPr>
              <a:t> Gupta	  IIT2014502</a:t>
            </a:r>
          </a:p>
          <a:p>
            <a:pPr algn="r"/>
            <a:r>
              <a:rPr lang="en-US" sz="8000" dirty="0" err="1" smtClean="0">
                <a:latin typeface="Baskerville Old Face" panose="02020602080505020303" pitchFamily="18" charset="0"/>
              </a:rPr>
              <a:t>Sahil</a:t>
            </a:r>
            <a:r>
              <a:rPr lang="en-US" sz="8000" dirty="0" smtClean="0">
                <a:latin typeface="Baskerville Old Face" panose="02020602080505020303" pitchFamily="18" charset="0"/>
              </a:rPr>
              <a:t> Prakash   IIT2014504</a:t>
            </a:r>
          </a:p>
          <a:p>
            <a:pPr algn="r"/>
            <a:r>
              <a:rPr lang="en-US" sz="8000" dirty="0" err="1" smtClean="0">
                <a:latin typeface="Baskerville Old Face" panose="02020602080505020303" pitchFamily="18" charset="0"/>
              </a:rPr>
              <a:t>Sacheendra</a:t>
            </a:r>
            <a:r>
              <a:rPr lang="en-US" sz="8000" dirty="0" smtClean="0">
                <a:latin typeface="Baskerville Old Face" panose="02020602080505020303" pitchFamily="18" charset="0"/>
              </a:rPr>
              <a:t> Mohan Singh   IIT2014506</a:t>
            </a:r>
            <a:endParaRPr lang="en-IN" sz="8000" dirty="0">
              <a:latin typeface="Baskerville Old Face" panose="02020602080505020303" pitchFamily="18" charset="0"/>
            </a:endParaRPr>
          </a:p>
        </p:txBody>
      </p:sp>
      <p:sp>
        <p:nvSpPr>
          <p:cNvPr id="4" name="TextBox 3"/>
          <p:cNvSpPr txBox="1"/>
          <p:nvPr/>
        </p:nvSpPr>
        <p:spPr>
          <a:xfrm>
            <a:off x="312420" y="5379720"/>
            <a:ext cx="3108960" cy="769441"/>
          </a:xfrm>
          <a:prstGeom prst="rect">
            <a:avLst/>
          </a:prstGeom>
          <a:noFill/>
        </p:spPr>
        <p:txBody>
          <a:bodyPr wrap="square" rtlCol="0">
            <a:spAutoFit/>
          </a:bodyPr>
          <a:lstStyle/>
          <a:p>
            <a:r>
              <a:rPr lang="en-US" sz="2000" u="sng" dirty="0" smtClean="0">
                <a:solidFill>
                  <a:schemeClr val="bg1"/>
                </a:solidFill>
                <a:latin typeface="Baskerville Old Face" panose="02020602080505020303" pitchFamily="18" charset="0"/>
              </a:rPr>
              <a:t>Project Supervisor</a:t>
            </a:r>
          </a:p>
          <a:p>
            <a:r>
              <a:rPr lang="en-IN" sz="2400" b="1" dirty="0" err="1" smtClean="0">
                <a:solidFill>
                  <a:schemeClr val="bg1"/>
                </a:solidFill>
                <a:latin typeface="Baskerville Old Face" panose="02020602080505020303" pitchFamily="18" charset="0"/>
              </a:rPr>
              <a:t>Dr.</a:t>
            </a:r>
            <a:r>
              <a:rPr lang="en-IN" sz="2400" b="1" dirty="0" smtClean="0">
                <a:solidFill>
                  <a:schemeClr val="bg1"/>
                </a:solidFill>
                <a:latin typeface="Baskerville Old Face" panose="02020602080505020303" pitchFamily="18" charset="0"/>
              </a:rPr>
              <a:t> K.P. Singh</a:t>
            </a:r>
            <a:endParaRPr lang="en-IN" sz="2400" dirty="0">
              <a:solidFill>
                <a:schemeClr val="bg1"/>
              </a:solidFill>
              <a:latin typeface="Baskerville Old Face" panose="02020602080505020303" pitchFamily="18" charset="0"/>
            </a:endParaRPr>
          </a:p>
        </p:txBody>
      </p:sp>
      <p:sp>
        <p:nvSpPr>
          <p:cNvPr id="6" name="TextBox 5"/>
          <p:cNvSpPr txBox="1"/>
          <p:nvPr/>
        </p:nvSpPr>
        <p:spPr>
          <a:xfrm>
            <a:off x="1165860" y="937260"/>
            <a:ext cx="7078980" cy="2693045"/>
          </a:xfrm>
          <a:prstGeom prst="rect">
            <a:avLst/>
          </a:prstGeom>
          <a:noFill/>
        </p:spPr>
        <p:txBody>
          <a:bodyPr wrap="square" rtlCol="0">
            <a:spAutoFit/>
          </a:bodyPr>
          <a:lstStyle/>
          <a:p>
            <a:pPr algn="ctr"/>
            <a:r>
              <a:rPr lang="en-US" sz="4800" b="1" dirty="0" smtClean="0">
                <a:solidFill>
                  <a:schemeClr val="bg1"/>
                </a:solidFill>
                <a:latin typeface="Arial" panose="020B0604020202020204" pitchFamily="34" charset="0"/>
                <a:cs typeface="Arial" panose="020B0604020202020204" pitchFamily="34" charset="0"/>
              </a:rPr>
              <a:t>DATA PRIVACY</a:t>
            </a:r>
          </a:p>
          <a:p>
            <a:pPr algn="ctr"/>
            <a:endParaRPr lang="en-US" sz="1500" b="1" dirty="0">
              <a:solidFill>
                <a:schemeClr val="bg1"/>
              </a:solidFill>
              <a:latin typeface="Arial" panose="020B0604020202020204" pitchFamily="34" charset="0"/>
              <a:cs typeface="Arial" panose="020B0604020202020204" pitchFamily="34" charset="0"/>
            </a:endParaRPr>
          </a:p>
          <a:p>
            <a:pPr algn="ctr"/>
            <a:r>
              <a:rPr lang="en-US" sz="3200" b="1" dirty="0" smtClean="0">
                <a:solidFill>
                  <a:schemeClr val="bg1"/>
                </a:solidFill>
                <a:latin typeface="Arial" panose="020B0604020202020204" pitchFamily="34" charset="0"/>
                <a:cs typeface="Arial" panose="020B0604020202020204" pitchFamily="34" charset="0"/>
              </a:rPr>
              <a:t>USING</a:t>
            </a:r>
          </a:p>
          <a:p>
            <a:pPr algn="ctr"/>
            <a:endParaRPr lang="en-US" sz="1000" b="1" dirty="0" smtClean="0">
              <a:solidFill>
                <a:schemeClr val="bg1"/>
              </a:solidFill>
              <a:latin typeface="Arial" panose="020B0604020202020204" pitchFamily="34" charset="0"/>
              <a:cs typeface="Arial" panose="020B0604020202020204" pitchFamily="34" charset="0"/>
            </a:endParaRPr>
          </a:p>
          <a:p>
            <a:pPr algn="ctr"/>
            <a:r>
              <a:rPr lang="en-US" sz="3200" b="1" dirty="0" smtClean="0">
                <a:solidFill>
                  <a:schemeClr val="bg1"/>
                </a:solidFill>
                <a:latin typeface="Arial" panose="020B0604020202020204" pitchFamily="34" charset="0"/>
                <a:cs typeface="Arial" panose="020B0604020202020204" pitchFamily="34" charset="0"/>
              </a:rPr>
              <a:t>K-ANONYMITY, L-DIVERSITY AND </a:t>
            </a:r>
          </a:p>
          <a:p>
            <a:pPr algn="ctr"/>
            <a:r>
              <a:rPr lang="en-US" sz="3200" b="1" dirty="0" smtClean="0">
                <a:solidFill>
                  <a:schemeClr val="bg1"/>
                </a:solidFill>
                <a:latin typeface="Arial" panose="020B0604020202020204" pitchFamily="34" charset="0"/>
                <a:cs typeface="Arial" panose="020B0604020202020204" pitchFamily="34" charset="0"/>
              </a:rPr>
              <a:t>T-CLOSENESS</a:t>
            </a:r>
            <a:endParaRPr lang="en-IN" sz="3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626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4242" y="1409700"/>
            <a:ext cx="7404653" cy="4038600"/>
          </a:xfrm>
        </p:spPr>
        <p:txBody>
          <a:bodyPr>
            <a:normAutofit/>
          </a:bodyPr>
          <a:lstStyle/>
          <a:p>
            <a:pPr marL="205740" lvl="1" indent="0">
              <a:buNone/>
            </a:pPr>
            <a:r>
              <a:rPr lang="en-US" sz="2800" b="1" dirty="0" smtClean="0"/>
              <a:t>L-Diversity</a:t>
            </a:r>
          </a:p>
          <a:p>
            <a:pPr marL="34290" indent="0">
              <a:buNone/>
            </a:pPr>
            <a:r>
              <a:rPr lang="en-IN" dirty="0">
                <a:solidFill>
                  <a:schemeClr val="tx1"/>
                </a:solidFill>
              </a:rPr>
              <a:t>An equivalence class is l-diverse if it contains at least ‘l’ well represented values for sensitive attribute S. A table is l-diverse if every equivalence class is </a:t>
            </a:r>
            <a:r>
              <a:rPr lang="en-IN" dirty="0" smtClean="0">
                <a:solidFill>
                  <a:schemeClr val="tx1"/>
                </a:solidFill>
              </a:rPr>
              <a:t>l-diverse.</a:t>
            </a:r>
          </a:p>
          <a:p>
            <a:pPr marL="34290" indent="0">
              <a:buNone/>
            </a:pPr>
            <a:endParaRPr lang="en-IN" dirty="0" smtClean="0">
              <a:solidFill>
                <a:schemeClr val="tx1"/>
              </a:solidFill>
            </a:endParaRPr>
          </a:p>
          <a:p>
            <a:pPr marL="34290" indent="0">
              <a:buNone/>
            </a:pPr>
            <a:r>
              <a:rPr lang="en-IN" b="1" u="sng" dirty="0" smtClean="0"/>
              <a:t>Distinct </a:t>
            </a:r>
            <a:r>
              <a:rPr lang="en-IN" b="1" u="sng" dirty="0"/>
              <a:t>l- Diversity</a:t>
            </a:r>
            <a:endParaRPr lang="en-IN" dirty="0"/>
          </a:p>
          <a:p>
            <a:pPr marL="34290" indent="0">
              <a:buNone/>
            </a:pPr>
            <a:r>
              <a:rPr lang="en-IN" dirty="0">
                <a:solidFill>
                  <a:schemeClr val="tx1"/>
                </a:solidFill>
              </a:rPr>
              <a:t>An equivalence class has distinct l-diversity if it has at least ‘l’ well - defined sensitive values. When each equivalence class in the table has distinct l-diversity, the table is said to be having distinct l-diversity</a:t>
            </a:r>
            <a:r>
              <a:rPr lang="en-IN" dirty="0" smtClean="0">
                <a:solidFill>
                  <a:schemeClr val="tx1"/>
                </a:solidFill>
              </a:rPr>
              <a:t>.</a:t>
            </a:r>
            <a:r>
              <a:rPr lang="en-IN" dirty="0"/>
              <a:t/>
            </a:r>
            <a:br>
              <a:rPr lang="en-IN" dirty="0"/>
            </a:br>
            <a:endParaRPr lang="en-IN" sz="2800" b="1" dirty="0"/>
          </a:p>
        </p:txBody>
      </p:sp>
    </p:spTree>
    <p:extLst>
      <p:ext uri="{BB962C8B-B14F-4D97-AF65-F5344CB8AC3E}">
        <p14:creationId xmlns:p14="http://schemas.microsoft.com/office/powerpoint/2010/main" val="3085230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7230" y="1022501"/>
            <a:ext cx="7726680" cy="5166360"/>
          </a:xfrm>
        </p:spPr>
        <p:txBody>
          <a:bodyPr>
            <a:normAutofit fontScale="92500" lnSpcReduction="20000"/>
          </a:bodyPr>
          <a:lstStyle/>
          <a:p>
            <a:r>
              <a:rPr lang="en-US" sz="2100" dirty="0" smtClean="0">
                <a:solidFill>
                  <a:schemeClr val="tx1"/>
                </a:solidFill>
              </a:rPr>
              <a:t>To implement </a:t>
            </a:r>
            <a:r>
              <a:rPr lang="en-US" sz="2100" b="1" dirty="0" smtClean="0">
                <a:solidFill>
                  <a:schemeClr val="tx1"/>
                </a:solidFill>
              </a:rPr>
              <a:t>l-diversity</a:t>
            </a:r>
            <a:r>
              <a:rPr lang="en-US" sz="2100" dirty="0" smtClean="0">
                <a:solidFill>
                  <a:schemeClr val="tx1"/>
                </a:solidFill>
              </a:rPr>
              <a:t> :</a:t>
            </a:r>
          </a:p>
          <a:p>
            <a:r>
              <a:rPr lang="en-US" sz="2100" dirty="0" smtClean="0">
                <a:solidFill>
                  <a:schemeClr val="tx1"/>
                </a:solidFill>
              </a:rPr>
              <a:t>The Occupations were divided into 3 groups so that each group had almost equal frequencies in the original data set and the l-diversity principle was then applied on each group :</a:t>
            </a:r>
          </a:p>
          <a:p>
            <a:pPr marL="34290" indent="0">
              <a:buNone/>
            </a:pPr>
            <a:endParaRPr lang="en-US" sz="2100" dirty="0" smtClean="0">
              <a:solidFill>
                <a:schemeClr val="tx1"/>
              </a:solidFill>
            </a:endParaRPr>
          </a:p>
          <a:p>
            <a:pPr lvl="1">
              <a:buFont typeface="Courier New" panose="02070309020205020404" pitchFamily="49" charset="0"/>
              <a:buChar char="o"/>
            </a:pPr>
            <a:r>
              <a:rPr lang="en-US" sz="1700" dirty="0" smtClean="0">
                <a:solidFill>
                  <a:schemeClr val="tx1"/>
                </a:solidFill>
                <a:latin typeface="Times New Roman" panose="02020603050405020304" pitchFamily="18" charset="0"/>
                <a:cs typeface="Times New Roman" panose="02020603050405020304" pitchFamily="18" charset="0"/>
              </a:rPr>
              <a:t>Group 1 = {Tech-support</a:t>
            </a:r>
            <a:r>
              <a:rPr lang="en-US" sz="1700" dirty="0">
                <a:solidFill>
                  <a:schemeClr val="tx1"/>
                </a:solidFill>
                <a:latin typeface="Times New Roman" panose="02020603050405020304" pitchFamily="18" charset="0"/>
                <a:cs typeface="Times New Roman" panose="02020603050405020304" pitchFamily="18" charset="0"/>
              </a:rPr>
              <a:t>, Craft-repair, Prof-specialty, </a:t>
            </a:r>
            <a:r>
              <a:rPr lang="en-US" sz="1700" dirty="0" smtClean="0">
                <a:solidFill>
                  <a:schemeClr val="tx1"/>
                </a:solidFill>
                <a:latin typeface="Times New Roman" panose="02020603050405020304" pitchFamily="18" charset="0"/>
                <a:cs typeface="Times New Roman" panose="02020603050405020304" pitchFamily="18" charset="0"/>
              </a:rPr>
              <a:t>Machine-op-</a:t>
            </a:r>
            <a:r>
              <a:rPr lang="en-US" sz="1700" dirty="0" err="1" smtClean="0">
                <a:solidFill>
                  <a:schemeClr val="tx1"/>
                </a:solidFill>
                <a:latin typeface="Times New Roman" panose="02020603050405020304" pitchFamily="18" charset="0"/>
                <a:cs typeface="Times New Roman" panose="02020603050405020304" pitchFamily="18" charset="0"/>
              </a:rPr>
              <a:t>inspct</a:t>
            </a:r>
            <a:r>
              <a:rPr lang="en-US" sz="1700" dirty="0" smtClean="0">
                <a:solidFill>
                  <a:schemeClr val="tx1"/>
                </a:solidFill>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sz="1700" dirty="0" smtClean="0">
                <a:solidFill>
                  <a:schemeClr val="tx1"/>
                </a:solidFill>
                <a:latin typeface="Times New Roman" panose="02020603050405020304" pitchFamily="18" charset="0"/>
                <a:cs typeface="Times New Roman" panose="02020603050405020304" pitchFamily="18" charset="0"/>
              </a:rPr>
              <a:t>Group 2 = {Sales</a:t>
            </a:r>
            <a:r>
              <a:rPr lang="en-US" sz="1700" dirty="0">
                <a:solidFill>
                  <a:schemeClr val="tx1"/>
                </a:solidFill>
                <a:latin typeface="Times New Roman" panose="02020603050405020304" pitchFamily="18" charset="0"/>
                <a:cs typeface="Times New Roman" panose="02020603050405020304" pitchFamily="18" charset="0"/>
              </a:rPr>
              <a:t>, Exec-managerial, </a:t>
            </a:r>
            <a:r>
              <a:rPr lang="en-US" sz="1700" dirty="0" smtClean="0">
                <a:solidFill>
                  <a:schemeClr val="tx1"/>
                </a:solidFill>
                <a:latin typeface="Times New Roman" panose="02020603050405020304" pitchFamily="18" charset="0"/>
                <a:cs typeface="Times New Roman" panose="02020603050405020304" pitchFamily="18" charset="0"/>
              </a:rPr>
              <a:t>Handlers-cleaners}</a:t>
            </a:r>
          </a:p>
          <a:p>
            <a:pPr lvl="1">
              <a:buFont typeface="Courier New" panose="02070309020205020404" pitchFamily="49" charset="0"/>
              <a:buChar char="o"/>
            </a:pPr>
            <a:r>
              <a:rPr lang="en-US" sz="1700" dirty="0" smtClean="0">
                <a:solidFill>
                  <a:schemeClr val="tx1"/>
                </a:solidFill>
                <a:latin typeface="Times New Roman" panose="02020603050405020304" pitchFamily="18" charset="0"/>
                <a:cs typeface="Times New Roman" panose="02020603050405020304" pitchFamily="18" charset="0"/>
              </a:rPr>
              <a:t>Group 3 = {Other-service</a:t>
            </a:r>
            <a:r>
              <a:rPr lang="en-US" sz="1700" dirty="0">
                <a:solidFill>
                  <a:schemeClr val="tx1"/>
                </a:solidFill>
                <a:latin typeface="Times New Roman" panose="02020603050405020304" pitchFamily="18" charset="0"/>
                <a:cs typeface="Times New Roman" panose="02020603050405020304" pitchFamily="18" charset="0"/>
              </a:rPr>
              <a:t>, </a:t>
            </a:r>
            <a:r>
              <a:rPr lang="en-US" sz="1700" dirty="0" err="1" smtClean="0">
                <a:solidFill>
                  <a:schemeClr val="tx1"/>
                </a:solidFill>
                <a:latin typeface="Times New Roman" panose="02020603050405020304" pitchFamily="18" charset="0"/>
                <a:cs typeface="Times New Roman" panose="02020603050405020304" pitchFamily="18" charset="0"/>
              </a:rPr>
              <a:t>Adm</a:t>
            </a:r>
            <a:r>
              <a:rPr lang="en-US" sz="1700" dirty="0">
                <a:solidFill>
                  <a:schemeClr val="tx1"/>
                </a:solidFill>
                <a:latin typeface="Times New Roman" panose="02020603050405020304" pitchFamily="18" charset="0"/>
                <a:cs typeface="Times New Roman" panose="02020603050405020304" pitchFamily="18" charset="0"/>
              </a:rPr>
              <a:t>-clerical, Farming-fishing, </a:t>
            </a:r>
            <a:r>
              <a:rPr lang="en-US" sz="1700" dirty="0" smtClean="0">
                <a:solidFill>
                  <a:schemeClr val="tx1"/>
                </a:solidFill>
                <a:latin typeface="Times New Roman" panose="02020603050405020304" pitchFamily="18" charset="0"/>
                <a:cs typeface="Times New Roman" panose="02020603050405020304" pitchFamily="18" charset="0"/>
              </a:rPr>
              <a:t>Transport-moving, </a:t>
            </a:r>
            <a:r>
              <a:rPr lang="en-US" sz="1700" dirty="0" err="1" smtClean="0">
                <a:solidFill>
                  <a:schemeClr val="tx1"/>
                </a:solidFill>
                <a:latin typeface="Times New Roman" panose="02020603050405020304" pitchFamily="18" charset="0"/>
                <a:cs typeface="Times New Roman" panose="02020603050405020304" pitchFamily="18" charset="0"/>
              </a:rPr>
              <a:t>Priv</a:t>
            </a:r>
            <a:r>
              <a:rPr lang="en-US" sz="1700" dirty="0" smtClean="0">
                <a:solidFill>
                  <a:schemeClr val="tx1"/>
                </a:solidFill>
                <a:latin typeface="Times New Roman" panose="02020603050405020304" pitchFamily="18" charset="0"/>
                <a:cs typeface="Times New Roman" panose="02020603050405020304" pitchFamily="18" charset="0"/>
              </a:rPr>
              <a:t>-house-</a:t>
            </a:r>
            <a:r>
              <a:rPr lang="en-US" sz="1700" dirty="0" err="1" smtClean="0">
                <a:solidFill>
                  <a:schemeClr val="tx1"/>
                </a:solidFill>
                <a:latin typeface="Times New Roman" panose="02020603050405020304" pitchFamily="18" charset="0"/>
                <a:cs typeface="Times New Roman" panose="02020603050405020304" pitchFamily="18" charset="0"/>
              </a:rPr>
              <a:t>serv</a:t>
            </a:r>
            <a:r>
              <a:rPr lang="en-US" sz="1700" dirty="0" smtClean="0">
                <a:solidFill>
                  <a:schemeClr val="tx1"/>
                </a:solidFill>
                <a:latin typeface="Times New Roman" panose="02020603050405020304" pitchFamily="18" charset="0"/>
                <a:cs typeface="Times New Roman" panose="02020603050405020304" pitchFamily="18" charset="0"/>
              </a:rPr>
              <a:t>,… }</a:t>
            </a:r>
          </a:p>
          <a:p>
            <a:pPr lvl="1">
              <a:buFont typeface="Courier New" panose="02070309020205020404" pitchFamily="49" charset="0"/>
              <a:buChar char="o"/>
            </a:pPr>
            <a:endParaRPr lang="en-US" sz="1700" dirty="0" smtClean="0">
              <a:solidFill>
                <a:schemeClr val="tx1"/>
              </a:solidFill>
              <a:latin typeface="Times New Roman" panose="02020603050405020304" pitchFamily="18" charset="0"/>
              <a:cs typeface="Times New Roman" panose="02020603050405020304" pitchFamily="18" charset="0"/>
            </a:endParaRPr>
          </a:p>
          <a:p>
            <a:pPr marL="205740" lvl="1" indent="0">
              <a:buNone/>
            </a:pPr>
            <a:r>
              <a:rPr lang="en-US" sz="1700" b="1" u="sng" dirty="0" smtClean="0">
                <a:solidFill>
                  <a:schemeClr val="tx1"/>
                </a:solidFill>
                <a:latin typeface="Times New Roman" panose="02020603050405020304" pitchFamily="18" charset="0"/>
                <a:cs typeface="Times New Roman" panose="02020603050405020304" pitchFamily="18" charset="0"/>
              </a:rPr>
              <a:t>Generalizations (with addition/changes to K-anonymity)</a:t>
            </a:r>
            <a:endParaRPr lang="en-US" sz="1900" b="1" u="sng" dirty="0" smtClean="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rPr>
              <a:t>Work Class :</a:t>
            </a:r>
          </a:p>
          <a:p>
            <a:pPr lvl="1">
              <a:buFont typeface="Courier New" panose="02070309020205020404" pitchFamily="49" charset="0"/>
              <a:buChar char="o"/>
            </a:pPr>
            <a:r>
              <a:rPr lang="en-US" sz="1700" dirty="0" smtClean="0">
                <a:solidFill>
                  <a:schemeClr val="tx1"/>
                </a:solidFill>
                <a:latin typeface="Times New Roman" panose="02020603050405020304" pitchFamily="18" charset="0"/>
                <a:cs typeface="Times New Roman" panose="02020603050405020304" pitchFamily="18" charset="0"/>
              </a:rPr>
              <a:t>Employed </a:t>
            </a:r>
            <a:r>
              <a:rPr lang="en-US" sz="1700" dirty="0">
                <a:solidFill>
                  <a:schemeClr val="tx1"/>
                </a:solidFill>
                <a:latin typeface="Times New Roman" panose="02020603050405020304" pitchFamily="18" charset="0"/>
                <a:cs typeface="Times New Roman" panose="02020603050405020304" pitchFamily="18" charset="0"/>
              </a:rPr>
              <a:t>-&gt; {Federal-</a:t>
            </a:r>
            <a:r>
              <a:rPr lang="en-US" sz="1700" dirty="0" err="1">
                <a:solidFill>
                  <a:schemeClr val="tx1"/>
                </a:solidFill>
                <a:latin typeface="Times New Roman" panose="02020603050405020304" pitchFamily="18" charset="0"/>
                <a:cs typeface="Times New Roman" panose="02020603050405020304" pitchFamily="18" charset="0"/>
              </a:rPr>
              <a:t>gov</a:t>
            </a:r>
            <a:r>
              <a:rPr lang="en-US" sz="1700" dirty="0">
                <a:solidFill>
                  <a:schemeClr val="tx1"/>
                </a:solidFill>
                <a:latin typeface="Times New Roman" panose="02020603050405020304" pitchFamily="18" charset="0"/>
                <a:cs typeface="Times New Roman" panose="02020603050405020304" pitchFamily="18" charset="0"/>
              </a:rPr>
              <a:t>, Local-</a:t>
            </a:r>
            <a:r>
              <a:rPr lang="en-US" sz="1700" dirty="0" err="1">
                <a:solidFill>
                  <a:schemeClr val="tx1"/>
                </a:solidFill>
                <a:latin typeface="Times New Roman" panose="02020603050405020304" pitchFamily="18" charset="0"/>
                <a:cs typeface="Times New Roman" panose="02020603050405020304" pitchFamily="18" charset="0"/>
              </a:rPr>
              <a:t>gov</a:t>
            </a:r>
            <a:r>
              <a:rPr lang="en-US" sz="1700" dirty="0">
                <a:solidFill>
                  <a:schemeClr val="tx1"/>
                </a:solidFill>
                <a:latin typeface="Times New Roman" panose="02020603050405020304" pitchFamily="18" charset="0"/>
                <a:cs typeface="Times New Roman" panose="02020603050405020304" pitchFamily="18" charset="0"/>
              </a:rPr>
              <a:t>, </a:t>
            </a:r>
            <a:r>
              <a:rPr lang="en-US" sz="1700" dirty="0" smtClean="0">
                <a:solidFill>
                  <a:schemeClr val="tx1"/>
                </a:solidFill>
                <a:latin typeface="Times New Roman" panose="02020603050405020304" pitchFamily="18" charset="0"/>
                <a:cs typeface="Times New Roman" panose="02020603050405020304" pitchFamily="18" charset="0"/>
              </a:rPr>
              <a:t>State-</a:t>
            </a:r>
            <a:r>
              <a:rPr lang="en-US" sz="1700" dirty="0" err="1" smtClean="0">
                <a:solidFill>
                  <a:schemeClr val="tx1"/>
                </a:solidFill>
                <a:latin typeface="Times New Roman" panose="02020603050405020304" pitchFamily="18" charset="0"/>
                <a:cs typeface="Times New Roman" panose="02020603050405020304" pitchFamily="18" charset="0"/>
              </a:rPr>
              <a:t>gov</a:t>
            </a:r>
            <a:r>
              <a:rPr lang="en-US" sz="1700" dirty="0" smtClean="0">
                <a:solidFill>
                  <a:schemeClr val="tx1"/>
                </a:solidFill>
                <a:latin typeface="Times New Roman" panose="02020603050405020304" pitchFamily="18" charset="0"/>
                <a:cs typeface="Times New Roman" panose="02020603050405020304" pitchFamily="18" charset="0"/>
              </a:rPr>
              <a:t>, Private</a:t>
            </a:r>
            <a:r>
              <a:rPr lang="en-US" sz="1700" dirty="0">
                <a:solidFill>
                  <a:schemeClr val="tx1"/>
                </a:solidFill>
                <a:latin typeface="Times New Roman" panose="02020603050405020304" pitchFamily="18" charset="0"/>
                <a:cs typeface="Times New Roman" panose="02020603050405020304" pitchFamily="18" charset="0"/>
              </a:rPr>
              <a:t>, </a:t>
            </a:r>
            <a:r>
              <a:rPr lang="en-US" sz="1700" dirty="0" err="1">
                <a:solidFill>
                  <a:schemeClr val="tx1"/>
                </a:solidFill>
                <a:latin typeface="Times New Roman" panose="02020603050405020304" pitchFamily="18" charset="0"/>
                <a:cs typeface="Times New Roman" panose="02020603050405020304" pitchFamily="18" charset="0"/>
              </a:rPr>
              <a:t>Priv</a:t>
            </a:r>
            <a:r>
              <a:rPr lang="en-US" sz="1700" dirty="0">
                <a:solidFill>
                  <a:schemeClr val="tx1"/>
                </a:solidFill>
                <a:latin typeface="Times New Roman" panose="02020603050405020304" pitchFamily="18" charset="0"/>
                <a:cs typeface="Times New Roman" panose="02020603050405020304" pitchFamily="18" charset="0"/>
              </a:rPr>
              <a:t>-house-</a:t>
            </a:r>
            <a:r>
              <a:rPr lang="en-US" sz="1700" dirty="0" err="1">
                <a:solidFill>
                  <a:schemeClr val="tx1"/>
                </a:solidFill>
                <a:latin typeface="Times New Roman" panose="02020603050405020304" pitchFamily="18" charset="0"/>
                <a:cs typeface="Times New Roman" panose="02020603050405020304" pitchFamily="18" charset="0"/>
              </a:rPr>
              <a:t>serv</a:t>
            </a:r>
            <a:r>
              <a:rPr lang="en-US" sz="1700" dirty="0">
                <a:solidFill>
                  <a:schemeClr val="tx1"/>
                </a:solidFill>
                <a:latin typeface="Times New Roman" panose="02020603050405020304" pitchFamily="18" charset="0"/>
                <a:cs typeface="Times New Roman" panose="02020603050405020304" pitchFamily="18" charset="0"/>
              </a:rPr>
              <a:t>, </a:t>
            </a:r>
            <a:r>
              <a:rPr lang="en-US" sz="1700" dirty="0" smtClean="0">
                <a:solidFill>
                  <a:schemeClr val="tx1"/>
                </a:solidFill>
                <a:latin typeface="Times New Roman" panose="02020603050405020304" pitchFamily="18" charset="0"/>
                <a:cs typeface="Times New Roman" panose="02020603050405020304" pitchFamily="18" charset="0"/>
              </a:rPr>
              <a:t>… }</a:t>
            </a:r>
            <a:endParaRPr lang="en-US" sz="1700" dirty="0">
              <a:solidFill>
                <a:schemeClr val="tx1"/>
              </a:solidFill>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1700" dirty="0">
                <a:solidFill>
                  <a:schemeClr val="tx1"/>
                </a:solidFill>
                <a:latin typeface="Times New Roman" panose="02020603050405020304" pitchFamily="18" charset="0"/>
                <a:cs typeface="Times New Roman" panose="02020603050405020304" pitchFamily="18" charset="0"/>
              </a:rPr>
              <a:t>Unemployed -&gt; {Without-pay, Never-worked}</a:t>
            </a:r>
            <a:endParaRPr lang="en-IN" sz="1700" dirty="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rPr>
              <a:t>Education :</a:t>
            </a:r>
          </a:p>
          <a:p>
            <a:pPr lvl="1">
              <a:buFont typeface="Courier New" panose="02070309020205020404" pitchFamily="49" charset="0"/>
              <a:buChar char="o"/>
            </a:pPr>
            <a:r>
              <a:rPr lang="en-US" sz="1700" dirty="0" smtClean="0">
                <a:solidFill>
                  <a:schemeClr val="tx1"/>
                </a:solidFill>
                <a:latin typeface="Times New Roman" panose="02020603050405020304" pitchFamily="18" charset="0"/>
                <a:cs typeface="Times New Roman" panose="02020603050405020304" pitchFamily="18" charset="0"/>
              </a:rPr>
              <a:t>School -&gt; {1</a:t>
            </a:r>
            <a:r>
              <a:rPr lang="en-US" sz="1700" baseline="30000" dirty="0" smtClean="0">
                <a:solidFill>
                  <a:schemeClr val="tx1"/>
                </a:solidFill>
                <a:latin typeface="Times New Roman" panose="02020603050405020304" pitchFamily="18" charset="0"/>
                <a:cs typeface="Times New Roman" panose="02020603050405020304" pitchFamily="18" charset="0"/>
              </a:rPr>
              <a:t>st</a:t>
            </a:r>
            <a:r>
              <a:rPr lang="en-US" sz="1700" dirty="0" smtClean="0">
                <a:solidFill>
                  <a:schemeClr val="tx1"/>
                </a:solidFill>
                <a:latin typeface="Times New Roman" panose="02020603050405020304" pitchFamily="18" charset="0"/>
                <a:cs typeface="Times New Roman" panose="02020603050405020304" pitchFamily="18" charset="0"/>
              </a:rPr>
              <a:t>-4</a:t>
            </a:r>
            <a:r>
              <a:rPr lang="en-US" sz="1700" baseline="30000" dirty="0" smtClean="0">
                <a:solidFill>
                  <a:schemeClr val="tx1"/>
                </a:solidFill>
                <a:latin typeface="Times New Roman" panose="02020603050405020304" pitchFamily="18" charset="0"/>
                <a:cs typeface="Times New Roman" panose="02020603050405020304" pitchFamily="18" charset="0"/>
              </a:rPr>
              <a:t>th</a:t>
            </a:r>
            <a:r>
              <a:rPr lang="en-US" sz="1700" dirty="0" smtClean="0">
                <a:solidFill>
                  <a:schemeClr val="tx1"/>
                </a:solidFill>
                <a:latin typeface="Times New Roman" panose="02020603050405020304" pitchFamily="18" charset="0"/>
                <a:cs typeface="Times New Roman" panose="02020603050405020304" pitchFamily="18" charset="0"/>
              </a:rPr>
              <a:t>, 5</a:t>
            </a:r>
            <a:r>
              <a:rPr lang="en-US" sz="1700" baseline="30000" dirty="0" smtClean="0">
                <a:solidFill>
                  <a:schemeClr val="tx1"/>
                </a:solidFill>
                <a:latin typeface="Times New Roman" panose="02020603050405020304" pitchFamily="18" charset="0"/>
                <a:cs typeface="Times New Roman" panose="02020603050405020304" pitchFamily="18" charset="0"/>
              </a:rPr>
              <a:t>th</a:t>
            </a:r>
            <a:r>
              <a:rPr lang="en-US" sz="1700" dirty="0" smtClean="0">
                <a:solidFill>
                  <a:schemeClr val="tx1"/>
                </a:solidFill>
                <a:latin typeface="Times New Roman" panose="02020603050405020304" pitchFamily="18" charset="0"/>
                <a:cs typeface="Times New Roman" panose="02020603050405020304" pitchFamily="18" charset="0"/>
              </a:rPr>
              <a:t>-6</a:t>
            </a:r>
            <a:r>
              <a:rPr lang="en-US" sz="1700" baseline="30000" dirty="0" smtClean="0">
                <a:solidFill>
                  <a:schemeClr val="tx1"/>
                </a:solidFill>
                <a:latin typeface="Times New Roman" panose="02020603050405020304" pitchFamily="18" charset="0"/>
                <a:cs typeface="Times New Roman" panose="02020603050405020304" pitchFamily="18" charset="0"/>
              </a:rPr>
              <a:t>th</a:t>
            </a:r>
            <a:r>
              <a:rPr lang="en-US" sz="1700" dirty="0" smtClean="0">
                <a:solidFill>
                  <a:schemeClr val="tx1"/>
                </a:solidFill>
                <a:latin typeface="Times New Roman" panose="02020603050405020304" pitchFamily="18" charset="0"/>
                <a:cs typeface="Times New Roman" panose="02020603050405020304" pitchFamily="18" charset="0"/>
              </a:rPr>
              <a:t>,7</a:t>
            </a:r>
            <a:r>
              <a:rPr lang="en-US" sz="1700" baseline="30000" dirty="0" smtClean="0">
                <a:solidFill>
                  <a:schemeClr val="tx1"/>
                </a:solidFill>
                <a:latin typeface="Times New Roman" panose="02020603050405020304" pitchFamily="18" charset="0"/>
                <a:cs typeface="Times New Roman" panose="02020603050405020304" pitchFamily="18" charset="0"/>
              </a:rPr>
              <a:t>th</a:t>
            </a:r>
            <a:r>
              <a:rPr lang="en-US" sz="1700" dirty="0" smtClean="0">
                <a:solidFill>
                  <a:schemeClr val="tx1"/>
                </a:solidFill>
                <a:latin typeface="Times New Roman" panose="02020603050405020304" pitchFamily="18" charset="0"/>
                <a:cs typeface="Times New Roman" panose="02020603050405020304" pitchFamily="18" charset="0"/>
              </a:rPr>
              <a:t>-8</a:t>
            </a:r>
            <a:r>
              <a:rPr lang="en-US" sz="1700" baseline="30000" dirty="0" smtClean="0">
                <a:solidFill>
                  <a:schemeClr val="tx1"/>
                </a:solidFill>
                <a:latin typeface="Times New Roman" panose="02020603050405020304" pitchFamily="18" charset="0"/>
                <a:cs typeface="Times New Roman" panose="02020603050405020304" pitchFamily="18" charset="0"/>
              </a:rPr>
              <a:t>th</a:t>
            </a:r>
            <a:r>
              <a:rPr lang="en-US" sz="1700" dirty="0" smtClean="0">
                <a:solidFill>
                  <a:schemeClr val="tx1"/>
                </a:solidFill>
                <a:latin typeface="Times New Roman" panose="02020603050405020304" pitchFamily="18" charset="0"/>
                <a:cs typeface="Times New Roman" panose="02020603050405020304" pitchFamily="18" charset="0"/>
              </a:rPr>
              <a:t>,9</a:t>
            </a:r>
            <a:r>
              <a:rPr lang="en-US" sz="1700" baseline="30000" dirty="0" smtClean="0">
                <a:solidFill>
                  <a:schemeClr val="tx1"/>
                </a:solidFill>
                <a:latin typeface="Times New Roman" panose="02020603050405020304" pitchFamily="18" charset="0"/>
                <a:cs typeface="Times New Roman" panose="02020603050405020304" pitchFamily="18" charset="0"/>
              </a:rPr>
              <a:t>th</a:t>
            </a:r>
            <a:r>
              <a:rPr lang="en-US" sz="1700" dirty="0" smtClean="0">
                <a:solidFill>
                  <a:schemeClr val="tx1"/>
                </a:solidFill>
                <a:latin typeface="Times New Roman" panose="02020603050405020304" pitchFamily="18" charset="0"/>
                <a:cs typeface="Times New Roman" panose="02020603050405020304" pitchFamily="18" charset="0"/>
              </a:rPr>
              <a:t>, 10</a:t>
            </a:r>
            <a:r>
              <a:rPr lang="en-US" sz="1700" baseline="30000" dirty="0" smtClean="0">
                <a:solidFill>
                  <a:schemeClr val="tx1"/>
                </a:solidFill>
                <a:latin typeface="Times New Roman" panose="02020603050405020304" pitchFamily="18" charset="0"/>
                <a:cs typeface="Times New Roman" panose="02020603050405020304" pitchFamily="18" charset="0"/>
              </a:rPr>
              <a:t>th</a:t>
            </a:r>
            <a:r>
              <a:rPr lang="en-US" sz="1700" dirty="0" smtClean="0">
                <a:solidFill>
                  <a:schemeClr val="tx1"/>
                </a:solidFill>
                <a:latin typeface="Times New Roman" panose="02020603050405020304" pitchFamily="18" charset="0"/>
                <a:cs typeface="Times New Roman" panose="02020603050405020304" pitchFamily="18" charset="0"/>
              </a:rPr>
              <a:t>, 11</a:t>
            </a:r>
            <a:r>
              <a:rPr lang="en-US" sz="1700" baseline="30000" dirty="0" smtClean="0">
                <a:solidFill>
                  <a:schemeClr val="tx1"/>
                </a:solidFill>
                <a:latin typeface="Times New Roman" panose="02020603050405020304" pitchFamily="18" charset="0"/>
                <a:cs typeface="Times New Roman" panose="02020603050405020304" pitchFamily="18" charset="0"/>
              </a:rPr>
              <a:t>th</a:t>
            </a:r>
            <a:r>
              <a:rPr lang="en-US" sz="1700" dirty="0" smtClean="0">
                <a:solidFill>
                  <a:schemeClr val="tx1"/>
                </a:solidFill>
                <a:latin typeface="Times New Roman" panose="02020603050405020304" pitchFamily="18" charset="0"/>
                <a:cs typeface="Times New Roman" panose="02020603050405020304" pitchFamily="18" charset="0"/>
              </a:rPr>
              <a:t>, 12</a:t>
            </a:r>
            <a:r>
              <a:rPr lang="en-US" sz="1700" baseline="30000" dirty="0" smtClean="0">
                <a:solidFill>
                  <a:schemeClr val="tx1"/>
                </a:solidFill>
                <a:latin typeface="Times New Roman" panose="02020603050405020304" pitchFamily="18" charset="0"/>
                <a:cs typeface="Times New Roman" panose="02020603050405020304" pitchFamily="18" charset="0"/>
              </a:rPr>
              <a:t>th</a:t>
            </a:r>
            <a:r>
              <a:rPr lang="en-US" sz="1700" dirty="0" smtClean="0">
                <a:solidFill>
                  <a:schemeClr val="tx1"/>
                </a:solidFill>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sz="1700" dirty="0" smtClean="0">
                <a:solidFill>
                  <a:schemeClr val="tx1"/>
                </a:solidFill>
                <a:latin typeface="Times New Roman" panose="02020603050405020304" pitchFamily="18" charset="0"/>
                <a:cs typeface="Times New Roman" panose="02020603050405020304" pitchFamily="18" charset="0"/>
              </a:rPr>
              <a:t>Graduate -&gt; {Some-college, Bachelors, HS-grad, Prof-school, Doctorate, Masters}</a:t>
            </a:r>
            <a:endParaRPr lang="en-US" sz="1700" dirty="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rPr>
              <a:t>For some records, the following generalizations were applied on Age :</a:t>
            </a:r>
          </a:p>
          <a:p>
            <a:pPr lvl="1">
              <a:buFont typeface="Courier New" panose="02070309020205020404" pitchFamily="49" charset="0"/>
              <a:buChar char="o"/>
            </a:pPr>
            <a:r>
              <a:rPr lang="en-US" sz="1700" dirty="0" smtClean="0">
                <a:solidFill>
                  <a:schemeClr val="tx1"/>
                </a:solidFill>
                <a:latin typeface="Times New Roman" panose="02020603050405020304" pitchFamily="18" charset="0"/>
                <a:cs typeface="Times New Roman" panose="02020603050405020304" pitchFamily="18" charset="0"/>
              </a:rPr>
              <a:t>4 -&gt; {31-120} </a:t>
            </a:r>
          </a:p>
          <a:p>
            <a:pPr lvl="1">
              <a:buFont typeface="Courier New" panose="02070309020205020404" pitchFamily="49" charset="0"/>
              <a:buChar char="o"/>
            </a:pPr>
            <a:r>
              <a:rPr lang="en-US" sz="1700" dirty="0" smtClean="0">
                <a:solidFill>
                  <a:schemeClr val="tx1"/>
                </a:solidFill>
                <a:latin typeface="Times New Roman" panose="02020603050405020304" pitchFamily="18" charset="0"/>
                <a:cs typeface="Times New Roman" panose="02020603050405020304" pitchFamily="18" charset="0"/>
              </a:rPr>
              <a:t>5 -&gt; {1-30} OR {61-120}</a:t>
            </a:r>
            <a:endParaRPr lang="en-IN" sz="17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317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654" y="215265"/>
            <a:ext cx="7665720" cy="7031355"/>
          </a:xfrm>
        </p:spPr>
        <p:txBody>
          <a:bodyPr>
            <a:normAutofit/>
          </a:bodyPr>
          <a:lstStyle/>
          <a:p>
            <a:pPr marL="34290" indent="0">
              <a:buNone/>
            </a:pPr>
            <a:endParaRPr lang="en-US" sz="1600" dirty="0" smtClean="0">
              <a:solidFill>
                <a:schemeClr val="tx1"/>
              </a:solidFill>
            </a:endParaRPr>
          </a:p>
          <a:p>
            <a:pPr marL="34290" indent="0">
              <a:buNone/>
            </a:pPr>
            <a:endParaRPr lang="en-US" sz="1600" dirty="0">
              <a:solidFill>
                <a:schemeClr val="tx1"/>
              </a:solidFill>
            </a:endParaRPr>
          </a:p>
          <a:p>
            <a:pPr marL="34290" indent="0">
              <a:buNone/>
            </a:pPr>
            <a:endParaRPr lang="en-US" sz="1600" dirty="0" smtClean="0">
              <a:solidFill>
                <a:schemeClr val="tx1"/>
              </a:solidFill>
            </a:endParaRPr>
          </a:p>
          <a:p>
            <a:pPr marL="34290" indent="0">
              <a:buNone/>
            </a:pPr>
            <a:endParaRPr lang="en-US" sz="1600" dirty="0">
              <a:solidFill>
                <a:schemeClr val="tx1"/>
              </a:solidFill>
            </a:endParaRPr>
          </a:p>
          <a:p>
            <a:pPr marL="34290" indent="0">
              <a:buNone/>
            </a:pPr>
            <a:endParaRPr lang="en-US" sz="1600" dirty="0" smtClean="0">
              <a:solidFill>
                <a:schemeClr val="tx1"/>
              </a:solidFill>
            </a:endParaRPr>
          </a:p>
          <a:p>
            <a:pPr marL="34290" indent="0">
              <a:buNone/>
            </a:pPr>
            <a:endParaRPr lang="en-US" sz="1600" dirty="0">
              <a:solidFill>
                <a:schemeClr val="tx1"/>
              </a:solidFill>
            </a:endParaRPr>
          </a:p>
          <a:p>
            <a:pPr marL="34290" indent="0">
              <a:buNone/>
            </a:pPr>
            <a:endParaRPr lang="en-US" sz="1600" dirty="0" smtClean="0">
              <a:solidFill>
                <a:schemeClr val="tx1"/>
              </a:solidFill>
            </a:endParaRPr>
          </a:p>
          <a:p>
            <a:pPr>
              <a:buFont typeface="Arial" panose="020B0604020202020204" pitchFamily="34" charset="0"/>
              <a:buChar char="•"/>
            </a:pPr>
            <a:endParaRPr lang="en-US" sz="1400" dirty="0" smtClean="0">
              <a:solidFill>
                <a:schemeClr val="tx1"/>
              </a:solidFill>
            </a:endParaRPr>
          </a:p>
          <a:p>
            <a:pPr>
              <a:buFont typeface="Arial" panose="020B0604020202020204" pitchFamily="34" charset="0"/>
              <a:buChar char="•"/>
            </a:pPr>
            <a:r>
              <a:rPr lang="en-US" sz="1400" dirty="0" smtClean="0">
                <a:solidFill>
                  <a:schemeClr val="tx1"/>
                </a:solidFill>
              </a:rPr>
              <a:t>After </a:t>
            </a:r>
            <a:r>
              <a:rPr lang="en-US" sz="1400" dirty="0">
                <a:solidFill>
                  <a:schemeClr val="tx1"/>
                </a:solidFill>
              </a:rPr>
              <a:t>implementing L-diversity, we get the </a:t>
            </a:r>
            <a:r>
              <a:rPr lang="en-US" sz="1400" dirty="0" smtClean="0">
                <a:solidFill>
                  <a:schemeClr val="tx1"/>
                </a:solidFill>
              </a:rPr>
              <a:t>above </a:t>
            </a:r>
            <a:r>
              <a:rPr lang="en-US" sz="1400" dirty="0">
                <a:solidFill>
                  <a:schemeClr val="tx1"/>
                </a:solidFill>
              </a:rPr>
              <a:t>output for the </a:t>
            </a:r>
            <a:r>
              <a:rPr lang="en-US" sz="1400" dirty="0" smtClean="0">
                <a:solidFill>
                  <a:schemeClr val="tx1"/>
                </a:solidFill>
              </a:rPr>
              <a:t>query which improves the flaw of K-anonymity.</a:t>
            </a:r>
          </a:p>
          <a:p>
            <a:pPr>
              <a:buFont typeface="Arial" panose="020B0604020202020204" pitchFamily="34" charset="0"/>
              <a:buChar char="•"/>
            </a:pPr>
            <a:r>
              <a:rPr lang="en-US" sz="1400" dirty="0" smtClean="0">
                <a:solidFill>
                  <a:schemeClr val="tx1"/>
                </a:solidFill>
              </a:rPr>
              <a:t>But for the following equivalence </a:t>
            </a:r>
            <a:r>
              <a:rPr lang="en-US" sz="1400" dirty="0" smtClean="0">
                <a:solidFill>
                  <a:schemeClr val="tx1"/>
                </a:solidFill>
              </a:rPr>
              <a:t>class</a:t>
            </a:r>
            <a:endParaRPr lang="en-US" sz="1600" dirty="0">
              <a:solidFill>
                <a:schemeClr val="tx1"/>
              </a:solidFill>
            </a:endParaRPr>
          </a:p>
          <a:p>
            <a:endParaRPr lang="en-US" sz="1400" dirty="0" smtClean="0">
              <a:solidFill>
                <a:schemeClr val="tx1"/>
              </a:solidFill>
            </a:endParaRPr>
          </a:p>
          <a:p>
            <a:endParaRPr lang="en-US" sz="1400" dirty="0">
              <a:solidFill>
                <a:schemeClr val="tx1"/>
              </a:solidFill>
            </a:endParaRPr>
          </a:p>
          <a:p>
            <a:endParaRPr lang="en-US" sz="1400" dirty="0" smtClean="0">
              <a:solidFill>
                <a:schemeClr val="tx1"/>
              </a:solidFill>
            </a:endParaRPr>
          </a:p>
          <a:p>
            <a:pPr marL="34290" indent="0">
              <a:buNone/>
            </a:pPr>
            <a:endParaRPr lang="en-US" sz="1400" dirty="0" smtClean="0">
              <a:solidFill>
                <a:schemeClr val="tx1"/>
              </a:solidFill>
            </a:endParaRPr>
          </a:p>
          <a:p>
            <a:endParaRPr lang="en-US" sz="1000" dirty="0" smtClean="0">
              <a:solidFill>
                <a:schemeClr val="tx1"/>
              </a:solidFill>
            </a:endParaRPr>
          </a:p>
          <a:p>
            <a:r>
              <a:rPr lang="en-IN" sz="1400" dirty="0" smtClean="0">
                <a:solidFill>
                  <a:schemeClr val="tx1"/>
                </a:solidFill>
              </a:rPr>
              <a:t>We </a:t>
            </a:r>
            <a:r>
              <a:rPr lang="en-IN" sz="1400" dirty="0">
                <a:solidFill>
                  <a:schemeClr val="tx1"/>
                </a:solidFill>
              </a:rPr>
              <a:t>have </a:t>
            </a:r>
            <a:r>
              <a:rPr lang="en-IN" sz="1400" dirty="0">
                <a:solidFill>
                  <a:schemeClr val="tx1"/>
                </a:solidFill>
                <a:latin typeface="Times New Roman" panose="02020603050405020304" pitchFamily="18" charset="0"/>
                <a:cs typeface="Times New Roman" panose="02020603050405020304" pitchFamily="18" charset="0"/>
              </a:rPr>
              <a:t>5</a:t>
            </a:r>
            <a:r>
              <a:rPr lang="en-IN" sz="1400" dirty="0">
                <a:solidFill>
                  <a:schemeClr val="tx1"/>
                </a:solidFill>
              </a:rPr>
              <a:t> records out of </a:t>
            </a:r>
            <a:r>
              <a:rPr lang="en-IN" sz="1400" dirty="0">
                <a:solidFill>
                  <a:schemeClr val="tx1"/>
                </a:solidFill>
                <a:latin typeface="Times New Roman" panose="02020603050405020304" pitchFamily="18" charset="0"/>
                <a:cs typeface="Times New Roman" panose="02020603050405020304" pitchFamily="18" charset="0"/>
              </a:rPr>
              <a:t>7</a:t>
            </a:r>
            <a:r>
              <a:rPr lang="en-IN" sz="1400" dirty="0">
                <a:solidFill>
                  <a:schemeClr val="tx1"/>
                </a:solidFill>
              </a:rPr>
              <a:t> which have Occupation as </a:t>
            </a:r>
            <a:r>
              <a:rPr lang="en-IN" sz="1400" dirty="0" smtClean="0">
                <a:solidFill>
                  <a:schemeClr val="tx1"/>
                </a:solidFill>
              </a:rPr>
              <a:t>‘Exec-managerial’ </a:t>
            </a:r>
            <a:r>
              <a:rPr lang="en-IN" sz="1400" dirty="0">
                <a:solidFill>
                  <a:schemeClr val="tx1"/>
                </a:solidFill>
                <a:latin typeface="Times New Roman" panose="02020603050405020304" pitchFamily="18" charset="0"/>
                <a:cs typeface="Times New Roman" panose="02020603050405020304" pitchFamily="18" charset="0"/>
              </a:rPr>
              <a:t>(71.4 </a:t>
            </a:r>
            <a:r>
              <a:rPr lang="en-IN" sz="1400" dirty="0" smtClean="0">
                <a:solidFill>
                  <a:schemeClr val="tx1"/>
                </a:solidFill>
                <a:latin typeface="Times New Roman" panose="02020603050405020304" pitchFamily="18" charset="0"/>
                <a:cs typeface="Times New Roman" panose="02020603050405020304" pitchFamily="18" charset="0"/>
              </a:rPr>
              <a:t>%)</a:t>
            </a:r>
            <a:r>
              <a:rPr lang="en-IN" sz="1400" dirty="0" smtClean="0">
                <a:solidFill>
                  <a:schemeClr val="tx1"/>
                </a:solidFill>
              </a:rPr>
              <a:t>. In </a:t>
            </a:r>
            <a:r>
              <a:rPr lang="en-IN" sz="1400" dirty="0">
                <a:solidFill>
                  <a:schemeClr val="tx1"/>
                </a:solidFill>
              </a:rPr>
              <a:t>the original dataset, there were </a:t>
            </a:r>
            <a:r>
              <a:rPr lang="en-IN" sz="1400" dirty="0">
                <a:solidFill>
                  <a:schemeClr val="tx1"/>
                </a:solidFill>
                <a:latin typeface="Times New Roman" panose="02020603050405020304" pitchFamily="18" charset="0"/>
                <a:cs typeface="Times New Roman" panose="02020603050405020304" pitchFamily="18" charset="0"/>
              </a:rPr>
              <a:t>663</a:t>
            </a:r>
            <a:r>
              <a:rPr lang="en-IN" sz="1400" dirty="0">
                <a:solidFill>
                  <a:schemeClr val="tx1"/>
                </a:solidFill>
              </a:rPr>
              <a:t> out of </a:t>
            </a:r>
            <a:r>
              <a:rPr lang="en-IN" sz="1400" dirty="0">
                <a:solidFill>
                  <a:schemeClr val="tx1"/>
                </a:solidFill>
                <a:latin typeface="Times New Roman" panose="02020603050405020304" pitchFamily="18" charset="0"/>
                <a:cs typeface="Times New Roman" panose="02020603050405020304" pitchFamily="18" charset="0"/>
              </a:rPr>
              <a:t>5000</a:t>
            </a:r>
            <a:r>
              <a:rPr lang="en-IN" sz="1400" dirty="0">
                <a:solidFill>
                  <a:schemeClr val="tx1"/>
                </a:solidFill>
              </a:rPr>
              <a:t> records with Occupation as Exec-managerial </a:t>
            </a:r>
            <a:r>
              <a:rPr lang="en-IN" sz="1400" dirty="0">
                <a:solidFill>
                  <a:schemeClr val="tx1"/>
                </a:solidFill>
                <a:latin typeface="Times New Roman" panose="02020603050405020304" pitchFamily="18" charset="0"/>
                <a:cs typeface="Times New Roman" panose="02020603050405020304" pitchFamily="18" charset="0"/>
              </a:rPr>
              <a:t>(13.26 %)</a:t>
            </a:r>
            <a:r>
              <a:rPr lang="en-IN" sz="1400" dirty="0">
                <a:solidFill>
                  <a:schemeClr val="tx1"/>
                </a:solidFill>
              </a:rPr>
              <a:t>. </a:t>
            </a:r>
            <a:endParaRPr lang="en-IN" sz="1400" dirty="0" smtClean="0">
              <a:solidFill>
                <a:schemeClr val="tx1"/>
              </a:solidFill>
            </a:endParaRPr>
          </a:p>
          <a:p>
            <a:r>
              <a:rPr lang="en-IN" sz="1400" dirty="0" smtClean="0">
                <a:solidFill>
                  <a:schemeClr val="tx1"/>
                </a:solidFill>
              </a:rPr>
              <a:t>This leads to </a:t>
            </a:r>
            <a:r>
              <a:rPr lang="en-IN" sz="1400" dirty="0" err="1" smtClean="0">
                <a:solidFill>
                  <a:schemeClr val="tx1"/>
                </a:solidFill>
              </a:rPr>
              <a:t>skewness</a:t>
            </a:r>
            <a:r>
              <a:rPr lang="en-IN" sz="1400" dirty="0" smtClean="0">
                <a:solidFill>
                  <a:schemeClr val="tx1"/>
                </a:solidFill>
              </a:rPr>
              <a:t> attack, where we can infer more details about a particular class as compared to the original dataset.</a:t>
            </a:r>
            <a:endParaRPr lang="en-US" sz="1400" dirty="0">
              <a:solidFill>
                <a:schemeClr val="tx1"/>
              </a:solidFill>
            </a:endParaRPr>
          </a:p>
          <a:p>
            <a:r>
              <a:rPr lang="en-US" sz="1400" dirty="0" smtClean="0">
                <a:solidFill>
                  <a:schemeClr val="tx1"/>
                </a:solidFill>
              </a:rPr>
              <a:t>The quality of data is also reduced.</a:t>
            </a:r>
            <a:endParaRPr lang="en-IN" sz="1400" dirty="0" smtClean="0">
              <a:solidFill>
                <a:schemeClr val="tx1"/>
              </a:solidFill>
            </a:endParaRPr>
          </a:p>
        </p:txBody>
      </p:sp>
      <p:pic>
        <p:nvPicPr>
          <p:cNvPr id="2050" name="Picture 2" descr="https://lh4.googleusercontent.com/xS8JmW-Q9KCdqUeBeE_-nKr7SiGu9eagI9remMQGBXz07CZA1bEHyv03idig1QlBjYSrXn5Wa-1YdiLjIoPCW-STGDaX63Hl7fmt5UAegH8xFsPBmZCHl_fuTjmwXgylllMnTb9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774" y="1263111"/>
            <a:ext cx="7406640" cy="16859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xhrsvRajcN39HgVI7rOKKnRLB5oGG3xPMSItCvbxamnyB4YERl2V_TG_SDklq0QMJupgKavadcibyAlPmcoK5eKi_ECd8w3AF2VT-eaTDGrdGa5estz8gqdMEBzxrg32ONO0Wd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774" y="3730942"/>
            <a:ext cx="7406640" cy="15756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89675" y="410485"/>
            <a:ext cx="4130298" cy="707886"/>
          </a:xfrm>
          <a:prstGeom prst="rect">
            <a:avLst/>
          </a:prstGeom>
        </p:spPr>
        <p:txBody>
          <a:bodyPr wrap="square">
            <a:spAutoFit/>
          </a:bodyPr>
          <a:lstStyle/>
          <a:p>
            <a:pPr marL="34290" indent="0">
              <a:buNone/>
            </a:pPr>
            <a:r>
              <a:rPr lang="en-US" sz="4000" b="1" u="sng" dirty="0" smtClean="0">
                <a:solidFill>
                  <a:schemeClr val="accent1"/>
                </a:solidFill>
              </a:rPr>
              <a:t>L-Diversity Result</a:t>
            </a:r>
            <a:endParaRPr lang="en-US" sz="4000" b="1" u="sng" dirty="0">
              <a:solidFill>
                <a:schemeClr val="accent1"/>
              </a:solidFill>
            </a:endParaRPr>
          </a:p>
        </p:txBody>
      </p:sp>
    </p:spTree>
    <p:extLst>
      <p:ext uri="{BB962C8B-B14F-4D97-AF65-F5344CB8AC3E}">
        <p14:creationId xmlns:p14="http://schemas.microsoft.com/office/powerpoint/2010/main" val="968523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991" y="1324589"/>
            <a:ext cx="7404653" cy="4038600"/>
          </a:xfrm>
        </p:spPr>
        <p:txBody>
          <a:bodyPr>
            <a:normAutofit fontScale="85000" lnSpcReduction="20000"/>
          </a:bodyPr>
          <a:lstStyle/>
          <a:p>
            <a:pPr marL="205740" lvl="1" indent="0">
              <a:buNone/>
            </a:pPr>
            <a:r>
              <a:rPr lang="en-US" sz="3300" b="1" dirty="0" smtClean="0"/>
              <a:t>T-Closeness</a:t>
            </a:r>
          </a:p>
          <a:p>
            <a:pPr marL="34290" indent="0">
              <a:buNone/>
            </a:pPr>
            <a:r>
              <a:rPr lang="en-IN" dirty="0">
                <a:solidFill>
                  <a:schemeClr val="tx1"/>
                </a:solidFill>
              </a:rPr>
              <a:t>An equivalence class has t-closeness, if the distance between distribution of sensitive attribute in that class and the distribution of that attribute in the </a:t>
            </a:r>
            <a:r>
              <a:rPr lang="en-IN" dirty="0" smtClean="0">
                <a:solidFill>
                  <a:schemeClr val="tx1"/>
                </a:solidFill>
              </a:rPr>
              <a:t>overall </a:t>
            </a:r>
            <a:r>
              <a:rPr lang="en-IN" dirty="0">
                <a:solidFill>
                  <a:schemeClr val="tx1"/>
                </a:solidFill>
              </a:rPr>
              <a:t>table is not more than a threshold ‘t</a:t>
            </a:r>
            <a:r>
              <a:rPr lang="en-IN" dirty="0" smtClean="0">
                <a:solidFill>
                  <a:schemeClr val="tx1"/>
                </a:solidFill>
              </a:rPr>
              <a:t>’.</a:t>
            </a:r>
          </a:p>
          <a:p>
            <a:pPr marL="34290" indent="0">
              <a:buNone/>
            </a:pPr>
            <a:endParaRPr lang="en-IN" dirty="0" smtClean="0">
              <a:solidFill>
                <a:schemeClr val="tx1"/>
              </a:solidFill>
            </a:endParaRPr>
          </a:p>
          <a:p>
            <a:pPr marL="34290" indent="0">
              <a:buNone/>
            </a:pPr>
            <a:r>
              <a:rPr lang="en-IN" dirty="0" smtClean="0">
                <a:solidFill>
                  <a:schemeClr val="tx1"/>
                </a:solidFill>
              </a:rPr>
              <a:t>Metric </a:t>
            </a:r>
            <a:r>
              <a:rPr lang="en-IN" dirty="0">
                <a:solidFill>
                  <a:schemeClr val="tx1"/>
                </a:solidFill>
              </a:rPr>
              <a:t>for calculating the distance: </a:t>
            </a:r>
            <a:r>
              <a:rPr lang="en-IN" b="1" dirty="0">
                <a:solidFill>
                  <a:schemeClr val="tx1"/>
                </a:solidFill>
              </a:rPr>
              <a:t>Earth Mover Distance (EMD) </a:t>
            </a:r>
            <a:endParaRPr lang="en-IN" dirty="0">
              <a:solidFill>
                <a:schemeClr val="tx1"/>
              </a:solidFill>
            </a:endParaRPr>
          </a:p>
          <a:p>
            <a:pPr marL="34290" indent="0">
              <a:buNone/>
            </a:pPr>
            <a:r>
              <a:rPr lang="en-IN" dirty="0">
                <a:solidFill>
                  <a:schemeClr val="tx1"/>
                </a:solidFill>
              </a:rPr>
              <a:t>EMD : minimal amount of work needed to transform one distribution to another. Let one distribution be assumed as mass of earth lying in space. The second distribution is assumed as holes in space. We need to fill masses in holes. This is EMD.</a:t>
            </a:r>
            <a:endParaRPr lang="en-IN" dirty="0">
              <a:solidFill>
                <a:schemeClr val="tx1"/>
              </a:solidFill>
            </a:endParaRPr>
          </a:p>
          <a:p>
            <a:pPr marL="34290" indent="0">
              <a:buNone/>
            </a:pPr>
            <a:r>
              <a:rPr lang="en-IN" dirty="0" smtClean="0">
                <a:solidFill>
                  <a:schemeClr val="tx1"/>
                </a:solidFill>
              </a:rPr>
              <a:t>EMD </a:t>
            </a:r>
            <a:r>
              <a:rPr lang="en-IN" dirty="0">
                <a:solidFill>
                  <a:schemeClr val="tx1"/>
                </a:solidFill>
              </a:rPr>
              <a:t>between distributions P = (p</a:t>
            </a:r>
            <a:r>
              <a:rPr lang="en-IN" baseline="-25000" dirty="0">
                <a:solidFill>
                  <a:schemeClr val="tx1"/>
                </a:solidFill>
              </a:rPr>
              <a:t>1</a:t>
            </a:r>
            <a:r>
              <a:rPr lang="en-IN" dirty="0">
                <a:solidFill>
                  <a:schemeClr val="tx1"/>
                </a:solidFill>
              </a:rPr>
              <a:t>,p</a:t>
            </a:r>
            <a:r>
              <a:rPr lang="en-IN" baseline="-25000" dirty="0">
                <a:solidFill>
                  <a:schemeClr val="tx1"/>
                </a:solidFill>
              </a:rPr>
              <a:t>2</a:t>
            </a:r>
            <a:r>
              <a:rPr lang="en-IN" dirty="0">
                <a:solidFill>
                  <a:schemeClr val="tx1"/>
                </a:solidFill>
              </a:rPr>
              <a:t>,p</a:t>
            </a:r>
            <a:r>
              <a:rPr lang="en-IN" baseline="-25000" dirty="0">
                <a:solidFill>
                  <a:schemeClr val="tx1"/>
                </a:solidFill>
              </a:rPr>
              <a:t>3</a:t>
            </a:r>
            <a:r>
              <a:rPr lang="en-IN" dirty="0">
                <a:solidFill>
                  <a:schemeClr val="tx1"/>
                </a:solidFill>
              </a:rPr>
              <a:t>,...) and Q = (q</a:t>
            </a:r>
            <a:r>
              <a:rPr lang="en-IN" baseline="-25000" dirty="0">
                <a:solidFill>
                  <a:schemeClr val="tx1"/>
                </a:solidFill>
              </a:rPr>
              <a:t>1</a:t>
            </a:r>
            <a:r>
              <a:rPr lang="en-IN" dirty="0">
                <a:solidFill>
                  <a:schemeClr val="tx1"/>
                </a:solidFill>
              </a:rPr>
              <a:t>,q</a:t>
            </a:r>
            <a:r>
              <a:rPr lang="en-IN" baseline="-25000" dirty="0">
                <a:solidFill>
                  <a:schemeClr val="tx1"/>
                </a:solidFill>
              </a:rPr>
              <a:t>2</a:t>
            </a:r>
            <a:r>
              <a:rPr lang="en-IN" dirty="0">
                <a:solidFill>
                  <a:schemeClr val="tx1"/>
                </a:solidFill>
              </a:rPr>
              <a:t>,q</a:t>
            </a:r>
            <a:r>
              <a:rPr lang="en-IN" baseline="-25000" dirty="0">
                <a:solidFill>
                  <a:schemeClr val="tx1"/>
                </a:solidFill>
              </a:rPr>
              <a:t>3</a:t>
            </a:r>
            <a:r>
              <a:rPr lang="en-IN" dirty="0">
                <a:solidFill>
                  <a:schemeClr val="tx1"/>
                </a:solidFill>
              </a:rPr>
              <a:t>,...)</a:t>
            </a:r>
            <a:endParaRPr lang="en-IN" dirty="0">
              <a:solidFill>
                <a:schemeClr val="tx1"/>
              </a:solidFill>
            </a:endParaRPr>
          </a:p>
          <a:p>
            <a:pPr marL="34290" indent="0">
              <a:buNone/>
            </a:pPr>
            <a:r>
              <a:rPr lang="en-IN" dirty="0" err="1" smtClean="0">
                <a:solidFill>
                  <a:schemeClr val="tx1"/>
                </a:solidFill>
              </a:rPr>
              <a:t>f</a:t>
            </a:r>
            <a:r>
              <a:rPr lang="en-IN" baseline="-25000" dirty="0" err="1" smtClean="0">
                <a:solidFill>
                  <a:schemeClr val="tx1"/>
                </a:solidFill>
              </a:rPr>
              <a:t>i,j</a:t>
            </a:r>
            <a:r>
              <a:rPr lang="en-IN" baseline="-25000" dirty="0" smtClean="0">
                <a:solidFill>
                  <a:schemeClr val="tx1"/>
                </a:solidFill>
              </a:rPr>
              <a:t> </a:t>
            </a:r>
            <a:r>
              <a:rPr lang="en-IN" dirty="0">
                <a:solidFill>
                  <a:schemeClr val="tx1"/>
                </a:solidFill>
              </a:rPr>
              <a:t>= flow of mass from element </a:t>
            </a:r>
            <a:r>
              <a:rPr lang="en-IN" dirty="0" err="1">
                <a:solidFill>
                  <a:schemeClr val="tx1"/>
                </a:solidFill>
              </a:rPr>
              <a:t>i</a:t>
            </a:r>
            <a:r>
              <a:rPr lang="en-IN" dirty="0">
                <a:solidFill>
                  <a:schemeClr val="tx1"/>
                </a:solidFill>
              </a:rPr>
              <a:t> of P to element j of Q</a:t>
            </a:r>
            <a:endParaRPr lang="en-IN" dirty="0">
              <a:solidFill>
                <a:schemeClr val="tx1"/>
              </a:solidFill>
            </a:endParaRPr>
          </a:p>
          <a:p>
            <a:pPr marL="34290" indent="0">
              <a:buNone/>
            </a:pPr>
            <a:r>
              <a:rPr lang="en-IN" dirty="0" err="1">
                <a:solidFill>
                  <a:schemeClr val="tx1"/>
                </a:solidFill>
              </a:rPr>
              <a:t>d</a:t>
            </a:r>
            <a:r>
              <a:rPr lang="en-IN" baseline="-25000" dirty="0" err="1">
                <a:solidFill>
                  <a:schemeClr val="tx1"/>
                </a:solidFill>
              </a:rPr>
              <a:t>i,j</a:t>
            </a:r>
            <a:r>
              <a:rPr lang="en-IN" baseline="-25000" dirty="0">
                <a:solidFill>
                  <a:schemeClr val="tx1"/>
                </a:solidFill>
              </a:rPr>
              <a:t> </a:t>
            </a:r>
            <a:r>
              <a:rPr lang="en-IN" dirty="0">
                <a:solidFill>
                  <a:schemeClr val="tx1"/>
                </a:solidFill>
              </a:rPr>
              <a:t>= ground distance between element </a:t>
            </a:r>
            <a:r>
              <a:rPr lang="en-IN" dirty="0" err="1">
                <a:solidFill>
                  <a:schemeClr val="tx1"/>
                </a:solidFill>
              </a:rPr>
              <a:t>i</a:t>
            </a:r>
            <a:r>
              <a:rPr lang="en-IN" dirty="0">
                <a:solidFill>
                  <a:schemeClr val="tx1"/>
                </a:solidFill>
              </a:rPr>
              <a:t> of P and element j of Q</a:t>
            </a:r>
            <a:endParaRPr lang="en-IN" dirty="0">
              <a:solidFill>
                <a:schemeClr val="tx1"/>
              </a:solidFill>
            </a:endParaRPr>
          </a:p>
          <a:p>
            <a:pPr marL="34290" indent="0">
              <a:buNone/>
            </a:pPr>
            <a:r>
              <a:rPr lang="en-IN" dirty="0">
                <a:solidFill>
                  <a:schemeClr val="tx1"/>
                </a:solidFill>
              </a:rPr>
              <a:t/>
            </a:r>
            <a:br>
              <a:rPr lang="en-IN" dirty="0">
                <a:solidFill>
                  <a:schemeClr val="tx1"/>
                </a:solidFill>
              </a:rPr>
            </a:br>
            <a:r>
              <a:rPr lang="en-IN" dirty="0">
                <a:solidFill>
                  <a:schemeClr val="tx1"/>
                </a:solidFill>
              </a:rPr>
              <a:t>EMD : D[P,Q] = ∑ ∑ </a:t>
            </a:r>
            <a:r>
              <a:rPr lang="en-IN" dirty="0" err="1">
                <a:solidFill>
                  <a:schemeClr val="tx1"/>
                </a:solidFill>
              </a:rPr>
              <a:t>d</a:t>
            </a:r>
            <a:r>
              <a:rPr lang="en-IN" baseline="-25000" dirty="0" err="1">
                <a:solidFill>
                  <a:schemeClr val="tx1"/>
                </a:solidFill>
              </a:rPr>
              <a:t>i,j</a:t>
            </a:r>
            <a:r>
              <a:rPr lang="en-IN" dirty="0">
                <a:solidFill>
                  <a:schemeClr val="tx1"/>
                </a:solidFill>
              </a:rPr>
              <a:t> </a:t>
            </a:r>
            <a:r>
              <a:rPr lang="en-IN" dirty="0" err="1">
                <a:solidFill>
                  <a:schemeClr val="tx1"/>
                </a:solidFill>
              </a:rPr>
              <a:t>f</a:t>
            </a:r>
            <a:r>
              <a:rPr lang="en-IN" baseline="-25000" dirty="0" err="1">
                <a:solidFill>
                  <a:schemeClr val="tx1"/>
                </a:solidFill>
              </a:rPr>
              <a:t>i,j</a:t>
            </a:r>
            <a:endParaRPr lang="en-IN" dirty="0">
              <a:solidFill>
                <a:schemeClr val="tx1"/>
              </a:solidFill>
            </a:endParaRPr>
          </a:p>
          <a:p>
            <a:pPr marL="34290" indent="0">
              <a:buNone/>
            </a:pPr>
            <a:endParaRPr lang="en-IN" dirty="0" smtClean="0">
              <a:solidFill>
                <a:schemeClr val="tx1"/>
              </a:solidFill>
            </a:endParaRPr>
          </a:p>
        </p:txBody>
      </p:sp>
    </p:spTree>
    <p:extLst>
      <p:ext uri="{BB962C8B-B14F-4D97-AF65-F5344CB8AC3E}">
        <p14:creationId xmlns:p14="http://schemas.microsoft.com/office/powerpoint/2010/main" val="1156986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4370" y="1440180"/>
            <a:ext cx="7665720" cy="4770120"/>
          </a:xfrm>
        </p:spPr>
        <p:txBody>
          <a:bodyPr>
            <a:normAutofit fontScale="92500" lnSpcReduction="20000"/>
          </a:bodyPr>
          <a:lstStyle/>
          <a:p>
            <a:r>
              <a:rPr lang="en-US" sz="2100" dirty="0" smtClean="0">
                <a:solidFill>
                  <a:schemeClr val="tx1"/>
                </a:solidFill>
              </a:rPr>
              <a:t>To implement </a:t>
            </a:r>
            <a:r>
              <a:rPr lang="en-US" sz="2100" b="1" dirty="0" smtClean="0">
                <a:solidFill>
                  <a:schemeClr val="tx1"/>
                </a:solidFill>
              </a:rPr>
              <a:t>t-closeness</a:t>
            </a:r>
            <a:r>
              <a:rPr lang="en-US" sz="2100" dirty="0" smtClean="0">
                <a:solidFill>
                  <a:schemeClr val="tx1"/>
                </a:solidFill>
              </a:rPr>
              <a:t> :</a:t>
            </a:r>
          </a:p>
          <a:p>
            <a:pPr marL="34290" indent="0">
              <a:buNone/>
            </a:pPr>
            <a:r>
              <a:rPr lang="en-US" sz="2100" dirty="0" smtClean="0">
                <a:solidFill>
                  <a:schemeClr val="tx1"/>
                </a:solidFill>
              </a:rPr>
              <a:t>All generalizations for K-anonymity were used. However some changes were done which are as follows:</a:t>
            </a:r>
          </a:p>
          <a:p>
            <a:pPr lvl="0">
              <a:buClr>
                <a:srgbClr val="A6B727"/>
              </a:buClr>
            </a:pPr>
            <a:r>
              <a:rPr lang="en-US" sz="2100" dirty="0">
                <a:solidFill>
                  <a:srgbClr val="818183">
                    <a:lumMod val="50000"/>
                  </a:srgbClr>
                </a:solidFill>
              </a:rPr>
              <a:t>Education :</a:t>
            </a:r>
          </a:p>
          <a:p>
            <a:pPr lvl="1">
              <a:buClr>
                <a:srgbClr val="A6B727"/>
              </a:buClr>
              <a:buFont typeface="Courier New" panose="02070309020205020404" pitchFamily="49" charset="0"/>
              <a:buChar char="o"/>
            </a:pPr>
            <a:r>
              <a:rPr lang="en-US" sz="1700" dirty="0">
                <a:solidFill>
                  <a:srgbClr val="818183">
                    <a:lumMod val="50000"/>
                  </a:srgbClr>
                </a:solidFill>
                <a:latin typeface="Times New Roman" panose="02020603050405020304" pitchFamily="18" charset="0"/>
                <a:cs typeface="Times New Roman" panose="02020603050405020304" pitchFamily="18" charset="0"/>
              </a:rPr>
              <a:t>School -&gt; {1</a:t>
            </a:r>
            <a:r>
              <a:rPr lang="en-US" sz="1700" baseline="30000" dirty="0">
                <a:solidFill>
                  <a:srgbClr val="818183">
                    <a:lumMod val="50000"/>
                  </a:srgbClr>
                </a:solidFill>
                <a:latin typeface="Times New Roman" panose="02020603050405020304" pitchFamily="18" charset="0"/>
                <a:cs typeface="Times New Roman" panose="02020603050405020304" pitchFamily="18" charset="0"/>
              </a:rPr>
              <a:t>st</a:t>
            </a:r>
            <a:r>
              <a:rPr lang="en-US" sz="1700" dirty="0">
                <a:solidFill>
                  <a:srgbClr val="818183">
                    <a:lumMod val="50000"/>
                  </a:srgbClr>
                </a:solidFill>
                <a:latin typeface="Times New Roman" panose="02020603050405020304" pitchFamily="18" charset="0"/>
                <a:cs typeface="Times New Roman" panose="02020603050405020304" pitchFamily="18" charset="0"/>
              </a:rPr>
              <a:t>-4</a:t>
            </a:r>
            <a:r>
              <a:rPr lang="en-US" sz="1700" baseline="30000" dirty="0">
                <a:solidFill>
                  <a:srgbClr val="818183">
                    <a:lumMod val="50000"/>
                  </a:srgbClr>
                </a:solidFill>
                <a:latin typeface="Times New Roman" panose="02020603050405020304" pitchFamily="18" charset="0"/>
                <a:cs typeface="Times New Roman" panose="02020603050405020304" pitchFamily="18" charset="0"/>
              </a:rPr>
              <a:t>th</a:t>
            </a:r>
            <a:r>
              <a:rPr lang="en-US" sz="1700" dirty="0">
                <a:solidFill>
                  <a:srgbClr val="818183">
                    <a:lumMod val="50000"/>
                  </a:srgbClr>
                </a:solidFill>
                <a:latin typeface="Times New Roman" panose="02020603050405020304" pitchFamily="18" charset="0"/>
                <a:cs typeface="Times New Roman" panose="02020603050405020304" pitchFamily="18" charset="0"/>
              </a:rPr>
              <a:t>, 5</a:t>
            </a:r>
            <a:r>
              <a:rPr lang="en-US" sz="1700" baseline="30000" dirty="0">
                <a:solidFill>
                  <a:srgbClr val="818183">
                    <a:lumMod val="50000"/>
                  </a:srgbClr>
                </a:solidFill>
                <a:latin typeface="Times New Roman" panose="02020603050405020304" pitchFamily="18" charset="0"/>
                <a:cs typeface="Times New Roman" panose="02020603050405020304" pitchFamily="18" charset="0"/>
              </a:rPr>
              <a:t>th</a:t>
            </a:r>
            <a:r>
              <a:rPr lang="en-US" sz="1700" dirty="0">
                <a:solidFill>
                  <a:srgbClr val="818183">
                    <a:lumMod val="50000"/>
                  </a:srgbClr>
                </a:solidFill>
                <a:latin typeface="Times New Roman" panose="02020603050405020304" pitchFamily="18" charset="0"/>
                <a:cs typeface="Times New Roman" panose="02020603050405020304" pitchFamily="18" charset="0"/>
              </a:rPr>
              <a:t>-6</a:t>
            </a:r>
            <a:r>
              <a:rPr lang="en-US" sz="1700" baseline="30000" dirty="0">
                <a:solidFill>
                  <a:srgbClr val="818183">
                    <a:lumMod val="50000"/>
                  </a:srgbClr>
                </a:solidFill>
                <a:latin typeface="Times New Roman" panose="02020603050405020304" pitchFamily="18" charset="0"/>
                <a:cs typeface="Times New Roman" panose="02020603050405020304" pitchFamily="18" charset="0"/>
              </a:rPr>
              <a:t>th</a:t>
            </a:r>
            <a:r>
              <a:rPr lang="en-US" sz="1700" dirty="0">
                <a:solidFill>
                  <a:srgbClr val="818183">
                    <a:lumMod val="50000"/>
                  </a:srgbClr>
                </a:solidFill>
                <a:latin typeface="Times New Roman" panose="02020603050405020304" pitchFamily="18" charset="0"/>
                <a:cs typeface="Times New Roman" panose="02020603050405020304" pitchFamily="18" charset="0"/>
              </a:rPr>
              <a:t>, 7</a:t>
            </a:r>
            <a:r>
              <a:rPr lang="en-US" sz="1700" baseline="30000" dirty="0">
                <a:solidFill>
                  <a:srgbClr val="818183">
                    <a:lumMod val="50000"/>
                  </a:srgbClr>
                </a:solidFill>
                <a:latin typeface="Times New Roman" panose="02020603050405020304" pitchFamily="18" charset="0"/>
                <a:cs typeface="Times New Roman" panose="02020603050405020304" pitchFamily="18" charset="0"/>
              </a:rPr>
              <a:t>th</a:t>
            </a:r>
            <a:r>
              <a:rPr lang="en-US" sz="1700" dirty="0">
                <a:solidFill>
                  <a:srgbClr val="818183">
                    <a:lumMod val="50000"/>
                  </a:srgbClr>
                </a:solidFill>
                <a:latin typeface="Times New Roman" panose="02020603050405020304" pitchFamily="18" charset="0"/>
                <a:cs typeface="Times New Roman" panose="02020603050405020304" pitchFamily="18" charset="0"/>
              </a:rPr>
              <a:t>-8</a:t>
            </a:r>
            <a:r>
              <a:rPr lang="en-US" sz="1700" baseline="30000" dirty="0">
                <a:solidFill>
                  <a:srgbClr val="818183">
                    <a:lumMod val="50000"/>
                  </a:srgbClr>
                </a:solidFill>
                <a:latin typeface="Times New Roman" panose="02020603050405020304" pitchFamily="18" charset="0"/>
                <a:cs typeface="Times New Roman" panose="02020603050405020304" pitchFamily="18" charset="0"/>
              </a:rPr>
              <a:t>th</a:t>
            </a:r>
            <a:r>
              <a:rPr lang="en-US" sz="1700" dirty="0">
                <a:solidFill>
                  <a:srgbClr val="818183">
                    <a:lumMod val="50000"/>
                  </a:srgbClr>
                </a:solidFill>
                <a:latin typeface="Times New Roman" panose="02020603050405020304" pitchFamily="18" charset="0"/>
                <a:cs typeface="Times New Roman" panose="02020603050405020304" pitchFamily="18" charset="0"/>
              </a:rPr>
              <a:t>, 9</a:t>
            </a:r>
            <a:r>
              <a:rPr lang="en-US" sz="1700" baseline="30000" dirty="0">
                <a:solidFill>
                  <a:srgbClr val="818183">
                    <a:lumMod val="50000"/>
                  </a:srgbClr>
                </a:solidFill>
                <a:latin typeface="Times New Roman" panose="02020603050405020304" pitchFamily="18" charset="0"/>
                <a:cs typeface="Times New Roman" panose="02020603050405020304" pitchFamily="18" charset="0"/>
              </a:rPr>
              <a:t>th</a:t>
            </a:r>
            <a:r>
              <a:rPr lang="en-US" sz="1700" dirty="0">
                <a:solidFill>
                  <a:srgbClr val="818183">
                    <a:lumMod val="50000"/>
                  </a:srgbClr>
                </a:solidFill>
                <a:latin typeface="Times New Roman" panose="02020603050405020304" pitchFamily="18" charset="0"/>
                <a:cs typeface="Times New Roman" panose="02020603050405020304" pitchFamily="18" charset="0"/>
              </a:rPr>
              <a:t>, 10</a:t>
            </a:r>
            <a:r>
              <a:rPr lang="en-US" sz="1700" baseline="30000" dirty="0">
                <a:solidFill>
                  <a:srgbClr val="818183">
                    <a:lumMod val="50000"/>
                  </a:srgbClr>
                </a:solidFill>
                <a:latin typeface="Times New Roman" panose="02020603050405020304" pitchFamily="18" charset="0"/>
                <a:cs typeface="Times New Roman" panose="02020603050405020304" pitchFamily="18" charset="0"/>
              </a:rPr>
              <a:t>th</a:t>
            </a:r>
            <a:r>
              <a:rPr lang="en-US" sz="1700" dirty="0">
                <a:solidFill>
                  <a:srgbClr val="818183">
                    <a:lumMod val="50000"/>
                  </a:srgbClr>
                </a:solidFill>
                <a:latin typeface="Times New Roman" panose="02020603050405020304" pitchFamily="18" charset="0"/>
                <a:cs typeface="Times New Roman" panose="02020603050405020304" pitchFamily="18" charset="0"/>
              </a:rPr>
              <a:t>, 11</a:t>
            </a:r>
            <a:r>
              <a:rPr lang="en-US" sz="1700" baseline="30000" dirty="0">
                <a:solidFill>
                  <a:srgbClr val="818183">
                    <a:lumMod val="50000"/>
                  </a:srgbClr>
                </a:solidFill>
                <a:latin typeface="Times New Roman" panose="02020603050405020304" pitchFamily="18" charset="0"/>
                <a:cs typeface="Times New Roman" panose="02020603050405020304" pitchFamily="18" charset="0"/>
              </a:rPr>
              <a:t>th</a:t>
            </a:r>
            <a:r>
              <a:rPr lang="en-US" sz="1700" dirty="0">
                <a:solidFill>
                  <a:srgbClr val="818183">
                    <a:lumMod val="50000"/>
                  </a:srgbClr>
                </a:solidFill>
                <a:latin typeface="Times New Roman" panose="02020603050405020304" pitchFamily="18" charset="0"/>
                <a:cs typeface="Times New Roman" panose="02020603050405020304" pitchFamily="18" charset="0"/>
              </a:rPr>
              <a:t>, 12</a:t>
            </a:r>
            <a:r>
              <a:rPr lang="en-US" sz="1700" baseline="30000" dirty="0">
                <a:solidFill>
                  <a:srgbClr val="818183">
                    <a:lumMod val="50000"/>
                  </a:srgbClr>
                </a:solidFill>
                <a:latin typeface="Times New Roman" panose="02020603050405020304" pitchFamily="18" charset="0"/>
                <a:cs typeface="Times New Roman" panose="02020603050405020304" pitchFamily="18" charset="0"/>
              </a:rPr>
              <a:t>th</a:t>
            </a:r>
            <a:r>
              <a:rPr lang="en-US" sz="1700" dirty="0">
                <a:solidFill>
                  <a:srgbClr val="818183">
                    <a:lumMod val="50000"/>
                  </a:srgbClr>
                </a:solidFill>
                <a:latin typeface="Times New Roman" panose="02020603050405020304" pitchFamily="18" charset="0"/>
                <a:cs typeface="Times New Roman" panose="02020603050405020304" pitchFamily="18" charset="0"/>
              </a:rPr>
              <a:t>}</a:t>
            </a:r>
          </a:p>
          <a:p>
            <a:pPr lvl="1">
              <a:buClr>
                <a:srgbClr val="A6B727"/>
              </a:buClr>
              <a:buFont typeface="Courier New" panose="02070309020205020404" pitchFamily="49" charset="0"/>
              <a:buChar char="o"/>
            </a:pPr>
            <a:r>
              <a:rPr lang="en-US" sz="1700" dirty="0">
                <a:solidFill>
                  <a:srgbClr val="818183">
                    <a:lumMod val="50000"/>
                  </a:srgbClr>
                </a:solidFill>
                <a:latin typeface="Times New Roman" panose="02020603050405020304" pitchFamily="18" charset="0"/>
                <a:cs typeface="Times New Roman" panose="02020603050405020304" pitchFamily="18" charset="0"/>
              </a:rPr>
              <a:t>Undergraduate -&gt; {Some-college, Bachelors}</a:t>
            </a:r>
          </a:p>
          <a:p>
            <a:pPr lvl="1">
              <a:buClr>
                <a:srgbClr val="A6B727"/>
              </a:buClr>
              <a:buFont typeface="Courier New" panose="02070309020205020404" pitchFamily="49" charset="0"/>
              <a:buChar char="o"/>
            </a:pPr>
            <a:r>
              <a:rPr lang="en-US" sz="1700" dirty="0">
                <a:solidFill>
                  <a:srgbClr val="818183">
                    <a:lumMod val="50000"/>
                  </a:srgbClr>
                </a:solidFill>
                <a:latin typeface="Times New Roman" panose="02020603050405020304" pitchFamily="18" charset="0"/>
                <a:cs typeface="Times New Roman" panose="02020603050405020304" pitchFamily="18" charset="0"/>
              </a:rPr>
              <a:t>Graduate -&gt; {HS-grad, </a:t>
            </a:r>
            <a:r>
              <a:rPr lang="en-US" sz="1700" dirty="0" err="1">
                <a:solidFill>
                  <a:srgbClr val="818183">
                    <a:lumMod val="50000"/>
                  </a:srgbClr>
                </a:solidFill>
                <a:latin typeface="Times New Roman" panose="02020603050405020304" pitchFamily="18" charset="0"/>
                <a:cs typeface="Times New Roman" panose="02020603050405020304" pitchFamily="18" charset="0"/>
              </a:rPr>
              <a:t>Assoc-voc</a:t>
            </a:r>
            <a:r>
              <a:rPr lang="en-US" sz="1700" dirty="0">
                <a:solidFill>
                  <a:srgbClr val="818183">
                    <a:lumMod val="50000"/>
                  </a:srgbClr>
                </a:solidFill>
                <a:latin typeface="Times New Roman" panose="02020603050405020304" pitchFamily="18" charset="0"/>
                <a:cs typeface="Times New Roman" panose="02020603050405020304" pitchFamily="18" charset="0"/>
              </a:rPr>
              <a:t>, </a:t>
            </a:r>
            <a:r>
              <a:rPr lang="en-US" sz="1700" dirty="0" err="1">
                <a:solidFill>
                  <a:srgbClr val="818183">
                    <a:lumMod val="50000"/>
                  </a:srgbClr>
                </a:solidFill>
                <a:latin typeface="Times New Roman" panose="02020603050405020304" pitchFamily="18" charset="0"/>
                <a:cs typeface="Times New Roman" panose="02020603050405020304" pitchFamily="18" charset="0"/>
              </a:rPr>
              <a:t>Assoc-acdm</a:t>
            </a:r>
            <a:r>
              <a:rPr lang="en-US" sz="1700" dirty="0">
                <a:solidFill>
                  <a:srgbClr val="818183">
                    <a:lumMod val="50000"/>
                  </a:srgbClr>
                </a:solidFill>
                <a:latin typeface="Times New Roman" panose="02020603050405020304" pitchFamily="18" charset="0"/>
                <a:cs typeface="Times New Roman" panose="02020603050405020304" pitchFamily="18" charset="0"/>
              </a:rPr>
              <a:t>, Prof-school, Doctorate, Masters</a:t>
            </a:r>
            <a:r>
              <a:rPr lang="en-US" sz="1700" dirty="0" smtClean="0">
                <a:solidFill>
                  <a:srgbClr val="818183">
                    <a:lumMod val="50000"/>
                  </a:srgbClr>
                </a:solidFill>
                <a:latin typeface="Times New Roman" panose="02020603050405020304" pitchFamily="18" charset="0"/>
                <a:cs typeface="Times New Roman" panose="02020603050405020304" pitchFamily="18" charset="0"/>
              </a:rPr>
              <a:t>}</a:t>
            </a:r>
            <a:endParaRPr lang="en-US" sz="1700"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rPr>
              <a:t>For some records, the following generalizations were applied on the Education attribute :</a:t>
            </a:r>
          </a:p>
          <a:p>
            <a:pPr lvl="1">
              <a:buFont typeface="Courier New" panose="02070309020205020404" pitchFamily="49" charset="0"/>
              <a:buChar char="o"/>
            </a:pPr>
            <a:r>
              <a:rPr lang="en-US" sz="1700" dirty="0" smtClean="0">
                <a:solidFill>
                  <a:schemeClr val="tx1"/>
                </a:solidFill>
                <a:latin typeface="Times New Roman" panose="02020603050405020304" pitchFamily="18" charset="0"/>
                <a:cs typeface="Times New Roman" panose="02020603050405020304" pitchFamily="18" charset="0"/>
              </a:rPr>
              <a:t>School/Grad -&gt; {</a:t>
            </a:r>
            <a:r>
              <a:rPr lang="en-US" sz="1700" dirty="0">
                <a:solidFill>
                  <a:srgbClr val="818183">
                    <a:lumMod val="50000"/>
                  </a:srgbClr>
                </a:solidFill>
                <a:latin typeface="Times New Roman" panose="02020603050405020304" pitchFamily="18" charset="0"/>
                <a:cs typeface="Times New Roman" panose="02020603050405020304" pitchFamily="18" charset="0"/>
              </a:rPr>
              <a:t>1</a:t>
            </a:r>
            <a:r>
              <a:rPr lang="en-US" sz="1700" baseline="30000" dirty="0">
                <a:solidFill>
                  <a:srgbClr val="818183">
                    <a:lumMod val="50000"/>
                  </a:srgbClr>
                </a:solidFill>
                <a:latin typeface="Times New Roman" panose="02020603050405020304" pitchFamily="18" charset="0"/>
                <a:cs typeface="Times New Roman" panose="02020603050405020304" pitchFamily="18" charset="0"/>
              </a:rPr>
              <a:t>st</a:t>
            </a:r>
            <a:r>
              <a:rPr lang="en-US" sz="1700" dirty="0">
                <a:solidFill>
                  <a:srgbClr val="818183">
                    <a:lumMod val="50000"/>
                  </a:srgbClr>
                </a:solidFill>
                <a:latin typeface="Times New Roman" panose="02020603050405020304" pitchFamily="18" charset="0"/>
                <a:cs typeface="Times New Roman" panose="02020603050405020304" pitchFamily="18" charset="0"/>
              </a:rPr>
              <a:t>-4</a:t>
            </a:r>
            <a:r>
              <a:rPr lang="en-US" sz="1700" baseline="30000" dirty="0">
                <a:solidFill>
                  <a:srgbClr val="818183">
                    <a:lumMod val="50000"/>
                  </a:srgbClr>
                </a:solidFill>
                <a:latin typeface="Times New Roman" panose="02020603050405020304" pitchFamily="18" charset="0"/>
                <a:cs typeface="Times New Roman" panose="02020603050405020304" pitchFamily="18" charset="0"/>
              </a:rPr>
              <a:t>th</a:t>
            </a:r>
            <a:r>
              <a:rPr lang="en-US" sz="1700" dirty="0">
                <a:solidFill>
                  <a:srgbClr val="818183">
                    <a:lumMod val="50000"/>
                  </a:srgbClr>
                </a:solidFill>
                <a:latin typeface="Times New Roman" panose="02020603050405020304" pitchFamily="18" charset="0"/>
                <a:cs typeface="Times New Roman" panose="02020603050405020304" pitchFamily="18" charset="0"/>
              </a:rPr>
              <a:t>, </a:t>
            </a:r>
            <a:r>
              <a:rPr lang="en-US" sz="1700" dirty="0" smtClean="0">
                <a:solidFill>
                  <a:srgbClr val="818183">
                    <a:lumMod val="50000"/>
                  </a:srgbClr>
                </a:solidFill>
                <a:latin typeface="Times New Roman" panose="02020603050405020304" pitchFamily="18" charset="0"/>
                <a:cs typeface="Times New Roman" panose="02020603050405020304" pitchFamily="18" charset="0"/>
              </a:rPr>
              <a:t>5</a:t>
            </a:r>
            <a:r>
              <a:rPr lang="en-US" sz="1700" baseline="30000" dirty="0" smtClean="0">
                <a:solidFill>
                  <a:srgbClr val="818183">
                    <a:lumMod val="50000"/>
                  </a:srgbClr>
                </a:solidFill>
                <a:latin typeface="Times New Roman" panose="02020603050405020304" pitchFamily="18" charset="0"/>
                <a:cs typeface="Times New Roman" panose="02020603050405020304" pitchFamily="18" charset="0"/>
              </a:rPr>
              <a:t>th</a:t>
            </a:r>
            <a:r>
              <a:rPr lang="en-US" sz="1700" dirty="0" smtClean="0">
                <a:solidFill>
                  <a:srgbClr val="818183">
                    <a:lumMod val="50000"/>
                  </a:srgbClr>
                </a:solidFill>
                <a:latin typeface="Times New Roman" panose="02020603050405020304" pitchFamily="18" charset="0"/>
                <a:cs typeface="Times New Roman" panose="02020603050405020304" pitchFamily="18" charset="0"/>
              </a:rPr>
              <a:t>-6</a:t>
            </a:r>
            <a:r>
              <a:rPr lang="en-US" sz="1700" baseline="30000" dirty="0" smtClean="0">
                <a:solidFill>
                  <a:srgbClr val="818183">
                    <a:lumMod val="50000"/>
                  </a:srgbClr>
                </a:solidFill>
                <a:latin typeface="Times New Roman" panose="02020603050405020304" pitchFamily="18" charset="0"/>
                <a:cs typeface="Times New Roman" panose="02020603050405020304" pitchFamily="18" charset="0"/>
              </a:rPr>
              <a:t>th</a:t>
            </a:r>
            <a:r>
              <a:rPr lang="en-US" sz="1700" dirty="0" smtClean="0">
                <a:solidFill>
                  <a:srgbClr val="818183">
                    <a:lumMod val="50000"/>
                  </a:srgbClr>
                </a:solidFill>
                <a:latin typeface="Times New Roman" panose="02020603050405020304" pitchFamily="18" charset="0"/>
                <a:cs typeface="Times New Roman" panose="02020603050405020304" pitchFamily="18" charset="0"/>
              </a:rPr>
              <a:t>, 7</a:t>
            </a:r>
            <a:r>
              <a:rPr lang="en-US" sz="1700" baseline="30000" dirty="0" smtClean="0">
                <a:solidFill>
                  <a:srgbClr val="818183">
                    <a:lumMod val="50000"/>
                  </a:srgbClr>
                </a:solidFill>
                <a:latin typeface="Times New Roman" panose="02020603050405020304" pitchFamily="18" charset="0"/>
                <a:cs typeface="Times New Roman" panose="02020603050405020304" pitchFamily="18" charset="0"/>
              </a:rPr>
              <a:t>th</a:t>
            </a:r>
            <a:r>
              <a:rPr lang="en-US" sz="1700" dirty="0" smtClean="0">
                <a:solidFill>
                  <a:srgbClr val="818183">
                    <a:lumMod val="50000"/>
                  </a:srgbClr>
                </a:solidFill>
                <a:latin typeface="Times New Roman" panose="02020603050405020304" pitchFamily="18" charset="0"/>
                <a:cs typeface="Times New Roman" panose="02020603050405020304" pitchFamily="18" charset="0"/>
              </a:rPr>
              <a:t>-8</a:t>
            </a:r>
            <a:r>
              <a:rPr lang="en-US" sz="1700" baseline="30000" dirty="0" smtClean="0">
                <a:solidFill>
                  <a:srgbClr val="818183">
                    <a:lumMod val="50000"/>
                  </a:srgbClr>
                </a:solidFill>
                <a:latin typeface="Times New Roman" panose="02020603050405020304" pitchFamily="18" charset="0"/>
                <a:cs typeface="Times New Roman" panose="02020603050405020304" pitchFamily="18" charset="0"/>
              </a:rPr>
              <a:t>th</a:t>
            </a:r>
            <a:r>
              <a:rPr lang="en-US" sz="1700" dirty="0" smtClean="0">
                <a:solidFill>
                  <a:srgbClr val="818183">
                    <a:lumMod val="50000"/>
                  </a:srgbClr>
                </a:solidFill>
                <a:latin typeface="Times New Roman" panose="02020603050405020304" pitchFamily="18" charset="0"/>
                <a:cs typeface="Times New Roman" panose="02020603050405020304" pitchFamily="18" charset="0"/>
              </a:rPr>
              <a:t>, 9</a:t>
            </a:r>
            <a:r>
              <a:rPr lang="en-US" sz="1700" baseline="30000" dirty="0" smtClean="0">
                <a:solidFill>
                  <a:srgbClr val="818183">
                    <a:lumMod val="50000"/>
                  </a:srgbClr>
                </a:solidFill>
                <a:latin typeface="Times New Roman" panose="02020603050405020304" pitchFamily="18" charset="0"/>
                <a:cs typeface="Times New Roman" panose="02020603050405020304" pitchFamily="18" charset="0"/>
              </a:rPr>
              <a:t>th</a:t>
            </a:r>
            <a:r>
              <a:rPr lang="en-US" sz="1700" dirty="0" smtClean="0">
                <a:solidFill>
                  <a:srgbClr val="818183">
                    <a:lumMod val="50000"/>
                  </a:srgbClr>
                </a:solidFill>
                <a:latin typeface="Times New Roman" panose="02020603050405020304" pitchFamily="18" charset="0"/>
                <a:cs typeface="Times New Roman" panose="02020603050405020304" pitchFamily="18" charset="0"/>
              </a:rPr>
              <a:t>, Prof-school</a:t>
            </a:r>
            <a:r>
              <a:rPr lang="en-US" sz="1700" dirty="0">
                <a:solidFill>
                  <a:srgbClr val="818183">
                    <a:lumMod val="50000"/>
                  </a:srgbClr>
                </a:solidFill>
                <a:latin typeface="Times New Roman" panose="02020603050405020304" pitchFamily="18" charset="0"/>
                <a:cs typeface="Times New Roman" panose="02020603050405020304" pitchFamily="18" charset="0"/>
              </a:rPr>
              <a:t>, Doctorate, </a:t>
            </a:r>
            <a:r>
              <a:rPr lang="en-US" sz="1700" dirty="0" smtClean="0">
                <a:solidFill>
                  <a:srgbClr val="818183">
                    <a:lumMod val="50000"/>
                  </a:srgbClr>
                </a:solidFill>
                <a:latin typeface="Times New Roman" panose="02020603050405020304" pitchFamily="18" charset="0"/>
                <a:cs typeface="Times New Roman" panose="02020603050405020304" pitchFamily="18" charset="0"/>
              </a:rPr>
              <a:t>Masters}</a:t>
            </a:r>
          </a:p>
          <a:p>
            <a:pPr lvl="1">
              <a:buFont typeface="Courier New" panose="02070309020205020404" pitchFamily="49" charset="0"/>
              <a:buChar char="o"/>
            </a:pPr>
            <a:r>
              <a:rPr lang="en-US" sz="1700" dirty="0" smtClean="0">
                <a:solidFill>
                  <a:srgbClr val="818183">
                    <a:lumMod val="50000"/>
                  </a:srgbClr>
                </a:solidFill>
                <a:latin typeface="Times New Roman" panose="02020603050405020304" pitchFamily="18" charset="0"/>
                <a:cs typeface="Times New Roman" panose="02020603050405020304" pitchFamily="18" charset="0"/>
              </a:rPr>
              <a:t>School/UG </a:t>
            </a:r>
            <a:r>
              <a:rPr lang="en-US" sz="1700" dirty="0">
                <a:solidFill>
                  <a:srgbClr val="818183">
                    <a:lumMod val="50000"/>
                  </a:srgbClr>
                </a:solidFill>
                <a:latin typeface="Times New Roman" panose="02020603050405020304" pitchFamily="18" charset="0"/>
                <a:cs typeface="Times New Roman" panose="02020603050405020304" pitchFamily="18" charset="0"/>
              </a:rPr>
              <a:t>-&gt; {1</a:t>
            </a:r>
            <a:r>
              <a:rPr lang="en-US" sz="1700" baseline="30000" dirty="0">
                <a:solidFill>
                  <a:srgbClr val="818183">
                    <a:lumMod val="50000"/>
                  </a:srgbClr>
                </a:solidFill>
                <a:latin typeface="Times New Roman" panose="02020603050405020304" pitchFamily="18" charset="0"/>
                <a:cs typeface="Times New Roman" panose="02020603050405020304" pitchFamily="18" charset="0"/>
              </a:rPr>
              <a:t>st</a:t>
            </a:r>
            <a:r>
              <a:rPr lang="en-US" sz="1700" dirty="0">
                <a:solidFill>
                  <a:srgbClr val="818183">
                    <a:lumMod val="50000"/>
                  </a:srgbClr>
                </a:solidFill>
                <a:latin typeface="Times New Roman" panose="02020603050405020304" pitchFamily="18" charset="0"/>
                <a:cs typeface="Times New Roman" panose="02020603050405020304" pitchFamily="18" charset="0"/>
              </a:rPr>
              <a:t>-4</a:t>
            </a:r>
            <a:r>
              <a:rPr lang="en-US" sz="1700" baseline="30000" dirty="0">
                <a:solidFill>
                  <a:srgbClr val="818183">
                    <a:lumMod val="50000"/>
                  </a:srgbClr>
                </a:solidFill>
                <a:latin typeface="Times New Roman" panose="02020603050405020304" pitchFamily="18" charset="0"/>
                <a:cs typeface="Times New Roman" panose="02020603050405020304" pitchFamily="18" charset="0"/>
              </a:rPr>
              <a:t>th</a:t>
            </a:r>
            <a:r>
              <a:rPr lang="en-US" sz="1700" dirty="0">
                <a:solidFill>
                  <a:srgbClr val="818183">
                    <a:lumMod val="50000"/>
                  </a:srgbClr>
                </a:solidFill>
                <a:latin typeface="Times New Roman" panose="02020603050405020304" pitchFamily="18" charset="0"/>
                <a:cs typeface="Times New Roman" panose="02020603050405020304" pitchFamily="18" charset="0"/>
              </a:rPr>
              <a:t>, 5</a:t>
            </a:r>
            <a:r>
              <a:rPr lang="en-US" sz="1700" baseline="30000" dirty="0">
                <a:solidFill>
                  <a:srgbClr val="818183">
                    <a:lumMod val="50000"/>
                  </a:srgbClr>
                </a:solidFill>
                <a:latin typeface="Times New Roman" panose="02020603050405020304" pitchFamily="18" charset="0"/>
                <a:cs typeface="Times New Roman" panose="02020603050405020304" pitchFamily="18" charset="0"/>
              </a:rPr>
              <a:t>th</a:t>
            </a:r>
            <a:r>
              <a:rPr lang="en-US" sz="1700" dirty="0">
                <a:solidFill>
                  <a:srgbClr val="818183">
                    <a:lumMod val="50000"/>
                  </a:srgbClr>
                </a:solidFill>
                <a:latin typeface="Times New Roman" panose="02020603050405020304" pitchFamily="18" charset="0"/>
                <a:cs typeface="Times New Roman" panose="02020603050405020304" pitchFamily="18" charset="0"/>
              </a:rPr>
              <a:t>-6</a:t>
            </a:r>
            <a:r>
              <a:rPr lang="en-US" sz="1700" baseline="30000" dirty="0">
                <a:solidFill>
                  <a:srgbClr val="818183">
                    <a:lumMod val="50000"/>
                  </a:srgbClr>
                </a:solidFill>
                <a:latin typeface="Times New Roman" panose="02020603050405020304" pitchFamily="18" charset="0"/>
                <a:cs typeface="Times New Roman" panose="02020603050405020304" pitchFamily="18" charset="0"/>
              </a:rPr>
              <a:t>th</a:t>
            </a:r>
            <a:r>
              <a:rPr lang="en-US" sz="1700" dirty="0">
                <a:solidFill>
                  <a:srgbClr val="818183">
                    <a:lumMod val="50000"/>
                  </a:srgbClr>
                </a:solidFill>
                <a:latin typeface="Times New Roman" panose="02020603050405020304" pitchFamily="18" charset="0"/>
                <a:cs typeface="Times New Roman" panose="02020603050405020304" pitchFamily="18" charset="0"/>
              </a:rPr>
              <a:t>, 7</a:t>
            </a:r>
            <a:r>
              <a:rPr lang="en-US" sz="1700" baseline="30000" dirty="0">
                <a:solidFill>
                  <a:srgbClr val="818183">
                    <a:lumMod val="50000"/>
                  </a:srgbClr>
                </a:solidFill>
                <a:latin typeface="Times New Roman" panose="02020603050405020304" pitchFamily="18" charset="0"/>
                <a:cs typeface="Times New Roman" panose="02020603050405020304" pitchFamily="18" charset="0"/>
              </a:rPr>
              <a:t>th</a:t>
            </a:r>
            <a:r>
              <a:rPr lang="en-US" sz="1700" dirty="0">
                <a:solidFill>
                  <a:srgbClr val="818183">
                    <a:lumMod val="50000"/>
                  </a:srgbClr>
                </a:solidFill>
                <a:latin typeface="Times New Roman" panose="02020603050405020304" pitchFamily="18" charset="0"/>
                <a:cs typeface="Times New Roman" panose="02020603050405020304" pitchFamily="18" charset="0"/>
              </a:rPr>
              <a:t>-8</a:t>
            </a:r>
            <a:r>
              <a:rPr lang="en-US" sz="1700" baseline="30000" dirty="0">
                <a:solidFill>
                  <a:srgbClr val="818183">
                    <a:lumMod val="50000"/>
                  </a:srgbClr>
                </a:solidFill>
                <a:latin typeface="Times New Roman" panose="02020603050405020304" pitchFamily="18" charset="0"/>
                <a:cs typeface="Times New Roman" panose="02020603050405020304" pitchFamily="18" charset="0"/>
              </a:rPr>
              <a:t>th</a:t>
            </a:r>
            <a:r>
              <a:rPr lang="en-US" sz="1700" dirty="0">
                <a:solidFill>
                  <a:srgbClr val="818183">
                    <a:lumMod val="50000"/>
                  </a:srgbClr>
                </a:solidFill>
                <a:latin typeface="Times New Roman" panose="02020603050405020304" pitchFamily="18" charset="0"/>
                <a:cs typeface="Times New Roman" panose="02020603050405020304" pitchFamily="18" charset="0"/>
              </a:rPr>
              <a:t>, </a:t>
            </a:r>
            <a:r>
              <a:rPr lang="en-US" sz="1700" dirty="0" smtClean="0">
                <a:solidFill>
                  <a:srgbClr val="818183">
                    <a:lumMod val="50000"/>
                  </a:srgbClr>
                </a:solidFill>
                <a:latin typeface="Times New Roman" panose="02020603050405020304" pitchFamily="18" charset="0"/>
                <a:cs typeface="Times New Roman" panose="02020603050405020304" pitchFamily="18" charset="0"/>
              </a:rPr>
              <a:t>9</a:t>
            </a:r>
            <a:r>
              <a:rPr lang="en-US" sz="1700" baseline="30000" dirty="0" smtClean="0">
                <a:solidFill>
                  <a:srgbClr val="818183">
                    <a:lumMod val="50000"/>
                  </a:srgbClr>
                </a:solidFill>
                <a:latin typeface="Times New Roman" panose="02020603050405020304" pitchFamily="18" charset="0"/>
                <a:cs typeface="Times New Roman" panose="02020603050405020304" pitchFamily="18" charset="0"/>
              </a:rPr>
              <a:t>th</a:t>
            </a:r>
            <a:r>
              <a:rPr lang="en-US" sz="1700" dirty="0" smtClean="0">
                <a:solidFill>
                  <a:srgbClr val="818183">
                    <a:lumMod val="50000"/>
                  </a:srgbClr>
                </a:solidFill>
                <a:latin typeface="Times New Roman" panose="02020603050405020304" pitchFamily="18" charset="0"/>
                <a:cs typeface="Times New Roman" panose="02020603050405020304" pitchFamily="18" charset="0"/>
              </a:rPr>
              <a:t>, </a:t>
            </a:r>
            <a:r>
              <a:rPr lang="en-US" sz="1700" dirty="0">
                <a:solidFill>
                  <a:srgbClr val="818183">
                    <a:lumMod val="50000"/>
                  </a:srgbClr>
                </a:solidFill>
                <a:latin typeface="Times New Roman" panose="02020603050405020304" pitchFamily="18" charset="0"/>
                <a:cs typeface="Times New Roman" panose="02020603050405020304" pitchFamily="18" charset="0"/>
              </a:rPr>
              <a:t>Some-college, </a:t>
            </a:r>
            <a:r>
              <a:rPr lang="en-US" sz="1700" dirty="0" smtClean="0">
                <a:solidFill>
                  <a:srgbClr val="818183">
                    <a:lumMod val="50000"/>
                  </a:srgbClr>
                </a:solidFill>
                <a:latin typeface="Times New Roman" panose="02020603050405020304" pitchFamily="18" charset="0"/>
                <a:cs typeface="Times New Roman" panose="02020603050405020304" pitchFamily="18" charset="0"/>
              </a:rPr>
              <a:t>Bachelors}</a:t>
            </a:r>
          </a:p>
          <a:p>
            <a:r>
              <a:rPr lang="en-US" dirty="0">
                <a:solidFill>
                  <a:srgbClr val="818183">
                    <a:lumMod val="50000"/>
                  </a:srgbClr>
                </a:solidFill>
              </a:rPr>
              <a:t>For some records, the following generalizations were applied on the Age:</a:t>
            </a:r>
          </a:p>
          <a:p>
            <a:pPr lvl="1">
              <a:buFont typeface="Courier New" panose="02070309020205020404" pitchFamily="49" charset="0"/>
              <a:buChar char="o"/>
            </a:pPr>
            <a:r>
              <a:rPr lang="en-US" sz="1700" dirty="0">
                <a:solidFill>
                  <a:srgbClr val="818183">
                    <a:lumMod val="50000"/>
                  </a:srgbClr>
                </a:solidFill>
                <a:latin typeface="Times New Roman" panose="02020603050405020304" pitchFamily="18" charset="0"/>
                <a:cs typeface="Times New Roman" panose="02020603050405020304" pitchFamily="18" charset="0"/>
              </a:rPr>
              <a:t>4 -&gt; {1-60}</a:t>
            </a:r>
          </a:p>
          <a:p>
            <a:pPr lvl="1">
              <a:buFont typeface="Courier New" panose="02070309020205020404" pitchFamily="49" charset="0"/>
              <a:buChar char="o"/>
            </a:pPr>
            <a:r>
              <a:rPr lang="en-US" sz="1700" dirty="0">
                <a:solidFill>
                  <a:srgbClr val="818183">
                    <a:lumMod val="50000"/>
                  </a:srgbClr>
                </a:solidFill>
                <a:latin typeface="Times New Roman" panose="02020603050405020304" pitchFamily="18" charset="0"/>
                <a:cs typeface="Times New Roman" panose="02020603050405020304" pitchFamily="18" charset="0"/>
              </a:rPr>
              <a:t>5 -&gt; {1-120}</a:t>
            </a:r>
          </a:p>
          <a:p>
            <a:r>
              <a:rPr lang="en-US" dirty="0">
                <a:solidFill>
                  <a:srgbClr val="818183">
                    <a:lumMod val="50000"/>
                  </a:srgbClr>
                </a:solidFill>
              </a:rPr>
              <a:t>For some records, the following generalizations were applied on </a:t>
            </a:r>
            <a:r>
              <a:rPr lang="en-US" dirty="0" smtClean="0">
                <a:solidFill>
                  <a:srgbClr val="818183">
                    <a:lumMod val="50000"/>
                  </a:srgbClr>
                </a:solidFill>
              </a:rPr>
              <a:t>the Salary:</a:t>
            </a:r>
            <a:endParaRPr lang="en-US" dirty="0">
              <a:solidFill>
                <a:srgbClr val="818183">
                  <a:lumMod val="50000"/>
                </a:srgbClr>
              </a:solidFill>
            </a:endParaRPr>
          </a:p>
          <a:p>
            <a:pPr lvl="1">
              <a:buFont typeface="Courier New" panose="02070309020205020404" pitchFamily="49" charset="0"/>
              <a:buChar char="o"/>
            </a:pPr>
            <a:r>
              <a:rPr lang="en-US" sz="1700" dirty="0" smtClean="0">
                <a:solidFill>
                  <a:srgbClr val="818183">
                    <a:lumMod val="50000"/>
                  </a:srgbClr>
                </a:solidFill>
                <a:latin typeface="Times New Roman" panose="02020603050405020304" pitchFamily="18" charset="0"/>
                <a:cs typeface="Times New Roman" panose="02020603050405020304" pitchFamily="18" charset="0"/>
              </a:rPr>
              <a:t>Any </a:t>
            </a:r>
            <a:r>
              <a:rPr lang="en-US" sz="1700" dirty="0">
                <a:solidFill>
                  <a:srgbClr val="818183">
                    <a:lumMod val="50000"/>
                  </a:srgbClr>
                </a:solidFill>
                <a:latin typeface="Times New Roman" panose="02020603050405020304" pitchFamily="18" charset="0"/>
                <a:cs typeface="Times New Roman" panose="02020603050405020304" pitchFamily="18" charset="0"/>
              </a:rPr>
              <a:t>-&gt; </a:t>
            </a:r>
            <a:r>
              <a:rPr lang="en-US" sz="1700" dirty="0" smtClean="0">
                <a:solidFill>
                  <a:srgbClr val="818183">
                    <a:lumMod val="50000"/>
                  </a:srgbClr>
                </a:solidFill>
                <a:latin typeface="Times New Roman" panose="02020603050405020304" pitchFamily="18" charset="0"/>
                <a:cs typeface="Times New Roman" panose="02020603050405020304" pitchFamily="18" charset="0"/>
              </a:rPr>
              <a:t>&lt;=50K or &gt;50K</a:t>
            </a:r>
            <a:endParaRPr lang="en-US" sz="1700" dirty="0">
              <a:solidFill>
                <a:srgbClr val="818183">
                  <a:lumMod val="50000"/>
                </a:srgbClr>
              </a:solidFill>
              <a:latin typeface="Times New Roman" panose="02020603050405020304" pitchFamily="18" charset="0"/>
              <a:cs typeface="Times New Roman" panose="02020603050405020304" pitchFamily="18" charset="0"/>
            </a:endParaRPr>
          </a:p>
          <a:p>
            <a:pPr marL="205740" lvl="1" indent="0">
              <a:buNone/>
            </a:pPr>
            <a:endParaRPr lang="en-US" sz="1700" dirty="0" smtClean="0">
              <a:solidFill>
                <a:srgbClr val="818183">
                  <a:lumMod val="50000"/>
                </a:srgbClr>
              </a:solidFill>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endParaRPr lang="en-US" sz="1700" dirty="0">
              <a:solidFill>
                <a:srgbClr val="818183">
                  <a:lumMod val="50000"/>
                </a:srgb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273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810" y="835724"/>
            <a:ext cx="7665720" cy="6467594"/>
          </a:xfrm>
        </p:spPr>
        <p:txBody>
          <a:bodyPr>
            <a:normAutofit/>
          </a:bodyPr>
          <a:lstStyle/>
          <a:p>
            <a:endParaRPr lang="en-US" sz="1600" dirty="0" smtClean="0">
              <a:solidFill>
                <a:schemeClr val="tx1"/>
              </a:solidFill>
            </a:endParaRPr>
          </a:p>
          <a:p>
            <a:r>
              <a:rPr lang="en-US" sz="1600" dirty="0" smtClean="0">
                <a:solidFill>
                  <a:schemeClr val="tx1"/>
                </a:solidFill>
              </a:rPr>
              <a:t>After implementing </a:t>
            </a:r>
            <a:r>
              <a:rPr lang="en-US" sz="1600" b="1" dirty="0" smtClean="0">
                <a:solidFill>
                  <a:schemeClr val="tx1"/>
                </a:solidFill>
              </a:rPr>
              <a:t>t-closeness</a:t>
            </a:r>
            <a:r>
              <a:rPr lang="en-US" sz="1600" dirty="0" smtClean="0">
                <a:solidFill>
                  <a:schemeClr val="tx1"/>
                </a:solidFill>
              </a:rPr>
              <a:t> approach, we get the following class for the same record :</a:t>
            </a:r>
          </a:p>
          <a:p>
            <a:endParaRPr lang="en-US" sz="1600" dirty="0">
              <a:solidFill>
                <a:schemeClr val="tx1"/>
              </a:solidFill>
            </a:endParaRPr>
          </a:p>
          <a:p>
            <a:endParaRPr lang="en-US" sz="1600" dirty="0" smtClean="0">
              <a:solidFill>
                <a:schemeClr val="tx1"/>
              </a:solidFill>
            </a:endParaRPr>
          </a:p>
          <a:p>
            <a:endParaRPr lang="en-US" sz="1600" dirty="0">
              <a:solidFill>
                <a:schemeClr val="tx1"/>
              </a:solidFill>
            </a:endParaRPr>
          </a:p>
          <a:p>
            <a:endParaRPr lang="en-US" sz="1600" dirty="0" smtClean="0">
              <a:solidFill>
                <a:schemeClr val="tx1"/>
              </a:solidFill>
            </a:endParaRPr>
          </a:p>
          <a:p>
            <a:endParaRPr lang="en-US" sz="1600" dirty="0">
              <a:solidFill>
                <a:schemeClr val="tx1"/>
              </a:solidFill>
            </a:endParaRPr>
          </a:p>
          <a:p>
            <a:endParaRPr lang="en-US" sz="1600" dirty="0" smtClean="0">
              <a:solidFill>
                <a:schemeClr val="tx1"/>
              </a:solidFill>
            </a:endParaRPr>
          </a:p>
          <a:p>
            <a:endParaRPr lang="en-US" sz="1600" dirty="0" smtClean="0">
              <a:solidFill>
                <a:schemeClr val="tx1"/>
              </a:solidFill>
            </a:endParaRPr>
          </a:p>
          <a:p>
            <a:r>
              <a:rPr lang="en-US" sz="1600" dirty="0" smtClean="0">
                <a:solidFill>
                  <a:schemeClr val="tx1"/>
                </a:solidFill>
              </a:rPr>
              <a:t>We observe that we overcome the limitations of both the k-anonymity approach (attribute disclosure) as well as l-diversity approach (</a:t>
            </a:r>
            <a:r>
              <a:rPr lang="en-US" sz="1600" dirty="0" err="1" smtClean="0">
                <a:solidFill>
                  <a:schemeClr val="tx1"/>
                </a:solidFill>
              </a:rPr>
              <a:t>skewness</a:t>
            </a:r>
            <a:r>
              <a:rPr lang="en-US" sz="1600" dirty="0" smtClean="0">
                <a:solidFill>
                  <a:schemeClr val="tx1"/>
                </a:solidFill>
              </a:rPr>
              <a:t> attack).</a:t>
            </a:r>
            <a:endParaRPr lang="en-US" sz="1600" dirty="0">
              <a:solidFill>
                <a:schemeClr val="tx1"/>
              </a:solidFill>
            </a:endParaRPr>
          </a:p>
          <a:p>
            <a:pPr marL="34290" indent="0">
              <a:buNone/>
            </a:pPr>
            <a:endParaRPr lang="en-US" sz="1600" dirty="0" smtClean="0">
              <a:solidFill>
                <a:schemeClr val="tx1"/>
              </a:solidFill>
            </a:endParaRPr>
          </a:p>
          <a:p>
            <a:pPr>
              <a:buFont typeface="Wingdings" panose="05000000000000000000" pitchFamily="2" charset="2"/>
              <a:buChar char="ü"/>
            </a:pPr>
            <a:r>
              <a:rPr lang="en-US" sz="1600" dirty="0" smtClean="0">
                <a:solidFill>
                  <a:schemeClr val="tx1"/>
                </a:solidFill>
              </a:rPr>
              <a:t>The advantages of data security comes at the price of reduced quality of the released data-set.</a:t>
            </a:r>
            <a:endParaRPr lang="en-US" sz="1600" dirty="0">
              <a:solidFill>
                <a:schemeClr val="tx1"/>
              </a:solidFill>
            </a:endParaRPr>
          </a:p>
          <a:p>
            <a:pPr>
              <a:buFont typeface="Wingdings" panose="05000000000000000000" pitchFamily="2" charset="2"/>
              <a:buChar char="ü"/>
            </a:pPr>
            <a:r>
              <a:rPr lang="en-US" sz="1600" dirty="0" smtClean="0">
                <a:solidFill>
                  <a:schemeClr val="tx1"/>
                </a:solidFill>
              </a:rPr>
              <a:t>To better incorporate the results of the approaches, it is beneficial to implement k-anonymity and t-closeness together.</a:t>
            </a:r>
          </a:p>
        </p:txBody>
      </p:sp>
      <p:pic>
        <p:nvPicPr>
          <p:cNvPr id="4098" name="Picture 2" descr="https://lh4.googleusercontent.com/etsZNHu_WzmKReWFPUEOHRYw_A0uRaCjnPvMx5Faa7vdgj_zB2ykDS4Ph9f3Z_3-p6eM-sUleR0xRrFO_11RZpa_2nMvaCeQl8o4tYdoCIZXFBZJ0Kp-2HvzL6MdUU2nEExsW-N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810" y="1810131"/>
            <a:ext cx="7665720" cy="22593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5810" y="264914"/>
            <a:ext cx="4362669" cy="707886"/>
          </a:xfrm>
          <a:prstGeom prst="rect">
            <a:avLst/>
          </a:prstGeom>
        </p:spPr>
        <p:txBody>
          <a:bodyPr wrap="none">
            <a:spAutoFit/>
          </a:bodyPr>
          <a:lstStyle/>
          <a:p>
            <a:pPr marL="34290" indent="0">
              <a:buNone/>
            </a:pPr>
            <a:r>
              <a:rPr lang="en-US" sz="4000" b="1" u="sng" dirty="0" smtClean="0">
                <a:solidFill>
                  <a:schemeClr val="accent1"/>
                </a:solidFill>
              </a:rPr>
              <a:t>T-Closeness </a:t>
            </a:r>
            <a:r>
              <a:rPr lang="en-US" sz="4000" b="1" u="sng" dirty="0">
                <a:solidFill>
                  <a:schemeClr val="accent1"/>
                </a:solidFill>
              </a:rPr>
              <a:t>Result</a:t>
            </a:r>
          </a:p>
        </p:txBody>
      </p:sp>
    </p:spTree>
    <p:extLst>
      <p:ext uri="{BB962C8B-B14F-4D97-AF65-F5344CB8AC3E}">
        <p14:creationId xmlns:p14="http://schemas.microsoft.com/office/powerpoint/2010/main" val="2762769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02" y="3898773"/>
            <a:ext cx="7406640" cy="1356360"/>
          </a:xfrm>
        </p:spPr>
        <p:txBody>
          <a:bodyPr>
            <a:normAutofit/>
          </a:bodyPr>
          <a:lstStyle/>
          <a:p>
            <a:r>
              <a:rPr lang="en-US" sz="2800" u="sng" dirty="0" smtClean="0"/>
              <a:t/>
            </a:r>
            <a:br>
              <a:rPr lang="en-US" sz="2800" u="sng" dirty="0" smtClean="0"/>
            </a:br>
            <a:r>
              <a:rPr lang="en-US" sz="2800" u="sng" dirty="0" smtClean="0"/>
              <a:t>WORK TO BE DONE</a:t>
            </a:r>
            <a:endParaRPr lang="en-IN" sz="2800" u="sng" dirty="0"/>
          </a:p>
        </p:txBody>
      </p:sp>
      <p:sp>
        <p:nvSpPr>
          <p:cNvPr id="3" name="Content Placeholder 2"/>
          <p:cNvSpPr>
            <a:spLocks noGrp="1"/>
          </p:cNvSpPr>
          <p:nvPr>
            <p:ph idx="1"/>
          </p:nvPr>
        </p:nvSpPr>
        <p:spPr>
          <a:xfrm>
            <a:off x="883689" y="4953000"/>
            <a:ext cx="7404653" cy="4038600"/>
          </a:xfrm>
        </p:spPr>
        <p:txBody>
          <a:bodyPr/>
          <a:lstStyle/>
          <a:p>
            <a:r>
              <a:rPr lang="en-US" dirty="0" smtClean="0"/>
              <a:t>Machine Learning Algorithms to be implemented for feature extraction.</a:t>
            </a:r>
          </a:p>
          <a:p>
            <a:pPr lvl="2"/>
            <a:r>
              <a:rPr lang="en-US" dirty="0" smtClean="0"/>
              <a:t>Sampling, Clustering</a:t>
            </a:r>
          </a:p>
          <a:p>
            <a:pPr lvl="3"/>
            <a:r>
              <a:rPr lang="en-US" dirty="0" smtClean="0"/>
              <a:t>By picking some arbitrary records as training tuples from different equivalence classes </a:t>
            </a:r>
          </a:p>
          <a:p>
            <a:pPr marL="617220" lvl="3" indent="0">
              <a:buNone/>
            </a:pPr>
            <a:r>
              <a:rPr lang="en-US" dirty="0" smtClean="0"/>
              <a:t>or</a:t>
            </a:r>
          </a:p>
          <a:p>
            <a:pPr lvl="3"/>
            <a:r>
              <a:rPr lang="en-US" dirty="0" smtClean="0"/>
              <a:t>By picking some clusters of data tuples as training set</a:t>
            </a:r>
          </a:p>
          <a:p>
            <a:pPr marL="617220" lvl="3" indent="0">
              <a:buNone/>
            </a:pPr>
            <a:endParaRPr lang="en-US" dirty="0" smtClean="0"/>
          </a:p>
          <a:p>
            <a:pPr marL="617220" lvl="3" indent="0">
              <a:buNone/>
            </a:pPr>
            <a:endParaRPr lang="en-US" dirty="0" smtClean="0"/>
          </a:p>
          <a:p>
            <a:pPr lvl="3"/>
            <a:endParaRPr lang="en-US" dirty="0" smtClean="0"/>
          </a:p>
          <a:p>
            <a:pPr lvl="2"/>
            <a:endParaRPr lang="en-IN" dirty="0"/>
          </a:p>
        </p:txBody>
      </p:sp>
      <p:pic>
        <p:nvPicPr>
          <p:cNvPr id="6146" name="Picture 2" descr="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65" y="925068"/>
            <a:ext cx="6815328" cy="34358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00100" y="472440"/>
            <a:ext cx="3177540" cy="369332"/>
          </a:xfrm>
          <a:prstGeom prst="rect">
            <a:avLst/>
          </a:prstGeom>
          <a:noFill/>
        </p:spPr>
        <p:txBody>
          <a:bodyPr wrap="square" rtlCol="0">
            <a:spAutoFit/>
          </a:bodyPr>
          <a:lstStyle/>
          <a:p>
            <a:r>
              <a:rPr lang="en-US" b="1" u="sng" dirty="0" smtClean="0">
                <a:solidFill>
                  <a:schemeClr val="accent1"/>
                </a:solidFill>
              </a:rPr>
              <a:t>Activity Time-Chart</a:t>
            </a:r>
            <a:endParaRPr lang="en-IN" b="1" u="sng" dirty="0">
              <a:solidFill>
                <a:schemeClr val="accent1"/>
              </a:solidFill>
            </a:endParaRPr>
          </a:p>
        </p:txBody>
      </p:sp>
    </p:spTree>
    <p:extLst>
      <p:ext uri="{BB962C8B-B14F-4D97-AF65-F5344CB8AC3E}">
        <p14:creationId xmlns:p14="http://schemas.microsoft.com/office/powerpoint/2010/main" val="3401049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1" y="701040"/>
            <a:ext cx="7406640" cy="1356360"/>
          </a:xfrm>
        </p:spPr>
        <p:txBody>
          <a:bodyPr/>
          <a:lstStyle/>
          <a:p>
            <a:r>
              <a:rPr lang="en-US" u="sng" dirty="0" smtClean="0"/>
              <a:t>REFERENCES</a:t>
            </a:r>
            <a:endParaRPr lang="en-IN" u="sng" dirty="0"/>
          </a:p>
        </p:txBody>
      </p:sp>
      <p:sp>
        <p:nvSpPr>
          <p:cNvPr id="3" name="Content Placeholder 2"/>
          <p:cNvSpPr>
            <a:spLocks noGrp="1"/>
          </p:cNvSpPr>
          <p:nvPr>
            <p:ph idx="1"/>
          </p:nvPr>
        </p:nvSpPr>
        <p:spPr>
          <a:xfrm>
            <a:off x="859238" y="2390613"/>
            <a:ext cx="7404653" cy="4038600"/>
          </a:xfrm>
        </p:spPr>
        <p:txBody>
          <a:bodyPr>
            <a:normAutofit/>
          </a:bodyPr>
          <a:lstStyle/>
          <a:p>
            <a:r>
              <a:rPr lang="en-IN" sz="1600" dirty="0">
                <a:solidFill>
                  <a:schemeClr val="tx1"/>
                </a:solidFill>
              </a:rPr>
              <a:t>[1]. L. Sweeney, “K-Anonymity: A model for protecting privacy”, in International Journal on Uncertainty, Fuzziness and Knowledge-based Systems, 10 (5), 2002</a:t>
            </a:r>
            <a:endParaRPr lang="en-IN" sz="1600" dirty="0">
              <a:solidFill>
                <a:schemeClr val="tx1"/>
              </a:solidFill>
            </a:endParaRPr>
          </a:p>
          <a:p>
            <a:endParaRPr lang="en-IN" sz="1600" dirty="0" smtClean="0">
              <a:solidFill>
                <a:schemeClr val="tx1"/>
              </a:solidFill>
            </a:endParaRPr>
          </a:p>
          <a:p>
            <a:r>
              <a:rPr lang="en-IN" sz="1600" dirty="0" smtClean="0">
                <a:solidFill>
                  <a:schemeClr val="tx1"/>
                </a:solidFill>
              </a:rPr>
              <a:t>[</a:t>
            </a:r>
            <a:r>
              <a:rPr lang="en-IN" sz="1600" dirty="0">
                <a:solidFill>
                  <a:schemeClr val="tx1"/>
                </a:solidFill>
              </a:rPr>
              <a:t>2]. </a:t>
            </a:r>
            <a:r>
              <a:rPr lang="en-IN" sz="1600" dirty="0" err="1">
                <a:solidFill>
                  <a:schemeClr val="tx1"/>
                </a:solidFill>
              </a:rPr>
              <a:t>Ashwin</a:t>
            </a:r>
            <a:r>
              <a:rPr lang="en-IN" sz="1600" dirty="0">
                <a:solidFill>
                  <a:schemeClr val="tx1"/>
                </a:solidFill>
              </a:rPr>
              <a:t> </a:t>
            </a:r>
            <a:r>
              <a:rPr lang="en-IN" sz="1600" dirty="0" err="1">
                <a:solidFill>
                  <a:schemeClr val="tx1"/>
                </a:solidFill>
              </a:rPr>
              <a:t>Machanavajjhala</a:t>
            </a:r>
            <a:r>
              <a:rPr lang="en-IN" sz="1600" dirty="0">
                <a:solidFill>
                  <a:schemeClr val="tx1"/>
                </a:solidFill>
              </a:rPr>
              <a:t>, Johannes </a:t>
            </a:r>
            <a:r>
              <a:rPr lang="en-IN" sz="1600" dirty="0" err="1">
                <a:solidFill>
                  <a:schemeClr val="tx1"/>
                </a:solidFill>
              </a:rPr>
              <a:t>Gehrke</a:t>
            </a:r>
            <a:r>
              <a:rPr lang="en-IN" sz="1600" dirty="0">
                <a:solidFill>
                  <a:schemeClr val="tx1"/>
                </a:solidFill>
              </a:rPr>
              <a:t>, Daniel </a:t>
            </a:r>
            <a:r>
              <a:rPr lang="en-IN" sz="1600" dirty="0" err="1">
                <a:solidFill>
                  <a:schemeClr val="tx1"/>
                </a:solidFill>
              </a:rPr>
              <a:t>Kifer</a:t>
            </a:r>
            <a:r>
              <a:rPr lang="en-IN" sz="1600" dirty="0">
                <a:solidFill>
                  <a:schemeClr val="tx1"/>
                </a:solidFill>
              </a:rPr>
              <a:t> and </a:t>
            </a:r>
            <a:r>
              <a:rPr lang="en-IN" sz="1600" dirty="0" err="1">
                <a:solidFill>
                  <a:schemeClr val="tx1"/>
                </a:solidFill>
              </a:rPr>
              <a:t>Muthuramakrishnan</a:t>
            </a:r>
            <a:r>
              <a:rPr lang="en-IN" sz="1600" dirty="0">
                <a:solidFill>
                  <a:schemeClr val="tx1"/>
                </a:solidFill>
              </a:rPr>
              <a:t> </a:t>
            </a:r>
            <a:r>
              <a:rPr lang="en-IN" sz="1600" dirty="0" err="1">
                <a:solidFill>
                  <a:schemeClr val="tx1"/>
                </a:solidFill>
              </a:rPr>
              <a:t>Venkitasubramaniam</a:t>
            </a:r>
            <a:r>
              <a:rPr lang="en-IN" sz="1600" dirty="0">
                <a:solidFill>
                  <a:schemeClr val="tx1"/>
                </a:solidFill>
              </a:rPr>
              <a:t>, “L-Diversity : Privacy beyond K-Anonymity”, in Data Engineering, 2006. ICDE '06. Proceedings of the 22nd International Conference on 3-7 April 2006</a:t>
            </a:r>
            <a:endParaRPr lang="en-IN" sz="1600" dirty="0">
              <a:solidFill>
                <a:schemeClr val="tx1"/>
              </a:solidFill>
            </a:endParaRPr>
          </a:p>
          <a:p>
            <a:endParaRPr lang="en-IN" sz="1600" dirty="0" smtClean="0">
              <a:solidFill>
                <a:schemeClr val="tx1"/>
              </a:solidFill>
            </a:endParaRPr>
          </a:p>
          <a:p>
            <a:r>
              <a:rPr lang="en-IN" sz="1600" dirty="0" smtClean="0">
                <a:solidFill>
                  <a:schemeClr val="tx1"/>
                </a:solidFill>
              </a:rPr>
              <a:t>[</a:t>
            </a:r>
            <a:r>
              <a:rPr lang="en-IN" sz="1600" dirty="0">
                <a:solidFill>
                  <a:schemeClr val="tx1"/>
                </a:solidFill>
              </a:rPr>
              <a:t>3]. </a:t>
            </a:r>
            <a:r>
              <a:rPr lang="en-IN" sz="1600" dirty="0" err="1">
                <a:solidFill>
                  <a:schemeClr val="tx1"/>
                </a:solidFill>
              </a:rPr>
              <a:t>Ninghui</a:t>
            </a:r>
            <a:r>
              <a:rPr lang="en-IN" sz="1600" dirty="0">
                <a:solidFill>
                  <a:schemeClr val="tx1"/>
                </a:solidFill>
              </a:rPr>
              <a:t> </a:t>
            </a:r>
            <a:r>
              <a:rPr lang="en-IN" sz="1600" dirty="0" smtClean="0">
                <a:solidFill>
                  <a:schemeClr val="tx1"/>
                </a:solidFill>
              </a:rPr>
              <a:t>L</a:t>
            </a:r>
            <a:r>
              <a:rPr lang="en-IN" sz="1600" dirty="0">
                <a:solidFill>
                  <a:schemeClr val="tx1"/>
                </a:solidFill>
              </a:rPr>
              <a:t>i</a:t>
            </a:r>
            <a:r>
              <a:rPr lang="en-IN" sz="1600" dirty="0" smtClean="0">
                <a:solidFill>
                  <a:schemeClr val="tx1"/>
                </a:solidFill>
              </a:rPr>
              <a:t>, </a:t>
            </a:r>
            <a:r>
              <a:rPr lang="en-IN" sz="1600" dirty="0" err="1">
                <a:solidFill>
                  <a:schemeClr val="tx1"/>
                </a:solidFill>
              </a:rPr>
              <a:t>Tiancheng</a:t>
            </a:r>
            <a:r>
              <a:rPr lang="en-IN" sz="1600" dirty="0">
                <a:solidFill>
                  <a:schemeClr val="tx1"/>
                </a:solidFill>
              </a:rPr>
              <a:t> Li, Suresh </a:t>
            </a:r>
            <a:r>
              <a:rPr lang="en-IN" sz="1600" dirty="0" err="1">
                <a:solidFill>
                  <a:schemeClr val="tx1"/>
                </a:solidFill>
              </a:rPr>
              <a:t>Venkatasubramanian</a:t>
            </a:r>
            <a:r>
              <a:rPr lang="en-IN" sz="1600" dirty="0">
                <a:solidFill>
                  <a:schemeClr val="tx1"/>
                </a:solidFill>
              </a:rPr>
              <a:t>, “T-Closeness: Privacy Beyond k-Anonymity and l-Diversity”, in Data Engineering, 2007. ICDE 2007. IEEE 23rd International Conference on 15-20 April </a:t>
            </a:r>
            <a:r>
              <a:rPr lang="en-IN" sz="1600" dirty="0" smtClean="0">
                <a:solidFill>
                  <a:schemeClr val="tx1"/>
                </a:solidFill>
              </a:rPr>
              <a:t>2007</a:t>
            </a:r>
          </a:p>
          <a:p>
            <a:endParaRPr lang="en-US" sz="1600" dirty="0">
              <a:solidFill>
                <a:schemeClr val="tx1"/>
              </a:solidFill>
            </a:endParaRPr>
          </a:p>
          <a:p>
            <a:r>
              <a:rPr lang="en-IN" sz="1600" dirty="0" smtClean="0">
                <a:solidFill>
                  <a:schemeClr val="tx1"/>
                </a:solidFill>
              </a:rPr>
              <a:t>[4]. https</a:t>
            </a:r>
            <a:r>
              <a:rPr lang="en-IN" sz="1600" dirty="0">
                <a:solidFill>
                  <a:schemeClr val="tx1"/>
                </a:solidFill>
              </a:rPr>
              <a:t>://archive.ics.uci.edu/ml/datasets/Adult</a:t>
            </a:r>
            <a:endParaRPr lang="en-IN" sz="1600" dirty="0">
              <a:solidFill>
                <a:schemeClr val="tx1"/>
              </a:solidFill>
            </a:endParaRPr>
          </a:p>
        </p:txBody>
      </p:sp>
    </p:spTree>
    <p:extLst>
      <p:ext uri="{BB962C8B-B14F-4D97-AF65-F5344CB8AC3E}">
        <p14:creationId xmlns:p14="http://schemas.microsoft.com/office/powerpoint/2010/main" val="2990284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a:t>
            </a:r>
            <a:br>
              <a:rPr lang="en-US" dirty="0" smtClean="0"/>
            </a:br>
            <a:r>
              <a:rPr lang="en-US" dirty="0" smtClean="0"/>
              <a:t>You!</a:t>
            </a:r>
            <a:endParaRPr lang="en-IN" dirty="0"/>
          </a:p>
        </p:txBody>
      </p:sp>
    </p:spTree>
    <p:extLst>
      <p:ext uri="{BB962C8B-B14F-4D97-AF65-F5344CB8AC3E}">
        <p14:creationId xmlns:p14="http://schemas.microsoft.com/office/powerpoint/2010/main" val="2544006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492" y="353877"/>
            <a:ext cx="7406640" cy="1356360"/>
          </a:xfrm>
        </p:spPr>
        <p:txBody>
          <a:bodyPr/>
          <a:lstStyle/>
          <a:p>
            <a:r>
              <a:rPr lang="en-US" u="sng" dirty="0" smtClean="0"/>
              <a:t>MOTIVATION</a:t>
            </a:r>
            <a:endParaRPr lang="en-IN" u="sng" dirty="0"/>
          </a:p>
        </p:txBody>
      </p:sp>
      <p:sp>
        <p:nvSpPr>
          <p:cNvPr id="3" name="Content Placeholder 2"/>
          <p:cNvSpPr>
            <a:spLocks noGrp="1"/>
          </p:cNvSpPr>
          <p:nvPr>
            <p:ph idx="1"/>
          </p:nvPr>
        </p:nvSpPr>
        <p:spPr>
          <a:xfrm>
            <a:off x="857251" y="1710237"/>
            <a:ext cx="7404653" cy="6629401"/>
          </a:xfrm>
        </p:spPr>
        <p:txBody>
          <a:bodyPr>
            <a:normAutofit/>
          </a:bodyPr>
          <a:lstStyle/>
          <a:p>
            <a:r>
              <a:rPr lang="en-US" dirty="0" smtClean="0">
                <a:solidFill>
                  <a:schemeClr val="accent6">
                    <a:lumMod val="50000"/>
                  </a:schemeClr>
                </a:solidFill>
              </a:rPr>
              <a:t>Various </a:t>
            </a:r>
            <a:r>
              <a:rPr lang="en-US" dirty="0" smtClean="0">
                <a:solidFill>
                  <a:schemeClr val="accent6">
                    <a:lumMod val="50000"/>
                  </a:schemeClr>
                </a:solidFill>
              </a:rPr>
              <a:t>organizations often need to publish micro data (e.g. medical data, census data, employee data) for research, study and other purposes.</a:t>
            </a:r>
          </a:p>
          <a:p>
            <a:r>
              <a:rPr lang="en-US" dirty="0" smtClean="0">
                <a:solidFill>
                  <a:schemeClr val="accent6">
                    <a:lumMod val="50000"/>
                  </a:schemeClr>
                </a:solidFill>
              </a:rPr>
              <a:t>This field-structured and person specific data is prone to attacks and misuse.</a:t>
            </a:r>
          </a:p>
          <a:p>
            <a:r>
              <a:rPr lang="en-US" dirty="0" smtClean="0">
                <a:solidFill>
                  <a:schemeClr val="accent6">
                    <a:lumMod val="50000"/>
                  </a:schemeClr>
                </a:solidFill>
              </a:rPr>
              <a:t>The identity reveal can be a threat to a person’s job, family and most importantly life.</a:t>
            </a:r>
            <a:endParaRPr lang="en-US" dirty="0">
              <a:solidFill>
                <a:schemeClr val="accent6">
                  <a:lumMod val="50000"/>
                </a:schemeClr>
              </a:solidFill>
            </a:endParaRPr>
          </a:p>
          <a:p>
            <a:r>
              <a:rPr lang="en-US" dirty="0" smtClean="0">
                <a:solidFill>
                  <a:schemeClr val="accent6">
                    <a:lumMod val="50000"/>
                  </a:schemeClr>
                </a:solidFill>
              </a:rPr>
              <a:t>The data holders need to share a version of the data to the requesting authority</a:t>
            </a:r>
            <a:r>
              <a:rPr lang="en-US" dirty="0" smtClean="0">
                <a:solidFill>
                  <a:schemeClr val="accent6">
                    <a:lumMod val="50000"/>
                  </a:schemeClr>
                </a:solidFill>
              </a:rPr>
              <a:t>.</a:t>
            </a:r>
          </a:p>
          <a:p>
            <a:pPr marL="171450" lvl="1">
              <a:spcBef>
                <a:spcPts val="1000"/>
              </a:spcBef>
              <a:spcAft>
                <a:spcPts val="0"/>
              </a:spcAft>
            </a:pPr>
            <a:r>
              <a:rPr lang="en-US" sz="2000" dirty="0">
                <a:solidFill>
                  <a:schemeClr val="accent6">
                    <a:lumMod val="50000"/>
                  </a:schemeClr>
                </a:solidFill>
              </a:rPr>
              <a:t>So, there is a requirement that the data must be released in a version which has the scientific guarantee that the individuals who are a subject of the data can not be re-identified while the data remain practically useful</a:t>
            </a:r>
            <a:r>
              <a:rPr lang="en-US" sz="2000" dirty="0" smtClean="0">
                <a:solidFill>
                  <a:schemeClr val="accent6">
                    <a:lumMod val="50000"/>
                  </a:schemeClr>
                </a:solidFill>
              </a:rPr>
              <a:t>.</a:t>
            </a:r>
            <a:endParaRPr lang="en-IN" sz="2000" dirty="0">
              <a:solidFill>
                <a:schemeClr val="accent6">
                  <a:lumMod val="50000"/>
                </a:schemeClr>
              </a:solidFill>
            </a:endParaRPr>
          </a:p>
        </p:txBody>
      </p:sp>
    </p:spTree>
    <p:extLst>
      <p:ext uri="{BB962C8B-B14F-4D97-AF65-F5344CB8AC3E}">
        <p14:creationId xmlns:p14="http://schemas.microsoft.com/office/powerpoint/2010/main" val="3569043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OBJECTIVE</a:t>
            </a:r>
            <a:endParaRPr lang="en-IN" dirty="0"/>
          </a:p>
        </p:txBody>
      </p:sp>
      <p:sp>
        <p:nvSpPr>
          <p:cNvPr id="3" name="Content Placeholder 2"/>
          <p:cNvSpPr>
            <a:spLocks noGrp="1"/>
          </p:cNvSpPr>
          <p:nvPr>
            <p:ph idx="1"/>
          </p:nvPr>
        </p:nvSpPr>
        <p:spPr/>
        <p:txBody>
          <a:bodyPr/>
          <a:lstStyle/>
          <a:p>
            <a:r>
              <a:rPr lang="en-US" dirty="0" smtClean="0">
                <a:solidFill>
                  <a:schemeClr val="accent6">
                    <a:lumMod val="50000"/>
                  </a:schemeClr>
                </a:solidFill>
              </a:rPr>
              <a:t>To implement various data privacy techniques such as </a:t>
            </a:r>
          </a:p>
          <a:p>
            <a:pPr lvl="1">
              <a:buFont typeface="Wingdings" panose="05000000000000000000" pitchFamily="2" charset="2"/>
              <a:buChar char="v"/>
            </a:pPr>
            <a:r>
              <a:rPr lang="en-US" b="1" dirty="0" smtClean="0">
                <a:solidFill>
                  <a:schemeClr val="accent6">
                    <a:lumMod val="50000"/>
                  </a:schemeClr>
                </a:solidFill>
              </a:rPr>
              <a:t> K-anonymity</a:t>
            </a:r>
            <a:endParaRPr lang="en-US" b="1" dirty="0">
              <a:solidFill>
                <a:schemeClr val="accent6">
                  <a:lumMod val="50000"/>
                </a:schemeClr>
              </a:solidFill>
            </a:endParaRPr>
          </a:p>
          <a:p>
            <a:pPr lvl="1">
              <a:buFont typeface="Wingdings" panose="05000000000000000000" pitchFamily="2" charset="2"/>
              <a:buChar char="v"/>
            </a:pPr>
            <a:r>
              <a:rPr lang="en-US" b="1" dirty="0" smtClean="0">
                <a:solidFill>
                  <a:schemeClr val="accent6">
                    <a:lumMod val="50000"/>
                  </a:schemeClr>
                </a:solidFill>
              </a:rPr>
              <a:t> L-diversity</a:t>
            </a:r>
          </a:p>
          <a:p>
            <a:pPr lvl="1">
              <a:buFont typeface="Wingdings" panose="05000000000000000000" pitchFamily="2" charset="2"/>
              <a:buChar char="v"/>
            </a:pPr>
            <a:r>
              <a:rPr lang="en-US" b="1" dirty="0" smtClean="0">
                <a:solidFill>
                  <a:schemeClr val="accent6">
                    <a:lumMod val="50000"/>
                  </a:schemeClr>
                </a:solidFill>
              </a:rPr>
              <a:t> T-closeness.</a:t>
            </a:r>
          </a:p>
          <a:p>
            <a:r>
              <a:rPr lang="en-US" dirty="0" smtClean="0">
                <a:solidFill>
                  <a:schemeClr val="accent6">
                    <a:lumMod val="50000"/>
                  </a:schemeClr>
                </a:solidFill>
              </a:rPr>
              <a:t>Analyze the </a:t>
            </a:r>
            <a:r>
              <a:rPr lang="en-US" b="1" dirty="0" smtClean="0">
                <a:solidFill>
                  <a:schemeClr val="accent6">
                    <a:lumMod val="50000"/>
                  </a:schemeClr>
                </a:solidFill>
              </a:rPr>
              <a:t>flaws and advantages</a:t>
            </a:r>
            <a:r>
              <a:rPr lang="en-US" dirty="0" smtClean="0">
                <a:solidFill>
                  <a:schemeClr val="accent6">
                    <a:lumMod val="50000"/>
                  </a:schemeClr>
                </a:solidFill>
              </a:rPr>
              <a:t> of each mentioned technique.</a:t>
            </a:r>
          </a:p>
          <a:p>
            <a:r>
              <a:rPr lang="en-US" dirty="0" smtClean="0">
                <a:solidFill>
                  <a:schemeClr val="accent6">
                    <a:lumMod val="50000"/>
                  </a:schemeClr>
                </a:solidFill>
              </a:rPr>
              <a:t>Finding out whether </a:t>
            </a:r>
            <a:r>
              <a:rPr lang="en-US" b="1" dirty="0" smtClean="0">
                <a:solidFill>
                  <a:schemeClr val="accent6">
                    <a:lumMod val="50000"/>
                  </a:schemeClr>
                </a:solidFill>
              </a:rPr>
              <a:t>Machine Learning </a:t>
            </a:r>
            <a:r>
              <a:rPr lang="en-US" dirty="0" smtClean="0">
                <a:solidFill>
                  <a:schemeClr val="accent6">
                    <a:lumMod val="50000"/>
                  </a:schemeClr>
                </a:solidFill>
              </a:rPr>
              <a:t>(training the system) methods could be incorporated for identity disclosure.</a:t>
            </a:r>
          </a:p>
          <a:p>
            <a:r>
              <a:rPr lang="en-US" dirty="0" smtClean="0">
                <a:solidFill>
                  <a:schemeClr val="accent6">
                    <a:lumMod val="50000"/>
                  </a:schemeClr>
                </a:solidFill>
              </a:rPr>
              <a:t>Applying various </a:t>
            </a:r>
            <a:r>
              <a:rPr lang="en-US" b="1" dirty="0" smtClean="0">
                <a:solidFill>
                  <a:schemeClr val="accent6">
                    <a:lumMod val="50000"/>
                  </a:schemeClr>
                </a:solidFill>
              </a:rPr>
              <a:t>Machine Learning algorithms</a:t>
            </a:r>
            <a:r>
              <a:rPr lang="en-US" dirty="0" smtClean="0">
                <a:solidFill>
                  <a:schemeClr val="accent6">
                    <a:lumMod val="50000"/>
                  </a:schemeClr>
                </a:solidFill>
              </a:rPr>
              <a:t> for feature extraction and verifying the same.</a:t>
            </a:r>
          </a:p>
          <a:p>
            <a:endParaRPr lang="en-US" dirty="0" smtClean="0">
              <a:solidFill>
                <a:schemeClr val="accent6">
                  <a:lumMod val="50000"/>
                </a:schemeClr>
              </a:solidFill>
            </a:endParaRPr>
          </a:p>
          <a:p>
            <a:endParaRPr lang="en-IN" dirty="0">
              <a:solidFill>
                <a:schemeClr val="accent6">
                  <a:lumMod val="50000"/>
                </a:schemeClr>
              </a:solidFill>
            </a:endParaRPr>
          </a:p>
          <a:p>
            <a:endParaRPr lang="en-IN" dirty="0">
              <a:solidFill>
                <a:schemeClr val="accent6">
                  <a:lumMod val="50000"/>
                </a:schemeClr>
              </a:solidFill>
            </a:endParaRPr>
          </a:p>
        </p:txBody>
      </p:sp>
    </p:spTree>
    <p:extLst>
      <p:ext uri="{BB962C8B-B14F-4D97-AF65-F5344CB8AC3E}">
        <p14:creationId xmlns:p14="http://schemas.microsoft.com/office/powerpoint/2010/main" val="333540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861" y="0"/>
            <a:ext cx="7406640" cy="1356360"/>
          </a:xfrm>
        </p:spPr>
        <p:txBody>
          <a:bodyPr/>
          <a:lstStyle/>
          <a:p>
            <a:r>
              <a:rPr lang="en-US" u="sng" dirty="0" smtClean="0"/>
              <a:t>LITERATURE SURVEY</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920813016"/>
              </p:ext>
            </p:extLst>
          </p:nvPr>
        </p:nvGraphicFramePr>
        <p:xfrm>
          <a:off x="555742" y="1232116"/>
          <a:ext cx="8069063" cy="4803859"/>
        </p:xfrm>
        <a:graphic>
          <a:graphicData uri="http://schemas.openxmlformats.org/drawingml/2006/table">
            <a:tbl>
              <a:tblPr/>
              <a:tblGrid>
                <a:gridCol w="593147"/>
                <a:gridCol w="1264639"/>
                <a:gridCol w="1555618"/>
                <a:gridCol w="828170"/>
                <a:gridCol w="2618807"/>
                <a:gridCol w="1208682"/>
              </a:tblGrid>
              <a:tr h="256178">
                <a:tc>
                  <a:txBody>
                    <a:bodyPr/>
                    <a:lstStyle/>
                    <a:p>
                      <a:pPr algn="ctr" rtl="0" fontAlgn="t">
                        <a:spcBef>
                          <a:spcPts val="0"/>
                        </a:spcBef>
                        <a:spcAft>
                          <a:spcPts val="0"/>
                        </a:spcAft>
                      </a:pPr>
                      <a:r>
                        <a:rPr lang="en-IN" sz="1000" b="1" i="0" u="sng" dirty="0">
                          <a:solidFill>
                            <a:srgbClr val="000000"/>
                          </a:solidFill>
                          <a:effectLst/>
                          <a:latin typeface="Arial" panose="020B0604020202020204" pitchFamily="34" charset="0"/>
                        </a:rPr>
                        <a:t>S No.</a:t>
                      </a:r>
                      <a:endParaRPr lang="en-IN" sz="1000" dirty="0">
                        <a:effectLst/>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000" b="1" i="0" u="sng">
                          <a:solidFill>
                            <a:srgbClr val="000000"/>
                          </a:solidFill>
                          <a:effectLst/>
                          <a:latin typeface="Arial" panose="020B0604020202020204" pitchFamily="34" charset="0"/>
                        </a:rPr>
                        <a:t>Author</a:t>
                      </a:r>
                      <a:endParaRPr lang="en-IN" sz="1000">
                        <a:effectLst/>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000" b="1" i="0" u="sng">
                          <a:solidFill>
                            <a:srgbClr val="000000"/>
                          </a:solidFill>
                          <a:effectLst/>
                          <a:latin typeface="Arial" panose="020B0604020202020204" pitchFamily="34" charset="0"/>
                        </a:rPr>
                        <a:t>Paper Title</a:t>
                      </a:r>
                      <a:endParaRPr lang="en-IN" sz="1000">
                        <a:effectLst/>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000" b="1" i="0" u="sng" dirty="0">
                          <a:solidFill>
                            <a:srgbClr val="000000"/>
                          </a:solidFill>
                          <a:effectLst/>
                          <a:latin typeface="Arial" panose="020B0604020202020204" pitchFamily="34" charset="0"/>
                        </a:rPr>
                        <a:t>Year</a:t>
                      </a:r>
                      <a:endParaRPr lang="en-IN" sz="1000" dirty="0">
                        <a:effectLst/>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000" b="1" i="0" u="sng">
                          <a:solidFill>
                            <a:srgbClr val="000000"/>
                          </a:solidFill>
                          <a:effectLst/>
                          <a:latin typeface="Arial" panose="020B0604020202020204" pitchFamily="34" charset="0"/>
                        </a:rPr>
                        <a:t>Crux</a:t>
                      </a:r>
                      <a:endParaRPr lang="en-IN" sz="1000">
                        <a:effectLst/>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000" b="1" i="0" u="sng">
                          <a:solidFill>
                            <a:srgbClr val="000000"/>
                          </a:solidFill>
                          <a:effectLst/>
                          <a:latin typeface="Arial" panose="020B0604020202020204" pitchFamily="34" charset="0"/>
                        </a:rPr>
                        <a:t>Venue</a:t>
                      </a:r>
                      <a:endParaRPr lang="en-IN" sz="1000">
                        <a:effectLst/>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5387">
                <a:tc>
                  <a:txBody>
                    <a:bodyPr/>
                    <a:lstStyle/>
                    <a:p>
                      <a:pPr rtl="0" fontAlgn="base">
                        <a:spcBef>
                          <a:spcPts val="0"/>
                        </a:spcBef>
                        <a:spcAft>
                          <a:spcPts val="0"/>
                        </a:spcAft>
                        <a:buFont typeface="+mj-lt"/>
                        <a:buNone/>
                      </a:pPr>
                      <a:r>
                        <a:rPr lang="en-US" sz="1000" b="0" i="0" u="none" strike="noStrike" dirty="0" smtClean="0">
                          <a:solidFill>
                            <a:srgbClr val="000000"/>
                          </a:solidFill>
                          <a:effectLst/>
                          <a:latin typeface="Arial" panose="020B0604020202020204" pitchFamily="34" charset="0"/>
                        </a:rPr>
                        <a:t>1.</a:t>
                      </a:r>
                      <a:endParaRPr lang="en-IN" sz="1000" b="0" i="0" u="none" strike="noStrike" dirty="0">
                        <a:solidFill>
                          <a:srgbClr val="000000"/>
                        </a:solidFill>
                        <a:effectLst/>
                        <a:latin typeface="Arial" panose="020B0604020202020204" pitchFamily="34" charset="0"/>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000" b="0" i="0" u="none" strike="noStrike" dirty="0" err="1">
                          <a:solidFill>
                            <a:srgbClr val="000000"/>
                          </a:solidFill>
                          <a:effectLst/>
                          <a:latin typeface="Arial" panose="020B0604020202020204" pitchFamily="34" charset="0"/>
                        </a:rPr>
                        <a:t>Latanya</a:t>
                      </a:r>
                      <a:r>
                        <a:rPr lang="en-IN" sz="1000" b="0" i="0" u="none" strike="noStrike" dirty="0">
                          <a:solidFill>
                            <a:srgbClr val="000000"/>
                          </a:solidFill>
                          <a:effectLst/>
                          <a:latin typeface="Arial" panose="020B0604020202020204" pitchFamily="34" charset="0"/>
                        </a:rPr>
                        <a:t> Sweeney</a:t>
                      </a:r>
                      <a:endParaRPr lang="en-IN" sz="1000" dirty="0">
                        <a:effectLst/>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000" b="0" i="1" u="none" strike="noStrike" dirty="0">
                          <a:solidFill>
                            <a:srgbClr val="000000"/>
                          </a:solidFill>
                          <a:effectLst/>
                          <a:latin typeface="Arial" panose="020B0604020202020204" pitchFamily="34" charset="0"/>
                        </a:rPr>
                        <a:t>K-Anonymity: A Model for protecting privacy.</a:t>
                      </a:r>
                      <a:r>
                        <a:rPr lang="en-IN" sz="1000" b="0" i="1" u="none" strike="noStrike" baseline="30000" dirty="0">
                          <a:solidFill>
                            <a:srgbClr val="000000"/>
                          </a:solidFill>
                          <a:effectLst/>
                          <a:latin typeface="Open Sans"/>
                        </a:rPr>
                        <a:t>[1]</a:t>
                      </a:r>
                      <a:endParaRPr lang="en-IN" sz="1000" dirty="0">
                        <a:effectLst/>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000" b="0" i="0" u="none" strike="noStrike">
                          <a:solidFill>
                            <a:srgbClr val="000000"/>
                          </a:solidFill>
                          <a:effectLst/>
                          <a:latin typeface="Arial" panose="020B0604020202020204" pitchFamily="34" charset="0"/>
                        </a:rPr>
                        <a:t>2002</a:t>
                      </a:r>
                      <a:endParaRPr lang="en-IN" sz="1000">
                        <a:effectLst/>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000" b="0" i="1" u="none" strike="noStrike" dirty="0">
                          <a:solidFill>
                            <a:srgbClr val="000000"/>
                          </a:solidFill>
                          <a:effectLst/>
                          <a:latin typeface="Arial" panose="020B0604020202020204" pitchFamily="34" charset="0"/>
                        </a:rPr>
                        <a:t>This Paper introduces a formal protection model called k-anonymity and a set of accompanying policies for deployment . A released table provides k-anonymity protection if information for each person contained cannot be distinguished from at least k-1 individuals whose information is also in the dataset</a:t>
                      </a:r>
                      <a:r>
                        <a:rPr lang="en-IN" sz="1000" b="0" i="1" u="none" strike="noStrike" dirty="0" smtClean="0">
                          <a:solidFill>
                            <a:srgbClr val="000000"/>
                          </a:solidFill>
                          <a:effectLst/>
                          <a:latin typeface="Arial" panose="020B0604020202020204" pitchFamily="34" charset="0"/>
                        </a:rPr>
                        <a:t>.</a:t>
                      </a:r>
                      <a:endParaRPr lang="en-IN" sz="1000" dirty="0">
                        <a:effectLst/>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000" b="0" i="1" u="none" strike="noStrike">
                          <a:solidFill>
                            <a:srgbClr val="000000"/>
                          </a:solidFill>
                          <a:effectLst/>
                          <a:latin typeface="Arial" panose="020B0604020202020204" pitchFamily="34" charset="0"/>
                        </a:rPr>
                        <a:t>International Journal of Uncertainty, Fuzziness and Knowledge-Based Systems</a:t>
                      </a:r>
                      <a:endParaRPr lang="en-IN" sz="1000">
                        <a:effectLst/>
                      </a:endParaRPr>
                    </a:p>
                    <a:p>
                      <a:pPr rtl="0" fontAlgn="t">
                        <a:spcBef>
                          <a:spcPts val="0"/>
                        </a:spcBef>
                        <a:spcAft>
                          <a:spcPts val="0"/>
                        </a:spcAft>
                      </a:pPr>
                      <a:r>
                        <a:rPr lang="en-IN" sz="1000" b="0" i="1" u="none" strike="noStrike">
                          <a:solidFill>
                            <a:srgbClr val="000000"/>
                          </a:solidFill>
                          <a:effectLst/>
                          <a:latin typeface="Arial" panose="020B0604020202020204" pitchFamily="34" charset="0"/>
                        </a:rPr>
                        <a:t>October 5,2002</a:t>
                      </a:r>
                      <a:endParaRPr lang="en-IN" sz="1000">
                        <a:effectLst/>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8875">
                <a:tc>
                  <a:txBody>
                    <a:bodyPr/>
                    <a:lstStyle/>
                    <a:p>
                      <a:pPr rtl="0" fontAlgn="base">
                        <a:spcBef>
                          <a:spcPts val="0"/>
                        </a:spcBef>
                        <a:spcAft>
                          <a:spcPts val="0"/>
                        </a:spcAft>
                        <a:buFont typeface="+mj-lt"/>
                        <a:buNone/>
                      </a:pPr>
                      <a:r>
                        <a:rPr lang="en-US" sz="1000" b="0" i="0" u="none" strike="noStrike" dirty="0" smtClean="0">
                          <a:solidFill>
                            <a:srgbClr val="000000"/>
                          </a:solidFill>
                          <a:effectLst/>
                          <a:latin typeface="Arial" panose="020B0604020202020204" pitchFamily="34" charset="0"/>
                        </a:rPr>
                        <a:t>2.</a:t>
                      </a:r>
                      <a:endParaRPr lang="en-IN" sz="1000" b="0" i="0" u="none" strike="noStrike" dirty="0">
                        <a:solidFill>
                          <a:srgbClr val="000000"/>
                        </a:solidFill>
                        <a:effectLst/>
                        <a:latin typeface="Arial" panose="020B0604020202020204" pitchFamily="34" charset="0"/>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000" b="0" i="0" u="none" strike="noStrike">
                          <a:solidFill>
                            <a:srgbClr val="000000"/>
                          </a:solidFill>
                          <a:effectLst/>
                          <a:latin typeface="Arial" panose="020B0604020202020204" pitchFamily="34" charset="0"/>
                        </a:rPr>
                        <a:t>A.Machanavajjhala</a:t>
                      </a:r>
                      <a:endParaRPr lang="en-IN" sz="1000">
                        <a:effectLst/>
                      </a:endParaRPr>
                    </a:p>
                    <a:p>
                      <a:pPr rtl="0" fontAlgn="t">
                        <a:spcBef>
                          <a:spcPts val="0"/>
                        </a:spcBef>
                        <a:spcAft>
                          <a:spcPts val="0"/>
                        </a:spcAft>
                      </a:pPr>
                      <a:r>
                        <a:rPr lang="en-IN" sz="1000">
                          <a:effectLst/>
                        </a:rPr>
                        <a:t/>
                      </a:r>
                      <a:br>
                        <a:rPr lang="en-IN" sz="1000">
                          <a:effectLst/>
                        </a:rPr>
                      </a:br>
                      <a:r>
                        <a:rPr lang="en-IN" sz="1000" b="0" i="0" u="none" strike="noStrike">
                          <a:solidFill>
                            <a:srgbClr val="000000"/>
                          </a:solidFill>
                          <a:effectLst/>
                          <a:latin typeface="Arial" panose="020B0604020202020204" pitchFamily="34" charset="0"/>
                        </a:rPr>
                        <a:t>J. Gehrke</a:t>
                      </a:r>
                      <a:endParaRPr lang="en-IN" sz="1000">
                        <a:effectLst/>
                      </a:endParaRPr>
                    </a:p>
                    <a:p>
                      <a:pPr rtl="0" fontAlgn="t">
                        <a:spcBef>
                          <a:spcPts val="0"/>
                        </a:spcBef>
                        <a:spcAft>
                          <a:spcPts val="0"/>
                        </a:spcAft>
                      </a:pPr>
                      <a:r>
                        <a:rPr lang="en-IN" sz="1000" b="0" i="0" u="none" strike="noStrike">
                          <a:solidFill>
                            <a:srgbClr val="000000"/>
                          </a:solidFill>
                          <a:effectLst/>
                          <a:latin typeface="Arial" panose="020B0604020202020204" pitchFamily="34" charset="0"/>
                        </a:rPr>
                        <a:t>D.Kifer</a:t>
                      </a:r>
                      <a:endParaRPr lang="en-IN" sz="1000">
                        <a:effectLst/>
                      </a:endParaRPr>
                    </a:p>
                    <a:p>
                      <a:pPr rtl="0" fontAlgn="t">
                        <a:spcBef>
                          <a:spcPts val="0"/>
                        </a:spcBef>
                        <a:spcAft>
                          <a:spcPts val="0"/>
                        </a:spcAft>
                      </a:pPr>
                      <a:r>
                        <a:rPr lang="en-IN" sz="1000">
                          <a:effectLst/>
                        </a:rPr>
                        <a:t/>
                      </a:r>
                      <a:br>
                        <a:rPr lang="en-IN" sz="1000">
                          <a:effectLst/>
                        </a:rPr>
                      </a:br>
                      <a:r>
                        <a:rPr lang="en-IN" sz="1000" b="0" i="0" u="none" strike="noStrike">
                          <a:solidFill>
                            <a:srgbClr val="000000"/>
                          </a:solidFill>
                          <a:effectLst/>
                          <a:latin typeface="Arial" panose="020B0604020202020204" pitchFamily="34" charset="0"/>
                        </a:rPr>
                        <a:t>M.Venkitasubramaniam</a:t>
                      </a:r>
                      <a:endParaRPr lang="en-IN" sz="1000">
                        <a:effectLst/>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000" b="0" i="1" u="none" strike="noStrike">
                          <a:solidFill>
                            <a:srgbClr val="000000"/>
                          </a:solidFill>
                          <a:effectLst/>
                          <a:latin typeface="Arial" panose="020B0604020202020204" pitchFamily="34" charset="0"/>
                        </a:rPr>
                        <a:t>l-Diversity: Privacy Beyond K- Anonymity.</a:t>
                      </a:r>
                      <a:r>
                        <a:rPr lang="en-IN" sz="1000" b="0" i="1" u="none" strike="noStrike" baseline="30000">
                          <a:solidFill>
                            <a:srgbClr val="000000"/>
                          </a:solidFill>
                          <a:effectLst/>
                          <a:latin typeface="Open Sans"/>
                        </a:rPr>
                        <a:t>[2]</a:t>
                      </a:r>
                      <a:endParaRPr lang="en-IN" sz="1000">
                        <a:effectLst/>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000" b="0" i="0" u="none" strike="noStrike">
                          <a:solidFill>
                            <a:srgbClr val="000000"/>
                          </a:solidFill>
                          <a:effectLst/>
                          <a:latin typeface="Arial" panose="020B0604020202020204" pitchFamily="34" charset="0"/>
                        </a:rPr>
                        <a:t>2006</a:t>
                      </a:r>
                      <a:endParaRPr lang="en-IN" sz="1000">
                        <a:effectLst/>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000" b="0" i="1" u="none" strike="noStrike">
                          <a:solidFill>
                            <a:srgbClr val="000000"/>
                          </a:solidFill>
                          <a:effectLst/>
                          <a:latin typeface="Arial" panose="020B0604020202020204" pitchFamily="34" charset="0"/>
                        </a:rPr>
                        <a:t>In this paper it is shown that k-anonymity model does not guarantee privacy against attackers using two simple attacks, first, lack of diversity in sensitive attributes, second, using background knowledge . It proposes a powerful privacy definition called l - diversity which requires that each equivalent class has at least l well represented values for sensitive attribute.</a:t>
                      </a:r>
                      <a:endParaRPr lang="en-IN" sz="1000">
                        <a:effectLst/>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000" b="0" i="0" u="none" strike="noStrike">
                          <a:solidFill>
                            <a:srgbClr val="000000"/>
                          </a:solidFill>
                          <a:effectLst/>
                          <a:latin typeface="Arial" panose="020B0604020202020204" pitchFamily="34" charset="0"/>
                        </a:rPr>
                        <a:t>Data Engineering, 2006. ICDE ‘06. Proceedings of the 22nd International Conference on 3-7 April 2006</a:t>
                      </a:r>
                      <a:endParaRPr lang="en-IN" sz="1000">
                        <a:effectLst/>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73419">
                <a:tc>
                  <a:txBody>
                    <a:bodyPr/>
                    <a:lstStyle/>
                    <a:p>
                      <a:pPr rtl="0" fontAlgn="base">
                        <a:spcBef>
                          <a:spcPts val="0"/>
                        </a:spcBef>
                        <a:spcAft>
                          <a:spcPts val="0"/>
                        </a:spcAft>
                        <a:buFont typeface="+mj-lt"/>
                        <a:buNone/>
                      </a:pPr>
                      <a:r>
                        <a:rPr lang="en-US" sz="1000" b="0" i="0" u="none" strike="noStrike" dirty="0" smtClean="0">
                          <a:solidFill>
                            <a:srgbClr val="000000"/>
                          </a:solidFill>
                          <a:effectLst/>
                          <a:latin typeface="Arial" panose="020B0604020202020204" pitchFamily="34" charset="0"/>
                        </a:rPr>
                        <a:t>3.</a:t>
                      </a:r>
                      <a:endParaRPr lang="en-IN" sz="1000" b="0" i="0" u="none" strike="noStrike" dirty="0">
                        <a:solidFill>
                          <a:srgbClr val="000000"/>
                        </a:solidFill>
                        <a:effectLst/>
                        <a:latin typeface="Arial" panose="020B0604020202020204" pitchFamily="34" charset="0"/>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t-IT" sz="1000" b="0" i="0" u="none" strike="noStrike" dirty="0">
                          <a:solidFill>
                            <a:srgbClr val="000000"/>
                          </a:solidFill>
                          <a:effectLst/>
                          <a:latin typeface="Arial" panose="020B0604020202020204" pitchFamily="34" charset="0"/>
                        </a:rPr>
                        <a:t>Ninghui Li</a:t>
                      </a:r>
                      <a:endParaRPr lang="it-IT" sz="1000" dirty="0">
                        <a:effectLst/>
                      </a:endParaRPr>
                    </a:p>
                    <a:p>
                      <a:pPr rtl="0" fontAlgn="t">
                        <a:spcBef>
                          <a:spcPts val="0"/>
                        </a:spcBef>
                        <a:spcAft>
                          <a:spcPts val="0"/>
                        </a:spcAft>
                      </a:pPr>
                      <a:r>
                        <a:rPr lang="it-IT" sz="1000" dirty="0">
                          <a:effectLst/>
                        </a:rPr>
                        <a:t/>
                      </a:r>
                      <a:br>
                        <a:rPr lang="it-IT" sz="1000" dirty="0">
                          <a:effectLst/>
                        </a:rPr>
                      </a:br>
                      <a:r>
                        <a:rPr lang="it-IT" sz="1000" b="0" i="0" u="none" strike="noStrike" dirty="0">
                          <a:solidFill>
                            <a:srgbClr val="000000"/>
                          </a:solidFill>
                          <a:effectLst/>
                          <a:latin typeface="Arial" panose="020B0604020202020204" pitchFamily="34" charset="0"/>
                        </a:rPr>
                        <a:t>Tiancheng Li</a:t>
                      </a:r>
                      <a:endParaRPr lang="it-IT" sz="1000" dirty="0">
                        <a:effectLst/>
                      </a:endParaRPr>
                    </a:p>
                    <a:p>
                      <a:pPr rtl="0" fontAlgn="t">
                        <a:spcBef>
                          <a:spcPts val="0"/>
                        </a:spcBef>
                        <a:spcAft>
                          <a:spcPts val="0"/>
                        </a:spcAft>
                      </a:pPr>
                      <a:r>
                        <a:rPr lang="it-IT" sz="1000" dirty="0">
                          <a:effectLst/>
                        </a:rPr>
                        <a:t/>
                      </a:r>
                      <a:br>
                        <a:rPr lang="it-IT" sz="1000" dirty="0">
                          <a:effectLst/>
                        </a:rPr>
                      </a:br>
                      <a:r>
                        <a:rPr lang="it-IT" sz="1000" b="0" i="0" u="none" strike="noStrike" dirty="0">
                          <a:solidFill>
                            <a:srgbClr val="000000"/>
                          </a:solidFill>
                          <a:effectLst/>
                          <a:latin typeface="Arial" panose="020B0604020202020204" pitchFamily="34" charset="0"/>
                        </a:rPr>
                        <a:t>Suresh Venkatasubramanian</a:t>
                      </a:r>
                      <a:endParaRPr lang="it-IT" sz="1000" dirty="0">
                        <a:effectLst/>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000" b="0" i="1" u="none" strike="noStrike" dirty="0">
                          <a:solidFill>
                            <a:srgbClr val="000000"/>
                          </a:solidFill>
                          <a:effectLst/>
                          <a:latin typeface="Arial" panose="020B0604020202020204" pitchFamily="34" charset="0"/>
                        </a:rPr>
                        <a:t>T-closeness: Privacy Beyond K-Anonymity and l-Diversity.</a:t>
                      </a:r>
                      <a:r>
                        <a:rPr lang="en-IN" sz="1000" b="0" i="1" u="none" strike="noStrike" baseline="30000" dirty="0">
                          <a:solidFill>
                            <a:srgbClr val="000000"/>
                          </a:solidFill>
                          <a:effectLst/>
                          <a:latin typeface="Open Sans"/>
                        </a:rPr>
                        <a:t>[3]</a:t>
                      </a:r>
                      <a:endParaRPr lang="en-IN" sz="1000" dirty="0">
                        <a:effectLst/>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000" b="0" i="0" u="none" strike="noStrike">
                          <a:solidFill>
                            <a:srgbClr val="000000"/>
                          </a:solidFill>
                          <a:effectLst/>
                          <a:latin typeface="Arial" panose="020B0604020202020204" pitchFamily="34" charset="0"/>
                        </a:rPr>
                        <a:t>2007</a:t>
                      </a:r>
                      <a:endParaRPr lang="en-IN" sz="1000">
                        <a:effectLst/>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000" b="0" i="1" u="none" strike="noStrike">
                          <a:solidFill>
                            <a:srgbClr val="000000"/>
                          </a:solidFill>
                          <a:effectLst/>
                          <a:latin typeface="Arial" panose="020B0604020202020204" pitchFamily="34" charset="0"/>
                        </a:rPr>
                        <a:t>This Paper shows limitations of l-diversity and then proposes another privacy notion called t-closeness , which requires that the distribution of sensitive attribute in any equivalence class is close to the distribution of the attribute in overall table. EMD is proposed as a distance measure, to evaluate the closeness.</a:t>
                      </a:r>
                      <a:endParaRPr lang="en-IN" sz="1000">
                        <a:effectLst/>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000" b="0" i="0" u="none" strike="noStrike" dirty="0">
                          <a:solidFill>
                            <a:srgbClr val="000000"/>
                          </a:solidFill>
                          <a:effectLst/>
                          <a:latin typeface="Arial" panose="020B0604020202020204" pitchFamily="34" charset="0"/>
                        </a:rPr>
                        <a:t>Data Engineering, 2007. ICDE 2007. IEEE 23rd International Conference on 15-20 April 2007</a:t>
                      </a:r>
                      <a:endParaRPr lang="en-IN" sz="1000" dirty="0">
                        <a:effectLst/>
                      </a:endParaRPr>
                    </a:p>
                  </a:txBody>
                  <a:tcPr marL="30302" marR="30302" marT="30302" marB="303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3248025" y="2057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427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TARGETS </a:t>
            </a:r>
            <a:r>
              <a:rPr lang="en-US" u="sng" dirty="0" smtClean="0"/>
              <a:t>ACHIEVED TILL NOW</a:t>
            </a:r>
            <a:endParaRPr lang="en-IN" dirty="0"/>
          </a:p>
        </p:txBody>
      </p:sp>
      <p:sp>
        <p:nvSpPr>
          <p:cNvPr id="3" name="Content Placeholder 2"/>
          <p:cNvSpPr>
            <a:spLocks noGrp="1"/>
          </p:cNvSpPr>
          <p:nvPr>
            <p:ph idx="1"/>
          </p:nvPr>
        </p:nvSpPr>
        <p:spPr/>
        <p:txBody>
          <a:bodyPr>
            <a:normAutofit/>
          </a:bodyPr>
          <a:lstStyle/>
          <a:p>
            <a:r>
              <a:rPr lang="en-US" sz="2100" dirty="0" smtClean="0">
                <a:solidFill>
                  <a:schemeClr val="accent6">
                    <a:lumMod val="50000"/>
                  </a:schemeClr>
                </a:solidFill>
              </a:rPr>
              <a:t>Implemented all the three data privacy techniques – </a:t>
            </a:r>
            <a:r>
              <a:rPr lang="en-US" sz="2100" b="1" dirty="0" smtClean="0">
                <a:solidFill>
                  <a:schemeClr val="accent6">
                    <a:lumMod val="50000"/>
                  </a:schemeClr>
                </a:solidFill>
              </a:rPr>
              <a:t>K-anonymity, L-diversity and T-closeness.</a:t>
            </a:r>
          </a:p>
          <a:p>
            <a:r>
              <a:rPr lang="en-US" sz="2100" dirty="0" smtClean="0">
                <a:solidFill>
                  <a:schemeClr val="accent6">
                    <a:lumMod val="50000"/>
                  </a:schemeClr>
                </a:solidFill>
              </a:rPr>
              <a:t>Step by Step analyzed the </a:t>
            </a:r>
            <a:r>
              <a:rPr lang="en-US" sz="2100" b="1" dirty="0" smtClean="0">
                <a:solidFill>
                  <a:schemeClr val="accent6">
                    <a:lumMod val="50000"/>
                  </a:schemeClr>
                </a:solidFill>
              </a:rPr>
              <a:t>advantages and flaws</a:t>
            </a:r>
            <a:r>
              <a:rPr lang="en-US" sz="2100" dirty="0" smtClean="0">
                <a:solidFill>
                  <a:schemeClr val="accent6">
                    <a:lumMod val="50000"/>
                  </a:schemeClr>
                </a:solidFill>
              </a:rPr>
              <a:t> of each technique and realized the need of one technique over the other.</a:t>
            </a:r>
          </a:p>
          <a:p>
            <a:r>
              <a:rPr lang="en-US" sz="2100" b="1" dirty="0" smtClean="0">
                <a:solidFill>
                  <a:schemeClr val="accent6">
                    <a:lumMod val="50000"/>
                  </a:schemeClr>
                </a:solidFill>
              </a:rPr>
              <a:t>Verified whether identity could be revealed</a:t>
            </a:r>
            <a:r>
              <a:rPr lang="en-US" sz="2100" dirty="0" smtClean="0">
                <a:solidFill>
                  <a:schemeClr val="accent6">
                    <a:lumMod val="50000"/>
                  </a:schemeClr>
                </a:solidFill>
              </a:rPr>
              <a:t> with the anonymized data by</a:t>
            </a:r>
          </a:p>
          <a:p>
            <a:pPr lvl="1"/>
            <a:r>
              <a:rPr lang="en-US" sz="2100" dirty="0" smtClean="0">
                <a:solidFill>
                  <a:schemeClr val="accent6">
                    <a:lumMod val="50000"/>
                  </a:schemeClr>
                </a:solidFill>
              </a:rPr>
              <a:t>Running the same Query on Original Data and Anonymized Data.</a:t>
            </a:r>
          </a:p>
          <a:p>
            <a:pPr lvl="1"/>
            <a:r>
              <a:rPr lang="en-US" sz="2100" dirty="0" smtClean="0">
                <a:solidFill>
                  <a:schemeClr val="accent6">
                    <a:lumMod val="50000"/>
                  </a:schemeClr>
                </a:solidFill>
              </a:rPr>
              <a:t>Doing a Survey of the output obtained from both the queries.</a:t>
            </a:r>
          </a:p>
          <a:p>
            <a:pPr marL="205740" lvl="1" indent="0">
              <a:buNone/>
            </a:pPr>
            <a:endParaRPr lang="en-US" dirty="0" smtClean="0">
              <a:solidFill>
                <a:schemeClr val="accent6">
                  <a:lumMod val="50000"/>
                </a:schemeClr>
              </a:solidFill>
            </a:endParaRPr>
          </a:p>
          <a:p>
            <a:endParaRPr lang="en-US" dirty="0">
              <a:solidFill>
                <a:schemeClr val="accent6">
                  <a:lumMod val="50000"/>
                </a:schemeClr>
              </a:solidFill>
            </a:endParaRPr>
          </a:p>
          <a:p>
            <a:pPr marL="34290" indent="0">
              <a:buNone/>
            </a:pPr>
            <a:endParaRPr lang="en-IN" dirty="0">
              <a:solidFill>
                <a:schemeClr val="accent6">
                  <a:lumMod val="50000"/>
                </a:schemeClr>
              </a:solidFill>
            </a:endParaRPr>
          </a:p>
          <a:p>
            <a:endParaRPr lang="en-IN" dirty="0">
              <a:solidFill>
                <a:schemeClr val="accent6">
                  <a:lumMod val="50000"/>
                </a:schemeClr>
              </a:solidFill>
            </a:endParaRPr>
          </a:p>
        </p:txBody>
      </p:sp>
    </p:spTree>
    <p:extLst>
      <p:ext uri="{BB962C8B-B14F-4D97-AF65-F5344CB8AC3E}">
        <p14:creationId xmlns:p14="http://schemas.microsoft.com/office/powerpoint/2010/main" val="3618263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DATA-SET</a:t>
            </a:r>
            <a:r>
              <a:rPr lang="en-IN" sz="2000" i="1" baseline="100000" dirty="0" smtClean="0">
                <a:latin typeface="Open Sans"/>
              </a:rPr>
              <a:t>[4]</a:t>
            </a:r>
            <a:endParaRPr lang="en-IN" sz="2000" u="sng" baseline="1000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437" y="2347993"/>
            <a:ext cx="7811146" cy="3634353"/>
          </a:xfrm>
        </p:spPr>
      </p:pic>
      <p:sp>
        <p:nvSpPr>
          <p:cNvPr id="7" name="Oval 6"/>
          <p:cNvSpPr/>
          <p:nvPr/>
        </p:nvSpPr>
        <p:spPr>
          <a:xfrm>
            <a:off x="6400801" y="2347993"/>
            <a:ext cx="860156" cy="278970"/>
          </a:xfrm>
          <a:prstGeom prst="ellips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32473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METHODOLOGICAL STEPS</a:t>
            </a:r>
            <a:endParaRPr lang="en-IN" dirty="0"/>
          </a:p>
        </p:txBody>
      </p:sp>
      <p:sp>
        <p:nvSpPr>
          <p:cNvPr id="3" name="Content Placeholder 2"/>
          <p:cNvSpPr>
            <a:spLocks noGrp="1"/>
          </p:cNvSpPr>
          <p:nvPr>
            <p:ph idx="1"/>
          </p:nvPr>
        </p:nvSpPr>
        <p:spPr>
          <a:xfrm>
            <a:off x="681991" y="2537460"/>
            <a:ext cx="7404653" cy="4038600"/>
          </a:xfrm>
        </p:spPr>
        <p:txBody>
          <a:bodyPr>
            <a:normAutofit/>
          </a:bodyPr>
          <a:lstStyle/>
          <a:p>
            <a:pPr marL="205740" lvl="1" indent="0">
              <a:buNone/>
            </a:pPr>
            <a:r>
              <a:rPr lang="en-US" sz="2800" b="1" dirty="0" smtClean="0"/>
              <a:t>K-Anonymity</a:t>
            </a:r>
          </a:p>
          <a:p>
            <a:pPr marL="34290" indent="0">
              <a:buNone/>
            </a:pPr>
            <a:r>
              <a:rPr lang="en-IN" dirty="0">
                <a:solidFill>
                  <a:schemeClr val="tx1"/>
                </a:solidFill>
              </a:rPr>
              <a:t>Let T(</a:t>
            </a:r>
            <a:r>
              <a:rPr lang="en-IN" dirty="0">
                <a:solidFill>
                  <a:schemeClr val="tx1"/>
                </a:solidFill>
                <a:latin typeface="Times New Roman" panose="02020603050405020304" pitchFamily="18" charset="0"/>
                <a:cs typeface="Times New Roman" panose="02020603050405020304" pitchFamily="18" charset="0"/>
              </a:rPr>
              <a:t>A</a:t>
            </a:r>
            <a:r>
              <a:rPr lang="en-IN" sz="800" baseline="-25000" dirty="0">
                <a:solidFill>
                  <a:schemeClr val="tx1"/>
                </a:solidFill>
                <a:latin typeface="Times New Roman" panose="02020603050405020304" pitchFamily="18" charset="0"/>
                <a:cs typeface="Times New Roman" panose="02020603050405020304" pitchFamily="18" charset="0"/>
              </a:rPr>
              <a:t>1</a:t>
            </a:r>
            <a:r>
              <a:rPr lang="en-IN" dirty="0">
                <a:solidFill>
                  <a:schemeClr val="tx1"/>
                </a:solidFill>
                <a:latin typeface="Times New Roman" panose="02020603050405020304" pitchFamily="18" charset="0"/>
                <a:cs typeface="Times New Roman" panose="02020603050405020304" pitchFamily="18" charset="0"/>
              </a:rPr>
              <a:t>,A</a:t>
            </a:r>
            <a:r>
              <a:rPr lang="en-IN" sz="800" baseline="-25000" dirty="0">
                <a:solidFill>
                  <a:schemeClr val="tx1"/>
                </a:solidFill>
                <a:latin typeface="Times New Roman" panose="02020603050405020304" pitchFamily="18" charset="0"/>
                <a:cs typeface="Times New Roman" panose="02020603050405020304" pitchFamily="18" charset="0"/>
              </a:rPr>
              <a:t>2</a:t>
            </a:r>
            <a:r>
              <a:rPr lang="en-IN" dirty="0">
                <a:solidFill>
                  <a:schemeClr val="tx1"/>
                </a:solidFill>
                <a:latin typeface="Times New Roman" panose="02020603050405020304" pitchFamily="18" charset="0"/>
                <a:cs typeface="Times New Roman" panose="02020603050405020304" pitchFamily="18" charset="0"/>
              </a:rPr>
              <a:t>,.........,A</a:t>
            </a:r>
            <a:r>
              <a:rPr lang="en-IN" sz="800" baseline="-25000" dirty="0">
                <a:solidFill>
                  <a:schemeClr val="tx1"/>
                </a:solidFill>
                <a:latin typeface="Times New Roman" panose="02020603050405020304" pitchFamily="18" charset="0"/>
                <a:cs typeface="Times New Roman" panose="02020603050405020304" pitchFamily="18" charset="0"/>
              </a:rPr>
              <a:t>n</a:t>
            </a:r>
            <a:r>
              <a:rPr lang="en-IN" dirty="0">
                <a:solidFill>
                  <a:schemeClr val="tx1"/>
                </a:solidFill>
              </a:rPr>
              <a:t>) be a table and QI</a:t>
            </a:r>
            <a:r>
              <a:rPr lang="en-IN" sz="800" baseline="-25000" dirty="0">
                <a:solidFill>
                  <a:schemeClr val="tx1"/>
                </a:solidFill>
              </a:rPr>
              <a:t>T </a:t>
            </a:r>
            <a:r>
              <a:rPr lang="en-IN" dirty="0">
                <a:solidFill>
                  <a:schemeClr val="tx1"/>
                </a:solidFill>
              </a:rPr>
              <a:t>be the quasi-identifier associated with it. T is said to satisfy </a:t>
            </a:r>
            <a:r>
              <a:rPr lang="en-IN" dirty="0">
                <a:solidFill>
                  <a:schemeClr val="tx1"/>
                </a:solidFill>
              </a:rPr>
              <a:t>k</a:t>
            </a:r>
            <a:r>
              <a:rPr lang="en-IN" dirty="0" smtClean="0">
                <a:solidFill>
                  <a:schemeClr val="tx1"/>
                </a:solidFill>
              </a:rPr>
              <a:t>-anonymity </a:t>
            </a:r>
            <a:r>
              <a:rPr lang="en-IN" dirty="0">
                <a:solidFill>
                  <a:schemeClr val="tx1"/>
                </a:solidFill>
              </a:rPr>
              <a:t>if and only if each sequence of values in T[QI</a:t>
            </a:r>
            <a:r>
              <a:rPr lang="en-IN" sz="800" baseline="-25000" dirty="0">
                <a:solidFill>
                  <a:schemeClr val="tx1"/>
                </a:solidFill>
              </a:rPr>
              <a:t>T</a:t>
            </a:r>
            <a:r>
              <a:rPr lang="en-IN" dirty="0">
                <a:solidFill>
                  <a:schemeClr val="tx1"/>
                </a:solidFill>
              </a:rPr>
              <a:t>] appears with </a:t>
            </a:r>
            <a:r>
              <a:rPr lang="en-IN" b="1" dirty="0">
                <a:solidFill>
                  <a:schemeClr val="tx1"/>
                </a:solidFill>
              </a:rPr>
              <a:t>at least</a:t>
            </a:r>
            <a:r>
              <a:rPr lang="en-IN" dirty="0">
                <a:solidFill>
                  <a:schemeClr val="tx1"/>
                </a:solidFill>
              </a:rPr>
              <a:t> k-occurrences in T[QI</a:t>
            </a:r>
            <a:r>
              <a:rPr lang="en-IN" sz="800" baseline="-25000" dirty="0">
                <a:solidFill>
                  <a:schemeClr val="tx1"/>
                </a:solidFill>
              </a:rPr>
              <a:t>T</a:t>
            </a:r>
            <a:r>
              <a:rPr lang="en-IN" dirty="0">
                <a:solidFill>
                  <a:schemeClr val="tx1"/>
                </a:solidFill>
              </a:rPr>
              <a:t>].</a:t>
            </a:r>
            <a:endParaRPr lang="en-IN" dirty="0">
              <a:solidFill>
                <a:schemeClr val="tx1"/>
              </a:solidFill>
            </a:endParaRPr>
          </a:p>
          <a:p>
            <a:pPr marL="34290" indent="0">
              <a:buNone/>
            </a:pPr>
            <a:endParaRPr lang="en-IN" sz="2800" b="1" dirty="0"/>
          </a:p>
        </p:txBody>
      </p:sp>
    </p:spTree>
    <p:extLst>
      <p:ext uri="{BB962C8B-B14F-4D97-AF65-F5344CB8AC3E}">
        <p14:creationId xmlns:p14="http://schemas.microsoft.com/office/powerpoint/2010/main" val="955312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560" y="451518"/>
            <a:ext cx="8542020" cy="5882640"/>
          </a:xfrm>
        </p:spPr>
        <p:txBody>
          <a:bodyPr>
            <a:normAutofit fontScale="77500" lnSpcReduction="20000"/>
          </a:bodyPr>
          <a:lstStyle/>
          <a:p>
            <a:r>
              <a:rPr lang="en-US" sz="2100" dirty="0" smtClean="0">
                <a:solidFill>
                  <a:schemeClr val="accent6">
                    <a:lumMod val="50000"/>
                  </a:schemeClr>
                </a:solidFill>
              </a:rPr>
              <a:t>To implement </a:t>
            </a:r>
            <a:r>
              <a:rPr lang="en-US" sz="2100" b="1" dirty="0" smtClean="0">
                <a:solidFill>
                  <a:schemeClr val="accent6">
                    <a:lumMod val="50000"/>
                  </a:schemeClr>
                </a:solidFill>
              </a:rPr>
              <a:t>k-anonymity</a:t>
            </a:r>
            <a:r>
              <a:rPr lang="en-US" sz="2100" dirty="0" smtClean="0">
                <a:solidFill>
                  <a:schemeClr val="accent6">
                    <a:lumMod val="50000"/>
                  </a:schemeClr>
                </a:solidFill>
              </a:rPr>
              <a:t>, the following generalizations are applied:</a:t>
            </a:r>
          </a:p>
          <a:p>
            <a:r>
              <a:rPr lang="en-US" sz="2100" dirty="0" smtClean="0">
                <a:solidFill>
                  <a:schemeClr val="accent6">
                    <a:lumMod val="50000"/>
                  </a:schemeClr>
                </a:solidFill>
              </a:rPr>
              <a:t>Age :</a:t>
            </a:r>
          </a:p>
          <a:p>
            <a:pPr lvl="1">
              <a:buFont typeface="Courier New" panose="02070309020205020404" pitchFamily="49" charset="0"/>
              <a:buChar char="o"/>
            </a:pP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1 -&gt; 1-30</a:t>
            </a:r>
          </a:p>
          <a:p>
            <a:pPr lvl="1">
              <a:buFont typeface="Courier New" panose="02070309020205020404" pitchFamily="49" charset="0"/>
              <a:buChar char="o"/>
            </a:pP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2 -&gt; 31-60</a:t>
            </a:r>
          </a:p>
          <a:p>
            <a:pPr lvl="1">
              <a:buFont typeface="Courier New" panose="02070309020205020404" pitchFamily="49" charset="0"/>
              <a:buChar char="o"/>
            </a:pP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3 -&gt; 61-120</a:t>
            </a:r>
          </a:p>
          <a:p>
            <a:r>
              <a:rPr lang="en-US" sz="2100" dirty="0" smtClean="0">
                <a:solidFill>
                  <a:schemeClr val="accent6">
                    <a:lumMod val="50000"/>
                  </a:schemeClr>
                </a:solidFill>
              </a:rPr>
              <a:t>Gender (Suppressed) :</a:t>
            </a:r>
          </a:p>
          <a:p>
            <a:pPr lvl="1">
              <a:buFont typeface="Courier New" panose="02070309020205020404" pitchFamily="49" charset="0"/>
              <a:buChar char="o"/>
            </a:pP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Any -&gt; {Male. Female}</a:t>
            </a:r>
            <a:endParaRPr lang="en-US" sz="1900" dirty="0">
              <a:solidFill>
                <a:schemeClr val="accent6">
                  <a:lumMod val="50000"/>
                </a:schemeClr>
              </a:solidFill>
              <a:latin typeface="Times New Roman" panose="02020603050405020304" pitchFamily="18" charset="0"/>
              <a:cs typeface="Times New Roman" panose="02020603050405020304" pitchFamily="18" charset="0"/>
            </a:endParaRPr>
          </a:p>
          <a:p>
            <a:r>
              <a:rPr lang="en-US" sz="2300" dirty="0" smtClean="0">
                <a:solidFill>
                  <a:schemeClr val="accent6">
                    <a:lumMod val="50000"/>
                  </a:schemeClr>
                </a:solidFill>
              </a:rPr>
              <a:t>Race (Suppressed) :</a:t>
            </a:r>
          </a:p>
          <a:p>
            <a:pPr lvl="1">
              <a:buFont typeface="Courier New" panose="02070309020205020404" pitchFamily="49" charset="0"/>
              <a:buChar char="o"/>
            </a:pP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Any -&gt; {Black, White}</a:t>
            </a:r>
          </a:p>
          <a:p>
            <a:r>
              <a:rPr lang="en-US" dirty="0" smtClean="0">
                <a:solidFill>
                  <a:schemeClr val="accent6">
                    <a:lumMod val="50000"/>
                  </a:schemeClr>
                </a:solidFill>
              </a:rPr>
              <a:t>Education :</a:t>
            </a:r>
          </a:p>
          <a:p>
            <a:pPr lvl="1">
              <a:buFont typeface="Courier New" panose="02070309020205020404" pitchFamily="49" charset="0"/>
              <a:buChar char="o"/>
            </a:pP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School -&gt; {1</a:t>
            </a:r>
            <a:r>
              <a:rPr lang="en-US" sz="1900" baseline="30000" dirty="0" smtClean="0">
                <a:solidFill>
                  <a:schemeClr val="accent6">
                    <a:lumMod val="50000"/>
                  </a:schemeClr>
                </a:solidFill>
                <a:latin typeface="Times New Roman" panose="02020603050405020304" pitchFamily="18" charset="0"/>
                <a:cs typeface="Times New Roman" panose="02020603050405020304" pitchFamily="18" charset="0"/>
              </a:rPr>
              <a:t>st</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-4</a:t>
            </a:r>
            <a:r>
              <a:rPr lang="en-US" sz="1900" baseline="30000" dirty="0" smtClean="0">
                <a:solidFill>
                  <a:schemeClr val="accent6">
                    <a:lumMod val="50000"/>
                  </a:schemeClr>
                </a:solidFill>
                <a:latin typeface="Times New Roman" panose="02020603050405020304" pitchFamily="18" charset="0"/>
                <a:cs typeface="Times New Roman" panose="02020603050405020304" pitchFamily="18" charset="0"/>
              </a:rPr>
              <a:t>th</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 5</a:t>
            </a:r>
            <a:r>
              <a:rPr lang="en-US" sz="1900" baseline="30000" dirty="0" smtClean="0">
                <a:solidFill>
                  <a:schemeClr val="accent6">
                    <a:lumMod val="50000"/>
                  </a:schemeClr>
                </a:solidFill>
                <a:latin typeface="Times New Roman" panose="02020603050405020304" pitchFamily="18" charset="0"/>
                <a:cs typeface="Times New Roman" panose="02020603050405020304" pitchFamily="18" charset="0"/>
              </a:rPr>
              <a:t>th</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-6</a:t>
            </a:r>
            <a:r>
              <a:rPr lang="en-US" sz="1900" baseline="30000" dirty="0" smtClean="0">
                <a:solidFill>
                  <a:schemeClr val="accent6">
                    <a:lumMod val="50000"/>
                  </a:schemeClr>
                </a:solidFill>
                <a:latin typeface="Times New Roman" panose="02020603050405020304" pitchFamily="18" charset="0"/>
                <a:cs typeface="Times New Roman" panose="02020603050405020304" pitchFamily="18" charset="0"/>
              </a:rPr>
              <a:t>th</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,7</a:t>
            </a:r>
            <a:r>
              <a:rPr lang="en-US" sz="1900" baseline="30000" dirty="0" smtClean="0">
                <a:solidFill>
                  <a:schemeClr val="accent6">
                    <a:lumMod val="50000"/>
                  </a:schemeClr>
                </a:solidFill>
                <a:latin typeface="Times New Roman" panose="02020603050405020304" pitchFamily="18" charset="0"/>
                <a:cs typeface="Times New Roman" panose="02020603050405020304" pitchFamily="18" charset="0"/>
              </a:rPr>
              <a:t>th</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-8</a:t>
            </a:r>
            <a:r>
              <a:rPr lang="en-US" sz="1900" baseline="30000" dirty="0" smtClean="0">
                <a:solidFill>
                  <a:schemeClr val="accent6">
                    <a:lumMod val="50000"/>
                  </a:schemeClr>
                </a:solidFill>
                <a:latin typeface="Times New Roman" panose="02020603050405020304" pitchFamily="18" charset="0"/>
                <a:cs typeface="Times New Roman" panose="02020603050405020304" pitchFamily="18" charset="0"/>
              </a:rPr>
              <a:t>th</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,9</a:t>
            </a:r>
            <a:r>
              <a:rPr lang="en-US" sz="1900" baseline="30000" dirty="0" smtClean="0">
                <a:solidFill>
                  <a:schemeClr val="accent6">
                    <a:lumMod val="50000"/>
                  </a:schemeClr>
                </a:solidFill>
                <a:latin typeface="Times New Roman" panose="02020603050405020304" pitchFamily="18" charset="0"/>
                <a:cs typeface="Times New Roman" panose="02020603050405020304" pitchFamily="18" charset="0"/>
              </a:rPr>
              <a:t>th</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 10</a:t>
            </a:r>
            <a:r>
              <a:rPr lang="en-US" sz="1900" baseline="30000" dirty="0" smtClean="0">
                <a:solidFill>
                  <a:schemeClr val="accent6">
                    <a:lumMod val="50000"/>
                  </a:schemeClr>
                </a:solidFill>
                <a:latin typeface="Times New Roman" panose="02020603050405020304" pitchFamily="18" charset="0"/>
                <a:cs typeface="Times New Roman" panose="02020603050405020304" pitchFamily="18" charset="0"/>
              </a:rPr>
              <a:t>th</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 11</a:t>
            </a:r>
            <a:r>
              <a:rPr lang="en-US" sz="1900" baseline="30000" dirty="0" smtClean="0">
                <a:solidFill>
                  <a:schemeClr val="accent6">
                    <a:lumMod val="50000"/>
                  </a:schemeClr>
                </a:solidFill>
                <a:latin typeface="Times New Roman" panose="02020603050405020304" pitchFamily="18" charset="0"/>
                <a:cs typeface="Times New Roman" panose="02020603050405020304" pitchFamily="18" charset="0"/>
              </a:rPr>
              <a:t>th</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 12</a:t>
            </a:r>
            <a:r>
              <a:rPr lang="en-US" sz="1900" baseline="30000" dirty="0" smtClean="0">
                <a:solidFill>
                  <a:schemeClr val="accent6">
                    <a:lumMod val="50000"/>
                  </a:schemeClr>
                </a:solidFill>
                <a:latin typeface="Times New Roman" panose="02020603050405020304" pitchFamily="18" charset="0"/>
                <a:cs typeface="Times New Roman" panose="02020603050405020304" pitchFamily="18" charset="0"/>
              </a:rPr>
              <a:t>th</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Undergraduate -&gt; {Some-college, Bachelors}</a:t>
            </a:r>
          </a:p>
          <a:p>
            <a:pPr lvl="1">
              <a:buFont typeface="Courier New" panose="02070309020205020404" pitchFamily="49" charset="0"/>
              <a:buChar char="o"/>
            </a:pP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Graduate -&gt; {HS-grad, </a:t>
            </a:r>
            <a:r>
              <a:rPr lang="en-US" sz="1900" dirty="0" err="1" smtClean="0">
                <a:solidFill>
                  <a:schemeClr val="accent6">
                    <a:lumMod val="50000"/>
                  </a:schemeClr>
                </a:solidFill>
                <a:latin typeface="Times New Roman" panose="02020603050405020304" pitchFamily="18" charset="0"/>
                <a:cs typeface="Times New Roman" panose="02020603050405020304" pitchFamily="18" charset="0"/>
              </a:rPr>
              <a:t>Assoc-voc</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 </a:t>
            </a:r>
            <a:r>
              <a:rPr lang="en-US" sz="1900" dirty="0" err="1" smtClean="0">
                <a:solidFill>
                  <a:schemeClr val="accent6">
                    <a:lumMod val="50000"/>
                  </a:schemeClr>
                </a:solidFill>
                <a:latin typeface="Times New Roman" panose="02020603050405020304" pitchFamily="18" charset="0"/>
                <a:cs typeface="Times New Roman" panose="02020603050405020304" pitchFamily="18" charset="0"/>
              </a:rPr>
              <a:t>Assoc-acdm</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 Prof-school, Doctorate, Masters}</a:t>
            </a:r>
            <a:endParaRPr lang="en-US" sz="1900" dirty="0">
              <a:solidFill>
                <a:schemeClr val="accent6">
                  <a:lumMod val="50000"/>
                </a:schemeClr>
              </a:solidFill>
              <a:latin typeface="Times New Roman" panose="02020603050405020304" pitchFamily="18" charset="0"/>
              <a:cs typeface="Times New Roman" panose="02020603050405020304" pitchFamily="18" charset="0"/>
            </a:endParaRPr>
          </a:p>
          <a:p>
            <a:r>
              <a:rPr lang="en-US" dirty="0" smtClean="0">
                <a:solidFill>
                  <a:schemeClr val="accent6">
                    <a:lumMod val="50000"/>
                  </a:schemeClr>
                </a:solidFill>
              </a:rPr>
              <a:t>Marital Status :</a:t>
            </a:r>
          </a:p>
          <a:p>
            <a:pPr lvl="1">
              <a:buFont typeface="Courier New" panose="02070309020205020404" pitchFamily="49" charset="0"/>
              <a:buChar char="o"/>
            </a:pPr>
            <a:r>
              <a:rPr lang="en-US" sz="1900" dirty="0">
                <a:solidFill>
                  <a:schemeClr val="accent6">
                    <a:lumMod val="50000"/>
                  </a:schemeClr>
                </a:solidFill>
                <a:latin typeface="Times New Roman" panose="02020603050405020304" pitchFamily="18" charset="0"/>
                <a:cs typeface="Times New Roman" panose="02020603050405020304" pitchFamily="18" charset="0"/>
              </a:rPr>
              <a:t>spouse present -&gt; {Married-civ-spouse, </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Married-AF-spouse}</a:t>
            </a:r>
          </a:p>
          <a:p>
            <a:pPr lvl="1">
              <a:buFont typeface="Courier New" panose="02070309020205020404" pitchFamily="49" charset="0"/>
              <a:buChar char="o"/>
            </a:pP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spouse </a:t>
            </a:r>
            <a:r>
              <a:rPr lang="en-US" sz="1900" dirty="0">
                <a:solidFill>
                  <a:schemeClr val="accent6">
                    <a:lumMod val="50000"/>
                  </a:schemeClr>
                </a:solidFill>
                <a:latin typeface="Times New Roman" panose="02020603050405020304" pitchFamily="18" charset="0"/>
                <a:cs typeface="Times New Roman" panose="02020603050405020304" pitchFamily="18" charset="0"/>
              </a:rPr>
              <a:t>not present -&gt; {Divorced, Never-married, Separated, Widowed, </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Married-spouse-absent}</a:t>
            </a:r>
          </a:p>
          <a:p>
            <a:r>
              <a:rPr lang="en-US" dirty="0" smtClean="0">
                <a:solidFill>
                  <a:schemeClr val="accent6">
                    <a:lumMod val="50000"/>
                  </a:schemeClr>
                </a:solidFill>
              </a:rPr>
              <a:t>Work Class :</a:t>
            </a:r>
          </a:p>
          <a:p>
            <a:pPr lvl="1">
              <a:buFont typeface="Courier New" panose="02070309020205020404" pitchFamily="49" charset="0"/>
              <a:buChar char="o"/>
            </a:pPr>
            <a:r>
              <a:rPr lang="en-US" sz="1900" dirty="0">
                <a:solidFill>
                  <a:schemeClr val="accent6">
                    <a:lumMod val="50000"/>
                  </a:schemeClr>
                </a:solidFill>
                <a:latin typeface="Times New Roman" panose="02020603050405020304" pitchFamily="18" charset="0"/>
                <a:cs typeface="Times New Roman" panose="02020603050405020304" pitchFamily="18" charset="0"/>
              </a:rPr>
              <a:t>Government -&gt; {</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Federal-</a:t>
            </a:r>
            <a:r>
              <a:rPr lang="en-US" sz="1900" dirty="0" err="1" smtClean="0">
                <a:solidFill>
                  <a:schemeClr val="accent6">
                    <a:lumMod val="50000"/>
                  </a:schemeClr>
                </a:solidFill>
                <a:latin typeface="Times New Roman" panose="02020603050405020304" pitchFamily="18" charset="0"/>
                <a:cs typeface="Times New Roman" panose="02020603050405020304" pitchFamily="18" charset="0"/>
              </a:rPr>
              <a:t>gov</a:t>
            </a:r>
            <a:r>
              <a:rPr lang="en-US" sz="1900" dirty="0">
                <a:solidFill>
                  <a:schemeClr val="accent6">
                    <a:lumMod val="50000"/>
                  </a:schemeClr>
                </a:solidFill>
                <a:latin typeface="Times New Roman" panose="02020603050405020304" pitchFamily="18" charset="0"/>
                <a:cs typeface="Times New Roman" panose="02020603050405020304" pitchFamily="18" charset="0"/>
              </a:rPr>
              <a:t>, </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Local-</a:t>
            </a:r>
            <a:r>
              <a:rPr lang="en-US" sz="1900" dirty="0" err="1" smtClean="0">
                <a:solidFill>
                  <a:schemeClr val="accent6">
                    <a:lumMod val="50000"/>
                  </a:schemeClr>
                </a:solidFill>
                <a:latin typeface="Times New Roman" panose="02020603050405020304" pitchFamily="18" charset="0"/>
                <a:cs typeface="Times New Roman" panose="02020603050405020304" pitchFamily="18" charset="0"/>
              </a:rPr>
              <a:t>gov</a:t>
            </a:r>
            <a:r>
              <a:rPr lang="en-US" sz="1900" dirty="0">
                <a:solidFill>
                  <a:schemeClr val="accent6">
                    <a:lumMod val="50000"/>
                  </a:schemeClr>
                </a:solidFill>
                <a:latin typeface="Times New Roman" panose="02020603050405020304" pitchFamily="18" charset="0"/>
                <a:cs typeface="Times New Roman" panose="02020603050405020304" pitchFamily="18" charset="0"/>
              </a:rPr>
              <a:t>, </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State-</a:t>
            </a:r>
            <a:r>
              <a:rPr lang="en-US" sz="1900" dirty="0" err="1" smtClean="0">
                <a:solidFill>
                  <a:schemeClr val="accent6">
                    <a:lumMod val="50000"/>
                  </a:schemeClr>
                </a:solidFill>
                <a:latin typeface="Times New Roman" panose="02020603050405020304" pitchFamily="18" charset="0"/>
                <a:cs typeface="Times New Roman" panose="02020603050405020304" pitchFamily="18" charset="0"/>
              </a:rPr>
              <a:t>gov</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sz="1900" dirty="0">
                <a:solidFill>
                  <a:schemeClr val="accent6">
                    <a:lumMod val="50000"/>
                  </a:schemeClr>
                </a:solidFill>
                <a:latin typeface="Times New Roman" panose="02020603050405020304" pitchFamily="18" charset="0"/>
                <a:cs typeface="Times New Roman" panose="02020603050405020304" pitchFamily="18" charset="0"/>
              </a:rPr>
              <a:t>Non-Government -&gt; {Private, </a:t>
            </a:r>
            <a:r>
              <a:rPr lang="en-US" sz="1900" dirty="0" err="1" smtClean="0">
                <a:solidFill>
                  <a:schemeClr val="accent6">
                    <a:lumMod val="50000"/>
                  </a:schemeClr>
                </a:solidFill>
                <a:latin typeface="Times New Roman" panose="02020603050405020304" pitchFamily="18" charset="0"/>
                <a:cs typeface="Times New Roman" panose="02020603050405020304" pitchFamily="18" charset="0"/>
              </a:rPr>
              <a:t>Priv</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-house-</a:t>
            </a:r>
            <a:r>
              <a:rPr lang="en-US" sz="1900" dirty="0" err="1" smtClean="0">
                <a:solidFill>
                  <a:schemeClr val="accent6">
                    <a:lumMod val="50000"/>
                  </a:schemeClr>
                </a:solidFill>
                <a:latin typeface="Times New Roman" panose="02020603050405020304" pitchFamily="18" charset="0"/>
                <a:cs typeface="Times New Roman" panose="02020603050405020304" pitchFamily="18" charset="0"/>
              </a:rPr>
              <a:t>serv</a:t>
            </a:r>
            <a:r>
              <a:rPr lang="en-US" sz="1900" dirty="0">
                <a:solidFill>
                  <a:schemeClr val="accent6">
                    <a:lumMod val="50000"/>
                  </a:schemeClr>
                </a:solidFill>
                <a:latin typeface="Times New Roman" panose="02020603050405020304" pitchFamily="18" charset="0"/>
                <a:cs typeface="Times New Roman" panose="02020603050405020304" pitchFamily="18" charset="0"/>
              </a:rPr>
              <a:t>, </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Self-</a:t>
            </a:r>
            <a:r>
              <a:rPr lang="en-US" sz="1900" dirty="0" err="1" smtClean="0">
                <a:solidFill>
                  <a:schemeClr val="accent6">
                    <a:lumMod val="50000"/>
                  </a:schemeClr>
                </a:solidFill>
                <a:latin typeface="Times New Roman" panose="02020603050405020304" pitchFamily="18" charset="0"/>
                <a:cs typeface="Times New Roman" panose="02020603050405020304" pitchFamily="18" charset="0"/>
              </a:rPr>
              <a:t>emp</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-not-</a:t>
            </a:r>
            <a:r>
              <a:rPr lang="en-US" sz="1900" dirty="0" err="1" smtClean="0">
                <a:solidFill>
                  <a:schemeClr val="accent6">
                    <a:lumMod val="50000"/>
                  </a:schemeClr>
                </a:solidFill>
                <a:latin typeface="Times New Roman" panose="02020603050405020304" pitchFamily="18" charset="0"/>
                <a:cs typeface="Times New Roman" panose="02020603050405020304" pitchFamily="18" charset="0"/>
              </a:rPr>
              <a:t>inc</a:t>
            </a:r>
            <a:r>
              <a:rPr lang="en-US" sz="1900" dirty="0">
                <a:solidFill>
                  <a:schemeClr val="accent6">
                    <a:lumMod val="50000"/>
                  </a:schemeClr>
                </a:solidFill>
                <a:latin typeface="Times New Roman" panose="02020603050405020304" pitchFamily="18" charset="0"/>
                <a:cs typeface="Times New Roman" panose="02020603050405020304" pitchFamily="18" charset="0"/>
              </a:rPr>
              <a:t>, </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Self-</a:t>
            </a:r>
            <a:r>
              <a:rPr lang="en-US" sz="1900" dirty="0" err="1" smtClean="0">
                <a:solidFill>
                  <a:schemeClr val="accent6">
                    <a:lumMod val="50000"/>
                  </a:schemeClr>
                </a:solidFill>
                <a:latin typeface="Times New Roman" panose="02020603050405020304" pitchFamily="18" charset="0"/>
                <a:cs typeface="Times New Roman" panose="02020603050405020304" pitchFamily="18" charset="0"/>
              </a:rPr>
              <a:t>emp</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a:t>
            </a:r>
            <a:r>
              <a:rPr lang="en-US" sz="1900" dirty="0" err="1" smtClean="0">
                <a:solidFill>
                  <a:schemeClr val="accent6">
                    <a:lumMod val="50000"/>
                  </a:schemeClr>
                </a:solidFill>
                <a:latin typeface="Times New Roman" panose="02020603050405020304" pitchFamily="18" charset="0"/>
                <a:cs typeface="Times New Roman" panose="02020603050405020304" pitchFamily="18" charset="0"/>
              </a:rPr>
              <a:t>inc</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sz="1900" dirty="0">
                <a:solidFill>
                  <a:schemeClr val="accent6">
                    <a:lumMod val="50000"/>
                  </a:schemeClr>
                </a:solidFill>
                <a:latin typeface="Times New Roman" panose="02020603050405020304" pitchFamily="18" charset="0"/>
                <a:cs typeface="Times New Roman" panose="02020603050405020304" pitchFamily="18" charset="0"/>
              </a:rPr>
              <a:t>Unemployed -&gt; {</a:t>
            </a:r>
            <a:r>
              <a:rPr lang="en-US" sz="1900" dirty="0" smtClean="0">
                <a:solidFill>
                  <a:schemeClr val="accent6">
                    <a:lumMod val="50000"/>
                  </a:schemeClr>
                </a:solidFill>
                <a:latin typeface="Times New Roman" panose="02020603050405020304" pitchFamily="18" charset="0"/>
                <a:cs typeface="Times New Roman" panose="02020603050405020304" pitchFamily="18" charset="0"/>
              </a:rPr>
              <a:t>Without-pay, Never-worked}</a:t>
            </a:r>
            <a:endParaRPr lang="en-IN" sz="1900" dirty="0">
              <a:solidFill>
                <a:schemeClr val="accent6">
                  <a:lumMod val="50000"/>
                </a:schemeClr>
              </a:solidFill>
              <a:latin typeface="Times New Roman" panose="02020603050405020304" pitchFamily="18" charset="0"/>
              <a:cs typeface="Times New Roman" panose="02020603050405020304" pitchFamily="18" charset="0"/>
            </a:endParaRPr>
          </a:p>
          <a:p>
            <a:r>
              <a:rPr lang="en-US" dirty="0" smtClean="0">
                <a:solidFill>
                  <a:schemeClr val="accent6">
                    <a:lumMod val="50000"/>
                  </a:schemeClr>
                </a:solidFill>
              </a:rPr>
              <a:t>Country :</a:t>
            </a:r>
          </a:p>
          <a:p>
            <a:pPr lvl="1">
              <a:lnSpc>
                <a:spcPct val="100000"/>
              </a:lnSpc>
              <a:buFont typeface="Courier New" panose="02070309020205020404" pitchFamily="49" charset="0"/>
              <a:buChar char="o"/>
            </a:pPr>
            <a:r>
              <a:rPr lang="en-US" dirty="0" smtClean="0">
                <a:solidFill>
                  <a:schemeClr val="accent6">
                    <a:lumMod val="50000"/>
                  </a:schemeClr>
                </a:solidFill>
                <a:latin typeface="Times New Roman" panose="02020603050405020304" pitchFamily="18" charset="0"/>
                <a:cs typeface="Times New Roman" panose="02020603050405020304" pitchFamily="18" charset="0"/>
              </a:rPr>
              <a:t>A*a </a:t>
            </a:r>
            <a:r>
              <a:rPr lang="en-US" dirty="0">
                <a:solidFill>
                  <a:schemeClr val="accent6">
                    <a:lumMod val="50000"/>
                  </a:schemeClr>
                </a:solidFill>
                <a:latin typeface="Times New Roman" panose="02020603050405020304" pitchFamily="18" charset="0"/>
                <a:cs typeface="Times New Roman" panose="02020603050405020304" pitchFamily="18" charset="0"/>
              </a:rPr>
              <a:t>-&gt; </a:t>
            </a:r>
            <a:r>
              <a:rPr lang="en-US" dirty="0" smtClean="0">
                <a:solidFill>
                  <a:schemeClr val="accent6">
                    <a:lumMod val="50000"/>
                  </a:schemeClr>
                </a:solidFill>
                <a:latin typeface="Times New Roman" panose="02020603050405020304" pitchFamily="18" charset="0"/>
                <a:cs typeface="Times New Roman" panose="02020603050405020304" pitchFamily="18" charset="0"/>
              </a:rPr>
              <a:t>[Asia, America, Africa] ={United-States, Cambodia, Puerto-Rico, Canada, Outlying-US(Guam-USVI-</a:t>
            </a:r>
            <a:r>
              <a:rPr lang="en-US" dirty="0" err="1" smtClean="0">
                <a:solidFill>
                  <a:schemeClr val="accent6">
                    <a:lumMod val="50000"/>
                  </a:schemeClr>
                </a:solidFill>
                <a:latin typeface="Times New Roman" panose="02020603050405020304" pitchFamily="18" charset="0"/>
                <a:cs typeface="Times New Roman" panose="02020603050405020304" pitchFamily="18" charset="0"/>
              </a:rPr>
              <a:t>etc</a:t>
            </a:r>
            <a:r>
              <a:rPr lang="en-US" dirty="0" smtClean="0">
                <a:solidFill>
                  <a:schemeClr val="accent6">
                    <a:lumMod val="50000"/>
                  </a:schemeClr>
                </a:solidFill>
                <a:latin typeface="Times New Roman" panose="02020603050405020304" pitchFamily="18" charset="0"/>
                <a:cs typeface="Times New Roman" panose="02020603050405020304" pitchFamily="18" charset="0"/>
              </a:rPr>
              <a:t>), India, Japan, South China, … }</a:t>
            </a:r>
          </a:p>
          <a:p>
            <a:pPr lvl="1">
              <a:buFont typeface="Courier New" panose="02070309020205020404" pitchFamily="49" charset="0"/>
              <a:buChar char="o"/>
            </a:pPr>
            <a:r>
              <a:rPr lang="en-US" dirty="0" smtClean="0">
                <a:solidFill>
                  <a:schemeClr val="accent6">
                    <a:lumMod val="50000"/>
                  </a:schemeClr>
                </a:solidFill>
                <a:latin typeface="Times New Roman" panose="02020603050405020304" pitchFamily="18" charset="0"/>
                <a:cs typeface="Times New Roman" panose="02020603050405020304" pitchFamily="18" charset="0"/>
              </a:rPr>
              <a:t>Europe </a:t>
            </a:r>
            <a:r>
              <a:rPr lang="en-US" dirty="0">
                <a:solidFill>
                  <a:schemeClr val="accent6">
                    <a:lumMod val="50000"/>
                  </a:schemeClr>
                </a:solidFill>
                <a:latin typeface="Times New Roman" panose="02020603050405020304" pitchFamily="18" charset="0"/>
                <a:cs typeface="Times New Roman" panose="02020603050405020304" pitchFamily="18" charset="0"/>
              </a:rPr>
              <a:t>-&gt; {</a:t>
            </a:r>
            <a:r>
              <a:rPr lang="en-US" dirty="0" err="1" smtClean="0">
                <a:solidFill>
                  <a:schemeClr val="accent6">
                    <a:lumMod val="50000"/>
                  </a:schemeClr>
                </a:solidFill>
                <a:latin typeface="Times New Roman" panose="02020603050405020304" pitchFamily="18" charset="0"/>
                <a:cs typeface="Times New Roman" panose="02020603050405020304" pitchFamily="18" charset="0"/>
              </a:rPr>
              <a:t>Holand</a:t>
            </a:r>
            <a:r>
              <a:rPr lang="en-US" dirty="0" smtClean="0">
                <a:solidFill>
                  <a:schemeClr val="accent6">
                    <a:lumMod val="50000"/>
                  </a:schemeClr>
                </a:solidFill>
                <a:latin typeface="Times New Roman" panose="02020603050405020304" pitchFamily="18" charset="0"/>
                <a:cs typeface="Times New Roman" panose="02020603050405020304" pitchFamily="18" charset="0"/>
              </a:rPr>
              <a:t>-Netherlands, England, Germany, Greece, Italy, Poland, Portugal, Ireland, France, … }</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978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2214321"/>
            <a:ext cx="7665720" cy="5672379"/>
          </a:xfrm>
        </p:spPr>
        <p:txBody>
          <a:bodyPr>
            <a:normAutofit/>
          </a:bodyPr>
          <a:lstStyle/>
          <a:p>
            <a:pPr marL="34290" indent="0">
              <a:buNone/>
            </a:pPr>
            <a:endParaRPr lang="en-US" b="1" u="sng" dirty="0" smtClean="0">
              <a:solidFill>
                <a:schemeClr val="accent6">
                  <a:lumMod val="50000"/>
                </a:schemeClr>
              </a:solidFill>
            </a:endParaRPr>
          </a:p>
          <a:p>
            <a:r>
              <a:rPr lang="en-US" dirty="0" smtClean="0">
                <a:solidFill>
                  <a:schemeClr val="accent6">
                    <a:lumMod val="50000"/>
                  </a:schemeClr>
                </a:solidFill>
              </a:rPr>
              <a:t>For </a:t>
            </a:r>
            <a:r>
              <a:rPr lang="en-US" dirty="0" smtClean="0">
                <a:solidFill>
                  <a:schemeClr val="accent6">
                    <a:lumMod val="50000"/>
                  </a:schemeClr>
                </a:solidFill>
              </a:rPr>
              <a:t>the record shown above, after applying the </a:t>
            </a:r>
            <a:r>
              <a:rPr lang="en-US" b="1" dirty="0" smtClean="0">
                <a:solidFill>
                  <a:schemeClr val="accent6">
                    <a:lumMod val="50000"/>
                  </a:schemeClr>
                </a:solidFill>
              </a:rPr>
              <a:t>k-anonymity</a:t>
            </a:r>
            <a:r>
              <a:rPr lang="en-US" dirty="0" smtClean="0">
                <a:solidFill>
                  <a:schemeClr val="accent6">
                    <a:lumMod val="50000"/>
                  </a:schemeClr>
                </a:solidFill>
              </a:rPr>
              <a:t> approach on the data-set, we got the following equivalent class as the result : </a:t>
            </a:r>
          </a:p>
          <a:p>
            <a:endParaRPr lang="en-US" dirty="0">
              <a:solidFill>
                <a:schemeClr val="accent6">
                  <a:lumMod val="50000"/>
                </a:schemeClr>
              </a:solidFill>
            </a:endParaRPr>
          </a:p>
          <a:p>
            <a:endParaRPr lang="en-US" dirty="0" smtClean="0">
              <a:solidFill>
                <a:schemeClr val="accent6">
                  <a:lumMod val="50000"/>
                </a:schemeClr>
              </a:solidFill>
            </a:endParaRPr>
          </a:p>
          <a:p>
            <a:endParaRPr lang="en-US" dirty="0" smtClean="0">
              <a:solidFill>
                <a:schemeClr val="accent6">
                  <a:lumMod val="50000"/>
                </a:schemeClr>
              </a:solidFill>
            </a:endParaRPr>
          </a:p>
          <a:p>
            <a:endParaRPr lang="en-US" dirty="0" smtClean="0">
              <a:solidFill>
                <a:schemeClr val="accent6">
                  <a:lumMod val="50000"/>
                </a:schemeClr>
              </a:solidFill>
            </a:endParaRPr>
          </a:p>
          <a:p>
            <a:r>
              <a:rPr lang="en-US" dirty="0" smtClean="0">
                <a:solidFill>
                  <a:schemeClr val="accent6">
                    <a:lumMod val="50000"/>
                  </a:schemeClr>
                </a:solidFill>
              </a:rPr>
              <a:t>It </a:t>
            </a:r>
            <a:r>
              <a:rPr lang="en-US" dirty="0" smtClean="0">
                <a:solidFill>
                  <a:schemeClr val="accent6">
                    <a:lumMod val="50000"/>
                  </a:schemeClr>
                </a:solidFill>
              </a:rPr>
              <a:t>can be seen from above result, that we are still able to identify the Occupation of the record as ‘Craft-repair’, as all the records in the equivalent contain the same value, leading to Attribute-disclosure.</a:t>
            </a:r>
          </a:p>
          <a:p>
            <a:r>
              <a:rPr lang="en-US" dirty="0" smtClean="0">
                <a:solidFill>
                  <a:schemeClr val="accent6">
                    <a:lumMod val="50000"/>
                  </a:schemeClr>
                </a:solidFill>
              </a:rPr>
              <a:t>To improve upon this, the approach of l-diversity is used.</a:t>
            </a:r>
          </a:p>
        </p:txBody>
      </p:sp>
      <p:pic>
        <p:nvPicPr>
          <p:cNvPr id="1026" name="Picture 2" descr="https://lh3.googleusercontent.com/yL3aTM84znfxa9I3shaaX-jo-ZxBctYmKmcZFjIgsOtah3DTtsH-UgZvz9pcn0NjauiZiAQsuW_UC9uWj8_Vbw2QacftfQitcawKUb32yAFu5vekrUXHvr0RaKP9I5BsBWQYzcZ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4036457"/>
            <a:ext cx="7136130" cy="9791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ueryF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782600"/>
            <a:ext cx="7136130" cy="5034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857250" y="190500"/>
            <a:ext cx="7406640" cy="1356360"/>
          </a:xfrm>
        </p:spPr>
        <p:txBody>
          <a:bodyPr/>
          <a:lstStyle/>
          <a:p>
            <a:r>
              <a:rPr lang="en-US" u="sng" dirty="0" smtClean="0"/>
              <a:t>K-Anonymity Result</a:t>
            </a:r>
            <a:endParaRPr lang="en-IN" dirty="0"/>
          </a:p>
        </p:txBody>
      </p:sp>
      <p:sp>
        <p:nvSpPr>
          <p:cNvPr id="6" name="TextBox 5"/>
          <p:cNvSpPr txBox="1"/>
          <p:nvPr/>
        </p:nvSpPr>
        <p:spPr>
          <a:xfrm>
            <a:off x="857250" y="1356360"/>
            <a:ext cx="1733550" cy="369332"/>
          </a:xfrm>
          <a:prstGeom prst="rect">
            <a:avLst/>
          </a:prstGeom>
          <a:noFill/>
        </p:spPr>
        <p:txBody>
          <a:bodyPr wrap="square" rtlCol="0">
            <a:spAutoFit/>
          </a:bodyPr>
          <a:lstStyle/>
          <a:p>
            <a:r>
              <a:rPr lang="en-US" b="1" u="sng" dirty="0" smtClean="0">
                <a:solidFill>
                  <a:schemeClr val="accent1"/>
                </a:solidFill>
              </a:rPr>
              <a:t>Queried Data</a:t>
            </a:r>
            <a:endParaRPr lang="en-IN" b="1" u="sng" dirty="0">
              <a:solidFill>
                <a:schemeClr val="accent1"/>
              </a:solidFill>
            </a:endParaRPr>
          </a:p>
        </p:txBody>
      </p:sp>
    </p:spTree>
    <p:extLst>
      <p:ext uri="{BB962C8B-B14F-4D97-AF65-F5344CB8AC3E}">
        <p14:creationId xmlns:p14="http://schemas.microsoft.com/office/powerpoint/2010/main" val="1017700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636</TotalTime>
  <Words>1707</Words>
  <Application>Microsoft Office PowerPoint</Application>
  <PresentationFormat>On-screen Show (4:3)</PresentationFormat>
  <Paragraphs>202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Baskerville Old Face</vt:lpstr>
      <vt:lpstr>Corbel</vt:lpstr>
      <vt:lpstr>Courier New</vt:lpstr>
      <vt:lpstr>Open Sans</vt:lpstr>
      <vt:lpstr>Times New Roman</vt:lpstr>
      <vt:lpstr>Wingdings</vt:lpstr>
      <vt:lpstr>Basis</vt:lpstr>
      <vt:lpstr>PowerPoint Presentation</vt:lpstr>
      <vt:lpstr>MOTIVATION</vt:lpstr>
      <vt:lpstr>OBJECTIVE</vt:lpstr>
      <vt:lpstr>LITERATURE SURVEY</vt:lpstr>
      <vt:lpstr>TARGETS ACHIEVED TILL NOW</vt:lpstr>
      <vt:lpstr>DATA-SET[4]</vt:lpstr>
      <vt:lpstr>METHODOLOGICAL STEPS</vt:lpstr>
      <vt:lpstr>PowerPoint Presentation</vt:lpstr>
      <vt:lpstr>K-Anonymity Result</vt:lpstr>
      <vt:lpstr>PowerPoint Presentation</vt:lpstr>
      <vt:lpstr>PowerPoint Presentation</vt:lpstr>
      <vt:lpstr>PowerPoint Presentation</vt:lpstr>
      <vt:lpstr>PowerPoint Presentation</vt:lpstr>
      <vt:lpstr>PowerPoint Presentation</vt:lpstr>
      <vt:lpstr>PowerPoint Presentation</vt:lpstr>
      <vt:lpstr> WORK TO BE DONE</vt:lpstr>
      <vt:lpstr>REFERENCES</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Power Optimization for GCC Compiler</dc:title>
  <dc:creator>NISHIT GUPTA</dc:creator>
  <cp:lastModifiedBy>NISHIT GUPTA</cp:lastModifiedBy>
  <cp:revision>51</cp:revision>
  <dcterms:created xsi:type="dcterms:W3CDTF">2016-11-29T08:24:22Z</dcterms:created>
  <dcterms:modified xsi:type="dcterms:W3CDTF">2017-03-08T14:46:28Z</dcterms:modified>
</cp:coreProperties>
</file>