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652" r:id="rId2"/>
    <p:sldId id="653" r:id="rId3"/>
    <p:sldId id="654" r:id="rId4"/>
    <p:sldId id="655" r:id="rId5"/>
    <p:sldId id="656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476" userDrawn="1">
          <p15:clr>
            <a:srgbClr val="A4A3A4"/>
          </p15:clr>
        </p15:guide>
        <p15:guide id="5" pos="5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482"/>
    <a:srgbClr val="00B496"/>
    <a:srgbClr val="222327"/>
    <a:srgbClr val="E55136"/>
    <a:srgbClr val="0E7EB5"/>
    <a:srgbClr val="E45135"/>
    <a:srgbClr val="A6937B"/>
    <a:srgbClr val="41445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72865" autoAdjust="0"/>
  </p:normalViewPr>
  <p:slideViewPr>
    <p:cSldViewPr>
      <p:cViewPr varScale="1">
        <p:scale>
          <a:sx n="71" d="100"/>
          <a:sy n="71" d="100"/>
        </p:scale>
        <p:origin x="1500" y="72"/>
      </p:cViewPr>
      <p:guideLst>
        <p:guide orient="horz" pos="259"/>
        <p:guide pos="2880"/>
        <p:guide orient="horz" pos="1620"/>
        <p:guide pos="476"/>
        <p:guide pos="5375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2019/8/19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73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28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4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0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435" y="3192674"/>
            <a:ext cx="7235219" cy="350919"/>
          </a:xfrm>
        </p:spPr>
        <p:txBody>
          <a:bodyPr lIns="0" tIns="18000" rIns="0" bIns="0" anchor="t" anchorCtr="0">
            <a:noAutofit/>
          </a:bodyPr>
          <a:lstStyle>
            <a:lvl1pPr algn="l">
              <a:defRPr lang="en-US" sz="2100" kern="1200" cap="all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435" y="3489668"/>
            <a:ext cx="7235219" cy="242944"/>
          </a:xfrm>
        </p:spPr>
        <p:txBody>
          <a:bodyPr lIns="0" tIns="0" rIns="0" bIns="0" anchor="b" anchorCtr="0">
            <a:noAutofit/>
          </a:bodyPr>
          <a:lstStyle>
            <a:lvl1pPr marL="0" indent="0" algn="l" defTabSz="816582" rtl="0" eaLnBrk="1" latinLnBrk="0" hangingPunct="1">
              <a:buNone/>
              <a:defRPr lang="de-DE" sz="1500" kern="1200" cap="all" baseline="0" dirty="0">
                <a:solidFill>
                  <a:srgbClr val="711E82"/>
                </a:solidFill>
                <a:latin typeface="Arial" pitchFamily="34" charset="0"/>
                <a:ea typeface="+mn-ea"/>
                <a:cs typeface="+mn-cs"/>
              </a:defRPr>
            </a:lvl1pPr>
            <a:lvl2pPr marL="40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6919" y="3867595"/>
            <a:ext cx="7234735" cy="1025876"/>
          </a:xfrm>
        </p:spPr>
        <p:txBody>
          <a:bodyPr lIns="0" tIns="0" rIns="0" bIns="0"/>
          <a:lstStyle>
            <a:lvl1pPr marL="0" indent="0" algn="l" defTabSz="816582" rtl="0" eaLnBrk="1" latinLnBrk="0" hangingPunct="1">
              <a:spcBef>
                <a:spcPts val="0"/>
              </a:spcBef>
              <a:spcAft>
                <a:spcPts val="300"/>
              </a:spcAft>
              <a:buNone/>
              <a:defRPr lang="en-US" sz="105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0" indent="0" algn="l" defTabSz="816582" rtl="0" eaLnBrk="1" latinLnBrk="0" hangingPunct="1">
              <a:spcBef>
                <a:spcPts val="0"/>
              </a:spcBef>
              <a:spcAft>
                <a:spcPts val="300"/>
              </a:spcAft>
              <a:buNone/>
              <a:defRPr lang="en-US" sz="105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816582" rtl="0" eaLnBrk="1" latinLnBrk="0" hangingPunct="1">
              <a:spcBef>
                <a:spcPts val="0"/>
              </a:spcBef>
              <a:spcAft>
                <a:spcPts val="300"/>
              </a:spcAft>
              <a:buNone/>
              <a:defRPr lang="en-US" sz="105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816582" rtl="0" eaLnBrk="1" latinLnBrk="0" hangingPunct="1">
              <a:spcBef>
                <a:spcPts val="0"/>
              </a:spcBef>
              <a:spcAft>
                <a:spcPts val="300"/>
              </a:spcAft>
              <a:buNone/>
              <a:defRPr lang="en-US" sz="105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816582" rtl="0" eaLnBrk="1" latinLnBrk="0" hangingPunct="1">
              <a:spcBef>
                <a:spcPts val="0"/>
              </a:spcBef>
              <a:spcAft>
                <a:spcPts val="300"/>
              </a:spcAft>
              <a:buNone/>
              <a:defRPr lang="de-DE" sz="105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817218"/>
            <a:ext cx="1495036" cy="2294357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82" fontAlgn="auto">
              <a:spcBef>
                <a:spcPts val="0"/>
              </a:spcBef>
              <a:spcAft>
                <a:spcPts val="0"/>
              </a:spcAft>
            </a:pPr>
            <a:endParaRPr lang="de-DE" sz="1575" dirty="0">
              <a:solidFill>
                <a:srgbClr val="FFFF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325" y="280706"/>
            <a:ext cx="1099851" cy="27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384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325" y="280706"/>
            <a:ext cx="1099851" cy="27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520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920" y="1815877"/>
            <a:ext cx="7234735" cy="323925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2100" kern="1200" cap="all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920" y="2085810"/>
            <a:ext cx="7234735" cy="269938"/>
          </a:xfrm>
        </p:spPr>
        <p:txBody>
          <a:bodyPr lIns="0" tIns="0" rIns="0" bIns="0" anchor="b" anchorCtr="0">
            <a:noAutofit/>
          </a:bodyPr>
          <a:lstStyle>
            <a:lvl1pPr marL="0" indent="0" algn="l" defTabSz="816582" rtl="0" eaLnBrk="1" latinLnBrk="0" hangingPunct="1">
              <a:buNone/>
              <a:defRPr lang="de-DE" sz="1500" kern="1200" cap="all" baseline="0" dirty="0">
                <a:solidFill>
                  <a:srgbClr val="711E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-577" y="816963"/>
            <a:ext cx="1495613" cy="1673798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82" fontAlgn="auto">
              <a:spcBef>
                <a:spcPts val="0"/>
              </a:spcBef>
              <a:spcAft>
                <a:spcPts val="0"/>
              </a:spcAft>
            </a:pPr>
            <a:endParaRPr lang="de-DE" sz="1575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325" y="280706"/>
            <a:ext cx="1099851" cy="27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909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e-DE" dirty="0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8" y="222489"/>
            <a:ext cx="8098904" cy="37782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e-DE" dirty="0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3538" y="681540"/>
            <a:ext cx="73988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2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Ques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8845"/>
            <a:ext cx="9144000" cy="153890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00" tIns="144000" rIns="432000" bIns="216000" numCol="1" anchor="ctr" anchorCtr="1" compatLnSpc="1">
            <a:prstTxWarp prst="textNoShape">
              <a:avLst/>
            </a:prstTxWarp>
          </a:bodyPr>
          <a:lstStyle>
            <a:lvl1pPr>
              <a:defRPr lang="de-DE" sz="2100" b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 fontAlgn="base">
              <a:spcAft>
                <a:spcPct val="0"/>
              </a:spcAft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>
                <a:solidFill>
                  <a:srgbClr val="FFFFFF"/>
                </a:solidFill>
              </a:rPr>
              <a:t>B. Braun Shanghai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981D2A-10EE-45CA-B672-13EC15929D94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1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e-DE" dirty="0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4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5F872-51A5-4923-88E5-CBF8B1A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D07217-C7BB-467D-9D3A-DD0BB022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4A1E2B-04B1-4D5B-9746-C48A846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816582" fontAlgn="auto">
              <a:spcBef>
                <a:spcPts val="0"/>
              </a:spcBef>
              <a:spcAft>
                <a:spcPts val="0"/>
              </a:spcAft>
            </a:pPr>
            <a:endParaRPr lang="zh-CN" altLang="en-US" sz="1575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AEABE2-3D3D-44CF-8946-7B6DE895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F02FC3-173F-4F5B-80E3-F1965E28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FCC8-EA54-4E48-8372-B328AF5F019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750" y="493073"/>
            <a:ext cx="8098904" cy="6478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750" y="1545074"/>
            <a:ext cx="8098904" cy="31864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Siebente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4049" y="4785485"/>
            <a:ext cx="2805108" cy="242944"/>
          </a:xfrm>
          <a:prstGeom prst="rect">
            <a:avLst/>
          </a:prstGeom>
        </p:spPr>
        <p:txBody>
          <a:bodyPr vert="horz" lIns="108000" tIns="0" rIns="108878" bIns="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defTabSz="816582" fontAlgn="auto">
              <a:spcBef>
                <a:spcPts val="0"/>
              </a:spcBef>
              <a:spcAft>
                <a:spcPts val="0"/>
              </a:spcAft>
            </a:pPr>
            <a:r>
              <a:rPr lang="de-DE" smtClean="0">
                <a:solidFill>
                  <a:srgbClr val="000000">
                    <a:tint val="75000"/>
                  </a:srgbClr>
                </a:solidFill>
                <a:latin typeface="Arial" pitchFamily="34" charset="0"/>
                <a:ea typeface="+mn-ea"/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744" y="4785485"/>
            <a:ext cx="2133600" cy="242944"/>
          </a:xfrm>
          <a:prstGeom prst="rect">
            <a:avLst/>
          </a:prstGeom>
        </p:spPr>
        <p:txBody>
          <a:bodyPr vert="horz" lIns="108878" tIns="0" rIns="108878" bIns="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 defTabSz="816582" fontAlgn="auto">
              <a:spcBef>
                <a:spcPts val="0"/>
              </a:spcBef>
              <a:spcAft>
                <a:spcPts val="0"/>
              </a:spcAft>
            </a:pPr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81658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91504" y="280706"/>
            <a:ext cx="1099851" cy="27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*GRIDLINE01*" hidden="1"/>
          <p:cNvGrpSpPr/>
          <p:nvPr userDrawn="1"/>
        </p:nvGrpSpPr>
        <p:grpSpPr>
          <a:xfrm>
            <a:off x="791580" y="492518"/>
            <a:ext cx="8100008" cy="4239471"/>
            <a:chOff x="1055439" y="656691"/>
            <a:chExt cx="10800011" cy="5652628"/>
          </a:xfrm>
        </p:grpSpPr>
        <p:cxnSp>
          <p:nvCxnSpPr>
            <p:cNvPr id="43" name="*GRIDLINE01*Gerade Verbindung 42" hidden="1"/>
            <p:cNvCxnSpPr/>
            <p:nvPr userDrawn="1"/>
          </p:nvCxnSpPr>
          <p:spPr bwMode="hidden">
            <a:xfrm>
              <a:off x="1055439" y="2060575"/>
              <a:ext cx="0" cy="4248742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*GRIDLINE01*Gerade Verbindung 43" hidden="1"/>
            <p:cNvCxnSpPr/>
            <p:nvPr userDrawn="1"/>
          </p:nvCxnSpPr>
          <p:spPr bwMode="hidden">
            <a:xfrm>
              <a:off x="1055439" y="2060848"/>
              <a:ext cx="10799583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*GRIDLINE01*Gerade Verbindung 44" hidden="1"/>
            <p:cNvCxnSpPr/>
            <p:nvPr userDrawn="1"/>
          </p:nvCxnSpPr>
          <p:spPr bwMode="hidden">
            <a:xfrm>
              <a:off x="11855450" y="2060575"/>
              <a:ext cx="0" cy="4248742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*GRIDLINE01*Gerade Verbindung 45" hidden="1"/>
            <p:cNvCxnSpPr/>
            <p:nvPr userDrawn="1"/>
          </p:nvCxnSpPr>
          <p:spPr bwMode="hidden">
            <a:xfrm>
              <a:off x="11676621" y="2060575"/>
              <a:ext cx="0" cy="4248742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*GRIDLINE01*Gerade Verbindung 50" hidden="1"/>
            <p:cNvCxnSpPr/>
            <p:nvPr userDrawn="1"/>
          </p:nvCxnSpPr>
          <p:spPr bwMode="hidden">
            <a:xfrm>
              <a:off x="1991544" y="2060575"/>
              <a:ext cx="0" cy="4248742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*GRIDLINE01*Gerade Verbindung 51" hidden="1"/>
            <p:cNvCxnSpPr/>
            <p:nvPr userDrawn="1"/>
          </p:nvCxnSpPr>
          <p:spPr bwMode="hidden">
            <a:xfrm>
              <a:off x="1055439" y="6309319"/>
              <a:ext cx="10799583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*GRIDLINE01*Gerade Verbindung 52" hidden="1"/>
            <p:cNvCxnSpPr/>
            <p:nvPr userDrawn="1"/>
          </p:nvCxnSpPr>
          <p:spPr bwMode="hidden">
            <a:xfrm>
              <a:off x="1055439" y="5661247"/>
              <a:ext cx="10799583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*GRIDLINE01*Gerade Verbindung 53" hidden="1"/>
            <p:cNvCxnSpPr/>
            <p:nvPr userDrawn="1"/>
          </p:nvCxnSpPr>
          <p:spPr bwMode="hidden">
            <a:xfrm>
              <a:off x="6276020" y="2060575"/>
              <a:ext cx="0" cy="4248742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*GRIDLINE01*Gerade Verbindung 54" hidden="1"/>
            <p:cNvCxnSpPr/>
            <p:nvPr userDrawn="1"/>
          </p:nvCxnSpPr>
          <p:spPr bwMode="hidden">
            <a:xfrm>
              <a:off x="6636060" y="2060575"/>
              <a:ext cx="0" cy="4248742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*GRIDLINE01*Gerade Verbindung 55" hidden="1"/>
            <p:cNvCxnSpPr/>
            <p:nvPr userDrawn="1"/>
          </p:nvCxnSpPr>
          <p:spPr bwMode="hidden">
            <a:xfrm>
              <a:off x="1055868" y="5445224"/>
              <a:ext cx="10799582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*GRIDLINE01*Gerade Verbindung 56" hidden="1"/>
            <p:cNvCxnSpPr/>
            <p:nvPr userDrawn="1"/>
          </p:nvCxnSpPr>
          <p:spPr bwMode="hidden">
            <a:xfrm>
              <a:off x="1415479" y="2060575"/>
              <a:ext cx="0" cy="4248742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*GRIDLINE01*Gerade Verbindung 57" hidden="1"/>
            <p:cNvCxnSpPr/>
            <p:nvPr userDrawn="1"/>
          </p:nvCxnSpPr>
          <p:spPr bwMode="hidden">
            <a:xfrm>
              <a:off x="1055868" y="3140966"/>
              <a:ext cx="10799582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*GRIDLINE01*Gerade Verbindung 58" hidden="1"/>
            <p:cNvCxnSpPr/>
            <p:nvPr userDrawn="1"/>
          </p:nvCxnSpPr>
          <p:spPr bwMode="hidden">
            <a:xfrm>
              <a:off x="1055439" y="656691"/>
              <a:ext cx="10799583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*GRIDLINE01*Gerade Verbindung 59" hidden="1"/>
            <p:cNvCxnSpPr/>
            <p:nvPr userDrawn="1"/>
          </p:nvCxnSpPr>
          <p:spPr bwMode="hidden">
            <a:xfrm>
              <a:off x="1055439" y="1520788"/>
              <a:ext cx="10799583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*GRIDLINE01*Gerade Verbindung 60" hidden="1"/>
            <p:cNvCxnSpPr/>
            <p:nvPr userDrawn="1"/>
          </p:nvCxnSpPr>
          <p:spPr bwMode="hidden">
            <a:xfrm>
              <a:off x="1055439" y="657225"/>
              <a:ext cx="0" cy="863563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*GRIDLINE01*Gerade Verbindung 61" hidden="1"/>
            <p:cNvCxnSpPr/>
            <p:nvPr userDrawn="1"/>
          </p:nvCxnSpPr>
          <p:spPr bwMode="hidden">
            <a:xfrm>
              <a:off x="11855022" y="657225"/>
              <a:ext cx="0" cy="863563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*GRIDLINE01*Gerade Verbindung 62" hidden="1"/>
            <p:cNvCxnSpPr/>
            <p:nvPr userDrawn="1"/>
          </p:nvCxnSpPr>
          <p:spPr bwMode="hidden">
            <a:xfrm>
              <a:off x="9840415" y="657225"/>
              <a:ext cx="0" cy="863563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2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16582" rtl="0" eaLnBrk="1" latinLnBrk="0" hangingPunct="1">
        <a:spcBef>
          <a:spcPct val="0"/>
        </a:spcBef>
        <a:buNone/>
        <a:defRPr lang="de-DE" sz="2100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16582" rtl="0" eaLnBrk="1" latinLnBrk="0" hangingPunct="1">
        <a:spcBef>
          <a:spcPts val="0"/>
        </a:spcBef>
        <a:spcAft>
          <a:spcPts val="0"/>
        </a:spcAft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70000" indent="-270000" algn="l" defTabSz="816582" rtl="0" eaLnBrk="1" latinLnBrk="0" hangingPunct="1">
        <a:spcBef>
          <a:spcPts val="750"/>
        </a:spcBef>
        <a:spcAft>
          <a:spcPts val="0"/>
        </a:spcAft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70000" indent="0" algn="l" defTabSz="816582" rtl="0" eaLnBrk="1" latinLnBrk="0" hangingPunct="1">
        <a:spcBef>
          <a:spcPts val="750"/>
        </a:spcBef>
        <a:spcAft>
          <a:spcPts val="0"/>
        </a:spcAft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40000" indent="-270000" algn="l" defTabSz="816582" rtl="0" eaLnBrk="1" latinLnBrk="0" hangingPunct="1">
        <a:spcBef>
          <a:spcPts val="750"/>
        </a:spcBef>
        <a:spcAft>
          <a:spcPts val="0"/>
        </a:spcAft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40000" indent="0" algn="l" defTabSz="816582" rtl="0" eaLnBrk="1" latinLnBrk="0" hangingPunct="1">
        <a:spcBef>
          <a:spcPts val="750"/>
        </a:spcBef>
        <a:spcAft>
          <a:spcPts val="0"/>
        </a:spcAft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40000" indent="0" algn="l" defTabSz="816582" rtl="0" eaLnBrk="1" latinLnBrk="0" hangingPunct="1"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0" algn="l" defTabSz="816582" rtl="0" eaLnBrk="1" latinLnBrk="0" hangingPunct="1"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0" algn="l" defTabSz="816582" rtl="0" eaLnBrk="1" latinLnBrk="0" hangingPunct="1"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0" algn="l" defTabSz="816582" rtl="0" eaLnBrk="1" latinLnBrk="0" hangingPunct="1"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291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582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873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3164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455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746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8037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6328" algn="l" defTabSz="816582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1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396" y="24453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spc="225" dirty="0" smtClean="0">
                <a:solidFill>
                  <a:srgbClr val="00B482"/>
                </a:solidFill>
                <a:latin typeface="Arial"/>
                <a:ea typeface="微软雅黑" panose="020B0503020204020204" pitchFamily="34" charset="-122"/>
              </a:rPr>
              <a:t>逾期</a:t>
            </a:r>
            <a:r>
              <a:rPr lang="zh-CN" altLang="en-US" b="1" spc="225" dirty="0">
                <a:solidFill>
                  <a:srgbClr val="00B482"/>
                </a:solidFill>
                <a:latin typeface="Arial"/>
                <a:ea typeface="微软雅黑" panose="020B0503020204020204" pitchFamily="34" charset="-122"/>
              </a:rPr>
              <a:t>销量审批流程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397" y="3816814"/>
            <a:ext cx="53504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需要准备的文件：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整理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好的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发票、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非正常销量数据审批表、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销量录入模板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367937"/>
            <a:ext cx="4536504" cy="335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逾期超过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三个月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以上，原则上不予计算奖金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89821"/>
              </p:ext>
            </p:extLst>
          </p:nvPr>
        </p:nvGraphicFramePr>
        <p:xfrm>
          <a:off x="467544" y="883536"/>
          <a:ext cx="7823199" cy="990600"/>
        </p:xfrm>
        <a:graphic>
          <a:graphicData uri="http://schemas.openxmlformats.org/drawingml/2006/table">
            <a:tbl>
              <a:tblPr/>
              <a:tblGrid>
                <a:gridCol w="1155231"/>
                <a:gridCol w="637916"/>
                <a:gridCol w="799775"/>
                <a:gridCol w="723606"/>
                <a:gridCol w="761691"/>
                <a:gridCol w="698217"/>
                <a:gridCol w="647437"/>
                <a:gridCol w="685522"/>
                <a:gridCol w="1053672"/>
                <a:gridCol w="660132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审核后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区经理</a:t>
                      </a:r>
                      <a:endParaRPr lang="en-US" altLang="zh-CN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BUD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运营商务审批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运营总监审批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b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当跨季度逾期审批时触发</a:t>
                      </a:r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审批结束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AES&amp;OPM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61069"/>
              </p:ext>
            </p:extLst>
          </p:nvPr>
        </p:nvGraphicFramePr>
        <p:xfrm>
          <a:off x="467543" y="2339210"/>
          <a:ext cx="7823199" cy="990600"/>
        </p:xfrm>
        <a:graphic>
          <a:graphicData uri="http://schemas.openxmlformats.org/drawingml/2006/table">
            <a:tbl>
              <a:tblPr/>
              <a:tblGrid>
                <a:gridCol w="1155231"/>
                <a:gridCol w="637916"/>
                <a:gridCol w="799775"/>
                <a:gridCol w="723606"/>
                <a:gridCol w="761691"/>
                <a:gridCol w="698217"/>
                <a:gridCol w="647437"/>
                <a:gridCol w="685522"/>
                <a:gridCol w="1053672"/>
                <a:gridCol w="660132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审核后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endParaRPr lang="en-US" altLang="zh-CN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总监</a:t>
                      </a:r>
                      <a:endParaRPr lang="en-US" altLang="zh-CN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大区经理审批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BUD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当跨季度逾期审批时触发</a:t>
                      </a: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审批结束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HC-AIS&amp;CCPT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HC-SIVT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gray">
          <a:xfrm>
            <a:off x="3059832" y="883536"/>
            <a:ext cx="3528392" cy="99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3038647" y="2339210"/>
            <a:ext cx="3528392" cy="99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45450"/>
              </p:ext>
            </p:extLst>
          </p:nvPr>
        </p:nvGraphicFramePr>
        <p:xfrm>
          <a:off x="6228184" y="3763984"/>
          <a:ext cx="1368152" cy="115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8184" y="3763984"/>
                        <a:ext cx="1368152" cy="115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>
                    <a:tint val="75000"/>
                  </a:srgbClr>
                </a:solidFill>
              </a:rPr>
              <a:t>B. Braun Shanghai</a:t>
            </a: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D2A-10EE-45CA-B672-13EC15929D94}" type="slidenum">
              <a:rPr lang="de-DE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396" y="244535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spc="225" dirty="0">
                <a:solidFill>
                  <a:srgbClr val="00B482"/>
                </a:solidFill>
                <a:latin typeface="Arial"/>
                <a:ea typeface="微软雅黑" panose="020B0503020204020204" pitchFamily="34" charset="-122"/>
              </a:rPr>
              <a:t>非发票销量审批流程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260" y="4083918"/>
            <a:ext cx="77324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需要准备的文件：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非发票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出货凭证 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例如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出库单、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经销商非发票上传申请表、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销量录入模板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77852"/>
              </p:ext>
            </p:extLst>
          </p:nvPr>
        </p:nvGraphicFramePr>
        <p:xfrm>
          <a:off x="439605" y="971556"/>
          <a:ext cx="7823199" cy="1049565"/>
        </p:xfrm>
        <a:graphic>
          <a:graphicData uri="http://schemas.openxmlformats.org/drawingml/2006/table">
            <a:tbl>
              <a:tblPr/>
              <a:tblGrid>
                <a:gridCol w="1155231"/>
                <a:gridCol w="637916"/>
                <a:gridCol w="799775"/>
                <a:gridCol w="723606"/>
                <a:gridCol w="761691"/>
                <a:gridCol w="698217"/>
                <a:gridCol w="647437"/>
                <a:gridCol w="685522"/>
                <a:gridCol w="1053672"/>
                <a:gridCol w="660132"/>
              </a:tblGrid>
              <a:tr h="499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审核后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区经理</a:t>
                      </a:r>
                      <a:endParaRPr lang="en-US" altLang="zh-CN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BUD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运营商务审批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运营总监审批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审批结束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</a:tr>
              <a:tr h="2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AES&amp;OPM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 bwMode="gray">
          <a:xfrm>
            <a:off x="3021748" y="987573"/>
            <a:ext cx="3528392" cy="10335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80651"/>
              </p:ext>
            </p:extLst>
          </p:nvPr>
        </p:nvGraphicFramePr>
        <p:xfrm>
          <a:off x="452610" y="2339211"/>
          <a:ext cx="7823199" cy="990598"/>
        </p:xfrm>
        <a:graphic>
          <a:graphicData uri="http://schemas.openxmlformats.org/drawingml/2006/table">
            <a:tbl>
              <a:tblPr/>
              <a:tblGrid>
                <a:gridCol w="1155231"/>
                <a:gridCol w="637916"/>
                <a:gridCol w="799775"/>
                <a:gridCol w="723606"/>
                <a:gridCol w="761691"/>
                <a:gridCol w="698217"/>
                <a:gridCol w="647437"/>
                <a:gridCol w="685522"/>
                <a:gridCol w="1053672"/>
                <a:gridCol w="660132"/>
              </a:tblGrid>
              <a:tr h="4717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逾期审批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审核后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endParaRPr lang="en-US" altLang="zh-CN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运营总监审批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大区经理审批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BUD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审批结束</a:t>
                      </a:r>
                      <a:b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SFE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482"/>
                    </a:solidFill>
                  </a:tcPr>
                </a:tc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HC-AIS&amp;CCPT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HC-SIVT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gray">
          <a:xfrm>
            <a:off x="3021748" y="2339210"/>
            <a:ext cx="3528392" cy="99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75949"/>
              </p:ext>
            </p:extLst>
          </p:nvPr>
        </p:nvGraphicFramePr>
        <p:xfrm>
          <a:off x="6996788" y="3835613"/>
          <a:ext cx="1463644" cy="1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6788" y="3835613"/>
                        <a:ext cx="1463644" cy="1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6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396" y="244535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spc="225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b="1" spc="225" dirty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备案说明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92852" y="1299039"/>
            <a:ext cx="1405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销售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准备文件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740659" y="1307173"/>
            <a:ext cx="14260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SFE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审核后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发起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8396" y="1131590"/>
            <a:ext cx="9109949" cy="2880321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0" indent="0" algn="l" defTabSz="816582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70000" indent="-27000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7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Tx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0000" indent="-27000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Tx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0" algn="l" defTabSz="816582" rtl="0" eaLnBrk="1" latinLnBrk="0" hangingPunct="1"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当遇到以下情况，需要向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做特殊备案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关联公司：</a:t>
            </a:r>
            <a:endParaRPr lang="en-US" altLang="zh-CN" sz="1800" b="1" dirty="0" smtClean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为同一法人的关联公司，由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负责进货，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负责出货。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endParaRPr lang="en-US" altLang="zh-CN" sz="1800" b="1" dirty="0" smtClean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医院指定配送商：</a:t>
            </a:r>
            <a:endParaRPr lang="en-US" altLang="zh-CN" sz="1800" b="1" dirty="0" smtClean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医院指定经销商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作为指定配送商，经销商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发货直接入院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开票信息与实际情况不符：</a:t>
            </a:r>
            <a:endParaRPr lang="en-US" altLang="zh-CN" sz="1800" b="1" dirty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经销商开票信息与实际售卖情况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不符。</a:t>
            </a:r>
            <a:endParaRPr lang="en-US" altLang="zh-CN" sz="1600" b="1" dirty="0" smtClean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endParaRPr lang="en-US" altLang="zh-CN" sz="1600" b="1" dirty="0">
              <a:solidFill>
                <a:srgbClr val="00B4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396" y="244535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spc="225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AEC–</a:t>
            </a:r>
            <a:r>
              <a:rPr lang="zh-CN" altLang="en-US" b="1" spc="225" dirty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特殊备案审批流程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92852" y="1299039"/>
            <a:ext cx="1405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销售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准备文件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740659" y="1307173"/>
            <a:ext cx="14260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SFE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审核后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发起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735" y="2643758"/>
            <a:ext cx="406706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需要准备的文件：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关联公司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关联公司情况说明、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指定配送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指定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配送，三产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证明、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发票与实际销售不符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发票和出库单、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说明文件、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特殊备案情况表</a:t>
            </a:r>
          </a:p>
          <a:p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276735" y="794634"/>
            <a:ext cx="1552976" cy="1071244"/>
          </a:xfrm>
          <a:prstGeom prst="roundRect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10765" y="771550"/>
            <a:ext cx="1552975" cy="1071244"/>
            <a:chOff x="6114755" y="2816198"/>
            <a:chExt cx="1833548" cy="1190432"/>
          </a:xfrm>
        </p:grpSpPr>
        <p:sp>
          <p:nvSpPr>
            <p:cNvPr id="13" name="Rounded Rectangle 12"/>
            <p:cNvSpPr/>
            <p:nvPr/>
          </p:nvSpPr>
          <p:spPr bwMode="gray">
            <a:xfrm>
              <a:off x="6114755" y="2816198"/>
              <a:ext cx="1833548" cy="1190432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6147955" y="2877963"/>
              <a:ext cx="1762044" cy="1128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en-US" altLang="zh-CN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BUD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审批抄送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运营商务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 flipH="1">
            <a:off x="7457855" y="1001877"/>
            <a:ext cx="133810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运营总监审批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2621552" y="771550"/>
            <a:ext cx="1552976" cy="1071244"/>
          </a:xfrm>
          <a:prstGeom prst="roundRect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99978" y="803928"/>
            <a:ext cx="1552976" cy="1071244"/>
            <a:chOff x="6126494" y="2816533"/>
            <a:chExt cx="1833548" cy="1190432"/>
          </a:xfrm>
        </p:grpSpPr>
        <p:sp>
          <p:nvSpPr>
            <p:cNvPr id="18" name="Rounded Rectangle 17"/>
            <p:cNvSpPr/>
            <p:nvPr/>
          </p:nvSpPr>
          <p:spPr bwMode="gray">
            <a:xfrm>
              <a:off x="6126494" y="2816533"/>
              <a:ext cx="1833548" cy="1190432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6265228" y="3039608"/>
              <a:ext cx="1524446" cy="718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审批结束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  <a:p>
              <a:pPr algn="ctr" defTabSz="685783" rtl="1"/>
              <a:r>
                <a:rPr lang="en-US" altLang="zh-CN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SFE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录入</a:t>
              </a:r>
              <a:endParaRPr lang="en-US" altLang="zh-CN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605" y="1076592"/>
            <a:ext cx="455290" cy="532604"/>
            <a:chOff x="3292944" y="430911"/>
            <a:chExt cx="455290" cy="532604"/>
          </a:xfrm>
        </p:grpSpPr>
        <p:sp>
          <p:nvSpPr>
            <p:cNvPr id="21" name="Right Arrow 20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35419" y="1073248"/>
            <a:ext cx="455290" cy="532604"/>
            <a:chOff x="3292944" y="430911"/>
            <a:chExt cx="455290" cy="532604"/>
          </a:xfrm>
        </p:grpSpPr>
        <p:sp>
          <p:nvSpPr>
            <p:cNvPr id="24" name="Right Arrow 23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 flipH="1">
            <a:off x="337225" y="929047"/>
            <a:ext cx="1405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销售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准备文件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2685032" y="937181"/>
            <a:ext cx="14260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SFE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审核后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发起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450443" y="1061531"/>
            <a:ext cx="455290" cy="532604"/>
            <a:chOff x="3292944" y="430911"/>
            <a:chExt cx="455290" cy="532604"/>
          </a:xfrm>
        </p:grpSpPr>
        <p:sp>
          <p:nvSpPr>
            <p:cNvPr id="29" name="Right Arrow 28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111509"/>
              </p:ext>
            </p:extLst>
          </p:nvPr>
        </p:nvGraphicFramePr>
        <p:xfrm>
          <a:off x="4062722" y="2789202"/>
          <a:ext cx="864096" cy="72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2722" y="2789202"/>
                        <a:ext cx="864096" cy="729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34317"/>
              </p:ext>
            </p:extLst>
          </p:nvPr>
        </p:nvGraphicFramePr>
        <p:xfrm>
          <a:off x="5158187" y="27953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8187" y="27953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24965"/>
              </p:ext>
            </p:extLst>
          </p:nvPr>
        </p:nvGraphicFramePr>
        <p:xfrm>
          <a:off x="4139382" y="3479068"/>
          <a:ext cx="933017" cy="78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showAsIcon="1" r:id="rId8" imgW="914400" imgH="771480" progId="Word.Document.8">
                  <p:embed/>
                </p:oleObj>
              </mc:Choice>
              <mc:Fallback>
                <p:oleObj name="Document" showAsIcon="1" r:id="rId8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382" y="3479068"/>
                        <a:ext cx="933017" cy="787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29851"/>
              </p:ext>
            </p:extLst>
          </p:nvPr>
        </p:nvGraphicFramePr>
        <p:xfrm>
          <a:off x="5303768" y="35182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3768" y="35182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35769"/>
              </p:ext>
            </p:extLst>
          </p:nvPr>
        </p:nvGraphicFramePr>
        <p:xfrm>
          <a:off x="4563064" y="42663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3064" y="42663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396" y="244535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spc="225" dirty="0" smtClean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AES&amp;OPM&amp;HC–</a:t>
            </a:r>
            <a:r>
              <a:rPr lang="zh-CN" altLang="en-US" b="1" spc="225" dirty="0">
                <a:solidFill>
                  <a:srgbClr val="00B4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特殊备案审批流程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963" y="3441939"/>
            <a:ext cx="406706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需要准备的文件：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关联公司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关联公司情况说明、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指定配送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指定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配送，三产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证明、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发票与实际销售不符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发票和出库单、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说明文件、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特殊备案情况表</a:t>
            </a:r>
          </a:p>
          <a:p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2" name="Rounded Rectangle 31"/>
          <p:cNvSpPr/>
          <p:nvPr/>
        </p:nvSpPr>
        <p:spPr bwMode="gray">
          <a:xfrm>
            <a:off x="276735" y="794634"/>
            <a:ext cx="1552976" cy="1071244"/>
          </a:xfrm>
          <a:prstGeom prst="roundRect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228108" y="2752769"/>
            <a:ext cx="1557122" cy="1048815"/>
            <a:chOff x="5057555" y="891393"/>
            <a:chExt cx="1557122" cy="1048815"/>
          </a:xfrm>
        </p:grpSpPr>
        <p:sp>
          <p:nvSpPr>
            <p:cNvPr id="34" name="Rounded Rectangle 33"/>
            <p:cNvSpPr/>
            <p:nvPr/>
          </p:nvSpPr>
          <p:spPr bwMode="gray">
            <a:xfrm>
              <a:off x="5057555" y="891393"/>
              <a:ext cx="1557122" cy="1048815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5196707" y="1043174"/>
              <a:ext cx="127525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大区经理审批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6322" y="2724128"/>
            <a:ext cx="1552976" cy="1071244"/>
            <a:chOff x="6130708" y="2852177"/>
            <a:chExt cx="1833548" cy="1190432"/>
          </a:xfrm>
        </p:grpSpPr>
        <p:sp>
          <p:nvSpPr>
            <p:cNvPr id="37" name="Rounded Rectangle 36"/>
            <p:cNvSpPr/>
            <p:nvPr/>
          </p:nvSpPr>
          <p:spPr bwMode="gray">
            <a:xfrm>
              <a:off x="6130708" y="2852177"/>
              <a:ext cx="1833548" cy="1190432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6544643" y="3057117"/>
              <a:ext cx="1060699" cy="786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en-US" altLang="zh-CN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BUD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审批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85528" y="782766"/>
            <a:ext cx="1552976" cy="1071244"/>
            <a:chOff x="7301568" y="2709557"/>
            <a:chExt cx="1552976" cy="1071244"/>
          </a:xfrm>
        </p:grpSpPr>
        <p:sp>
          <p:nvSpPr>
            <p:cNvPr id="40" name="Rounded Rectangle 39"/>
            <p:cNvSpPr/>
            <p:nvPr/>
          </p:nvSpPr>
          <p:spPr bwMode="gray">
            <a:xfrm>
              <a:off x="7301568" y="2709557"/>
              <a:ext cx="1552976" cy="1071244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7447458" y="2942295"/>
              <a:ext cx="124317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运营商务审批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75847" y="769138"/>
            <a:ext cx="1552976" cy="1071244"/>
            <a:chOff x="6125051" y="2837716"/>
            <a:chExt cx="1833548" cy="1190432"/>
          </a:xfrm>
        </p:grpSpPr>
        <p:sp>
          <p:nvSpPr>
            <p:cNvPr id="43" name="Rounded Rectangle 42"/>
            <p:cNvSpPr/>
            <p:nvPr/>
          </p:nvSpPr>
          <p:spPr bwMode="gray">
            <a:xfrm>
              <a:off x="6125051" y="2837716"/>
              <a:ext cx="1833548" cy="1190432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221875" y="3096349"/>
              <a:ext cx="1579858" cy="786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运营总监审批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5" name="Rounded Rectangle 44"/>
          <p:cNvSpPr/>
          <p:nvPr/>
        </p:nvSpPr>
        <p:spPr bwMode="gray">
          <a:xfrm>
            <a:off x="2621552" y="771550"/>
            <a:ext cx="1552976" cy="1071244"/>
          </a:xfrm>
          <a:prstGeom prst="roundRect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4990" y="2722437"/>
            <a:ext cx="1552976" cy="1071244"/>
            <a:chOff x="6126494" y="2816533"/>
            <a:chExt cx="1833548" cy="1190432"/>
          </a:xfrm>
        </p:grpSpPr>
        <p:sp>
          <p:nvSpPr>
            <p:cNvPr id="47" name="Rounded Rectangle 46"/>
            <p:cNvSpPr/>
            <p:nvPr/>
          </p:nvSpPr>
          <p:spPr bwMode="gray">
            <a:xfrm>
              <a:off x="6126494" y="2816533"/>
              <a:ext cx="1833548" cy="1190432"/>
            </a:xfrm>
            <a:prstGeom prst="roundRect">
              <a:avLst/>
            </a:prstGeom>
            <a:solidFill>
              <a:srgbClr val="00B48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prstClr val="black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6265228" y="3039608"/>
              <a:ext cx="1524446" cy="718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783" rtl="1"/>
              <a:r>
                <a:rPr lang="zh-CN" altLang="en-US" sz="20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审批结束</a:t>
              </a:r>
              <a:endPara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  <a:p>
              <a:pPr algn="ctr" defTabSz="685783" rtl="1"/>
              <a:r>
                <a:rPr lang="en-US" altLang="zh-CN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SFE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Source Han Serif SC" panose="02020400000000000000" pitchFamily="18" charset="-122"/>
                </a:rPr>
                <a:t>录入</a:t>
              </a:r>
              <a:endParaRPr lang="en-US" altLang="zh-CN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81605" y="1076592"/>
            <a:ext cx="455290" cy="532604"/>
            <a:chOff x="3292944" y="430911"/>
            <a:chExt cx="455290" cy="532604"/>
          </a:xfrm>
        </p:grpSpPr>
        <p:sp>
          <p:nvSpPr>
            <p:cNvPr id="50" name="Right Arrow 49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35419" y="1073248"/>
            <a:ext cx="455290" cy="532604"/>
            <a:chOff x="3292944" y="430911"/>
            <a:chExt cx="455290" cy="532604"/>
          </a:xfrm>
        </p:grpSpPr>
        <p:sp>
          <p:nvSpPr>
            <p:cNvPr id="53" name="Right Arrow 52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91408" y="1040870"/>
            <a:ext cx="455290" cy="532604"/>
            <a:chOff x="3292944" y="430911"/>
            <a:chExt cx="455290" cy="532604"/>
          </a:xfrm>
        </p:grpSpPr>
        <p:sp>
          <p:nvSpPr>
            <p:cNvPr id="56" name="Right Arrow 55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5400000">
            <a:off x="7812392" y="2040517"/>
            <a:ext cx="455290" cy="532604"/>
            <a:chOff x="3292944" y="430911"/>
            <a:chExt cx="455290" cy="532604"/>
          </a:xfrm>
        </p:grpSpPr>
        <p:sp>
          <p:nvSpPr>
            <p:cNvPr id="59" name="Right Arrow 58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>
            <a:off x="6511650" y="3015857"/>
            <a:ext cx="498461" cy="532604"/>
            <a:chOff x="3292944" y="430910"/>
            <a:chExt cx="498461" cy="532604"/>
          </a:xfrm>
        </p:grpSpPr>
        <p:sp>
          <p:nvSpPr>
            <p:cNvPr id="62" name="Right Arrow 61"/>
            <p:cNvSpPr/>
            <p:nvPr/>
          </p:nvSpPr>
          <p:spPr>
            <a:xfrm>
              <a:off x="3336115" y="430910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0800000">
            <a:off x="3908580" y="3017841"/>
            <a:ext cx="455290" cy="532604"/>
            <a:chOff x="3292944" y="430911"/>
            <a:chExt cx="455290" cy="532604"/>
          </a:xfrm>
        </p:grpSpPr>
        <p:sp>
          <p:nvSpPr>
            <p:cNvPr id="65" name="Right Arrow 64"/>
            <p:cNvSpPr/>
            <p:nvPr/>
          </p:nvSpPr>
          <p:spPr>
            <a:xfrm>
              <a:off x="3292944" y="430911"/>
              <a:ext cx="455290" cy="53260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ight Arrow 4"/>
            <p:cNvSpPr/>
            <p:nvPr/>
          </p:nvSpPr>
          <p:spPr>
            <a:xfrm>
              <a:off x="3292944" y="537432"/>
              <a:ext cx="318703" cy="319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flipH="1">
            <a:off x="337225" y="929047"/>
            <a:ext cx="1405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销售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准备文件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2685032" y="937181"/>
            <a:ext cx="14260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783" rtl="1"/>
            <a:r>
              <a:rPr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SFE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审核后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  <a:p>
            <a:pPr algn="ctr" defTabSz="685783" rtl="1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Source Han Serif SC" panose="02020400000000000000" pitchFamily="18" charset="-122"/>
              </a:rPr>
              <a:t>发起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1_Larissa">
  <a:themeElements>
    <a:clrScheme name="BBraun_150929">
      <a:dk1>
        <a:srgbClr val="000000"/>
      </a:dk1>
      <a:lt1>
        <a:srgbClr val="FFFFFF"/>
      </a:lt1>
      <a:dk2>
        <a:srgbClr val="00B482"/>
      </a:dk2>
      <a:lt2>
        <a:srgbClr val="6E6E6E"/>
      </a:lt2>
      <a:accent1>
        <a:srgbClr val="00B482"/>
      </a:accent1>
      <a:accent2>
        <a:srgbClr val="40C7A1"/>
      </a:accent2>
      <a:accent3>
        <a:srgbClr val="73D6BA"/>
      </a:accent3>
      <a:accent4>
        <a:srgbClr val="99E1CD"/>
      </a:accent4>
      <a:accent5>
        <a:srgbClr val="00567C"/>
      </a:accent5>
      <a:accent6>
        <a:srgbClr val="337896"/>
      </a:accent6>
      <a:hlink>
        <a:srgbClr val="00B482"/>
      </a:hlink>
      <a:folHlink>
        <a:srgbClr val="464646"/>
      </a:folHlink>
    </a:clrScheme>
    <a:fontScheme name="B. Brau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B482"/>
        </a:solidFill>
        <a:ln w="25400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prstClr val="black"/>
              </a:solidFill>
              <a:prstDash val="solid"/>
            </a14:hiddenLine>
          </a:ext>
        </a:extLst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166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Source Han Serif SC</vt:lpstr>
      <vt:lpstr>宋体</vt:lpstr>
      <vt:lpstr>微软雅黑</vt:lpstr>
      <vt:lpstr>Arial</vt:lpstr>
      <vt:lpstr>Arial Narrow</vt:lpstr>
      <vt:lpstr>Calibri</vt:lpstr>
      <vt:lpstr>Wingdings</vt:lpstr>
      <vt:lpstr>Wingdings 2</vt:lpstr>
      <vt:lpstr>1_Larissa</vt:lpstr>
      <vt:lpstr>Microsoft Excel Worksheet</vt:lpstr>
      <vt:lpstr>Microsoft Word Document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Bin Chen</cp:lastModifiedBy>
  <cp:revision>1378</cp:revision>
  <dcterms:created xsi:type="dcterms:W3CDTF">2015-04-24T01:01:13Z</dcterms:created>
  <dcterms:modified xsi:type="dcterms:W3CDTF">2019-08-19T03:13:34Z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735299-2a7d-4f7d-99cc-db352b8b5a9b_Enabled">
    <vt:lpwstr>True</vt:lpwstr>
  </property>
  <property fmtid="{D5CDD505-2E9C-101B-9397-08002B2CF9AE}" pid="3" name="MSIP_Label_97735299-2a7d-4f7d-99cc-db352b8b5a9b_SiteId">
    <vt:lpwstr>15d1bef2-0a6a-46f9-be4c-023279325e51</vt:lpwstr>
  </property>
  <property fmtid="{D5CDD505-2E9C-101B-9397-08002B2CF9AE}" pid="4" name="MSIP_Label_97735299-2a7d-4f7d-99cc-db352b8b5a9b_Ref">
    <vt:lpwstr>https://api.informationprotection.azure.com/api/15d1bef2-0a6a-46f9-be4c-023279325e51</vt:lpwstr>
  </property>
  <property fmtid="{D5CDD505-2E9C-101B-9397-08002B2CF9AE}" pid="5" name="MSIP_Label_97735299-2a7d-4f7d-99cc-db352b8b5a9b_SetBy">
    <vt:lpwstr>patty.zheng@bbraun.com</vt:lpwstr>
  </property>
  <property fmtid="{D5CDD505-2E9C-101B-9397-08002B2CF9AE}" pid="6" name="MSIP_Label_97735299-2a7d-4f7d-99cc-db352b8b5a9b_SetDate">
    <vt:lpwstr>2019-03-18T16:02:24.4836001+08:00</vt:lpwstr>
  </property>
  <property fmtid="{D5CDD505-2E9C-101B-9397-08002B2CF9AE}" pid="7" name="MSIP_Label_97735299-2a7d-4f7d-99cc-db352b8b5a9b_Name">
    <vt:lpwstr>Confidential</vt:lpwstr>
  </property>
  <property fmtid="{D5CDD505-2E9C-101B-9397-08002B2CF9AE}" pid="8" name="MSIP_Label_97735299-2a7d-4f7d-99cc-db352b8b5a9b_Application">
    <vt:lpwstr>Microsoft Azure Information Protection</vt:lpwstr>
  </property>
  <property fmtid="{D5CDD505-2E9C-101B-9397-08002B2CF9AE}" pid="9" name="MSIP_Label_97735299-2a7d-4f7d-99cc-db352b8b5a9b_Extended_MSFT_Method">
    <vt:lpwstr>Automatic</vt:lpwstr>
  </property>
  <property fmtid="{D5CDD505-2E9C-101B-9397-08002B2CF9AE}" pid="10" name="MSIP_Label_fd058493-e43f-432e-b8cc-adb7daa46640_Enabled">
    <vt:lpwstr>True</vt:lpwstr>
  </property>
  <property fmtid="{D5CDD505-2E9C-101B-9397-08002B2CF9AE}" pid="11" name="MSIP_Label_fd058493-e43f-432e-b8cc-adb7daa46640_SiteId">
    <vt:lpwstr>15d1bef2-0a6a-46f9-be4c-023279325e51</vt:lpwstr>
  </property>
  <property fmtid="{D5CDD505-2E9C-101B-9397-08002B2CF9AE}" pid="12" name="MSIP_Label_fd058493-e43f-432e-b8cc-adb7daa46640_Ref">
    <vt:lpwstr>https://api.informationprotection.azure.com/api/15d1bef2-0a6a-46f9-be4c-023279325e51</vt:lpwstr>
  </property>
  <property fmtid="{D5CDD505-2E9C-101B-9397-08002B2CF9AE}" pid="13" name="MSIP_Label_fd058493-e43f-432e-b8cc-adb7daa46640_SetBy">
    <vt:lpwstr>patty.zheng@bbraun.com</vt:lpwstr>
  </property>
  <property fmtid="{D5CDD505-2E9C-101B-9397-08002B2CF9AE}" pid="14" name="MSIP_Label_fd058493-e43f-432e-b8cc-adb7daa46640_SetDate">
    <vt:lpwstr>2019-03-18T16:02:24.4846001+08:00</vt:lpwstr>
  </property>
  <property fmtid="{D5CDD505-2E9C-101B-9397-08002B2CF9AE}" pid="15" name="MSIP_Label_fd058493-e43f-432e-b8cc-adb7daa46640_Name">
    <vt:lpwstr>Unprotected</vt:lpwstr>
  </property>
  <property fmtid="{D5CDD505-2E9C-101B-9397-08002B2CF9AE}" pid="16" name="MSIP_Label_fd058493-e43f-432e-b8cc-adb7daa46640_Application">
    <vt:lpwstr>Microsoft Azure Information Protection</vt:lpwstr>
  </property>
  <property fmtid="{D5CDD505-2E9C-101B-9397-08002B2CF9AE}" pid="17" name="MSIP_Label_fd058493-e43f-432e-b8cc-adb7daa46640_Extended_MSFT_Method">
    <vt:lpwstr>Automatic</vt:lpwstr>
  </property>
  <property fmtid="{D5CDD505-2E9C-101B-9397-08002B2CF9AE}" pid="18" name="MSIP_Label_fd058493-e43f-432e-b8cc-adb7daa46640_Parent">
    <vt:lpwstr>97735299-2a7d-4f7d-99cc-db352b8b5a9b</vt:lpwstr>
  </property>
  <property fmtid="{D5CDD505-2E9C-101B-9397-08002B2CF9AE}" pid="19" name="Sensitivity">
    <vt:lpwstr>Confidential Unprotected</vt:lpwstr>
  </property>
</Properties>
</file>