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8" r:id="rId4"/>
    <p:sldId id="269" r:id="rId5"/>
    <p:sldId id="270" r:id="rId6"/>
    <p:sldId id="271" r:id="rId7"/>
    <p:sldId id="265" r:id="rId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111" d="100"/>
          <a:sy n="111" d="100"/>
        </p:scale>
        <p:origin x="588"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252B-1B0A-480D-BA79-A082D641A4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F4E833-83A1-4A14-8D92-CCFE66F182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DB9999-28A5-4E45-9B78-6A703BA7C0CA}"/>
              </a:ext>
            </a:extLst>
          </p:cNvPr>
          <p:cNvSpPr>
            <a:spLocks noGrp="1"/>
          </p:cNvSpPr>
          <p:nvPr>
            <p:ph type="dt" sz="half" idx="10"/>
          </p:nvPr>
        </p:nvSpPr>
        <p:spPr/>
        <p:txBody>
          <a:bodyPr/>
          <a:lstStyle/>
          <a:p>
            <a:fld id="{E7A16DD1-5F77-46E7-9744-79AE2B702769}" type="datetimeFigureOut">
              <a:rPr lang="en-US" smtClean="0"/>
              <a:t>4/21/2022</a:t>
            </a:fld>
            <a:endParaRPr lang="en-US"/>
          </a:p>
        </p:txBody>
      </p:sp>
      <p:sp>
        <p:nvSpPr>
          <p:cNvPr id="5" name="Footer Placeholder 4">
            <a:extLst>
              <a:ext uri="{FF2B5EF4-FFF2-40B4-BE49-F238E27FC236}">
                <a16:creationId xmlns:a16="http://schemas.microsoft.com/office/drawing/2014/main" id="{6192198F-6CCE-4C82-BA99-811B36AE3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9AA71-9FC8-4CB9-BD88-DCB1D5E02BF5}"/>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123049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10B4-6F7A-4015-91C7-6105547D08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112273-A0F0-48AA-901A-74CA036278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7AB81-6671-4502-AC64-F256B4F7EFBC}"/>
              </a:ext>
            </a:extLst>
          </p:cNvPr>
          <p:cNvSpPr>
            <a:spLocks noGrp="1"/>
          </p:cNvSpPr>
          <p:nvPr>
            <p:ph type="dt" sz="half" idx="10"/>
          </p:nvPr>
        </p:nvSpPr>
        <p:spPr/>
        <p:txBody>
          <a:bodyPr/>
          <a:lstStyle/>
          <a:p>
            <a:fld id="{E7A16DD1-5F77-46E7-9744-79AE2B702769}" type="datetimeFigureOut">
              <a:rPr lang="en-US" smtClean="0"/>
              <a:t>4/21/2022</a:t>
            </a:fld>
            <a:endParaRPr lang="en-US"/>
          </a:p>
        </p:txBody>
      </p:sp>
      <p:sp>
        <p:nvSpPr>
          <p:cNvPr id="5" name="Footer Placeholder 4">
            <a:extLst>
              <a:ext uri="{FF2B5EF4-FFF2-40B4-BE49-F238E27FC236}">
                <a16:creationId xmlns:a16="http://schemas.microsoft.com/office/drawing/2014/main" id="{D816BB68-19EB-4EE7-ABAF-25E771CF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4151E-FA5C-4378-87EE-1A0AF9F064A2}"/>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62222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A828CA-33F0-470B-ABEE-2FAFF7C22A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226D5C-FEA8-4570-9D51-396A072669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8C8AE-F02B-464F-856C-8987CC026EC6}"/>
              </a:ext>
            </a:extLst>
          </p:cNvPr>
          <p:cNvSpPr>
            <a:spLocks noGrp="1"/>
          </p:cNvSpPr>
          <p:nvPr>
            <p:ph type="dt" sz="half" idx="10"/>
          </p:nvPr>
        </p:nvSpPr>
        <p:spPr/>
        <p:txBody>
          <a:bodyPr/>
          <a:lstStyle/>
          <a:p>
            <a:fld id="{E7A16DD1-5F77-46E7-9744-79AE2B702769}" type="datetimeFigureOut">
              <a:rPr lang="en-US" smtClean="0"/>
              <a:t>4/21/2022</a:t>
            </a:fld>
            <a:endParaRPr lang="en-US"/>
          </a:p>
        </p:txBody>
      </p:sp>
      <p:sp>
        <p:nvSpPr>
          <p:cNvPr id="5" name="Footer Placeholder 4">
            <a:extLst>
              <a:ext uri="{FF2B5EF4-FFF2-40B4-BE49-F238E27FC236}">
                <a16:creationId xmlns:a16="http://schemas.microsoft.com/office/drawing/2014/main" id="{1B13AFD0-F02A-4B77-9D80-0E341D456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6B8F2-816E-4946-BA53-9DC3ADDCC56E}"/>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346361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528F-687C-4A0F-AECA-8D3E5DEBD9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9F288B-646F-4B93-9ADF-DDC7283310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67996-098B-4070-AE75-E56F3A5B43BE}"/>
              </a:ext>
            </a:extLst>
          </p:cNvPr>
          <p:cNvSpPr>
            <a:spLocks noGrp="1"/>
          </p:cNvSpPr>
          <p:nvPr>
            <p:ph type="dt" sz="half" idx="10"/>
          </p:nvPr>
        </p:nvSpPr>
        <p:spPr/>
        <p:txBody>
          <a:bodyPr/>
          <a:lstStyle/>
          <a:p>
            <a:fld id="{E7A16DD1-5F77-46E7-9744-79AE2B702769}" type="datetimeFigureOut">
              <a:rPr lang="en-US" smtClean="0"/>
              <a:t>4/21/2022</a:t>
            </a:fld>
            <a:endParaRPr lang="en-US"/>
          </a:p>
        </p:txBody>
      </p:sp>
      <p:sp>
        <p:nvSpPr>
          <p:cNvPr id="5" name="Footer Placeholder 4">
            <a:extLst>
              <a:ext uri="{FF2B5EF4-FFF2-40B4-BE49-F238E27FC236}">
                <a16:creationId xmlns:a16="http://schemas.microsoft.com/office/drawing/2014/main" id="{315ECCD6-1909-4CFF-9CE5-B505407E5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5DE73-9761-49F6-9926-5D83A853C180}"/>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330328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7CF7-7824-4508-B007-61AD9C1F90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6B6E0-5A3A-4089-A754-97B5DADE3C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8E0E2C-2838-455E-8CDC-0AC52E693567}"/>
              </a:ext>
            </a:extLst>
          </p:cNvPr>
          <p:cNvSpPr>
            <a:spLocks noGrp="1"/>
          </p:cNvSpPr>
          <p:nvPr>
            <p:ph type="dt" sz="half" idx="10"/>
          </p:nvPr>
        </p:nvSpPr>
        <p:spPr/>
        <p:txBody>
          <a:bodyPr/>
          <a:lstStyle/>
          <a:p>
            <a:fld id="{E7A16DD1-5F77-46E7-9744-79AE2B702769}" type="datetimeFigureOut">
              <a:rPr lang="en-US" smtClean="0"/>
              <a:t>4/21/2022</a:t>
            </a:fld>
            <a:endParaRPr lang="en-US"/>
          </a:p>
        </p:txBody>
      </p:sp>
      <p:sp>
        <p:nvSpPr>
          <p:cNvPr id="5" name="Footer Placeholder 4">
            <a:extLst>
              <a:ext uri="{FF2B5EF4-FFF2-40B4-BE49-F238E27FC236}">
                <a16:creationId xmlns:a16="http://schemas.microsoft.com/office/drawing/2014/main" id="{183AB30B-55E7-4AFD-BF2D-B9BC4C656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95425A-CD41-4818-94D6-2E5A6557B991}"/>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144057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BEF64-70DC-4577-9774-89F8C4AFB6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D609E0-9BAD-47B1-BC9A-BD0522C8C1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BC31FC-1CCB-4718-AB9A-979464A4FA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B062BD-FDE4-4CBA-8A61-71A455DA3DC5}"/>
              </a:ext>
            </a:extLst>
          </p:cNvPr>
          <p:cNvSpPr>
            <a:spLocks noGrp="1"/>
          </p:cNvSpPr>
          <p:nvPr>
            <p:ph type="dt" sz="half" idx="10"/>
          </p:nvPr>
        </p:nvSpPr>
        <p:spPr/>
        <p:txBody>
          <a:bodyPr/>
          <a:lstStyle/>
          <a:p>
            <a:fld id="{E7A16DD1-5F77-46E7-9744-79AE2B702769}" type="datetimeFigureOut">
              <a:rPr lang="en-US" smtClean="0"/>
              <a:t>4/21/2022</a:t>
            </a:fld>
            <a:endParaRPr lang="en-US"/>
          </a:p>
        </p:txBody>
      </p:sp>
      <p:sp>
        <p:nvSpPr>
          <p:cNvPr id="6" name="Footer Placeholder 5">
            <a:extLst>
              <a:ext uri="{FF2B5EF4-FFF2-40B4-BE49-F238E27FC236}">
                <a16:creationId xmlns:a16="http://schemas.microsoft.com/office/drawing/2014/main" id="{C7CBCE5B-5A93-44FE-A589-75A76945D7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840DD-ED11-49F8-998D-507323D09061}"/>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241714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7766-4F1C-4380-9073-4D74176338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6E5D72-56FB-4E62-BCAB-28624343D7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FD855A-C0AF-42B1-8EDD-CCF400BF15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71DC79-7040-465D-9B44-C1A857E4AA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6618C1-963A-4BF7-A526-8D7CF86FA7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BFD9C6-BBF7-4FC4-8312-DA8AE80D6411}"/>
              </a:ext>
            </a:extLst>
          </p:cNvPr>
          <p:cNvSpPr>
            <a:spLocks noGrp="1"/>
          </p:cNvSpPr>
          <p:nvPr>
            <p:ph type="dt" sz="half" idx="10"/>
          </p:nvPr>
        </p:nvSpPr>
        <p:spPr/>
        <p:txBody>
          <a:bodyPr/>
          <a:lstStyle/>
          <a:p>
            <a:fld id="{E7A16DD1-5F77-46E7-9744-79AE2B702769}" type="datetimeFigureOut">
              <a:rPr lang="en-US" smtClean="0"/>
              <a:t>4/21/2022</a:t>
            </a:fld>
            <a:endParaRPr lang="en-US"/>
          </a:p>
        </p:txBody>
      </p:sp>
      <p:sp>
        <p:nvSpPr>
          <p:cNvPr id="8" name="Footer Placeholder 7">
            <a:extLst>
              <a:ext uri="{FF2B5EF4-FFF2-40B4-BE49-F238E27FC236}">
                <a16:creationId xmlns:a16="http://schemas.microsoft.com/office/drawing/2014/main" id="{99B94040-3755-4D76-8266-DED04094D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6EE24C-0737-49CD-93AF-B3F7AD4B424A}"/>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1180407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63DF-863B-4389-B581-3C39177B1B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B003FD-3D4E-4C64-A913-6867EA408449}"/>
              </a:ext>
            </a:extLst>
          </p:cNvPr>
          <p:cNvSpPr>
            <a:spLocks noGrp="1"/>
          </p:cNvSpPr>
          <p:nvPr>
            <p:ph type="dt" sz="half" idx="10"/>
          </p:nvPr>
        </p:nvSpPr>
        <p:spPr/>
        <p:txBody>
          <a:bodyPr/>
          <a:lstStyle/>
          <a:p>
            <a:fld id="{E7A16DD1-5F77-46E7-9744-79AE2B702769}" type="datetimeFigureOut">
              <a:rPr lang="en-US" smtClean="0"/>
              <a:t>4/21/2022</a:t>
            </a:fld>
            <a:endParaRPr lang="en-US"/>
          </a:p>
        </p:txBody>
      </p:sp>
      <p:sp>
        <p:nvSpPr>
          <p:cNvPr id="4" name="Footer Placeholder 3">
            <a:extLst>
              <a:ext uri="{FF2B5EF4-FFF2-40B4-BE49-F238E27FC236}">
                <a16:creationId xmlns:a16="http://schemas.microsoft.com/office/drawing/2014/main" id="{8D4ED922-2A75-4698-B646-0060F4F419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BE8355-6725-477E-8A0E-58E87C68AA11}"/>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395984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3DB545-F846-410E-95C0-B63A2D265494}"/>
              </a:ext>
            </a:extLst>
          </p:cNvPr>
          <p:cNvSpPr>
            <a:spLocks noGrp="1"/>
          </p:cNvSpPr>
          <p:nvPr>
            <p:ph type="dt" sz="half" idx="10"/>
          </p:nvPr>
        </p:nvSpPr>
        <p:spPr/>
        <p:txBody>
          <a:bodyPr/>
          <a:lstStyle/>
          <a:p>
            <a:fld id="{E7A16DD1-5F77-46E7-9744-79AE2B702769}" type="datetimeFigureOut">
              <a:rPr lang="en-US" smtClean="0"/>
              <a:t>4/21/2022</a:t>
            </a:fld>
            <a:endParaRPr lang="en-US"/>
          </a:p>
        </p:txBody>
      </p:sp>
      <p:sp>
        <p:nvSpPr>
          <p:cNvPr id="3" name="Footer Placeholder 2">
            <a:extLst>
              <a:ext uri="{FF2B5EF4-FFF2-40B4-BE49-F238E27FC236}">
                <a16:creationId xmlns:a16="http://schemas.microsoft.com/office/drawing/2014/main" id="{85700FBA-ADA2-40E5-BFB2-570E2A9E12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476B71-2BCD-486D-96BD-9F6BF52063CB}"/>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3823257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1BFF-74DF-46F6-8B0D-4CA22215C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9E7004-47E4-412E-A44D-DA4AAC943E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571A32-D24A-4EB2-8C17-A72F47A8D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CDE15-2EA6-4389-A27C-2379C441EB47}"/>
              </a:ext>
            </a:extLst>
          </p:cNvPr>
          <p:cNvSpPr>
            <a:spLocks noGrp="1"/>
          </p:cNvSpPr>
          <p:nvPr>
            <p:ph type="dt" sz="half" idx="10"/>
          </p:nvPr>
        </p:nvSpPr>
        <p:spPr/>
        <p:txBody>
          <a:bodyPr/>
          <a:lstStyle/>
          <a:p>
            <a:fld id="{E7A16DD1-5F77-46E7-9744-79AE2B702769}" type="datetimeFigureOut">
              <a:rPr lang="en-US" smtClean="0"/>
              <a:t>4/21/2022</a:t>
            </a:fld>
            <a:endParaRPr lang="en-US"/>
          </a:p>
        </p:txBody>
      </p:sp>
      <p:sp>
        <p:nvSpPr>
          <p:cNvPr id="6" name="Footer Placeholder 5">
            <a:extLst>
              <a:ext uri="{FF2B5EF4-FFF2-40B4-BE49-F238E27FC236}">
                <a16:creationId xmlns:a16="http://schemas.microsoft.com/office/drawing/2014/main" id="{7E42897D-BD64-4332-9F67-0B30DCA44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EEBD9-DC6C-40D3-A707-DE6111923CDB}"/>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653035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DF21-0A5B-4328-9851-08C3BFAFCF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BAF778-D135-40B7-AF05-A459D4E5A0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B61312-6A73-4EF6-BD85-13B485C6C6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F342F1-0C5C-40A3-82BC-1813C6D84F6A}"/>
              </a:ext>
            </a:extLst>
          </p:cNvPr>
          <p:cNvSpPr>
            <a:spLocks noGrp="1"/>
          </p:cNvSpPr>
          <p:nvPr>
            <p:ph type="dt" sz="half" idx="10"/>
          </p:nvPr>
        </p:nvSpPr>
        <p:spPr/>
        <p:txBody>
          <a:bodyPr/>
          <a:lstStyle/>
          <a:p>
            <a:fld id="{E7A16DD1-5F77-46E7-9744-79AE2B702769}" type="datetimeFigureOut">
              <a:rPr lang="en-US" smtClean="0"/>
              <a:t>4/21/2022</a:t>
            </a:fld>
            <a:endParaRPr lang="en-US"/>
          </a:p>
        </p:txBody>
      </p:sp>
      <p:sp>
        <p:nvSpPr>
          <p:cNvPr id="6" name="Footer Placeholder 5">
            <a:extLst>
              <a:ext uri="{FF2B5EF4-FFF2-40B4-BE49-F238E27FC236}">
                <a16:creationId xmlns:a16="http://schemas.microsoft.com/office/drawing/2014/main" id="{CC56D9EF-1671-4C8A-B3BD-6D53907B3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2B529-7E61-4388-AAEA-ADC44FD4EDCC}"/>
              </a:ext>
            </a:extLst>
          </p:cNvPr>
          <p:cNvSpPr>
            <a:spLocks noGrp="1"/>
          </p:cNvSpPr>
          <p:nvPr>
            <p:ph type="sldNum" sz="quarter" idx="12"/>
          </p:nvPr>
        </p:nvSpPr>
        <p:spPr/>
        <p:txBody>
          <a:bodyPr/>
          <a:lstStyle/>
          <a:p>
            <a:fld id="{D4DD5862-4291-4451-8F2C-182044D79449}" type="slidenum">
              <a:rPr lang="en-US" smtClean="0"/>
              <a:t>‹#›</a:t>
            </a:fld>
            <a:endParaRPr lang="en-US"/>
          </a:p>
        </p:txBody>
      </p:sp>
    </p:spTree>
    <p:extLst>
      <p:ext uri="{BB962C8B-B14F-4D97-AF65-F5344CB8AC3E}">
        <p14:creationId xmlns:p14="http://schemas.microsoft.com/office/powerpoint/2010/main" val="423590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548997-B09A-4320-B13B-9C93FD933E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6EDDFC-C926-4910-8EEB-C40E0C5EAF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90649-7928-4024-9344-3A7424A01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16DD1-5F77-46E7-9744-79AE2B702769}" type="datetimeFigureOut">
              <a:rPr lang="en-US" smtClean="0"/>
              <a:t>4/21/2022</a:t>
            </a:fld>
            <a:endParaRPr lang="en-US"/>
          </a:p>
        </p:txBody>
      </p:sp>
      <p:sp>
        <p:nvSpPr>
          <p:cNvPr id="5" name="Footer Placeholder 4">
            <a:extLst>
              <a:ext uri="{FF2B5EF4-FFF2-40B4-BE49-F238E27FC236}">
                <a16:creationId xmlns:a16="http://schemas.microsoft.com/office/drawing/2014/main" id="{444D80B8-1965-4576-9FD0-641142D58E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6918CF-70F7-4EFD-B709-D950D9735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D5862-4291-4451-8F2C-182044D79449}" type="slidenum">
              <a:rPr lang="en-US" smtClean="0"/>
              <a:t>‹#›</a:t>
            </a:fld>
            <a:endParaRPr lang="en-US"/>
          </a:p>
        </p:txBody>
      </p:sp>
    </p:spTree>
    <p:extLst>
      <p:ext uri="{BB962C8B-B14F-4D97-AF65-F5344CB8AC3E}">
        <p14:creationId xmlns:p14="http://schemas.microsoft.com/office/powerpoint/2010/main" val="4076619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B801-F067-4C17-B0BC-577D4649CD7F}"/>
              </a:ext>
            </a:extLst>
          </p:cNvPr>
          <p:cNvSpPr>
            <a:spLocks noGrp="1"/>
          </p:cNvSpPr>
          <p:nvPr>
            <p:ph type="ctrTitle"/>
          </p:nvPr>
        </p:nvSpPr>
        <p:spPr/>
        <p:txBody>
          <a:bodyPr/>
          <a:lstStyle/>
          <a:p>
            <a:r>
              <a:rPr lang="en-US" altLang="zh-CN" dirty="0"/>
              <a:t>Module 4 final project</a:t>
            </a:r>
            <a:endParaRPr lang="en-US" dirty="0"/>
          </a:p>
        </p:txBody>
      </p:sp>
      <p:sp>
        <p:nvSpPr>
          <p:cNvPr id="3" name="Subtitle 2">
            <a:extLst>
              <a:ext uri="{FF2B5EF4-FFF2-40B4-BE49-F238E27FC236}">
                <a16:creationId xmlns:a16="http://schemas.microsoft.com/office/drawing/2014/main" id="{EBFE3BBB-77E5-4132-B6A8-D2BB6C1F31E0}"/>
              </a:ext>
            </a:extLst>
          </p:cNvPr>
          <p:cNvSpPr>
            <a:spLocks noGrp="1"/>
          </p:cNvSpPr>
          <p:nvPr>
            <p:ph type="subTitle" idx="1"/>
          </p:nvPr>
        </p:nvSpPr>
        <p:spPr/>
        <p:txBody>
          <a:bodyPr/>
          <a:lstStyle/>
          <a:p>
            <a:r>
              <a:rPr lang="en-US" dirty="0"/>
              <a:t>Zhiqiang Sun</a:t>
            </a:r>
          </a:p>
        </p:txBody>
      </p:sp>
    </p:spTree>
    <p:extLst>
      <p:ext uri="{BB962C8B-B14F-4D97-AF65-F5344CB8AC3E}">
        <p14:creationId xmlns:p14="http://schemas.microsoft.com/office/powerpoint/2010/main" val="1302130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28EF-A960-4E54-A3E8-793E4A9F03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D93455-C064-479A-82C3-434751C2E9B1}"/>
              </a:ext>
            </a:extLst>
          </p:cNvPr>
          <p:cNvSpPr>
            <a:spLocks noGrp="1"/>
          </p:cNvSpPr>
          <p:nvPr>
            <p:ph idx="1"/>
          </p:nvPr>
        </p:nvSpPr>
        <p:spPr/>
        <p:txBody>
          <a:bodyPr>
            <a:normAutofit fontScale="92500" lnSpcReduction="10000"/>
          </a:bodyPr>
          <a:lstStyle/>
          <a:p>
            <a:pPr algn="l"/>
            <a:r>
              <a:rPr lang="en-US" b="1" i="0" dirty="0">
                <a:solidFill>
                  <a:srgbClr val="404040"/>
                </a:solidFill>
                <a:effectLst/>
                <a:latin typeface="Open Sans" panose="020B0606030504020204" pitchFamily="34" charset="0"/>
              </a:rPr>
              <a:t>Overview</a:t>
            </a:r>
          </a:p>
          <a:p>
            <a:pPr algn="l"/>
            <a:r>
              <a:rPr lang="en-US" b="0" i="0" dirty="0">
                <a:solidFill>
                  <a:srgbClr val="404040"/>
                </a:solidFill>
                <a:effectLst/>
                <a:latin typeface="Lora" pitchFamily="2" charset="0"/>
              </a:rPr>
              <a:t>For this project, we trained a pretrained </a:t>
            </a:r>
            <a:r>
              <a:rPr lang="en-US" altLang="zh-CN" b="0" i="0" dirty="0">
                <a:solidFill>
                  <a:srgbClr val="404040"/>
                </a:solidFill>
                <a:effectLst/>
                <a:latin typeface="Lora" pitchFamily="2" charset="0"/>
              </a:rPr>
              <a:t>CNN</a:t>
            </a:r>
            <a:r>
              <a:rPr lang="en-US" b="0" i="0" dirty="0">
                <a:solidFill>
                  <a:srgbClr val="404040"/>
                </a:solidFill>
                <a:effectLst/>
                <a:latin typeface="Lora" pitchFamily="2" charset="0"/>
              </a:rPr>
              <a:t> model to predict the Classification of the x-ray images.</a:t>
            </a:r>
          </a:p>
          <a:p>
            <a:pPr algn="l"/>
            <a:endParaRPr lang="en-US" b="0" i="0" dirty="0">
              <a:solidFill>
                <a:srgbClr val="404040"/>
              </a:solidFill>
              <a:effectLst/>
              <a:latin typeface="Open Sans" panose="020B0606030504020204" pitchFamily="34" charset="0"/>
            </a:endParaRPr>
          </a:p>
          <a:p>
            <a:pPr algn="l"/>
            <a:r>
              <a:rPr lang="en-US" b="1" i="0" dirty="0">
                <a:solidFill>
                  <a:srgbClr val="404040"/>
                </a:solidFill>
                <a:effectLst/>
                <a:latin typeface="Open Sans" panose="020B0606030504020204" pitchFamily="34" charset="0"/>
              </a:rPr>
              <a:t>Business understanding</a:t>
            </a:r>
          </a:p>
          <a:p>
            <a:pPr algn="l"/>
            <a:r>
              <a:rPr lang="en-US" b="0" i="0" dirty="0">
                <a:solidFill>
                  <a:srgbClr val="000000"/>
                </a:solidFill>
                <a:effectLst/>
                <a:latin typeface="Helvetica Neue"/>
              </a:rPr>
              <a:t>The medical dataset comes from </a:t>
            </a:r>
            <a:r>
              <a:rPr lang="en-US" b="0" i="0" dirty="0" err="1">
                <a:solidFill>
                  <a:srgbClr val="000000"/>
                </a:solidFill>
                <a:effectLst/>
                <a:latin typeface="Helvetica Neue"/>
              </a:rPr>
              <a:t>Kermany</a:t>
            </a:r>
            <a:r>
              <a:rPr lang="en-US" b="0" i="0" dirty="0">
                <a:solidFill>
                  <a:srgbClr val="000000"/>
                </a:solidFill>
                <a:effectLst/>
                <a:latin typeface="Helvetica Neue"/>
              </a:rPr>
              <a:t> et al. contains a set of x-ray images of pediatric patients. The images will show whether the patients have pneumonia or not. Our task is to build a model that can classify whether a given patient has pneumonia given a chest x-ray image. Since this is an Image Classification problem, we will solve it with Deep Learning.</a:t>
            </a:r>
            <a:endParaRPr lang="en-US" dirty="0"/>
          </a:p>
        </p:txBody>
      </p:sp>
    </p:spTree>
    <p:extLst>
      <p:ext uri="{BB962C8B-B14F-4D97-AF65-F5344CB8AC3E}">
        <p14:creationId xmlns:p14="http://schemas.microsoft.com/office/powerpoint/2010/main" val="374418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70BCE-9254-48CE-8290-3F46706DBF40}"/>
              </a:ext>
            </a:extLst>
          </p:cNvPr>
          <p:cNvSpPr>
            <a:spLocks noGrp="1"/>
          </p:cNvSpPr>
          <p:nvPr>
            <p:ph idx="1"/>
          </p:nvPr>
        </p:nvSpPr>
        <p:spPr>
          <a:xfrm>
            <a:off x="838200" y="1066500"/>
            <a:ext cx="10515600" cy="4351338"/>
          </a:xfrm>
        </p:spPr>
        <p:txBody>
          <a:bodyPr>
            <a:normAutofit fontScale="92500" lnSpcReduction="20000"/>
          </a:bodyPr>
          <a:lstStyle/>
          <a:p>
            <a:pPr algn="l"/>
            <a:r>
              <a:rPr lang="en-US" b="0" i="0" dirty="0">
                <a:solidFill>
                  <a:srgbClr val="404040"/>
                </a:solidFill>
                <a:effectLst/>
                <a:latin typeface="Open Sans" panose="020B0606030504020204" pitchFamily="34" charset="0"/>
              </a:rPr>
              <a:t>Plan</a:t>
            </a:r>
          </a:p>
          <a:p>
            <a:pPr marL="0" indent="0">
              <a:buNone/>
            </a:pPr>
            <a:r>
              <a:rPr lang="en-US" dirty="0"/>
              <a:t>1. Downscaling the data set by randomly choosing 20% of the initial training and testing images to the new </a:t>
            </a:r>
            <a:r>
              <a:rPr lang="en-US" dirty="0" err="1"/>
              <a:t>data_org_subset</a:t>
            </a:r>
            <a:r>
              <a:rPr lang="en-US" dirty="0"/>
              <a:t> folder. Make a new validation folder and randomly select 5% of the pictures from the training folder.</a:t>
            </a:r>
          </a:p>
          <a:p>
            <a:pPr marL="0" indent="0">
              <a:buNone/>
            </a:pPr>
            <a:r>
              <a:rPr lang="en-US" dirty="0"/>
              <a:t>2. Define the trained generator, validation generator, and test generator.</a:t>
            </a:r>
          </a:p>
          <a:p>
            <a:pPr marL="0" indent="0">
              <a:buNone/>
            </a:pPr>
            <a:r>
              <a:rPr lang="en-US" dirty="0"/>
              <a:t>3. Build a baseline model.</a:t>
            </a:r>
          </a:p>
          <a:p>
            <a:pPr marL="0" indent="0">
              <a:buNone/>
            </a:pPr>
            <a:r>
              <a:rPr lang="en-US" dirty="0"/>
              <a:t>4. Build the deep learning model base on the Pretrained CNN (VGG19) by adding a few fully connected layers. Then, train the model with selected images.</a:t>
            </a:r>
          </a:p>
          <a:p>
            <a:pPr marL="0" indent="0">
              <a:buNone/>
            </a:pPr>
            <a:r>
              <a:rPr lang="en-US" dirty="0"/>
              <a:t>5. Retrain the model with complete training data. </a:t>
            </a:r>
          </a:p>
          <a:p>
            <a:pPr marL="0" indent="0">
              <a:buNone/>
            </a:pPr>
            <a:r>
              <a:rPr lang="en-US" dirty="0"/>
              <a:t>6. Evaluate the model with the test images.</a:t>
            </a:r>
          </a:p>
        </p:txBody>
      </p:sp>
    </p:spTree>
    <p:extLst>
      <p:ext uri="{BB962C8B-B14F-4D97-AF65-F5344CB8AC3E}">
        <p14:creationId xmlns:p14="http://schemas.microsoft.com/office/powerpoint/2010/main" val="50424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45F2622-CB09-41C6-941E-BC39B51F9D78}"/>
              </a:ext>
            </a:extLst>
          </p:cNvPr>
          <p:cNvPicPr>
            <a:picLocks noChangeAspect="1"/>
          </p:cNvPicPr>
          <p:nvPr/>
        </p:nvPicPr>
        <p:blipFill>
          <a:blip r:embed="rId2"/>
          <a:stretch>
            <a:fillRect/>
          </a:stretch>
        </p:blipFill>
        <p:spPr>
          <a:xfrm>
            <a:off x="938207" y="911937"/>
            <a:ext cx="4380952" cy="5428571"/>
          </a:xfrm>
          <a:prstGeom prst="rect">
            <a:avLst/>
          </a:prstGeom>
        </p:spPr>
      </p:pic>
      <p:pic>
        <p:nvPicPr>
          <p:cNvPr id="11" name="Picture 10">
            <a:extLst>
              <a:ext uri="{FF2B5EF4-FFF2-40B4-BE49-F238E27FC236}">
                <a16:creationId xmlns:a16="http://schemas.microsoft.com/office/drawing/2014/main" id="{79347291-3F07-4F6A-8EAC-067BA3E747E9}"/>
              </a:ext>
            </a:extLst>
          </p:cNvPr>
          <p:cNvPicPr>
            <a:picLocks noChangeAspect="1"/>
          </p:cNvPicPr>
          <p:nvPr/>
        </p:nvPicPr>
        <p:blipFill>
          <a:blip r:embed="rId3"/>
          <a:stretch>
            <a:fillRect/>
          </a:stretch>
        </p:blipFill>
        <p:spPr>
          <a:xfrm>
            <a:off x="5935157" y="1883247"/>
            <a:ext cx="4574363" cy="3365180"/>
          </a:xfrm>
          <a:prstGeom prst="rect">
            <a:avLst/>
          </a:prstGeom>
        </p:spPr>
      </p:pic>
      <p:sp>
        <p:nvSpPr>
          <p:cNvPr id="14" name="TextBox 13">
            <a:extLst>
              <a:ext uri="{FF2B5EF4-FFF2-40B4-BE49-F238E27FC236}">
                <a16:creationId xmlns:a16="http://schemas.microsoft.com/office/drawing/2014/main" id="{B64C17DA-33D9-4BC8-B3A1-3D75686565F9}"/>
              </a:ext>
            </a:extLst>
          </p:cNvPr>
          <p:cNvSpPr txBox="1"/>
          <p:nvPr/>
        </p:nvSpPr>
        <p:spPr>
          <a:xfrm>
            <a:off x="1918447" y="224118"/>
            <a:ext cx="7083157" cy="523220"/>
          </a:xfrm>
          <a:prstGeom prst="rect">
            <a:avLst/>
          </a:prstGeom>
          <a:noFill/>
        </p:spPr>
        <p:txBody>
          <a:bodyPr wrap="none" rtlCol="0">
            <a:spAutoFit/>
          </a:bodyPr>
          <a:lstStyle/>
          <a:p>
            <a:r>
              <a:rPr lang="en-US" altLang="zh-CN" sz="2800" dirty="0"/>
              <a:t>The results for the CNN model with entire data.</a:t>
            </a:r>
            <a:endParaRPr lang="en-US" sz="2800" dirty="0"/>
          </a:p>
        </p:txBody>
      </p:sp>
    </p:spTree>
    <p:extLst>
      <p:ext uri="{BB962C8B-B14F-4D97-AF65-F5344CB8AC3E}">
        <p14:creationId xmlns:p14="http://schemas.microsoft.com/office/powerpoint/2010/main" val="3289348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3D07-3E58-427F-BA59-7E5FC7F640BC}"/>
              </a:ext>
            </a:extLst>
          </p:cNvPr>
          <p:cNvSpPr>
            <a:spLocks noGrp="1"/>
          </p:cNvSpPr>
          <p:nvPr>
            <p:ph type="title"/>
          </p:nvPr>
        </p:nvSpPr>
        <p:spPr/>
        <p:txBody>
          <a:bodyPr/>
          <a:lstStyle/>
          <a:p>
            <a:r>
              <a:rPr lang="en-US" dirty="0"/>
              <a:t>Two samples with predicted results</a:t>
            </a:r>
          </a:p>
        </p:txBody>
      </p:sp>
      <p:pic>
        <p:nvPicPr>
          <p:cNvPr id="5" name="Content Placeholder 4">
            <a:extLst>
              <a:ext uri="{FF2B5EF4-FFF2-40B4-BE49-F238E27FC236}">
                <a16:creationId xmlns:a16="http://schemas.microsoft.com/office/drawing/2014/main" id="{E4D91593-E631-4CBD-9D31-7F16F9E85331}"/>
              </a:ext>
            </a:extLst>
          </p:cNvPr>
          <p:cNvPicPr>
            <a:picLocks noGrp="1" noChangeAspect="1"/>
          </p:cNvPicPr>
          <p:nvPr>
            <p:ph idx="1"/>
          </p:nvPr>
        </p:nvPicPr>
        <p:blipFill>
          <a:blip r:embed="rId2"/>
          <a:stretch>
            <a:fillRect/>
          </a:stretch>
        </p:blipFill>
        <p:spPr>
          <a:xfrm>
            <a:off x="1637413" y="1945650"/>
            <a:ext cx="6631596" cy="3510845"/>
          </a:xfrm>
        </p:spPr>
      </p:pic>
    </p:spTree>
    <p:extLst>
      <p:ext uri="{BB962C8B-B14F-4D97-AF65-F5344CB8AC3E}">
        <p14:creationId xmlns:p14="http://schemas.microsoft.com/office/powerpoint/2010/main" val="125620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E7AF-77F9-4533-A8D0-3F48F2904A6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8E9EC9F-AD76-4381-BFD5-EAF22B1CB1C1}"/>
              </a:ext>
            </a:extLst>
          </p:cNvPr>
          <p:cNvSpPr>
            <a:spLocks noGrp="1"/>
          </p:cNvSpPr>
          <p:nvPr>
            <p:ph idx="1"/>
          </p:nvPr>
        </p:nvSpPr>
        <p:spPr/>
        <p:txBody>
          <a:bodyPr/>
          <a:lstStyle/>
          <a:p>
            <a:pPr algn="l"/>
            <a:r>
              <a:rPr lang="en-US" b="0" i="0" dirty="0">
                <a:solidFill>
                  <a:srgbClr val="000000"/>
                </a:solidFill>
                <a:effectLst/>
                <a:latin typeface="Helvetica Neue"/>
              </a:rPr>
              <a:t>Based on 20% of the whole dataset, we created a CNN model based on a Pretrained model (VGG19), which can classify X-ray images as Pneumonia cases or Normal cases. The model was then retrained with the whole dataset and tested with the separated test images. The accuracy of the prediction is around 95%.</a:t>
            </a:r>
            <a:br>
              <a:rPr lang="en-US" dirty="0"/>
            </a:br>
            <a:endParaRPr lang="en-US" dirty="0"/>
          </a:p>
        </p:txBody>
      </p:sp>
    </p:spTree>
    <p:extLst>
      <p:ext uri="{BB962C8B-B14F-4D97-AF65-F5344CB8AC3E}">
        <p14:creationId xmlns:p14="http://schemas.microsoft.com/office/powerpoint/2010/main" val="295945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7A22-2FF4-4310-8C7C-5BD65D981929}"/>
              </a:ext>
            </a:extLst>
          </p:cNvPr>
          <p:cNvSpPr>
            <a:spLocks noGrp="1"/>
          </p:cNvSpPr>
          <p:nvPr>
            <p:ph type="title"/>
          </p:nvPr>
        </p:nvSpPr>
        <p:spPr>
          <a:xfrm>
            <a:off x="3379286" y="1972856"/>
            <a:ext cx="4868787" cy="2338684"/>
          </a:xfrm>
        </p:spPr>
        <p:txBody>
          <a:bodyPr>
            <a:normAutofit/>
          </a:bodyPr>
          <a:lstStyle/>
          <a:p>
            <a:r>
              <a:rPr lang="en-US" sz="7200" dirty="0">
                <a:latin typeface="Algerian" panose="04020705040A02060702" pitchFamily="82" charset="0"/>
              </a:rPr>
              <a:t>Thanks!</a:t>
            </a:r>
          </a:p>
        </p:txBody>
      </p:sp>
      <p:sp>
        <p:nvSpPr>
          <p:cNvPr id="3" name="Content Placeholder 2">
            <a:extLst>
              <a:ext uri="{FF2B5EF4-FFF2-40B4-BE49-F238E27FC236}">
                <a16:creationId xmlns:a16="http://schemas.microsoft.com/office/drawing/2014/main" id="{FDB4970C-AAAF-4EA9-A72B-29880DCD359E}"/>
              </a:ext>
            </a:extLst>
          </p:cNvPr>
          <p:cNvSpPr>
            <a:spLocks noGrp="1"/>
          </p:cNvSpPr>
          <p:nvPr>
            <p:ph idx="1"/>
          </p:nvPr>
        </p:nvSpPr>
        <p:spPr>
          <a:xfrm>
            <a:off x="5813679" y="5333813"/>
            <a:ext cx="10515600" cy="899646"/>
          </a:xfrm>
        </p:spPr>
        <p:txBody>
          <a:bodyPr>
            <a:normAutofit fontScale="92500" lnSpcReduction="10000"/>
          </a:bodyPr>
          <a:lstStyle/>
          <a:p>
            <a:r>
              <a:rPr lang="en-US" dirty="0"/>
              <a:t>Zhiqiang Sun</a:t>
            </a:r>
          </a:p>
          <a:p>
            <a:r>
              <a:rPr lang="en-US" dirty="0"/>
              <a:t>sunzhiqiang04@gmail.com</a:t>
            </a:r>
          </a:p>
        </p:txBody>
      </p:sp>
    </p:spTree>
    <p:extLst>
      <p:ext uri="{BB962C8B-B14F-4D97-AF65-F5344CB8AC3E}">
        <p14:creationId xmlns:p14="http://schemas.microsoft.com/office/powerpoint/2010/main" val="385460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16396</TotalTime>
  <Words>303</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Helvetica Neue</vt:lpstr>
      <vt:lpstr>Algerian</vt:lpstr>
      <vt:lpstr>Arial</vt:lpstr>
      <vt:lpstr>Calibri</vt:lpstr>
      <vt:lpstr>Calibri Light</vt:lpstr>
      <vt:lpstr>Lora</vt:lpstr>
      <vt:lpstr>Open Sans</vt:lpstr>
      <vt:lpstr>Office Theme</vt:lpstr>
      <vt:lpstr>Module 4 final project</vt:lpstr>
      <vt:lpstr>PowerPoint Presentation</vt:lpstr>
      <vt:lpstr>PowerPoint Presentation</vt:lpstr>
      <vt:lpstr>PowerPoint Presentation</vt:lpstr>
      <vt:lpstr>Two samples with predicted results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final project</dc:title>
  <dc:creator>Zhiqiang Sun</dc:creator>
  <cp:lastModifiedBy>Zhiqiang Sun</cp:lastModifiedBy>
  <cp:revision>20</cp:revision>
  <cp:lastPrinted>2022-04-20T16:43:32Z</cp:lastPrinted>
  <dcterms:created xsi:type="dcterms:W3CDTF">2021-11-09T15:58:59Z</dcterms:created>
  <dcterms:modified xsi:type="dcterms:W3CDTF">2022-04-23T02:12:12Z</dcterms:modified>
</cp:coreProperties>
</file>