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07" d="100"/>
          <a:sy n="107" d="100"/>
        </p:scale>
        <p:origin x="75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252B-1B0A-480D-BA79-A082D641A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F4E833-83A1-4A14-8D92-CCFE66F182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DB9999-28A5-4E45-9B78-6A703BA7C0CA}"/>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6192198F-6CCE-4C82-BA99-811B36AE3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9AA71-9FC8-4CB9-BD88-DCB1D5E02BF5}"/>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12304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10B4-6F7A-4015-91C7-6105547D08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112273-A0F0-48AA-901A-74CA03627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7AB81-6671-4502-AC64-F256B4F7EFBC}"/>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D816BB68-19EB-4EE7-ABAF-25E771CF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4151E-FA5C-4378-87EE-1A0AF9F064A2}"/>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62222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828CA-33F0-470B-ABEE-2FAFF7C22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226D5C-FEA8-4570-9D51-396A07266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8C8AE-F02B-464F-856C-8987CC026EC6}"/>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1B13AFD0-F02A-4B77-9D80-0E341D456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6B8F2-816E-4946-BA53-9DC3ADDCC56E}"/>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46361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528F-687C-4A0F-AECA-8D3E5DEBD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F288B-646F-4B93-9ADF-DDC728331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67996-098B-4070-AE75-E56F3A5B43BE}"/>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315ECCD6-1909-4CFF-9CE5-B505407E5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5DE73-9761-49F6-9926-5D83A853C180}"/>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30328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7CF7-7824-4508-B007-61AD9C1F90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6B6E0-5A3A-4089-A754-97B5DADE3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8E0E2C-2838-455E-8CDC-0AC52E693567}"/>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183AB30B-55E7-4AFD-BF2D-B9BC4C656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5425A-CD41-4818-94D6-2E5A6557B991}"/>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144057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EF64-70DC-4577-9774-89F8C4AFB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609E0-9BAD-47B1-BC9A-BD0522C8C1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BC31FC-1CCB-4718-AB9A-979464A4FA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B062BD-FDE4-4CBA-8A61-71A455DA3DC5}"/>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6" name="Footer Placeholder 5">
            <a:extLst>
              <a:ext uri="{FF2B5EF4-FFF2-40B4-BE49-F238E27FC236}">
                <a16:creationId xmlns:a16="http://schemas.microsoft.com/office/drawing/2014/main" id="{C7CBCE5B-5A93-44FE-A589-75A76945D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840DD-ED11-49F8-998D-507323D09061}"/>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24171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7766-4F1C-4380-9073-4D74176338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6E5D72-56FB-4E62-BCAB-28624343D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FD855A-C0AF-42B1-8EDD-CCF400BF15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1DC79-7040-465D-9B44-C1A857E4A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618C1-963A-4BF7-A526-8D7CF86FA7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BFD9C6-BBF7-4FC4-8312-DA8AE80D6411}"/>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8" name="Footer Placeholder 7">
            <a:extLst>
              <a:ext uri="{FF2B5EF4-FFF2-40B4-BE49-F238E27FC236}">
                <a16:creationId xmlns:a16="http://schemas.microsoft.com/office/drawing/2014/main" id="{99B94040-3755-4D76-8266-DED04094D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6EE24C-0737-49CD-93AF-B3F7AD4B424A}"/>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118040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63DF-863B-4389-B581-3C39177B1B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B003FD-3D4E-4C64-A913-6867EA408449}"/>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4" name="Footer Placeholder 3">
            <a:extLst>
              <a:ext uri="{FF2B5EF4-FFF2-40B4-BE49-F238E27FC236}">
                <a16:creationId xmlns:a16="http://schemas.microsoft.com/office/drawing/2014/main" id="{8D4ED922-2A75-4698-B646-0060F4F41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BE8355-6725-477E-8A0E-58E87C68AA11}"/>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95984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DB545-F846-410E-95C0-B63A2D265494}"/>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3" name="Footer Placeholder 2">
            <a:extLst>
              <a:ext uri="{FF2B5EF4-FFF2-40B4-BE49-F238E27FC236}">
                <a16:creationId xmlns:a16="http://schemas.microsoft.com/office/drawing/2014/main" id="{85700FBA-ADA2-40E5-BFB2-570E2A9E12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476B71-2BCD-486D-96BD-9F6BF52063CB}"/>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82325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BFF-74DF-46F6-8B0D-4CA22215C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E7004-47E4-412E-A44D-DA4AAC943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571A32-D24A-4EB2-8C17-A72F47A8D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CDE15-2EA6-4389-A27C-2379C441EB47}"/>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6" name="Footer Placeholder 5">
            <a:extLst>
              <a:ext uri="{FF2B5EF4-FFF2-40B4-BE49-F238E27FC236}">
                <a16:creationId xmlns:a16="http://schemas.microsoft.com/office/drawing/2014/main" id="{7E42897D-BD64-4332-9F67-0B30DCA44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EEBD9-DC6C-40D3-A707-DE6111923CDB}"/>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65303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DF21-0A5B-4328-9851-08C3BFAFC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BAF778-D135-40B7-AF05-A459D4E5A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61312-6A73-4EF6-BD85-13B485C6C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F342F1-0C5C-40A3-82BC-1813C6D84F6A}"/>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6" name="Footer Placeholder 5">
            <a:extLst>
              <a:ext uri="{FF2B5EF4-FFF2-40B4-BE49-F238E27FC236}">
                <a16:creationId xmlns:a16="http://schemas.microsoft.com/office/drawing/2014/main" id="{CC56D9EF-1671-4C8A-B3BD-6D53907B3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2B529-7E61-4388-AAEA-ADC44FD4EDCC}"/>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423590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548997-B09A-4320-B13B-9C93FD933E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6EDDFC-C926-4910-8EEB-C40E0C5EA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90649-7928-4024-9344-3A7424A01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444D80B8-1965-4576-9FD0-641142D58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6918CF-70F7-4EFD-B709-D950D9735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D5862-4291-4451-8F2C-182044D79449}" type="slidenum">
              <a:rPr lang="en-US" smtClean="0"/>
              <a:t>‹#›</a:t>
            </a:fld>
            <a:endParaRPr lang="en-US"/>
          </a:p>
        </p:txBody>
      </p:sp>
    </p:spTree>
    <p:extLst>
      <p:ext uri="{BB962C8B-B14F-4D97-AF65-F5344CB8AC3E}">
        <p14:creationId xmlns:p14="http://schemas.microsoft.com/office/powerpoint/2010/main" val="407661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B801-F067-4C17-B0BC-577D4649CD7F}"/>
              </a:ext>
            </a:extLst>
          </p:cNvPr>
          <p:cNvSpPr>
            <a:spLocks noGrp="1"/>
          </p:cNvSpPr>
          <p:nvPr>
            <p:ph type="ctrTitle"/>
          </p:nvPr>
        </p:nvSpPr>
        <p:spPr/>
        <p:txBody>
          <a:bodyPr/>
          <a:lstStyle/>
          <a:p>
            <a:r>
              <a:rPr lang="en-US" altLang="zh-CN" dirty="0"/>
              <a:t>Module 4 final project</a:t>
            </a:r>
            <a:endParaRPr lang="en-US" dirty="0"/>
          </a:p>
        </p:txBody>
      </p:sp>
      <p:sp>
        <p:nvSpPr>
          <p:cNvPr id="3" name="Subtitle 2">
            <a:extLst>
              <a:ext uri="{FF2B5EF4-FFF2-40B4-BE49-F238E27FC236}">
                <a16:creationId xmlns:a16="http://schemas.microsoft.com/office/drawing/2014/main" id="{EBFE3BBB-77E5-4132-B6A8-D2BB6C1F31E0}"/>
              </a:ext>
            </a:extLst>
          </p:cNvPr>
          <p:cNvSpPr>
            <a:spLocks noGrp="1"/>
          </p:cNvSpPr>
          <p:nvPr>
            <p:ph type="subTitle" idx="1"/>
          </p:nvPr>
        </p:nvSpPr>
        <p:spPr/>
        <p:txBody>
          <a:bodyPr/>
          <a:lstStyle/>
          <a:p>
            <a:r>
              <a:rPr lang="en-US" dirty="0"/>
              <a:t>Zhiqiang Sun</a:t>
            </a:r>
          </a:p>
        </p:txBody>
      </p:sp>
    </p:spTree>
    <p:extLst>
      <p:ext uri="{BB962C8B-B14F-4D97-AF65-F5344CB8AC3E}">
        <p14:creationId xmlns:p14="http://schemas.microsoft.com/office/powerpoint/2010/main" val="130213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28EF-A960-4E54-A3E8-793E4A9F03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D93455-C064-479A-82C3-434751C2E9B1}"/>
              </a:ext>
            </a:extLst>
          </p:cNvPr>
          <p:cNvSpPr>
            <a:spLocks noGrp="1"/>
          </p:cNvSpPr>
          <p:nvPr>
            <p:ph idx="1"/>
          </p:nvPr>
        </p:nvSpPr>
        <p:spPr/>
        <p:txBody>
          <a:bodyPr>
            <a:normAutofit fontScale="92500" lnSpcReduction="10000"/>
          </a:bodyPr>
          <a:lstStyle/>
          <a:p>
            <a:pPr algn="l"/>
            <a:r>
              <a:rPr lang="en-US" b="1" i="0" dirty="0">
                <a:solidFill>
                  <a:srgbClr val="404040"/>
                </a:solidFill>
                <a:effectLst/>
                <a:latin typeface="Open Sans" panose="020B0606030504020204" pitchFamily="34" charset="0"/>
              </a:rPr>
              <a:t>Overview</a:t>
            </a:r>
          </a:p>
          <a:p>
            <a:pPr algn="l"/>
            <a:r>
              <a:rPr lang="en-US" b="0" i="0" dirty="0">
                <a:solidFill>
                  <a:srgbClr val="404040"/>
                </a:solidFill>
                <a:effectLst/>
                <a:latin typeface="Lora" pitchFamily="2" charset="0"/>
              </a:rPr>
              <a:t>For this project, we trained a pretrained </a:t>
            </a:r>
            <a:r>
              <a:rPr lang="en-US" b="0" i="0" dirty="0" err="1">
                <a:solidFill>
                  <a:srgbClr val="404040"/>
                </a:solidFill>
                <a:effectLst/>
                <a:latin typeface="Lora" pitchFamily="2" charset="0"/>
              </a:rPr>
              <a:t>cnn</a:t>
            </a:r>
            <a:r>
              <a:rPr lang="en-US" b="0" i="0" dirty="0">
                <a:solidFill>
                  <a:srgbClr val="404040"/>
                </a:solidFill>
                <a:effectLst/>
                <a:latin typeface="Lora" pitchFamily="2" charset="0"/>
              </a:rPr>
              <a:t> model to predict the Classification of the x-ray images.</a:t>
            </a:r>
          </a:p>
          <a:p>
            <a:pPr algn="l"/>
            <a:endParaRPr lang="en-US" b="0" i="0" dirty="0">
              <a:solidFill>
                <a:srgbClr val="404040"/>
              </a:solidFill>
              <a:effectLst/>
              <a:latin typeface="Open Sans" panose="020B0606030504020204" pitchFamily="34" charset="0"/>
            </a:endParaRPr>
          </a:p>
          <a:p>
            <a:pPr algn="l"/>
            <a:r>
              <a:rPr lang="en-US" b="1" i="0" dirty="0">
                <a:solidFill>
                  <a:srgbClr val="404040"/>
                </a:solidFill>
                <a:effectLst/>
                <a:latin typeface="Open Sans" panose="020B0606030504020204" pitchFamily="34" charset="0"/>
              </a:rPr>
              <a:t>Business understanding</a:t>
            </a:r>
          </a:p>
          <a:p>
            <a:pPr algn="l"/>
            <a:r>
              <a:rPr lang="en-US" b="0" i="0" dirty="0">
                <a:solidFill>
                  <a:srgbClr val="404040"/>
                </a:solidFill>
                <a:effectLst/>
                <a:latin typeface="Lora" pitchFamily="2" charset="0"/>
              </a:rPr>
              <a:t>The medical dataset comes from </a:t>
            </a:r>
            <a:r>
              <a:rPr lang="en-US" b="0" i="0" dirty="0" err="1">
                <a:solidFill>
                  <a:srgbClr val="404040"/>
                </a:solidFill>
                <a:effectLst/>
                <a:latin typeface="Lora" pitchFamily="2" charset="0"/>
              </a:rPr>
              <a:t>Kermany</a:t>
            </a:r>
            <a:r>
              <a:rPr lang="en-US" b="0" i="0" dirty="0">
                <a:solidFill>
                  <a:srgbClr val="404040"/>
                </a:solidFill>
                <a:effectLst/>
                <a:latin typeface="Lora" pitchFamily="2" charset="0"/>
              </a:rPr>
              <a:t> et al. contains a set of x-ray images of pediatric patients. The images will show whether the patients have pneumonia or not. our task is to build a model that can classify whether a given patient has pneumonia, given a chest x-ray image. Since this is an Image Classification problem, we are going to solve it with Deep Learning.</a:t>
            </a:r>
          </a:p>
          <a:p>
            <a:endParaRPr lang="en-US" dirty="0"/>
          </a:p>
        </p:txBody>
      </p:sp>
    </p:spTree>
    <p:extLst>
      <p:ext uri="{BB962C8B-B14F-4D97-AF65-F5344CB8AC3E}">
        <p14:creationId xmlns:p14="http://schemas.microsoft.com/office/powerpoint/2010/main" val="374418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DAF7-D537-42AC-8DCF-CF078BDFDE2F}"/>
              </a:ext>
            </a:extLst>
          </p:cNvPr>
          <p:cNvSpPr>
            <a:spLocks noGrp="1"/>
          </p:cNvSpPr>
          <p:nvPr>
            <p:ph type="title"/>
          </p:nvPr>
        </p:nvSpPr>
        <p:spPr/>
        <p:txBody>
          <a:bodyPr/>
          <a:lstStyle/>
          <a:p>
            <a:endParaRPr lang="en-US"/>
          </a:p>
        </p:txBody>
      </p:sp>
      <p:pic>
        <p:nvPicPr>
          <p:cNvPr id="5" name="Content Placeholder 4" descr="A picture containing graphical user interface&#10;&#10;Description automatically generated">
            <a:extLst>
              <a:ext uri="{FF2B5EF4-FFF2-40B4-BE49-F238E27FC236}">
                <a16:creationId xmlns:a16="http://schemas.microsoft.com/office/drawing/2014/main" id="{4454E8BF-8AB6-4453-86E1-AAD243BA4A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687" y="2164650"/>
            <a:ext cx="2609850" cy="3009900"/>
          </a:xfrm>
        </p:spPr>
      </p:pic>
      <p:sp>
        <p:nvSpPr>
          <p:cNvPr id="7" name="TextBox 6">
            <a:extLst>
              <a:ext uri="{FF2B5EF4-FFF2-40B4-BE49-F238E27FC236}">
                <a16:creationId xmlns:a16="http://schemas.microsoft.com/office/drawing/2014/main" id="{FECEAB75-202E-48A9-9A5B-BF817124294F}"/>
              </a:ext>
            </a:extLst>
          </p:cNvPr>
          <p:cNvSpPr txBox="1"/>
          <p:nvPr/>
        </p:nvSpPr>
        <p:spPr>
          <a:xfrm>
            <a:off x="3689537" y="2048506"/>
            <a:ext cx="6096000" cy="3693319"/>
          </a:xfrm>
          <a:prstGeom prst="rect">
            <a:avLst/>
          </a:prstGeom>
          <a:noFill/>
        </p:spPr>
        <p:txBody>
          <a:bodyPr wrap="square">
            <a:spAutoFit/>
          </a:bodyPr>
          <a:lstStyle/>
          <a:p>
            <a:r>
              <a:rPr lang="en-US" b="0" i="0" dirty="0">
                <a:solidFill>
                  <a:srgbClr val="404040"/>
                </a:solidFill>
                <a:effectLst/>
                <a:latin typeface="Lora" pitchFamily="2" charset="0"/>
              </a:rPr>
              <a:t>In train folder, there are normal folder which contains 1349 images and PNEUMONIA folder which contains 3884 images. In test folder, there are normal folder which contains 235 images and PNEUMONIA folder which contains 390 images. The images in each folder is too large for the modeling since our local computer is not very powerful for the multiple testing. We need to down sampling the dataset first to find the optimal model and parameter first. Then using the full dataset to train and test our model. Based on our earlier experience, we will use 20% of the total dataset to modeling our model. We also need to make 10% of the training data to validation dataset.</a:t>
            </a:r>
            <a:endParaRPr lang="en-US" dirty="0"/>
          </a:p>
        </p:txBody>
      </p:sp>
    </p:spTree>
    <p:extLst>
      <p:ext uri="{BB962C8B-B14F-4D97-AF65-F5344CB8AC3E}">
        <p14:creationId xmlns:p14="http://schemas.microsoft.com/office/powerpoint/2010/main" val="360552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F3A4-DE51-45DB-B06A-44AA0D9695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970BCE-9254-48CE-8290-3F46706DBF40}"/>
              </a:ext>
            </a:extLst>
          </p:cNvPr>
          <p:cNvSpPr>
            <a:spLocks noGrp="1"/>
          </p:cNvSpPr>
          <p:nvPr>
            <p:ph idx="1"/>
          </p:nvPr>
        </p:nvSpPr>
        <p:spPr/>
        <p:txBody>
          <a:bodyPr>
            <a:normAutofit fontScale="92500" lnSpcReduction="20000"/>
          </a:bodyPr>
          <a:lstStyle/>
          <a:p>
            <a:pPr algn="l"/>
            <a:r>
              <a:rPr lang="en-US" b="0" i="0" dirty="0">
                <a:solidFill>
                  <a:srgbClr val="404040"/>
                </a:solidFill>
                <a:effectLst/>
                <a:latin typeface="Open Sans" panose="020B0606030504020204" pitchFamily="34" charset="0"/>
              </a:rPr>
              <a:t>Plan</a:t>
            </a:r>
          </a:p>
          <a:p>
            <a:pPr algn="l">
              <a:buFont typeface="+mj-lt"/>
              <a:buAutoNum type="arabicPeriod"/>
            </a:pPr>
            <a:r>
              <a:rPr lang="en-US" b="0" i="0" dirty="0">
                <a:solidFill>
                  <a:srgbClr val="404040"/>
                </a:solidFill>
                <a:effectLst/>
                <a:latin typeface="Lora" pitchFamily="2" charset="0"/>
              </a:rPr>
              <a:t>Downscaling the data set by randomly choosing 20% of the original training and testing images to the new data_org_subset folder. Make a new folder of validation and random select 5% of the images from training folder.</a:t>
            </a:r>
          </a:p>
          <a:p>
            <a:pPr algn="l">
              <a:buFont typeface="+mj-lt"/>
              <a:buAutoNum type="arabicPeriod"/>
            </a:pPr>
            <a:r>
              <a:rPr lang="en-US" b="0" i="0" dirty="0">
                <a:solidFill>
                  <a:srgbClr val="404040"/>
                </a:solidFill>
                <a:effectLst/>
                <a:latin typeface="Lora" pitchFamily="2" charset="0"/>
              </a:rPr>
              <a:t>Define the train generator, validation generator and test generator.</a:t>
            </a:r>
          </a:p>
          <a:p>
            <a:pPr algn="l">
              <a:buFont typeface="+mj-lt"/>
              <a:buAutoNum type="arabicPeriod"/>
            </a:pPr>
            <a:r>
              <a:rPr lang="en-US" b="0" i="0" dirty="0">
                <a:solidFill>
                  <a:srgbClr val="404040"/>
                </a:solidFill>
                <a:effectLst/>
                <a:latin typeface="Lora" pitchFamily="2" charset="0"/>
              </a:rPr>
              <a:t>Build the deep learning model base on the pretrained CNN (VGG19) by adding a few fully connected layers. Train the model with selected images.</a:t>
            </a:r>
          </a:p>
          <a:p>
            <a:pPr algn="l">
              <a:buFont typeface="+mj-lt"/>
              <a:buAutoNum type="arabicPeriod"/>
            </a:pPr>
            <a:r>
              <a:rPr lang="en-US" b="0" i="0" dirty="0">
                <a:solidFill>
                  <a:srgbClr val="404040"/>
                </a:solidFill>
                <a:effectLst/>
                <a:latin typeface="Lora" pitchFamily="2" charset="0"/>
              </a:rPr>
              <a:t>Retrain the model with full training data.</a:t>
            </a:r>
          </a:p>
          <a:p>
            <a:pPr algn="l">
              <a:buFont typeface="+mj-lt"/>
              <a:buAutoNum type="arabicPeriod"/>
            </a:pPr>
            <a:r>
              <a:rPr lang="en-US" b="0" i="0" dirty="0">
                <a:solidFill>
                  <a:srgbClr val="404040"/>
                </a:solidFill>
                <a:effectLst/>
                <a:latin typeface="Lora" pitchFamily="2" charset="0"/>
              </a:rPr>
              <a:t>Evaluate the model with the test images.</a:t>
            </a:r>
          </a:p>
          <a:p>
            <a:endParaRPr lang="en-US" dirty="0"/>
          </a:p>
        </p:txBody>
      </p:sp>
    </p:spTree>
    <p:extLst>
      <p:ext uri="{BB962C8B-B14F-4D97-AF65-F5344CB8AC3E}">
        <p14:creationId xmlns:p14="http://schemas.microsoft.com/office/powerpoint/2010/main" val="50424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5F2622-CB09-41C6-941E-BC39B51F9D78}"/>
              </a:ext>
            </a:extLst>
          </p:cNvPr>
          <p:cNvPicPr>
            <a:picLocks noChangeAspect="1"/>
          </p:cNvPicPr>
          <p:nvPr/>
        </p:nvPicPr>
        <p:blipFill>
          <a:blip r:embed="rId2"/>
          <a:stretch>
            <a:fillRect/>
          </a:stretch>
        </p:blipFill>
        <p:spPr>
          <a:xfrm>
            <a:off x="1359548" y="598173"/>
            <a:ext cx="4380952" cy="5428571"/>
          </a:xfrm>
          <a:prstGeom prst="rect">
            <a:avLst/>
          </a:prstGeom>
        </p:spPr>
      </p:pic>
      <p:pic>
        <p:nvPicPr>
          <p:cNvPr id="11" name="Picture 10">
            <a:extLst>
              <a:ext uri="{FF2B5EF4-FFF2-40B4-BE49-F238E27FC236}">
                <a16:creationId xmlns:a16="http://schemas.microsoft.com/office/drawing/2014/main" id="{79347291-3F07-4F6A-8EAC-067BA3E747E9}"/>
              </a:ext>
            </a:extLst>
          </p:cNvPr>
          <p:cNvPicPr>
            <a:picLocks noChangeAspect="1"/>
          </p:cNvPicPr>
          <p:nvPr/>
        </p:nvPicPr>
        <p:blipFill>
          <a:blip r:embed="rId3"/>
          <a:stretch>
            <a:fillRect/>
          </a:stretch>
        </p:blipFill>
        <p:spPr>
          <a:xfrm>
            <a:off x="6523275" y="1431637"/>
            <a:ext cx="4574363" cy="3365180"/>
          </a:xfrm>
          <a:prstGeom prst="rect">
            <a:avLst/>
          </a:prstGeom>
        </p:spPr>
      </p:pic>
      <p:sp>
        <p:nvSpPr>
          <p:cNvPr id="13" name="TextBox 12">
            <a:extLst>
              <a:ext uri="{FF2B5EF4-FFF2-40B4-BE49-F238E27FC236}">
                <a16:creationId xmlns:a16="http://schemas.microsoft.com/office/drawing/2014/main" id="{747F1BE8-36EE-4540-9044-BBDB28D2EC23}"/>
              </a:ext>
            </a:extLst>
          </p:cNvPr>
          <p:cNvSpPr txBox="1"/>
          <p:nvPr/>
        </p:nvSpPr>
        <p:spPr>
          <a:xfrm>
            <a:off x="7494494" y="5241697"/>
            <a:ext cx="6096000" cy="369332"/>
          </a:xfrm>
          <a:prstGeom prst="rect">
            <a:avLst/>
          </a:prstGeom>
          <a:noFill/>
        </p:spPr>
        <p:txBody>
          <a:bodyPr wrap="square">
            <a:spAutoFit/>
          </a:bodyPr>
          <a:lstStyle/>
          <a:p>
            <a:r>
              <a:rPr lang="en-US" b="0" i="0" dirty="0">
                <a:solidFill>
                  <a:srgbClr val="404040"/>
                </a:solidFill>
                <a:effectLst/>
                <a:latin typeface="Lora" pitchFamily="2" charset="0"/>
              </a:rPr>
              <a:t>acc: 0.9750</a:t>
            </a:r>
            <a:endParaRPr lang="en-US" dirty="0"/>
          </a:p>
        </p:txBody>
      </p:sp>
    </p:spTree>
    <p:extLst>
      <p:ext uri="{BB962C8B-B14F-4D97-AF65-F5344CB8AC3E}">
        <p14:creationId xmlns:p14="http://schemas.microsoft.com/office/powerpoint/2010/main" val="328934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3D07-3E58-427F-BA59-7E5FC7F640B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4D91593-E631-4CBD-9D31-7F16F9E85331}"/>
              </a:ext>
            </a:extLst>
          </p:cNvPr>
          <p:cNvPicPr>
            <a:picLocks noGrp="1" noChangeAspect="1"/>
          </p:cNvPicPr>
          <p:nvPr>
            <p:ph idx="1"/>
          </p:nvPr>
        </p:nvPicPr>
        <p:blipFill>
          <a:blip r:embed="rId2"/>
          <a:stretch>
            <a:fillRect/>
          </a:stretch>
        </p:blipFill>
        <p:spPr>
          <a:xfrm>
            <a:off x="2520762" y="2161310"/>
            <a:ext cx="6631596" cy="3510845"/>
          </a:xfrm>
        </p:spPr>
      </p:pic>
    </p:spTree>
    <p:extLst>
      <p:ext uri="{BB962C8B-B14F-4D97-AF65-F5344CB8AC3E}">
        <p14:creationId xmlns:p14="http://schemas.microsoft.com/office/powerpoint/2010/main" val="125620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E7AF-77F9-4533-A8D0-3F48F2904A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E9EC9F-AD76-4381-BFD5-EAF22B1CB1C1}"/>
              </a:ext>
            </a:extLst>
          </p:cNvPr>
          <p:cNvSpPr>
            <a:spLocks noGrp="1"/>
          </p:cNvSpPr>
          <p:nvPr>
            <p:ph idx="1"/>
          </p:nvPr>
        </p:nvSpPr>
        <p:spPr/>
        <p:txBody>
          <a:bodyPr/>
          <a:lstStyle/>
          <a:p>
            <a:pPr algn="l"/>
            <a:r>
              <a:rPr lang="en-US" b="1" i="0" dirty="0">
                <a:solidFill>
                  <a:srgbClr val="404040"/>
                </a:solidFill>
                <a:effectLst/>
                <a:latin typeface="Open Sans" panose="020B0606030504020204" pitchFamily="34" charset="0"/>
              </a:rPr>
              <a:t>Conclusion</a:t>
            </a:r>
          </a:p>
          <a:p>
            <a:pPr algn="l"/>
            <a:r>
              <a:rPr lang="en-US" b="0" i="0" dirty="0">
                <a:solidFill>
                  <a:srgbClr val="404040"/>
                </a:solidFill>
                <a:effectLst/>
                <a:latin typeface="Lora" pitchFamily="2" charset="0"/>
              </a:rPr>
              <a:t>Based on 20% of the whole dataset, we created a CNN model based on a pretrained model (VGG19) which can classify X-ray images as a Pneumonia case or a Normal case. The model was then retrained with whole dataset and tested with the separated test images. The accuracy of the prediction is around 95%.</a:t>
            </a:r>
          </a:p>
          <a:p>
            <a:br>
              <a:rPr lang="en-US" dirty="0"/>
            </a:br>
            <a:endParaRPr lang="en-US" dirty="0"/>
          </a:p>
        </p:txBody>
      </p:sp>
    </p:spTree>
    <p:extLst>
      <p:ext uri="{BB962C8B-B14F-4D97-AF65-F5344CB8AC3E}">
        <p14:creationId xmlns:p14="http://schemas.microsoft.com/office/powerpoint/2010/main" val="295945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7A22-2FF4-4310-8C7C-5BD65D981929}"/>
              </a:ext>
            </a:extLst>
          </p:cNvPr>
          <p:cNvSpPr>
            <a:spLocks noGrp="1"/>
          </p:cNvSpPr>
          <p:nvPr>
            <p:ph type="title"/>
          </p:nvPr>
        </p:nvSpPr>
        <p:spPr>
          <a:xfrm>
            <a:off x="3379286" y="1972856"/>
            <a:ext cx="4868787" cy="2338684"/>
          </a:xfrm>
        </p:spPr>
        <p:txBody>
          <a:bodyPr>
            <a:normAutofit/>
          </a:bodyPr>
          <a:lstStyle/>
          <a:p>
            <a:r>
              <a:rPr lang="en-US" sz="7200" dirty="0">
                <a:latin typeface="Algerian" panose="04020705040A02060702" pitchFamily="82" charset="0"/>
              </a:rPr>
              <a:t>Thanks!</a:t>
            </a:r>
          </a:p>
        </p:txBody>
      </p:sp>
      <p:sp>
        <p:nvSpPr>
          <p:cNvPr id="3" name="Content Placeholder 2">
            <a:extLst>
              <a:ext uri="{FF2B5EF4-FFF2-40B4-BE49-F238E27FC236}">
                <a16:creationId xmlns:a16="http://schemas.microsoft.com/office/drawing/2014/main" id="{FDB4970C-AAAF-4EA9-A72B-29880DCD359E}"/>
              </a:ext>
            </a:extLst>
          </p:cNvPr>
          <p:cNvSpPr>
            <a:spLocks noGrp="1"/>
          </p:cNvSpPr>
          <p:nvPr>
            <p:ph idx="1"/>
          </p:nvPr>
        </p:nvSpPr>
        <p:spPr>
          <a:xfrm>
            <a:off x="5813679" y="5333813"/>
            <a:ext cx="10515600" cy="899646"/>
          </a:xfrm>
        </p:spPr>
        <p:txBody>
          <a:bodyPr>
            <a:normAutofit fontScale="92500" lnSpcReduction="10000"/>
          </a:bodyPr>
          <a:lstStyle/>
          <a:p>
            <a:r>
              <a:rPr lang="en-US" dirty="0"/>
              <a:t>Zhiqiang Sun</a:t>
            </a:r>
          </a:p>
          <a:p>
            <a:r>
              <a:rPr lang="en-US" dirty="0"/>
              <a:t>sunzhiqiang04@gmail.com</a:t>
            </a:r>
          </a:p>
        </p:txBody>
      </p:sp>
    </p:spTree>
    <p:extLst>
      <p:ext uri="{BB962C8B-B14F-4D97-AF65-F5344CB8AC3E}">
        <p14:creationId xmlns:p14="http://schemas.microsoft.com/office/powerpoint/2010/main" val="38546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11395</TotalTime>
  <Words>403</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Lora</vt:lpstr>
      <vt:lpstr>Open Sans</vt:lpstr>
      <vt:lpstr>Office Theme</vt:lpstr>
      <vt:lpstr>Module 4 final project</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final project</dc:title>
  <dc:creator>Zhiqiang Sun</dc:creator>
  <cp:lastModifiedBy>Zhiqiang Sun</cp:lastModifiedBy>
  <cp:revision>18</cp:revision>
  <dcterms:created xsi:type="dcterms:W3CDTF">2021-11-09T15:58:59Z</dcterms:created>
  <dcterms:modified xsi:type="dcterms:W3CDTF">2022-04-18T04:05:02Z</dcterms:modified>
</cp:coreProperties>
</file>