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7" r:id="rId2"/>
    <p:sldId id="261" r:id="rId3"/>
    <p:sldId id="262" r:id="rId4"/>
    <p:sldId id="264" r:id="rId5"/>
    <p:sldId id="266" r:id="rId6"/>
    <p:sldId id="265" r:id="rId7"/>
    <p:sldId id="268" r:id="rId8"/>
    <p:sldId id="263" r:id="rId9"/>
    <p:sldId id="267" r:id="rId10"/>
    <p:sldId id="269"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6"/>
    <p:restoredTop sz="96337"/>
  </p:normalViewPr>
  <p:slideViewPr>
    <p:cSldViewPr snapToGrid="0">
      <p:cViewPr varScale="1">
        <p:scale>
          <a:sx n="138" d="100"/>
          <a:sy n="138" d="100"/>
        </p:scale>
        <p:origin x="15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65AB2F-8EFB-7448-97F6-319330B4244F}" type="datetimeFigureOut">
              <a:rPr lang="en-US" smtClean="0"/>
              <a:t>3/3/24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C6A743-35BA-3F42-BF8A-D3F2F66DCED3}" type="slidenum">
              <a:rPr lang="en-US" smtClean="0"/>
              <a:t>‹#›</a:t>
            </a:fld>
            <a:endParaRPr lang="en-US"/>
          </a:p>
        </p:txBody>
      </p:sp>
    </p:spTree>
    <p:extLst>
      <p:ext uri="{BB962C8B-B14F-4D97-AF65-F5344CB8AC3E}">
        <p14:creationId xmlns:p14="http://schemas.microsoft.com/office/powerpoint/2010/main" val="969039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 Everyone, Welcome to the presentation of hey ESRI.</a:t>
            </a:r>
            <a:br>
              <a:rPr lang="en-US" dirty="0"/>
            </a:br>
            <a:br>
              <a:rPr lang="en-US" dirty="0"/>
            </a:br>
            <a:r>
              <a:rPr lang="en-US" dirty="0"/>
              <a:t>First things first what is Hey ESRI?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a project to showcase various services provided by ESRI. And to incorporate NLP to support services over voice command.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project is build using Ionic framework.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look into what features does this application provide. </a:t>
            </a:r>
          </a:p>
        </p:txBody>
      </p:sp>
      <p:sp>
        <p:nvSpPr>
          <p:cNvPr id="4" name="Slide Number Placeholder 3"/>
          <p:cNvSpPr>
            <a:spLocks noGrp="1"/>
          </p:cNvSpPr>
          <p:nvPr>
            <p:ph type="sldNum" sz="quarter" idx="5"/>
          </p:nvPr>
        </p:nvSpPr>
        <p:spPr/>
        <p:txBody>
          <a:bodyPr/>
          <a:lstStyle/>
          <a:p>
            <a:fld id="{8C6F5086-02FA-9242-824C-95E63FD26FDB}" type="slidenum">
              <a:rPr lang="en-US" smtClean="0"/>
              <a:t>1</a:t>
            </a:fld>
            <a:endParaRPr lang="en-US"/>
          </a:p>
        </p:txBody>
      </p:sp>
    </p:spTree>
    <p:extLst>
      <p:ext uri="{BB962C8B-B14F-4D97-AF65-F5344CB8AC3E}">
        <p14:creationId xmlns:p14="http://schemas.microsoft.com/office/powerpoint/2010/main" val="2066543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6F5086-02FA-9242-824C-95E63FD26FDB}" type="slidenum">
              <a:rPr lang="en-US" smtClean="0"/>
              <a:t>10</a:t>
            </a:fld>
            <a:endParaRPr lang="en-US"/>
          </a:p>
        </p:txBody>
      </p:sp>
    </p:spTree>
    <p:extLst>
      <p:ext uri="{BB962C8B-B14F-4D97-AF65-F5344CB8AC3E}">
        <p14:creationId xmlns:p14="http://schemas.microsoft.com/office/powerpoint/2010/main" val="3823421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6F5086-02FA-9242-824C-95E63FD26FDB}" type="slidenum">
              <a:rPr lang="en-US" smtClean="0"/>
              <a:t>11</a:t>
            </a:fld>
            <a:endParaRPr lang="en-US"/>
          </a:p>
        </p:txBody>
      </p:sp>
    </p:spTree>
    <p:extLst>
      <p:ext uri="{BB962C8B-B14F-4D97-AF65-F5344CB8AC3E}">
        <p14:creationId xmlns:p14="http://schemas.microsoft.com/office/powerpoint/2010/main" val="1060263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application provides three features</a:t>
            </a:r>
          </a:p>
          <a:p>
            <a:r>
              <a:rPr lang="en-US" dirty="0"/>
              <a:t>Explore Tab,</a:t>
            </a:r>
          </a:p>
          <a:p>
            <a:r>
              <a:rPr lang="en-US" dirty="0"/>
              <a:t>Hey ESRI Tab,</a:t>
            </a:r>
          </a:p>
          <a:p>
            <a:r>
              <a:rPr lang="en-US" dirty="0"/>
              <a:t>and Directions Tab</a:t>
            </a:r>
          </a:p>
          <a:p>
            <a:endParaRPr lang="en-US" dirty="0"/>
          </a:p>
          <a:p>
            <a:r>
              <a:rPr lang="en-US" dirty="0"/>
              <a:t>Time to dig deep about each features in coming slides.</a:t>
            </a:r>
          </a:p>
        </p:txBody>
      </p:sp>
      <p:sp>
        <p:nvSpPr>
          <p:cNvPr id="4" name="Slide Number Placeholder 3"/>
          <p:cNvSpPr>
            <a:spLocks noGrp="1"/>
          </p:cNvSpPr>
          <p:nvPr>
            <p:ph type="sldNum" sz="quarter" idx="5"/>
          </p:nvPr>
        </p:nvSpPr>
        <p:spPr/>
        <p:txBody>
          <a:bodyPr/>
          <a:lstStyle/>
          <a:p>
            <a:fld id="{8C6F5086-02FA-9242-824C-95E63FD26FDB}" type="slidenum">
              <a:rPr lang="en-US" smtClean="0"/>
              <a:t>2</a:t>
            </a:fld>
            <a:endParaRPr lang="en-US"/>
          </a:p>
        </p:txBody>
      </p:sp>
    </p:spTree>
    <p:extLst>
      <p:ext uri="{BB962C8B-B14F-4D97-AF65-F5344CB8AC3E}">
        <p14:creationId xmlns:p14="http://schemas.microsoft.com/office/powerpoint/2010/main" val="1618662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 contains widgets such as search bar, zoom in zoom out and current location.</a:t>
            </a:r>
          </a:p>
          <a:p>
            <a:endParaRPr lang="en-US" dirty="0"/>
          </a:p>
          <a:p>
            <a:r>
              <a:rPr lang="en-US" dirty="0"/>
              <a:t>User can search for any place location using the search bar. Then zoom in zoom out of the location then navigate back to his current location using current location button. </a:t>
            </a:r>
            <a:br>
              <a:rPr lang="en-US" dirty="0"/>
            </a:br>
            <a:br>
              <a:rPr lang="en-US" dirty="0"/>
            </a:br>
            <a:r>
              <a:rPr lang="en-US" dirty="0"/>
              <a:t>Moving on to next feature.</a:t>
            </a:r>
          </a:p>
        </p:txBody>
      </p:sp>
      <p:sp>
        <p:nvSpPr>
          <p:cNvPr id="4" name="Slide Number Placeholder 3"/>
          <p:cNvSpPr>
            <a:spLocks noGrp="1"/>
          </p:cNvSpPr>
          <p:nvPr>
            <p:ph type="sldNum" sz="quarter" idx="5"/>
          </p:nvPr>
        </p:nvSpPr>
        <p:spPr/>
        <p:txBody>
          <a:bodyPr/>
          <a:lstStyle/>
          <a:p>
            <a:fld id="{8C6F5086-02FA-9242-824C-95E63FD26FDB}" type="slidenum">
              <a:rPr lang="en-US" smtClean="0"/>
              <a:t>3</a:t>
            </a:fld>
            <a:endParaRPr lang="en-US"/>
          </a:p>
        </p:txBody>
      </p:sp>
    </p:spTree>
    <p:extLst>
      <p:ext uri="{BB962C8B-B14F-4D97-AF65-F5344CB8AC3E}">
        <p14:creationId xmlns:p14="http://schemas.microsoft.com/office/powerpoint/2010/main" val="2510048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 allows user to command the application over voice. As soon as the recording button is pressed, the speech of the user is recognized,  processed and the required task is performed.</a:t>
            </a:r>
            <a:br>
              <a:rPr lang="en-US" dirty="0"/>
            </a:br>
            <a:br>
              <a:rPr lang="en-US" dirty="0"/>
            </a:br>
            <a:r>
              <a:rPr lang="en-US" dirty="0"/>
              <a:t>Now, let checkout available voice commands.</a:t>
            </a:r>
          </a:p>
        </p:txBody>
      </p:sp>
      <p:sp>
        <p:nvSpPr>
          <p:cNvPr id="4" name="Slide Number Placeholder 3"/>
          <p:cNvSpPr>
            <a:spLocks noGrp="1"/>
          </p:cNvSpPr>
          <p:nvPr>
            <p:ph type="sldNum" sz="quarter" idx="5"/>
          </p:nvPr>
        </p:nvSpPr>
        <p:spPr/>
        <p:txBody>
          <a:bodyPr/>
          <a:lstStyle/>
          <a:p>
            <a:fld id="{8C6F5086-02FA-9242-824C-95E63FD26FDB}" type="slidenum">
              <a:rPr lang="en-US" smtClean="0"/>
              <a:t>4</a:t>
            </a:fld>
            <a:endParaRPr lang="en-US"/>
          </a:p>
        </p:txBody>
      </p:sp>
    </p:spTree>
    <p:extLst>
      <p:ext uri="{BB962C8B-B14F-4D97-AF65-F5344CB8AC3E}">
        <p14:creationId xmlns:p14="http://schemas.microsoft.com/office/powerpoint/2010/main" val="365194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 provides four voice commands,</a:t>
            </a:r>
          </a:p>
          <a:p>
            <a:endParaRPr lang="en-US" dirty="0"/>
          </a:p>
          <a:p>
            <a:r>
              <a:rPr lang="en-US" dirty="0"/>
              <a:t>1. If you want to Search location then you would say Search and the location name. For example: Search Boulder.</a:t>
            </a:r>
          </a:p>
          <a:p>
            <a:endParaRPr lang="en-US" dirty="0"/>
          </a:p>
          <a:p>
            <a:r>
              <a:rPr lang="en-US" dirty="0"/>
              <a:t>2. You can ask for directions from source and destination.</a:t>
            </a:r>
          </a:p>
          <a:p>
            <a:endParaRPr lang="en-US" dirty="0"/>
          </a:p>
          <a:p>
            <a:r>
              <a:rPr lang="en-US" dirty="0"/>
              <a:t>Also, you can find nearby places. Say you want to checkout nearby food.</a:t>
            </a:r>
          </a:p>
          <a:p>
            <a:endParaRPr lang="en-US" dirty="0"/>
          </a:p>
          <a:p>
            <a:r>
              <a:rPr lang="en-US" dirty="0"/>
              <a:t>Lastly, you can ask the service to navigate you to your current location.</a:t>
            </a:r>
          </a:p>
          <a:p>
            <a:br>
              <a:rPr lang="en-US" dirty="0"/>
            </a:br>
            <a:r>
              <a:rPr lang="en-US" dirty="0"/>
              <a:t>Moving on to the next feature.</a:t>
            </a:r>
          </a:p>
        </p:txBody>
      </p:sp>
      <p:sp>
        <p:nvSpPr>
          <p:cNvPr id="4" name="Slide Number Placeholder 3"/>
          <p:cNvSpPr>
            <a:spLocks noGrp="1"/>
          </p:cNvSpPr>
          <p:nvPr>
            <p:ph type="sldNum" sz="quarter" idx="5"/>
          </p:nvPr>
        </p:nvSpPr>
        <p:spPr/>
        <p:txBody>
          <a:bodyPr/>
          <a:lstStyle/>
          <a:p>
            <a:fld id="{8C6F5086-02FA-9242-824C-95E63FD26FDB}" type="slidenum">
              <a:rPr lang="en-US" smtClean="0"/>
              <a:t>5</a:t>
            </a:fld>
            <a:endParaRPr lang="en-US"/>
          </a:p>
        </p:txBody>
      </p:sp>
    </p:spTree>
    <p:extLst>
      <p:ext uri="{BB962C8B-B14F-4D97-AF65-F5344CB8AC3E}">
        <p14:creationId xmlns:p14="http://schemas.microsoft.com/office/powerpoint/2010/main" val="1284445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have directions tab, where user can manually enter source and destination to get directions. </a:t>
            </a:r>
            <a:br>
              <a:rPr lang="en-US" dirty="0"/>
            </a:br>
            <a:br>
              <a:rPr lang="en-US" dirty="0"/>
            </a:br>
            <a:r>
              <a:rPr lang="en-US" dirty="0"/>
              <a:t>As soon as user enters a place name, system makes a get call to </a:t>
            </a:r>
            <a:r>
              <a:rPr lang="en-IN" b="0" dirty="0" err="1">
                <a:solidFill>
                  <a:srgbClr val="CE9178"/>
                </a:solidFill>
                <a:effectLst/>
                <a:latin typeface="Menlo" panose="020B0609030804020204" pitchFamily="49" charset="0"/>
              </a:rPr>
              <a:t>GeocodeServer</a:t>
            </a:r>
            <a:r>
              <a:rPr lang="en-US" b="0" dirty="0">
                <a:solidFill>
                  <a:srgbClr val="CE9178"/>
                </a:solidFill>
                <a:effectLst/>
                <a:latin typeface="Menlo" panose="020B0609030804020204" pitchFamily="49" charset="0"/>
              </a:rPr>
              <a:t> Rest </a:t>
            </a:r>
            <a:r>
              <a:rPr lang="en-US" b="0" dirty="0" err="1">
                <a:solidFill>
                  <a:srgbClr val="CE9178"/>
                </a:solidFill>
                <a:effectLst/>
                <a:latin typeface="Menlo" panose="020B0609030804020204" pitchFamily="49" charset="0"/>
              </a:rPr>
              <a:t>Api</a:t>
            </a:r>
            <a:r>
              <a:rPr lang="en-US" b="0" dirty="0">
                <a:solidFill>
                  <a:srgbClr val="CE9178"/>
                </a:solidFill>
                <a:effectLst/>
                <a:latin typeface="Menlo" panose="020B0609030804020204" pitchFamily="49" charset="0"/>
              </a:rPr>
              <a:t> provided by ESRI. And as a response list of suggested places are provided which are then displayed to user for selection.</a:t>
            </a:r>
            <a:br>
              <a:rPr lang="en-US" b="0" dirty="0">
                <a:solidFill>
                  <a:srgbClr val="CE9178"/>
                </a:solidFill>
                <a:effectLst/>
                <a:latin typeface="Menlo" panose="020B0609030804020204" pitchFamily="49" charset="0"/>
              </a:rPr>
            </a:br>
            <a:br>
              <a:rPr lang="en-US" b="0" dirty="0">
                <a:solidFill>
                  <a:srgbClr val="CE9178"/>
                </a:solidFill>
                <a:effectLst/>
                <a:latin typeface="Menlo" panose="020B0609030804020204" pitchFamily="49" charset="0"/>
              </a:rPr>
            </a:br>
            <a:r>
              <a:rPr lang="en-US" b="0" dirty="0">
                <a:solidFill>
                  <a:srgbClr val="CE9178"/>
                </a:solidFill>
                <a:effectLst/>
                <a:latin typeface="Menlo" panose="020B0609030804020204" pitchFamily="49" charset="0"/>
              </a:rPr>
              <a:t>As all of this sounds interesting, let's jump into the system demo.</a:t>
            </a:r>
            <a:endParaRPr lang="en-IN" b="0" dirty="0">
              <a:solidFill>
                <a:srgbClr val="CCCCCC"/>
              </a:solidFill>
              <a:effectLst/>
              <a:latin typeface="Menlo" panose="020B0609030804020204" pitchFamily="49" charset="0"/>
            </a:endParaRPr>
          </a:p>
        </p:txBody>
      </p:sp>
      <p:sp>
        <p:nvSpPr>
          <p:cNvPr id="4" name="Slide Number Placeholder 3"/>
          <p:cNvSpPr>
            <a:spLocks noGrp="1"/>
          </p:cNvSpPr>
          <p:nvPr>
            <p:ph type="sldNum" sz="quarter" idx="5"/>
          </p:nvPr>
        </p:nvSpPr>
        <p:spPr/>
        <p:txBody>
          <a:bodyPr/>
          <a:lstStyle/>
          <a:p>
            <a:fld id="{8C6F5086-02FA-9242-824C-95E63FD26FDB}" type="slidenum">
              <a:rPr lang="en-US" smtClean="0"/>
              <a:t>6</a:t>
            </a:fld>
            <a:endParaRPr lang="en-US"/>
          </a:p>
        </p:txBody>
      </p:sp>
    </p:spTree>
    <p:extLst>
      <p:ext uri="{BB962C8B-B14F-4D97-AF65-F5344CB8AC3E}">
        <p14:creationId xmlns:p14="http://schemas.microsoft.com/office/powerpoint/2010/main" val="2869358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6F5086-02FA-9242-824C-95E63FD26FDB}" type="slidenum">
              <a:rPr lang="en-US" smtClean="0"/>
              <a:t>7</a:t>
            </a:fld>
            <a:endParaRPr lang="en-US"/>
          </a:p>
        </p:txBody>
      </p:sp>
    </p:spTree>
    <p:extLst>
      <p:ext uri="{BB962C8B-B14F-4D97-AF65-F5344CB8AC3E}">
        <p14:creationId xmlns:p14="http://schemas.microsoft.com/office/powerpoint/2010/main" val="1319881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6F5086-02FA-9242-824C-95E63FD26FDB}" type="slidenum">
              <a:rPr lang="en-US" smtClean="0"/>
              <a:t>8</a:t>
            </a:fld>
            <a:endParaRPr lang="en-US"/>
          </a:p>
        </p:txBody>
      </p:sp>
    </p:spTree>
    <p:extLst>
      <p:ext uri="{BB962C8B-B14F-4D97-AF65-F5344CB8AC3E}">
        <p14:creationId xmlns:p14="http://schemas.microsoft.com/office/powerpoint/2010/main" val="1167779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6F5086-02FA-9242-824C-95E63FD26FDB}" type="slidenum">
              <a:rPr lang="en-US" smtClean="0"/>
              <a:t>9</a:t>
            </a:fld>
            <a:endParaRPr lang="en-US"/>
          </a:p>
        </p:txBody>
      </p:sp>
    </p:spTree>
    <p:extLst>
      <p:ext uri="{BB962C8B-B14F-4D97-AF65-F5344CB8AC3E}">
        <p14:creationId xmlns:p14="http://schemas.microsoft.com/office/powerpoint/2010/main" val="1811013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F067C-00F4-48FB-0965-0EAF4EB9CC5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8F58312-B7BB-E42E-0103-C08D3FB684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DDC2E5C-A15F-3C90-7358-301F5E8BC01F}"/>
              </a:ext>
            </a:extLst>
          </p:cNvPr>
          <p:cNvSpPr>
            <a:spLocks noGrp="1"/>
          </p:cNvSpPr>
          <p:nvPr>
            <p:ph type="dt" sz="half" idx="10"/>
          </p:nvPr>
        </p:nvSpPr>
        <p:spPr/>
        <p:txBody>
          <a:bodyPr/>
          <a:lstStyle/>
          <a:p>
            <a:fld id="{8871CFC4-CC73-C841-B519-9CC682E1C007}" type="datetimeFigureOut">
              <a:rPr lang="en-US" smtClean="0"/>
              <a:t>3/3/24</a:t>
            </a:fld>
            <a:endParaRPr lang="en-US"/>
          </a:p>
        </p:txBody>
      </p:sp>
      <p:sp>
        <p:nvSpPr>
          <p:cNvPr id="5" name="Footer Placeholder 4">
            <a:extLst>
              <a:ext uri="{FF2B5EF4-FFF2-40B4-BE49-F238E27FC236}">
                <a16:creationId xmlns:a16="http://schemas.microsoft.com/office/drawing/2014/main" id="{B0F599BF-3EF0-14E0-F340-62619EB320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E2B601-EC6D-25C3-9F7A-D49223F59347}"/>
              </a:ext>
            </a:extLst>
          </p:cNvPr>
          <p:cNvSpPr>
            <a:spLocks noGrp="1"/>
          </p:cNvSpPr>
          <p:nvPr>
            <p:ph type="sldNum" sz="quarter" idx="12"/>
          </p:nvPr>
        </p:nvSpPr>
        <p:spPr/>
        <p:txBody>
          <a:bodyPr/>
          <a:lstStyle/>
          <a:p>
            <a:fld id="{00D6DEDA-DEE4-224F-91F2-F0CF862F6C55}" type="slidenum">
              <a:rPr lang="en-US" smtClean="0"/>
              <a:t>‹#›</a:t>
            </a:fld>
            <a:endParaRPr lang="en-US"/>
          </a:p>
        </p:txBody>
      </p:sp>
    </p:spTree>
    <p:extLst>
      <p:ext uri="{BB962C8B-B14F-4D97-AF65-F5344CB8AC3E}">
        <p14:creationId xmlns:p14="http://schemas.microsoft.com/office/powerpoint/2010/main" val="1316719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E2626-CDFD-11A5-493B-41AC731EC06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DF09CCA-5420-B3B6-F418-F690FFFDC7C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78C0E90-0E0C-D694-1E12-DD53045273BA}"/>
              </a:ext>
            </a:extLst>
          </p:cNvPr>
          <p:cNvSpPr>
            <a:spLocks noGrp="1"/>
          </p:cNvSpPr>
          <p:nvPr>
            <p:ph type="dt" sz="half" idx="10"/>
          </p:nvPr>
        </p:nvSpPr>
        <p:spPr/>
        <p:txBody>
          <a:bodyPr/>
          <a:lstStyle/>
          <a:p>
            <a:fld id="{8871CFC4-CC73-C841-B519-9CC682E1C007}" type="datetimeFigureOut">
              <a:rPr lang="en-US" smtClean="0"/>
              <a:t>3/3/24</a:t>
            </a:fld>
            <a:endParaRPr lang="en-US"/>
          </a:p>
        </p:txBody>
      </p:sp>
      <p:sp>
        <p:nvSpPr>
          <p:cNvPr id="5" name="Footer Placeholder 4">
            <a:extLst>
              <a:ext uri="{FF2B5EF4-FFF2-40B4-BE49-F238E27FC236}">
                <a16:creationId xmlns:a16="http://schemas.microsoft.com/office/drawing/2014/main" id="{F070F344-2206-C296-49D1-A29BCC8E31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45A1D3-159D-2BB2-844C-AA5818973C30}"/>
              </a:ext>
            </a:extLst>
          </p:cNvPr>
          <p:cNvSpPr>
            <a:spLocks noGrp="1"/>
          </p:cNvSpPr>
          <p:nvPr>
            <p:ph type="sldNum" sz="quarter" idx="12"/>
          </p:nvPr>
        </p:nvSpPr>
        <p:spPr/>
        <p:txBody>
          <a:bodyPr/>
          <a:lstStyle/>
          <a:p>
            <a:fld id="{00D6DEDA-DEE4-224F-91F2-F0CF862F6C55}" type="slidenum">
              <a:rPr lang="en-US" smtClean="0"/>
              <a:t>‹#›</a:t>
            </a:fld>
            <a:endParaRPr lang="en-US"/>
          </a:p>
        </p:txBody>
      </p:sp>
    </p:spTree>
    <p:extLst>
      <p:ext uri="{BB962C8B-B14F-4D97-AF65-F5344CB8AC3E}">
        <p14:creationId xmlns:p14="http://schemas.microsoft.com/office/powerpoint/2010/main" val="1976557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7AE296-3A3E-84E7-71FC-F501A9292EA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6B32C39-B74A-642F-A383-29BF1CC57CF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8AD2B65-767A-C934-FBA2-4C0F11243A1D}"/>
              </a:ext>
            </a:extLst>
          </p:cNvPr>
          <p:cNvSpPr>
            <a:spLocks noGrp="1"/>
          </p:cNvSpPr>
          <p:nvPr>
            <p:ph type="dt" sz="half" idx="10"/>
          </p:nvPr>
        </p:nvSpPr>
        <p:spPr/>
        <p:txBody>
          <a:bodyPr/>
          <a:lstStyle/>
          <a:p>
            <a:fld id="{8871CFC4-CC73-C841-B519-9CC682E1C007}" type="datetimeFigureOut">
              <a:rPr lang="en-US" smtClean="0"/>
              <a:t>3/3/24</a:t>
            </a:fld>
            <a:endParaRPr lang="en-US"/>
          </a:p>
        </p:txBody>
      </p:sp>
      <p:sp>
        <p:nvSpPr>
          <p:cNvPr id="5" name="Footer Placeholder 4">
            <a:extLst>
              <a:ext uri="{FF2B5EF4-FFF2-40B4-BE49-F238E27FC236}">
                <a16:creationId xmlns:a16="http://schemas.microsoft.com/office/drawing/2014/main" id="{E55241BC-C830-4A9F-EB07-EBC97A2AF1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4DEEF2-A5E0-2668-8019-76BD9B46A598}"/>
              </a:ext>
            </a:extLst>
          </p:cNvPr>
          <p:cNvSpPr>
            <a:spLocks noGrp="1"/>
          </p:cNvSpPr>
          <p:nvPr>
            <p:ph type="sldNum" sz="quarter" idx="12"/>
          </p:nvPr>
        </p:nvSpPr>
        <p:spPr/>
        <p:txBody>
          <a:bodyPr/>
          <a:lstStyle/>
          <a:p>
            <a:fld id="{00D6DEDA-DEE4-224F-91F2-F0CF862F6C55}" type="slidenum">
              <a:rPr lang="en-US" smtClean="0"/>
              <a:t>‹#›</a:t>
            </a:fld>
            <a:endParaRPr lang="en-US"/>
          </a:p>
        </p:txBody>
      </p:sp>
    </p:spTree>
    <p:extLst>
      <p:ext uri="{BB962C8B-B14F-4D97-AF65-F5344CB8AC3E}">
        <p14:creationId xmlns:p14="http://schemas.microsoft.com/office/powerpoint/2010/main" val="1161980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69C5D-98AE-8A48-A016-3B37D52CB03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2AC2418-1680-7125-540E-ECB78AC101F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0E3F77C-A279-4D5D-794B-F00B1146558F}"/>
              </a:ext>
            </a:extLst>
          </p:cNvPr>
          <p:cNvSpPr>
            <a:spLocks noGrp="1"/>
          </p:cNvSpPr>
          <p:nvPr>
            <p:ph type="dt" sz="half" idx="10"/>
          </p:nvPr>
        </p:nvSpPr>
        <p:spPr/>
        <p:txBody>
          <a:bodyPr/>
          <a:lstStyle/>
          <a:p>
            <a:fld id="{8871CFC4-CC73-C841-B519-9CC682E1C007}" type="datetimeFigureOut">
              <a:rPr lang="en-US" smtClean="0"/>
              <a:t>3/3/24</a:t>
            </a:fld>
            <a:endParaRPr lang="en-US"/>
          </a:p>
        </p:txBody>
      </p:sp>
      <p:sp>
        <p:nvSpPr>
          <p:cNvPr id="5" name="Footer Placeholder 4">
            <a:extLst>
              <a:ext uri="{FF2B5EF4-FFF2-40B4-BE49-F238E27FC236}">
                <a16:creationId xmlns:a16="http://schemas.microsoft.com/office/drawing/2014/main" id="{A8BF7360-8C61-ABEF-45DD-280281C817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82F63-E7CF-3F57-101D-A3C97776F475}"/>
              </a:ext>
            </a:extLst>
          </p:cNvPr>
          <p:cNvSpPr>
            <a:spLocks noGrp="1"/>
          </p:cNvSpPr>
          <p:nvPr>
            <p:ph type="sldNum" sz="quarter" idx="12"/>
          </p:nvPr>
        </p:nvSpPr>
        <p:spPr/>
        <p:txBody>
          <a:bodyPr/>
          <a:lstStyle/>
          <a:p>
            <a:fld id="{00D6DEDA-DEE4-224F-91F2-F0CF862F6C55}" type="slidenum">
              <a:rPr lang="en-US" smtClean="0"/>
              <a:t>‹#›</a:t>
            </a:fld>
            <a:endParaRPr lang="en-US"/>
          </a:p>
        </p:txBody>
      </p:sp>
    </p:spTree>
    <p:extLst>
      <p:ext uri="{BB962C8B-B14F-4D97-AF65-F5344CB8AC3E}">
        <p14:creationId xmlns:p14="http://schemas.microsoft.com/office/powerpoint/2010/main" val="2805021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FFBB3-BB79-62FE-04FD-2A108C72209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702618E-C81B-18F4-31E6-290E1DF99F2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1A7F5FB-B732-A385-75F3-7EA5542BD9AB}"/>
              </a:ext>
            </a:extLst>
          </p:cNvPr>
          <p:cNvSpPr>
            <a:spLocks noGrp="1"/>
          </p:cNvSpPr>
          <p:nvPr>
            <p:ph type="dt" sz="half" idx="10"/>
          </p:nvPr>
        </p:nvSpPr>
        <p:spPr/>
        <p:txBody>
          <a:bodyPr/>
          <a:lstStyle/>
          <a:p>
            <a:fld id="{8871CFC4-CC73-C841-B519-9CC682E1C007}" type="datetimeFigureOut">
              <a:rPr lang="en-US" smtClean="0"/>
              <a:t>3/3/24</a:t>
            </a:fld>
            <a:endParaRPr lang="en-US"/>
          </a:p>
        </p:txBody>
      </p:sp>
      <p:sp>
        <p:nvSpPr>
          <p:cNvPr id="5" name="Footer Placeholder 4">
            <a:extLst>
              <a:ext uri="{FF2B5EF4-FFF2-40B4-BE49-F238E27FC236}">
                <a16:creationId xmlns:a16="http://schemas.microsoft.com/office/drawing/2014/main" id="{3EF60257-6D0F-E28A-46F8-B50BE77E6F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941416-562C-068A-DD5E-EC4081720A37}"/>
              </a:ext>
            </a:extLst>
          </p:cNvPr>
          <p:cNvSpPr>
            <a:spLocks noGrp="1"/>
          </p:cNvSpPr>
          <p:nvPr>
            <p:ph type="sldNum" sz="quarter" idx="12"/>
          </p:nvPr>
        </p:nvSpPr>
        <p:spPr/>
        <p:txBody>
          <a:bodyPr/>
          <a:lstStyle/>
          <a:p>
            <a:fld id="{00D6DEDA-DEE4-224F-91F2-F0CF862F6C55}" type="slidenum">
              <a:rPr lang="en-US" smtClean="0"/>
              <a:t>‹#›</a:t>
            </a:fld>
            <a:endParaRPr lang="en-US"/>
          </a:p>
        </p:txBody>
      </p:sp>
    </p:spTree>
    <p:extLst>
      <p:ext uri="{BB962C8B-B14F-4D97-AF65-F5344CB8AC3E}">
        <p14:creationId xmlns:p14="http://schemas.microsoft.com/office/powerpoint/2010/main" val="1019573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3A6FF-BF47-50F5-B9E4-AEF347B9A21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A30F6E3-B1CA-9EB7-B17D-E1E5BC2BEAF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BB00C45-B56D-0BA2-A642-B7DCCC4D520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70AE4F9-E1B0-3F34-FA4D-AA513EC2F57A}"/>
              </a:ext>
            </a:extLst>
          </p:cNvPr>
          <p:cNvSpPr>
            <a:spLocks noGrp="1"/>
          </p:cNvSpPr>
          <p:nvPr>
            <p:ph type="dt" sz="half" idx="10"/>
          </p:nvPr>
        </p:nvSpPr>
        <p:spPr/>
        <p:txBody>
          <a:bodyPr/>
          <a:lstStyle/>
          <a:p>
            <a:fld id="{8871CFC4-CC73-C841-B519-9CC682E1C007}" type="datetimeFigureOut">
              <a:rPr lang="en-US" smtClean="0"/>
              <a:t>3/3/24</a:t>
            </a:fld>
            <a:endParaRPr lang="en-US"/>
          </a:p>
        </p:txBody>
      </p:sp>
      <p:sp>
        <p:nvSpPr>
          <p:cNvPr id="6" name="Footer Placeholder 5">
            <a:extLst>
              <a:ext uri="{FF2B5EF4-FFF2-40B4-BE49-F238E27FC236}">
                <a16:creationId xmlns:a16="http://schemas.microsoft.com/office/drawing/2014/main" id="{1F7773AB-A3CF-FA54-824E-ECA1549B47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5920C7-E119-ADC4-FFC2-72ADBF5418BC}"/>
              </a:ext>
            </a:extLst>
          </p:cNvPr>
          <p:cNvSpPr>
            <a:spLocks noGrp="1"/>
          </p:cNvSpPr>
          <p:nvPr>
            <p:ph type="sldNum" sz="quarter" idx="12"/>
          </p:nvPr>
        </p:nvSpPr>
        <p:spPr/>
        <p:txBody>
          <a:bodyPr/>
          <a:lstStyle/>
          <a:p>
            <a:fld id="{00D6DEDA-DEE4-224F-91F2-F0CF862F6C55}" type="slidenum">
              <a:rPr lang="en-US" smtClean="0"/>
              <a:t>‹#›</a:t>
            </a:fld>
            <a:endParaRPr lang="en-US"/>
          </a:p>
        </p:txBody>
      </p:sp>
    </p:spTree>
    <p:extLst>
      <p:ext uri="{BB962C8B-B14F-4D97-AF65-F5344CB8AC3E}">
        <p14:creationId xmlns:p14="http://schemas.microsoft.com/office/powerpoint/2010/main" val="86689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92E81-AF31-30B0-175F-B7813FDD613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18743A0-0CB8-D448-C281-FC37E36DCC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DCAD3DC-4303-33A4-D2FB-4502F551D85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846346C-3C17-DE5C-3A43-A8E47072BB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79ABF6E-2225-7D6A-EAD7-CB91DE4B46D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EE33440-5068-1EEB-F4CF-F6911C9D1267}"/>
              </a:ext>
            </a:extLst>
          </p:cNvPr>
          <p:cNvSpPr>
            <a:spLocks noGrp="1"/>
          </p:cNvSpPr>
          <p:nvPr>
            <p:ph type="dt" sz="half" idx="10"/>
          </p:nvPr>
        </p:nvSpPr>
        <p:spPr/>
        <p:txBody>
          <a:bodyPr/>
          <a:lstStyle/>
          <a:p>
            <a:fld id="{8871CFC4-CC73-C841-B519-9CC682E1C007}" type="datetimeFigureOut">
              <a:rPr lang="en-US" smtClean="0"/>
              <a:t>3/3/24</a:t>
            </a:fld>
            <a:endParaRPr lang="en-US"/>
          </a:p>
        </p:txBody>
      </p:sp>
      <p:sp>
        <p:nvSpPr>
          <p:cNvPr id="8" name="Footer Placeholder 7">
            <a:extLst>
              <a:ext uri="{FF2B5EF4-FFF2-40B4-BE49-F238E27FC236}">
                <a16:creationId xmlns:a16="http://schemas.microsoft.com/office/drawing/2014/main" id="{B1724F20-19EF-A8FE-7478-AD2FAADABC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8C77DC-CA71-D861-38C0-421D2123EB86}"/>
              </a:ext>
            </a:extLst>
          </p:cNvPr>
          <p:cNvSpPr>
            <a:spLocks noGrp="1"/>
          </p:cNvSpPr>
          <p:nvPr>
            <p:ph type="sldNum" sz="quarter" idx="12"/>
          </p:nvPr>
        </p:nvSpPr>
        <p:spPr/>
        <p:txBody>
          <a:bodyPr/>
          <a:lstStyle/>
          <a:p>
            <a:fld id="{00D6DEDA-DEE4-224F-91F2-F0CF862F6C55}" type="slidenum">
              <a:rPr lang="en-US" smtClean="0"/>
              <a:t>‹#›</a:t>
            </a:fld>
            <a:endParaRPr lang="en-US"/>
          </a:p>
        </p:txBody>
      </p:sp>
    </p:spTree>
    <p:extLst>
      <p:ext uri="{BB962C8B-B14F-4D97-AF65-F5344CB8AC3E}">
        <p14:creationId xmlns:p14="http://schemas.microsoft.com/office/powerpoint/2010/main" val="2138152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4B215-2A43-74A9-8358-C4534EAF10D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D044356-91ED-B6D7-56FD-A262141B63F0}"/>
              </a:ext>
            </a:extLst>
          </p:cNvPr>
          <p:cNvSpPr>
            <a:spLocks noGrp="1"/>
          </p:cNvSpPr>
          <p:nvPr>
            <p:ph type="dt" sz="half" idx="10"/>
          </p:nvPr>
        </p:nvSpPr>
        <p:spPr/>
        <p:txBody>
          <a:bodyPr/>
          <a:lstStyle/>
          <a:p>
            <a:fld id="{8871CFC4-CC73-C841-B519-9CC682E1C007}" type="datetimeFigureOut">
              <a:rPr lang="en-US" smtClean="0"/>
              <a:t>3/3/24</a:t>
            </a:fld>
            <a:endParaRPr lang="en-US"/>
          </a:p>
        </p:txBody>
      </p:sp>
      <p:sp>
        <p:nvSpPr>
          <p:cNvPr id="4" name="Footer Placeholder 3">
            <a:extLst>
              <a:ext uri="{FF2B5EF4-FFF2-40B4-BE49-F238E27FC236}">
                <a16:creationId xmlns:a16="http://schemas.microsoft.com/office/drawing/2014/main" id="{52DECFD4-5D00-61BD-BC83-21DC62F5C4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DCB744-C049-ACBB-937E-AB0AABE9877B}"/>
              </a:ext>
            </a:extLst>
          </p:cNvPr>
          <p:cNvSpPr>
            <a:spLocks noGrp="1"/>
          </p:cNvSpPr>
          <p:nvPr>
            <p:ph type="sldNum" sz="quarter" idx="12"/>
          </p:nvPr>
        </p:nvSpPr>
        <p:spPr/>
        <p:txBody>
          <a:bodyPr/>
          <a:lstStyle/>
          <a:p>
            <a:fld id="{00D6DEDA-DEE4-224F-91F2-F0CF862F6C55}" type="slidenum">
              <a:rPr lang="en-US" smtClean="0"/>
              <a:t>‹#›</a:t>
            </a:fld>
            <a:endParaRPr lang="en-US"/>
          </a:p>
        </p:txBody>
      </p:sp>
    </p:spTree>
    <p:extLst>
      <p:ext uri="{BB962C8B-B14F-4D97-AF65-F5344CB8AC3E}">
        <p14:creationId xmlns:p14="http://schemas.microsoft.com/office/powerpoint/2010/main" val="2656102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9494A3-CFAF-369F-3C6A-51AC0F3231FB}"/>
              </a:ext>
            </a:extLst>
          </p:cNvPr>
          <p:cNvSpPr>
            <a:spLocks noGrp="1"/>
          </p:cNvSpPr>
          <p:nvPr>
            <p:ph type="dt" sz="half" idx="10"/>
          </p:nvPr>
        </p:nvSpPr>
        <p:spPr/>
        <p:txBody>
          <a:bodyPr/>
          <a:lstStyle/>
          <a:p>
            <a:fld id="{8871CFC4-CC73-C841-B519-9CC682E1C007}" type="datetimeFigureOut">
              <a:rPr lang="en-US" smtClean="0"/>
              <a:t>3/3/24</a:t>
            </a:fld>
            <a:endParaRPr lang="en-US"/>
          </a:p>
        </p:txBody>
      </p:sp>
      <p:sp>
        <p:nvSpPr>
          <p:cNvPr id="3" name="Footer Placeholder 2">
            <a:extLst>
              <a:ext uri="{FF2B5EF4-FFF2-40B4-BE49-F238E27FC236}">
                <a16:creationId xmlns:a16="http://schemas.microsoft.com/office/drawing/2014/main" id="{628F6BC0-CF5B-3E31-1040-E36F427181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BC34AF-A417-976B-9D5F-A46C0C533B4B}"/>
              </a:ext>
            </a:extLst>
          </p:cNvPr>
          <p:cNvSpPr>
            <a:spLocks noGrp="1"/>
          </p:cNvSpPr>
          <p:nvPr>
            <p:ph type="sldNum" sz="quarter" idx="12"/>
          </p:nvPr>
        </p:nvSpPr>
        <p:spPr/>
        <p:txBody>
          <a:bodyPr/>
          <a:lstStyle/>
          <a:p>
            <a:fld id="{00D6DEDA-DEE4-224F-91F2-F0CF862F6C55}" type="slidenum">
              <a:rPr lang="en-US" smtClean="0"/>
              <a:t>‹#›</a:t>
            </a:fld>
            <a:endParaRPr lang="en-US"/>
          </a:p>
        </p:txBody>
      </p:sp>
    </p:spTree>
    <p:extLst>
      <p:ext uri="{BB962C8B-B14F-4D97-AF65-F5344CB8AC3E}">
        <p14:creationId xmlns:p14="http://schemas.microsoft.com/office/powerpoint/2010/main" val="1820578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302C8-5621-9CB8-B1C9-389990984E1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F337C70-0C84-6A8B-33CE-4043233457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765A7BB-5B23-E739-013B-9CEA7E4E77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5D3D9E4-48ED-CD61-9299-047068150224}"/>
              </a:ext>
            </a:extLst>
          </p:cNvPr>
          <p:cNvSpPr>
            <a:spLocks noGrp="1"/>
          </p:cNvSpPr>
          <p:nvPr>
            <p:ph type="dt" sz="half" idx="10"/>
          </p:nvPr>
        </p:nvSpPr>
        <p:spPr/>
        <p:txBody>
          <a:bodyPr/>
          <a:lstStyle/>
          <a:p>
            <a:fld id="{8871CFC4-CC73-C841-B519-9CC682E1C007}" type="datetimeFigureOut">
              <a:rPr lang="en-US" smtClean="0"/>
              <a:t>3/3/24</a:t>
            </a:fld>
            <a:endParaRPr lang="en-US"/>
          </a:p>
        </p:txBody>
      </p:sp>
      <p:sp>
        <p:nvSpPr>
          <p:cNvPr id="6" name="Footer Placeholder 5">
            <a:extLst>
              <a:ext uri="{FF2B5EF4-FFF2-40B4-BE49-F238E27FC236}">
                <a16:creationId xmlns:a16="http://schemas.microsoft.com/office/drawing/2014/main" id="{227D077F-6BF6-72A3-DDE8-31F9C151C5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9E9A42-EB1C-F899-0668-CEBD3BAAAF53}"/>
              </a:ext>
            </a:extLst>
          </p:cNvPr>
          <p:cNvSpPr>
            <a:spLocks noGrp="1"/>
          </p:cNvSpPr>
          <p:nvPr>
            <p:ph type="sldNum" sz="quarter" idx="12"/>
          </p:nvPr>
        </p:nvSpPr>
        <p:spPr/>
        <p:txBody>
          <a:bodyPr/>
          <a:lstStyle/>
          <a:p>
            <a:fld id="{00D6DEDA-DEE4-224F-91F2-F0CF862F6C55}" type="slidenum">
              <a:rPr lang="en-US" smtClean="0"/>
              <a:t>‹#›</a:t>
            </a:fld>
            <a:endParaRPr lang="en-US"/>
          </a:p>
        </p:txBody>
      </p:sp>
    </p:spTree>
    <p:extLst>
      <p:ext uri="{BB962C8B-B14F-4D97-AF65-F5344CB8AC3E}">
        <p14:creationId xmlns:p14="http://schemas.microsoft.com/office/powerpoint/2010/main" val="1846642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38E8E-75D0-31A7-84EE-820F28C97F0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25FF8E4-8DB1-CCD4-084E-96314F5962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894AF7-AA2E-58B5-67D9-F55F1C5F96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15C2E30-FFB0-294B-96EA-CBB8128CA66F}"/>
              </a:ext>
            </a:extLst>
          </p:cNvPr>
          <p:cNvSpPr>
            <a:spLocks noGrp="1"/>
          </p:cNvSpPr>
          <p:nvPr>
            <p:ph type="dt" sz="half" idx="10"/>
          </p:nvPr>
        </p:nvSpPr>
        <p:spPr/>
        <p:txBody>
          <a:bodyPr/>
          <a:lstStyle/>
          <a:p>
            <a:fld id="{8871CFC4-CC73-C841-B519-9CC682E1C007}" type="datetimeFigureOut">
              <a:rPr lang="en-US" smtClean="0"/>
              <a:t>3/3/24</a:t>
            </a:fld>
            <a:endParaRPr lang="en-US"/>
          </a:p>
        </p:txBody>
      </p:sp>
      <p:sp>
        <p:nvSpPr>
          <p:cNvPr id="6" name="Footer Placeholder 5">
            <a:extLst>
              <a:ext uri="{FF2B5EF4-FFF2-40B4-BE49-F238E27FC236}">
                <a16:creationId xmlns:a16="http://schemas.microsoft.com/office/drawing/2014/main" id="{4B93F495-4FF3-12F5-7254-50FDE5C2B6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74A8DC-CB12-1724-EC3B-54C3D4E6BE55}"/>
              </a:ext>
            </a:extLst>
          </p:cNvPr>
          <p:cNvSpPr>
            <a:spLocks noGrp="1"/>
          </p:cNvSpPr>
          <p:nvPr>
            <p:ph type="sldNum" sz="quarter" idx="12"/>
          </p:nvPr>
        </p:nvSpPr>
        <p:spPr/>
        <p:txBody>
          <a:bodyPr/>
          <a:lstStyle/>
          <a:p>
            <a:fld id="{00D6DEDA-DEE4-224F-91F2-F0CF862F6C55}" type="slidenum">
              <a:rPr lang="en-US" smtClean="0"/>
              <a:t>‹#›</a:t>
            </a:fld>
            <a:endParaRPr lang="en-US"/>
          </a:p>
        </p:txBody>
      </p:sp>
    </p:spTree>
    <p:extLst>
      <p:ext uri="{BB962C8B-B14F-4D97-AF65-F5344CB8AC3E}">
        <p14:creationId xmlns:p14="http://schemas.microsoft.com/office/powerpoint/2010/main" val="15848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A70C63-C521-24E4-C4A5-AA5526270B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D7F6F45-B411-16AC-9914-8B1167954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CD7008A-F416-AC2A-E67A-1A6A12A9EA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871CFC4-CC73-C841-B519-9CC682E1C007}" type="datetimeFigureOut">
              <a:rPr lang="en-US" smtClean="0"/>
              <a:t>3/3/24</a:t>
            </a:fld>
            <a:endParaRPr lang="en-US"/>
          </a:p>
        </p:txBody>
      </p:sp>
      <p:sp>
        <p:nvSpPr>
          <p:cNvPr id="5" name="Footer Placeholder 4">
            <a:extLst>
              <a:ext uri="{FF2B5EF4-FFF2-40B4-BE49-F238E27FC236}">
                <a16:creationId xmlns:a16="http://schemas.microsoft.com/office/drawing/2014/main" id="{24AA93BD-123D-6556-B099-A42070AB32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18F2FBC-34DA-A1CB-04AA-2CC5FDE87F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0D6DEDA-DEE4-224F-91F2-F0CF862F6C55}" type="slidenum">
              <a:rPr lang="en-US" smtClean="0"/>
              <a:t>‹#›</a:t>
            </a:fld>
            <a:endParaRPr lang="en-US"/>
          </a:p>
        </p:txBody>
      </p:sp>
    </p:spTree>
    <p:extLst>
      <p:ext uri="{BB962C8B-B14F-4D97-AF65-F5344CB8AC3E}">
        <p14:creationId xmlns:p14="http://schemas.microsoft.com/office/powerpoint/2010/main" val="1896390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parkling-banoffee-c32411.netlify.ap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developers.arcgis.com/javascript/latest/tutorials/reverse-geocode/" TargetMode="External"/><Relationship Id="rId3" Type="http://schemas.openxmlformats.org/officeDocument/2006/relationships/hyperlink" Target="https://developers.arcgis.com/javascript/latest/api-reference/esri-Map.html" TargetMode="External"/><Relationship Id="rId7" Type="http://schemas.openxmlformats.org/officeDocument/2006/relationships/hyperlink" Target="https://developers.arcgis.com/javascript/latest/tutorials/find-place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developers.arcgis.com/javascript/latest/api-reference/esri-widgets-Widget.html" TargetMode="External"/><Relationship Id="rId5" Type="http://schemas.openxmlformats.org/officeDocument/2006/relationships/hyperlink" Target="https://developers.arcgis.com/javascript/latest/api-reference/esri-views-MapView.html" TargetMode="External"/><Relationship Id="rId10" Type="http://schemas.openxmlformats.org/officeDocument/2006/relationships/hyperlink" Target="https://developers.arcgis.com/javascript/latest/" TargetMode="External"/><Relationship Id="rId4" Type="http://schemas.openxmlformats.org/officeDocument/2006/relationships/hyperlink" Target="https://developers.arcgis.com/javascript/latest/api-reference/esri-Basemap.html" TargetMode="External"/><Relationship Id="rId9" Type="http://schemas.openxmlformats.org/officeDocument/2006/relationships/hyperlink" Target="https://developers.arcgis.com/javascript/3/samples/portal_symbols/index.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A6A953-7D24-ED8E-BE40-738D96222CC6}"/>
              </a:ext>
            </a:extLst>
          </p:cNvPr>
          <p:cNvSpPr>
            <a:spLocks noGrp="1"/>
          </p:cNvSpPr>
          <p:nvPr>
            <p:ph type="ctrTitle"/>
          </p:nvPr>
        </p:nvSpPr>
        <p:spPr>
          <a:xfrm>
            <a:off x="643468" y="2280745"/>
            <a:ext cx="6209278" cy="2984938"/>
          </a:xfrm>
        </p:spPr>
        <p:txBody>
          <a:bodyPr>
            <a:normAutofit/>
          </a:bodyPr>
          <a:lstStyle/>
          <a:p>
            <a:pPr algn="l"/>
            <a:r>
              <a:rPr lang="en-US" sz="5400" dirty="0">
                <a:cs typeface="Times New Roman" panose="02020603050405020304" pitchFamily="18" charset="0"/>
              </a:rPr>
              <a:t>Hey ESRI</a:t>
            </a:r>
            <a:br>
              <a:rPr lang="en-US" sz="4400" b="1" dirty="0">
                <a:cs typeface="Times New Roman" panose="02020603050405020304" pitchFamily="18" charset="0"/>
              </a:rPr>
            </a:br>
            <a:r>
              <a:rPr lang="en-US" sz="2000" dirty="0">
                <a:cs typeface="Times New Roman" panose="02020603050405020304" pitchFamily="18" charset="0"/>
              </a:rPr>
              <a:t>A project to showcase various services provided by ESRI. And to incorporate NLP to support services over voice command.</a:t>
            </a:r>
            <a:br>
              <a:rPr lang="en-US" sz="4400" b="1" dirty="0">
                <a:latin typeface="Times New Roman" panose="02020603050405020304" pitchFamily="18" charset="0"/>
                <a:cs typeface="Times New Roman" panose="02020603050405020304" pitchFamily="18" charset="0"/>
              </a:rPr>
            </a:br>
            <a:br>
              <a:rPr lang="en-US" sz="4400" b="1" dirty="0"/>
            </a:br>
            <a:endParaRPr lang="en-US" sz="4400" dirty="0"/>
          </a:p>
        </p:txBody>
      </p:sp>
      <p:sp>
        <p:nvSpPr>
          <p:cNvPr id="3" name="Subtitle 2">
            <a:extLst>
              <a:ext uri="{FF2B5EF4-FFF2-40B4-BE49-F238E27FC236}">
                <a16:creationId xmlns:a16="http://schemas.microsoft.com/office/drawing/2014/main" id="{2D475026-8249-5A20-F39A-015F40D452EB}"/>
              </a:ext>
            </a:extLst>
          </p:cNvPr>
          <p:cNvSpPr>
            <a:spLocks noGrp="1"/>
          </p:cNvSpPr>
          <p:nvPr>
            <p:ph type="subTitle" idx="1"/>
          </p:nvPr>
        </p:nvSpPr>
        <p:spPr>
          <a:xfrm>
            <a:off x="643467" y="5929326"/>
            <a:ext cx="5179264" cy="397902"/>
          </a:xfrm>
        </p:spPr>
        <p:txBody>
          <a:bodyPr>
            <a:normAutofit fontScale="92500"/>
          </a:bodyPr>
          <a:lstStyle/>
          <a:p>
            <a:pPr algn="l"/>
            <a:r>
              <a:rPr lang="en-US" sz="2000" dirty="0">
                <a:latin typeface="+mj-lt"/>
                <a:cs typeface="Times New Roman" panose="02020603050405020304" pitchFamily="18" charset="0"/>
              </a:rPr>
              <a:t>This project is built using Ionic | Angular | Capacitor.</a:t>
            </a:r>
          </a:p>
        </p:txBody>
      </p:sp>
      <p:pic>
        <p:nvPicPr>
          <p:cNvPr id="4" name="Picture 3">
            <a:extLst>
              <a:ext uri="{FF2B5EF4-FFF2-40B4-BE49-F238E27FC236}">
                <a16:creationId xmlns:a16="http://schemas.microsoft.com/office/drawing/2014/main" id="{50E543AE-64AB-E26E-D1D1-955375923B1E}"/>
              </a:ext>
            </a:extLst>
          </p:cNvPr>
          <p:cNvPicPr>
            <a:picLocks noChangeAspect="1"/>
          </p:cNvPicPr>
          <p:nvPr/>
        </p:nvPicPr>
        <p:blipFill rotWithShape="1">
          <a:blip/>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216911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6FCE00-E30D-EB37-290F-46CE35560A84}"/>
              </a:ext>
            </a:extLst>
          </p:cNvPr>
          <p:cNvSpPr>
            <a:spLocks noGrp="1"/>
          </p:cNvSpPr>
          <p:nvPr>
            <p:ph type="title"/>
          </p:nvPr>
        </p:nvSpPr>
        <p:spPr>
          <a:xfrm>
            <a:off x="882869" y="2960716"/>
            <a:ext cx="4267275" cy="2387600"/>
          </a:xfrm>
        </p:spPr>
        <p:txBody>
          <a:bodyPr vert="horz" lIns="91440" tIns="45720" rIns="91440" bIns="45720" rtlCol="0" anchor="t">
            <a:normAutofit/>
          </a:bodyPr>
          <a:lstStyle/>
          <a:p>
            <a:r>
              <a:rPr lang="en-US" sz="5400" dirty="0"/>
              <a:t>Future Works</a:t>
            </a:r>
            <a:endParaRPr lang="en-US" sz="5400" kern="1200" dirty="0">
              <a:solidFill>
                <a:schemeClr val="tx1"/>
              </a:solidFill>
              <a:latin typeface="+mj-lt"/>
              <a:ea typeface="+mj-ea"/>
              <a:cs typeface="+mj-cs"/>
            </a:endParaRPr>
          </a:p>
        </p:txBody>
      </p:sp>
      <p:grpSp>
        <p:nvGrpSpPr>
          <p:cNvPr id="19" name="Group 1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20" name="Rectangle 1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CFE1CBE-E243-FDE7-6A8A-66818D16CA2F}"/>
              </a:ext>
            </a:extLst>
          </p:cNvPr>
          <p:cNvSpPr txBox="1"/>
          <p:nvPr/>
        </p:nvSpPr>
        <p:spPr>
          <a:xfrm>
            <a:off x="5743382" y="2960716"/>
            <a:ext cx="5912952" cy="1815882"/>
          </a:xfrm>
          <a:prstGeom prst="rect">
            <a:avLst/>
          </a:prstGeom>
          <a:noFill/>
        </p:spPr>
        <p:txBody>
          <a:bodyPr wrap="square" rtlCol="0">
            <a:spAutoFit/>
          </a:bodyPr>
          <a:lstStyle/>
          <a:p>
            <a:pPr marL="285750" indent="-285750" algn="l">
              <a:buFont typeface="Arial" panose="020B0604020202020204" pitchFamily="34" charset="0"/>
              <a:buChar char="•"/>
            </a:pPr>
            <a:r>
              <a:rPr lang="en-IN" sz="1600" b="0" i="0" dirty="0">
                <a:solidFill>
                  <a:srgbClr val="1F2328"/>
                </a:solidFill>
                <a:effectLst/>
                <a:latin typeface="-apple-system"/>
              </a:rPr>
              <a:t>Include features like current weather, weather predictions, disaster predictions.</a:t>
            </a:r>
          </a:p>
          <a:p>
            <a:pPr marL="285750" indent="-285750" algn="l">
              <a:buFont typeface="Arial" panose="020B0604020202020204" pitchFamily="34" charset="0"/>
              <a:buChar char="•"/>
            </a:pPr>
            <a:r>
              <a:rPr lang="en-IN" sz="1600" b="0" i="0" dirty="0">
                <a:solidFill>
                  <a:srgbClr val="1F2328"/>
                </a:solidFill>
                <a:effectLst/>
                <a:latin typeface="-apple-system"/>
              </a:rPr>
              <a:t>Integrate Natural Language Processing to enhance speech to service abilities. Currently, speech to service works over bunch of pre-defined speech patterns. Hence, NLP will eliminate pre-defined speech patterns.</a:t>
            </a:r>
          </a:p>
          <a:p>
            <a:pPr marL="285750" indent="-285750" algn="l">
              <a:buFont typeface="Arial" panose="020B0604020202020204" pitchFamily="34" charset="0"/>
              <a:buChar char="•"/>
            </a:pPr>
            <a:r>
              <a:rPr lang="en-IN" sz="1600" b="0" i="0" dirty="0">
                <a:solidFill>
                  <a:srgbClr val="1F2328"/>
                </a:solidFill>
                <a:effectLst/>
                <a:latin typeface="-apple-system"/>
              </a:rPr>
              <a:t>Enhance user interface and build app for android devices.</a:t>
            </a:r>
          </a:p>
        </p:txBody>
      </p:sp>
    </p:spTree>
    <p:extLst>
      <p:ext uri="{BB962C8B-B14F-4D97-AF65-F5344CB8AC3E}">
        <p14:creationId xmlns:p14="http://schemas.microsoft.com/office/powerpoint/2010/main" val="2321410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6FCE00-E30D-EB37-290F-46CE35560A84}"/>
              </a:ext>
            </a:extLst>
          </p:cNvPr>
          <p:cNvSpPr>
            <a:spLocks noGrp="1"/>
          </p:cNvSpPr>
          <p:nvPr>
            <p:ph type="title"/>
          </p:nvPr>
        </p:nvSpPr>
        <p:spPr>
          <a:xfrm>
            <a:off x="882869" y="2960716"/>
            <a:ext cx="4267275" cy="2387600"/>
          </a:xfrm>
        </p:spPr>
        <p:txBody>
          <a:bodyPr vert="horz" lIns="91440" tIns="45720" rIns="91440" bIns="45720" rtlCol="0" anchor="t">
            <a:normAutofit/>
          </a:bodyPr>
          <a:lstStyle/>
          <a:p>
            <a:r>
              <a:rPr lang="en-US" sz="5400" dirty="0"/>
              <a:t>Thank You</a:t>
            </a:r>
            <a:endParaRPr lang="en-US" sz="5400" kern="1200" dirty="0">
              <a:solidFill>
                <a:schemeClr val="tx1"/>
              </a:solidFill>
              <a:latin typeface="+mj-lt"/>
              <a:ea typeface="+mj-ea"/>
              <a:cs typeface="+mj-cs"/>
            </a:endParaRPr>
          </a:p>
        </p:txBody>
      </p:sp>
      <p:grpSp>
        <p:nvGrpSpPr>
          <p:cNvPr id="19" name="Group 1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20" name="Rectangle 1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3718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6FCE00-E30D-EB37-290F-46CE35560A84}"/>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dirty="0">
                <a:solidFill>
                  <a:schemeClr val="tx1"/>
                </a:solidFill>
                <a:latin typeface="+mj-lt"/>
                <a:ea typeface="+mj-ea"/>
                <a:cs typeface="+mj-cs"/>
              </a:rPr>
              <a:t>Features</a:t>
            </a:r>
          </a:p>
        </p:txBody>
      </p:sp>
      <p:grpSp>
        <p:nvGrpSpPr>
          <p:cNvPr id="19" name="Group 1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20" name="Rectangle 1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21CA89D-CAD1-BF67-1F02-A459BB47F9C3}"/>
              </a:ext>
            </a:extLst>
          </p:cNvPr>
          <p:cNvSpPr txBox="1"/>
          <p:nvPr/>
        </p:nvSpPr>
        <p:spPr>
          <a:xfrm>
            <a:off x="6263954" y="2735122"/>
            <a:ext cx="4539841" cy="923330"/>
          </a:xfrm>
          <a:prstGeom prst="rect">
            <a:avLst/>
          </a:prstGeom>
          <a:noFill/>
        </p:spPr>
        <p:txBody>
          <a:bodyPr wrap="square" rtlCol="0">
            <a:spAutoFit/>
          </a:bodyPr>
          <a:lstStyle/>
          <a:p>
            <a:pPr algn="l">
              <a:buFont typeface="+mj-lt"/>
              <a:buAutoNum type="arabicPeriod"/>
            </a:pPr>
            <a:r>
              <a:rPr lang="en-IN" b="0" i="0" dirty="0">
                <a:solidFill>
                  <a:srgbClr val="1F2328"/>
                </a:solidFill>
                <a:effectLst/>
                <a:latin typeface="-apple-system"/>
              </a:rPr>
              <a:t> Explore Tab</a:t>
            </a:r>
          </a:p>
          <a:p>
            <a:pPr algn="l">
              <a:buFont typeface="+mj-lt"/>
              <a:buAutoNum type="arabicPeriod"/>
            </a:pPr>
            <a:r>
              <a:rPr lang="en-IN" b="0" i="0" dirty="0">
                <a:solidFill>
                  <a:srgbClr val="1F2328"/>
                </a:solidFill>
                <a:effectLst/>
                <a:latin typeface="-apple-system"/>
              </a:rPr>
              <a:t> Hey ESRI Tab</a:t>
            </a:r>
          </a:p>
          <a:p>
            <a:pPr algn="l">
              <a:buFont typeface="+mj-lt"/>
              <a:buAutoNum type="arabicPeriod"/>
            </a:pPr>
            <a:r>
              <a:rPr lang="en-IN" b="0" i="0" dirty="0">
                <a:solidFill>
                  <a:srgbClr val="1F2328"/>
                </a:solidFill>
                <a:effectLst/>
                <a:latin typeface="-apple-system"/>
              </a:rPr>
              <a:t> Directions Tab</a:t>
            </a:r>
            <a:endParaRPr lang="en-US" dirty="0"/>
          </a:p>
        </p:txBody>
      </p:sp>
    </p:spTree>
    <p:extLst>
      <p:ext uri="{BB962C8B-B14F-4D97-AF65-F5344CB8AC3E}">
        <p14:creationId xmlns:p14="http://schemas.microsoft.com/office/powerpoint/2010/main" val="1556414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6FCE00-E30D-EB37-290F-46CE35560A84}"/>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dirty="0">
                <a:solidFill>
                  <a:schemeClr val="tx1"/>
                </a:solidFill>
                <a:latin typeface="+mj-lt"/>
                <a:ea typeface="+mj-ea"/>
                <a:cs typeface="+mj-cs"/>
              </a:rPr>
              <a:t>1. Explore Tab</a:t>
            </a:r>
            <a:br>
              <a:rPr lang="en-US" sz="3000" kern="1200" dirty="0">
                <a:solidFill>
                  <a:schemeClr val="tx1"/>
                </a:solidFill>
                <a:latin typeface="+mj-lt"/>
                <a:ea typeface="+mj-ea"/>
                <a:cs typeface="+mj-cs"/>
              </a:rPr>
            </a:br>
            <a:br>
              <a:rPr lang="en-US" sz="3000" kern="1200" dirty="0">
                <a:solidFill>
                  <a:schemeClr val="tx1"/>
                </a:solidFill>
                <a:latin typeface="+mj-lt"/>
                <a:ea typeface="+mj-ea"/>
                <a:cs typeface="+mj-cs"/>
              </a:rPr>
            </a:br>
            <a:r>
              <a:rPr lang="en-US" sz="2000" b="0" i="0" kern="1200" dirty="0">
                <a:solidFill>
                  <a:schemeClr val="tx1"/>
                </a:solidFill>
                <a:effectLst/>
                <a:latin typeface="+mj-lt"/>
                <a:ea typeface="+mj-ea"/>
                <a:cs typeface="+mj-cs"/>
              </a:rPr>
              <a:t>Contains search widget, zoom widget and custom current location button.</a:t>
            </a:r>
            <a:endParaRPr lang="en-US" sz="2000" kern="1200" dirty="0">
              <a:solidFill>
                <a:schemeClr val="tx1"/>
              </a:solidFill>
              <a:latin typeface="+mj-lt"/>
              <a:ea typeface="+mj-ea"/>
              <a:cs typeface="+mj-cs"/>
            </a:endParaRPr>
          </a:p>
        </p:txBody>
      </p:sp>
      <p:grpSp>
        <p:nvGrpSpPr>
          <p:cNvPr id="61" name="Group 6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40" name="Rectangle 3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ell phone with a map&#10;&#10;Description automatically generated">
            <a:extLst>
              <a:ext uri="{FF2B5EF4-FFF2-40B4-BE49-F238E27FC236}">
                <a16:creationId xmlns:a16="http://schemas.microsoft.com/office/drawing/2014/main" id="{8DF97BC8-4A11-9A4E-7E48-3D1DCE298977}"/>
              </a:ext>
            </a:extLst>
          </p:cNvPr>
          <p:cNvPicPr>
            <a:picLocks noChangeAspect="1"/>
          </p:cNvPicPr>
          <p:nvPr/>
        </p:nvPicPr>
        <p:blipFill>
          <a:blip/>
          <a:stretch>
            <a:fillRect/>
          </a:stretch>
        </p:blipFill>
        <p:spPr>
          <a:xfrm>
            <a:off x="7337709" y="666728"/>
            <a:ext cx="2705566" cy="5465791"/>
          </a:xfrm>
          <a:prstGeom prst="rect">
            <a:avLst/>
          </a:prstGeom>
        </p:spPr>
      </p:pic>
    </p:spTree>
    <p:extLst>
      <p:ext uri="{BB962C8B-B14F-4D97-AF65-F5344CB8AC3E}">
        <p14:creationId xmlns:p14="http://schemas.microsoft.com/office/powerpoint/2010/main" val="2044131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6FCE00-E30D-EB37-290F-46CE35560A84}"/>
              </a:ext>
            </a:extLst>
          </p:cNvPr>
          <p:cNvSpPr>
            <a:spLocks noGrp="1"/>
          </p:cNvSpPr>
          <p:nvPr>
            <p:ph type="title"/>
          </p:nvPr>
        </p:nvSpPr>
        <p:spPr>
          <a:xfrm>
            <a:off x="850250" y="2960716"/>
            <a:ext cx="4625298" cy="2387600"/>
          </a:xfrm>
        </p:spPr>
        <p:txBody>
          <a:bodyPr vert="horz" lIns="91440" tIns="45720" rIns="91440" bIns="45720" rtlCol="0" anchor="t">
            <a:normAutofit fontScale="90000"/>
          </a:bodyPr>
          <a:lstStyle/>
          <a:p>
            <a:r>
              <a:rPr lang="en-US" sz="6000" kern="1200" dirty="0">
                <a:solidFill>
                  <a:schemeClr val="tx1"/>
                </a:solidFill>
                <a:latin typeface="+mj-lt"/>
                <a:ea typeface="+mj-ea"/>
                <a:cs typeface="+mj-cs"/>
              </a:rPr>
              <a:t>2. </a:t>
            </a:r>
            <a:r>
              <a:rPr lang="en-US" sz="6000" b="0" i="0" kern="1200" dirty="0">
                <a:solidFill>
                  <a:schemeClr val="tx1"/>
                </a:solidFill>
                <a:effectLst/>
                <a:latin typeface="+mj-lt"/>
                <a:ea typeface="+mj-ea"/>
                <a:cs typeface="+mj-cs"/>
              </a:rPr>
              <a:t>Hey ESRI Tab</a:t>
            </a:r>
            <a:br>
              <a:rPr lang="en-US" sz="3000" b="0" i="0" kern="1200" dirty="0">
                <a:solidFill>
                  <a:schemeClr val="tx1"/>
                </a:solidFill>
                <a:effectLst/>
                <a:latin typeface="+mj-lt"/>
                <a:ea typeface="+mj-ea"/>
                <a:cs typeface="+mj-cs"/>
              </a:rPr>
            </a:br>
            <a:br>
              <a:rPr lang="en-US" sz="3000" b="0" i="0" kern="1200" dirty="0">
                <a:solidFill>
                  <a:schemeClr val="tx1"/>
                </a:solidFill>
                <a:effectLst/>
                <a:latin typeface="+mj-lt"/>
                <a:ea typeface="+mj-ea"/>
                <a:cs typeface="+mj-cs"/>
              </a:rPr>
            </a:br>
            <a:r>
              <a:rPr lang="en-US" sz="2200" b="0" i="0" kern="1200" dirty="0">
                <a:solidFill>
                  <a:schemeClr val="tx1"/>
                </a:solidFill>
                <a:effectLst/>
                <a:latin typeface="+mj-lt"/>
                <a:ea typeface="+mj-ea"/>
                <a:cs typeface="+mj-cs"/>
              </a:rPr>
              <a:t>Contains speech recognition feature where user can perform tasks via voice command.</a:t>
            </a:r>
            <a:endParaRPr lang="en-US" sz="2200" kern="1200" dirty="0">
              <a:solidFill>
                <a:schemeClr val="tx1"/>
              </a:solidFill>
              <a:latin typeface="+mj-lt"/>
              <a:ea typeface="+mj-ea"/>
              <a:cs typeface="+mj-cs"/>
            </a:endParaRPr>
          </a:p>
        </p:txBody>
      </p:sp>
      <p:grpSp>
        <p:nvGrpSpPr>
          <p:cNvPr id="69" name="Group 6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70" name="Rectangle 6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Rectangle 7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68B05BF-CF80-43EE-99C1-892020EADECE}"/>
              </a:ext>
            </a:extLst>
          </p:cNvPr>
          <p:cNvPicPr>
            <a:picLocks noChangeAspect="1"/>
          </p:cNvPicPr>
          <p:nvPr/>
        </p:nvPicPr>
        <p:blipFill>
          <a:blip/>
          <a:stretch>
            <a:fillRect/>
          </a:stretch>
        </p:blipFill>
        <p:spPr>
          <a:xfrm>
            <a:off x="7337709" y="666728"/>
            <a:ext cx="2705566" cy="5465791"/>
          </a:xfrm>
          <a:prstGeom prst="rect">
            <a:avLst/>
          </a:prstGeom>
        </p:spPr>
      </p:pic>
    </p:spTree>
    <p:extLst>
      <p:ext uri="{BB962C8B-B14F-4D97-AF65-F5344CB8AC3E}">
        <p14:creationId xmlns:p14="http://schemas.microsoft.com/office/powerpoint/2010/main" val="1679693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6FCE00-E30D-EB37-290F-46CE35560A84}"/>
              </a:ext>
            </a:extLst>
          </p:cNvPr>
          <p:cNvSpPr>
            <a:spLocks noGrp="1"/>
          </p:cNvSpPr>
          <p:nvPr>
            <p:ph type="title"/>
          </p:nvPr>
        </p:nvSpPr>
        <p:spPr>
          <a:xfrm>
            <a:off x="803499" y="2960716"/>
            <a:ext cx="4556777" cy="697736"/>
          </a:xfrm>
        </p:spPr>
        <p:txBody>
          <a:bodyPr vert="horz" lIns="91440" tIns="45720" rIns="91440" bIns="45720" rtlCol="0" anchor="t">
            <a:noAutofit/>
          </a:bodyPr>
          <a:lstStyle/>
          <a:p>
            <a:r>
              <a:rPr lang="en-US" sz="5400" dirty="0"/>
              <a:t>Available voice commands</a:t>
            </a:r>
            <a:endParaRPr lang="en-US" sz="5400" kern="1200" dirty="0">
              <a:solidFill>
                <a:schemeClr val="tx1"/>
              </a:solidFill>
              <a:latin typeface="+mj-lt"/>
              <a:ea typeface="+mj-ea"/>
              <a:cs typeface="+mj-cs"/>
            </a:endParaRPr>
          </a:p>
        </p:txBody>
      </p:sp>
      <p:grpSp>
        <p:nvGrpSpPr>
          <p:cNvPr id="69" name="Group 6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70" name="Rectangle 6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Rectangle 7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55E80CC-92EC-2116-9E65-219D4D7E244D}"/>
              </a:ext>
            </a:extLst>
          </p:cNvPr>
          <p:cNvSpPr txBox="1"/>
          <p:nvPr/>
        </p:nvSpPr>
        <p:spPr>
          <a:xfrm>
            <a:off x="5685809" y="2284655"/>
            <a:ext cx="5970525" cy="2585323"/>
          </a:xfrm>
          <a:prstGeom prst="rect">
            <a:avLst/>
          </a:prstGeom>
          <a:noFill/>
        </p:spPr>
        <p:txBody>
          <a:bodyPr wrap="square" rtlCol="0">
            <a:spAutoFit/>
          </a:bodyPr>
          <a:lstStyle/>
          <a:p>
            <a:pPr marL="285750" indent="-285750" algn="l">
              <a:buFont typeface="Arial" panose="020B0604020202020204" pitchFamily="34" charset="0"/>
              <a:buChar char="•"/>
            </a:pPr>
            <a:r>
              <a:rPr lang="en-IN" sz="1600" b="0" i="0" dirty="0">
                <a:solidFill>
                  <a:srgbClr val="1F2328"/>
                </a:solidFill>
                <a:effectLst/>
                <a:latin typeface="-apple-system"/>
              </a:rPr>
              <a:t>Search location: Example - </a:t>
            </a:r>
            <a:r>
              <a:rPr lang="en-IN" sz="1600" b="1" i="0" dirty="0">
                <a:solidFill>
                  <a:srgbClr val="1F2328"/>
                </a:solidFill>
                <a:effectLst/>
                <a:latin typeface="-apple-system"/>
              </a:rPr>
              <a:t>Search</a:t>
            </a:r>
            <a:r>
              <a:rPr lang="en-IN" sz="1600" b="0" i="0" dirty="0">
                <a:solidFill>
                  <a:srgbClr val="1F2328"/>
                </a:solidFill>
                <a:effectLst/>
                <a:latin typeface="-apple-system"/>
              </a:rPr>
              <a:t> Boulder, </a:t>
            </a:r>
            <a:r>
              <a:rPr lang="en-IN" sz="1600" b="1" i="0" dirty="0">
                <a:solidFill>
                  <a:srgbClr val="1F2328"/>
                </a:solidFill>
                <a:effectLst/>
                <a:latin typeface="-apple-system"/>
              </a:rPr>
              <a:t>Search</a:t>
            </a:r>
            <a:r>
              <a:rPr lang="en-IN" sz="1600" b="0" i="0" dirty="0">
                <a:solidFill>
                  <a:srgbClr val="1F2328"/>
                </a:solidFill>
                <a:effectLst/>
                <a:latin typeface="-apple-system"/>
              </a:rPr>
              <a:t> Denver.</a:t>
            </a:r>
          </a:p>
          <a:p>
            <a:pPr marL="285750" indent="-285750" algn="l">
              <a:buFont typeface="Arial" panose="020B0604020202020204" pitchFamily="34" charset="0"/>
              <a:buChar char="•"/>
            </a:pPr>
            <a:r>
              <a:rPr lang="en-IN" sz="1600" b="0" i="0" dirty="0">
                <a:solidFill>
                  <a:srgbClr val="1F2328"/>
                </a:solidFill>
                <a:effectLst/>
                <a:latin typeface="-apple-system"/>
              </a:rPr>
              <a:t>Directions: Example - Give Me </a:t>
            </a:r>
            <a:r>
              <a:rPr lang="en-IN" sz="1600" b="1" i="0" dirty="0">
                <a:solidFill>
                  <a:srgbClr val="1F2328"/>
                </a:solidFill>
                <a:effectLst/>
                <a:latin typeface="-apple-system"/>
              </a:rPr>
              <a:t>Directions</a:t>
            </a:r>
            <a:r>
              <a:rPr lang="en-IN" sz="1600" b="0" i="0" dirty="0">
                <a:solidFill>
                  <a:srgbClr val="1F2328"/>
                </a:solidFill>
                <a:effectLst/>
                <a:latin typeface="-apple-system"/>
              </a:rPr>
              <a:t> </a:t>
            </a:r>
            <a:r>
              <a:rPr lang="en-IN" sz="1600" b="1" i="0" dirty="0">
                <a:solidFill>
                  <a:srgbClr val="1F2328"/>
                </a:solidFill>
                <a:effectLst/>
                <a:latin typeface="-apple-system"/>
              </a:rPr>
              <a:t>From</a:t>
            </a:r>
            <a:r>
              <a:rPr lang="en-IN" sz="1600" b="0" i="0" dirty="0">
                <a:solidFill>
                  <a:srgbClr val="1F2328"/>
                </a:solidFill>
                <a:effectLst/>
                <a:latin typeface="-apple-system"/>
              </a:rPr>
              <a:t> Boulder </a:t>
            </a:r>
            <a:r>
              <a:rPr lang="en-IN" sz="1600" b="1" i="0" dirty="0">
                <a:solidFill>
                  <a:srgbClr val="1F2328"/>
                </a:solidFill>
                <a:effectLst/>
                <a:latin typeface="-apple-system"/>
              </a:rPr>
              <a:t>To</a:t>
            </a:r>
            <a:r>
              <a:rPr lang="en-IN" sz="1600" b="0" i="0" dirty="0">
                <a:solidFill>
                  <a:srgbClr val="1F2328"/>
                </a:solidFill>
                <a:effectLst/>
                <a:latin typeface="-apple-system"/>
              </a:rPr>
              <a:t> Denver, Find </a:t>
            </a:r>
            <a:r>
              <a:rPr lang="en-IN" sz="1600" b="1" i="0" dirty="0">
                <a:solidFill>
                  <a:srgbClr val="1F2328"/>
                </a:solidFill>
                <a:effectLst/>
                <a:latin typeface="-apple-system"/>
              </a:rPr>
              <a:t>Directions</a:t>
            </a:r>
            <a:r>
              <a:rPr lang="en-IN" sz="1600" b="0" i="0" dirty="0">
                <a:solidFill>
                  <a:srgbClr val="1F2328"/>
                </a:solidFill>
                <a:effectLst/>
                <a:latin typeface="-apple-system"/>
              </a:rPr>
              <a:t> </a:t>
            </a:r>
            <a:r>
              <a:rPr lang="en-IN" sz="1600" b="1" i="0" dirty="0">
                <a:solidFill>
                  <a:srgbClr val="1F2328"/>
                </a:solidFill>
                <a:effectLst/>
                <a:latin typeface="-apple-system"/>
              </a:rPr>
              <a:t>From</a:t>
            </a:r>
            <a:r>
              <a:rPr lang="en-IN" sz="1600" b="0" i="0" dirty="0">
                <a:solidFill>
                  <a:srgbClr val="1F2328"/>
                </a:solidFill>
                <a:effectLst/>
                <a:latin typeface="-apple-system"/>
              </a:rPr>
              <a:t> Boulder </a:t>
            </a:r>
            <a:r>
              <a:rPr lang="en-IN" sz="1600" b="1" i="0" dirty="0">
                <a:solidFill>
                  <a:srgbClr val="1F2328"/>
                </a:solidFill>
                <a:effectLst/>
                <a:latin typeface="-apple-system"/>
              </a:rPr>
              <a:t>To</a:t>
            </a:r>
            <a:r>
              <a:rPr lang="en-IN" sz="1600" b="0" i="0" dirty="0">
                <a:solidFill>
                  <a:srgbClr val="1F2328"/>
                </a:solidFill>
                <a:effectLst/>
                <a:latin typeface="-apple-system"/>
              </a:rPr>
              <a:t> Denver, Give Me </a:t>
            </a:r>
            <a:r>
              <a:rPr lang="en-IN" sz="1600" b="1" i="0" dirty="0">
                <a:solidFill>
                  <a:srgbClr val="1F2328"/>
                </a:solidFill>
                <a:effectLst/>
                <a:latin typeface="-apple-system"/>
              </a:rPr>
              <a:t>Direction</a:t>
            </a:r>
            <a:r>
              <a:rPr lang="en-IN" sz="1600" b="0" i="0" dirty="0">
                <a:solidFill>
                  <a:srgbClr val="1F2328"/>
                </a:solidFill>
                <a:effectLst/>
                <a:latin typeface="-apple-system"/>
              </a:rPr>
              <a:t> </a:t>
            </a:r>
            <a:r>
              <a:rPr lang="en-IN" sz="1600" b="1" i="0" dirty="0">
                <a:solidFill>
                  <a:srgbClr val="1F2328"/>
                </a:solidFill>
                <a:effectLst/>
                <a:latin typeface="-apple-system"/>
              </a:rPr>
              <a:t>From</a:t>
            </a:r>
            <a:r>
              <a:rPr lang="en-IN" sz="1600" b="0" i="0" dirty="0">
                <a:solidFill>
                  <a:srgbClr val="1F2328"/>
                </a:solidFill>
                <a:effectLst/>
                <a:latin typeface="-apple-system"/>
              </a:rPr>
              <a:t> Boulder </a:t>
            </a:r>
            <a:r>
              <a:rPr lang="en-IN" sz="1600" b="1" i="0" dirty="0">
                <a:solidFill>
                  <a:srgbClr val="1F2328"/>
                </a:solidFill>
                <a:effectLst/>
                <a:latin typeface="-apple-system"/>
              </a:rPr>
              <a:t>To</a:t>
            </a:r>
            <a:r>
              <a:rPr lang="en-IN" sz="1600" b="0" i="0" dirty="0">
                <a:solidFill>
                  <a:srgbClr val="1F2328"/>
                </a:solidFill>
                <a:effectLst/>
                <a:latin typeface="-apple-system"/>
              </a:rPr>
              <a:t> Denver, Find </a:t>
            </a:r>
            <a:r>
              <a:rPr lang="en-IN" sz="1600" b="1" i="0" dirty="0">
                <a:solidFill>
                  <a:srgbClr val="1F2328"/>
                </a:solidFill>
                <a:effectLst/>
                <a:latin typeface="-apple-system"/>
              </a:rPr>
              <a:t>Direction</a:t>
            </a:r>
            <a:r>
              <a:rPr lang="en-IN" sz="1600" b="0" i="0" dirty="0">
                <a:solidFill>
                  <a:srgbClr val="1F2328"/>
                </a:solidFill>
                <a:effectLst/>
                <a:latin typeface="-apple-system"/>
              </a:rPr>
              <a:t> </a:t>
            </a:r>
            <a:r>
              <a:rPr lang="en-IN" sz="1600" b="1" i="0" dirty="0">
                <a:solidFill>
                  <a:srgbClr val="1F2328"/>
                </a:solidFill>
                <a:effectLst/>
                <a:latin typeface="-apple-system"/>
              </a:rPr>
              <a:t>From</a:t>
            </a:r>
            <a:r>
              <a:rPr lang="en-IN" sz="1600" b="0" i="0" dirty="0">
                <a:solidFill>
                  <a:srgbClr val="1F2328"/>
                </a:solidFill>
                <a:effectLst/>
                <a:latin typeface="-apple-system"/>
              </a:rPr>
              <a:t> Boulder </a:t>
            </a:r>
            <a:r>
              <a:rPr lang="en-IN" sz="1600" b="1" i="0" dirty="0">
                <a:solidFill>
                  <a:srgbClr val="1F2328"/>
                </a:solidFill>
                <a:effectLst/>
                <a:latin typeface="-apple-system"/>
              </a:rPr>
              <a:t>To</a:t>
            </a:r>
            <a:r>
              <a:rPr lang="en-IN" sz="1600" b="0" i="0" dirty="0">
                <a:solidFill>
                  <a:srgbClr val="1F2328"/>
                </a:solidFill>
                <a:effectLst/>
                <a:latin typeface="-apple-system"/>
              </a:rPr>
              <a:t> Denver</a:t>
            </a:r>
          </a:p>
          <a:p>
            <a:pPr marL="285750" indent="-285750" algn="l">
              <a:buFont typeface="Arial" panose="020B0604020202020204" pitchFamily="34" charset="0"/>
              <a:buChar char="•"/>
            </a:pPr>
            <a:r>
              <a:rPr lang="en-IN" sz="1600" b="0" i="0" dirty="0">
                <a:solidFill>
                  <a:srgbClr val="1F2328"/>
                </a:solidFill>
                <a:effectLst/>
                <a:latin typeface="-apple-system"/>
              </a:rPr>
              <a:t>Find nearby places: Example - Find </a:t>
            </a:r>
            <a:r>
              <a:rPr lang="en-IN" sz="1600" b="1" i="0" dirty="0">
                <a:solidFill>
                  <a:srgbClr val="1F2328"/>
                </a:solidFill>
                <a:effectLst/>
                <a:latin typeface="-apple-system"/>
              </a:rPr>
              <a:t>nearby</a:t>
            </a:r>
            <a:r>
              <a:rPr lang="en-IN" sz="1600" b="0" i="0" dirty="0">
                <a:solidFill>
                  <a:srgbClr val="1F2328"/>
                </a:solidFill>
                <a:effectLst/>
                <a:latin typeface="-apple-system"/>
              </a:rPr>
              <a:t> food, Find </a:t>
            </a:r>
            <a:r>
              <a:rPr lang="en-IN" sz="1600" b="1" i="0" dirty="0">
                <a:solidFill>
                  <a:srgbClr val="1F2328"/>
                </a:solidFill>
                <a:effectLst/>
                <a:latin typeface="-apple-system"/>
              </a:rPr>
              <a:t>nearby</a:t>
            </a:r>
            <a:r>
              <a:rPr lang="en-IN" sz="1600" b="0" i="0" dirty="0">
                <a:solidFill>
                  <a:srgbClr val="1F2328"/>
                </a:solidFill>
                <a:effectLst/>
                <a:latin typeface="-apple-system"/>
              </a:rPr>
              <a:t> gas station</a:t>
            </a:r>
          </a:p>
          <a:p>
            <a:pPr marL="285750" indent="-285750" algn="l">
              <a:buFont typeface="Arial" panose="020B0604020202020204" pitchFamily="34" charset="0"/>
              <a:buChar char="•"/>
            </a:pPr>
            <a:r>
              <a:rPr lang="en-IN" sz="1600" b="0" i="0" dirty="0">
                <a:solidFill>
                  <a:srgbClr val="1F2328"/>
                </a:solidFill>
                <a:effectLst/>
                <a:latin typeface="-apple-system"/>
              </a:rPr>
              <a:t>Navigate to current location: Example - My </a:t>
            </a:r>
            <a:r>
              <a:rPr lang="en-IN" sz="1600" b="1" i="0" dirty="0">
                <a:solidFill>
                  <a:srgbClr val="1F2328"/>
                </a:solidFill>
                <a:effectLst/>
                <a:latin typeface="-apple-system"/>
              </a:rPr>
              <a:t>current location</a:t>
            </a:r>
            <a:r>
              <a:rPr lang="en-IN" sz="1600" b="0" i="0" dirty="0">
                <a:solidFill>
                  <a:srgbClr val="1F2328"/>
                </a:solidFill>
                <a:effectLst/>
                <a:latin typeface="-apple-system"/>
              </a:rPr>
              <a:t>, Show me my </a:t>
            </a:r>
            <a:r>
              <a:rPr lang="en-IN" sz="1600" b="1" i="0" dirty="0">
                <a:solidFill>
                  <a:srgbClr val="1F2328"/>
                </a:solidFill>
                <a:effectLst/>
                <a:latin typeface="-apple-system"/>
              </a:rPr>
              <a:t>current location</a:t>
            </a:r>
            <a:r>
              <a:rPr lang="en-IN" sz="1600" b="0" i="0" dirty="0">
                <a:solidFill>
                  <a:srgbClr val="1F2328"/>
                </a:solidFill>
                <a:effectLst/>
                <a:latin typeface="-apple-system"/>
              </a:rPr>
              <a:t>, Give my </a:t>
            </a:r>
            <a:r>
              <a:rPr lang="en-IN" sz="1600" b="1" i="0" dirty="0">
                <a:solidFill>
                  <a:srgbClr val="1F2328"/>
                </a:solidFill>
                <a:effectLst/>
                <a:latin typeface="-apple-system"/>
              </a:rPr>
              <a:t>current location</a:t>
            </a:r>
            <a:endParaRPr lang="en-IN" sz="1600" b="0" i="0" dirty="0">
              <a:solidFill>
                <a:srgbClr val="1F2328"/>
              </a:solidFill>
              <a:effectLst/>
              <a:latin typeface="-apple-system"/>
            </a:endParaRPr>
          </a:p>
          <a:p>
            <a:endParaRPr lang="en-US" dirty="0"/>
          </a:p>
        </p:txBody>
      </p:sp>
    </p:spTree>
    <p:extLst>
      <p:ext uri="{BB962C8B-B14F-4D97-AF65-F5344CB8AC3E}">
        <p14:creationId xmlns:p14="http://schemas.microsoft.com/office/powerpoint/2010/main" val="2390272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6FCE00-E30D-EB37-290F-46CE35560A84}"/>
              </a:ext>
            </a:extLst>
          </p:cNvPr>
          <p:cNvSpPr>
            <a:spLocks noGrp="1"/>
          </p:cNvSpPr>
          <p:nvPr>
            <p:ph type="title"/>
          </p:nvPr>
        </p:nvSpPr>
        <p:spPr>
          <a:xfrm>
            <a:off x="850249" y="2960716"/>
            <a:ext cx="4741253" cy="2387600"/>
          </a:xfrm>
        </p:spPr>
        <p:txBody>
          <a:bodyPr vert="horz" lIns="91440" tIns="45720" rIns="91440" bIns="45720" rtlCol="0" anchor="t">
            <a:normAutofit fontScale="90000"/>
          </a:bodyPr>
          <a:lstStyle/>
          <a:p>
            <a:r>
              <a:rPr lang="en-US" sz="5400" dirty="0"/>
              <a:t>3</a:t>
            </a:r>
            <a:r>
              <a:rPr lang="en-US" sz="5400" kern="1200" dirty="0">
                <a:solidFill>
                  <a:schemeClr val="tx1"/>
                </a:solidFill>
                <a:latin typeface="+mj-lt"/>
                <a:ea typeface="+mj-ea"/>
                <a:cs typeface="+mj-cs"/>
              </a:rPr>
              <a:t>. </a:t>
            </a:r>
            <a:r>
              <a:rPr lang="en-US" sz="5400" dirty="0"/>
              <a:t>Directions</a:t>
            </a:r>
            <a:r>
              <a:rPr lang="en-US" sz="5400" b="0" i="0" kern="1200" dirty="0">
                <a:solidFill>
                  <a:schemeClr val="tx1"/>
                </a:solidFill>
                <a:effectLst/>
                <a:latin typeface="+mj-lt"/>
                <a:ea typeface="+mj-ea"/>
                <a:cs typeface="+mj-cs"/>
              </a:rPr>
              <a:t> Tab</a:t>
            </a:r>
            <a:r>
              <a:rPr lang="en-US" sz="5400" kern="1200" dirty="0">
                <a:solidFill>
                  <a:schemeClr val="tx1"/>
                </a:solidFill>
                <a:latin typeface="+mj-lt"/>
                <a:ea typeface="+mj-ea"/>
                <a:cs typeface="+mj-cs"/>
              </a:rPr>
              <a:t>  </a:t>
            </a:r>
            <a:br>
              <a:rPr lang="en-US" sz="3000" kern="1200" dirty="0">
                <a:solidFill>
                  <a:schemeClr val="tx1"/>
                </a:solidFill>
                <a:latin typeface="+mj-lt"/>
                <a:ea typeface="+mj-ea"/>
                <a:cs typeface="+mj-cs"/>
              </a:rPr>
            </a:br>
            <a:br>
              <a:rPr lang="en-US" sz="3000" kern="1200" dirty="0">
                <a:solidFill>
                  <a:schemeClr val="tx1"/>
                </a:solidFill>
                <a:latin typeface="+mj-lt"/>
                <a:ea typeface="+mj-ea"/>
                <a:cs typeface="+mj-cs"/>
              </a:rPr>
            </a:br>
            <a:r>
              <a:rPr lang="en-US" sz="2200" b="0" i="0" kern="1200" dirty="0">
                <a:solidFill>
                  <a:schemeClr val="tx1"/>
                </a:solidFill>
                <a:effectLst/>
                <a:latin typeface="+mj-lt"/>
                <a:ea typeface="+mj-ea"/>
                <a:cs typeface="+mj-cs"/>
              </a:rPr>
              <a:t>Contains directions wizard where user can manually enter source and destination and get the directions.</a:t>
            </a:r>
            <a:endParaRPr lang="en-US" sz="2200" kern="1200" dirty="0">
              <a:solidFill>
                <a:schemeClr val="tx1"/>
              </a:solidFill>
              <a:latin typeface="+mj-lt"/>
              <a:ea typeface="+mj-ea"/>
              <a:cs typeface="+mj-cs"/>
            </a:endParaRPr>
          </a:p>
        </p:txBody>
      </p:sp>
      <p:grpSp>
        <p:nvGrpSpPr>
          <p:cNvPr id="83" name="Group 8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84" name="Rectangle 8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Rectangle 8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ell phone with a map&#10;&#10;Description automatically generated">
            <a:extLst>
              <a:ext uri="{FF2B5EF4-FFF2-40B4-BE49-F238E27FC236}">
                <a16:creationId xmlns:a16="http://schemas.microsoft.com/office/drawing/2014/main" id="{54C6E912-2A19-DD2B-B01E-32838B2C7DB2}"/>
              </a:ext>
            </a:extLst>
          </p:cNvPr>
          <p:cNvPicPr>
            <a:picLocks noChangeAspect="1"/>
          </p:cNvPicPr>
          <p:nvPr/>
        </p:nvPicPr>
        <p:blipFill>
          <a:blip/>
          <a:stretch>
            <a:fillRect/>
          </a:stretch>
        </p:blipFill>
        <p:spPr>
          <a:xfrm>
            <a:off x="7337709" y="666728"/>
            <a:ext cx="2705566" cy="5465791"/>
          </a:xfrm>
          <a:prstGeom prst="rect">
            <a:avLst/>
          </a:prstGeom>
        </p:spPr>
      </p:pic>
    </p:spTree>
    <p:extLst>
      <p:ext uri="{BB962C8B-B14F-4D97-AF65-F5344CB8AC3E}">
        <p14:creationId xmlns:p14="http://schemas.microsoft.com/office/powerpoint/2010/main" val="3400980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6FCE00-E30D-EB37-290F-46CE35560A84}"/>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dirty="0">
                <a:solidFill>
                  <a:schemeClr val="tx1"/>
                </a:solidFill>
                <a:latin typeface="+mj-lt"/>
                <a:ea typeface="+mj-ea"/>
                <a:cs typeface="+mj-cs"/>
              </a:rPr>
              <a:t>Demo</a:t>
            </a:r>
          </a:p>
        </p:txBody>
      </p:sp>
      <p:grpSp>
        <p:nvGrpSpPr>
          <p:cNvPr id="19" name="Group 1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20" name="Rectangle 1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6270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6FCE00-E30D-EB37-290F-46CE35560A84}"/>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dirty="0">
                <a:solidFill>
                  <a:schemeClr val="tx1"/>
                </a:solidFill>
                <a:latin typeface="+mj-lt"/>
                <a:ea typeface="+mj-ea"/>
                <a:cs typeface="+mj-cs"/>
              </a:rPr>
              <a:t>Available Platforms</a:t>
            </a:r>
          </a:p>
        </p:txBody>
      </p:sp>
      <p:grpSp>
        <p:nvGrpSpPr>
          <p:cNvPr id="19" name="Group 1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20" name="Rectangle 1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CFE1CBE-E243-FDE7-6A8A-66818D16CA2F}"/>
              </a:ext>
            </a:extLst>
          </p:cNvPr>
          <p:cNvSpPr txBox="1"/>
          <p:nvPr/>
        </p:nvSpPr>
        <p:spPr>
          <a:xfrm>
            <a:off x="5959366" y="2960716"/>
            <a:ext cx="5469825" cy="1754326"/>
          </a:xfrm>
          <a:prstGeom prst="rect">
            <a:avLst/>
          </a:prstGeom>
          <a:noFill/>
        </p:spPr>
        <p:txBody>
          <a:bodyPr wrap="square" rtlCol="0">
            <a:spAutoFit/>
          </a:bodyPr>
          <a:lstStyle/>
          <a:p>
            <a:pPr marL="285750" indent="-285750" algn="l">
              <a:buFont typeface="Arial" panose="020B0604020202020204" pitchFamily="34" charset="0"/>
              <a:buChar char="•"/>
            </a:pPr>
            <a:r>
              <a:rPr lang="en-IN" b="0" i="0" dirty="0" err="1">
                <a:solidFill>
                  <a:srgbClr val="1F2328"/>
                </a:solidFill>
                <a:effectLst/>
                <a:latin typeface="-apple-system"/>
              </a:rPr>
              <a:t>ios</a:t>
            </a:r>
            <a:r>
              <a:rPr lang="en-IN" b="0" i="0" dirty="0">
                <a:solidFill>
                  <a:srgbClr val="1F2328"/>
                </a:solidFill>
                <a:effectLst/>
                <a:latin typeface="-apple-system"/>
              </a:rPr>
              <a:t> devices</a:t>
            </a:r>
          </a:p>
          <a:p>
            <a:pPr marL="285750" indent="-285750" algn="l">
              <a:buFont typeface="Arial" panose="020B0604020202020204" pitchFamily="34" charset="0"/>
              <a:buChar char="•"/>
            </a:pPr>
            <a:r>
              <a:rPr lang="en-IN" b="0" i="0" u="sng" dirty="0">
                <a:solidFill>
                  <a:srgbClr val="1F2328"/>
                </a:solidFill>
                <a:effectLst/>
                <a:latin typeface="-apple-system"/>
                <a:hlinkClick r:id="rId3"/>
              </a:rPr>
              <a:t>Web</a:t>
            </a:r>
            <a:endParaRPr lang="en-IN" b="0" i="0" dirty="0">
              <a:solidFill>
                <a:srgbClr val="1F2328"/>
              </a:solidFill>
              <a:effectLst/>
              <a:latin typeface="-apple-system"/>
            </a:endParaRPr>
          </a:p>
          <a:p>
            <a:pPr algn="l"/>
            <a:endParaRPr lang="en-IN" b="0" i="0" dirty="0">
              <a:solidFill>
                <a:srgbClr val="1F2328"/>
              </a:solidFill>
              <a:effectLst/>
              <a:latin typeface="-apple-system"/>
            </a:endParaRPr>
          </a:p>
          <a:p>
            <a:pPr algn="l"/>
            <a:r>
              <a:rPr lang="en-IN" b="0" i="0" dirty="0">
                <a:solidFill>
                  <a:srgbClr val="1F2328"/>
                </a:solidFill>
                <a:effectLst/>
                <a:latin typeface="-apple-system"/>
              </a:rPr>
              <a:t>Note: Web version has limitations with speech recognition hence </a:t>
            </a:r>
            <a:r>
              <a:rPr lang="en-IN" b="1" i="0" dirty="0">
                <a:solidFill>
                  <a:srgbClr val="1F2328"/>
                </a:solidFill>
                <a:effectLst/>
                <a:latin typeface="-apple-system"/>
              </a:rPr>
              <a:t>Hey ESRI</a:t>
            </a:r>
            <a:r>
              <a:rPr lang="en-IN" b="0" i="0" dirty="0">
                <a:solidFill>
                  <a:srgbClr val="1F2328"/>
                </a:solidFill>
                <a:effectLst/>
                <a:latin typeface="-apple-system"/>
              </a:rPr>
              <a:t> tab do not work well with web version of the app.</a:t>
            </a:r>
          </a:p>
        </p:txBody>
      </p:sp>
    </p:spTree>
    <p:extLst>
      <p:ext uri="{BB962C8B-B14F-4D97-AF65-F5344CB8AC3E}">
        <p14:creationId xmlns:p14="http://schemas.microsoft.com/office/powerpoint/2010/main" val="3554495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6FCE00-E30D-EB37-290F-46CE35560A84}"/>
              </a:ext>
            </a:extLst>
          </p:cNvPr>
          <p:cNvSpPr>
            <a:spLocks noGrp="1"/>
          </p:cNvSpPr>
          <p:nvPr>
            <p:ph type="title"/>
          </p:nvPr>
        </p:nvSpPr>
        <p:spPr>
          <a:xfrm>
            <a:off x="882869" y="2960716"/>
            <a:ext cx="4267275" cy="2387600"/>
          </a:xfrm>
        </p:spPr>
        <p:txBody>
          <a:bodyPr vert="horz" lIns="91440" tIns="45720" rIns="91440" bIns="45720" rtlCol="0" anchor="t">
            <a:normAutofit/>
          </a:bodyPr>
          <a:lstStyle/>
          <a:p>
            <a:r>
              <a:rPr lang="en-US" sz="5400" dirty="0"/>
              <a:t>ESRI Services and APIs</a:t>
            </a:r>
            <a:endParaRPr lang="en-US" sz="5400" kern="1200" dirty="0">
              <a:solidFill>
                <a:schemeClr val="tx1"/>
              </a:solidFill>
              <a:latin typeface="+mj-lt"/>
              <a:ea typeface="+mj-ea"/>
              <a:cs typeface="+mj-cs"/>
            </a:endParaRPr>
          </a:p>
        </p:txBody>
      </p:sp>
      <p:grpSp>
        <p:nvGrpSpPr>
          <p:cNvPr id="19" name="Group 1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20" name="Rectangle 1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CFE1CBE-E243-FDE7-6A8A-66818D16CA2F}"/>
              </a:ext>
            </a:extLst>
          </p:cNvPr>
          <p:cNvSpPr txBox="1"/>
          <p:nvPr/>
        </p:nvSpPr>
        <p:spPr>
          <a:xfrm>
            <a:off x="5959366" y="2960716"/>
            <a:ext cx="5469825" cy="2308324"/>
          </a:xfrm>
          <a:prstGeom prst="rect">
            <a:avLst/>
          </a:prstGeom>
          <a:noFill/>
        </p:spPr>
        <p:txBody>
          <a:bodyPr wrap="square" rtlCol="0">
            <a:spAutoFit/>
          </a:bodyPr>
          <a:lstStyle/>
          <a:p>
            <a:pPr marL="285750" indent="-285750" algn="l">
              <a:buFont typeface="Arial" panose="020B0604020202020204" pitchFamily="34" charset="0"/>
              <a:buChar char="•"/>
            </a:pPr>
            <a:r>
              <a:rPr lang="en-IN" b="0" i="0" u="sng" dirty="0">
                <a:effectLst/>
                <a:latin typeface="-apple-system"/>
                <a:hlinkClick r:id="rId3"/>
              </a:rPr>
              <a:t>Map</a:t>
            </a:r>
            <a:endParaRPr lang="en-IN" b="0" i="0" u="sng" dirty="0">
              <a:solidFill>
                <a:srgbClr val="1F2328"/>
              </a:solidFill>
              <a:effectLst/>
              <a:latin typeface="-apple-system"/>
              <a:hlinkClick r:id="rId4"/>
            </a:endParaRPr>
          </a:p>
          <a:p>
            <a:pPr marL="285750" indent="-285750" algn="l">
              <a:buFont typeface="Arial" panose="020B0604020202020204" pitchFamily="34" charset="0"/>
              <a:buChar char="•"/>
            </a:pPr>
            <a:r>
              <a:rPr lang="en-IN" b="0" i="0" u="sng" dirty="0">
                <a:solidFill>
                  <a:srgbClr val="1F2328"/>
                </a:solidFill>
                <a:effectLst/>
                <a:latin typeface="-apple-system"/>
                <a:hlinkClick r:id="rId4"/>
              </a:rPr>
              <a:t>Base Map</a:t>
            </a:r>
            <a:endParaRPr lang="en-IN" b="0" i="0" u="sng" dirty="0">
              <a:solidFill>
                <a:srgbClr val="1F2328"/>
              </a:solidFill>
              <a:effectLst/>
              <a:latin typeface="-apple-system"/>
            </a:endParaRPr>
          </a:p>
          <a:p>
            <a:pPr marL="285750" indent="-285750" algn="l">
              <a:buFont typeface="Arial" panose="020B0604020202020204" pitchFamily="34" charset="0"/>
              <a:buChar char="•"/>
            </a:pPr>
            <a:r>
              <a:rPr lang="en-IN" b="0" i="0" u="sng" dirty="0">
                <a:effectLst/>
                <a:latin typeface="-apple-system"/>
                <a:hlinkClick r:id="rId5"/>
              </a:rPr>
              <a:t>⁠MapView</a:t>
            </a:r>
            <a:endParaRPr lang="en-IN" b="0" i="0" u="sng" dirty="0">
              <a:solidFill>
                <a:srgbClr val="1F2328"/>
              </a:solidFill>
              <a:effectLst/>
              <a:latin typeface="-apple-system"/>
            </a:endParaRPr>
          </a:p>
          <a:p>
            <a:pPr marL="285750" indent="-285750">
              <a:buFont typeface="Arial" panose="020B0604020202020204" pitchFamily="34" charset="0"/>
              <a:buChar char="•"/>
            </a:pPr>
            <a:r>
              <a:rPr lang="en-IN" b="0" i="0" u="sng" dirty="0">
                <a:solidFill>
                  <a:srgbClr val="1F2328"/>
                </a:solidFill>
                <a:effectLst/>
                <a:latin typeface="-apple-system"/>
                <a:hlinkClick r:id="rId6"/>
              </a:rPr>
              <a:t>Widget</a:t>
            </a:r>
            <a:endParaRPr lang="en-IN" b="0" i="0" dirty="0">
              <a:solidFill>
                <a:srgbClr val="1F2328"/>
              </a:solidFill>
              <a:effectLst/>
              <a:latin typeface="-apple-system"/>
            </a:endParaRPr>
          </a:p>
          <a:p>
            <a:pPr marL="285750" indent="-285750" algn="l">
              <a:buFont typeface="Arial" panose="020B0604020202020204" pitchFamily="34" charset="0"/>
              <a:buChar char="•"/>
            </a:pPr>
            <a:r>
              <a:rPr lang="en-IN" b="0" i="0" u="sng" dirty="0">
                <a:solidFill>
                  <a:srgbClr val="1F2328"/>
                </a:solidFill>
                <a:effectLst/>
                <a:latin typeface="-apple-system"/>
                <a:hlinkClick r:id="rId7"/>
              </a:rPr>
              <a:t>Find Places</a:t>
            </a:r>
            <a:endParaRPr lang="en-IN" b="0" i="0" dirty="0">
              <a:solidFill>
                <a:srgbClr val="1F2328"/>
              </a:solidFill>
              <a:effectLst/>
              <a:latin typeface="-apple-system"/>
            </a:endParaRPr>
          </a:p>
          <a:p>
            <a:pPr marL="285750" indent="-285750" algn="l">
              <a:buFont typeface="Arial" panose="020B0604020202020204" pitchFamily="34" charset="0"/>
              <a:buChar char="•"/>
            </a:pPr>
            <a:r>
              <a:rPr lang="en-IN" b="0" i="0" u="sng" dirty="0">
                <a:solidFill>
                  <a:srgbClr val="1F2328"/>
                </a:solidFill>
                <a:effectLst/>
                <a:latin typeface="-apple-system"/>
                <a:hlinkClick r:id="rId8"/>
              </a:rPr>
              <a:t>Reverse Geocoding</a:t>
            </a:r>
            <a:endParaRPr lang="en-IN" b="0" i="0" dirty="0">
              <a:solidFill>
                <a:srgbClr val="1F2328"/>
              </a:solidFill>
              <a:effectLst/>
              <a:latin typeface="-apple-system"/>
            </a:endParaRPr>
          </a:p>
          <a:p>
            <a:pPr marL="285750" indent="-285750" algn="l">
              <a:buFont typeface="Arial" panose="020B0604020202020204" pitchFamily="34" charset="0"/>
              <a:buChar char="•"/>
            </a:pPr>
            <a:r>
              <a:rPr lang="en-IN" b="0" i="0" u="sng" dirty="0">
                <a:solidFill>
                  <a:srgbClr val="1F2328"/>
                </a:solidFill>
                <a:effectLst/>
                <a:latin typeface="-apple-system"/>
                <a:hlinkClick r:id="rId9"/>
              </a:rPr>
              <a:t>Marker Symbols</a:t>
            </a:r>
            <a:endParaRPr lang="en-IN" b="0" i="0" dirty="0">
              <a:solidFill>
                <a:srgbClr val="1F2328"/>
              </a:solidFill>
              <a:effectLst/>
              <a:latin typeface="-apple-system"/>
            </a:endParaRPr>
          </a:p>
          <a:p>
            <a:pPr marL="285750" indent="-285750" algn="l">
              <a:buFont typeface="Arial" panose="020B0604020202020204" pitchFamily="34" charset="0"/>
              <a:buChar char="•"/>
            </a:pPr>
            <a:r>
              <a:rPr lang="en-IN" b="0" i="0" u="sng" dirty="0">
                <a:solidFill>
                  <a:srgbClr val="1F2328"/>
                </a:solidFill>
                <a:effectLst/>
                <a:latin typeface="-apple-system"/>
                <a:hlinkClick r:id="rId10"/>
              </a:rPr>
              <a:t>ArcGIS Maps SDK for JS</a:t>
            </a:r>
            <a:endParaRPr lang="en-IN" b="0" i="0" dirty="0">
              <a:solidFill>
                <a:srgbClr val="1F2328"/>
              </a:solidFill>
              <a:effectLst/>
              <a:latin typeface="-apple-system"/>
            </a:endParaRPr>
          </a:p>
        </p:txBody>
      </p:sp>
    </p:spTree>
    <p:extLst>
      <p:ext uri="{BB962C8B-B14F-4D97-AF65-F5344CB8AC3E}">
        <p14:creationId xmlns:p14="http://schemas.microsoft.com/office/powerpoint/2010/main" val="3925115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322</TotalTime>
  <Words>659</Words>
  <Application>Microsoft Macintosh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Aptos</vt:lpstr>
      <vt:lpstr>Aptos Display</vt:lpstr>
      <vt:lpstr>Arial</vt:lpstr>
      <vt:lpstr>Menlo</vt:lpstr>
      <vt:lpstr>Times New Roman</vt:lpstr>
      <vt:lpstr>Office Theme</vt:lpstr>
      <vt:lpstr>Hey ESRI A project to showcase various services provided by ESRI. And to incorporate NLP to support services over voice command.  </vt:lpstr>
      <vt:lpstr>Features</vt:lpstr>
      <vt:lpstr>1. Explore Tab  Contains search widget, zoom widget and custom current location button.</vt:lpstr>
      <vt:lpstr>2. Hey ESRI Tab  Contains speech recognition feature where user can perform tasks via voice command.</vt:lpstr>
      <vt:lpstr>Available voice commands</vt:lpstr>
      <vt:lpstr>3. Directions Tab    Contains directions wizard where user can manually enter source and destination and get the directions.</vt:lpstr>
      <vt:lpstr>Demo</vt:lpstr>
      <vt:lpstr>Available Platforms</vt:lpstr>
      <vt:lpstr>ESRI Services and APIs</vt:lpstr>
      <vt:lpstr>Future Works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Hey ESRI A project to showcase various services provided by ESRI. And to incorporate NLP to support services over voice command.  </dc:title>
  <dc:creator>Sachin Rathod</dc:creator>
  <cp:lastModifiedBy>Sachin Rathod</cp:lastModifiedBy>
  <cp:revision>3</cp:revision>
  <dcterms:created xsi:type="dcterms:W3CDTF">2024-03-03T04:20:46Z</dcterms:created>
  <dcterms:modified xsi:type="dcterms:W3CDTF">2024-03-04T02:37:59Z</dcterms:modified>
</cp:coreProperties>
</file>