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8"/>
  </p:notesMasterIdLst>
  <p:sldIdLst>
    <p:sldId id="270" r:id="rId2"/>
    <p:sldId id="269" r:id="rId3"/>
    <p:sldId id="282" r:id="rId4"/>
    <p:sldId id="271" r:id="rId5"/>
    <p:sldId id="272" r:id="rId6"/>
    <p:sldId id="273" r:id="rId7"/>
    <p:sldId id="283" r:id="rId8"/>
    <p:sldId id="274" r:id="rId9"/>
    <p:sldId id="285" r:id="rId10"/>
    <p:sldId id="286" r:id="rId11"/>
    <p:sldId id="284" r:id="rId12"/>
    <p:sldId id="281" r:id="rId13"/>
    <p:sldId id="287" r:id="rId14"/>
    <p:sldId id="289" r:id="rId15"/>
    <p:sldId id="275" r:id="rId16"/>
    <p:sldId id="278" r:id="rId17"/>
  </p:sldIdLst>
  <p:sldSz cx="9144000" cy="6858000" type="screen4x3"/>
  <p:notesSz cx="6858000" cy="9144000"/>
  <p:embeddedFontLst>
    <p:embeddedFont>
      <p:font typeface="Book Antiqua" panose="02040602050305030304" pitchFamily="18"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Constantia" panose="02030602050306030303"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jr18lNy2Y0By7OobRjLGh/PM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9FC31-447D-4662-82A6-40DE089908DA}" v="31" dt="2023-04-02T12:51:41.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5"/>
    <p:restoredTop sz="91192" autoAdjust="0"/>
  </p:normalViewPr>
  <p:slideViewPr>
    <p:cSldViewPr snapToGrid="0">
      <p:cViewPr varScale="1">
        <p:scale>
          <a:sx n="74" d="100"/>
          <a:sy n="74" d="100"/>
        </p:scale>
        <p:origin x="1699"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 Shah" userId="ac3c10e0d428d591" providerId="LiveId" clId="{2041B71D-E91B-4005-84C2-42D71D38BF2D}"/>
    <pc:docChg chg="undo redo custSel addSld delSld modSld">
      <pc:chgData name="Sachi Shah" userId="ac3c10e0d428d591" providerId="LiveId" clId="{2041B71D-E91B-4005-84C2-42D71D38BF2D}" dt="2022-10-18T18:26:53.262" v="198" actId="20577"/>
      <pc:docMkLst>
        <pc:docMk/>
      </pc:docMkLst>
      <pc:sldChg chg="modSp mod">
        <pc:chgData name="Sachi Shah" userId="ac3c10e0d428d591" providerId="LiveId" clId="{2041B71D-E91B-4005-84C2-42D71D38BF2D}" dt="2022-10-18T17:37:59.205" v="24" actId="20577"/>
        <pc:sldMkLst>
          <pc:docMk/>
          <pc:sldMk cId="3411037271" sldId="269"/>
        </pc:sldMkLst>
        <pc:spChg chg="mod">
          <ac:chgData name="Sachi Shah" userId="ac3c10e0d428d591" providerId="LiveId" clId="{2041B71D-E91B-4005-84C2-42D71D38BF2D}" dt="2022-10-18T17:37:59.205" v="24" actId="20577"/>
          <ac:spMkLst>
            <pc:docMk/>
            <pc:sldMk cId="3411037271" sldId="269"/>
            <ac:spMk id="5" creationId="{00000000-0000-0000-0000-000000000000}"/>
          </ac:spMkLst>
        </pc:spChg>
      </pc:sldChg>
      <pc:sldChg chg="modSp mod">
        <pc:chgData name="Sachi Shah" userId="ac3c10e0d428d591" providerId="LiveId" clId="{2041B71D-E91B-4005-84C2-42D71D38BF2D}" dt="2022-10-18T17:55:34.389" v="117"/>
        <pc:sldMkLst>
          <pc:docMk/>
          <pc:sldMk cId="3140213003" sldId="270"/>
        </pc:sldMkLst>
        <pc:spChg chg="mod">
          <ac:chgData name="Sachi Shah" userId="ac3c10e0d428d591" providerId="LiveId" clId="{2041B71D-E91B-4005-84C2-42D71D38BF2D}" dt="2022-10-18T17:55:34.389" v="117"/>
          <ac:spMkLst>
            <pc:docMk/>
            <pc:sldMk cId="3140213003" sldId="270"/>
            <ac:spMk id="2" creationId="{7872E44D-9838-371F-BF7E-3B91C4E91A6D}"/>
          </ac:spMkLst>
        </pc:spChg>
      </pc:sldChg>
      <pc:sldChg chg="modSp mod">
        <pc:chgData name="Sachi Shah" userId="ac3c10e0d428d591" providerId="LiveId" clId="{2041B71D-E91B-4005-84C2-42D71D38BF2D}" dt="2022-10-18T07:21:23.286" v="2" actId="403"/>
        <pc:sldMkLst>
          <pc:docMk/>
          <pc:sldMk cId="1657624954" sldId="271"/>
        </pc:sldMkLst>
        <pc:spChg chg="mod">
          <ac:chgData name="Sachi Shah" userId="ac3c10e0d428d591" providerId="LiveId" clId="{2041B71D-E91B-4005-84C2-42D71D38BF2D}" dt="2022-10-18T07:21:23.286" v="2" actId="403"/>
          <ac:spMkLst>
            <pc:docMk/>
            <pc:sldMk cId="1657624954" sldId="271"/>
            <ac:spMk id="6" creationId="{3067E499-BE65-6C7B-A996-B87305F10BF4}"/>
          </ac:spMkLst>
        </pc:spChg>
      </pc:sldChg>
      <pc:sldChg chg="addSp delSp modSp mod">
        <pc:chgData name="Sachi Shah" userId="ac3c10e0d428d591" providerId="LiveId" clId="{2041B71D-E91B-4005-84C2-42D71D38BF2D}" dt="2022-10-18T18:16:46.079" v="152" actId="478"/>
        <pc:sldMkLst>
          <pc:docMk/>
          <pc:sldMk cId="2780399548" sldId="274"/>
        </pc:sldMkLst>
        <pc:spChg chg="mod">
          <ac:chgData name="Sachi Shah" userId="ac3c10e0d428d591" providerId="LiveId" clId="{2041B71D-E91B-4005-84C2-42D71D38BF2D}" dt="2022-10-18T17:56:09.705" v="147" actId="255"/>
          <ac:spMkLst>
            <pc:docMk/>
            <pc:sldMk cId="2780399548" sldId="274"/>
            <ac:spMk id="7" creationId="{96705719-91B3-EC27-1791-28FD6AB72912}"/>
          </ac:spMkLst>
        </pc:spChg>
        <pc:picChg chg="add del">
          <ac:chgData name="Sachi Shah" userId="ac3c10e0d428d591" providerId="LiveId" clId="{2041B71D-E91B-4005-84C2-42D71D38BF2D}" dt="2022-10-18T18:16:46.079" v="152" actId="478"/>
          <ac:picMkLst>
            <pc:docMk/>
            <pc:sldMk cId="2780399548" sldId="274"/>
            <ac:picMk id="4" creationId="{37347E7B-562B-5DCF-B7F3-EB2472A478F0}"/>
          </ac:picMkLst>
        </pc:picChg>
      </pc:sldChg>
      <pc:sldChg chg="modSp add mod">
        <pc:chgData name="Sachi Shah" userId="ac3c10e0d428d591" providerId="LiveId" clId="{2041B71D-E91B-4005-84C2-42D71D38BF2D}" dt="2022-10-18T18:26:53.262" v="198" actId="20577"/>
        <pc:sldMkLst>
          <pc:docMk/>
          <pc:sldMk cId="1597741873" sldId="280"/>
        </pc:sldMkLst>
        <pc:spChg chg="mod">
          <ac:chgData name="Sachi Shah" userId="ac3c10e0d428d591" providerId="LiveId" clId="{2041B71D-E91B-4005-84C2-42D71D38BF2D}" dt="2022-10-18T18:26:53.262" v="198" actId="20577"/>
          <ac:spMkLst>
            <pc:docMk/>
            <pc:sldMk cId="1597741873" sldId="280"/>
            <ac:spMk id="6" creationId="{3067E499-BE65-6C7B-A996-B87305F10BF4}"/>
          </ac:spMkLst>
        </pc:spChg>
      </pc:sldChg>
      <pc:sldChg chg="addSp delSp modSp add mod">
        <pc:chgData name="Sachi Shah" userId="ac3c10e0d428d591" providerId="LiveId" clId="{2041B71D-E91B-4005-84C2-42D71D38BF2D}" dt="2022-10-18T18:26:20.448" v="192" actId="207"/>
        <pc:sldMkLst>
          <pc:docMk/>
          <pc:sldMk cId="5442769" sldId="281"/>
        </pc:sldMkLst>
        <pc:spChg chg="del mod">
          <ac:chgData name="Sachi Shah" userId="ac3c10e0d428d591" providerId="LiveId" clId="{2041B71D-E91B-4005-84C2-42D71D38BF2D}" dt="2022-10-18T18:17:03.870" v="157" actId="478"/>
          <ac:spMkLst>
            <pc:docMk/>
            <pc:sldMk cId="5442769" sldId="281"/>
            <ac:spMk id="3" creationId="{00000000-0000-0000-0000-000000000000}"/>
          </ac:spMkLst>
        </pc:spChg>
        <pc:spChg chg="add del mod">
          <ac:chgData name="Sachi Shah" userId="ac3c10e0d428d591" providerId="LiveId" clId="{2041B71D-E91B-4005-84C2-42D71D38BF2D}" dt="2022-10-18T18:17:10.672" v="158" actId="478"/>
          <ac:spMkLst>
            <pc:docMk/>
            <pc:sldMk cId="5442769" sldId="281"/>
            <ac:spMk id="5" creationId="{B87C7C72-8D7C-73C2-9336-573B394EAD7A}"/>
          </ac:spMkLst>
        </pc:spChg>
        <pc:spChg chg="del">
          <ac:chgData name="Sachi Shah" userId="ac3c10e0d428d591" providerId="LiveId" clId="{2041B71D-E91B-4005-84C2-42D71D38BF2D}" dt="2022-10-18T18:16:49.894" v="153" actId="478"/>
          <ac:spMkLst>
            <pc:docMk/>
            <pc:sldMk cId="5442769" sldId="281"/>
            <ac:spMk id="7" creationId="{96705719-91B3-EC27-1791-28FD6AB72912}"/>
          </ac:spMkLst>
        </pc:spChg>
        <pc:spChg chg="add mod">
          <ac:chgData name="Sachi Shah" userId="ac3c10e0d428d591" providerId="LiveId" clId="{2041B71D-E91B-4005-84C2-42D71D38BF2D}" dt="2022-10-18T18:26:20.448" v="192" actId="207"/>
          <ac:spMkLst>
            <pc:docMk/>
            <pc:sldMk cId="5442769" sldId="281"/>
            <ac:spMk id="10" creationId="{1287A7E0-44FD-1E90-7AD7-CF7B41B03A47}"/>
          </ac:spMkLst>
        </pc:spChg>
        <pc:picChg chg="mod">
          <ac:chgData name="Sachi Shah" userId="ac3c10e0d428d591" providerId="LiveId" clId="{2041B71D-E91B-4005-84C2-42D71D38BF2D}" dt="2022-10-18T18:17:12.489" v="159" actId="1076"/>
          <ac:picMkLst>
            <pc:docMk/>
            <pc:sldMk cId="5442769" sldId="281"/>
            <ac:picMk id="4" creationId="{37347E7B-562B-5DCF-B7F3-EB2472A478F0}"/>
          </ac:picMkLst>
        </pc:picChg>
        <pc:picChg chg="add mod">
          <ac:chgData name="Sachi Shah" userId="ac3c10e0d428d591" providerId="LiveId" clId="{2041B71D-E91B-4005-84C2-42D71D38BF2D}" dt="2022-10-18T18:24:57.709" v="183" actId="1076"/>
          <ac:picMkLst>
            <pc:docMk/>
            <pc:sldMk cId="5442769" sldId="281"/>
            <ac:picMk id="8" creationId="{C04B16F4-9B76-E0B9-9701-3E14C1CF74B5}"/>
          </ac:picMkLst>
        </pc:picChg>
      </pc:sldChg>
      <pc:sldChg chg="new del">
        <pc:chgData name="Sachi Shah" userId="ac3c10e0d428d591" providerId="LiveId" clId="{2041B71D-E91B-4005-84C2-42D71D38BF2D}" dt="2022-10-18T18:16:36.824" v="149" actId="680"/>
        <pc:sldMkLst>
          <pc:docMk/>
          <pc:sldMk cId="1732484844" sldId="281"/>
        </pc:sldMkLst>
      </pc:sldChg>
    </pc:docChg>
  </pc:docChgLst>
  <pc:docChgLst>
    <pc:chgData name="Sachi Shah" userId="ac3c10e0d428d591" providerId="LiveId" clId="{EBC9FC31-447D-4662-82A6-40DE089908DA}"/>
    <pc:docChg chg="undo redo custSel addSld delSld modSld">
      <pc:chgData name="Sachi Shah" userId="ac3c10e0d428d591" providerId="LiveId" clId="{EBC9FC31-447D-4662-82A6-40DE089908DA}" dt="2023-04-05T16:15:08.048" v="744" actId="1076"/>
      <pc:docMkLst>
        <pc:docMk/>
      </pc:docMkLst>
      <pc:sldChg chg="modSp mod">
        <pc:chgData name="Sachi Shah" userId="ac3c10e0d428d591" providerId="LiveId" clId="{EBC9FC31-447D-4662-82A6-40DE089908DA}" dt="2023-04-02T12:51:20.381" v="643" actId="255"/>
        <pc:sldMkLst>
          <pc:docMk/>
          <pc:sldMk cId="1933723445" sldId="272"/>
        </pc:sldMkLst>
        <pc:spChg chg="mod">
          <ac:chgData name="Sachi Shah" userId="ac3c10e0d428d591" providerId="LiveId" clId="{EBC9FC31-447D-4662-82A6-40DE089908DA}" dt="2023-04-02T12:51:20.381" v="643" actId="255"/>
          <ac:spMkLst>
            <pc:docMk/>
            <pc:sldMk cId="1933723445" sldId="272"/>
            <ac:spMk id="5" creationId="{00000000-0000-0000-0000-000000000000}"/>
          </ac:spMkLst>
        </pc:spChg>
      </pc:sldChg>
      <pc:sldChg chg="modSp mod">
        <pc:chgData name="Sachi Shah" userId="ac3c10e0d428d591" providerId="LiveId" clId="{EBC9FC31-447D-4662-82A6-40DE089908DA}" dt="2023-04-05T16:15:08.048" v="744" actId="1076"/>
        <pc:sldMkLst>
          <pc:docMk/>
          <pc:sldMk cId="778940655" sldId="273"/>
        </pc:sldMkLst>
        <pc:spChg chg="mod">
          <ac:chgData name="Sachi Shah" userId="ac3c10e0d428d591" providerId="LiveId" clId="{EBC9FC31-447D-4662-82A6-40DE089908DA}" dt="2023-04-05T16:15:08.048" v="744" actId="1076"/>
          <ac:spMkLst>
            <pc:docMk/>
            <pc:sldMk cId="778940655" sldId="273"/>
            <ac:spMk id="2" creationId="{0DC7B497-3A1A-627C-16BF-CACDB829E6F8}"/>
          </ac:spMkLst>
        </pc:spChg>
      </pc:sldChg>
      <pc:sldChg chg="modSp mod">
        <pc:chgData name="Sachi Shah" userId="ac3c10e0d428d591" providerId="LiveId" clId="{EBC9FC31-447D-4662-82A6-40DE089908DA}" dt="2023-04-02T16:15:32.702" v="709" actId="20577"/>
        <pc:sldMkLst>
          <pc:docMk/>
          <pc:sldMk cId="2780399548" sldId="274"/>
        </pc:sldMkLst>
        <pc:spChg chg="mod">
          <ac:chgData name="Sachi Shah" userId="ac3c10e0d428d591" providerId="LiveId" clId="{EBC9FC31-447D-4662-82A6-40DE089908DA}" dt="2023-04-02T16:15:32.702" v="709" actId="20577"/>
          <ac:spMkLst>
            <pc:docMk/>
            <pc:sldMk cId="2780399548" sldId="274"/>
            <ac:spMk id="7" creationId="{96705719-91B3-EC27-1791-28FD6AB72912}"/>
          </ac:spMkLst>
        </pc:spChg>
      </pc:sldChg>
      <pc:sldChg chg="addSp modSp mod">
        <pc:chgData name="Sachi Shah" userId="ac3c10e0d428d591" providerId="LiveId" clId="{EBC9FC31-447D-4662-82A6-40DE089908DA}" dt="2023-04-02T12:15:28.831" v="286" actId="1035"/>
        <pc:sldMkLst>
          <pc:docMk/>
          <pc:sldMk cId="1308468921" sldId="275"/>
        </pc:sldMkLst>
        <pc:spChg chg="add mod">
          <ac:chgData name="Sachi Shah" userId="ac3c10e0d428d591" providerId="LiveId" clId="{EBC9FC31-447D-4662-82A6-40DE089908DA}" dt="2023-04-02T12:15:28.831" v="286" actId="1035"/>
          <ac:spMkLst>
            <pc:docMk/>
            <pc:sldMk cId="1308468921" sldId="275"/>
            <ac:spMk id="2" creationId="{273CE665-9E90-133D-14E1-65866DDC3BD6}"/>
          </ac:spMkLst>
        </pc:spChg>
        <pc:spChg chg="mod">
          <ac:chgData name="Sachi Shah" userId="ac3c10e0d428d591" providerId="LiveId" clId="{EBC9FC31-447D-4662-82A6-40DE089908DA}" dt="2023-04-02T12:13:38.313" v="274" actId="20577"/>
          <ac:spMkLst>
            <pc:docMk/>
            <pc:sldMk cId="1308468921" sldId="275"/>
            <ac:spMk id="5" creationId="{00000000-0000-0000-0000-000000000000}"/>
          </ac:spMkLst>
        </pc:spChg>
      </pc:sldChg>
      <pc:sldChg chg="modSp del mod">
        <pc:chgData name="Sachi Shah" userId="ac3c10e0d428d591" providerId="LiveId" clId="{EBC9FC31-447D-4662-82A6-40DE089908DA}" dt="2023-04-02T16:18:55.870" v="728" actId="47"/>
        <pc:sldMkLst>
          <pc:docMk/>
          <pc:sldMk cId="1585302617" sldId="276"/>
        </pc:sldMkLst>
        <pc:spChg chg="mod">
          <ac:chgData name="Sachi Shah" userId="ac3c10e0d428d591" providerId="LiveId" clId="{EBC9FC31-447D-4662-82A6-40DE089908DA}" dt="2023-04-02T12:51:57.542" v="676" actId="20577"/>
          <ac:spMkLst>
            <pc:docMk/>
            <pc:sldMk cId="1585302617" sldId="276"/>
            <ac:spMk id="9" creationId="{DC8C4D7E-8BFC-6F4C-D8D0-443C955AC79D}"/>
          </ac:spMkLst>
        </pc:spChg>
      </pc:sldChg>
      <pc:sldChg chg="del">
        <pc:chgData name="Sachi Shah" userId="ac3c10e0d428d591" providerId="LiveId" clId="{EBC9FC31-447D-4662-82A6-40DE089908DA}" dt="2023-04-02T12:50:55.617" v="641" actId="47"/>
        <pc:sldMkLst>
          <pc:docMk/>
          <pc:sldMk cId="1652510245" sldId="277"/>
        </pc:sldMkLst>
      </pc:sldChg>
      <pc:sldChg chg="addSp delSp modSp mod">
        <pc:chgData name="Sachi Shah" userId="ac3c10e0d428d591" providerId="LiveId" clId="{EBC9FC31-447D-4662-82A6-40DE089908DA}" dt="2023-04-02T12:51:41.127" v="659" actId="1038"/>
        <pc:sldMkLst>
          <pc:docMk/>
          <pc:sldMk cId="5442769" sldId="281"/>
        </pc:sldMkLst>
        <pc:spChg chg="add del">
          <ac:chgData name="Sachi Shah" userId="ac3c10e0d428d591" providerId="LiveId" clId="{EBC9FC31-447D-4662-82A6-40DE089908DA}" dt="2023-04-02T12:35:03.004" v="465" actId="22"/>
          <ac:spMkLst>
            <pc:docMk/>
            <pc:sldMk cId="5442769" sldId="281"/>
            <ac:spMk id="4" creationId="{29CDCA26-4B28-4930-8E34-72D223B9B0F1}"/>
          </ac:spMkLst>
        </pc:spChg>
        <pc:spChg chg="add mod">
          <ac:chgData name="Sachi Shah" userId="ac3c10e0d428d591" providerId="LiveId" clId="{EBC9FC31-447D-4662-82A6-40DE089908DA}" dt="2023-04-02T12:36:08.253" v="481" actId="1035"/>
          <ac:spMkLst>
            <pc:docMk/>
            <pc:sldMk cId="5442769" sldId="281"/>
            <ac:spMk id="6" creationId="{FF38DE79-7867-E96B-7EA2-BAF3062528E6}"/>
          </ac:spMkLst>
        </pc:spChg>
        <pc:spChg chg="del">
          <ac:chgData name="Sachi Shah" userId="ac3c10e0d428d591" providerId="LiveId" clId="{EBC9FC31-447D-4662-82A6-40DE089908DA}" dt="2023-04-02T12:34:17.301" v="457" actId="478"/>
          <ac:spMkLst>
            <pc:docMk/>
            <pc:sldMk cId="5442769" sldId="281"/>
            <ac:spMk id="10" creationId="{1287A7E0-44FD-1E90-7AD7-CF7B41B03A47}"/>
          </ac:spMkLst>
        </pc:spChg>
        <pc:graphicFrameChg chg="del">
          <ac:chgData name="Sachi Shah" userId="ac3c10e0d428d591" providerId="LiveId" clId="{EBC9FC31-447D-4662-82A6-40DE089908DA}" dt="2023-04-02T12:34:17.301" v="457" actId="478"/>
          <ac:graphicFrameMkLst>
            <pc:docMk/>
            <pc:sldMk cId="5442769" sldId="281"/>
            <ac:graphicFrameMk id="2" creationId="{B6D90C09-70AA-4459-2B93-511037ACA8CE}"/>
          </ac:graphicFrameMkLst>
        </pc:graphicFrameChg>
        <pc:picChg chg="add mod">
          <ac:chgData name="Sachi Shah" userId="ac3c10e0d428d591" providerId="LiveId" clId="{EBC9FC31-447D-4662-82A6-40DE089908DA}" dt="2023-04-02T12:51:41.127" v="659" actId="1038"/>
          <ac:picMkLst>
            <pc:docMk/>
            <pc:sldMk cId="5442769" sldId="281"/>
            <ac:picMk id="1026" creationId="{28D8F52D-DFAC-5868-DD3C-C3DD23D9C2FE}"/>
          </ac:picMkLst>
        </pc:picChg>
      </pc:sldChg>
      <pc:sldChg chg="modSp add mod">
        <pc:chgData name="Sachi Shah" userId="ac3c10e0d428d591" providerId="LiveId" clId="{EBC9FC31-447D-4662-82A6-40DE089908DA}" dt="2023-04-05T16:14:55.444" v="737" actId="21"/>
        <pc:sldMkLst>
          <pc:docMk/>
          <pc:sldMk cId="3876301471" sldId="283"/>
        </pc:sldMkLst>
        <pc:spChg chg="mod">
          <ac:chgData name="Sachi Shah" userId="ac3c10e0d428d591" providerId="LiveId" clId="{EBC9FC31-447D-4662-82A6-40DE089908DA}" dt="2023-04-05T16:14:55.444" v="737" actId="21"/>
          <ac:spMkLst>
            <pc:docMk/>
            <pc:sldMk cId="3876301471" sldId="283"/>
            <ac:spMk id="2" creationId="{0DC7B497-3A1A-627C-16BF-CACDB829E6F8}"/>
          </ac:spMkLst>
        </pc:spChg>
      </pc:sldChg>
      <pc:sldChg chg="modSp add mod">
        <pc:chgData name="Sachi Shah" userId="ac3c10e0d428d591" providerId="LiveId" clId="{EBC9FC31-447D-4662-82A6-40DE089908DA}" dt="2023-04-02T12:30:59.061" v="455" actId="1035"/>
        <pc:sldMkLst>
          <pc:docMk/>
          <pc:sldMk cId="64163997" sldId="284"/>
        </pc:sldMkLst>
        <pc:spChg chg="mod">
          <ac:chgData name="Sachi Shah" userId="ac3c10e0d428d591" providerId="LiveId" clId="{EBC9FC31-447D-4662-82A6-40DE089908DA}" dt="2023-04-02T12:30:59.061" v="455" actId="1035"/>
          <ac:spMkLst>
            <pc:docMk/>
            <pc:sldMk cId="64163997" sldId="284"/>
            <ac:spMk id="7" creationId="{96705719-91B3-EC27-1791-28FD6AB72912}"/>
          </ac:spMkLst>
        </pc:spChg>
      </pc:sldChg>
      <pc:sldChg chg="addSp delSp modSp new mod">
        <pc:chgData name="Sachi Shah" userId="ac3c10e0d428d591" providerId="LiveId" clId="{EBC9FC31-447D-4662-82A6-40DE089908DA}" dt="2023-04-02T16:15:56.731" v="727" actId="1036"/>
        <pc:sldMkLst>
          <pc:docMk/>
          <pc:sldMk cId="3479836312" sldId="285"/>
        </pc:sldMkLst>
        <pc:spChg chg="del">
          <ac:chgData name="Sachi Shah" userId="ac3c10e0d428d591" providerId="LiveId" clId="{EBC9FC31-447D-4662-82A6-40DE089908DA}" dt="2023-04-02T12:23:28.497" v="305" actId="478"/>
          <ac:spMkLst>
            <pc:docMk/>
            <pc:sldMk cId="3479836312" sldId="285"/>
            <ac:spMk id="2" creationId="{B6BA2BE6-C4B1-9B15-7801-44C4B8365D8E}"/>
          </ac:spMkLst>
        </pc:spChg>
        <pc:spChg chg="del">
          <ac:chgData name="Sachi Shah" userId="ac3c10e0d428d591" providerId="LiveId" clId="{EBC9FC31-447D-4662-82A6-40DE089908DA}" dt="2023-04-02T12:23:28.497" v="305" actId="478"/>
          <ac:spMkLst>
            <pc:docMk/>
            <pc:sldMk cId="3479836312" sldId="285"/>
            <ac:spMk id="3" creationId="{540DAA53-0C40-BB25-0208-AEA4D4FDD5A8}"/>
          </ac:spMkLst>
        </pc:spChg>
        <pc:spChg chg="del">
          <ac:chgData name="Sachi Shah" userId="ac3c10e0d428d591" providerId="LiveId" clId="{EBC9FC31-447D-4662-82A6-40DE089908DA}" dt="2023-04-02T12:23:28.497" v="305" actId="478"/>
          <ac:spMkLst>
            <pc:docMk/>
            <pc:sldMk cId="3479836312" sldId="285"/>
            <ac:spMk id="4" creationId="{7710A6D8-F84D-7897-F9A9-96E39ACCF790}"/>
          </ac:spMkLst>
        </pc:spChg>
        <pc:spChg chg="del">
          <ac:chgData name="Sachi Shah" userId="ac3c10e0d428d591" providerId="LiveId" clId="{EBC9FC31-447D-4662-82A6-40DE089908DA}" dt="2023-04-02T12:23:28.497" v="305" actId="478"/>
          <ac:spMkLst>
            <pc:docMk/>
            <pc:sldMk cId="3479836312" sldId="285"/>
            <ac:spMk id="5" creationId="{C2F27DD2-79B8-2895-C3C3-8B61598D8551}"/>
          </ac:spMkLst>
        </pc:spChg>
        <pc:spChg chg="del">
          <ac:chgData name="Sachi Shah" userId="ac3c10e0d428d591" providerId="LiveId" clId="{EBC9FC31-447D-4662-82A6-40DE089908DA}" dt="2023-04-02T12:23:28.497" v="305" actId="478"/>
          <ac:spMkLst>
            <pc:docMk/>
            <pc:sldMk cId="3479836312" sldId="285"/>
            <ac:spMk id="6" creationId="{DFBAEBFB-1246-E18E-3116-3D6828E469C8}"/>
          </ac:spMkLst>
        </pc:spChg>
        <pc:spChg chg="del">
          <ac:chgData name="Sachi Shah" userId="ac3c10e0d428d591" providerId="LiveId" clId="{EBC9FC31-447D-4662-82A6-40DE089908DA}" dt="2023-04-02T12:23:28.497" v="305" actId="478"/>
          <ac:spMkLst>
            <pc:docMk/>
            <pc:sldMk cId="3479836312" sldId="285"/>
            <ac:spMk id="7" creationId="{239E2138-2444-EC94-D41E-FFEC300130F7}"/>
          </ac:spMkLst>
        </pc:spChg>
        <pc:spChg chg="add del">
          <ac:chgData name="Sachi Shah" userId="ac3c10e0d428d591" providerId="LiveId" clId="{EBC9FC31-447D-4662-82A6-40DE089908DA}" dt="2023-04-02T12:26:52.987" v="311" actId="22"/>
          <ac:spMkLst>
            <pc:docMk/>
            <pc:sldMk cId="3479836312" sldId="285"/>
            <ac:spMk id="11" creationId="{EDD3E326-5628-1110-0C43-3AC634C6241A}"/>
          </ac:spMkLst>
        </pc:spChg>
        <pc:spChg chg="add mod">
          <ac:chgData name="Sachi Shah" userId="ac3c10e0d428d591" providerId="LiveId" clId="{EBC9FC31-447D-4662-82A6-40DE089908DA}" dt="2023-04-02T16:15:52.884" v="723" actId="20577"/>
          <ac:spMkLst>
            <pc:docMk/>
            <pc:sldMk cId="3479836312" sldId="285"/>
            <ac:spMk id="13" creationId="{0994B9A3-C006-B9D6-2335-01A9E5C73D04}"/>
          </ac:spMkLst>
        </pc:spChg>
        <pc:spChg chg="add mod">
          <ac:chgData name="Sachi Shah" userId="ac3c10e0d428d591" providerId="LiveId" clId="{EBC9FC31-447D-4662-82A6-40DE089908DA}" dt="2023-04-02T12:28:17.974" v="355" actId="20577"/>
          <ac:spMkLst>
            <pc:docMk/>
            <pc:sldMk cId="3479836312" sldId="285"/>
            <ac:spMk id="16" creationId="{95AE689D-A173-FD2E-1BA0-478B95F9981A}"/>
          </ac:spMkLst>
        </pc:spChg>
        <pc:picChg chg="add mod">
          <ac:chgData name="Sachi Shah" userId="ac3c10e0d428d591" providerId="LiveId" clId="{EBC9FC31-447D-4662-82A6-40DE089908DA}" dt="2023-04-02T12:23:47.966" v="307" actId="1076"/>
          <ac:picMkLst>
            <pc:docMk/>
            <pc:sldMk cId="3479836312" sldId="285"/>
            <ac:picMk id="9" creationId="{E1CEF26B-EBA3-717C-ABEF-44970E932B6B}"/>
          </ac:picMkLst>
        </pc:picChg>
        <pc:picChg chg="add mod">
          <ac:chgData name="Sachi Shah" userId="ac3c10e0d428d591" providerId="LiveId" clId="{EBC9FC31-447D-4662-82A6-40DE089908DA}" dt="2023-04-02T16:15:56.731" v="727" actId="1036"/>
          <ac:picMkLst>
            <pc:docMk/>
            <pc:sldMk cId="3479836312" sldId="285"/>
            <ac:picMk id="15" creationId="{C20BA59F-A242-1155-82BD-FC2AD6D71FBA}"/>
          </ac:picMkLst>
        </pc:picChg>
      </pc:sldChg>
      <pc:sldChg chg="new del">
        <pc:chgData name="Sachi Shah" userId="ac3c10e0d428d591" providerId="LiveId" clId="{EBC9FC31-447D-4662-82A6-40DE089908DA}" dt="2023-04-02T12:28:49.355" v="357" actId="680"/>
        <pc:sldMkLst>
          <pc:docMk/>
          <pc:sldMk cId="813434726" sldId="286"/>
        </pc:sldMkLst>
      </pc:sldChg>
      <pc:sldChg chg="addSp delSp modSp new mod">
        <pc:chgData name="Sachi Shah" userId="ac3c10e0d428d591" providerId="LiveId" clId="{EBC9FC31-447D-4662-82A6-40DE089908DA}" dt="2023-04-02T12:30:43.604" v="449" actId="20577"/>
        <pc:sldMkLst>
          <pc:docMk/>
          <pc:sldMk cId="958732498" sldId="286"/>
        </pc:sldMkLst>
        <pc:spChg chg="add del">
          <ac:chgData name="Sachi Shah" userId="ac3c10e0d428d591" providerId="LiveId" clId="{EBC9FC31-447D-4662-82A6-40DE089908DA}" dt="2023-04-02T12:29:13.433" v="361" actId="478"/>
          <ac:spMkLst>
            <pc:docMk/>
            <pc:sldMk cId="958732498" sldId="286"/>
            <ac:spMk id="2" creationId="{D31EC8A9-F76D-35D5-5EE2-C1CB469E7AE5}"/>
          </ac:spMkLst>
        </pc:spChg>
        <pc:spChg chg="add del">
          <ac:chgData name="Sachi Shah" userId="ac3c10e0d428d591" providerId="LiveId" clId="{EBC9FC31-447D-4662-82A6-40DE089908DA}" dt="2023-04-02T12:29:13.433" v="361" actId="478"/>
          <ac:spMkLst>
            <pc:docMk/>
            <pc:sldMk cId="958732498" sldId="286"/>
            <ac:spMk id="3" creationId="{2DDBD099-8472-FA9B-787F-00D2E6FEA2FF}"/>
          </ac:spMkLst>
        </pc:spChg>
        <pc:spChg chg="add del">
          <ac:chgData name="Sachi Shah" userId="ac3c10e0d428d591" providerId="LiveId" clId="{EBC9FC31-447D-4662-82A6-40DE089908DA}" dt="2023-04-02T12:29:13.433" v="361" actId="478"/>
          <ac:spMkLst>
            <pc:docMk/>
            <pc:sldMk cId="958732498" sldId="286"/>
            <ac:spMk id="4" creationId="{EAB226B2-485B-6329-4727-9A43331313BD}"/>
          </ac:spMkLst>
        </pc:spChg>
        <pc:spChg chg="add del">
          <ac:chgData name="Sachi Shah" userId="ac3c10e0d428d591" providerId="LiveId" clId="{EBC9FC31-447D-4662-82A6-40DE089908DA}" dt="2023-04-02T12:29:13.433" v="361" actId="478"/>
          <ac:spMkLst>
            <pc:docMk/>
            <pc:sldMk cId="958732498" sldId="286"/>
            <ac:spMk id="5" creationId="{A103A704-D2ED-5598-EC98-EC0BD829B5A6}"/>
          </ac:spMkLst>
        </pc:spChg>
        <pc:spChg chg="add del">
          <ac:chgData name="Sachi Shah" userId="ac3c10e0d428d591" providerId="LiveId" clId="{EBC9FC31-447D-4662-82A6-40DE089908DA}" dt="2023-04-02T12:29:13.433" v="361" actId="478"/>
          <ac:spMkLst>
            <pc:docMk/>
            <pc:sldMk cId="958732498" sldId="286"/>
            <ac:spMk id="6" creationId="{C024CDF3-9853-2A24-C0FB-F3D65A53F66A}"/>
          </ac:spMkLst>
        </pc:spChg>
        <pc:spChg chg="add del">
          <ac:chgData name="Sachi Shah" userId="ac3c10e0d428d591" providerId="LiveId" clId="{EBC9FC31-447D-4662-82A6-40DE089908DA}" dt="2023-04-02T12:29:13.433" v="361" actId="478"/>
          <ac:spMkLst>
            <pc:docMk/>
            <pc:sldMk cId="958732498" sldId="286"/>
            <ac:spMk id="7" creationId="{766CD9A0-A527-7CB1-B7AD-E85BB72B9E7C}"/>
          </ac:spMkLst>
        </pc:spChg>
        <pc:spChg chg="add mod">
          <ac:chgData name="Sachi Shah" userId="ac3c10e0d428d591" providerId="LiveId" clId="{EBC9FC31-447D-4662-82A6-40DE089908DA}" dt="2023-04-02T12:29:54.550" v="375" actId="1076"/>
          <ac:spMkLst>
            <pc:docMk/>
            <pc:sldMk cId="958732498" sldId="286"/>
            <ac:spMk id="11" creationId="{DB81F167-5046-86FC-2E5F-D109FE48B646}"/>
          </ac:spMkLst>
        </pc:spChg>
        <pc:spChg chg="add mod">
          <ac:chgData name="Sachi Shah" userId="ac3c10e0d428d591" providerId="LiveId" clId="{EBC9FC31-447D-4662-82A6-40DE089908DA}" dt="2023-04-02T12:30:43.604" v="449" actId="20577"/>
          <ac:spMkLst>
            <pc:docMk/>
            <pc:sldMk cId="958732498" sldId="286"/>
            <ac:spMk id="12" creationId="{4632640B-DE1E-370A-1BC3-B9497B228C9D}"/>
          </ac:spMkLst>
        </pc:spChg>
        <pc:picChg chg="add mod">
          <ac:chgData name="Sachi Shah" userId="ac3c10e0d428d591" providerId="LiveId" clId="{EBC9FC31-447D-4662-82A6-40DE089908DA}" dt="2023-04-02T12:30:17.182" v="389" actId="1036"/>
          <ac:picMkLst>
            <pc:docMk/>
            <pc:sldMk cId="958732498" sldId="286"/>
            <ac:picMk id="9" creationId="{FD14D285-22E3-E69D-736E-C438419874E9}"/>
          </ac:picMkLst>
        </pc:picChg>
      </pc:sldChg>
      <pc:sldChg chg="addSp modSp add mod">
        <pc:chgData name="Sachi Shah" userId="ac3c10e0d428d591" providerId="LiveId" clId="{EBC9FC31-447D-4662-82A6-40DE089908DA}" dt="2023-04-02T12:50:49.626" v="640" actId="1035"/>
        <pc:sldMkLst>
          <pc:docMk/>
          <pc:sldMk cId="3046152404" sldId="287"/>
        </pc:sldMkLst>
        <pc:spChg chg="mod">
          <ac:chgData name="Sachi Shah" userId="ac3c10e0d428d591" providerId="LiveId" clId="{EBC9FC31-447D-4662-82A6-40DE089908DA}" dt="2023-04-02T12:50:38.022" v="580" actId="13926"/>
          <ac:spMkLst>
            <pc:docMk/>
            <pc:sldMk cId="3046152404" sldId="287"/>
            <ac:spMk id="10" creationId="{1287A7E0-44FD-1E90-7AD7-CF7B41B03A47}"/>
          </ac:spMkLst>
        </pc:spChg>
        <pc:graphicFrameChg chg="mod modGraphic">
          <ac:chgData name="Sachi Shah" userId="ac3c10e0d428d591" providerId="LiveId" clId="{EBC9FC31-447D-4662-82A6-40DE089908DA}" dt="2023-04-02T12:49:58.086" v="564" actId="1076"/>
          <ac:graphicFrameMkLst>
            <pc:docMk/>
            <pc:sldMk cId="3046152404" sldId="287"/>
            <ac:graphicFrameMk id="2" creationId="{B6D90C09-70AA-4459-2B93-511037ACA8CE}"/>
          </ac:graphicFrameMkLst>
        </pc:graphicFrameChg>
        <pc:picChg chg="add mod modCrop">
          <ac:chgData name="Sachi Shah" userId="ac3c10e0d428d591" providerId="LiveId" clId="{EBC9FC31-447D-4662-82A6-40DE089908DA}" dt="2023-04-02T12:50:43.907" v="603" actId="1035"/>
          <ac:picMkLst>
            <pc:docMk/>
            <pc:sldMk cId="3046152404" sldId="287"/>
            <ac:picMk id="4" creationId="{04B9627B-39F5-790B-1BA6-B5C1063C87C0}"/>
          </ac:picMkLst>
        </pc:picChg>
        <pc:picChg chg="add mod">
          <ac:chgData name="Sachi Shah" userId="ac3c10e0d428d591" providerId="LiveId" clId="{EBC9FC31-447D-4662-82A6-40DE089908DA}" dt="2023-04-02T12:50:49.626" v="640" actId="1035"/>
          <ac:picMkLst>
            <pc:docMk/>
            <pc:sldMk cId="3046152404" sldId="287"/>
            <ac:picMk id="6" creationId="{2CC19E46-F968-D4D5-8A96-81235F7F610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i="0" dirty="0">
                <a:solidFill>
                  <a:srgbClr val="000000"/>
                </a:solidFill>
                <a:effectLst/>
                <a:latin typeface="Söhne"/>
              </a:rPr>
            </a:b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28671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645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cap="none" dirty="0">
                <a:solidFill>
                  <a:schemeClr val="dk1"/>
                </a:solidFill>
                <a:effectLst/>
                <a:latin typeface="Calibri"/>
                <a:ea typeface="Calibri"/>
                <a:cs typeface="Calibri"/>
                <a:sym typeface="Calibri"/>
              </a:rPr>
              <a:t>Understanding the architecture:</a:t>
            </a:r>
            <a:br>
              <a:rPr lang="en-IN" sz="1200" b="0" i="0" u="none" strike="noStrike" cap="none" dirty="0">
                <a:solidFill>
                  <a:schemeClr val="dk1"/>
                </a:solidFill>
                <a:effectLst/>
                <a:latin typeface="Calibri"/>
                <a:ea typeface="Calibri"/>
                <a:cs typeface="Calibri"/>
                <a:sym typeface="Calibri"/>
              </a:rPr>
            </a:br>
            <a:r>
              <a:rPr lang="en-IN" sz="1200" b="0" i="0" u="none" strike="noStrike" cap="none" dirty="0">
                <a:solidFill>
                  <a:schemeClr val="dk1"/>
                </a:solidFill>
                <a:effectLst/>
                <a:latin typeface="Calibri"/>
                <a:ea typeface="Calibri"/>
                <a:cs typeface="Calibri"/>
                <a:sym typeface="Calibri"/>
              </a:rPr>
              <a:t>Each input x (image) has a shape of (240, 240, 3) and is fed into the neural network. And, it goes through the following layers:</a:t>
            </a:r>
            <a:br>
              <a:rPr lang="en-IN" sz="1200" b="0" i="0" u="none" strike="noStrike" cap="none" dirty="0">
                <a:solidFill>
                  <a:schemeClr val="dk1"/>
                </a:solidFill>
                <a:effectLst/>
                <a:latin typeface="Calibri"/>
                <a:ea typeface="Calibri"/>
                <a:cs typeface="Calibri"/>
                <a:sym typeface="Calibri"/>
              </a:rPr>
            </a:b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A Zero Padding layer with a pool size of (2, 2).</a:t>
            </a:r>
          </a:p>
          <a:p>
            <a:r>
              <a:rPr lang="en-IN" sz="1200" b="0" i="0" u="none" strike="noStrike" cap="none" dirty="0">
                <a:solidFill>
                  <a:schemeClr val="dk1"/>
                </a:solidFill>
                <a:effectLst/>
                <a:latin typeface="Calibri"/>
                <a:ea typeface="Calibri"/>
                <a:cs typeface="Calibri"/>
                <a:sym typeface="Calibri"/>
              </a:rPr>
              <a:t>A convolutional layer with 32 filters, with a filter size of (7, 7) and a stride equal to 1.(</a:t>
            </a:r>
            <a:r>
              <a:rPr lang="en-US" b="1" dirty="0"/>
              <a:t>filters are applied to the input image to extract features such as edges, textures, and shapes)</a:t>
            </a:r>
            <a:endParaRPr lang="en-IN" sz="1200" b="0" i="0" u="none" strike="noStrike" cap="none" dirty="0">
              <a:solidFill>
                <a:schemeClr val="dk1"/>
              </a:solidFill>
              <a:effectLst/>
              <a:latin typeface="Calibri"/>
              <a:ea typeface="Calibri"/>
              <a:cs typeface="Calibri"/>
              <a:sym typeface="Calibri"/>
            </a:endParaRPr>
          </a:p>
          <a:p>
            <a:r>
              <a:rPr lang="en-IN" sz="1200" b="0" i="0" u="none" strike="noStrike" cap="none" dirty="0">
                <a:solidFill>
                  <a:schemeClr val="dk1"/>
                </a:solidFill>
                <a:effectLst/>
                <a:latin typeface="Calibri"/>
                <a:ea typeface="Calibri"/>
                <a:cs typeface="Calibri"/>
                <a:sym typeface="Calibri"/>
              </a:rPr>
              <a:t>A batch normalization layer to normalize pixel values to speed up computation.</a:t>
            </a:r>
          </a:p>
          <a:p>
            <a:r>
              <a:rPr lang="en-IN" sz="1200" b="0" i="0" u="none" strike="noStrike" cap="none" dirty="0">
                <a:solidFill>
                  <a:schemeClr val="dk1"/>
                </a:solidFill>
                <a:effectLst/>
                <a:latin typeface="Calibri"/>
                <a:ea typeface="Calibri"/>
                <a:cs typeface="Calibri"/>
                <a:sym typeface="Calibri"/>
              </a:rPr>
              <a:t>A </a:t>
            </a:r>
            <a:r>
              <a:rPr lang="en-IN" sz="1200" b="0" i="0" u="none" strike="noStrike" cap="none" dirty="0" err="1">
                <a:solidFill>
                  <a:schemeClr val="dk1"/>
                </a:solidFill>
                <a:effectLst/>
                <a:latin typeface="Calibri"/>
                <a:ea typeface="Calibri"/>
                <a:cs typeface="Calibri"/>
                <a:sym typeface="Calibri"/>
              </a:rPr>
              <a:t>ReLU</a:t>
            </a:r>
            <a:r>
              <a:rPr lang="en-IN" sz="1200" b="0" i="0" u="none" strike="noStrike" cap="none" dirty="0">
                <a:solidFill>
                  <a:schemeClr val="dk1"/>
                </a:solidFill>
                <a:effectLst/>
                <a:latin typeface="Calibri"/>
                <a:ea typeface="Calibri"/>
                <a:cs typeface="Calibri"/>
                <a:sym typeface="Calibri"/>
              </a:rPr>
              <a:t> activation layer.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cap="none" dirty="0">
                <a:solidFill>
                  <a:schemeClr val="dk1"/>
                </a:solidFill>
                <a:effectLst/>
                <a:latin typeface="Calibri"/>
                <a:ea typeface="Calibri"/>
                <a:cs typeface="Calibri"/>
                <a:sym typeface="Calibri"/>
              </a:rPr>
              <a:t>A Max Pooling layer with f=4 and s=4.(</a:t>
            </a:r>
            <a:r>
              <a:rPr lang="en-US" b="1" dirty="0"/>
              <a:t>down-sample the feature maps, reducing the spatial dimensions while retaining the most important information. </a:t>
            </a:r>
            <a:r>
              <a:rPr lang="en-IN" sz="1200" b="0" i="0" u="none" strike="noStrike" cap="none" dirty="0">
                <a:solidFill>
                  <a:schemeClr val="dk1"/>
                </a:solidFill>
                <a:effectLst/>
                <a:latin typeface="Calibri"/>
                <a:ea typeface="Calibri"/>
                <a:cs typeface="Calibri"/>
                <a:sym typeface="Calibri"/>
              </a:rPr>
              <a:t>)</a:t>
            </a:r>
          </a:p>
          <a:p>
            <a:r>
              <a:rPr lang="en-IN" sz="1200" b="0" i="0" u="none" strike="noStrike" cap="none" dirty="0">
                <a:solidFill>
                  <a:schemeClr val="dk1"/>
                </a:solidFill>
                <a:effectLst/>
                <a:latin typeface="Calibri"/>
                <a:ea typeface="Calibri"/>
                <a:cs typeface="Calibri"/>
                <a:sym typeface="Calibri"/>
              </a:rPr>
              <a:t>A Max Pooling layer with f=4 and s=4, same as before.</a:t>
            </a:r>
          </a:p>
          <a:p>
            <a:r>
              <a:rPr lang="en-IN" sz="1200" b="0" i="0" u="none" strike="noStrike" cap="none" dirty="0">
                <a:solidFill>
                  <a:schemeClr val="dk1"/>
                </a:solidFill>
                <a:effectLst/>
                <a:latin typeface="Calibri"/>
                <a:ea typeface="Calibri"/>
                <a:cs typeface="Calibri"/>
                <a:sym typeface="Calibri"/>
              </a:rPr>
              <a:t>A flatten layer in order to flatten the 3-dimensional matrix into a one-dimensional vector.</a:t>
            </a:r>
          </a:p>
          <a:p>
            <a:r>
              <a:rPr lang="en-IN" sz="1200" b="0" i="0" u="none" strike="noStrike" cap="none" dirty="0">
                <a:solidFill>
                  <a:schemeClr val="dk1"/>
                </a:solidFill>
                <a:effectLst/>
                <a:latin typeface="Calibri"/>
                <a:ea typeface="Calibri"/>
                <a:cs typeface="Calibri"/>
                <a:sym typeface="Calibri"/>
              </a:rPr>
              <a:t>A Dense (output unit) fully connected layer with one neuron with a sigmoid activation (since this is a binary classification task).(</a:t>
            </a:r>
            <a:r>
              <a:rPr lang="en-US" b="1" dirty="0"/>
              <a:t>make a prediction or classify the image</a:t>
            </a:r>
            <a:r>
              <a:rPr lang="en-IN" sz="1200" b="0" i="0" u="none" strike="noStrike" cap="none" dirty="0">
                <a:solidFill>
                  <a:schemeClr val="dk1"/>
                </a:solidFill>
                <a:effectLst/>
                <a:latin typeface="Calibri"/>
                <a:ea typeface="Calibri"/>
                <a:cs typeface="Calibri"/>
                <a:sym typeface="Calibri"/>
              </a:rPr>
              <a:t>)</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12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7958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21"/>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2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1"/>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23"/>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23"/>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23"/>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23"/>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23"/>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1" name="Google Shape;51;p24"/>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Google Shape;52;p24"/>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3" name="Google Shape;53;p24"/>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4"/>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2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25"/>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8" name="Google Shape;58;p25"/>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25"/>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Google Shape;60;p2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2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26"/>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26"/>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26"/>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 name="Google Shape;71;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27"/>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7"/>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2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lab.research.google.com/drive/1IbOlq5fJAPWNlRB7Wy6I4QsKRf-euE8z?usp=sharing" TargetMode="External"/><Relationship Id="rId1" Type="http://schemas.openxmlformats.org/officeDocument/2006/relationships/slideLayout" Target="../slideLayouts/slideLayout1.xml"/><Relationship Id="rId5" Type="http://schemas.openxmlformats.org/officeDocument/2006/relationships/image" Target="../media/image10.tiff"/><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E44D-9838-371F-BF7E-3B91C4E91A6D}"/>
              </a:ext>
            </a:extLst>
          </p:cNvPr>
          <p:cNvSpPr>
            <a:spLocks noGrp="1"/>
          </p:cNvSpPr>
          <p:nvPr>
            <p:ph type="title"/>
          </p:nvPr>
        </p:nvSpPr>
        <p:spPr>
          <a:xfrm>
            <a:off x="722313" y="2701392"/>
            <a:ext cx="7772400" cy="1362075"/>
          </a:xfrm>
        </p:spPr>
        <p:txBody>
          <a:bodyPr/>
          <a:lstStyle/>
          <a:p>
            <a:r>
              <a:rPr lang="en-US" dirty="0">
                <a:latin typeface="Constantia" panose="02030602050306030303" pitchFamily="18" charset="0"/>
              </a:rPr>
              <a:t>Brain Tumor Detection using Neural Networks</a:t>
            </a:r>
            <a:endParaRPr lang="en-IN" dirty="0">
              <a:latin typeface="Constantia" panose="02030602050306030303" pitchFamily="18" charset="0"/>
            </a:endParaRPr>
          </a:p>
        </p:txBody>
      </p:sp>
      <p:sp>
        <p:nvSpPr>
          <p:cNvPr id="3" name="Text Placeholder 2">
            <a:extLst>
              <a:ext uri="{FF2B5EF4-FFF2-40B4-BE49-F238E27FC236}">
                <a16:creationId xmlns:a16="http://schemas.microsoft.com/office/drawing/2014/main" id="{686C4A93-9E5C-16FD-0270-6E146AA09469}"/>
              </a:ext>
            </a:extLst>
          </p:cNvPr>
          <p:cNvSpPr>
            <a:spLocks noGrp="1"/>
          </p:cNvSpPr>
          <p:nvPr>
            <p:ph type="body" idx="1"/>
          </p:nvPr>
        </p:nvSpPr>
        <p:spPr>
          <a:xfrm>
            <a:off x="537378" y="2219220"/>
            <a:ext cx="2072258" cy="482172"/>
          </a:xfrm>
        </p:spPr>
        <p:txBody>
          <a:bodyPr/>
          <a:lstStyle/>
          <a:p>
            <a:r>
              <a:rPr lang="en-IN" dirty="0">
                <a:latin typeface="Constantia" panose="02030602050306030303" pitchFamily="18" charset="0"/>
              </a:rPr>
              <a:t>NN Project</a:t>
            </a:r>
          </a:p>
        </p:txBody>
      </p:sp>
      <p:sp>
        <p:nvSpPr>
          <p:cNvPr id="4" name="Slide Number Placeholder 3">
            <a:extLst>
              <a:ext uri="{FF2B5EF4-FFF2-40B4-BE49-F238E27FC236}">
                <a16:creationId xmlns:a16="http://schemas.microsoft.com/office/drawing/2014/main" id="{0BCCF4CF-CBBF-2155-E601-325C2F68F8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
        <p:nvSpPr>
          <p:cNvPr id="5" name="TextBox 4">
            <a:extLst>
              <a:ext uri="{FF2B5EF4-FFF2-40B4-BE49-F238E27FC236}">
                <a16:creationId xmlns:a16="http://schemas.microsoft.com/office/drawing/2014/main" id="{CFBCC22C-C6A7-C253-F805-FE667523EFEF}"/>
              </a:ext>
            </a:extLst>
          </p:cNvPr>
          <p:cNvSpPr txBox="1"/>
          <p:nvPr/>
        </p:nvSpPr>
        <p:spPr>
          <a:xfrm>
            <a:off x="6553200" y="5003515"/>
            <a:ext cx="2291137" cy="1323439"/>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Batch: EC3</a:t>
            </a:r>
          </a:p>
          <a:p>
            <a:r>
              <a:rPr lang="en-IN" sz="1600" dirty="0">
                <a:latin typeface="Times New Roman" panose="02020603050405020304" pitchFamily="18" charset="0"/>
                <a:cs typeface="Times New Roman" panose="02020603050405020304" pitchFamily="18" charset="0"/>
              </a:rPr>
              <a:t>Team Members: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Aaqil Modak – C063</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Esha Shah – C093</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Sachi Shah – C094</a:t>
            </a:r>
          </a:p>
        </p:txBody>
      </p:sp>
    </p:spTree>
    <p:extLst>
      <p:ext uri="{BB962C8B-B14F-4D97-AF65-F5344CB8AC3E}">
        <p14:creationId xmlns:p14="http://schemas.microsoft.com/office/powerpoint/2010/main" val="3140213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14D285-22E3-E69D-736E-C438419874E9}"/>
              </a:ext>
            </a:extLst>
          </p:cNvPr>
          <p:cNvPicPr>
            <a:picLocks noChangeAspect="1"/>
          </p:cNvPicPr>
          <p:nvPr/>
        </p:nvPicPr>
        <p:blipFill>
          <a:blip r:embed="rId2"/>
          <a:stretch>
            <a:fillRect/>
          </a:stretch>
        </p:blipFill>
        <p:spPr>
          <a:xfrm>
            <a:off x="434762" y="1699789"/>
            <a:ext cx="8274475" cy="4121362"/>
          </a:xfrm>
          <a:prstGeom prst="rect">
            <a:avLst/>
          </a:prstGeom>
        </p:spPr>
      </p:pic>
      <p:sp>
        <p:nvSpPr>
          <p:cNvPr id="11" name="TextBox 10">
            <a:extLst>
              <a:ext uri="{FF2B5EF4-FFF2-40B4-BE49-F238E27FC236}">
                <a16:creationId xmlns:a16="http://schemas.microsoft.com/office/drawing/2014/main" id="{DB81F167-5046-86FC-2E5F-D109FE48B646}"/>
              </a:ext>
            </a:extLst>
          </p:cNvPr>
          <p:cNvSpPr txBox="1"/>
          <p:nvPr/>
        </p:nvSpPr>
        <p:spPr>
          <a:xfrm>
            <a:off x="434762" y="5979171"/>
            <a:ext cx="8274474" cy="307777"/>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Now, we </a:t>
            </a:r>
            <a:r>
              <a:rPr lang="en-US" dirty="0">
                <a:latin typeface="Times New Roman" panose="02020603050405020304" pitchFamily="18" charset="0"/>
                <a:cs typeface="Times New Roman" panose="02020603050405020304" pitchFamily="18" charset="0"/>
              </a:rPr>
              <a:t>u</a:t>
            </a:r>
            <a:r>
              <a:rPr lang="en-US" b="0" i="0" dirty="0">
                <a:effectLst/>
                <a:latin typeface="Times New Roman" panose="02020603050405020304" pitchFamily="18" charset="0"/>
                <a:cs typeface="Times New Roman" panose="02020603050405020304" pitchFamily="18" charset="0"/>
              </a:rPr>
              <a:t>sed the augmented data to train our convolutional neural network.</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632640B-DE1E-370A-1BC3-B9497B228C9D}"/>
              </a:ext>
            </a:extLst>
          </p:cNvPr>
          <p:cNvSpPr txBox="1"/>
          <p:nvPr/>
        </p:nvSpPr>
        <p:spPr>
          <a:xfrm>
            <a:off x="434762" y="1367600"/>
            <a:ext cx="8274474" cy="307777"/>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Performing Data Augmentation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73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520575"/>
            <a:ext cx="7772400" cy="749918"/>
          </a:xfrm>
        </p:spPr>
        <p:txBody>
          <a:bodyPr/>
          <a:lstStyle/>
          <a:p>
            <a:pPr algn="ctr"/>
            <a:r>
              <a:rPr lang="en-IN" sz="3600" b="0" i="0" u="none" strike="noStrike" cap="none" dirty="0">
                <a:solidFill>
                  <a:schemeClr val="dk1"/>
                </a:solidFill>
                <a:latin typeface="Book Antiqua"/>
                <a:ea typeface="Book Antiqua"/>
                <a:cs typeface="Book Antiqua"/>
                <a:sym typeface="Book Antiqua"/>
              </a:rPr>
              <a:t>Implementation and Discussion</a:t>
            </a:r>
            <a:endParaRPr lang="en-IN" sz="3600" dirty="0"/>
          </a:p>
        </p:txBody>
      </p:sp>
      <p:sp>
        <p:nvSpPr>
          <p:cNvPr id="7" name="TextBox 6">
            <a:extLst>
              <a:ext uri="{FF2B5EF4-FFF2-40B4-BE49-F238E27FC236}">
                <a16:creationId xmlns:a16="http://schemas.microsoft.com/office/drawing/2014/main" id="{96705719-91B3-EC27-1791-28FD6AB72912}"/>
              </a:ext>
            </a:extLst>
          </p:cNvPr>
          <p:cNvSpPr txBox="1"/>
          <p:nvPr/>
        </p:nvSpPr>
        <p:spPr>
          <a:xfrm>
            <a:off x="729465" y="2438315"/>
            <a:ext cx="7957335" cy="4124206"/>
          </a:xfrm>
          <a:prstGeom prst="rect">
            <a:avLst/>
          </a:prstGeom>
          <a:noFill/>
        </p:spPr>
        <p:txBody>
          <a:bodyPr wrap="square" rtlCol="0">
            <a:spAutoFit/>
          </a:bodyPr>
          <a:lstStyle/>
          <a:p>
            <a:r>
              <a:rPr lang="en-US" sz="2400" u="sng" dirty="0">
                <a:latin typeface="Book Antiqua" panose="02040602050305030304" pitchFamily="18" charset="0"/>
              </a:rPr>
              <a:t>Implementation</a:t>
            </a:r>
          </a:p>
          <a:p>
            <a:endParaRPr lang="en-US" dirty="0">
              <a:latin typeface="Book Antiqua" panose="02040602050305030304" pitchFamily="18" charset="0"/>
            </a:endParaRPr>
          </a:p>
          <a:p>
            <a:pPr marL="342900" indent="-342900">
              <a:buFont typeface="Wingdings" panose="05000000000000000000" pitchFamily="2" charset="2"/>
              <a:buChar char="q"/>
            </a:pPr>
            <a:r>
              <a:rPr lang="en-US" sz="2400" dirty="0">
                <a:latin typeface="Book Antiqua" panose="02040602050305030304" pitchFamily="18" charset="0"/>
              </a:rPr>
              <a:t>Data Preparation &amp; Preprocessing</a:t>
            </a:r>
          </a:p>
          <a:p>
            <a:pPr marL="715963" lvl="2" indent="-342900">
              <a:buFont typeface="+mj-lt"/>
              <a:buAutoNum type="arabicPeriod"/>
            </a:pPr>
            <a:r>
              <a:rPr lang="en-US" sz="1600" b="0" i="0" dirty="0">
                <a:solidFill>
                  <a:srgbClr val="24292F"/>
                </a:solidFill>
                <a:effectLst/>
                <a:latin typeface="Times New Roman" panose="02020603050405020304" pitchFamily="18" charset="0"/>
                <a:cs typeface="Times New Roman" panose="02020603050405020304" pitchFamily="18" charset="0"/>
              </a:rPr>
              <a:t>Crop the part of the image that contains only the brain (which is the most important part of the image).</a:t>
            </a:r>
          </a:p>
          <a:p>
            <a:pPr marL="715963" lvl="2" indent="-342900">
              <a:buFont typeface="+mj-lt"/>
              <a:buAutoNum type="arabicPeriod"/>
            </a:pPr>
            <a:r>
              <a:rPr lang="en-US" sz="1600" b="0" i="0" dirty="0">
                <a:solidFill>
                  <a:srgbClr val="24292F"/>
                </a:solidFill>
                <a:effectLst/>
                <a:latin typeface="Times New Roman" panose="02020603050405020304" pitchFamily="18" charset="0"/>
                <a:cs typeface="Times New Roman" panose="02020603050405020304" pitchFamily="18" charset="0"/>
              </a:rPr>
              <a:t>Resize the image: because images in the dataset come in different sizes. So, all images should have the same shape to feed it as an input to the neural network.</a:t>
            </a:r>
          </a:p>
          <a:p>
            <a:pPr marL="715963" lvl="2" indent="-342900">
              <a:buFont typeface="+mj-lt"/>
              <a:buAutoNum type="arabicPeriod"/>
            </a:pPr>
            <a:r>
              <a:rPr lang="en-US" sz="1600" b="0" i="0" dirty="0">
                <a:solidFill>
                  <a:srgbClr val="24292F"/>
                </a:solidFill>
                <a:effectLst/>
                <a:latin typeface="Times New Roman" panose="02020603050405020304" pitchFamily="18" charset="0"/>
                <a:cs typeface="Times New Roman" panose="02020603050405020304" pitchFamily="18" charset="0"/>
              </a:rPr>
              <a:t>Apply normalization: to scale pixel values to the range 0-1.</a:t>
            </a:r>
            <a:endParaRPr lang="en-US" sz="1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a:latin typeface="Book Antiqua" panose="02040602050305030304" pitchFamily="18" charset="0"/>
              </a:rPr>
              <a:t>Data Split</a:t>
            </a:r>
          </a:p>
          <a:p>
            <a:pPr marL="715963" indent="-342900">
              <a:buFont typeface="+mj-lt"/>
              <a:buAutoNum type="arabicPeriod"/>
            </a:pPr>
            <a:r>
              <a:rPr lang="en-US" sz="1600" dirty="0">
                <a:latin typeface="Book Antiqua" panose="02040602050305030304" pitchFamily="18" charset="0"/>
              </a:rPr>
              <a:t>70% of the data for training.</a:t>
            </a:r>
          </a:p>
          <a:p>
            <a:pPr marL="715963" indent="-342900">
              <a:buFont typeface="+mj-lt"/>
              <a:buAutoNum type="arabicPeriod"/>
            </a:pPr>
            <a:r>
              <a:rPr lang="en-US" sz="1600" dirty="0">
                <a:latin typeface="Book Antiqua" panose="02040602050305030304" pitchFamily="18" charset="0"/>
              </a:rPr>
              <a:t>15% of the data for validation.</a:t>
            </a:r>
          </a:p>
          <a:p>
            <a:pPr marL="715963" indent="-342900">
              <a:buFont typeface="+mj-lt"/>
              <a:buAutoNum type="arabicPeriod"/>
            </a:pPr>
            <a:r>
              <a:rPr lang="en-US" sz="1600" dirty="0">
                <a:latin typeface="Book Antiqua" panose="02040602050305030304" pitchFamily="18" charset="0"/>
              </a:rPr>
              <a:t>15% of the data for testing.</a:t>
            </a:r>
          </a:p>
          <a:p>
            <a:pPr marL="342900" indent="-342900">
              <a:buFont typeface="Wingdings" panose="05000000000000000000" pitchFamily="2" charset="2"/>
              <a:buChar char="q"/>
            </a:pPr>
            <a:r>
              <a:rPr lang="en-US" sz="2400" dirty="0">
                <a:latin typeface="Book Antiqua" panose="02040602050305030304" pitchFamily="18" charset="0"/>
              </a:rPr>
              <a:t>Model Building</a:t>
            </a:r>
          </a:p>
          <a:p>
            <a:pPr marL="342900" indent="-342900">
              <a:buFont typeface="Wingdings" panose="05000000000000000000" pitchFamily="2" charset="2"/>
              <a:buChar char="q"/>
            </a:pPr>
            <a:r>
              <a:rPr lang="en-US" sz="2400" dirty="0">
                <a:latin typeface="Book Antiqua" panose="02040602050305030304" pitchFamily="18" charset="0"/>
              </a:rPr>
              <a:t>Results Interpretation</a:t>
            </a:r>
          </a:p>
        </p:txBody>
      </p:sp>
    </p:spTree>
    <p:extLst>
      <p:ext uri="{BB962C8B-B14F-4D97-AF65-F5344CB8AC3E}">
        <p14:creationId xmlns:p14="http://schemas.microsoft.com/office/powerpoint/2010/main" val="6416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ural Network Architecture">
            <a:extLst>
              <a:ext uri="{FF2B5EF4-FFF2-40B4-BE49-F238E27FC236}">
                <a16:creationId xmlns:a16="http://schemas.microsoft.com/office/drawing/2014/main" id="{28D8F52D-DFAC-5868-DD3C-C3DD23D9C2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445" b="3777"/>
          <a:stretch/>
        </p:blipFill>
        <p:spPr bwMode="auto">
          <a:xfrm>
            <a:off x="285750" y="2263140"/>
            <a:ext cx="9144000" cy="41033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38DE79-7867-E96B-7EA2-BAF3062528E6}"/>
              </a:ext>
            </a:extLst>
          </p:cNvPr>
          <p:cNvSpPr txBox="1"/>
          <p:nvPr/>
        </p:nvSpPr>
        <p:spPr>
          <a:xfrm>
            <a:off x="114300" y="1652052"/>
            <a:ext cx="4572000"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This is the architecture that we’ve built: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2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a:extLst>
              <a:ext uri="{FF2B5EF4-FFF2-40B4-BE49-F238E27FC236}">
                <a16:creationId xmlns:a16="http://schemas.microsoft.com/office/drawing/2014/main" id="{1287A7E0-44FD-1E90-7AD7-CF7B41B03A47}"/>
              </a:ext>
            </a:extLst>
          </p:cNvPr>
          <p:cNvSpPr txBox="1"/>
          <p:nvPr/>
        </p:nvSpPr>
        <p:spPr>
          <a:xfrm>
            <a:off x="375556" y="1414606"/>
            <a:ext cx="8392885" cy="3908762"/>
          </a:xfrm>
          <a:prstGeom prst="rect">
            <a:avLst/>
          </a:prstGeom>
          <a:noFill/>
        </p:spPr>
        <p:txBody>
          <a:bodyPr wrap="square">
            <a:spAutoFit/>
          </a:bodyPr>
          <a:lstStyle/>
          <a:p>
            <a:r>
              <a:rPr lang="en-US" sz="2400" u="sng" dirty="0">
                <a:latin typeface="Book Antiqua" panose="02040602050305030304" pitchFamily="18" charset="0"/>
              </a:rPr>
              <a:t>Discussion</a:t>
            </a:r>
            <a:endParaRPr lang="en-US" sz="2400" dirty="0">
              <a:solidFill>
                <a:srgbClr val="24292F"/>
              </a:solidFill>
              <a:latin typeface="Book Antiqua" panose="02040602050305030304" pitchFamily="18" charset="0"/>
            </a:endParaRPr>
          </a:p>
          <a:p>
            <a:pPr marL="285750" indent="-285750" algn="l">
              <a:buFont typeface="Wingdings" panose="05000000000000000000" pitchFamily="2" charset="2"/>
              <a:buChar char="q"/>
            </a:pPr>
            <a:r>
              <a:rPr lang="en-US" sz="1600" dirty="0">
                <a:solidFill>
                  <a:srgbClr val="24292F"/>
                </a:solidFill>
                <a:latin typeface="Book Antiqua" panose="02040602050305030304" pitchFamily="18" charset="0"/>
              </a:rPr>
              <a:t>The model was trained for 24 epochs and these are the loss &amp; accuracy plots:</a:t>
            </a:r>
          </a:p>
          <a:p>
            <a:pPr algn="l"/>
            <a:endParaRPr lang="en-US" sz="1600" dirty="0">
              <a:solidFill>
                <a:srgbClr val="24292F"/>
              </a:solidFill>
              <a:highlight>
                <a:srgbClr val="C0C0C0"/>
              </a:highlight>
              <a:latin typeface="Book Antiqua" panose="02040602050305030304" pitchFamily="18" charset="0"/>
            </a:endParaRPr>
          </a:p>
          <a:p>
            <a:pPr marL="285750" indent="-285750" algn="l">
              <a:buFont typeface="Wingdings" panose="05000000000000000000" pitchFamily="2" charset="2"/>
              <a:buChar char="q"/>
            </a:pPr>
            <a:endParaRPr lang="en-US" sz="1600" dirty="0">
              <a:solidFill>
                <a:srgbClr val="24292F"/>
              </a:solidFill>
              <a:latin typeface="Book Antiqua" panose="02040602050305030304" pitchFamily="18" charset="0"/>
            </a:endParaRPr>
          </a:p>
          <a:p>
            <a:pPr marL="285750" indent="-285750" algn="l">
              <a:buFont typeface="Wingdings" panose="05000000000000000000" pitchFamily="2" charset="2"/>
              <a:buChar char="q"/>
            </a:pPr>
            <a:endParaRPr lang="en-US" sz="1600" dirty="0">
              <a:solidFill>
                <a:srgbClr val="24292F"/>
              </a:solidFill>
              <a:latin typeface="Book Antiqua" panose="02040602050305030304" pitchFamily="18" charset="0"/>
            </a:endParaRPr>
          </a:p>
          <a:p>
            <a:pPr marL="285750" indent="-285750" algn="l">
              <a:buFont typeface="Wingdings" panose="05000000000000000000" pitchFamily="2" charset="2"/>
              <a:buChar char="q"/>
            </a:pPr>
            <a:endParaRPr lang="en-US" sz="1600" dirty="0">
              <a:solidFill>
                <a:srgbClr val="24292F"/>
              </a:solidFill>
              <a:latin typeface="Book Antiqua" panose="02040602050305030304" pitchFamily="18" charset="0"/>
            </a:endParaRPr>
          </a:p>
          <a:p>
            <a:pPr marL="285750" indent="-285750" algn="l">
              <a:buFont typeface="Wingdings" panose="05000000000000000000" pitchFamily="2" charset="2"/>
              <a:buChar char="q"/>
            </a:pPr>
            <a:endParaRPr lang="en-US" sz="1600" dirty="0">
              <a:solidFill>
                <a:srgbClr val="24292F"/>
              </a:solidFill>
              <a:latin typeface="Book Antiqua" panose="02040602050305030304" pitchFamily="18" charset="0"/>
            </a:endParaRPr>
          </a:p>
          <a:p>
            <a:pPr marL="285750" indent="-285750" algn="l">
              <a:buFont typeface="Wingdings" panose="05000000000000000000" pitchFamily="2" charset="2"/>
              <a:buChar char="q"/>
            </a:pPr>
            <a:endParaRPr lang="en-US" sz="1600" dirty="0">
              <a:solidFill>
                <a:srgbClr val="24292F"/>
              </a:solidFill>
              <a:latin typeface="Book Antiqua" panose="02040602050305030304" pitchFamily="18" charset="0"/>
            </a:endParaRPr>
          </a:p>
          <a:p>
            <a:pPr marL="285750" indent="-285750" algn="l">
              <a:buFont typeface="Wingdings" panose="05000000000000000000" pitchFamily="2" charset="2"/>
              <a:buChar char="q"/>
            </a:pPr>
            <a:endParaRPr lang="en-US" sz="1600" dirty="0">
              <a:solidFill>
                <a:srgbClr val="24292F"/>
              </a:solidFill>
              <a:latin typeface="Book Antiqua" panose="02040602050305030304" pitchFamily="18" charset="0"/>
            </a:endParaRPr>
          </a:p>
          <a:p>
            <a:pPr marL="285750" indent="-285750" algn="l">
              <a:buFont typeface="Wingdings" panose="05000000000000000000" pitchFamily="2" charset="2"/>
              <a:buChar char="q"/>
            </a:pPr>
            <a:endParaRPr lang="en-US" sz="1600" dirty="0">
              <a:solidFill>
                <a:srgbClr val="24292F"/>
              </a:solidFill>
              <a:latin typeface="Book Antiqua" panose="02040602050305030304" pitchFamily="18" charset="0"/>
            </a:endParaRPr>
          </a:p>
          <a:p>
            <a:pPr marL="285750" indent="-285750" algn="l">
              <a:buFont typeface="Wingdings" panose="05000000000000000000" pitchFamily="2" charset="2"/>
              <a:buChar char="q"/>
            </a:pPr>
            <a:endParaRPr lang="en-US" sz="1600" dirty="0">
              <a:solidFill>
                <a:srgbClr val="24292F"/>
              </a:solidFill>
              <a:latin typeface="Book Antiqua" panose="02040602050305030304" pitchFamily="18" charset="0"/>
            </a:endParaRPr>
          </a:p>
          <a:p>
            <a:pPr marL="285750" indent="-285750" algn="l">
              <a:buFont typeface="Wingdings" panose="05000000000000000000" pitchFamily="2" charset="2"/>
              <a:buChar char="q"/>
            </a:pPr>
            <a:endParaRPr lang="en-US" sz="1600" dirty="0">
              <a:solidFill>
                <a:srgbClr val="24292F"/>
              </a:solidFill>
              <a:latin typeface="Book Antiqua" panose="02040602050305030304" pitchFamily="18" charset="0"/>
            </a:endParaRPr>
          </a:p>
          <a:p>
            <a:pPr marL="285750" indent="-285750" algn="l">
              <a:buFont typeface="Wingdings" panose="05000000000000000000" pitchFamily="2" charset="2"/>
              <a:buChar char="q"/>
            </a:pPr>
            <a:r>
              <a:rPr lang="en-US" sz="1600" dirty="0">
                <a:solidFill>
                  <a:srgbClr val="24292F"/>
                </a:solidFill>
                <a:latin typeface="Book Antiqua" panose="02040602050305030304" pitchFamily="18" charset="0"/>
              </a:rPr>
              <a:t>The best validation accuracy was achieved on the 23rd iteration.</a:t>
            </a:r>
          </a:p>
          <a:p>
            <a:pPr marL="285750" indent="-285750" algn="l">
              <a:buFont typeface="Wingdings" panose="05000000000000000000" pitchFamily="2" charset="2"/>
              <a:buChar char="q"/>
            </a:pPr>
            <a:endParaRPr lang="en-US" sz="1600" dirty="0">
              <a:solidFill>
                <a:srgbClr val="24292F"/>
              </a:solidFill>
              <a:latin typeface="Book Antiqua" panose="02040602050305030304" pitchFamily="18" charset="0"/>
            </a:endParaRPr>
          </a:p>
          <a:p>
            <a:pPr marL="285750" indent="-285750" algn="l">
              <a:buFont typeface="Wingdings" panose="05000000000000000000" pitchFamily="2" charset="2"/>
              <a:buChar char="q"/>
            </a:pPr>
            <a:r>
              <a:rPr lang="en-US" sz="1600" dirty="0">
                <a:solidFill>
                  <a:srgbClr val="24292F"/>
                </a:solidFill>
                <a:latin typeface="Book Antiqua" panose="02040602050305030304" pitchFamily="18" charset="0"/>
              </a:rPr>
              <a:t>T</a:t>
            </a:r>
            <a:r>
              <a:rPr lang="en-US" sz="1600" b="0" i="0" dirty="0">
                <a:solidFill>
                  <a:srgbClr val="24292F"/>
                </a:solidFill>
                <a:effectLst/>
                <a:latin typeface="Book Antiqua" panose="02040602050305030304" pitchFamily="18" charset="0"/>
              </a:rPr>
              <a:t>he best model (the one with the best validation accuracy) detects brain tumor with:</a:t>
            </a:r>
          </a:p>
        </p:txBody>
      </p:sp>
      <p:graphicFrame>
        <p:nvGraphicFramePr>
          <p:cNvPr id="2" name="Table 2">
            <a:extLst>
              <a:ext uri="{FF2B5EF4-FFF2-40B4-BE49-F238E27FC236}">
                <a16:creationId xmlns:a16="http://schemas.microsoft.com/office/drawing/2014/main" id="{B6D90C09-70AA-4459-2B93-511037ACA8CE}"/>
              </a:ext>
            </a:extLst>
          </p:cNvPr>
          <p:cNvGraphicFramePr>
            <a:graphicFrameLocks noGrp="1"/>
          </p:cNvGraphicFramePr>
          <p:nvPr>
            <p:extLst>
              <p:ext uri="{D42A27DB-BD31-4B8C-83A1-F6EECF244321}">
                <p14:modId xmlns:p14="http://schemas.microsoft.com/office/powerpoint/2010/main" val="1784151436"/>
              </p:ext>
            </p:extLst>
          </p:nvPr>
        </p:nvGraphicFramePr>
        <p:xfrm>
          <a:off x="1523998" y="5374448"/>
          <a:ext cx="6096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127223436"/>
                    </a:ext>
                  </a:extLst>
                </a:gridCol>
                <a:gridCol w="2032000">
                  <a:extLst>
                    <a:ext uri="{9D8B030D-6E8A-4147-A177-3AD203B41FA5}">
                      <a16:colId xmlns:a16="http://schemas.microsoft.com/office/drawing/2014/main" val="199828844"/>
                    </a:ext>
                  </a:extLst>
                </a:gridCol>
                <a:gridCol w="2032000">
                  <a:extLst>
                    <a:ext uri="{9D8B030D-6E8A-4147-A177-3AD203B41FA5}">
                      <a16:colId xmlns:a16="http://schemas.microsoft.com/office/drawing/2014/main" val="1233918551"/>
                    </a:ext>
                  </a:extLst>
                </a:gridCol>
              </a:tblGrid>
              <a:tr h="370840">
                <a:tc>
                  <a:txBody>
                    <a:bodyPr/>
                    <a:lstStyle/>
                    <a:p>
                      <a:endParaRPr lang="en-IN" b="1"/>
                    </a:p>
                  </a:txBody>
                  <a:tcPr>
                    <a:solidFill>
                      <a:schemeClr val="bg1">
                        <a:lumMod val="85000"/>
                      </a:schemeClr>
                    </a:solidFill>
                  </a:tcPr>
                </a:tc>
                <a:tc>
                  <a:txBody>
                    <a:bodyPr/>
                    <a:lstStyle/>
                    <a:p>
                      <a:r>
                        <a:rPr lang="en-IN" b="1" dirty="0"/>
                        <a:t>Validation Set</a:t>
                      </a:r>
                    </a:p>
                  </a:txBody>
                  <a:tcPr>
                    <a:solidFill>
                      <a:schemeClr val="bg1">
                        <a:lumMod val="85000"/>
                      </a:schemeClr>
                    </a:solidFill>
                  </a:tcPr>
                </a:tc>
                <a:tc>
                  <a:txBody>
                    <a:bodyPr/>
                    <a:lstStyle/>
                    <a:p>
                      <a:r>
                        <a:rPr lang="en-IN" b="1" dirty="0"/>
                        <a:t>Test Set</a:t>
                      </a:r>
                    </a:p>
                  </a:txBody>
                  <a:tcPr>
                    <a:solidFill>
                      <a:schemeClr val="bg1">
                        <a:lumMod val="85000"/>
                      </a:schemeClr>
                    </a:solidFill>
                  </a:tcPr>
                </a:tc>
                <a:extLst>
                  <a:ext uri="{0D108BD9-81ED-4DB2-BD59-A6C34878D82A}">
                    <a16:rowId xmlns:a16="http://schemas.microsoft.com/office/drawing/2014/main" val="3887374694"/>
                  </a:ext>
                </a:extLst>
              </a:tr>
              <a:tr h="370840">
                <a:tc>
                  <a:txBody>
                    <a:bodyPr/>
                    <a:lstStyle/>
                    <a:p>
                      <a:r>
                        <a:rPr lang="en-IN" b="1" dirty="0"/>
                        <a:t>Accuracy</a:t>
                      </a:r>
                    </a:p>
                  </a:txBody>
                  <a:tcPr/>
                </a:tc>
                <a:tc>
                  <a:txBody>
                    <a:bodyPr/>
                    <a:lstStyle/>
                    <a:p>
                      <a:r>
                        <a:rPr lang="en-IN" dirty="0"/>
                        <a:t>91%</a:t>
                      </a:r>
                    </a:p>
                  </a:txBody>
                  <a:tcPr/>
                </a:tc>
                <a:tc>
                  <a:txBody>
                    <a:bodyPr/>
                    <a:lstStyle/>
                    <a:p>
                      <a:r>
                        <a:rPr lang="en-IN" dirty="0"/>
                        <a:t>89%</a:t>
                      </a:r>
                    </a:p>
                  </a:txBody>
                  <a:tcPr/>
                </a:tc>
                <a:extLst>
                  <a:ext uri="{0D108BD9-81ED-4DB2-BD59-A6C34878D82A}">
                    <a16:rowId xmlns:a16="http://schemas.microsoft.com/office/drawing/2014/main" val="2052668785"/>
                  </a:ext>
                </a:extLst>
              </a:tr>
              <a:tr h="370840">
                <a:tc>
                  <a:txBody>
                    <a:bodyPr/>
                    <a:lstStyle/>
                    <a:p>
                      <a:r>
                        <a:rPr lang="en-IN" b="1" dirty="0"/>
                        <a:t>F1 Score</a:t>
                      </a:r>
                    </a:p>
                  </a:txBody>
                  <a:tcPr/>
                </a:tc>
                <a:tc>
                  <a:txBody>
                    <a:bodyPr/>
                    <a:lstStyle/>
                    <a:p>
                      <a:r>
                        <a:rPr lang="en-IN" dirty="0"/>
                        <a:t>0.91</a:t>
                      </a:r>
                    </a:p>
                  </a:txBody>
                  <a:tcPr/>
                </a:tc>
                <a:tc>
                  <a:txBody>
                    <a:bodyPr/>
                    <a:lstStyle/>
                    <a:p>
                      <a:r>
                        <a:rPr lang="en-IN" dirty="0"/>
                        <a:t>0.89</a:t>
                      </a:r>
                    </a:p>
                  </a:txBody>
                  <a:tcPr/>
                </a:tc>
                <a:extLst>
                  <a:ext uri="{0D108BD9-81ED-4DB2-BD59-A6C34878D82A}">
                    <a16:rowId xmlns:a16="http://schemas.microsoft.com/office/drawing/2014/main" val="2041302034"/>
                  </a:ext>
                </a:extLst>
              </a:tr>
            </a:tbl>
          </a:graphicData>
        </a:graphic>
      </p:graphicFrame>
      <p:pic>
        <p:nvPicPr>
          <p:cNvPr id="4" name="Picture 3">
            <a:extLst>
              <a:ext uri="{FF2B5EF4-FFF2-40B4-BE49-F238E27FC236}">
                <a16:creationId xmlns:a16="http://schemas.microsoft.com/office/drawing/2014/main" id="{04B9627B-39F5-790B-1BA6-B5C1063C87C0}"/>
              </a:ext>
            </a:extLst>
          </p:cNvPr>
          <p:cNvPicPr>
            <a:picLocks noChangeAspect="1"/>
          </p:cNvPicPr>
          <p:nvPr/>
        </p:nvPicPr>
        <p:blipFill rotWithShape="1">
          <a:blip r:embed="rId3"/>
          <a:srcRect t="2265"/>
          <a:stretch/>
        </p:blipFill>
        <p:spPr>
          <a:xfrm>
            <a:off x="375556" y="2207993"/>
            <a:ext cx="2861072" cy="1954530"/>
          </a:xfrm>
          <a:prstGeom prst="rect">
            <a:avLst/>
          </a:prstGeom>
        </p:spPr>
      </p:pic>
      <p:pic>
        <p:nvPicPr>
          <p:cNvPr id="6" name="Picture 5">
            <a:extLst>
              <a:ext uri="{FF2B5EF4-FFF2-40B4-BE49-F238E27FC236}">
                <a16:creationId xmlns:a16="http://schemas.microsoft.com/office/drawing/2014/main" id="{2CC19E46-F968-D4D5-8A96-81235F7F6107}"/>
              </a:ext>
            </a:extLst>
          </p:cNvPr>
          <p:cNvPicPr>
            <a:picLocks noChangeAspect="1"/>
          </p:cNvPicPr>
          <p:nvPr/>
        </p:nvPicPr>
        <p:blipFill>
          <a:blip r:embed="rId4"/>
          <a:stretch>
            <a:fillRect/>
          </a:stretch>
        </p:blipFill>
        <p:spPr>
          <a:xfrm>
            <a:off x="3199142" y="2211951"/>
            <a:ext cx="2708232" cy="1943168"/>
          </a:xfrm>
          <a:prstGeom prst="rect">
            <a:avLst/>
          </a:prstGeom>
        </p:spPr>
      </p:pic>
      <p:pic>
        <p:nvPicPr>
          <p:cNvPr id="3" name="Picture 2">
            <a:extLst>
              <a:ext uri="{FF2B5EF4-FFF2-40B4-BE49-F238E27FC236}">
                <a16:creationId xmlns:a16="http://schemas.microsoft.com/office/drawing/2014/main" id="{6AA0EB5F-DD67-0F21-D05F-609EF39B9F79}"/>
              </a:ext>
            </a:extLst>
          </p:cNvPr>
          <p:cNvPicPr>
            <a:picLocks noChangeAspect="1"/>
          </p:cNvPicPr>
          <p:nvPr/>
        </p:nvPicPr>
        <p:blipFill>
          <a:blip r:embed="rId5"/>
          <a:stretch>
            <a:fillRect/>
          </a:stretch>
        </p:blipFill>
        <p:spPr>
          <a:xfrm>
            <a:off x="6060214" y="2452254"/>
            <a:ext cx="2900921" cy="1463829"/>
          </a:xfrm>
          <a:prstGeom prst="rect">
            <a:avLst/>
          </a:prstGeom>
        </p:spPr>
      </p:pic>
    </p:spTree>
    <p:extLst>
      <p:ext uri="{BB962C8B-B14F-4D97-AF65-F5344CB8AC3E}">
        <p14:creationId xmlns:p14="http://schemas.microsoft.com/office/powerpoint/2010/main" val="3046152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469799"/>
            <a:ext cx="7772400" cy="759596"/>
          </a:xfrm>
        </p:spPr>
        <p:txBody>
          <a:bodyPr/>
          <a:lstStyle/>
          <a:p>
            <a:pPr algn="ctr"/>
            <a:r>
              <a:rPr lang="en-IN" sz="3600" b="1" dirty="0">
                <a:solidFill>
                  <a:schemeClr val="dk1"/>
                </a:solidFill>
              </a:rPr>
              <a:t>Future Work</a:t>
            </a:r>
            <a:endParaRPr lang="en-IN" sz="3600" dirty="0"/>
          </a:p>
        </p:txBody>
      </p:sp>
      <p:sp>
        <p:nvSpPr>
          <p:cNvPr id="4" name="TextBox 3">
            <a:extLst>
              <a:ext uri="{FF2B5EF4-FFF2-40B4-BE49-F238E27FC236}">
                <a16:creationId xmlns:a16="http://schemas.microsoft.com/office/drawing/2014/main" id="{220F5254-75BD-A55A-A63E-7F7826D2A412}"/>
              </a:ext>
            </a:extLst>
          </p:cNvPr>
          <p:cNvSpPr txBox="1"/>
          <p:nvPr/>
        </p:nvSpPr>
        <p:spPr>
          <a:xfrm>
            <a:off x="742655" y="2493818"/>
            <a:ext cx="7658690" cy="3785652"/>
          </a:xfrm>
          <a:prstGeom prst="rect">
            <a:avLst/>
          </a:prstGeom>
          <a:noFill/>
        </p:spPr>
        <p:txBody>
          <a:bodyPr wrap="square" rtlCol="0">
            <a:spAutoFit/>
          </a:bodyPr>
          <a:lstStyle/>
          <a:p>
            <a:pPr marL="285750" indent="-285750">
              <a:buFont typeface="Wingdings" panose="05000000000000000000" pitchFamily="2" charset="2"/>
              <a:buChar char="q"/>
            </a:pPr>
            <a:r>
              <a:rPr lang="en-IN" sz="2000" b="0" i="0" u="none" strike="noStrike" cap="none" dirty="0">
                <a:solidFill>
                  <a:schemeClr val="dk1"/>
                </a:solidFill>
                <a:latin typeface="Times New Roman" panose="02020603050405020304" pitchFamily="18" charset="0"/>
                <a:ea typeface="Book Antiqua"/>
                <a:cs typeface="Times New Roman" panose="02020603050405020304" pitchFamily="18" charset="0"/>
                <a:sym typeface="Book Antiqua"/>
              </a:rPr>
              <a:t>We can</a:t>
            </a:r>
            <a:r>
              <a:rPr lang="en-IN" sz="2000" b="0" dirty="0">
                <a:latin typeface="Times New Roman" panose="02020603050405020304" pitchFamily="18" charset="0"/>
                <a:ea typeface="Book Antiqua"/>
                <a:cs typeface="Times New Roman" panose="02020603050405020304" pitchFamily="18" charset="0"/>
                <a:sym typeface="Book Antiqua"/>
              </a:rPr>
              <a:t> infer </a:t>
            </a:r>
            <a:r>
              <a:rPr lang="en-IN" sz="2000" b="0" i="0" u="none" strike="noStrike" cap="none" dirty="0">
                <a:solidFill>
                  <a:schemeClr val="dk1"/>
                </a:solidFill>
                <a:latin typeface="Times New Roman" panose="02020603050405020304" pitchFamily="18" charset="0"/>
                <a:ea typeface="Book Antiqua"/>
                <a:cs typeface="Times New Roman" panose="02020603050405020304" pitchFamily="18" charset="0"/>
                <a:sym typeface="Book Antiqua"/>
              </a:rPr>
              <a:t>the effects of each detected tumour cell depending on the siz</a:t>
            </a:r>
            <a:r>
              <a:rPr lang="en-IN" sz="2000" b="0" dirty="0">
                <a:latin typeface="Times New Roman" panose="02020603050405020304" pitchFamily="18" charset="0"/>
                <a:ea typeface="Book Antiqua"/>
                <a:cs typeface="Times New Roman" panose="02020603050405020304" pitchFamily="18" charset="0"/>
                <a:sym typeface="Book Antiqua"/>
              </a:rPr>
              <a:t>e and its seriousness.</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Fine-tune the model: Fine-tuning involves re-training the CNN model on a smaller dataset of brain MRI scans. This can help the model learn more specific features related to brain tumors and improve its performance.</a:t>
            </a: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Use attention mechanisms: Attention mechanisms can be used to focus the CNN model's attention on the most important features of the brain MRI scans. This can improve the model's accuracy by reducing the impact of noisy or irrelevant features.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48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469799"/>
            <a:ext cx="7772400" cy="759596"/>
          </a:xfrm>
        </p:spPr>
        <p:txBody>
          <a:bodyPr/>
          <a:lstStyle/>
          <a:p>
            <a:pPr algn="ctr"/>
            <a:r>
              <a:rPr lang="en-IN" sz="3600" b="1" dirty="0">
                <a:solidFill>
                  <a:schemeClr val="dk1"/>
                </a:solidFill>
              </a:rPr>
              <a:t>References</a:t>
            </a:r>
            <a:endParaRPr lang="en-IN" sz="3600" dirty="0"/>
          </a:p>
        </p:txBody>
      </p:sp>
      <p:sp>
        <p:nvSpPr>
          <p:cNvPr id="5" name="Google Shape;183;p13"/>
          <p:cNvSpPr txBox="1">
            <a:spLocks noGrp="1"/>
          </p:cNvSpPr>
          <p:nvPr>
            <p:ph type="title"/>
          </p:nvPr>
        </p:nvSpPr>
        <p:spPr>
          <a:xfrm>
            <a:off x="800690" y="2229395"/>
            <a:ext cx="7772400" cy="346075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480"/>
              </a:spcBef>
              <a:spcAft>
                <a:spcPts val="0"/>
              </a:spcAft>
              <a:buClr>
                <a:schemeClr val="dk1"/>
              </a:buClr>
              <a:buSzPts val="2400"/>
              <a:buFont typeface="Noto Sans Symbols"/>
              <a:buChar char="❑"/>
            </a:pPr>
            <a:r>
              <a:rPr lang="en-IN" sz="2400" b="0" i="0" u="none" strike="noStrike" cap="none" dirty="0">
                <a:solidFill>
                  <a:schemeClr val="dk1"/>
                </a:solidFill>
                <a:latin typeface="Book Antiqua"/>
                <a:ea typeface="Book Antiqua"/>
                <a:cs typeface="Book Antiqua"/>
                <a:sym typeface="Book Antiqua"/>
              </a:rPr>
              <a:t>https://www.arm.com/glossary/convolutional-neural-network</a:t>
            </a:r>
            <a:endParaRPr lang="en-IN" sz="1400" b="0" i="0" u="none" strike="noStrike" cap="none" dirty="0">
              <a:solidFill>
                <a:srgbClr val="000000"/>
              </a:solidFill>
              <a:latin typeface="Arial"/>
              <a:ea typeface="Arial"/>
              <a:cs typeface="Arial"/>
              <a:sym typeface="Arial"/>
            </a:endParaRPr>
          </a:p>
        </p:txBody>
      </p:sp>
      <p:sp>
        <p:nvSpPr>
          <p:cNvPr id="2" name="Google Shape;183;p13">
            <a:extLst>
              <a:ext uri="{FF2B5EF4-FFF2-40B4-BE49-F238E27FC236}">
                <a16:creationId xmlns:a16="http://schemas.microsoft.com/office/drawing/2014/main" id="{273CE665-9E90-133D-14E1-65866DDC3BD6}"/>
              </a:ext>
            </a:extLst>
          </p:cNvPr>
          <p:cNvSpPr txBox="1">
            <a:spLocks/>
          </p:cNvSpPr>
          <p:nvPr/>
        </p:nvSpPr>
        <p:spPr>
          <a:xfrm>
            <a:off x="800690" y="3015639"/>
            <a:ext cx="7772400" cy="3460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381000">
              <a:spcBef>
                <a:spcPts val="480"/>
              </a:spcBef>
              <a:buSzPts val="2400"/>
              <a:buFont typeface="Noto Sans Symbols"/>
              <a:buChar char="❑"/>
            </a:pPr>
            <a:r>
              <a:rPr lang="en-IN" sz="2400" b="0" dirty="0">
                <a:latin typeface="Book Antiqua"/>
                <a:ea typeface="Book Antiqua"/>
                <a:cs typeface="Book Antiqua"/>
                <a:sym typeface="Book Antiqua"/>
              </a:rPr>
              <a:t>https://www.geeksforgeeks.org/intuition-of-adam-optimizer/</a:t>
            </a:r>
            <a:endParaRPr lang="en-IN" sz="1400" b="0" dirty="0">
              <a:solidFill>
                <a:srgbClr val="000000"/>
              </a:solidFill>
              <a:latin typeface="Arial"/>
              <a:ea typeface="Arial"/>
              <a:cs typeface="Arial"/>
              <a:sym typeface="Arial"/>
            </a:endParaRPr>
          </a:p>
          <a:p>
            <a:pPr marL="457200" indent="-381000">
              <a:spcBef>
                <a:spcPts val="480"/>
              </a:spcBef>
              <a:buSzPts val="2400"/>
              <a:buFont typeface="Noto Sans Symbols"/>
              <a:buChar char="❑"/>
            </a:pPr>
            <a:r>
              <a:rPr lang="en-IN" sz="2400" b="0" dirty="0">
                <a:latin typeface="Book Antiqua"/>
                <a:ea typeface="Book Antiqua"/>
                <a:cs typeface="Book Antiqua"/>
                <a:sym typeface="Book Antiqua"/>
              </a:rPr>
              <a:t>https://www.tensorflow.org/tutorials/images/cnn</a:t>
            </a:r>
            <a:endParaRPr lang="en-IN" sz="1400" b="0" dirty="0">
              <a:solidFill>
                <a:srgbClr val="000000"/>
              </a:solidFill>
              <a:latin typeface="Arial"/>
              <a:ea typeface="Arial"/>
              <a:cs typeface="Arial"/>
              <a:sym typeface="Arial"/>
            </a:endParaRPr>
          </a:p>
          <a:p>
            <a:pPr marL="419100" indent="-342900">
              <a:spcBef>
                <a:spcPts val="480"/>
              </a:spcBef>
              <a:buSzPts val="2400"/>
              <a:buFont typeface="Wingdings" panose="05000000000000000000" pitchFamily="2" charset="2"/>
              <a:buChar char="q"/>
            </a:pPr>
            <a:r>
              <a:rPr lang="en-IN" sz="2400" b="0" dirty="0">
                <a:latin typeface="Book Antiqua"/>
                <a:ea typeface="Book Antiqua"/>
                <a:cs typeface="Book Antiqua"/>
                <a:sym typeface="Book Antiqua"/>
              </a:rPr>
              <a:t>https://www.simplilearn.com/tutorials/deep-learning-tutorial/rnn</a:t>
            </a:r>
            <a:endParaRPr lang="en-IN" sz="1600" b="0" dirty="0"/>
          </a:p>
        </p:txBody>
      </p:sp>
    </p:spTree>
    <p:extLst>
      <p:ext uri="{BB962C8B-B14F-4D97-AF65-F5344CB8AC3E}">
        <p14:creationId xmlns:p14="http://schemas.microsoft.com/office/powerpoint/2010/main" val="130846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752363"/>
            <a:ext cx="7772400" cy="1353274"/>
          </a:xfrm>
        </p:spPr>
        <p:txBody>
          <a:bodyPr/>
          <a:lstStyle/>
          <a:p>
            <a:pPr algn="ctr"/>
            <a:r>
              <a:rPr lang="en-IN" sz="8000" b="1" dirty="0">
                <a:solidFill>
                  <a:schemeClr val="dk1"/>
                </a:solidFill>
              </a:rPr>
              <a:t>Thank You</a:t>
            </a:r>
            <a:endParaRPr lang="en-IN" sz="8000" dirty="0"/>
          </a:p>
        </p:txBody>
      </p:sp>
    </p:spTree>
    <p:extLst>
      <p:ext uri="{BB962C8B-B14F-4D97-AF65-F5344CB8AC3E}">
        <p14:creationId xmlns:p14="http://schemas.microsoft.com/office/powerpoint/2010/main" val="74151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469799"/>
            <a:ext cx="7772400" cy="759596"/>
          </a:xfrm>
        </p:spPr>
        <p:txBody>
          <a:bodyPr/>
          <a:lstStyle/>
          <a:p>
            <a:pPr algn="ctr"/>
            <a:r>
              <a:rPr lang="en-IN" sz="3600" b="1" dirty="0">
                <a:solidFill>
                  <a:schemeClr val="dk1"/>
                </a:solidFill>
              </a:rPr>
              <a:t>Roadmap</a:t>
            </a:r>
            <a:endParaRPr lang="en-IN" sz="3600" dirty="0"/>
          </a:p>
        </p:txBody>
      </p:sp>
      <p:sp>
        <p:nvSpPr>
          <p:cNvPr id="5" name="Google Shape;183;p13"/>
          <p:cNvSpPr txBox="1">
            <a:spLocks noGrp="1"/>
          </p:cNvSpPr>
          <p:nvPr>
            <p:ph type="title"/>
          </p:nvPr>
        </p:nvSpPr>
        <p:spPr>
          <a:xfrm>
            <a:off x="800690" y="2229395"/>
            <a:ext cx="7772400" cy="346075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480"/>
              </a:spcBef>
              <a:spcAft>
                <a:spcPts val="0"/>
              </a:spcAft>
              <a:buClr>
                <a:schemeClr val="dk1"/>
              </a:buClr>
              <a:buSzPts val="2400"/>
              <a:buFont typeface="Noto Sans Symbols"/>
              <a:buChar char="❑"/>
            </a:pPr>
            <a:r>
              <a:rPr lang="en-IN" sz="2400" b="0" i="0" u="none" strike="noStrike" cap="none" dirty="0">
                <a:solidFill>
                  <a:schemeClr val="dk1"/>
                </a:solidFill>
                <a:latin typeface="Book Antiqua"/>
                <a:ea typeface="Book Antiqua"/>
                <a:cs typeface="Book Antiqua"/>
                <a:sym typeface="Book Antiqua"/>
              </a:rPr>
              <a:t>Introduction</a:t>
            </a:r>
            <a:endParaRPr sz="14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480"/>
              </a:spcBef>
              <a:spcAft>
                <a:spcPts val="0"/>
              </a:spcAft>
              <a:buClr>
                <a:schemeClr val="dk1"/>
              </a:buClr>
              <a:buSzPts val="2400"/>
              <a:buFont typeface="Noto Sans Symbols"/>
              <a:buChar char="❑"/>
            </a:pPr>
            <a:r>
              <a:rPr lang="en-IN" sz="2400" b="0" i="0" u="none" strike="noStrike" cap="none" dirty="0">
                <a:solidFill>
                  <a:schemeClr val="dk1"/>
                </a:solidFill>
                <a:latin typeface="Book Antiqua"/>
                <a:ea typeface="Book Antiqua"/>
                <a:cs typeface="Book Antiqua"/>
                <a:sym typeface="Book Antiqua"/>
              </a:rPr>
              <a:t>Problem definition</a:t>
            </a:r>
            <a:endParaRPr sz="14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480"/>
              </a:spcBef>
              <a:spcAft>
                <a:spcPts val="0"/>
              </a:spcAft>
              <a:buClr>
                <a:schemeClr val="dk1"/>
              </a:buClr>
              <a:buSzPts val="2400"/>
              <a:buFont typeface="Noto Sans Symbols"/>
              <a:buChar char="❑"/>
            </a:pPr>
            <a:r>
              <a:rPr lang="en-IN" sz="2400" b="0" i="0" u="none" strike="noStrike" cap="none" dirty="0">
                <a:solidFill>
                  <a:schemeClr val="dk1"/>
                </a:solidFill>
                <a:latin typeface="Book Antiqua"/>
                <a:ea typeface="Book Antiqua"/>
                <a:cs typeface="Book Antiqua"/>
                <a:sym typeface="Book Antiqua"/>
              </a:rPr>
              <a:t>Proposed System</a:t>
            </a:r>
            <a:r>
              <a:rPr lang="en-IN" sz="1400" b="0" dirty="0">
                <a:solidFill>
                  <a:srgbClr val="000000"/>
                </a:solidFill>
                <a:latin typeface="Arial"/>
                <a:ea typeface="Book Antiqua"/>
                <a:cs typeface="Arial"/>
                <a:sym typeface="Arial"/>
              </a:rPr>
              <a:t> </a:t>
            </a:r>
            <a:r>
              <a:rPr lang="en-IN" sz="1400" b="0" i="0" u="none" strike="noStrike" cap="none" dirty="0">
                <a:solidFill>
                  <a:srgbClr val="000000"/>
                </a:solidFill>
                <a:latin typeface="Arial"/>
                <a:ea typeface="Arial"/>
                <a:cs typeface="Arial"/>
                <a:sym typeface="Arial"/>
              </a:rPr>
              <a:t> </a:t>
            </a:r>
            <a:r>
              <a:rPr lang="en-IN" sz="2400" b="0" i="0" u="none" strike="noStrike" cap="none" dirty="0">
                <a:solidFill>
                  <a:schemeClr val="dk1"/>
                </a:solidFill>
                <a:latin typeface="Book Antiqua"/>
                <a:ea typeface="Book Antiqua"/>
                <a:cs typeface="Book Antiqua"/>
                <a:sym typeface="Book Antiqua"/>
              </a:rPr>
              <a:t>Algorithms /Architecture</a:t>
            </a:r>
            <a:endParaRPr sz="14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480"/>
              </a:spcBef>
              <a:spcAft>
                <a:spcPts val="0"/>
              </a:spcAft>
              <a:buClr>
                <a:schemeClr val="dk1"/>
              </a:buClr>
              <a:buSzPts val="2400"/>
              <a:buFont typeface="Noto Sans Symbols"/>
              <a:buChar char="❑"/>
            </a:pPr>
            <a:r>
              <a:rPr lang="en-IN" sz="2400" b="0" i="0" u="none" strike="noStrike" cap="none" dirty="0">
                <a:solidFill>
                  <a:schemeClr val="dk1"/>
                </a:solidFill>
                <a:latin typeface="Book Antiqua"/>
                <a:ea typeface="Book Antiqua"/>
                <a:cs typeface="Book Antiqua"/>
                <a:sym typeface="Book Antiqua"/>
              </a:rPr>
              <a:t>Implementation and Discussion (Work done)</a:t>
            </a:r>
            <a:endParaRPr sz="14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480"/>
              </a:spcBef>
              <a:spcAft>
                <a:spcPts val="0"/>
              </a:spcAft>
              <a:buClr>
                <a:schemeClr val="dk1"/>
              </a:buClr>
              <a:buSzPts val="2400"/>
              <a:buFont typeface="Noto Sans Symbols"/>
              <a:buChar char="❑"/>
            </a:pPr>
            <a:r>
              <a:rPr lang="en-IN" sz="2400" b="0" i="0" u="none" strike="noStrike" cap="none" dirty="0">
                <a:solidFill>
                  <a:schemeClr val="dk1"/>
                </a:solidFill>
                <a:latin typeface="Book Antiqua"/>
                <a:ea typeface="Book Antiqua"/>
                <a:cs typeface="Book Antiqua"/>
                <a:sym typeface="Book Antiqua"/>
              </a:rPr>
              <a:t>References</a:t>
            </a:r>
            <a:endParaRPr sz="1600" b="0" i="0" u="none" strike="noStrike" cap="none" dirty="0">
              <a:solidFill>
                <a:schemeClr val="dk1"/>
              </a:solidFill>
              <a:latin typeface="Calibri"/>
              <a:ea typeface="Calibri"/>
              <a:cs typeface="Calibri"/>
              <a:sym typeface="Calibri"/>
            </a:endParaRPr>
          </a:p>
          <a:p>
            <a:pPr marL="457200" marR="0" lvl="0" indent="-228600" algn="l" rtl="0">
              <a:lnSpc>
                <a:spcPct val="200000"/>
              </a:lnSpc>
              <a:spcBef>
                <a:spcPts val="480"/>
              </a:spcBef>
              <a:spcAft>
                <a:spcPts val="0"/>
              </a:spcAft>
              <a:buClr>
                <a:schemeClr val="dk1"/>
              </a:buClr>
              <a:buSzPts val="2400"/>
              <a:buFont typeface="Noto Sans Symbols"/>
              <a:buNone/>
            </a:pPr>
            <a:endParaRPr sz="16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103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336237"/>
            <a:ext cx="7772400" cy="759596"/>
          </a:xfrm>
        </p:spPr>
        <p:txBody>
          <a:bodyPr/>
          <a:lstStyle/>
          <a:p>
            <a:pPr algn="ctr"/>
            <a:r>
              <a:rPr lang="en-IN" sz="3600" b="1" dirty="0">
                <a:solidFill>
                  <a:schemeClr val="dk1"/>
                </a:solidFill>
              </a:rPr>
              <a:t>Introduction</a:t>
            </a:r>
            <a:endParaRPr lang="en-IN" sz="3600" dirty="0"/>
          </a:p>
        </p:txBody>
      </p:sp>
      <p:sp>
        <p:nvSpPr>
          <p:cNvPr id="6" name="TextBox 5">
            <a:extLst>
              <a:ext uri="{FF2B5EF4-FFF2-40B4-BE49-F238E27FC236}">
                <a16:creationId xmlns:a16="http://schemas.microsoft.com/office/drawing/2014/main" id="{3067E499-BE65-6C7B-A996-B87305F10BF4}"/>
              </a:ext>
            </a:extLst>
          </p:cNvPr>
          <p:cNvSpPr txBox="1"/>
          <p:nvPr/>
        </p:nvSpPr>
        <p:spPr>
          <a:xfrm>
            <a:off x="729465" y="2167850"/>
            <a:ext cx="7957335" cy="4401205"/>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Book Antiqua" panose="02040602050305030304" pitchFamily="18" charset="0"/>
              </a:rPr>
              <a:t>According to the International Agency for Research on Cancer (IARC), the mortality rate due to brain tumors is 76%. It is required to detect the brain tumors as early as possible and to provide the patient with the required treatment to avoid any fatal situation.</a:t>
            </a:r>
          </a:p>
          <a:p>
            <a:pPr marL="342900" indent="-342900">
              <a:buFont typeface="Wingdings" panose="05000000000000000000" pitchFamily="2" charset="2"/>
              <a:buChar char="q"/>
            </a:pPr>
            <a:r>
              <a:rPr lang="en-US" sz="2000" dirty="0">
                <a:latin typeface="Book Antiqua" panose="02040602050305030304" pitchFamily="18" charset="0"/>
              </a:rPr>
              <a:t>With the recent advancement in technology, it is possible to automatically detect the tumor from images such as Magnetic Resonance Imaging (MRI) and computed tomography scans using a computer-aided design.</a:t>
            </a:r>
          </a:p>
          <a:p>
            <a:pPr marL="342900" indent="-342900">
              <a:buFont typeface="Wingdings" panose="05000000000000000000" pitchFamily="2" charset="2"/>
              <a:buChar char="q"/>
            </a:pPr>
            <a:r>
              <a:rPr lang="en-US" sz="2000" dirty="0">
                <a:latin typeface="Book Antiqua" panose="02040602050305030304" pitchFamily="18" charset="0"/>
              </a:rPr>
              <a:t>Machine learning and deep learning techniques have gained significance among researchers in medical fields, especially Convolutional Neural Networks (CNN), due to their ability to analyze large amounts of complex image data and perform classification. </a:t>
            </a:r>
          </a:p>
        </p:txBody>
      </p:sp>
    </p:spTree>
    <p:extLst>
      <p:ext uri="{BB962C8B-B14F-4D97-AF65-F5344CB8AC3E}">
        <p14:creationId xmlns:p14="http://schemas.microsoft.com/office/powerpoint/2010/main" val="185283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132652"/>
            <a:ext cx="7772400" cy="759596"/>
          </a:xfrm>
        </p:spPr>
        <p:txBody>
          <a:bodyPr/>
          <a:lstStyle/>
          <a:p>
            <a:pPr algn="ctr"/>
            <a:r>
              <a:rPr lang="en-IN" sz="3600" b="1" dirty="0">
                <a:solidFill>
                  <a:schemeClr val="dk1"/>
                </a:solidFill>
              </a:rPr>
              <a:t>Introduction</a:t>
            </a:r>
            <a:endParaRPr lang="en-IN" sz="3600" dirty="0"/>
          </a:p>
        </p:txBody>
      </p:sp>
      <p:sp>
        <p:nvSpPr>
          <p:cNvPr id="6" name="TextBox 5">
            <a:extLst>
              <a:ext uri="{FF2B5EF4-FFF2-40B4-BE49-F238E27FC236}">
                <a16:creationId xmlns:a16="http://schemas.microsoft.com/office/drawing/2014/main" id="{3067E499-BE65-6C7B-A996-B87305F10BF4}"/>
              </a:ext>
            </a:extLst>
          </p:cNvPr>
          <p:cNvSpPr txBox="1"/>
          <p:nvPr/>
        </p:nvSpPr>
        <p:spPr>
          <a:xfrm>
            <a:off x="729465" y="1832872"/>
            <a:ext cx="7957335" cy="2862322"/>
          </a:xfrm>
          <a:prstGeom prst="rect">
            <a:avLst/>
          </a:prstGeom>
          <a:noFill/>
        </p:spPr>
        <p:txBody>
          <a:bodyPr wrap="square" rtlCol="0">
            <a:spAutoFit/>
          </a:bodyPr>
          <a:lstStyle/>
          <a:p>
            <a:pPr marL="342900" indent="-342900">
              <a:buFont typeface="Wingdings" panose="05000000000000000000" pitchFamily="2" charset="2"/>
              <a:buChar char="q"/>
            </a:pPr>
            <a:r>
              <a:rPr lang="en-US" sz="1800" dirty="0">
                <a:latin typeface="Book Antiqua" panose="02040602050305030304" pitchFamily="18" charset="0"/>
              </a:rPr>
              <a:t>Brain tumor detection is important for several reasons:</a:t>
            </a:r>
          </a:p>
          <a:p>
            <a:pPr marL="457200" lvl="2" indent="-457200">
              <a:buFont typeface="Arial" panose="020B0604020202020204" pitchFamily="34" charset="0"/>
              <a:buChar char="•"/>
            </a:pPr>
            <a:r>
              <a:rPr lang="en-US" sz="1800" dirty="0">
                <a:latin typeface="Book Antiqua" panose="02040602050305030304" pitchFamily="18" charset="0"/>
              </a:rPr>
              <a:t>Early detection: can help healthcare professionals begin treatment before the tumor grows too large or spreads to other parts of the brain. This can increase the chances of successful treatment and improve the patient's prognosis.</a:t>
            </a:r>
          </a:p>
          <a:p>
            <a:pPr marL="457200" lvl="2" indent="-457200">
              <a:buFont typeface="Arial" panose="020B0604020202020204" pitchFamily="34" charset="0"/>
              <a:buChar char="•"/>
            </a:pPr>
            <a:r>
              <a:rPr lang="en-US" sz="1800" dirty="0">
                <a:latin typeface="Book Antiqua" panose="02040602050305030304" pitchFamily="18" charset="0"/>
              </a:rPr>
              <a:t>Accurate diagnosis: of the type and location of the tumor. This information is critical for determining the most appropriate course of treatment and developing a treatment plan tailored to the patient's individual needs.</a:t>
            </a:r>
          </a:p>
          <a:p>
            <a:pPr marL="457200" lvl="2" indent="-457200">
              <a:buFont typeface="Arial" panose="020B0604020202020204" pitchFamily="34" charset="0"/>
              <a:buChar char="•"/>
            </a:pPr>
            <a:r>
              <a:rPr lang="en-US" sz="1800" dirty="0">
                <a:latin typeface="Book Antiqua" panose="02040602050305030304" pitchFamily="18" charset="0"/>
              </a:rPr>
              <a:t>Monitoring Tumor growth</a:t>
            </a:r>
          </a:p>
        </p:txBody>
      </p:sp>
      <p:pic>
        <p:nvPicPr>
          <p:cNvPr id="4" name="Picture 3">
            <a:extLst>
              <a:ext uri="{FF2B5EF4-FFF2-40B4-BE49-F238E27FC236}">
                <a16:creationId xmlns:a16="http://schemas.microsoft.com/office/drawing/2014/main" id="{70737E73-A855-3D60-6ACC-6483B5CF85A8}"/>
              </a:ext>
            </a:extLst>
          </p:cNvPr>
          <p:cNvPicPr>
            <a:picLocks noChangeAspect="1"/>
          </p:cNvPicPr>
          <p:nvPr/>
        </p:nvPicPr>
        <p:blipFill rotWithShape="1">
          <a:blip r:embed="rId3"/>
          <a:srcRect t="8927" b="8841"/>
          <a:stretch/>
        </p:blipFill>
        <p:spPr>
          <a:xfrm>
            <a:off x="4037920" y="4207964"/>
            <a:ext cx="2813834" cy="2369481"/>
          </a:xfrm>
          <a:prstGeom prst="rect">
            <a:avLst/>
          </a:prstGeom>
        </p:spPr>
      </p:pic>
    </p:spTree>
    <p:extLst>
      <p:ext uri="{BB962C8B-B14F-4D97-AF65-F5344CB8AC3E}">
        <p14:creationId xmlns:p14="http://schemas.microsoft.com/office/powerpoint/2010/main" val="165762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469799"/>
            <a:ext cx="7772400" cy="759596"/>
          </a:xfrm>
        </p:spPr>
        <p:txBody>
          <a:bodyPr/>
          <a:lstStyle/>
          <a:p>
            <a:pPr algn="ctr"/>
            <a:r>
              <a:rPr lang="en-IN" sz="3600" b="1" dirty="0">
                <a:solidFill>
                  <a:schemeClr val="dk1"/>
                </a:solidFill>
              </a:rPr>
              <a:t>Problem Definition</a:t>
            </a:r>
            <a:endParaRPr lang="en-IN" sz="3600" dirty="0"/>
          </a:p>
        </p:txBody>
      </p:sp>
      <p:sp>
        <p:nvSpPr>
          <p:cNvPr id="5" name="Google Shape;183;p13"/>
          <p:cNvSpPr txBox="1">
            <a:spLocks noGrp="1"/>
          </p:cNvSpPr>
          <p:nvPr>
            <p:ph type="title"/>
          </p:nvPr>
        </p:nvSpPr>
        <p:spPr>
          <a:xfrm>
            <a:off x="800690" y="2229395"/>
            <a:ext cx="7772400" cy="1900816"/>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480"/>
              </a:spcBef>
              <a:spcAft>
                <a:spcPts val="0"/>
              </a:spcAft>
              <a:buClr>
                <a:schemeClr val="dk1"/>
              </a:buClr>
              <a:buSzPts val="2400"/>
              <a:buFont typeface="Noto Sans Symbols"/>
              <a:buChar char="❑"/>
            </a:pPr>
            <a:r>
              <a:rPr lang="en-US" sz="1800" b="0" i="0" u="none" strike="noStrike" cap="none" dirty="0">
                <a:solidFill>
                  <a:schemeClr val="dk1"/>
                </a:solidFill>
                <a:latin typeface="Book Antiqua"/>
                <a:ea typeface="Book Antiqua"/>
                <a:cs typeface="Book Antiqua"/>
                <a:sym typeface="Book Antiqua"/>
              </a:rPr>
              <a:t>Brain tumors can be life-threatening and can cause a range of debilitating symptoms. Early detection and accurate diagnosis of brain tumors are crucial for effective treatment and management of the condition. However, traditional methods of brain tumor detection, such as medical imaging, are often limited by factors such as cost, availability, and accuracy. Therefore, there is a need to develop new, more efficient and accurate methods for brain tumor detection, such as artificial intelligence and machine learning algorithms, that can help healthcare professionals detect brain tumors early and provide more targeted treatment options for patients.</a:t>
            </a:r>
            <a:br>
              <a:rPr lang="en-US" sz="1800" b="0" i="0" u="none" strike="noStrike" cap="none" dirty="0">
                <a:solidFill>
                  <a:schemeClr val="dk1"/>
                </a:solidFill>
                <a:latin typeface="Book Antiqua"/>
                <a:ea typeface="Book Antiqua"/>
                <a:cs typeface="Book Antiqua"/>
                <a:sym typeface="Book Antiqua"/>
              </a:rPr>
            </a:br>
            <a:endParaRPr lang="en-US" sz="1200" b="0" i="0" u="none" strike="noStrike" cap="none" dirty="0">
              <a:solidFill>
                <a:schemeClr val="dk1"/>
              </a:solidFill>
              <a:latin typeface="Calibri"/>
              <a:ea typeface="Calibri"/>
              <a:cs typeface="Calibri"/>
              <a:sym typeface="Calibri"/>
            </a:endParaRPr>
          </a:p>
        </p:txBody>
      </p:sp>
      <p:sp>
        <p:nvSpPr>
          <p:cNvPr id="2" name="Google Shape;183;p13">
            <a:extLst>
              <a:ext uri="{FF2B5EF4-FFF2-40B4-BE49-F238E27FC236}">
                <a16:creationId xmlns:a16="http://schemas.microsoft.com/office/drawing/2014/main" id="{FB9A8171-1AA6-9D56-1F48-E51395E7E0B1}"/>
              </a:ext>
            </a:extLst>
          </p:cNvPr>
          <p:cNvSpPr txBox="1">
            <a:spLocks/>
          </p:cNvSpPr>
          <p:nvPr/>
        </p:nvSpPr>
        <p:spPr>
          <a:xfrm>
            <a:off x="800690" y="5287623"/>
            <a:ext cx="7772400" cy="1462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381000">
              <a:spcBef>
                <a:spcPts val="480"/>
              </a:spcBef>
              <a:buSzPts val="2400"/>
              <a:buFont typeface="Noto Sans Symbols"/>
              <a:buChar char="❑"/>
            </a:pPr>
            <a:r>
              <a:rPr lang="en-US" sz="1800" b="0" i="0" u="none" strike="noStrike" cap="none" dirty="0">
                <a:solidFill>
                  <a:schemeClr val="dk1"/>
                </a:solidFill>
                <a:latin typeface="Book Antiqua"/>
                <a:ea typeface="Book Antiqua"/>
                <a:cs typeface="Book Antiqua"/>
                <a:sym typeface="Book Antiqua"/>
              </a:rPr>
              <a:t>Hence we created, </a:t>
            </a:r>
            <a:r>
              <a:rPr lang="en-US" sz="2000" i="0" u="none" strike="noStrike" cap="none" dirty="0">
                <a:solidFill>
                  <a:schemeClr val="dk1"/>
                </a:solidFill>
                <a:latin typeface="Book Antiqua"/>
                <a:ea typeface="Book Antiqua"/>
                <a:cs typeface="Book Antiqua"/>
                <a:sym typeface="Book Antiqua"/>
              </a:rPr>
              <a:t>A MODEL THAT </a:t>
            </a:r>
            <a:r>
              <a:rPr lang="en-US" sz="2000" dirty="0">
                <a:latin typeface="Book Antiqua"/>
                <a:ea typeface="Book Antiqua"/>
                <a:cs typeface="Book Antiqua"/>
                <a:sym typeface="Book Antiqua"/>
              </a:rPr>
              <a:t>DETEC</a:t>
            </a:r>
            <a:r>
              <a:rPr lang="en-US" sz="2000" i="0" u="none" strike="noStrike" cap="none" dirty="0">
                <a:solidFill>
                  <a:schemeClr val="dk1"/>
                </a:solidFill>
                <a:latin typeface="Book Antiqua"/>
                <a:ea typeface="Book Antiqua"/>
                <a:cs typeface="Book Antiqua"/>
                <a:sym typeface="Book Antiqua"/>
              </a:rPr>
              <a:t>TS THE BRAIN TUMOR USING NEURAL NETWORKS.</a:t>
            </a:r>
            <a:endParaRPr lang="en-US" sz="1600" dirty="0"/>
          </a:p>
        </p:txBody>
      </p:sp>
    </p:spTree>
    <p:extLst>
      <p:ext uri="{BB962C8B-B14F-4D97-AF65-F5344CB8AC3E}">
        <p14:creationId xmlns:p14="http://schemas.microsoft.com/office/powerpoint/2010/main" val="193372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438382"/>
            <a:ext cx="7772400" cy="1212255"/>
          </a:xfrm>
        </p:spPr>
        <p:txBody>
          <a:bodyPr/>
          <a:lstStyle/>
          <a:p>
            <a:pPr algn="ctr"/>
            <a:r>
              <a:rPr lang="en-IN" sz="3600" b="0" i="0" u="none" strike="noStrike" cap="none" dirty="0">
                <a:solidFill>
                  <a:schemeClr val="dk1"/>
                </a:solidFill>
                <a:latin typeface="Book Antiqua"/>
                <a:ea typeface="Book Antiqua"/>
                <a:cs typeface="Book Antiqua"/>
                <a:sym typeface="Book Antiqua"/>
              </a:rPr>
              <a:t>Proposed System</a:t>
            </a:r>
            <a:r>
              <a:rPr lang="en-IN" dirty="0">
                <a:solidFill>
                  <a:srgbClr val="000000"/>
                </a:solidFill>
                <a:latin typeface="Arial"/>
                <a:ea typeface="Book Antiqua"/>
                <a:cs typeface="Arial"/>
                <a:sym typeface="Arial"/>
              </a:rPr>
              <a:t> </a:t>
            </a:r>
            <a:r>
              <a:rPr lang="en-IN" sz="3600" b="0" i="0" u="none" strike="noStrike" cap="none" dirty="0">
                <a:solidFill>
                  <a:schemeClr val="dk1"/>
                </a:solidFill>
                <a:latin typeface="Book Antiqua"/>
                <a:ea typeface="Book Antiqua"/>
                <a:cs typeface="Book Antiqua"/>
                <a:sym typeface="Book Antiqua"/>
              </a:rPr>
              <a:t>Algorithms /Techniques</a:t>
            </a:r>
            <a:endParaRPr lang="en-IN" sz="3600" dirty="0"/>
          </a:p>
        </p:txBody>
      </p:sp>
      <p:sp>
        <p:nvSpPr>
          <p:cNvPr id="2" name="Google Shape;183;p13">
            <a:extLst>
              <a:ext uri="{FF2B5EF4-FFF2-40B4-BE49-F238E27FC236}">
                <a16:creationId xmlns:a16="http://schemas.microsoft.com/office/drawing/2014/main" id="{0DC7B497-3A1A-627C-16BF-CACDB829E6F8}"/>
              </a:ext>
            </a:extLst>
          </p:cNvPr>
          <p:cNvSpPr txBox="1">
            <a:spLocks/>
          </p:cNvSpPr>
          <p:nvPr/>
        </p:nvSpPr>
        <p:spPr>
          <a:xfrm>
            <a:off x="685800" y="2994660"/>
            <a:ext cx="7772400" cy="1834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76200">
              <a:spcBef>
                <a:spcPts val="480"/>
              </a:spcBef>
              <a:buSzPts val="2400"/>
            </a:pPr>
            <a:r>
              <a:rPr lang="en-US" sz="1800" b="0" dirty="0">
                <a:latin typeface="Book Antiqua"/>
                <a:ea typeface="Book Antiqua"/>
                <a:cs typeface="Book Antiqua"/>
                <a:sym typeface="Book Antiqua"/>
              </a:rPr>
              <a:t>The algorithm that is used to train data are as follows :</a:t>
            </a:r>
          </a:p>
          <a:p>
            <a:pPr marL="457200" indent="-381000">
              <a:spcBef>
                <a:spcPts val="480"/>
              </a:spcBef>
              <a:buSzPts val="2400"/>
              <a:buFont typeface="Noto Sans Symbols"/>
              <a:buChar char="❑"/>
            </a:pPr>
            <a:r>
              <a:rPr lang="en-IN" sz="1800" b="0" dirty="0">
                <a:latin typeface="Book Antiqua"/>
                <a:ea typeface="Book Antiqua"/>
                <a:cs typeface="Book Antiqua"/>
                <a:sym typeface="Book Antiqua"/>
              </a:rPr>
              <a:t>CNN: </a:t>
            </a:r>
            <a:r>
              <a:rPr lang="en-US" sz="1600" b="0" dirty="0">
                <a:latin typeface="Book Antiqua"/>
                <a:ea typeface="Book Antiqua"/>
                <a:cs typeface="Book Antiqua"/>
                <a:sym typeface="Book Antiqua"/>
              </a:rPr>
              <a:t>A convolutional neural network (CNN) is a type of artificial neural network used primarily for image recognition and processing, due to its ability to recognize patterns in images. A CNN is a powerful tool but requires millions of labelled data points for training</a:t>
            </a:r>
          </a:p>
          <a:p>
            <a:pPr marL="457200" indent="-381000">
              <a:spcBef>
                <a:spcPts val="480"/>
              </a:spcBef>
              <a:buSzPts val="2400"/>
              <a:buFont typeface="Noto Sans Symbols"/>
              <a:buChar char="❑"/>
            </a:pPr>
            <a:r>
              <a:rPr lang="en-IN" sz="1800" b="0" dirty="0">
                <a:solidFill>
                  <a:srgbClr val="000000"/>
                </a:solidFill>
                <a:latin typeface="Book Antiqua"/>
                <a:ea typeface="Arial"/>
                <a:cs typeface="Arial"/>
                <a:sym typeface="Book Antiqua"/>
              </a:rPr>
              <a:t>Data Augmentation: </a:t>
            </a:r>
            <a:r>
              <a:rPr lang="en-US" sz="1600" b="0" dirty="0">
                <a:solidFill>
                  <a:srgbClr val="000000"/>
                </a:solidFill>
                <a:latin typeface="Book Antiqua"/>
                <a:ea typeface="Arial"/>
                <a:cs typeface="Arial"/>
                <a:sym typeface="Book Antiqua"/>
              </a:rPr>
              <a:t>Data augmentation is a technique of artificially increasing the training set by creating modified copies of a dataset using existing data. It includes making minor changes to the dataset or using deep learning to generate new data points.</a:t>
            </a:r>
            <a:endParaRPr lang="en-US" sz="1600" b="0" dirty="0">
              <a:solidFill>
                <a:srgbClr val="000000"/>
              </a:solidFill>
              <a:latin typeface="Arial"/>
              <a:ea typeface="Arial"/>
              <a:cs typeface="Arial"/>
              <a:sym typeface="Arial"/>
            </a:endParaRPr>
          </a:p>
          <a:p>
            <a:pPr marL="457200" indent="-381000">
              <a:spcBef>
                <a:spcPts val="480"/>
              </a:spcBef>
              <a:buSzPts val="2400"/>
              <a:buFont typeface="Noto Sans Symbols"/>
              <a:buChar char="❑"/>
            </a:pPr>
            <a:endParaRPr lang="en-IN" sz="1600" b="0" dirty="0">
              <a:latin typeface="Book Antiqua"/>
              <a:ea typeface="Book Antiqua"/>
              <a:cs typeface="Book Antiqua"/>
              <a:sym typeface="Book Antiqua"/>
            </a:endParaRPr>
          </a:p>
          <a:p>
            <a:pPr marL="457200" indent="-228600">
              <a:lnSpc>
                <a:spcPct val="200000"/>
              </a:lnSpc>
              <a:spcBef>
                <a:spcPts val="480"/>
              </a:spcBef>
              <a:buSzPts val="2400"/>
              <a:buFont typeface="Noto Sans Symbols"/>
              <a:buNone/>
            </a:pPr>
            <a:endParaRPr lang="en-US" sz="1200" b="0" dirty="0"/>
          </a:p>
        </p:txBody>
      </p:sp>
    </p:spTree>
    <p:extLst>
      <p:ext uri="{BB962C8B-B14F-4D97-AF65-F5344CB8AC3E}">
        <p14:creationId xmlns:p14="http://schemas.microsoft.com/office/powerpoint/2010/main" val="778940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438382"/>
            <a:ext cx="7772400" cy="1212255"/>
          </a:xfrm>
        </p:spPr>
        <p:txBody>
          <a:bodyPr/>
          <a:lstStyle/>
          <a:p>
            <a:pPr algn="ctr"/>
            <a:r>
              <a:rPr lang="en-IN" sz="3600" b="0" i="0" u="none" strike="noStrike" cap="none" dirty="0">
                <a:solidFill>
                  <a:schemeClr val="dk1"/>
                </a:solidFill>
                <a:latin typeface="Book Antiqua"/>
                <a:ea typeface="Book Antiqua"/>
                <a:cs typeface="Book Antiqua"/>
                <a:sym typeface="Book Antiqua"/>
              </a:rPr>
              <a:t>Proposed System</a:t>
            </a:r>
            <a:r>
              <a:rPr lang="en-IN" dirty="0">
                <a:solidFill>
                  <a:srgbClr val="000000"/>
                </a:solidFill>
                <a:latin typeface="Arial"/>
                <a:ea typeface="Book Antiqua"/>
                <a:cs typeface="Arial"/>
                <a:sym typeface="Arial"/>
              </a:rPr>
              <a:t> </a:t>
            </a:r>
            <a:r>
              <a:rPr lang="en-IN" sz="3600" b="0" i="0" u="none" strike="noStrike" cap="none" dirty="0">
                <a:solidFill>
                  <a:schemeClr val="dk1"/>
                </a:solidFill>
                <a:latin typeface="Book Antiqua"/>
                <a:ea typeface="Book Antiqua"/>
                <a:cs typeface="Book Antiqua"/>
                <a:sym typeface="Book Antiqua"/>
              </a:rPr>
              <a:t>Algorithms /Techniques</a:t>
            </a:r>
            <a:endParaRPr lang="en-IN" sz="3600" dirty="0"/>
          </a:p>
        </p:txBody>
      </p:sp>
      <p:sp>
        <p:nvSpPr>
          <p:cNvPr id="2" name="Google Shape;183;p13">
            <a:extLst>
              <a:ext uri="{FF2B5EF4-FFF2-40B4-BE49-F238E27FC236}">
                <a16:creationId xmlns:a16="http://schemas.microsoft.com/office/drawing/2014/main" id="{0DC7B497-3A1A-627C-16BF-CACDB829E6F8}"/>
              </a:ext>
            </a:extLst>
          </p:cNvPr>
          <p:cNvSpPr txBox="1">
            <a:spLocks/>
          </p:cNvSpPr>
          <p:nvPr/>
        </p:nvSpPr>
        <p:spPr>
          <a:xfrm>
            <a:off x="722313" y="2772732"/>
            <a:ext cx="7772400" cy="1834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76200">
              <a:spcBef>
                <a:spcPts val="480"/>
              </a:spcBef>
              <a:buSzPts val="2400"/>
            </a:pPr>
            <a:r>
              <a:rPr lang="en-US" sz="2000" b="0" dirty="0">
                <a:latin typeface="Book Antiqua"/>
                <a:ea typeface="Book Antiqua"/>
                <a:cs typeface="Book Antiqua"/>
                <a:sym typeface="Book Antiqua"/>
              </a:rPr>
              <a:t>The algorithm that is used to train data are as follows :</a:t>
            </a:r>
          </a:p>
          <a:p>
            <a:pPr marL="457200" indent="-381000">
              <a:spcBef>
                <a:spcPts val="480"/>
              </a:spcBef>
              <a:buSzPts val="2400"/>
              <a:buFont typeface="Noto Sans Symbols"/>
              <a:buChar char="❑"/>
            </a:pPr>
            <a:r>
              <a:rPr lang="en-IN" sz="2000" b="0" dirty="0">
                <a:solidFill>
                  <a:srgbClr val="000000"/>
                </a:solidFill>
                <a:latin typeface="Book Antiqua"/>
                <a:ea typeface="Arial"/>
                <a:cs typeface="Arial"/>
                <a:sym typeface="Book Antiqua"/>
              </a:rPr>
              <a:t>Adam Optimizer: </a:t>
            </a:r>
            <a:r>
              <a:rPr lang="en-US" sz="1800" b="0" dirty="0">
                <a:solidFill>
                  <a:srgbClr val="000000"/>
                </a:solidFill>
                <a:latin typeface="Book Antiqua"/>
                <a:ea typeface="Arial"/>
                <a:cs typeface="Arial"/>
                <a:sym typeface="Book Antiqua"/>
              </a:rPr>
              <a:t>Adam optimizer is the extended version of stochastic gradient descent. The name is derived from adaptive moment estimation. Adam is an algorithm for optimization technique for gradient descent. It requires less memory and is efficient. Intuitively, it is a combination of the ‘gradient descent with momentum’ algorithm and the ‘RMSP’ algorithm.</a:t>
            </a:r>
            <a:endParaRPr lang="en-IN" sz="1800" b="0" dirty="0">
              <a:solidFill>
                <a:srgbClr val="000000"/>
              </a:solidFill>
              <a:latin typeface="Book Antiqua"/>
              <a:ea typeface="Arial"/>
              <a:cs typeface="Arial"/>
              <a:sym typeface="Book Antiqua"/>
            </a:endParaRPr>
          </a:p>
          <a:p>
            <a:pPr marL="457200" indent="-381000">
              <a:spcBef>
                <a:spcPts val="480"/>
              </a:spcBef>
              <a:buSzPts val="2400"/>
              <a:buFont typeface="Noto Sans Symbols"/>
              <a:buChar char="❑"/>
            </a:pPr>
            <a:endParaRPr lang="en-US" sz="1400" b="0" dirty="0"/>
          </a:p>
          <a:p>
            <a:pPr marL="457200" indent="-228600">
              <a:lnSpc>
                <a:spcPct val="200000"/>
              </a:lnSpc>
              <a:spcBef>
                <a:spcPts val="480"/>
              </a:spcBef>
              <a:buSzPts val="2400"/>
              <a:buFont typeface="Noto Sans Symbols"/>
              <a:buNone/>
            </a:pPr>
            <a:endParaRPr lang="en-US" sz="1400" b="0" dirty="0"/>
          </a:p>
        </p:txBody>
      </p:sp>
    </p:spTree>
    <p:extLst>
      <p:ext uri="{BB962C8B-B14F-4D97-AF65-F5344CB8AC3E}">
        <p14:creationId xmlns:p14="http://schemas.microsoft.com/office/powerpoint/2010/main" val="387630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520575"/>
            <a:ext cx="7772400" cy="749918"/>
          </a:xfrm>
        </p:spPr>
        <p:txBody>
          <a:bodyPr/>
          <a:lstStyle/>
          <a:p>
            <a:pPr algn="ctr"/>
            <a:r>
              <a:rPr lang="en-IN" sz="3600" b="0" i="0" u="none" strike="noStrike" cap="none" dirty="0">
                <a:solidFill>
                  <a:schemeClr val="dk1"/>
                </a:solidFill>
                <a:latin typeface="Book Antiqua"/>
                <a:ea typeface="Book Antiqua"/>
                <a:cs typeface="Book Antiqua"/>
                <a:sym typeface="Book Antiqua"/>
              </a:rPr>
              <a:t>Implementation and Discussion</a:t>
            </a:r>
            <a:endParaRPr lang="en-IN" sz="3600" dirty="0"/>
          </a:p>
        </p:txBody>
      </p:sp>
      <p:sp>
        <p:nvSpPr>
          <p:cNvPr id="7" name="TextBox 6">
            <a:extLst>
              <a:ext uri="{FF2B5EF4-FFF2-40B4-BE49-F238E27FC236}">
                <a16:creationId xmlns:a16="http://schemas.microsoft.com/office/drawing/2014/main" id="{96705719-91B3-EC27-1791-28FD6AB72912}"/>
              </a:ext>
            </a:extLst>
          </p:cNvPr>
          <p:cNvSpPr txBox="1"/>
          <p:nvPr/>
        </p:nvSpPr>
        <p:spPr>
          <a:xfrm>
            <a:off x="729465" y="2357388"/>
            <a:ext cx="7957335" cy="384720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Book Antiqua" panose="02040602050305030304" pitchFamily="18" charset="0"/>
              </a:rPr>
              <a:t>Why was Data Augmentation done?</a:t>
            </a:r>
          </a:p>
          <a:p>
            <a:r>
              <a:rPr lang="en-US" sz="2000" dirty="0">
                <a:latin typeface="Book Antiqua" panose="02040602050305030304" pitchFamily="18" charset="0"/>
              </a:rPr>
              <a:t>Since we had a small dataset, there weren't enough examples to train the neural network. Also, data augmentation was useful in tackling the data imbalance issue in the data (since 61% of the data belonged to the tumorous class).</a:t>
            </a:r>
          </a:p>
          <a:p>
            <a:endParaRPr lang="en-US" sz="2000" dirty="0">
              <a:latin typeface="Book Antiqua" panose="02040602050305030304" pitchFamily="18" charset="0"/>
            </a:endParaRPr>
          </a:p>
          <a:p>
            <a:r>
              <a:rPr lang="en-US" sz="2000" dirty="0">
                <a:latin typeface="Book Antiqua" panose="02040602050305030304" pitchFamily="18" charset="0"/>
              </a:rPr>
              <a:t>Before data augmentation, the dataset consisted of:</a:t>
            </a:r>
          </a:p>
          <a:p>
            <a:r>
              <a:rPr lang="en-US" sz="2000" dirty="0">
                <a:latin typeface="Book Antiqua" panose="02040602050305030304" pitchFamily="18" charset="0"/>
              </a:rPr>
              <a:t>155 positive and 98 negative examples, resulting in 253 example images.</a:t>
            </a:r>
          </a:p>
          <a:p>
            <a:endParaRPr lang="en-US" sz="2000" dirty="0">
              <a:latin typeface="Book Antiqua" panose="02040602050305030304" pitchFamily="18" charset="0"/>
            </a:endParaRPr>
          </a:p>
          <a:p>
            <a:r>
              <a:rPr lang="en-US" sz="2000" dirty="0">
                <a:latin typeface="Book Antiqua" panose="02040602050305030304" pitchFamily="18" charset="0"/>
              </a:rPr>
              <a:t>After data augmentation, now the dataset consists of:</a:t>
            </a:r>
          </a:p>
          <a:p>
            <a:r>
              <a:rPr lang="en-US" sz="2000" dirty="0">
                <a:latin typeface="Book Antiqua" panose="02040602050305030304" pitchFamily="18" charset="0"/>
              </a:rPr>
              <a:t>1085 positive and 980 examples, resulting in 2065 example images.</a:t>
            </a:r>
          </a:p>
        </p:txBody>
      </p:sp>
    </p:spTree>
    <p:extLst>
      <p:ext uri="{BB962C8B-B14F-4D97-AF65-F5344CB8AC3E}">
        <p14:creationId xmlns:p14="http://schemas.microsoft.com/office/powerpoint/2010/main" val="278039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CEF26B-EBA3-717C-ABEF-44970E932B6B}"/>
              </a:ext>
            </a:extLst>
          </p:cNvPr>
          <p:cNvPicPr>
            <a:picLocks noChangeAspect="1"/>
          </p:cNvPicPr>
          <p:nvPr/>
        </p:nvPicPr>
        <p:blipFill>
          <a:blip r:embed="rId2"/>
          <a:stretch>
            <a:fillRect/>
          </a:stretch>
        </p:blipFill>
        <p:spPr>
          <a:xfrm>
            <a:off x="292619" y="1518229"/>
            <a:ext cx="4489681" cy="2152761"/>
          </a:xfrm>
          <a:prstGeom prst="rect">
            <a:avLst/>
          </a:prstGeom>
        </p:spPr>
      </p:pic>
      <p:sp>
        <p:nvSpPr>
          <p:cNvPr id="13" name="TextBox 12">
            <a:extLst>
              <a:ext uri="{FF2B5EF4-FFF2-40B4-BE49-F238E27FC236}">
                <a16:creationId xmlns:a16="http://schemas.microsoft.com/office/drawing/2014/main" id="{0994B9A3-C006-B9D6-2335-01A9E5C73D04}"/>
              </a:ext>
            </a:extLst>
          </p:cNvPr>
          <p:cNvSpPr txBox="1"/>
          <p:nvPr/>
        </p:nvSpPr>
        <p:spPr>
          <a:xfrm>
            <a:off x="292619" y="3670990"/>
            <a:ext cx="8558761"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Since 61% of the data (155 images) were tumorous. And, 39% of the data (98 images) were non-tumorous.</a:t>
            </a:r>
          </a:p>
          <a:p>
            <a:r>
              <a:rPr lang="en-US" dirty="0">
                <a:latin typeface="Times New Roman" panose="02020603050405020304" pitchFamily="18" charset="0"/>
                <a:cs typeface="Times New Roman" panose="02020603050405020304" pitchFamily="18" charset="0"/>
              </a:rPr>
              <a:t>So, in order to balance the data we can generate 9 new images for every image that belongs to 'no' class and 6 images for every image that belongs the 'yes' class.</a:t>
            </a:r>
            <a:endParaRPr lang="en-IN"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20BA59F-A242-1155-82BD-FC2AD6D71FBA}"/>
              </a:ext>
            </a:extLst>
          </p:cNvPr>
          <p:cNvPicPr>
            <a:picLocks noChangeAspect="1"/>
          </p:cNvPicPr>
          <p:nvPr/>
        </p:nvPicPr>
        <p:blipFill>
          <a:blip r:embed="rId3"/>
          <a:stretch>
            <a:fillRect/>
          </a:stretch>
        </p:blipFill>
        <p:spPr>
          <a:xfrm>
            <a:off x="292619" y="4365895"/>
            <a:ext cx="6325352" cy="2324653"/>
          </a:xfrm>
          <a:prstGeom prst="rect">
            <a:avLst/>
          </a:prstGeom>
        </p:spPr>
      </p:pic>
      <p:pic>
        <p:nvPicPr>
          <p:cNvPr id="3" name="Picture 2">
            <a:extLst>
              <a:ext uri="{FF2B5EF4-FFF2-40B4-BE49-F238E27FC236}">
                <a16:creationId xmlns:a16="http://schemas.microsoft.com/office/drawing/2014/main" id="{9F2B343D-2DF6-56CC-4BF0-2A2C5A3E2468}"/>
              </a:ext>
            </a:extLst>
          </p:cNvPr>
          <p:cNvPicPr>
            <a:picLocks noChangeAspect="1"/>
          </p:cNvPicPr>
          <p:nvPr/>
        </p:nvPicPr>
        <p:blipFill rotWithShape="1">
          <a:blip r:embed="rId4"/>
          <a:srcRect l="13099" t="19623"/>
          <a:stretch/>
        </p:blipFill>
        <p:spPr>
          <a:xfrm>
            <a:off x="4878847" y="976745"/>
            <a:ext cx="4169378" cy="2694245"/>
          </a:xfrm>
          <a:prstGeom prst="rect">
            <a:avLst/>
          </a:prstGeom>
        </p:spPr>
      </p:pic>
    </p:spTree>
    <p:extLst>
      <p:ext uri="{BB962C8B-B14F-4D97-AF65-F5344CB8AC3E}">
        <p14:creationId xmlns:p14="http://schemas.microsoft.com/office/powerpoint/2010/main" val="3479836312"/>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1282</Words>
  <Application>Microsoft Office PowerPoint</Application>
  <PresentationFormat>On-screen Show (4:3)</PresentationFormat>
  <Paragraphs>108</Paragraphs>
  <Slides>16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Constantia</vt:lpstr>
      <vt:lpstr>Arial</vt:lpstr>
      <vt:lpstr>Söhne</vt:lpstr>
      <vt:lpstr>Calibri</vt:lpstr>
      <vt:lpstr>Book Antiqua</vt:lpstr>
      <vt:lpstr>Noto Sans Symbols</vt:lpstr>
      <vt:lpstr>Times New Roman</vt:lpstr>
      <vt:lpstr>Wingdings</vt:lpstr>
      <vt:lpstr>MPSTME</vt:lpstr>
      <vt:lpstr>Brain Tumor Detection using Neural Networks</vt:lpstr>
      <vt:lpstr>Introduction Problem definition Proposed System  Algorithms /Architecture Implementation and Discussion (Work done) References </vt:lpstr>
      <vt:lpstr>PowerPoint Presentation</vt:lpstr>
      <vt:lpstr>PowerPoint Presentation</vt:lpstr>
      <vt:lpstr>Brain tumors can be life-threatening and can cause a range of debilitating symptoms. Early detection and accurate diagnosis of brain tumors are crucial for effective treatment and management of the condition. However, traditional methods of brain tumor detection, such as medical imaging, are often limited by factors such as cost, availability, and accuracy. Therefore, there is a need to develop new, more efficient and accurate methods for brain tumor detection, such as artificial intelligence and machine learning algorithms, that can help healthcare professionals detect brain tumors early and provide more targeted treatment options for patients.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https://www.arm.com/glossary/convolutional-neural-network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Problem definition Proposed System/ Algorithms /Architecture Implementation and Discussion (Work done) References (Note: Max Slides: 12)  </dc:title>
  <dc:creator>Abhay Kolhe</dc:creator>
  <cp:lastModifiedBy>aaqilmodak@gmail.com</cp:lastModifiedBy>
  <cp:revision>12</cp:revision>
  <dcterms:modified xsi:type="dcterms:W3CDTF">2023-04-06T06:28:54Z</dcterms:modified>
</cp:coreProperties>
</file>