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6" r:id="rId2"/>
    <p:sldId id="263" r:id="rId3"/>
    <p:sldId id="262" r:id="rId4"/>
    <p:sldId id="260" r:id="rId5"/>
    <p:sldId id="265" r:id="rId6"/>
    <p:sldId id="264" r:id="rId7"/>
    <p:sldId id="266" r:id="rId8"/>
    <p:sldId id="267" r:id="rId9"/>
    <p:sldId id="279" r:id="rId10"/>
    <p:sldId id="289" r:id="rId11"/>
    <p:sldId id="285" r:id="rId12"/>
    <p:sldId id="284" r:id="rId13"/>
    <p:sldId id="286" r:id="rId14"/>
    <p:sldId id="273" r:id="rId15"/>
    <p:sldId id="280" r:id="rId16"/>
    <p:sldId id="283" r:id="rId17"/>
    <p:sldId id="282" r:id="rId18"/>
    <p:sldId id="274" r:id="rId19"/>
    <p:sldId id="290" r:id="rId20"/>
  </p:sldIdLst>
  <p:sldSz cx="18288000" cy="10287000"/>
  <p:notesSz cx="6858000" cy="9144000"/>
  <p:embeddedFontLst>
    <p:embeddedFont>
      <p:font typeface="HK Grotesk Medium Bold" panose="020B0604020202020204" charset="0"/>
      <p:regular r:id="rId21"/>
    </p:embeddedFont>
    <p:embeddedFont>
      <p:font typeface="HK Grotesk Medium" panose="020B0604020202020204" charset="0"/>
      <p:regular r:id="rId22"/>
    </p:embeddedFont>
    <p:embeddedFont>
      <p:font typeface="Open Sans Light Bold" panose="020B0604020202020204" charset="0"/>
      <p:regular r:id="rId23"/>
    </p:embeddedFont>
    <p:embeddedFont>
      <p:font typeface="HK Grotesk Light" panose="020B0604020202020204" charset="0"/>
      <p:regular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Open Sans Light" panose="020B0604020202020204" charset="0"/>
      <p:regular r:id="rId29"/>
      <p: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1ea96f08ab1bf8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23647" y="1884848"/>
            <a:ext cx="6736955" cy="6639295"/>
            <a:chOff x="-314579" y="123825"/>
            <a:chExt cx="8982606" cy="8852392"/>
          </a:xfrm>
        </p:grpSpPr>
        <p:sp>
          <p:nvSpPr>
            <p:cNvPr id="7" name="TextBox 7"/>
            <p:cNvSpPr txBox="1"/>
            <p:nvPr/>
          </p:nvSpPr>
          <p:spPr>
            <a:xfrm>
              <a:off x="0" y="123825"/>
              <a:ext cx="8668027" cy="38114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00"/>
                </a:lnSpc>
              </a:pPr>
              <a:r>
                <a:rPr lang="en-US" sz="7300" dirty="0">
                  <a:solidFill>
                    <a:srgbClr val="BBBBBB"/>
                  </a:solidFill>
                  <a:latin typeface="HK Grotesk Medium"/>
                </a:rPr>
                <a:t>OPEN LEDGER USING BLOCKCHAIN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727465"/>
              <a:ext cx="8393431" cy="324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b="1" u="sng" dirty="0">
                  <a:solidFill>
                    <a:srgbClr val="BBBBBB"/>
                  </a:solidFill>
                  <a:latin typeface="HK Grotesk Light"/>
                </a:rPr>
                <a:t>PRESENTED BY: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PRAJWAL CHHETRI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SACHI KAMAT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ANUJ TIMSINA</a:t>
              </a:r>
            </a:p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BBBBBB"/>
                  </a:solidFill>
                  <a:latin typeface="HK Grotesk Light"/>
                </a:rPr>
                <a:t>SANDIP THAPA</a:t>
              </a:r>
            </a:p>
          </p:txBody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-314579" y="3942802"/>
              <a:ext cx="8273907" cy="434380"/>
            </a:xfrm>
            <a:prstGeom prst="rect">
              <a:avLst/>
            </a:prstGeom>
          </p:spPr>
        </p:pic>
        <p:grpSp>
          <p:nvGrpSpPr>
            <p:cNvPr id="10" name="Group 10"/>
            <p:cNvGrpSpPr/>
            <p:nvPr/>
          </p:nvGrpSpPr>
          <p:grpSpPr>
            <a:xfrm>
              <a:off x="-161159" y="4086164"/>
              <a:ext cx="7967069" cy="151303"/>
              <a:chOff x="-1044574" y="-1916662"/>
              <a:chExt cx="26615905" cy="5054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1044574" y="-1916662"/>
                <a:ext cx="26615905" cy="505466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16343" y="2027691"/>
            <a:ext cx="6239417" cy="6231617"/>
          </a:xfrm>
          <a:prstGeom prst="rect">
            <a:avLst/>
          </a:prstGeom>
        </p:spPr>
      </p:pic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831981" y="2439429"/>
            <a:ext cx="5408142" cy="5408142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24203" r="-25826" b="-2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2286000" y="4000500"/>
            <a:ext cx="7354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LANGUAGES USED</a:t>
            </a:r>
            <a:endParaRPr lang="en-US" sz="5600" dirty="0">
              <a:solidFill>
                <a:schemeClr val="bg2"/>
              </a:solidFill>
              <a:latin typeface="HK Grotesk Medium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1136" y="36195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Solidity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React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Node.js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HTML and CSS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3276600" y="4457700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2"/>
                </a:solidFill>
                <a:latin typeface="HK Grotesk Medium" panose="020B0604020202020204" charset="0"/>
              </a:rPr>
              <a:t>GANACHE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0" y="30099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Ganache is a personal blockchain for rapid Ethereum application development. We can use Ganache across the entire development cycle; enabling us to develop, deploy, and test our dApps in a safe and deterministic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5827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3048000" y="44577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2"/>
                </a:solidFill>
                <a:latin typeface="HK Grotesk Medium" panose="020B0604020202020204" charset="0"/>
              </a:rPr>
              <a:t>METAMASK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0" y="300990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HK Grotesk Light" panose="020B0604020202020204" charset="0"/>
              </a:rPr>
              <a:t>MetaMask is  software cryptocurrency wallet used to interact with the Ethereum blockchain. It allows users to access their Ethereum wallet through a browser extension or mobile app, which can then be used to interact with decentralized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84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4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5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sp>
        <p:nvSpPr>
          <p:cNvPr id="7" name="TextBox 6"/>
          <p:cNvSpPr txBox="1"/>
          <p:nvPr/>
        </p:nvSpPr>
        <p:spPr>
          <a:xfrm>
            <a:off x="3048000" y="44577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2"/>
                </a:solidFill>
                <a:latin typeface="HK Grotesk Medium" panose="020B0604020202020204" charset="0"/>
              </a:rPr>
              <a:t>IPFS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0" y="300990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IPFS is a distributed system for storing and accessing files, websites, applications, and data. All hashes in IPFS are encoded as a </a:t>
            </a:r>
            <a:r>
              <a:rPr lang="en-US" sz="3200" b="1" dirty="0" err="1">
                <a:solidFill>
                  <a:schemeClr val="bg2"/>
                </a:solidFill>
              </a:rPr>
              <a:t>MultiHash</a:t>
            </a:r>
            <a:r>
              <a:rPr lang="en-US" sz="3200" b="1" dirty="0">
                <a:solidFill>
                  <a:schemeClr val="bg2"/>
                </a:solidFill>
              </a:rPr>
              <a:t>, a self-describing hash format. The actual hash function used depends on security requirements; “sha-256” is </a:t>
            </a:r>
            <a:r>
              <a:rPr lang="en-US" sz="3200" b="1">
                <a:solidFill>
                  <a:schemeClr val="bg2"/>
                </a:solidFill>
              </a:rPr>
              <a:t>today’s default.</a:t>
            </a:r>
            <a:endParaRPr lang="en-US" sz="3200" dirty="0">
              <a:solidFill>
                <a:schemeClr val="bg2"/>
              </a:solidFill>
              <a:latin typeface="HK Grotesk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" y="16329"/>
            <a:ext cx="18286857" cy="102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BmwAAAXUCAYAAADDciMxAAAAAXNSR0IArs4c6QAADtF0RVh0bXhmaWxlACUzQ214R3JhcGhNb2RlbCUzRSUzQ3Jvb3QlM0UlM0NteENlbGwlMjBpZCUzRCUyMjAlMjIlMkYlM0UlM0NteENlbGwlMjBpZCUzRCUyMjElMjIlMjBwYXJlbnQlM0QlMjIwJTIyJTJGJTNFJTNDbXhDZWxsJTIwaWQlM0QlMjIyJTIyJTIwc3R5bGUlM0QlMjJlZGdlU3R5bGUlM0RvcnRob2dvbmFsRWRnZVN0eWxlJTNCcm91bmRlZCUzRDAlM0JvcnRob2dvbmFsTG9vcCUzRDElM0JqZXR0eVNpemUlM0RhdXRvJTNCaHRtbCUzRDElM0IlMjIlMjBlZGdlJTNEJTIyMSUyMiUyMHNvdXJjZSUzRCUyMjUlMjIlMjB0YXJnZXQlM0QlMjI2JTIyJTIwcGFyZW50JTNEJTIyMSUyMiUzRSUzQ214R2VvbWV0cnklMjByZWxhdGl2ZSUzRCUyMjElMjIlMjBhcyUzRCUyMmdlb21ldHJ5JTIyJTNFJTNDbXhQb2ludCUyMHglM0QlMjIyNzUlMjIlMjB5JTNEJTIyMjY2JTIyJTIwYXMlM0QlMjJ0YXJnZXRQb2ludCUyMiUyRiUzRSUzQ0FycmF5JTIwYXMlM0QlMjJwb2ludHMlMjIlM0UlM0NteFBvaW50JTIweCUzRCUyMjQxNSUyMiUyMHklM0QlMjIyNzYlMjIlMkYlM0UlM0NteFBvaW50JTIweCUzRCUyMjQxNSUyMiUyMHklM0QlMjIzNTYlMjIlMkYlM0UlM0MlMkZBcnJheSUzRSUzQyUyRm14R2VvbWV0cnklM0UlM0MlMkZteENlbGwlM0UlM0NteENlbGwlMjBpZCUzRCUyMjMlMjIlMjBzdHlsZSUzRCUyMmVkZ2VTdHlsZSUzRG9ydGhvZ29uYWxFZGdlU3R5bGUlM0Jyb3VuZGVkJTNEMCUzQm9ydGhvZ29uYWxMb29wJTNEMSUzQmpldHR5U2l6ZSUzRGF1dG8lM0JodG1sJTNEMSUzQiUyMiUyMGVkZ2UlM0QlMjIxJTIyJTIwc291cmNlJTNEJTIyNSUyMiUyMHRhcmdldCUzRCUyMjclMjIlMjBwYXJlbnQlM0QlMjIxJTIyJTNFJTNDbXhHZW9tZXRyeSUyMHJlbGF0aXZlJTNEJTIyMSUyMiUyMGFzJTNEJTIyZ2VvbWV0cnklMjIlM0UlM0NteFBvaW50JTIweCUzRCUyMjQ2NSUyMiUyMHklM0QlMjIyMzYlMjIlMjBhcyUzRCUyMnRhcmdldFBvaW50JTIyJTJGJTNFJTNDQXJyYXklMjBhcyUzRCUyMnBvaW50cyUyMiUzRSUzQ214UG9pbnQlMjB4JTNEJTIyNDQ1JTIyJTIweSUzRCUyMjI3NiUyMiUyRiUzRSUzQ214UG9pbnQlMjB4JTNEJTIyNDQ1JTIyJTIweSUzRCUyMjI3NiUyMiUyRiUzRSUzQyUyRkFycmF5JTNFJTNDJTJGbXhHZW9tZXRyeSUzRSUzQyUyRm14Q2VsbCUzRSUzQ214Q2VsbCUyMGlkJTNEJTIyNCUyMiUyMHN0eWxlJTNEJTIyZWRnZVN0eWxlJTNEb3J0aG9nb25hbEVkZ2VTdHlsZSUzQnJvdW5kZWQlM0QwJTNCb3J0aG9nb25hbExvb3AlM0QxJTNCamV0dHlTaXplJTNEYXV0byUzQmh0bWwlM0QxJTNCJTIyJTIwZWRnZSUzRCUyMjElMjIlMjBzb3VyY2UlM0QlMjI1JTIyJTIwcGFyZW50JTNEJTIyMSUyMiUzRSUzQ214R2VvbWV0cnklMjByZWxhdGl2ZSUzRCUyMjElMjIlMjBhcyUzRCUyMmdlb21ldHJ5JTIyJTNFJTNDbXhQb2ludCUyMHglM0QlMjI0NzUlMjIlMjB5JTNEJTIyMTk2JTIyJTIwYXMlM0QlMjJ0YXJnZXRQb2ludCUyMiUyRiUzRSUzQ0FycmF5JTIwYXMlM0QlMjJwb2ludHMlMjIlM0UlM0NteFBvaW50JTIweCUzRCUyMjQxNSUyMiUyMHklM0QlMjIyNzYlMjIlMkYlM0UlM0NteFBvaW50JTIweCUzRCUyMjQxNSUyMiUyMHklM0QlMjIxOTYlMjIlMkYlM0UlM0NteFBvaW50JTIweCUzRCUyMjQ3NSUyMiUyMHklM0QlMjIxOTYlMjIlMkYlM0UlM0MlMkZBcnJheSUzRSUzQyUyRm14R2VvbWV0cnklM0UlM0MlMkZteENlbGwlM0UlM0NteENlbGwlMjBpZCUzRCUyMjUlMjIlMjB2YWx1ZSUzRCUyMk9wZW4lMjBMZWRnZXIlMjBTeXN0ZW0lMjIlMjBzdHlsZSUzRCUyMnJvdW5kZWQlM0QwJTNCd2hpdGVTcGFjZSUzRHdyYXAlM0JodG1sJTNEMSUzQiUyMiUyMHZlcnRleCUzRCUyMjElMjIlMjBwYXJlbnQlM0QlMjIxJTIyJTNFJTNDbXhHZW9tZXRyeSUyMHglM0QlMjIyMDUlMjIlMjB5JTNEJTIyMjQ2JTIyJTIwd2lkdGglM0QlMjIxNDAlMjIlMjBoZWlnaHQlM0QlMjI2MCUyMiUyMGFzJTNEJTIyZ2VvbWV0cnklMjIlMkYlM0UlM0MlMkZteENlbGwlM0UlM0NteENlbGwlMjBpZCUzRCUyMjYlMjIlMjB2YWx1ZSUzRCUyMkdlbmVyYWwlMjBQdWJsaWMlMjIlMjBzdHlsZSUzRCUyMnJvdW5kZWQlM0QwJTNCd2hpdGVTcGFjZSUzRHdyYXAlM0JodG1sJTNEMSUzQiUyMiUyMHZlcnRleCUzRCUyMjElMjIlMjBwYXJlbnQlM0QlMjIxJTIyJTNFJTNDbXhHZW9tZXRyeSUyMHglM0QlMjI0NzUlMjIlMjB5JTNEJTIyMzI2JTIyJTIwd2lkdGglM0QlMjIxMjAlMjIlMjBoZWlnaHQlM0QlMjI2MCUyMiUyMGFzJTNEJTIyZ2VvbWV0cnklMjIlMkYlM0UlM0MlMkZteENlbGwlM0UlM0NteENlbGwlMjBpZCUzRCUyMjclMjIlMjB2YWx1ZSUzRCUyMlZlcmlmaWVyJTIyJTIwc3R5bGUlM0QlMjJyb3VuZGVkJTNEMCUzQndoaXRlU3BhY2UlM0R3cmFwJTNCaHRtbCUzRDElM0IlMjIlMjB2ZXJ0ZXglM0QlMjIxJTIyJTIwcGFyZW50JTNEJTIyMSUyMiUzRSUzQ214R2VvbWV0cnklMjB4JTNEJTIyNDc1JTIyJTIweSUzRCUyMjI0NiUyMiUyMHdpZHRoJTNEJTIyMTIwJTIyJTIwaGVpZ2h0JTNEJTIyNjAlMjIlMjBhcyUzRCUyMmdlb21ldHJ5JTIyJTJGJTNFJTNDJTJGbXhDZWxsJTNFJTNDbXhDZWxsJTIwaWQlM0QlMjI4JTIyJTIwdmFsdWUlM0QlMjJDb250cmFjdG9yJTIyJTIwc3R5bGUlM0QlMjJyb3VuZGVkJTNEMCUzQndoaXRlU3BhY2UlM0R3cmFwJTNCaHRtbCUzRDElM0IlMjIlMjB2ZXJ0ZXglM0QlMjIxJTIyJTIwcGFyZW50JTNEJTIyMSUyMiUzRSUzQ214R2VvbWV0cnklMjB4JTNEJTIyNDc1JTIyJTIweSUzRCUyMjE2NiUyMiUyMHdpZHRoJTNEJTIyMTIwJTIyJTIwaGVpZ2h0JTNEJTIyNjAlMjIlMjBhcyUzRCUyMmdlb21ldHJ5JTIyJTJGJTNFJTNDJTJGbXhDZWxsJTNFJTNDbXhDZWxsJTIwaWQlM0QlMjI5JTIyJTIwdmFsdWUlM0QlMjJUZXh0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0MjYlMjIlMjB5JTNEJTIyMjI1JTIyJTIwd2lkdGglM0QlMjI0MCUyMiUyMGhlaWdodCUzRCUyMjIwJTIyJTIwYXMlM0QlMjJnZW9tZXRyeSUyMiUyRiUzRSUzQyUyRm14Q2VsbCUzRSUzQ214Q2VsbCUyMGlkJTNEJTIyMTAlMjIlMjB2YWx1ZSUzRCUyMiUyNmx0JTNCZm9udCUyMHN0eWxlJTNEJTI2cXVvdCUzQmZvbnQtc2l6ZSUzQSUyMDE4cHglMjZxdW90JTNCJTI2Z3QlM0IlMjZsdCUzQmIlMjZndCUzQkJsb2NrJTIwRGlhZ3JhbSUyMG9mJTIwT3BlbiUyMExlZGdlciUyMFN5c3RlbSUyNmx0JTNCJTJGYiUyNmd0JTNCJTI2bHQlM0IlMkZmb250JTI2Z3QlM0IlMjIlMjBzdHlsZSUzRCUyMnRleHQlM0JodG1sJTNEMSUzQnN0cm9rZUNvbG9yJTNEbm9uZSUzQmZpbGxDb2xvciUzRG5vbmUlM0JhbGlnbiUzRGNlbnRlciUzQnZlcnRpY2FsQWxpZ24lM0RtaWRkbGUlM0J3aGl0ZVNwYWNlJTNEd3JhcCUzQnJvdW5kZWQlM0QwJTNCJTIyJTIwdmVydGV4JTNEJTIyMSUyMiUyMHBhcmVudCUzRCUyMjElMjIlM0UlM0NteEdlb21ldHJ5JTIweCUzRCUyMjMyNSUyMiUyMHklM0QlMjI0NiUyMiUyMHdpZHRoJTNEJTIyMTg1JTIyJTIwaGVpZ2h0JTNEJTIyMjAlMjIlMjBhcyUzRCUyMmdlb21ldHJ5JTIyJTJGJTNFJTNDJTJGbXhDZWxsJTNFJTNDJTJGcm9vdCUzRSUzQyUyRm14R3JhcGhNb2RlbCUzRUm+SiMAACAASURBVHhe7N0J9DxFee//T5CLJkaNuG8HvEoMf0U0Lig3KnEBFxQVXPAqaARFxJWIisQNwS3grrgQEQFFFuOu4L6iAipogBiPGDeUAIJBggf5/c8Hqr3jMNP1VC8z3TPvPodj7v1WV1e/qpf5PU9X1Z+JDQEEEEAAAQQQQAABBBBAAAEEEEAAAQQQQAABBBBAYKkCf7bUo3NwBBBAAAEEEEAAAQQQQAABBBBAAAEEEEAAAQQQQAABkbDhIkAAAQQQQAABBBBAAAEEEEAAAQQQQAABBBBAAAEElixAwmbJHcDhEUAAAQQQQAABBBBAAAEEEEAAAQQQQAABBBBAAAESNlwDCCCAAAIIIIAAAggggAACCCCAAAIIIIAAAggggMCSBUjYLLkDODwCCCCAAAIIIIAAAggggAACCCCAAAIIIIAAAgggQMKGawABBBBAAAEEEEAAAQQQQAABBBBAAAEEEEAAAQQQWLIACZsldwCHRwABBBBAAAEEEEAAAQQQQAABBBBAAAEEEEAAAQRI2HANIIAAAggggAACCCCAAAIIIIAAAggggAACCCCAAAJLFiBhs+QO4PAIIIAAAggggAACCCCAAAIIIIAAAggggAACCCCAAAkbrgEEEEAAAQQQQAABBBBAAAEEEEAAAQQQQAABBBBAYMkCJGyW3AEcHgEEEEAAAQQQQAABBBBAAAEEEEAAAQQQQAABBBAgYcM1gAACCDQQ8MNzQ4P92AUBBBBAAAEEEEAAAQQQQAABBBBAAAEEEJglQMKG6wIBBBBAAAEEEEAAAQQQQAABBBBAAAEEEEAAAQQQWLIACZsldwCHRwABBBBAAAEEEEAAAQQQQAABBBBAAAEEEEAAAQRI2HANIIAAAggggAACCCCAAAIIIIAAAggggAACCCCAAAJLFiBhs+QO4PAIIIAAAggggAACCCCAAAIIIIAAAggggAACCCCAAAkbrgEEEEAAAQQQQAABBBBAAAEEEEAAAQQQQAABBBAYrIATGRvcuj/+H4NtaquGkbBpxcfOCCCAAAIIIIAAAggggAACCCCAAAIIIIAAAggggEB7ARI27Q2pAQEEEEAAAQQQQAABBBBAAAEEEEAAAQQQQAABBBBoJUDCphUfOyOAAAIIIIAAAggggAACCCCAAAIIIIAAAggggAAC7QVI2LQ3pAYEEEAAAQQQQAABBBBAAAEEVlhgxSeLX+Ge49QQQAABBBBAYFwCJGzG1V+0FgEEEEAAAQQQQAABBBBAAAEEEEAAAQQQQAABBFZQgITNCnYqp4QAAggggAACCCCAAAIIIIAAAggggAACCCCAAALjEiBhM67+orUIIIAAAggggMCoBZhUZ9TdR+MRQAABBBBAAAEEEEAAAQR6FCBh0yMuVSOAAAIIIIAAAggggAACCCCAAAIIIIAAAggggAACEQESNhElyiCAAAIIIIAAAggggAACCCCAAAIIIIAAAggggAACPQqQsOkRl6oRQAABBBBAAAEEEEAAAQQQQAABBBBAAAEEEEAAgYgACZuIEmUQQAABBBBAAAEEEEAAAQQQQAABBBBAAAEEEEAAgR4FSNj0iEvVCCCAAAIIIIAAAggggAACCCCAAAIIIIAAAggggEBEgIRNRIkyCCCAAAIIIIAAAggggAACCCCAAAIIIIAAAggggECPAiRsesSlagQQQAABBBBAAAEEEEAAAQQQQAABBBBAAAEEEEAgIkDCJqJEGQQQQAABBBBAAAEEEEAAAQQQQAABBBBAAAEEEECgRwESNj3iUjUCCCCAAAIIIIAAAggggAACCCCAAAIIIIAAAgggEBEgYRNRogwCCCCAAAIIIIDAmgv4Z/OGNTfg9BFAAAEEEEAAAQQQQAABBPoUIGHTpy51I4AAAggggAACCCCAAAIIIIAAAggggAACCCCAAAIBARI2ASSKIIAAAggggAACCCCAAAIIIIAAAggggAACCCCAAAJ9CpCw6VOXuhFAAAEEEEAAAQQQQAABBBBAAAEEEEAAAQQQQACBgAAJmwASRRBAAAEEEEAAAQQQQAABBBBAAAEEEEAAAQQQQACBPgVI2PSpS90IIIAAAggggAACCCCAAAIIIIAAAggggAACCCCAQECAhE0AiSIIIIAAAggggAACCCCAAAIIIIAAAggggAACCCCAQJ8CJGz61KVuBBBAAAEEEEAAAQQQQAABBBBAYI0EHGjasEbny6kigAACCCDQpQAJmy41qQsBBBBAAAEEEEAAAQQQQAABBBBAAAEEEEAAAQQQaCBAwqYBGrsggAACCCCAAAIIIIAAAggggAACCCCAAAIIIIAAAl0KkLDpUpO6EEAAAQQQQAABBBBAAAEEEEAAAQQQGJsAc9mNrcdoLwIIrKgACZsV7VhOCwEEEEAAAQQQQAABBBBAAAEEEEAAAQQQQAABBMYjQMJmPH1FSxFAAAEEEEAAAQQQQAABBBBAAAEEEEAAAQQQQGBFBUjYrGjHcloIIIAAAggggAACCCCAAAIIIIAAAggggAACCCAwHgESNuPpK1qKAAIIIIAAAggggAACCCCAAAIIIIAAAggggAACKypAwmZFO5bTQgABBBBAAAEEEEAAAQQQQAABBBBAAAEEEBirgEP3G8baeNrdUICETUM4dkMAAQQQQAABBBBAAAEEEEAAAQQQQAABBBBAAAEEuhIgYdOVJPUggAACCCCAAAIIIIAAAggggAACCCCAAAIIIIAAAg0FSNg0hGM3BBBAAAEEEEAAAQQQQAABBBBAAAEEEEAAAQQQQKArARI2XUlSDwIIIIAAAggggAACCCCAAAIIIIAAAggggAACCCDQUICETUM4dkMAAQQQQAABBBBAAAEEEEAAAQQQQAABBBBAAAEEuhIgYdOVJPUggAACCCCAAAIIIIAAAggggAACCCCAAAIIIIAAAg0FSNg0hGM3BBBAAAEEEEAAAQQQQAABBBBAAAEEEEAAAQQQQKArARI2XUlSDwIIIIAAAggggAACCCCAAAIIIIAAAggggAACCCDQUICETUM4dkMAAQQQQAABBBBAAAEEEEAAAQQQQAABBBBAAAEEuhIgYdOVJPUggAACCCCAAAIIIIAAAggggAACCCCAAAIIIIAAAg0FSNg0hGM3BBBAAAEEEEAAAQQQQGAhAv5X24aFHImDIIAAAggggAACCCCAwBIFSNgsEZ9DI4AAAggggAACCCCAAAIIIIAAAggggAACCCCAAAIWIGHDdYAAAggggAACCCCAAAIIIIAAAggggAACCCCAAAIILFmAhM2SO4DDI4AAAggggAACCCCAAAIIIIDAAASYfnAAnUATEEAAAQQQWG8BEjbr3f+cPQIIIIAAAgh0L/B/JR3VfbUza7xQ0vck/UTSVyWdJunfJP2+o+PfSNLRknbI1PcZST7vCzo6LtXEBNaxf/q+v34r6bvpWv62pNMlnSHpPElXxrqFUggggMDaCdxU0r3S74UtJW0tadMphXMkfUXSfpIuWjshThgBBBBAAIGgAAmbIBTFEEAAAQQQQACBoEDfAeVcM5zEeb+kN0v6cculytcxIZDzHdLf17F/lnV/OdDoRKz/c4J0QwcXQrT/fKi/k/S1Do5JFQgggECXAptLeqmkXSRdL1AxH3gEkCiCAAIIILDeAiRs1rv/OXsEEEAAAQQQ6F5gWQHl6TPxSIG3SzpE0vkNTzMaUCYA0xC45W7r2D/Lvr98Xx0v6ZWSzl1Q/5GwaQnN7ggg0LnAxmlk7aEzRtLUHYzfC513BRUigAACCKyaAAmbVetRzgcBBBBAAAEEli2w7IDy9Pl7yrRnSvp6g1EB65gQWPb1U3L8deyfodxfHsn2KkmHSbqspNMmykb7j4RNQ2B2QwCBXgQcR9o1Pf8io2omG0HCppcuoVIEEEAAgVUSIGGzSr3JuSCAAAIIIIDAEASGElCetPAUTrtL+lIhUDSgTACmELaj4uvYP0O7v46T9DxJP2/Qp9H+I2HTAJddEEBgloBDQK1ndLyzpA9K8lo1pRu/F0rFKI8AAgggsHYCJGzWrss5YQQQQAABBBDoWWBoAeXqdL8p6SmSzio4/2hAmQBMAWqHRdexf4Z4f50kaR9JPyzs22j/kbAphKU4Agj0JnAtSS+T9E8Nj8DvhYZw7IYAAgggsD4CJGzWp685UwQQQAABBBBYjMAQA8rVmb8zjQaITuEUDSgTgFnMtTV9lHXsn6HeXx+R9HRJvyq4FKL9R8KmAJWiCCDQq8Bmko6RtG3Do/B7oSEcuyGAAAIIrI8ACZv16WvOFAEEEEAAAQQWIzDUgLLP3gumP0rS54IU0YAyAZggaMfF1rF/hnx/vV3SfpIuDfZztP9I2ARBKYYAAr0L3LfB9KqTjeL3Qu9dxAEQQAABBMYuQMJm7D1I+xFAAAEEEEBgaAJDDijb6tVpKpM/BOCiAWUCMAHMHoqsY/8M+f5yQvRpaW2HSHdH+4+ETUSTMgggsAiB3SS9L3Agr513gKQPFySxA9VSBAEEEEAAgdUXIGGz+n3MGSKAAAIIIIDAYgWiAeXS6cmqs9hI0g0k/W9JD5D0RElbFZziFyW5jb8I7BMNKJOwCWD2UGQd+yd6f5UmOfzvoutLuo2khza4r6ru/Vra99xAf0f7r/RcAoemCAIIINBIwGvXvDKw5xskvUjS7wNlKYIAAggggAACEwIkbLgcEEAAAQQQQACBbgWiAeWmCZvp1l47BYgdHLle4FS8MPouks4IlI0GlEnYBDB7KLKO/RO9v9omOTaW9PeSDpJ0j8K+e66kN0vaULgfxRFAAIGhC0QTNrtLOnLoJ0P7EEAAAQQQGKIACZsh9gptQgABBBBAAIExC0QDyl0lbGzl33R7SHpXEO7vJHkkQG5bx4RAzmRIf1/H/oneX+6n6HVe16c3l/Q6SU8q6PjPSvK0Qb8s2IeiCCCAwBgEogkbj/49egwnRBsRQAABBBAYmgAJm6H1CO1BAAEEEEAAgbELRAPKXSZsbHbLFBzZLgD4eEnHBsqtY0IgwDKYIuvYP9H7q6uEjeu5mSTfrzsV9PzOkk4sKE9RBBBAYAwCJGzG0Eu0EQEEEEBg1AIkbEbdfTQeAQQQQAABBAYoEA0od52w+XNJnhbt6QGTMSRsbihpa0n3lHRvSR7pcK+pc/tOWovnVElfl3SapAuXMBXVdSXdRdL/SW3dTNJdJ9rqxZc9FZ3be7qkL0s6T9KVgb6qK0LCph6wixE21RG2lPReSdsE+8xTou0n6fJg+UUU8zRvt07X5t3SNetraPq+8j30PUm+br8t6ZuSzlzQWhR+jv2tpPundt1Rku8nb26X2+PRgZ9O99MVi4BreAzb7pASfb5uqvNo+uwfQ//VUXmNqPukNaK87pqfmdU0nqekZ+NHJH1F0mVBc18vtt0+jaibrNPX7w/SNeO123ztXBqsd2jFhvQ+JGEztKuD9iCAAAIIrJwACZuV61JOCAEEEEAAAQSWLDCGhE00kL3ohICDbx4htLekHRv2o4N9h0n6uKRLGtYR2W2jFHB8jqRHBdcPmqy3i3b21T9OQHkaMPdDZPutpOdJep+kvgPo0fvL7Y5e55FzLJ120AnEJ6Skx7z6o/3n5MnjJJ0TaehUGbfbiQJP6fbUiaRBaVVOlrw/jTQ6u4ek6E0k7SnpaQVtdBLp1Wkk02RiLBJQjiRNnID9agBq+jrzc2wvSQdI2nTG/pFjV7sNqf+aerhvva6TTWZ5TBP5Ovei9ifUJDz9jPK14udvlQjLdZWvYb8b3ijp/FzhAfx92e/DaH+XUrHmXakY5RFAAAEE1k6AhM3adTknjAACCCCAAAI9C0QDyiVBu0iTbyDpPZJ2yRT2SA+XOSNQaTSg3DYAc+2UoHlhgwXe552Gg35vkXRED19Vby7pFWmdkgBjbZFIcHJeBX30jwOhB6VAaOTcnKw5MI3u6jtZ4/ZE7y+X7TJh4/pulZIWfx+BSV/9n1xTNtp/TRM2DpTvmxJv1UiGYNNri3khcScjftpBZR418hhJL5N0h4b1OZHk0UweteZtmQkbmx+SWfMo+uwfWv9FA/jVfedYw7aS3pZGS5Z273S/Vvs7QePRpE6UN9n8zPXz+7gFJJibtG8o78Nof5eeY9vfC6XHozwCCCCAAAKjEyBhM7ouo8EIIIAAAgggMHCBaEA5GrSLnu6dJR0vaYvMDl4Q3V/+R74wjgaU2wRgbiPpVR0lP2adukfaOID7Xck/fTdEPWeV86gar03y+oKvuqPHmxecrNu/6/5x8NwB/tdEGy3pRSlAvYhkjZsVvb9ctuuEzbVSYsHXU2R7fgoszysb7b/ShE3bQHnk3Bz09qgJ3/tNbyonB/dP/0WOWVfmJEn7pKkHl5Ww8VpHThI7AVW35Z79Q+2/aADf951HmDmx+S8tn5WeIs3TfP4qgTqpd3iafrLNNbPoRHO0rQt8H2abFO3vbEVTBdr8Xig9FuURQAABBBAYpQAJm1F2G41GAAEEEEAAgQELRAPKuaBdySmWTGHl0RD+uvgPgQNEA8pNAzBeR8NfX0fXBQk0eWYRr2XwjLTuRdPgspMZnvbLweAuRytMNngy6Bw51y77x/8u2DVNGRQ9PwfbD13wOi3R+8t+XSdsXOeDJLmfItvbUwLsf+YUjvZfacLmfml6uuhUUZFzmVXG99Xukr7UoIKSZ1a0+iq476myPKVW3RZ5/kYD1r7OvI6WR6Y54Znbcsceav+VeHj6sQ80HFkz7ef7yCOonDB1Qmy3HHDB312vn2GR92FBtY2KDu19GO3v0pNt+nuh9DiURwABBBBAYLQCJGxG23U0HAEEEEAAAQQGKhANKOeCdtHTc3DdgXOPdMhtv5T0SEnfyhVMf48GlJsEYO4r6V0tpkEKnsIfizmA+ExJxzYYEbCIZE3VUC+o7rVGIuuVdNk/pUHil6d1bqKLg5f217zy0fvL+/eRsHES5Jg01VPunD6Rpsa6aE7BaP+VJGy2lPTeBSRBq1P6pqSnSDorhzHx9yYjuaLV+zn4l2nKtrp9Is/faMDa19mN03R5kWRn3bGH3H9Rj4elNZe6TKx4/RtvXoOmy81JRz9T/Nxd5jbE92G0v0vdmvxeKD0G5RFAAAEEEBi1AAmbUXcfjUcAAQQQQACBAQpEA8qRgOGs0/Pvt+tLur2kB6ZgaXTtB6+t8JKCERHRgHJpAGbRQcnKsemIgMen5FIkGNvFJek1Qp4l6ZJMZV31T2mw8E3pOrq0i5MtrCN6f7naPhI2vgY8KuxJgXZ7WihPP+jrbtYW7b9owsaLlHttD08htcit5LnSZCRXybnY+jeBkR2R5280YO2RaR7VE13baN6xh95/UQ9PWeakc5fbryXZp49ncPR52+X5TNY11PdhtL9LXUp/L5TWT3kEEEAAAQRGL0DCZvRdyAkggAACCCCAwMAESgLKi2y6vyB+oqRzCw4aDSiXBGC8kLYDlk0XjC5o/syipQ5eE8jry/Q9bdt0Yx0Afk9mNFAX/VMaLKymJ1pGssZGJfdXHwkbT8vkaQVfHLgQc4mWaP/l6qma8gBJH+4pqF13uh5d43VbfhAwWdb9NN20LhM2HknlUSXRbd6xh95/fQXwo259lfN6Nn4ffa6vA9TUO7b3oU8lskaUy/n3xtFLMOWQCCCAAAIIjF6AhM3ou5ATQAABBBBAAIGBCZQElBfV9CbTFrlt0YByNGHj357PlvTGghP31GCe4slB0R9Jqqbg2kTSrSQ9In3NvVVBnQenxeOvyOxz7YJ1KVyVp117t6SjJP27pN9L2kjSzSXtnKZki46Gcp/5y/0f17Sxbf94kXQHj3cK2i07WeNmltxffSRs3AYna3wN5TYHgreXdMqcgtH+iyRsShJJbo4TOx4pdHoakeK1narRe1743AFsj5KIroPjKat8LdVtbuPLUsA3Z9f337tM2JS2ddaxx9B/TRI2X5H0WkkebeaRT77OPFLGz2tPUdlm2jSvkeNpNb8j6eLUCa7ba8HsnZ6f0b55dbouF7mWzdjeh5UlCZvoVUU5BBBAAAEEGgqQsGkIx24IIIAAAggggMAcgZKA8iIQHZh9Xs20THVtiAaUowkbJyu8hszWwRP/57ROyvmZ8l7A/PmSXhAcXRBdy+eekv5V0i0C7XWCxdOYefFxByVnbU4wecoqj0aIbK7vrTUF2/RP6aLvTkR5fRAnpZa5ldxffSVsumpDtP8iCZtbpq/Zt8t0jpNInhbRge7LM2V9vTqpE0noRQLed5R0nCSP6opuTtg6weHn2M8kOcnqJKjt7p0C8ztEK5soN7SETb/953/1z3sqXY0S6b/ShM07JL1Qkq+5WZvXMto9PRNLpjrztHd+1p8g6cqauveV9JrgtfHZNH1h7l0TrC5UbGzvw+qkSNiEupdCCCCAAAIINBcgYdPcjj0RQAABBBBAAIFZAiXB3D4FHdRyYPb4QGB2XjuiAeVIwsZfkO8XHJng9jg54LUxcqNgqraXBv/enNozL2hdMhqgZG2cklEt7rs9Jr4en+6npv3jZM3+6b/INegp4Rz8XGQwc167Su6vdUrYeFTBxwLJxUiiYtI+mrSM1OvE8aGRCy6V8Yiul2euO4+C8/SBBwWTtdXhI+0tTVBUdTup6dEfvn/PlHTRVGLhf6Xn2mQKZQz9V+LxkbSW0q8y/d1k3R6vH+WptupTUJKfc06Q7xm45n4oaRdJZwTKdlFkbO/DyXMmYdPFFUAdCCCAAAII1AiQsOHyQAABBBBAAAEEuhUoCSh3e+Rr1uav098i6QhJTdYcaZoQmHVenlrpGEnbBk666SLQDv69TtI+gWPk1t24bQq6Rtauea4kJ4ByAcSqWZ4my8Hc3FfluSBik/5xYqvky/No4DVA3kmRkvtrnRI2nhrQfZXbfO2dnCs08XevseH79oGZfXIJkBukNZkcFI9sJdPv+d+0nj7wsMA9VR07116XK0lQVPU6UeNkaMlaYd536P1X6uEpIE+MdLSkB0k6KVjWI608VZ+TYJGtZF2gvp4Xq/A+nDwHEjaRK48yCCCAAAIItBAgYdMCj10RQAABBBBAAIEZAiUB5UUBfk2SkwqnFSQV3LYmCYF55xQNSEanK5t3nJJpl+rW3Yi2N7LWzHRbbyjp8LROSO4aeHyaRm5WudL+8Zf/JYHtoSVrbFByf/UVgO2qDdH+i0yJFmlTpJ7p6+zOKbm4ReZCzSVAovX4MF+Q5FEUP8/dHBN/L11vKtdeV12asClJMk2f2tD7r8TD69U8oWAazttL+mBaeybX5Z760qNmolt0qjnX98Q0cidad5ty0ffLUN6Hk+dKwqZNz7MvAggggAACAQESNgEkiiCAAAIIIIAAAgUCkcBbQXWdFXWw3muiODA2b97/6YNFA8q5KdFKFtT2aCCPkGkyIsjtd+DWo2yeHZCbF7Qtaa+Dh56+7feB41VF/Bvci6/7v9zmr/W9vsSsrbR/7iTpfcGF5J2s8aLgJUHz3Ll08feS+2udEjZd2E7X4RFgXjD+GYHKcwmQx6VnT6Cqq6YBdEKzdCtJ1uba62OXJGycFHfAv3RkTek5lpTvsv9KPDyFop8d89auafqe8X73k/TlAoSSKdcWlbApeb8M4X04zU3CpuACpCgCCCCAAAJNBEjYNFFjHwQQQAABBBBAYL5ASUB50Y4OoHlUiaftiUzfVZoQuGDOCZVMh1Q36uXq6vMLaEe/Xv5iGrHxi6l2ewSMg44PC3RQ3QiYut2j18lLJR04p6KS/vHX/6+UtHXgnDw9kZNmnpJtaFvUze0mYVPee54y79aSdkpTT20VrKIuAVKSoGwyYq1qYhfJ2snTLUnYeJpBJ28jz9UgaaNiffRf1ZCoRyQZNnly0eeY1wN6rKSzC2RKrr1FJWy6fR/mMdq+D6ePQMImb04JBBBAAAEEWgmQsGnFx84IIIAAAggggMA1BEoCysvg89otTjJEFleOBtJyI2yiU944oeQ1Nk5pCfM3kj4kKRds9nQzD09TxU0eMtreefu3bH5492j/2PUySTcN1vxQSZ8Kll10sZL7q6+EzW5ppFLu3HPXR7T/mkxlVtc2/xvw+pI8XZSTMx555Wve98tdCtaBmTxGXZC+ZJRDkxFrk+2IXh+RpEI0QZFbayp3nZT+fdH9V7Uv6hGxnTznvu+DoSUYou+XobwPp6/PoXmW3j+URwABBBBAYPACJGwG30U0EAEEEEAAAQRGJtBlwHDeqfsrage5PFrCX896XZJNC5yiAbVoIC2XsLlXWlTaU/TUbV5jx8mk/yg4l1lFo+32vrMWYY+2t3SthpandY3dS86z5NhHpunzLinZaUFlo/eXm9NXwiYasMwlWqL9l6unjt7/3ruZpO0k3UfS30ry9d31VvdMiZ6n25QfYVff8uhaOZFnYDRB8dm0Zsv5XaOm8YTL7r/qtKIeEdtJquj10fQ+iN6vixphE32/DOV9OH1ZD82zh9uOKhFAAAEEEFiuAAmb5fpzdAQQQAABBBBYPYFoQLk0qFUntbmkg1PiJiIaXcg4GkjLJWzuK+lLgYbl6glUcVWRki/6ZwXpFt3e6HlNl4v2T5P6FxW8LG1b9P5yvX0kbK4j6RBJewcaPm/KvWrXaP81CVQ7qev1Pp4racdAW9sW6SphMyuBWtK2zSQdI2nbzE6R529fCYrI+Qyp/6r29uXR533gtg8twbDo90vb9+H09To0z8j9RBkEEEAAAQRGJUDCZlTdRWMRQAABBBBAYAQC0YByJGBYcrrXlfS6YCDZ9T4/rblQd4xoIC2XaImalC5WPa/tJQGqWQ6Lbm9JP0+WjfZPk/qHuIi6zyPaNy7bR8KmZP2JT0h6kqSL5nRAtP9KEzaeEvD1C0rUVKdW9zy7g6Rjg+snte2zqGnk+dtXgiJ3Pw6t/0jY5Hqs7O/RZ9hQ3ofTZ0fCpqy/YwQBtwAAIABJREFUKY0AAggggECxAAmbYjJ2QAABBBBAAAEEagWiwZhIwLCU2tMBfVDSloEdI8GgaPCzq4RNVyYlCZuXSjpwymuZfRjouj8WifZPSZ2TZR2Ye42kK5pW0MN+0b7xodsG/2c1P7r+hPd9uyQvRv8/cxyi/RdN2Pjfdh5Vc5gkJ0kWuZGwuXqdqDbbUPuvOqe+Elhd3wfTfTC0BEP0GTaU9+HQPdvcc+yLAAIIIIDAIAVI2AyyW2gUAggggAACCIxYYNHBmEkqrxHztvRVf44wsu5CNJBGwian3c/fo/3T9Og/SSNaPNpmKFv0/nJ7+0jYPCitxxTx2F/Sq2sKRvsvmrBxsuZ9kjwtWNvtQklO6p6YppR6YKZCEjbtEzZD7b+q60nYtL2rrt4/+gwjYdONN7UggAACCCAwOgESNqPrMhqMAAIIIIAAAgMXWHQwZpoj+jVxJAgcDSh3lbCJjPqJdH/JCJs2U6K9R9JzJP0u0qgeykT7p82hj5T0LEmXtKmkw32j95cP2XXC5lqSXpYSGJFT2knSR2sKRvsvcq/eXJKvx4dFGjajzDmSviHpq5K+LulHkn4vKdrGuuDyLSUdLWm7QNva9lkX7a2a2VeCYhbDkPuvb49on0Xug1m20Xfiotbtij7DhvI+bPobY1GegccKRRBAAAEEEBiXAAmbcfUXrUUAAQQQQACB4QtEgzFdfT3bNJgSCX5FA2m5hM3YFll+hKSPBC613HkHqmhVJNo/0wfxyJk/SPrfwaMPKfAWvb98am2D/9M8t5DkBFZutIn3O1PSYyWdXWMc7b/cvep/0z1b0huD/Vm17/A0Wuinkv57zr7RNtY9z6J1uAkeZfLlgvOYLurRRcdI2jZTR+T5u6iEzdD7r6LsyyN6feTug3ldPrSEzdjeh01/YwzpvdHikcKuCCCAAAIILF6AhM3izTkiAggggAACCKy2QDSgHAkYNpGKBqciwa9oIC2XuLhXCgx7yra67TRJj5f0H01OfGKfaLu9y6xRENHA5BfT9Da/aNnepruXnGd1DCdrdpe0Ia135CREbvOUaA6+nZsruIC/R+8vN6XrhE3JsY+XtIeki2tMov2Xu1dLEknu/wMkHSfp8kB/RdtY9zz7C0lvSh65Q/radFKs6XY3SR+TlLuuI8/f6HMgUlfd+Qy9/6q29+URvcZy98E84+g7cVEJhrG9D6ddh+bZ9FnBfggggAACCAxWgITNYLuGhiGAAAIIIIDASAWiQd22Qb5ZPNeRdIikvQN2keRINJCWS9hEF2r/raTtJZ0SaH9dkb+R9CFJW2Xq+aWkh0uyxeR2Z0kOuG+R2f+HknaRdEbL9jbdPdo/Vf0O1v+DpC9I2kTSQZL2DR7cQbrXSLoiWL6vYtH7y8fvMmFzq7Smy98HT8yub0iJsXm7RPsvF6iOrqtTJeu+FDwHF4u28Y/PM/8D09nAic1TyR0o6cWB49rsRWk6tkDxaxSJXh+R529fCYrpRg+q/2rQ+/KIXmO5+2Be04eWYBjb+3DadWieTZ4T7IMAAggggMCgBUjYDLp7aBwCCCCAAAIIjFCgy4Bh6emXrBWRS7KUBGtzdd0gra/h5EZu20uSg6lttuiUZvNGyESnVXIbc+uUzDuPp0s6LHCSL03B7llFo4FO7+tgvdfr+fBEPN2JqQ9K2jLQDu/va9ujbZa5Re8vt7GrhM3GKYngpENkcyLwkZK+lSkc7b9coNqJkIMDDXMZr8FTknS7SZpiLDcNXC4Bspuk9wXa2GbU2rUlvS5ND5c7VK693r+vBMV028bQf316dHUfzOvzoSUYxvY+nHbtwHNGWjd3x/J3BBBAAAEE1kiAhM0adTanigACCCCAAAILEYgGlCMBw9IGP1rSCcGdvED5cyT9rqZ8NJCWS9iUfGF/hKR9JF0aPI/pYl0EbT1129skPSnQhlenRei9Jkx08+gWj1Z5XmCHuimiov3jkUtOhH1gavBD6doZnqrqWZIuCbS7ryLR+8vH7yJhY6NdU3ItN6Vfdc7Razjaf3UJm5JRdR69dnJhx0RHq+WeZ9Gpyty8nSWdWNhOFy9JQOba6/oWkbAZS//16dHFfVB3uXSQYGhwNc7fZWzvw+kzGZpnp51DZQgggAACCAxBgITNEHqBNiCAAAIIIIDAKglEA8qRgGGJi0dJvFfSNsGd9pfkZEPdFg2k5RI2PkZ01ItHJ3gdm6YLj5cEbeeN5vFv5JfUjGyZNPuKpCdI+lnQ3cWiI6GcaHlIzaiWLvqndKqvRa3zMI8zen95/7YJGyf/npamjosma3zcaMIh2n91CZuS9WGaeETv29zz7MZpSrkHB+6TT6T1bs4LlK2KuK9KpvjLtdf1LiJhM5b+69Oji/ug7lIZYoIhel8N4X04bTtEz4JHBUURQAABBBAYvgAJm+H3ES1EAAEEEEAAgXEJRAPKkYBh5Mz9e85fr78xBRgj+zgR8ChJn8sUjgbSIgmbaJLCTWo6kuPP05RIHqGT286S9BhJP5hT8AFp+rBIoN5BfY9Ymlq6Y2bN7i8vRv+uXAMlfT0lgzwd2aytq/6JXrNug6dEc9Lm3ED7+yhS0tYmCQq32X3kkSVeS8VTeZVsnnLuqZIuCuwU7b+6hE20Djen1KOL0WoVg009osxrbEW2t0vaLzjSbqN0n3ifyP3q40eev4tI2Iyl/2zWl0fUIDc14LzraogJhrG9Dydth+gZeaZQBoFuBZjZr1tPakMAgT8RIGHDBYEAAggggAACCHQrEA0oRwKG81rmNTUc5No6rSvi5Es0UOk6P5sC0f56t26LBtIiCRtPA+MAbGStDbfJwXIHd6PrbdjE04d50fKIxZtTey6fA3CLlDjKrd3h3R1I9LRZTgLltpKRULkF2LvqnxumALYTWJGtyVookXojZaL3l+sqSVD8pSSv1+J9Hitpx0hjpso4Eep1mk4K7hvtv7pAdcl6GCXrLZVOBRd5nt1R0nHBNZNM6ASMg8MX1ng2HQUVaW9fCYrJ0xlT//Xl0cV9UHfLDTHBMLb34aTvED2Dj1yKIYAAAgggMA4BEjbj6CdaiQACCCCAAALjESgJKC/rrJ4ryQmL3IiQaCAtkrDxud5B0rEp0RQ5939OI2bOzxS+rqTnS3pBMFkTmWamdETANyU9U9JpNW392+TuwGdui4yC6rJ/vL7J8UE/j/jxde7RNovehnx/OcHoqfTmJQGnraL9V5ew8agyJ/aeHuiIXJKyqsLXvqcue4ekzQL1ukgkAeKk6iskeTrG6HZOWk/KI5c8RZoTuB5RYzsn1zxq5z7RyibKRdrbV4Jisrlj6r++PLq4D+ougaEmGMb0Ppz0Hapng8cAuyCAAAIIIDBMARI2w+wXWoUAAggggAAC4xUYckDZql+Q9CRJPw8QRwNp0YRN6SL3bqIDtl6bx+ta/EjSZandm0jy+iteC8BTUG0VOJ+qSDSwvrmkowqmmvNIgDelBdP/XdLvJTlI7aC3r4vnSNo02E6PRHAQvm5qrS77pyRw7FNoOm1d8PTnFhvq/fWR1F+/KjjBaP/lpoJ6cXDkmhOVnuLNUyHOS9Y6+ekp/g4ouFZ9ypEEiMttkdayia61VcBZVDTS3r4SFNMN/dP+mz/NzrL7ry+Pru6DeRfAUBMMY3sfVr5D9Sx6AFAYAQQQQACBIQuQsBly79A2BBBAAAEEEBijwFADyrbsa8qmaMLGbfC0Uw6Wehq3ZWwla7CUrDfT5blE+yka6Iz2z93TKJvoqAqvZXN0lyceqGuI95dHV3ldou8H2j9ZJNp/uYTNgwqmYXNS8TUpaeLkkhM3TtY5OelRVqXJz+p8IgkQly2daq2QNFw80t6+EhTTjRxL//Xl0dV9MK/zh5xgGNP7sPIdsmf4AUBBBBBAAAEEhixAwmbIvUPbEEAAAQQQQGCMAkMMKNvRSYAD0/RJ0XVhooG0aEKg6s+SdVy6vAY8lZfXuflSQaUeceApp/Ys2Kdt0egaMV33j0cDee0gXyeRrST5FakvUmZo95eTKc+Q9I1I46fKRPsvl7ApWW+pQTNDu0QSIFVFvs72TYmjUOUFhTyN250C06RF2ttXgmL6dMbSf315dHUfzLtMhp5gGNP70MZD9yx4XFAUAQQQQACBYQqQsBlmv9AqBBBAAAEEEBivwNACypZ0ssbrRhyW1oCI6kYDaaUJGx//vpLelda1ibanTTkna7zOjdfCyK3dM30crzVweMHUaG3aWTK1Vh/9UzoNXDS51MZkct8h3V9OWHnauh80PLlo/+USNn2OBPtimtrPo2/qNk9Z6KkW66bwm9zfidCD0jSBDfmusZvvHa8h5CkPd8hUOqSEzVj6j4RNV1fqNesZ0/uQhE1/1wE1I4AAAgggcJUACRsuBAQQQAABBBBAoFuBIQWUfWZeA8Zfs39K0pWFpxoNKDdJ2Lgpd0sLive9noWTNR4F8ekGyZqKbBFJGwecnxlcX8jt6qN/SoPHtvU17+TFIrYh3F9OgL5d0uskeYqxplu0/3IJGx//+pLektaoadqe6f3cp54i7dGBNXKc2HHf/KLg4J6Kzc+m/SRdr2C/WUU9Ld1TJP06TdM3poTNWPqPhE3LizSz+1jehyRs+r0OqB0BBBBAAAESNlwDCCCAAAIIIIBAxwJDCCj7lBxI9oiaN0o6v+E5RgPKTRM2btZtJL1W0q4N25jb7eOSXiDp7FzBwN/7bKsTAA6ElSQA+uqfm0p6t6RHBExc5EhJz5J0SbB8m2LLvr88QutVkr7TIvlXnX+0/yIJG9fptYfeJulhbYDTvj7P50lyQi6yxkp03aXppm0k6f4pIXSPhu0+KY3U8T0eNR3SCJvqtIfefyRsGl6gBbv1+Y5xM7p4H5KwKehQiiKAAAIIINBEgBE2TdTYBwEEEEAAAQQQmC+w7IDy5yR9SNIJki5o2VHR4GebhI2beO30Ff+LJW3Vss3V7h5Z5BEHR0i6tKM6q7buLOmlHU3n5na+QtJxhdPVuS199s9OaWH66MiHJ6aRDR1Sz6xqGfeXkxZHpfNzUqB0Sr15JtH+iyZsfJxbpTWXHtOwI5wwdELK0xVW940TCcdI2jZTp0e5OHF3agMjT5G2WxoJF30GzGpr1HSICZuh9x8Jm4Y3VeFuQ38fkrAp7FCKI4AAAgggUCpAwqZUjPIIIIAAAggggEC9wKICyg4i/1DSzySdIelbkr4v6eIOOyga/GybsKma7CmStpO0t6QdG57HV9LIIn9J3OeID09B5b7eXVKTKd2qdnoatKYJpT77p3SKLU+f5aTNuQ37Lbpb3/fXKSnR+V1Jp0k6XdJPG0wnGDmfaP+VJGx83CYBXyc/3p9G5E33YbSdPnbbZ8HGkv5a0gNSgshTEd51AtP94z75pCTfQ9P3+C1TYs3PkbrtDZJelNbnmVeuYYLC/8RuldMbav819MjeCtHrq/Q+qA481gTDUN+HY/XMXogUQAABBBBAYCgCJGyG0hO0AwEEEEAAAQQQQGBS4IaStpZ0T0n3lnRzSfeaIvK0VF4zw1/0fz0F2B14bhUtLewGT+nktt1d0t+lNntEggPN1VYl1/49rfXi5EZfSYDC5lN8hQU2SffPQ9O94/tp03S+viZ/IOnbkrz+jP+3aeJwSIS+745N92FduzxC7sAhNXxGW9ax/wbeJUtr3ljeh0sD4sAIIIAAAgiskgAJm1XqTc4FAQQQQAABBBBAAAEEEFhfASd1vaZNbiq/vSR5WjQ2BBBAAAEEEEAAAQQGJUDCZlDdQWMQQAABBBBAAAEEEEAAAQQaCjw9TYmY2317SSfnCvF3BBBAAAEEEEAAAQQWLUDCZtHiHA8BBBBAAAEEEEAAAQQQQKBrgei6S177a5e09lfXbaA+BBBAAAEEEEAAAQRaCZCwacXHzggggAACCCCAAAIIIIAAAhkBr8HxfkkPC0h5PaonSPI6O9HN/67dNY2uyU2HdrykPSRdHK2ccggggAACCCCAAAIILEqAhM2ipDkOAggggAACCCCAAAIIILCeAteRdIikvYOnv7+kQyVdHii/kaSdJb1e0maB8vtKeoOkDYGyFEEAAQQQQAABBBBAYKECJGwWys3BEEAAAQQQQAABBBBAAIG1FIiuL1PhfEbSkZK+LOk3kv57Qm1jSTeStI2kPSXtGBT1qB1Ph3ZqsDzFEEAAAQQQQAABBBBYqAAJm4VyczAEEEAAAQQQQAABBBBAYC0F7ijpOElbLvHsPcrnJcGRO0tsJodGAAEEEEAAAQQQWFcBEjbr2vOcNwIIIIAAAggggAACCCCwOIFrSdpP0sGLO+SfHOl7aZ2bs7o8vv9BzdxqXYpSFwIIIIAAAgggsN4CJGzWu/85ewQQQAABBBBAAAEEEEBgUQI3k/ROSTst6oDpOL+VtJekD5BfWbA8h0MAAQQQQAABBBAoEiBhU8RFYQQQQAABBBBAAAEEEEAAgRYCW0h6q6TtW9RRsquTNftLOkzSFSU7UhYBBBBAAAEEEEAAgUULkLBZtDjHQwABBBBAAAEEEEAAAQTWW+Amkl4uae+eGX4i6QWSTpB0Zc/HonoEEEAAAQQQQAABBFoLkLBpTUgFCCCAAAIIIIAAAggggAAChQIbSbp/WtPmHoX75op7VM3xkl4p6dxcYf6OAAIIIIAAAggggMAfBZa8SCEJG65FBBBAAAEEEEAAAQQQQACBZQlsLGkbSU9Na9ts2qIh50g6Kv3n0TUbWtTFrggggAACCCCAAAIILFyAhM3CyTkgAggggAACCCCAAAIIIIDADIFNJN1O0l0l3UXS1pI8fZr/35ObR9B8V9IFkk6X9D1Jp0o6j6nPuK4QQAABBBBAAAEExixAwmbMvUfbEUAAAQQQQAABBBBAAAEEEEAAAQQQQAABBBBAYCUESNisRDdyEggggAACCCCAAAIIIIAAAggggAACCCCAAAIIIDBmARI2Y+492o4AAggggAACCCCAAAIIIIAAAggggAACCCCAAAIrIUDCZiW6kZNAAAEEEEAAAQQQQAABBBBAAAEEEEAAAQQQQACBMQuQsBlz79F2BBBAAAEEEEAAAQQQQAABBBBAAAEEEEAAAQQQWAkBEjYr0Y2cBAIIIIAAAggggAACCCCAAAIIIIAAAggggAACCIxZgITNmHuPtiOAAAIIIIAAAoMQ8E/KDYNoCY1AAAEEEEAAAQQQQAABBBBAYKwCJGzG2nO0GwEEEEAAAQQQQAABBBBAAAEEEEAAAQQQQAABBFZGgITNynQlJ4IAAggggAACCCCAAAIIIIAAAggggAACCCCAAAJjFSBhM9aeo90IIIAAAggggAACCCCAAAIIIIAAAggggAACCCCwMgIkbFamKzkRBBBAAAEEEEAAAQQQQAABBBBAYIUFWDZvhTuXU0MAAQQQsAAJG64DBBBAAAEEEEAAAQQQQAABBBBAAAEEEEAAAQQQQGDJAiRsltwBHB4BBBBAAAEEEEAAAQQQQAABBBBAAAEEEEAAAQQQIGHDNYAAAggggAACCCCAAAIIIIAAAggggAACCCCAAAIILFmAhM2SO4DDI4AAAggggAACCCCAAAIIIIAAAgjEBFjGJuZEKQQQQACBcQqQsBlnv9FqBBBAAAEEEEAAAQQQQAABBBBAAAEEEEAAAQQQWCEBEjYr1JmcCgIIIIAAAisgsImk/0/S3STdQdLWkjZL//fk6Z0j6SeS/kPS6ZJOk+T/v8tWwIBTQACBQQrwTfcgu2V9G3XD9I68q6Q7S7q1pC3SO3NS5RRJF0g6VZL/7+9K+pWkDetLx5kjgAACCCCAAALDFSBhM9y+oWUIIIAAAgisi8CfS9pO0tMkPUDS9Rqe+G8lfU7SsZI+KemShvWwGwKLFPi/ko4KHvDvJH0tWJZi/QhE++ulkg7spwnUusYCN5X0WElPlLRNC4czJb1L0ock/bpFPeyKAAIIIIAAAggg0LEACZuOQakOAQQQQAABBMICN5L0ZEnPmvFFcLiSOQUvlPQGSe+UdH7bytgfgR4FogkAN4GETY8dEaw62l8kbIKgFAsJbC5pX0m7t/ioYdaB/KGD35NvkfSfoZZQCAEEEEAAAQQQQKBXARI2vfJSOQIIIIAAAgjMELi2pJ0lOaDpac/63Jy4eZWkw5gurU9m6m4hEE0A+BAkbFpAd7RrtL9I2HQEvubVeATqXpIOkLRpjxZ+V/6jpGMkXd7jcagaAQQQQAABBBBAICNAwoZLBAEEEEAAAQQWKXAbSa+VtOsiDyrp45JeIOnsBR+XwyGQE4gmAEjY5CQX8/dof5GwWUx/rPJRvH6bR4o+aoEn+XZJ/yTJCRw2BBBAAAEEEEAAgSUIkLBZAjqHRAABBBBAYE0F7ibpbS3n3W9Dd076UvlLLLbchpF9OxaIJgBI2HQM37C6aH+RsGkIzG5XCWwh6a2Stl+Cx3FpqtJfLeHY635ITxV7tKQdMhDfk/Q4Sf5dw4YAAggggAACKyZAwmbFOpTTQQABBBBAYKAC900LHPc9BVru9H8i6RmSPk3SJkfF3xckEE0AuDlMibagTqk5TLS/SNgsv6/G2oKbpXVldlriCZC0WQ4+CZvluHNUBBBAAAEEBiVAwmZQ3UFjEEAAAQQQWEmBoSRrKlwnbbxws0fasCGwbIFoAoCEzbJ76urjR/uLhM0w+mtsrfCaNa+TtM8AGn6wpJdJumIAbVmXJpCwWZee5jwRQAABBBCoESBhw+WBAAIIIIAAAn0KbCnpvUucBm3euX1T0lMkndXnyVM3AgGBaAKAhE0AcwFFov1FwmYBnbGCh/ComvdLut4Azu23knaRdNIA2rIuTSBhsy49zXkigAACCCBAwoZrAAEERifgdPKG0bWaBiOAwJ8KXDctmLxnAxiPgjlK0qfSHO2/mfjKd2NJfyXJ06s9RNITJXlx5tLtw5KeLun80h0pj0CHAtEEgA/JlGgdwjesKtpfJGwaAq/xbjdMU6E9psDgzPSu/KSkn0q6ZOIXtEfrOAFwJ0k7StpV0qYFdbvoRyX5Hf7rwv0o3kyAhE0zN/ZCAAEEEEBgpQQYYbNS3cnJXCVAoJ8LAQEEEBiCgJ/Ge6R1a0ra4wV0XyvpQ5IuDe7ooNTOkg5ISZzgblcV20/SoZL+ULITZRHoUCCaAPAhSdh0CN+wqmh/kbBpCLzGuz1Akj8kiIyuuVDSP0o6RtLlQTMnA/5B0osKEzd+v54YPAbF2glcnbD5M+2Q+XDte5Ielz5oaXdE9kYAAQQQQACBwQmQsBlcl9AgBBBAAAEEVkLAo1+OlbR1wdl8QNIL01fCBbv9sejN09z/TyrY2VOiPV7SGQX7UBSBLgWiCQAfk4RNl/LN6or2FwmbZr7rupf/Xf4SSQcGADwC1YmXLzQYj+7j3F3SWwqmKj0irakT/YgicAoUmSPACBsuDQQQQAABBBC4aiwCGwIIIIAAAgh0KrD2Q/2ulRYq/qcC1nekZI3nzG+zeRq2gyQ9p6CSQ1KgLPqVckHVFEUgKxBNALgiEjZZzt4LRPuLhE3vXbFSB7iBpPekNWNyJ7Z/+jihzchQT5Pm422TO5ikH6Z28WFDAKtlERI2LQHZHQEEEEAAgVUQIGGzCr3IOSCAAAIIIDAsgTtKOk7SlsFmfSStJfOrYPlcMSdtXidp71zB9Hd/reyFlU8NlqcYAl0KRBMAPiYJmy7lm9UV7S8SNs1813Wv20v6oKS7ZQC6Sp44DuBr+f1BcK8Vd3SwLMWaC5CwaW7HnggggAACCKyMAAmblelKTgQBBBBAAIFBCPi3xfMkedRKZPM87F4I2VOTdbltkQJRka+HfVxPQ/OKBaxl4/V23KbtU/D9LhPrFXwnzUf/RUn+z4G5K7tEmVGX++tmku6Z/nN7HDj0lHbV5rUS3E9ObH1V0mmS/k3S73tuW6T6jSX9dfK8n6TNJN11YsdTJJ0t6WRJX5H0swZTCEXa0aZMNAHgYww9YTP066lq33aSdpB0O0mT96Cvl9MleQF3Xy9ewH16i/ZXVwkbPzP+VtL9Jd1LkhPivs69+d78tqSvSfq0JD9DrmhzMbbcd+j9nzs9B8t9XeyUntOV8zvTe+2yXAUt/n5nScdL8rurbvuEJE/7eVGLY1W73kLSkZIeGKjr1ZI8arbNqJ7AYZZaZBNJW0naNv23ebrnJhvle+z89E78brrnftTh+3DZCZsbSrpHmjbP/zv9TvUoaJ/3zyV9PT1/zixYc7DPDr6+pPtIemjqx1nPdn8g5Gd79F6u+83m30Q/SAb+zeZnMdMG9tnD1I0AAgiskQAJmzXqbE4VAQQQQACBBQjcOCVKHhw81tPStCwbguVLikUDq67T/9h2+V9kDhCpc9ZiwB7182RJz5pKhtQdzkGFN0n6eMGi0lEfByEcAHZyzQtdl24OVHgR6nenhEjT/vs/KQmUO/50ouLaknZM0+g5qBTdvKD3q1KQrWmbo8eKlotcU1VdQ03YDOV6mme+UQrAPl/So4Id42TIGyQ5WO8AbbVF+6ttwuYmkvaU5GdklTjINd2BUwfWfW9OTvHoQPsrMzu3SUoMpf+bPk/c/r0kHSBp0xlObWxyfVb9Pdr2LtviWMDL0n+5dnr6NE81+ruJgreV5LXnIh9GOKHoRNN/5Q405+/Xk/S2VEeuin3TvRt5xtvA5/HsVPes/s8dz88KO3gE0jcLPrSI9nnu+NN/L31P+MOHe6ffJ/7tZuuSzefvRIh/D5Sc//Qxoh7T5+dn5XPTPRzpv3PS8/CEmt9W/s3mZ6+v+ejz1w6HSXrj1DujxJKyCCCAAAIIXCVAwoYLAQEEEEAAAQS6FPA/uD8V/Af/ZyXtJumXXTZgoi5/KXp4QYDWo148EqNuiwRrpxM2fyPp9SnB0ORUnbBxwNVftbbdHLh2oubg9BVt2/r8ta2/CnfQ76cNKmsSoGnr6TZ7yjxSLAfBAAAgAElEQVSPAot+Zdvg1MK7RK6pqrLSQFy4EQ0LDu16mnUaN0/rWnmR9iabv5p2MPAbaXRWtL+aJmwcPH1MuqcmR7qVtN3TXO0n6by0U18Jm6H1f5PniYO9fhY4mTBv6zJJMu8Y0bZ3OcLGbYlez59JZS+YOAGPSHlNSvznrk+/5x+eRmjmys76u++FYyVtndm55Djueyd3PH1qaZJiXjP8vvb70CNxcgmjaJ+XekXfE44FeUSqRxf7A4guNn8U4eRwk98rUY/q/Nx+j4ZyIi93Xcw6t+nnZFXGCRon66PJ/em6nRCyqacGXuaIxy76kzoQQAABBJYkQMJmSfAcFgEEEEAAgRUV8IiNQ4PnVvIVbLDKaxR7ahrBE9k/MuVLJLg1mbC5r6R3FYyqmddOj2jx6AAHQ3JBoHl1+MvTF0v6xwhGYRkHKBzUdlCvpH2lARp/BfyOhsGZ6VN6ewpqL3sKk8g1VbU9Gogr7L5GxYd4PU2fiNcDcTAvMgKgDmHy/nuCpKMCYk0SNv6q2wvK+7+220mS9klTK/aRsBli/5c+Tzwd5FtSgqzOexEJG0935z7LJQ6ckPB6Mp9ve4F0tP+DUrsj1XkUky2bbI9Iozhy+zoI/0xJTszXbZ5m8M2SfM10vfnYvq6czKprR/R6LW1f5D3hUWVOVDm5lLvmSo/vkSb+veIRRyUJi6iHz8/Tsf29pH8pGAEz6zym11B0YtAf+rS9LtzvnmrXiZ8Sg1JryiOAAAIIrKgACZsV7VhOCwEEEEAAgSUIlExZ0tXCybnTjH6V63o8UmQPSRfXVBoJrlcJG399/t4OgsVVcxwEcSDKXxmXJEW8fzQwmfOs+7sDFE7Yva8gQFESoPH5d+npc3lR+rp+mQGVyDVVuUcCcW36MLrvUK+nyfZ3lSyt6nTSZndJt+4pYeNkjUd+OYja1VYFIz21T5dTog21/0ueJ6emkVf+cCC3LSJhU/Ku8rRTnl7T51D6Lsida+nfS9bBiSZTpttwrRT89gcHuc3vcAfc67aunw3zjuURFn4ner2XWVv0es2d8/Tfc+8JP2sOStN9ldZdUv7l6ZkWHcka9fD5VdPQNRlZM30O1ccbvs6caPPI7642j3T0R0yrvPZTV1bUgwACCCAwIUDChssBAQQQQAABBLoS8DQSx6QpKnJ1RpIjuToify9JIs1ae2b6GJHguuvxaBP/58Wru9yqoPGXCip1cNUBx67bMqsJTtr4K2rP5x8JJEYDNP662lMWeaqoLje3d5eCL8S7PHZVV+SaqsrmAnF9tG+6ziFfT1Vbt+whuee6HSj/Wvp6PGddMsLG06A5ceAv8rvenJT8y7Q+S13d0aTEkPs/+jzxfVSttxYZXRC1adN3np7L788HBivxs8vJcbft3wrWTQlWHy7meMJLUkIlt1PkHTurjmhS6Kz0jvBC8PO2vp4N8443PYJjslz0es25Tv+97j3RR2K4rn0lH0VEPR4m6XEdJ1b8u8Wb16DpcvNvNr/j/d5gQwABBBBAICxAwiZMRUEEEEAAAQQQyAhEp3RxNZ6ix194RoL6beFLpmm7n6Qv1xwwElz36KFfSHJdfWz+h7+nxDk3ULmnPfFX+54aaVFbSYAiGqDx9Ceeq76P7cj0tfolfVQeqDNyTVXVLDthM/TryU5eu8pB7K6Te4Gu/JMi0YSN/z22awoURpIHpe3w/fibwDSCkaTE0Ps/+jyxt0cdeUqlyBaxidRTV6ZkPZjpepxIPFHSJyX9u6Tft21M4f73lPSvkpxYyW3+cOCjuUJTf4+ujXdEetfNm+bS16+nqHp64fHbFveacZ56bHokZ/R6LT3+vPeER5B4qjL/JljU5sSi77UPBg4Y9fAIKk932+X2a0m+Pvp4Bi/7N0aXTtSFAAIIILAgARI2C4LmMAgggAACCKyBgL94jPyj3BSPT1N7LYKlZI59J0I87/q8rSS43ue5zQsATR/Tzl5Dp48gRN35eSoYB8UuyiBEAzR9Wjqg9JAlfgFbck0tO2Ez9OvJ/7bxlEi+5pe9RRM2W0jyVFFt19lpe76RpMTQ+z/6PPmEJH+lH90iNtG66so9WtIJLSvyVFGfS//54wMn9qNTUjU9tJOkDqJHFml3wsSjLkqSStGPLnLv7wekdeAW/T70ukOPlPStAPCN0m+QHTJlm4xW8v3h3zceDb3ILfqRSfT+XWTbuziWf2P43vB9yYYAAggggEBIgIRNiIlCCCCAAAIIIBAQcIA+Mp2E//G6vaRTAnV2UeTOaX0aB0ZzWy7IWhJczx2rzd/91byn8vIaBvO2W6VAcPQrctfpudw/JOln6Wtg/1b8K0kePeW1NXYsaHQueOaqmgZo3FYHCD8s6UcTAUl/IbtVWuunZB76RY74miYsuaaWmbAZw/V02zQd37KTH+7j3LPEZfzFu7+89/W37C2XlBhD/zd9nuTscza5/aN/j079Fa2vKucpNB0s/ryk72fWaSutuyofff9/MU0R5VGokS06ralHGXnk1I/nVFoygsm/Ufxu8ZppTox4hFo1GtjTC26eAvAe5RFNfngB+lcE1jLpK2Fz/cL1WZz4e3dar2ty1JbP/y6S9kwG0eTX/mlkT91aLk3u369Ieq0kj8Kt+qnp74DpS8dTuzr5/52Je8Z13y39HvL1Ft1enZ7zrGUTFaMcAgggsOYCJGzW/ALg9BFAAAEEEOhQwEHH3MLWPlyTL0PbNPP2aeSP/5Gd2xxQ8X/zpmorCa5PHqtKMDgA8J/p62L/Dts0JS2cDMl9UTvd9kPS2gGXzzkpB5Pekzvh9HcHp/wVs9s5b9tI0s6SXh8MUnnaGwd1PNXIvK1JgMZJJS9mfH5NvV4TxAvE+2vuSEBpUWsqzWpyyTW1zITN0K8n30++hn1flGzfToFMB7TPS2uB+Pq5eZoyy4u736OkwlQ2krC5oySPRvO6GtHtnDTlm+/ZKrHqe9OB3nunQGLps8THziUlht7/Pocmz5OIe84mUke0zCJGMTmB4+nTPp6mUJueqiva1sly0Wu5dETjHdJo3Nzi8m+W5AXe570Pb5lGl2yXOTm/A58h6dOBKVv9jPD0Yl5fLbe5Ppf7r0zBvhI2JaOLPCLm2ZJOr2mrn7eepvRtgekWXU3kd1/p/fsOSS+U5Gtq1lb6O6Cqw9fAC9Jotytr6i5Zd+yzkp6Q+d2Su4b4OwIIIIDAGgmQsFmjzuZUEUAAAQQQ6FHAX4r7C9IXB47hLyH9D9e65ECgmnCRaADEFeYCcyXB9aqBnu7IgSQHg+dt104m/5ySOJGTqwuAlExRU7co8nQ7Stfb8Eiqk2tOpjRA42SNLeetUTB5KJt6nSQHVXLboq/JyfaUXFPLStiM4XoqHZ3gIJ+Tj4dmricv0u0ArhMwkeRf1beRhE10qqeqzkiy0te914zwtV/S3rpn3xj630alz5PK1aMJnEx34vbMNJXjZKD2f6URh4tYc81f8HvKy+fmHlod/d3v4aPSRw3/lhKWTaouWR/G66g4mR7ZHiHJ76jcllsbxx9sfCywzk7pSAiPtrGfr726LZKw8P7R3yvR+lynnwlOLDkJk9s8Uukpks7KFUx/91p97wt+xLFX+o01r+qS+zf6u6Xkuqza5cSap47L3e9+N/g69ocpuc1rG3pU9Bm5gvwdAQQQQAABC5Cw4TpAAAEEEEAAgS4ESv5R/Jk0JcoFXRw4UEc0AOKquk7YeEoRz9fvgGBuK02GuL55045FF2n23Pquw1PlRLeSvs4Fv0oCNA4kOZDiwEd0izo4SPtYSWdHK+6w3BgSNlHHZV5PJV+Qu/t8X3o0TmR0gb/UdrDRgfRoEiSXsLlBGgHnIF5kK0lWNnmW1D37xtD/Nix5nlTmTtR4uiav9TKUzYFgt8n/LXLz9FJvSSNvmqx7E12DJzqiMfohSGSatftK8sii3BaZynOyjpKp1iIJ9+jvlZKETXSUks8rmqyoDNxH/ojCz8bc5o9XnlkzIqbk/vVo3xNzB0x/L1nH0CMXPZowt/5edeiS906k/4OnRDEEEEAAgVUXIGGz6j3M+SGAAAILEvALJfcp2oKawmGWI1ASxF+XhI0DKp7jPPqlqnvOgWFPyRYN1M1bwDn65f4RkvYJjliZvLKiQYpcIK0kQOORMj7fkkdNdBocn9uygiljSNgM/XryK+glaZRf5AnoRKrPKTJSq6rPQXR/pe7pCyNbLmFTsrbWF1Ig9eeRA6cyJSPMvEtdwmbo/V+xlDxPvE9JEqyAvpOifhc8Jq1x5ID7IjcnsJ1sd0B83hRjs9oTXUMqOtrgxmkdtgdnTj6yPkz0Odvk2dBl3/SRsImOUvK0XV77zYn3ki06HV6u36P3b+mI2JJpcUtGf9mo5DdGaTKwpA8oiwACCCCwYgIkbFasQzkdBBBAAAEEliRAwuaa8J7SxvPqlyQYXEvJ17Cz5kWPLtLsY5V8pTp5htEghQM/D5d02pzrMhqgydUz77L/C0lvkrRH4L4gYTMbaQzXU0kbfS09UtK3AtfEdBEnWT4YXHMml7B5XKor0gxfv4dHCk6ViQZSvdu8hE2J7VieJz5fr9PhAOqQRtbM6mIH8J8syWspRRe4b3CpzNzFo4+8RshPgxVGR8S4ukjwOjKNmac2fJQkr0FVt5WMsvDaPk7OfiM4Ai/IEyrWdcKmpE+afBThkyp5RtRNXRf9PZAbqTMNHTX1fp7i7cuhnrq6UMlv38g1X3BoiiKAAAIIrLIACZtV7l3ODQEEEEAAgcUJlPyjdR1G2Hj6Lo+u+XGDLnCA5WWS/imw76wvVqPJlJIpVaabcp00nVRktIEX0T52zrlEAzS5kTrzqEquSxI2sxXHcD05kH1MWgQ7d9s0HVXmekvWgqhL2PjfYL7H/V9ua/MsKWnvvITNGPq/Mow+T1y+aXA61199/d0jvBzs/gdJHuG4qM2JLU8RdU7wgNHRl/6YwVNp1Y3giYzs+nQaffZfmfbdS9JJBVMaujqf83GSfIzvS7o4aNCmWDS5EH1/R5MpTnw9JCUym7Tf6xdGpkXz6GGP3pq1Re/f3NS103VHTZtMjVryLCdh0+TKYh8EEEBgTQVI2Kxpx3PaCCCAAAIIdCxQ8hVn6XQWgabWTsoX/ce6j5MLBESnVcnVkzunkq+Bp78IjU61VPqV6nSbnVB6Ze5E0vRubQM0TdtKwibQQZkiY7ieIl/iV6fZNmgWfQbUJWxKrst50x5Gezba3nnPrDH0f2URDfjmpmaK2i6jnF92t5a0Y/oo4D4LaER0gXc35RaSjpT0wEy7cr8DookGv4cOCoxkLUnqzmv6dyR5VOtXJZ0q6TxJV3bsH/29Ek3YRBOuTT+KqE4/+pzxNIROlv7PDLfo/Vv6+6pr06a/hdq+ezq+1KgOAQQQQGDIAiRshtw7tA0BBBBAAIFxCUQD+NFAQ1dnXzJ/udeP8X/zpjGLBiW8QLmDCk23kjZPBwGiQY+mbSvdz8kaXxt/WGCApjpUSWCcETaze3YM11O0jU2n1puUiSaH6hI20QCij9v2WRJNuMwLgkZtS58LTct38TyZNZVk0/Yscz//W35TSR494vVututx2rToFJ9uk0fGHBKA2V7SyXPKRaYGLZnesGS0WaDpVxX5iaSPSvIUat8uWKi+rv7osyH6OyriGD3fLsrVfXwRfdaQsOmiJ6gDAQQQQGDQAiRsBt09NA4BBBBAAIFRCTxd0mGBFnvqDQdqTgmU7aJINGDpY+XWnYgmbErnQZ8+zxumxZYfFgDYPX3RXBWNLjAcqLqTInXBlb4CNFXDSdi078IxXE/R9WByX/VHtKJf6neVsKkLanfZ3nn36Rj6v3Lo+3kS8V5mmY0k3VzS3SXtkKZOc8C+i61kar57SvrXNNqm7th1o2Mi192H03RtFwVP8L5p3SiPAup68+8ar6PzXkkerXJJwwN0nbCJJpgbNrd4t7opcfu6f7s2nT7p6MdKjLApvlzYAQEEEFhfARI269v3nDkCCCCAAAJdC0SDpj5u3bomXberZHqx3D+oIwmbLqbbKUk0TAeGI23s2riuPhI29dol/bWMUUAl7VvEdTXreoq2sYv1s6LBv7qETclX7237PNreefdp1HYRfe9jdPY8+TPpsnlDKRd1Mgs4zg0k3UnSgyX5A4C7tjhm7v1YVe1jvkfSLpljzVt/JjrF6vMlecrA6LZxmo7rNdEdGpa7UNK7JXn6r/8srCN6v0ZH2ESTIIXNbFychE1jOnZEAAEEEFgnARI269TbnCsCCCCAAAL9CpQs6hudd76LFkcWLq6OkxsZEwleRgMpdedGwuZPdUqnQKn2LnFsGxhveq1Grqmq7mW0saR9TQ1K9muTsHEQ+TmSfldywKmy0YAqCZsWyDW7dpawkXRZP00cbK3+t//NJHn0ipMvpevflKyn9NSUtKnDmDdF4Y3TCFMnmeZtTT+MuG5aV23/BfSSEzevSiOPo9da9PkS/Z1Bwkbq2nT60mGEzQJuJg6BAAIIrJsACZt163HOFwEEEEAAgf4EolMFuQVNF5Evbf1fSHqTpD0CO54p6bGSzq4pGwleRwMpdU0qSTQwwma+ZInjMpIhbnnkmqrOcBltLGlf4DZrXaRNwqZp4m+y0dHgHwmb1l09swISNt24evq0+0s6WNI9glV+QtKTgmu13FHScZK2zNQ9a42myDReR0jaR9KlwbZPFmty7g0O88ddPNrmRZKcwMlt0edL9HcGCRsSNrlrjr8jgAACCAxQgITNADuFJiGAAAIIIDBSgetJelsK6OROoenXsbl6p/9eMvXQ8Smxc3HNQSLB62ggpe5cShINQ1/DxtPC7Cvpf2accDSY1DTQXuK4jGSISSLXVEW3jDZG1pIovS/blJ91PUWnY2x6HU22NxpQrUvY3FLS0WmR+JxF2z6Ptncsa9gs83mS66sx/v1W6b29U6DxJe+26LN3VuIlsh6eP8I4PNDm3Ht2R0nPajDaqPTQh0h6iaTLMztG79doX0SSX6Xn0qZ8XdKvr98DXZtOnz8jbNpcEeyLAAIIIDBTgIQNFwYCCCCAAAIIdClQMv3YrC9ru2yL64pMy1Id89WS/A/vP9Q0IhJcjwZScoEkTz/jwFVum15XIBr0iJxv7tht/x5ta9NAezRo6PNoGxhvahG5pqq6l9HGaB8t83qKtrGLNWyiyZa6hE00gOh+z03TmLvuoiMf591jUdtl9n9lEG1r0+dJznqsf99ekj9Y8EcXdVvphxaPlnRCps7p92Xkmd3FO3ayWR5xs3lac8dt3qaHjvT0b16778uZuqPPhqhB9KOVRY16rjv9vu7frk2nz4GETQ83DFUigAAC6y5AwmbdrwDOHwEEEEAAgW4F/A/uTwUCPz7qZyXtJsmBjD62G6YvcB8VrNxBq5MzZSPB9d9Kcl2nBI87q1h00WbvOx3QjX5RO4SgZV8Bmso0Evyryi4jGeJjR66pZbZxDNdTtI1fTN6/aHFv/o2kD0naKlNHXcKmZKrG6RF0pU2P2sx7HrTdv7S9bcr3/Txp07a6faNBddfRx3MqmoQsPX40WejRPR9NQBGLPt9dTt7cPI1+e6SkB0jatKOOj6wB1HVyIdoHXSSz2zL1df92bTp9niRs2vY8+yOAAAIIXEOAhA0XBQIIIIAAAgh0KRBZLHjyeE9LCxNv6LIRqa6SQHg0kButczIA1eTUokGWWYs2317SByU50Fq3OWH2BEnnN2lgR/v0FaCpmkfCpn1HjeF6iraxdITALL0HSTopwFqXsLmWpAMlvThQTyTIW1dN9Jk1LwgetV2H50mguxoVuYmkYyQ9MLB323fLrENEA9retyRhFL3OJ0dnRaZg3FnSiQGrLopsLOnWkraV5PeVEzhOKjXZIr8zon0RHWHjD1c8euZhmQZH1vBrcs4l+/T1e6Br0+lzImFT0suURQABBBAICZCwCTFRCAEEEEAAAQSCAv5t4WnRPF97ZPumpKdIOitSuKDMFilIEZ3axMHTV2SmQ/Pho8FP/wP+IElNE1HRkUqzAkDRAE0XweuCLplZtK8ATXUwEjZte0gaw/VUMiKtTbDXzzevQ+HnRW6rS9h4X48ufF+uEkmRIO+8aq4t6XWSnh04zryEzRj6vzq9vp8nAcZGRUqu3z6mnosGtJuMHnWC48OZUbfVNf6rQCLTvxl2lfTjRtLtd/Iz4GaS7p3uYZ9fbiq56qiRd260L6IJm+uk32N7B049Mso4UE3jIn3dv12bTp8gCZvGXc6OCCCAAALzBEjYcG0ggAACCCCAQNcCd5R0nKQtgxV/JK3V4mBNF9t1U5AyEqDw8X6S5q4/NXDwaMLm05KeJOm/AnVOF/FXyS9L6+nkdn+PpOdI+t1EwehXzd5lev2b3PG6/ntfAZqqnSRs2vfYGK6nkja+WdJ+gcW/Z8mVTLOYS9hEpxpzO5omme6cRttFnsXzEjYltqv+PGl/N82uocQ4Gqif31ZHAP70UwJfJ17Dxh861G1Njh0ZdetE0EMknZM+tHhwTSPajjjrug+99s3BKYkUqTs3QqmP5ILXwjss0Li2H5oEDlFbpK/fA32YTp4ICZu2Pc/+CCCAAALXECBhw0WBAAIIIIAAAl0LeAoRj1bZv6Dit6cg6qUF+8wq6mSNR7Y4iRHdPBrIX81fHtghmrBxAGqX4NRJ04e9raQPBBc+fr4kB7Cmt2g7j5C0j6S27gG6mUX6CtBUByNh07Rn/nS/MVxPkamUfFYezefFv89oQOPpqDy9UOSL+lzCJhLIrpr4CUl7SDqvoM0eXeNn4b7BferWBRlD//s0+36eBCkbFYsau/Ku3peuq+R93WSdk+ioW7/LvizpY5JuUSNYOgqk5B3QNOHoNW/88URu2jGf1jISNtERu32vK5i7Mfq6f0nY5OT5OwIIIIDA4ARI2AyuS2gQAggggAACKyEQWTh4+kQdCPWX7yVByck6HDTx9D8e2RLdSoO3JUG1JiOHHDx7UXDKJa9f40WRvzXjZKOjnFyHg1Sfj4Klcg5Yvy1oXRdg6ytAU51OSbAuF0grJAoXL7mmltXGMVxPJc+ct6ZnzWXhXrp6IfJoUNbV5hI20UB21cSSIL0XTvf6VN4nklzyMeoSNmPof59D38+TgsuluGjUuKr45el9V3INTzfKST2vI+fEXuQ6aTq6JTKazO//70t6bY1c04RCdARE09F3Xb5n+kguOAF2ZHCNJP9+OrpwOteSEWJ7pWfNrG7u6/7tw3Sy/dHrq2lCsPhhwg4IIIAAAuMXIGEz/j7kDBBAAAEEEBiigH9j+IvwdxU2zlOivErSCZKigSgHSzxl0AENFgN2gujQwNo11WmUBNe9T0lQzWaem99Tl0SCZ14X4KmSLpph7JFGDko/OeDvxNIzJf08UNZFStr59RQ49rRziwzQVMfqMpAW5CkuVnJNLSthM4brqWS9Fo+A85SJXuj9ykCPlU6z6CpzCRuXKQ3SOwHj4OCFNW0uDcJXVdUlbMbQ/z6PvgK+gUukdZGS67c62MfTaNbTg9dxtZ8TeneR9I8FU3l5X48w+2iDM40k+H1P+p1/05r6o2vNTVcRXS/K76ndJX2p8ByjCZEu17A5U9JjJZ0daGvJNKteI8i/3Zw8i273S+txbZbZwR+IPFzSaQv+PUDCJtqTlEMAAQQQGIwACZvBdAUNQQABBBBAYOUEri/pLWlh3tKTc+DkKEmfSvPa/0bSFakSj0L5q5Sc8bz3/moxFyiYdXwnPDy3+/kFjSsJrlfV/rMkLxSdC7L6i3iX3TTYHgdVDq8pWzJ900mSXizpO5kvax1ULGlnLsDWd4B11RI2wUujVbF50x6N4XqKLHBe4ThA7KkQnVSumw7R96Ov4+iaWFX9kYRNyXRUVb1Oant0m59fHo3o56ID8A5KOqH3PEn3aXAF1CVsXN0Y+r/v50kD1qJdSq7fyYq/kqbR/EZak+3iqQSOn4N/Kel2ku4r6dHBKTcnj9F0dEtVhz8u8Ai1plu1zs3XGlQQGeFTVevfHv74w+vwRaZJdTLzBWnduVzTbOj3Z91vjmhywcfy7wX/xvrFxO+jeW24e1qnKPJbyWsV+Zw+l0kE+rnj32CeVtYjHHNbbgrWvu7fqGmTNZp8zoywyfU8f0cAAQQQKBYgYVNMxg4IIIAAAgggUCDgxa7f2yA4VHCIRkX9FelT0noWJRU0Sdi4fgdZHRB1kPVnU0HWe6dg8A4FDYkEz7xAuo/5mGC9Doi5fe4vf73rkTsefVAFgx8kydOZRIPBDnx5HZ9Ta47fV4CmOiQJm2DnTxSbl7AZw/VUMhKkOmUHuz2q7WRJF6Rr3okUT4H2qDT6LBKMnJaOJGy8jxd693RQ25R3Vad75BI2Y+j/vp8nnYLPqMzPK0/r6XXFhra1nc6pZMrCWedeN6I0Z9XkueB3oD+I8McMTohcMvExwyaSbpWSXx6deo9cA9Lfcx8wuFg0uVB3yFkjMUvXtHL9HsH1bkn+veRno5PDjh/5g5l7pd8tOwbP3b8vPN2aR/TO2/q6f6OmJGyCnUkxBBBAAIH+BUjY9G/MERBAAAEEEFh3AX/R66/YmwQ9+7BrOu2J29I0YdPleTjw4XUHPhio9P5ppFLdIs6BahoV8Venr8l8+dtXgKZqMAmb8q6rW1h86NeTz9bXlNdgiHxJXq4T3yOasCmZYjB+9PKSuYSNaxx6//f9PClXLd9jiB85lKyfNO+Mm0z5NlnXvpK8hs6GctKr9igZIdbwELW71a05N7njX0h6U5qWrGk75k2d6WvrA5K2blpxi/2c+PHov0tr6ujr/iVh06Lj2BUBBBBAYDkCJGyW485REUAAAQQQWDeBoSRtnKx5fhpJ0iTwM4SETUnwzCMFHOhy4mSRm7+i9XRzv8octK8ATXVYEjblvV6XsBn69eSzXVYbp6WjCZu+2/wOSbcAHf8AACAASURBVHcKjIyLJGyWZTuU50n53dRsj+iaIM1qL9srah+p1VOxeX260i2a7Kir16NsnPDZs/TgHZU/OE2bVk3tOq9arzfjkTieorTpNi9hs6zkcHREc1+/B0jYNL2S2A8BBBBAYGkCJGyWRs+BEUAAAQQQWDsBzyPvtReWNfWPpyXzlF5eULhJssYdFk3YeGoNTxvS9Vf+Dnx4WhEvXhzdmiyYHq17VrlocMb79hWgqdpFwqa8J+sSNq5tyNdTdbZ9tvFESVulqczqdEsSNpXrQZKeU95lc/dwsN3r9HiNidyUi5GEzdD7v+/nSYddU1uV/43+uPS+jK5p1kfbPB2Yp2cred/UteOWafTbdoWNPT6NOPHaPG22ZY1eKk16efpR2zfd5iVsXN+ik64lI5r7un9J2DS9ktgPAQQQQGBpAiRslkbPgRFAAAEEEFhLgdtIeq2kXRd89p6L3Yvont3yuNGEzcsk/UdaG+N6LY9Z7e5EiOfLP61BfTdJQVsne/rcvCC0R9b8IHiQvgI01eFJ2AQ7YqJYLmHjokO9nibP9mZpDSdPhdTV5tFt/5LWtshNK1SasHEbfb16RNx+kto+N6rE6a9TkLyrhM2Q+7/v50lX11GkHv873X32xiVNJ+rr3Mm+8yKNDZbx6BG/Gz1dZsnmDy2cUOxi82iz9yzww5EmSa/S9aKmXeoSNi7rhPb+6b8uTOfVUfqRTF/3LwmbPnuZuhFAAAEEehEgYdMLK5UigAACCCCAQI2A57LfWZIDmn2va3OhpFelxMllHfRKNGHjc/PX8k+Q5CBv2+CrEyHPlnR6i3NwGxykeVGLOup2bRLg6ytAU7WThE15Z0cSNq51iNfT9Nl6YXBPg/SYcoZr7OF1JRzAvrWkYwPrQDRJ2PigG6W1YjyFUnQx8+nGOkjskTpOUEeDldERNtWxhtj/fT9POriMiqvwRw5+h+1WvGezHRxkf2WauuzyZlXU7vWANCVp9J14Vrp/ox8BRJq8qA9HmrwTq/a3GQ2US9j4GP4d5rXw/Dsl2hcR26pMk49k+rp/o89Aj4z2yDbfAyWbE5C+Z3LbE1PyPFeOvyOAAAIIICASNlwECCCAAAIIILAsAf8j+smSntXD1GFO1DhQe7gkz3/f1VaSsPE89P6t5YW6PSVR7ov8eW1sE/SZrrOLYPB0nd9OiaDPS7qyELqvAE3VDBI2hR0iKZqwcc1Du55mna2/Jn9GShA3CUz6WeLki7/KdwDbSeY+EzbVObjdDtK77Z6CLbJVCep3TSzuHQ1WliZshtj/fT9PIn3QRxnfZ17Xxuuv7djHASR56qq3SDpC0gU9HcPVevSI38uPCh7D7fG0bHWL1Qer+pNiTljY8oUtEqPzjnumpFdL8vSJbZJem0t6RYNkXSRh47b798ld0zG6uq7aJPz6un+jz0ASNk3uJPZBAAEEEOhFgIRNL6xUigACCCCAAAIFAg6qe057f+3pr2+bBFV9uN9K+lwKpn5S0iUFbYgWLU3YVPV6CilPFfY8SdE1CfyF6qFpzZ3SREjufGzuAI3bZPPSrbJ2kPcLLYJSfQVoqvMhYVPas2UJm0nnIVxP887W/+a5raQDJO0SfMb4GvfaGf5y+tyJiheVsKkO6TUn/jrdp9umhJGDrNV2Shp552feV2Y896LrhjjB7dF3vy+/ZK6aym0I/d/386QBTae7OHHj688jVP21ftsRqk7wfULSUena6WIUau6EfS/6PeiPGCJb36MSfH95Xb2nSvL0idH386y2+/eH34l+d3dlaS+P6ttekhMxt5N0l8wzLJqwmXzGOCHoxFjT32A+d39c4vV6mibX+rp/SdhE7jTKIIAAAggMSoCEzaC6g8YggAACCCCw9gIO/DkIdbf0vx6VstmMwJS/4vQXwV4nxtOEeV0X//91FSSZ1xFNEzZVfdeXdB9JD01fzU8GXr4jyV94fjUtOPwzSRt6viL8W9Brfdwz/ef23H7K24Hr70r6uaSvS/KIGn9B3DQo0/MpUf0SBcZwPfkLfyc+6u5BjzLyiDGv/zL2bZEJpjH0/9j7s2q/rZ1c8Ogrvy/vLunGkraYMWLViRm/Wy5O78vvS/L7xu+YK5YA4vZ+TNItMsf2Okxe7+7HC2rjJpI8jaLfg26j/9fv7FkJEidKvb6P34enpv+9aEHt7PMwfj56KkZfT/5f//6aTBD72NW5f0PSt9K1tQrn3qcrdSOAAAIIIFAkQMKmiIvCCCCAAAIIILDmAm0TNhN8/hnWdz5mzXuL00cAgXulBHBu5GKXC7ujjkCdQHTU15sl7ddiBCe9gAACCCCAAAIIjFKAhM0ou41GI4AAAggggMCSBDpM2CzpDDgsAgisk4CnPTwscMKecunkQDmKINBWwFNffSowNaGnfvM6MGwIIIAAAggggMBaCZCwWavu5mQRQAABBBBAoKUACZuWgOyOAAILE/B0Tl5IfrfMEX+Y1vY5Y2Et40DrKhBdw+aLkvy+/cW6QnHeCCCAAAIIILC+AiRs1rfvOXMEEEAAAQQQKBcgYVNuxh4IIHBNAa8V8X5JDwvgeO2oJ6R1uwLFryrif+d5/Q+PrslNh3a8pD3SGifR+imHQBMBr1tzpKQHZnY+UNIrJP2hyUHYBwEEEEAAAQQQGLMACZsx9x5tRwABBBBAAIFFC5CwWbQ4x0NgNQWuI+kQSXsHT29/SYcG1/PYSJKnk3r9jAXoZx1uX0lvYFGtYE9QrKmAYw9+hzpRWbf9UtIj04L2TY/FfggggAACCCCAwGgFSNiMtutoOAIIIIAAAggsQYCEzRLQOSQCKyoQXV+mOv3PpNEJX5b0G0n/PeGysaQbSdpG0p6Sdgya/SRNh3ZqsDzFECgV8LW5maS9JPmaz434OkLSPpIuLT0Q5RFAAAEEEEAAgVUQIGGzCr3IOSCAAAIIIIDAogRI2CxKmuMgsPoCd5R0nKQtl3iqHuXzkuDInSU2k0OPRODPJb02XdNXSrqJpLsWtt2jw04s3IfiCCCAAAIIIIDAygiQsFmZruREEEAAAQQQQGABAiRsFoDMIRBYE4FrSdpP0sFLOt/vpXVuzlrS8Tns6gk4YePp9TySpsn2WUm7SfK0aGwIIIAAAggggMBaCpCwWctu56QRQAABBBBAoKEACZuGcOyGAAIzBW4m6Z2Sdlqwz2/TFFUfYO2aBcuv9uHaJmz2kHT4ahNxdggggAACCMwScIh+AzQIXCVAwoYLAQEEEEAAAQQQiAuQsIlbURIBBGICW0h6q6TtY8Vbl3KyZn9Jh0m6onVtVIDA/xNok7D5cBqZcz6gCCCAAAIIIIDAOguQsFnn3ufcEUAAAQQQQKBUgIRNqRjlEUAgIuC1Pl4uae9I4RZlfiLpBZJOkOQ1RtgQ6FKgacLGU6A9UdLnu2oM3yl3JUk9CCCAAAIIILBoARI2ixbneAgggAACCCAwZgESNmPuPdqOwLAFNpJ0/7SmzT06bqpH1Rwv6ZWSzu24bqpDoBJokrDxtXlgWvuGEV9cSwgggAACCCCw9gIkbNb+EgAAAQQQQAABBAoESNgUYFEUAQQaCWwsaRtJT01r22zaqJardzpH0lHpP4+uYXL0FpjsmhUoTdicmUaW/SsjvrK2FEAAAQQQQACBNREgYbMmHc1pIoAAAggggEAnAiRsOmGkEgQQCApsIul2ku4q6S6Stpbk6dP8/57cPErhu5IukHS6pO9JOlXSeQTCg9IU60Igl7CprtOvSjpJ0jclXdbFgakDAQQQQAABBBBYFQESNqvSk5wHAggggAACCCCAAAIIIIAAAggggAACCCCAAAIIjFaAhM1ou46GI4AAAggggAACCCCAAAIIIIAAAggggAACCCCAwKoIkLBZlZ7kPBBAYEUE/FhmevkV6UxOAwEEEEAAAQQQQAABBBBAAAEEEEAAgbAACZswFQURQAABBBBAAAEEEEAAAQQQQAABBBBAAAEEEEAAgX4ESNj040qtCCCAAAIIIIAAAggggAACCCCAAAIIIIAAAggggEBYgIRNmIqCCCCAAAIIIIAAAggggAACCCCAAAIIIIAAAggggEA/AiRs+nGlVgQQQAABBBBAAAEEEEAAAQQQQAABBBBAAAEEEEAgLEDCJkxFQQQQQAABBBBAAAEEEEAAAQQQQAABBBBAAAEEEECgHwESNv24UisCCCCAAAIIIIAAAggggAACCCCAAAIIIIAAAgggEBYgYROmoiACCCCAAAIIIIAAAggggAACCCCAAAIIIIAAAggg0I8ACZt+XKkVAQQQQAABBBBAAAEEEEAAAQQQQAABBBBAAAEEEAgLkLAJU1EQAQQQQAABBBBAwAL+AbkBCgQQQAABBBBAAAEEEEAAAQQQ6FSAhE2nnFSGAAIIIIAAAggggAACCCCAAAIIIIAAAggggAACCJQLkLApN2MPBBBAAAEEEEAAAQQQQAABBBBAAAEEEEAAAQQQQKBTARI2nXJSGQIIIIAAAggggAACCCCAAAIIIIAAAggggAACCCBQLkDCptyMPRBAAAEEEEAAAQQQQAABBBBAAAEEEEAAAQQQQACBTgVI2HTKSWUIIPD/s3cvMNNU9f3AD0IgFoVqCw2kDZhIgRr6SimIqH1BwBYiKAVE5aJ4QbwVwdR44S4CsUFFhcrFNCgFUVEETRGEAlKL4A2ICqUJL1HU2ghVpFUDPM1v2l2fZ9/dZ2d2ZmdmZz6TmP7/vmfO5fM7oOzXc2axBXxGe7Hrt8izt/cWuXrmToAAAQIECBAgQIAAAQIECBCoQkBgU4WiPggQIECAAAECBAgQIECAAAECBAgQIECAAAECJQQENiXwvEqAAAECBAgQIECAAAECBAgQIECAAAECBAgQqEJAYFOFoj4IECBAgAABAgQIECBAgAABAgQIECBAgAABAiUEBDYl8LxKgAABAgQIECBAgAABAgQIECBAgAABAgQIEKhCQGBThaI+CPRdwPfS+74DrJ8AAQIECBAgQIAAAQIECBAgQIAAgZICApuSgF4nQIAAAQIECBAgQIAAAQIECBAgQIAAAQIECJQVENiUFfQ+AQIECBAgQIAAAQIECBAgQIAAAQIECBAgQKCkgMCmJKDXCRAgQIAAAQIECBAgQIAAAQIECBAgQIAAAQJlBQQ2ZQW9T4AAAQIECBAgQIAAAQIECBAgQIAAAQIECBAoKSCwKQnodQIECBAgQIAAAQIECBAgQIAAAQIECBAgQIBAWQGBTVlB7xMgQIAAAQIECBAgQIAAAQIECBAgQIAAAQIESgoIbEoCep0AAQIECBAgQIAAAQIECBAgQIAAAQIECBAgUFZAYFNW0PsECBAgQIAAAQIECBAgQIAAAQIECBAgQIAAgZICApuSgF4nQIAAAQIECBAgQIAAAQIECBAgQIAAAQIECJQVENiMFQyWpbK23idAgAABAgQIECBAgAABAgQIECBAgAABAgQI5BIQ2ORi0ogAAQIECBAgQIAAAQIECBAgQIAAAQIECBAgMD8Bgc38bPVMgAABAgQIECBAgAABAgQIECBAgAABAgQIEMglILDJxaQRAQIECBAgQIAAAQIECBAgQIAAAQIECBAgQGB+AgKb+dnqmQABAgQIECBAgAABAgQIECBAgAABAgQIECCQS0Bgk4tJIwIECBAgQIAAAQIECBAgQIAAAQIECBAgQIDA/AQENvOz1TMBAgQIECBAgAABAgQIECBAgAABAgQIECBAIJeAwCYXk0YECBAgQIAAAQIECBAgQIAAAQIECBAgQIAAgfkJCGzmZ6tnAgQIECBAgAABAgQIECBAgAABAgQIECBAgEAuAYFNLiaNCBAgQIAAAQIECBAgQIAAAQIECBAgQIAAAQLzExDYzM9WzwQIECBAgAABAgQIECBAgAABAgQIECBAgACBXAICm1xMGhEgQIAAAQIECBAgQIAAAQIECBAgQIAAAQIE5icgsJmfrZ4JECBAgAABAgQIECBAgAABAgQIECBAgAABArkEBDa5mDQiQIAAAQIECBAgQIAAAQIECBAgQIAAAQIECMxPQGAzP1s9EyBAgAABAgQIECBAgAABAgQIECBAgAABAgRyCQhscjFpRIAAAQIECBAgQIAAAQIECBAgQIAAAQIECBCYn4DAZn62eiZAgAABAgQIECBAgAABAgQIECBAgAABAgQI5BIQ2ORi0ogAAQIECBAgQIAAAQIECBAgQIAAAQIECBAgMD8Bgc38bPVMgAABAgQIECBAgAABAgQIECBAgAABAgQIEMglILDJxaQRAQIECBAgQIAAAQIECBAgQIAAAQIECBAgQGB+AgKb+dnqmQABAgQIECBAgAABAgQIECBAgAABAgQIECCQS0Bgk4tJIwIECBAgQIAAAQIECBAgQIAAAQIECBAgQIDA/AQENvOz1TMBAgQIECBAgAABAgQIECBAgAABAgQIECBAIJeAwCYXk0YECBAgQIAAAQIECBAgQIAAAQIECBAgQIAAgfkJCGzmZ6tnAo0IxF/US42MbFACBAgQIECAAAECBAgQIECAAAECBAgQmFVAYDOrnPcIECBAgAABAgQIECBAgAABAgQIECBAgAABAhUJCGwqgtQNAQIECBAgQIAAAQIECBAgQIAAAQIECBAgQGBWAYHNrHLea4WA679aUQaTIECAAAECBAgQIECAAAECBAgQIECAAIGSAgKbkoBeJ0CAAAECBAgQIECAAAECBAgQIECAAAECBAiUFRDYlBX0PgECBAgQIECAAAECBAgQIECAAAECBAgQIECgpIDApiSg1wkQIECAAAECBAgQIECAAAECBAgQ6KeA6/r7WXerJjAvAYHNvGT1S4AAAQIECBAgQIAAAQIECBAgQIAAAQIECBDIKSCwyQmlGQECBAgQIECAAAECBAgQIECAAAECBAgQIEBgXgICm3nJ6pcAAQIECBAgQIBAFwXc+9HFqloTAQIECBAgQIAAAQItEBDYtKAIpkCAAAECBAgQIECAAAECBAgQIECAAAECBAj0W0Bg0+/6Wz0BAgQIECBAgAABAgQIECBAgAABAgQIECDQAgGBTQuKYAoECBAgQIAAAQIECBAgQIAAAQIECBAgQIBAvwUENv2uv9UTIECAAAECBAgQIECAAAECBAgQIECAAAECLRAQ2Ewtgq+qTiXSgAABAgQIECBAgAABAgQIECBAgAABAgQIECglILApxedlAgQIECBAgAABAgQIECBAgAABAgQIECBAgEB5AYFNeUM9ECBAgAABAgQIECBAgAABAgQIECBAgAABAgRKCQhsSvF5uR8CrsXrR52tkgABAgQIECBAgAABAgQIECBAgAABAs0JCGyaszcyAQIECBAgQIAAAQIECBAgQIAAAQIECBAgQCATENjYCAQIECBAgAABAgQIECBAgAABAgQIECBAgACBhgUENg0XwPAECBAgQIAAAQIECBAgQIAAAQIECBAgQIAAAYGNPUCAAAECBAgQIECAAAECBAgQIECAAAECBAgQaFhAYNNwAQxPgAABAgQIECBAgAABAgQIECBAgAABAgQIEBDY2AMECBAgQIAAAQIECBAgQIAAAQIECBAgQIAAgYYFBDYNF8DwBAgQIECAAAECBAgQIECAAAECBAgQIECAAAGBjT1A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AYGNPUCAAAECBAgQIECAAAECBAgQIECAAAECBAjMTyCSiKX5dd+VngU2XamkdRAgQIAAAQIECBAgQIAAAQIECBAgQIAAAQILKyCwWdjSmTgBAgQIECBAgAABAgQIECBAgAABAgQIECDQFQGBTVcqaR0ECBAgQIAAAQIECBAgQIAAAQIECBAgQIDAwgoIbBa2dCZOgAABAgQIECBAgAABAgQIECBAgAABAgQIdEVAYNOVSloHAQIECBAgQIAAAQIECBAgQIAAAQIECBAgsLACApuFLZ2JEyBAgAABAgQIECBAgAABAgQIECBAgAABAl0RENh0pZLWQYAAAQIECBAgQIAAAQIECBAgQIAAAQIECCysgMBmYUtn4gQIECBAgAABAgQIECBAgAABAgQIECBAgEBXBAQ2XamkdRAgQIAAAQI1CcR/fVqqaSzDECBAgAABAgQIECBAgAABAn0RENj0pdLWSYAAAQIECBAgQIAAAQIECBAgQIAAAQIECLRWQGDT2tKYGAECBAgQIECAAAECBAgQIECAAAECBAgQINAXAYFNXyptnQQIECBAgAABAgQIECBAgAABAgQIECBAgEBrBQQ2rS2NiREgQIDAQgv4zMlCl8/kCRAgQIAAAQIECBAgQIAAAQJ1Cwhs6hY3HgECBAgQIECAAAECBAgQIECAAAECBAgQIEBgREBgY0sQIECAAAECBAgQ6K2A44C9Lf0iLtx2XcSqmTMBAgQIECBAgEABAYFNASxNCRAgQIAAAQIECBAgQIAAAQIECBAgQIAAAQLzEBDYzENVnwQIECBAgAABAgQIECBAgAABAgQIECBAgACBAgICmwJYmhIgQIAAAQIECBAgQIAAAQIECBAgQIAAAQIE5iEgsJmHqj4JECBAgAABAgQIECBAgAABAgQIECBAgAABAgUEBDYFsDQlQIAAAQIECBAgQIAAAQKrCsQ/ZS8xIkCAAAECBAgQIFBcQGBT3MwbBAgQIECAAAECBAgQIECAAAECBAgQIECAAIFKBQQ2lXLqjAABAgQIECBAgAABAgQIECBAgAABAgQIECBQXEBgU9zMGwQIECBAgAABAgQIECBAgAABAgQIECBAgACBSgUENpVy6owAAQIECBAgQIAAAQIECBAgQIAAAQIECBAgUFxAYFPczBsECBAgQIAAAQIECBAgQIAAAQIECBAgQIAAgUoFBDaVcuqMAAECBAgQIECAAAECBAgQIECAAAECBAgQIFBcQGBT3MwbBAgQIECAAAECBAgQIECAAAECBAgQIECAAIFKBQQ2lXLqjAABAgQIECBAgAABAgQINCAQ/3S/1MC4hiRAgAABAgQIEKhMQGBTGaWOCBAgQIAAAQIECBAgQIAAAQIECBAgQIAAAQKzCQhsZnPzFgECBAgQIECAAAECBAgQIECAAAECBAgQIECgMgGBTWWUOiJAgAABAgQIECBAgAABAgQIECBAgAABAgQIzCYgsJnNzVsECBAgQIAAAQIECBAgQIAAAQIECBAgQIAAgcoEBDaVUeqIAAECBAgQIECAAAECBAgQIECAAAECBAgQIDCbgMBmNjdvESBAgAABAgQIECBAgAABAgQIECBAgEANAvEj9lIN4xiCQNMCApumK2B8AgQIECBAgAABAgQIECBAgAABAgQIECBAoPcCApvebwEABAgQIECAAAECBAgQIECAAAECBAgQIECAQNMCApumK2B8AgQIECBAgAABAgQIECBAgAABAgQIECBAoPcCApvebwEABAgQIECAAAECBAgQIECAAAECBAgQIECAQNMCApumK2B8AgQIECBAgAABAgQIECBAYIqAz03bIgQIECBAgED3BQQ23a+xFRIgQIAAAQIECBAgQIAAAQIECBAgQIAAAQItFxDYtLxApkeAAAECBAgQIECAAAECBAgQIECAAAECBAh0X0Bg0/0aWyEBAgQIECBAgAABAgQIECBAgAABAgQIECDQcgGBTcsLZHoECBAgQIAAAQIEeiXgMxW9KrfFEiBAgAABAgQIECDwWwGBjd1A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gVUCm/ijJUIECBAgQIAAAQIECBAgQIAAAQIECBAgQIAAAQJzFnDCZs7AuidAgAABAgQIECBAgAABAgQIECBAgAABAgQITBMQ2EwT8ucECBAgQIAAAQIECBAg0F4Bl0O0tzZmRoAAAQIECBAgUEhAYFOIS2MCBAgQIECAAAECBAgQIECAAAECBAgQIECAQPUCApvqTfVIgAABAgQIECBAgAABAgQIECBAgAABAgQIECgkILApxKUxAQIECBAgQIAAAQIECBAgQIAAAQIECBAgQKB6AYFN9aZ6JECAAAECBAgQIECAAAECBAgQIECAAAECBAgUEhDYFOLSmAABAgQIECBAgAABAgQIECBAgAABAgQIECBQvYDApnpTPRIgQIAAAQIECBAgQIAAAQIECBAgQIAAAQIECgkIbApxaUyAAAECBAgQIECAAAECBAgQIECAAAECBAgQqF5AYFO9qR4JECBAgAABAgQIECBAgAABAgQIECBAgAABAoUEBDaFuDQmQIAAAQIECBAgQIAAAQIECBAgQIAAAQIECFQvILCp3lSPBAgQIECAAAECBAgQIECAAAECW/WQIAAAIABJREFUBAgQIECAAIFCAgKbQlwaEyBAgAABAgQIECBAgAABAgQIECBAgAABAgSqFxDYVG+qRwIECBAgQIAAAQIECBAgQIAAAQIECBAgQIBAIQGBTSEujQkQIECAAAECBAgQIECAAAECBAgQIECAAAEC1QsIbKo3nUOPUaalOfSrSwIECBAgQIAAAQIECBAgQIAAAQIECBAgQKANAgKbNlTBHAgQIECAAAECBAgQIECAAAECBAgQIECAAIEWCtR3oEJg08LymxIBAgQIECBAgAABAgQIECBAgAABAgQIECDQLwGBTb/qbbUECBAgQIAAAQIECBAgQIAAAQIECBAgQIBACwUENi0siikRIECAAAECBAgQIECAAAECBAgQIECAAAEC/RIQ2PSr3lZLgAABAgQIECBAgAABAgQIECBAgAABAkUE6vuESZFZadtBAYFNB4tqSQQIECBAgAABAgQWU8A/CS9m3cyaAAECBAgQIECAAIEqBAQ2VSjqgwABAgQIECBAgAABAgQIECBAgAABAgQIECBQQkBgUwLPqwQIECBAgAABAgQIECBAgAABAgQIECBAgACBKgQENlUo6oMAAQIECBAgQIAAAQIECBAgQIAAAQIECBAgUEJAYFMCz6sECBAgQIAAAQIECBAgQIAAAQIECBAgQIAAgSoEBDZVKOqDAAECBAgQIECAAAECBAgQIECAAAECBAgQIFBCQGBTAs+rBAgQIECAAAECBAgQIECAAAECBAgQIECAAIEqBAQ2VSjqgwABAgQIECBAgAABAgQIECBAgAABAgQIECBQQkBgUwLPqwQIECBAgAABAgQIECBAgAABAgQIECBAgACBKgQENlUo6oMAAQIECBAgQIAAAQIECBAgQIAAAQIECBAgUEJAYFMCz6sECBAgQIAAAQIECBAgQIAAAQIECBAgQIAAgSoEBDZVKOqDAAECBAgQIECAAAECBAgQIECAAAECBAgQIFBCQGBTAs+rBAgQIECAAAECBAgQIECAAAECBAgQIECAAIEqBAQ2VSjqgwABAgQIECBAgAABAgQIECBAgAABAgQIECBQQkBgUwLPqwQIECBAgAABAgQIECBAgAABAgQIECBAgACBKgQENlUo6oMAAQIECBAgQIAAAQIECBAgQIAAAQIECBAgUEJAYFMCz6sECBAgQIAAAQIECBAgQIAAAQIECBAgQIAAgSoEBDZVKOqDAAECBAgQIECAAAECBAgQIECAAAECBAgQIFBCQGBTAs+rBAgQIECAAAECBAgQIECAAAECBAgQIECAAIEqBAQ2VSjqgwABAgQIECBAgAABAgQIECBAgAABAgQIECBQQkBgUwLPqwQIECBAgAABAgQIECBAgAABAgQIECBAgACBKgQENlUo6oMAAQIECBAgQIAAAQIECBAgQIAAAQIECBAgUEJAYFMCz6sECBAgQIAAAQIECBAgQIAAAQIECBAgQIAAgSoEBDZVKOqDAAECBAgQIECAAAECBAgQIECAAAECBAgQIFBCQGBTAs+rBAgQIECAAAECBAgQIECAQH8F4keVpf4u38oJECBAgACBigUENhWD6o4AAQIECBAgQIAAAQIECBAgQIAAAQIECBAgUFRAYFNUTHsCBAgQIECAAAECBAgQIECAAAECBAgQIECAQMUCApuKQXVHgAABAgQIECBAgAABAgQIECBAgAABAgQIECgqILApKqY9AQIECBAgQIAAAQIECBAgQIAAAQIECBAgQKBiAYFNxaC6I0CAAAECBAgQIECAAAECBAgQIECAAAECBAgUFRDYFBXTngABAgQIECBAgAABAgQIECBAgAABAgQI9FwgwoWlnhtUvXyBTdWi+iNAgAABAgQIECBAgACBfgn4taJf9bZaArUL+JtM7eQGJECAQEMCApuG4A1LgAABAgQIECBAgAABAgQIECBAgAABAgQIEBgICGzsBQIECBAgQIAAAQIECBAgQIAAAQIECBAgQIBAwwICm4YLYHgCBAgQIECAAAECBAgQIECAAAECBAgQIECAgMDGHiBAgAABAgQIECBAgAABAgQIECBAgAABAgQINCwgsGm4AIYnQIAAAQIECBAgQIAAAQIECBAgQIAAAQIECAhs7AECBAgQIECAAAECBAgQIECAAAECBAj0XCB+KF7quYHlE2haQGDTdAWMT4AAAQIECBAgQIAAAQIECBAgQIAAAQIECPReQGDT+y0AgAABAgQIECBAgAABAgQIECBAgAABAgQIEGhaQGDTdAWMT4AAAQIECBAgQKBWAZdd1MptMAIECBAgQIAAAQIECOQUENjkhNKMAAECBAgQIECAAAECBAgQIECAAAECBAgQIDAvAYHNvGT1S4AAAQIECBAgQIAAAQIECBAgQIAAgXECDj3bF40I2HiNsBcYVGBTAEtTAgQIECBAgAABAgQIECBAgAABAgQIECBAgMA8BAQ281DVJwECBAgQIECAAAECBAgQIECAAAECBAgQIECggIDApgCWpgQIECBAgAABAgQIECBAgAABAgQIECBAgACBeQgIbOahqk8CBAgQIECAAAECBAgQIECAAAECBAgQIECAQAEBgU0BLE0JECBAgAABAgQIECBAgAABAgQIECBAgAABAvMQENjMQ1WfBAgQIECAAAECBAgQIECAAAECBAgQIECAAIECAgKbAliaEiBAgAABAgT6KhD/pXGpr4u3bgIECBAgQIAAAQIECBAgUIOAwKYGZEMQIECAAAECBAgQIECAAAECBAgQIECAAAECBFYTENjYHwQIECBAgAABAgQIECBAgAABAgQIECBAgACBhgUENg0XwPAECBAgQIDAMgH3btkOBAgQIECAAAECBAgQIECAQE8FBDY9LbxlEyBAgAABAgQIECBAgAABAgQIECBAgAABAu0RENi0pxZmQoAAAQIECBAgQIAAAQIECBAgQIAAAQIECPRUQGDT08JbNgECBAgQIECAAAECBAgQIECAAAECBAgQINAeAYFNe2phJgQIECBAgAABAgQIECBAgAABAgQIECBAgEBPBQQ2PS28ZRMgQIAAAQIECBAgQIAAAQIECBAgQIAAAQLtERDYtKcWZkKAAAECBAgQIECAAAECBAgQIECAAAECBAj0VEBg09PCWzYBAgQIECBAgAABAgQIECBAgAABAgQIECDQHgGBTXtqYSYECBAgQIAAAQIECBAgQIAAAQIECBAgQIBATwUENj0tvGUTIECAAAECBAgQIECAAAECBAgQIECAAAEC7REQ2LSnFmZCgAABAgS6IRD/7WKpG0uxCgIECBAgQIAAAQIECBAgQIBAXQICm7qkjUOAAAECBAgQIECAAAECBAgQIECAAAECBAgQmCAgsLE1CBAgQIAAAQIECBAgQIAAAQIECBAgQIAAAQINCwhsGi6A4QkQIECAAAECBAgQIECAAAECBAgQIECAAAECAht7gAABAgQIECBAgAABAgQIECBAgAABAgQIECDQsIDApuECGJ4AAQIECBAgQIAAAQIECBAgQIAAAQIECBAgILCxBwgQIECAAAECBAgQIECAAAECBAgQIECAAAECDQsIbBougOEJECBAgAABAgQIECBAgAABAgQIECBAgAABAgIbe4AAAQIECBAgQIAAAQIECBAgQIAAAQIECBAg0LCAwKbhAhieAAECBAgQIECAAAECBAgQIECAAIFuCcSPrkvdWpLVECBQg4DApgZkQxAgQIAAAQIECBAgQIAAAQIECBAgQIAAAQIEVhMQ2NgfBAgQIECAAAECBAgQIECAAAECBAgQIECAAIGGBQQ2DRfA8AQIECBAgAABAnMWcB/FnIF1T4AAAQIECBAgQIAAAQJVCAhsqlDUBwECBAgQIECAAAECBAgQIECAAAECBAgQIECghIDApgSeVwkQIECAAAECBAgQIECAAAECBAgQIECAAAECVQgIbKpQ1AcBAgQIECBAgAABAgQIECBAgAABAgQIECBAoISAwKYEnlcJECBAgAABAgQIECBAgAABAgQIECBAgAABAlUICGyqUNQHAQIECBAgQIAAAQIECBAgQIAAAQIECBAgQKCEgMCmBJ5XCRAgQIAAAQIECBAgQIAAAQIECBAgQIAAAQJVCAhsqlDUBwECBAgQIECAAAECBAgQIECAAAECBAgQIECghIDApgSeVwkQIECAAAECBAgQIECAAAECBAgQIECAAAECVQgIbKpQ1AcBAgQIECBAgAABAgQIECBAgAABAgQIECBAoIRAzwObWP5SCT6vEiBAgAABAgQIECBAgAABAgQIECBAgAABAgTKC/Q8sCkPqAcCBAgQIECAAAECBAgQ6ICA/z1fB4poCQQIECBAgACBxRYQ2Cx2/cyeAAECBAgQIECAAAECBAgQIECAAAECBAgQ6ICAwKYDRbQEAgQIECBAgAABAgT6JuA4SN8qbr0ECBAgQIAAAQLdFxDYdL/GVkiAAAECBAgQIECAAAECBAgQIECAAAECBAi0XEBg0/ICmR4BAgQIECBAgAABAgQIECBAgAABAgQIECDQfQGBTfdrbIUECBAgQIAAAQIECBAgQIAAAQIECBAgQIBAywUENi0vkOkRIECAAAECBAgQIECAAAECBAgQIECAAAEC3RcQ2HS/xlZIgAABAgQIECBAgAABAgQIECBAgAABAgQItFxAYNPyApkeAQIECBAgQIAAAQIECBAgQIAAAQIECBAg0H0BgU33a2yFBAgQIECAAAECBAgQIECAAAECBAgQIECAQMsFBDYtL5DpESBAgAABAgQIECBAgAABAgQIECBAgAABAt0XENh0v8ZWSIAAAQIECBAgQIAAAQIECBAgQIAAAQIECLRcQGDT8gKZHgECBAgQIECAAAECBAgQIECAAAECBAgQINB9AYFN92tshQQIECBAgAABAgQIECBAgAABAgQIECBAgEDLBQQ2LS+Q6REgQIAAAQIECBAgQIAAAQIECBAgQIAAAQLdFxDYdL/GVkiAAAECBAgQIECAAAECBAgQIECAAAECBAi0XEBg0/ICmR4BAgQIECBAgAABAgQIECBAgAABAgQIECDQfQGBTfdrbIUECBAgQIAAAQIECBAgQIAAAQIECBAgQIBAywUENi0vkOkRIECAAAECBAgQIECAAAECBAgQIECAAAEC3RcQ2HS/xlZIgAABAgQIECBAgAABAp0QiH+EX+rESiyCAAECBAgQIEBgfQGBjV1B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AYGNPUCAAAECBAgQIECAAAECBAgQIECAAAECBAgQaFhAYNNwAQxPgAABAgQIEOi9QPw30qXeKwAgQIAAAQIECBAgQIAAgZ4LCGx6vgEsnwABAgQIECBAgAABAgQIECCwKAL+dx6LUinzJECAAIFZBAQ2s6h5hwABAgQIECBAgAABAgQIECBAgAABAgQIECBQoYDApkJMXREgQIAAAQIECBAgQIAAAQIECBAgQIAAAQIEZhEQ2Myi5h0CBAgQIECAAAECBAgQIECAAAECBAgQIECAQIUCApsKMXVFgAABAgQIECBAgAABAgT+T8CXNuwEAgQIECBAgACBYgICm2JeWhMgQIAAAQIECBAgQIAAAQIECBAgQIAAAQIEKhcQ2FROqkMCBAgQIECAQBsE/C+721AFcyBAgAABAgQIECBAgAABAnkFBDZ5pbQjQIAAAQIECBAgQIAAAQIECBAgQIAAAQIECMxJQGAzJ1jdEiBAgAABAgQIECBAgAABAgQIECBAgAABAgTyCghs8kppR4AAAQIECBAgQIAAAQIECBAgQIAAAQIECBCYk4DAZk6wuiVAgAABAgQIECBAgAABAgQIECBAgAABAgQI5BUQ2OSV0o4AAQIECBAgQIAAAQIECBAgQIAAAQIECBAgMCcBgc2cYHVLgAABAgQIECBAgAABAgQIECBAgAABAgQIEMgrILDJK6XdqgKxkZYYESBAgAABAgQIECBAgAABAgQIECBAgAABAjMJCGxmYvMSAQIECBAgQIAAAQIECBAgQIAAAQIECBAgQKA6AYFNdZZ6IkCAAAECBAgQIECAAAECBAgQIECAAAECBAjMJCCwmYnNSwQIECBAgAABAgQIECBAgACB6QKuEJ9upAUBAgQIECDwfwICGzuBAAECBAgQIECAAAECBAgQIECAAAECBAgQINCwgMCm4QIYngABAgQIECBAgAABAgQIECBAgAABAgQIECAgsLEHCBAgQIAAAQIECBAgQIAAAQIECBAgQIAAAQINCwhsGi6A4QkQIECAAAECBAgQIECAAAECBAgQIECAAAECAht7gAABAgQIECBAgAABAgQIECBAgAABAgQIECDQsIDApuECGJ4AAQIECBAgQIAAAQIECBAgQIAAAQIECBAgILCxBwgQIECAAAECBAgQIECAAAECBAgQIECAAAECDQsIbBougOEJECBAgAABAgQIECBAgAABAgQIECBAgAABAgIbe4AAAQIECBAgQIAAAQIECBAgQIAAAQIECBAg0LCAwKbhAhieAAECBJoQiP/4W2piYGMSIECAAAECBAgQIECAAAECBAgQGCsgsLExCBAgQIAAAQIECBAgQIAAAQIECBAgQIAAAQINCwhsGi6A4QkQIECAAAECBAgQIECAAAECBAgQIECAAAECAht7gAABAgQIECDQQgEX97WwKKZEgAABAgQIECBAgAABAgTmKCCwmSOurgkQIECAAAECBAgQIECAAAECBAgQIECAAAECeQQENnmUtCFAgAABAgQIECBAgAABAgQIECBAgAABAgQIzFFAYDNHXF0TIECAAAECBAgQIECAAAECBAgQIECAAAECBPIICGzyKGlDgAABAgQIECBAgAABAgQIECBAgAABAgQIEJijgMBmjri6JkCAAAECBAgQIECAAAECBAgQIECAAAECBAjkERDY5FHShgABAgQIECBAgACB9QXinyaWwBAgQIAAAQIECBAgQIBAFQICmyoU9UGAAAECBAgQIECAAAECBAgQIECAAAECBAgQKCEgsCmB51UCBAgQIECAAAECBAgQIECAAAECBAgQIECAQBUCApsqFPVBgAABAgQIECBAgAABAgQIECBAgAABAgQIECghILApgedVAgQIECBAgAABAgQIECBAgAABAgQIECBAgEAVAgKbKhT1QYAAAQIECBAgQIAAAQIECBAgQIAAAQIECBAoISCwKYHnVQLdF4i/RSx1f5lWSIAAAQIECBAgQIAAAQIECBAgQIAAgYYFBDYNF8DwBAgQIECAAAECBAgQIECAAAECBAgQIECAAAGBjT1AgAABAgQIECBAgAABAgQIECBAgAABAgQIEGhYQGDTcAEMT4AAAQIECBAgQIAAAQIECBAgQIAAAQIECBAQ2NgDBAgQIECAAAECBAgQIECAAAECBAgQIECAAIGGBQQ2DRfA8AQIECBAgAABAgQIECBAgAABAgQIECBAgAABgY09QIAAAQIECBAgQIAAAQIECBAgQIAAAQIECBBoWEBg03ABDE+AAAECBAgQIECAAAECBAgQIECAAAECBAgQENjYAwQIECBAgAABAgQIECBAgAABAgQIECBAgACBhgUENg0XwPAECBAgQIAAAQIECBAgQIAAAQIECBAgQIAAAYGNPUCAAAECBAgQIECAAAECBAgQIECAAAECBAgQaFhAYNNwAQxPgAABAgQIECBAgAABAgQIECBAgAABAgQIEBDY2AMECBAgQIAAAQIECBAgQIAAAQIECBAgQIAAgYYFBDYNF8DwBAgQIECAAAECBAgQIECAAAECBAgQIECAAAGBjT1AgAABAgQIECBAgAABAgQIECBAgAABAgQIEGhYQGDTcAEMT4AAAQIECBAgQIAAAQIECBAgQIAAAQIECBAQ2NgDBAgQIECAAAECBAgQIECAAAECBAgQIECAAIGGBQQ2DRfA8AQIECBAgAABAgQIECBAgAABAgQIECBAgAABgY09QIAAAQIECBAgQIAAAQIECBAgQIAAAQIECBBoWEBg03ABDE+AAAECBAgQIECAAAECBAgQmI9A/OyzNJ+u9UqAAAECBAhULiCwqZxUhwQIECBAgAABAgQIECBAgAABAgQIECBAgACBYgICm2JeWhMgQIAAAQIECBAgQIAAAQIECBAgQIAAAQIEKhcQ2FROqkMCBAgQIECAAAECBAgQIECAAAECBAgQIECAQDEBgU0xL60JECBAgAABAgQIECBAgAABAgQIECBAgAABApULCGwqJ9UhAQIECBAgQIAAAQIECBAgQIAAAQIECBAgQKCYgMCmmJfWBAgQIECAAAECBAgQIECAAAECBAgQIECAQG6BiCGWcrfuc0OBTZ+rb+0ECBAgQIAAAQIECBAgQIBAPQJ+q6rH2SgECBAgQGCBBQQ2C1w8UydAgAABAgQIECBAgAABAgQIECBAgAABAgS6ISCw6UYdrYIAAQIECBAgQIAAAQIECBAgQIAAAQIECBBYYAGBzQIXz9QJECBAgAABAgQIECBAgAABAgQIECBAgACBbggIbLpRR6sgQIAAAQIECBAgQIAAAQIECBAgMFcBn2KaK6/OCRAgkAQ2NgEBAgQIECBAgAABAgQIECBAgAABAgQIECBAoGEBgU3DBTA8AQIECBAgQIAAAQIECBAgQIAAAQIECBAgQEBgYw8QIECAAAECBAgQIECAAAECBAgQIECAAAECBBoWENg0XADDEyBAgAABAgQIECBAgAABAgQIECBAgAABAgQENvZASQGfmysJ6HUCBAgQIECAAAECBAgQ6IfAUj+WaZUECBAgQKDVAq3ORFo9uVaX1eQIECBAgAABAgQIECBAgAABAvkFBDb5rbQkQIAAAQLzEmh1JtLqyc2rIvolQIAAAQIECBAgQIAAAQIECNQsILCpGdxwBAgQIEBgjECrM5FWT852IkCAAAECBAgQIECAAAECBAh0REBg05FCWgYBAgQILLRAqzORVk9uoctu8gQIECBAgAABAgQIECBAgACB3wqsCGyWluQ3NgcBAgQIEJi3wAYbrBeBtDoTafXk5l0s/RMgQIAAAQIECBAgQIAAAQIEahIQ2NQEbRgCBAgQIDAQENjYCwQIECBAgAABAgQIECBAgAABAqMCAht7ggABAgQI1CwgsKkZ3HAECBAgQIAAAQIECBAgQIAAgQUQENgsQJFMkQABAgS6JSCw6VY9rYYAAQIECBAgQIAAAQIECBAgUIWAwKYKRX0QIECAAIECAgKbAliaEiBAgAABAgQIECBAgAABAgR6IiCw6UmhLZMAAQIE2iMgsGlPLcyEAAECBAgQIECAAAECBAgQINAWAYFNWyphHgQIECDQGwGBTW9KbaEECBAgQIAAAQIECBAgQIAAgdwCApvcVBoSIECAAIFqBAQ21TjqhQABAgQIECBAgAABAgQIECDQJQGBTZeqaS0ECBAgsBACApuFKJNJEiBAgAABAgQIECBAgAABAgRqFRDY1MptMAIECBAgkJLAxi4gQIAAAQIECBAgQIAAAQIECBAYFRDY2BMECBAgQKBmAYFNzeCGI0CAAAECBAgQIECAAAECBAgsgIDAZgGKZIoECBAg0C0BgU236mk1BAgQIECAAAECBAgQIECAAIEqBAQ2VSjqgwABAgQIFBAQ2BTA0pQAAQIECBAgQIAAAQIECBAg0BMBgU1PCm2ZBAgQINAeAYFNe2phJgQIECBAgAABAgQIECBAgACBtggIbNpSCfMgQIAAgd4ICGx6U2oLJUCAAAECBAgQIECAAAECBAjkFhDY5KbSkAABAgQIVCMgsKnGUS8ECBAgQIAAAQIECBAgQIAAgS4JCGy6VE1rIUCAAIGFEBDYLESZTJIAAQIECBAgQIAAAQIECBAgUKuAwKZW7nkMFiXcYB4d65MAAQIE5iQgsJkTrG4JECBAgAABAgQIECBAgAABAgssILBpe/HkMW2vkPkRIECgsIDApjCZFwgQIECAAAECBAgQIECAAAECnRcQ2HS+xBZIgAABAm0TENi0rSLmQ4AAAQIECBAgQIAAAQIECBBoXkBg03wNzIAAAQIEeiYgsOlZwS2XAAECBAgQIECAAAECBAgQIJBDQGCTA0kTAgQIECBQpYDApkpNfREgQIAAAQIECBAgQIAAAQIEuiEgsOlGHa2CAAECBBZIQGCzQMUyVQIECBAgQIAAAQIECBAgQIBATQICm5qgDUOAAAECBAYCAht7gQABAgQIECBAgAABAgQIECBAYFRAYGNPECBAgACBmgUENjWDG44AAQIECBAgQIAAAQIECBAgsAACApsFKJIpEiBAgEC3BAQ23aqn1RAgQIAAAQIECBAgQIAAgfUFNkgprfj5HRKBqQICm6lEGhAgQIAAgWoFBDbVeuqNAAECBAgQIECAAAECBAgQINAFAYFNF6poDQQIECCwUAICm4Uql8kSIECAAAECBAgQIECAAAECBGoRENjUwmwQAgQIECDwWwGBjd1AgAABAgQIECBAgAABAgQIECAwKiCwsScIECBAgEDNAgKbmsENR4AAAQIECBAgQIAAAQIECBBYAAGBzQIUyRQJECBAoFsCAptu1dNqCBAgQIBsnw9SAAAgAElEQVQAAQIECBAgQIAAAQJVCAhsqlDUBwECBAgQKCAgsCmApSkBAgQIECBAgAABAgQIECBAoCcCApueFNoyCRAgQKA9AgKb9tTCTAgQIECAAAECBAgQIECAAAECbREQ2LSlEuZBgAABAr0RENj0ptQWSoAAAQIECHRDYIOU0orfT7qxLKsgQIAAAQIE2iYgsGlbRcyHAAECBDovILDpfIktkAABAgQIECBAgAABAgQIECBQWEBgU5jMCwQIECCwiALxH3jxP41swyOwaUMVzIEAAQIECBAgQIAAAQIECBAg0C4BgU276mE2BAgQINADAYFND4psiQQIECBAgAABAgQIECBAgACBggICm4JgmhMgQIAAgbICApuygt4nQIAAAQIECBAgQIAAAQIECHRPQGDTvZpaEQECBAi0XEBg0/ICmR4BAgQIECBAgAABAgQIECBAoAEBgU0D6IYkQIAAgX4LCGz6XX+rJ0CAAAECBAgQIECAAAECBAiMExDY2BcECBAgQKBmAYFNzeCGI0CAAAECBAgQIECAAAECBAgsgIDAZgGKZIoECBAg0C0BgU236mk1BAgQIECAAAECBAgQIECAAIEqBAQ2VSjqgwABAgQIFBAQ2BTA0pQAAQIECBAgQIAAAQIECBAg0BMBgU1PCm2ZBAgQINAeAYFNe2phJgQIECBAgAABAgQIECBAgACBtggIbNpSCfMgQIAAgd4ICGx6U2oLJUCAAAECBAgQIECAAAECBAjkFhDY5KbSkAABAgQIVCMgsKnGUS8ECBAgQIAAAQIECBAgQIAAgS4JCGy6VE1rIUCAAIGFEBDYLESZTJIAAQIECBAgQIAAAQIECBAgUKuAwKZWboMRIECAAIGUBDZ2AQECBAgQIECAAAECBAgQIECAwKiAwMaeIECAAAECNQsIbGoGNxwBAgQIECBAgAABAgQIECBAYAEEBDYLUCRTJECAAIFuCQhsulVPqyFAgAABAgQIECBAgAABAgQIVCEgsKlCUR8ECBAgQKCAgMCmAJamBAgQIECAAAECBAgQIECAAIGeCAhselJoyyRAgACB9ggIbNpTCzMhQIAAAQIECBAgQIAAAQIECLRFQGDTlkqYBwECBAj0RkBg05tSWygBAgQIECBAgAABAgQIECBAILeAwCY3lYYECBAgMJNA/CfNBjO92dmXBDadLa2FESBAgAABAgQIECBAgAABAgRmFhDYzEznRQIECBAgMJuAwGY2N28RIECAAAECBAgQIECAAAECBLosILDpcnWtjQABAgRaKSCwaWVZTIoAAQIECBAgQIAAAQIECBAg0KiAwKZRfoMTIECAQB8FBDZ9rLo1EyBAgAABAgQIECBAgAABAgRWFxDY2CEECBAgQKBmAYFNzeCGI0CAAAECBAgQIECAAAECBAgsgIDAZgGKZIoECBAg0C0BgU236mk1BAgQIECAAAECBAgQIECAAIEqBAQ2VSjqgwABAgQIFBAQ2BTA0pQAAQIECBAgQIAAAQIE5iWwQUppxe/D8xpIvwQI5BMQ2ORz0ooAAQIECFQmILCpjFJHBAgQIECAAAECBAgQIECAAIHOCAhsOlNKCyFAgACBRREQ2CxKpcyTAAECBAgQIECAAAECBAgQIFCfgMCmPmsjESBAgACBTEBgYyMQIECAAAECBAgQIECAAAECBAiMCghs7AkCBAgQIFCzgMCmZnDDESBAgAABAgQIECBAgAABAgQWQEBgswBFMkUCBAj0RyD+Yym+edjtR2DT7fpaHYEWC/iobIuL052p2WbdqaWVECBAgAABAgQI1C0gsKlb3HgECBAg0HsBgU3vtwAAAgQIECBAgAABAgQIECBAgMB6AgIbm4IAAQIECNQsILCpGdxwBAgQIECAAAEC4wQcibMvCBAgQIBAywQENi0riOkQIECAQPcFBDbdr7EVEiBAgAABAgQIECBAgAABAgSKChQLbPrxaYGihtoTIECAAIFCAgKbQlwaEyBAgAABAgQIECBAgAABAgR6IVAssOkFiUUSIECAAIH5Cghs5uurdwIECBAgQIAAAQIECBAgQIDAIgoIbBaxauZMgAABAgstILBZ6PKZPAECBAgQIECAAAECBAgQIEBgLgICm7mw6pQAAQIECEwWENjYHQQIECBAgAABAgQIECBAgAABAqMCAht7ggABAgQI1CwgsKkZ3HAECBAgQIAAAQIECBAgQIAAgQUQENgsQJFMkQABAgS6JSCw6VY9rYYAAQIECBAgQIAAAQIECBAgUIWAwKYKRX0QIECAAIECAgKbAliaEiBAgAABAgQIECBAgAABAgR6IiCw6UmhLZMAAQIE2iMgsGlPLcyEAAECBAgQIECAAAECBAgQINAWAYFNWyphHgQIECDQGwGBTW9KbaEECBAgQIAAAQIECBAgQIAAgdwCApvcVBoSIECAAIFqBAQ21TjqhQABAgQIECBAgAABAgQIECDQJQGBTZeqaS0ECBAgsBACApuFKJNJEiBAgAABAgQIECBAgAABAgRqFRDY1MptMAIECBAgkJLAxi4gQIAAAQIECBAgQIDAegIbpJRW/FbJiAABAn0TENj0reLWS4AAAQKNCwhsGi+BCRAgQIAAAQIECBAgQIAAAQIEWicgsGldSUyIAAECBLouILDpeoWtjwABAgQIECBAgAABAgQIECBQXEBgU9zMGwQIECBAoJSAwKYUn5cJECBAgAABAgQIECBAgAABAp0UENh0sqwWRYAAAQJtFhDYtLk65kaAAAECBAgQIECAAAECBAgQaEZAYNOMu1EJECBAoMcCApseF9/SCRAgQIAAAQIECBAgQIAAAQITBAQ2tgYBAgQIEKhZQGBTM7jhCBAgQIAAAQIECBAgQIAAAQILICCwWYAimSIBAgQIdEtAYNOteloNAQIECBAgQIAAAQIECBAgQKAKAYFNFYr6IECAAAECBQQENgWwNCVAgAABAgQIECBAgAABAgQI9ERAYNOTQlsmAQIECLRHQGDTnlqYCQECBAgQIECAAAECBAgQIECgLQICm7ZUwjwIECBAoDcCApvelNpCCRAgQIAAAQIECBAgQIAAAQK5BQQ2uak0JECAAAEC1QgIbKpx1AsBAgQI1CSwQUppxT851jSuYQgQIECAAAECBAj0TEBg07OCWy4BAgQINC8gsGm+BmZAgAABAgQIECBAgAABAgQIEGibgMCmbRUxHwIECBDovIDApvMltkACBAgQIECAAAECBAgQIECAQGEBgU1hMi8QIECAAIFyAgKbcn7eJkCAAAECBAgQIECAAAECBAh0UUBg08WqWhMBAsUF4u+GcT+7h0ANAgKbGpANQYAAAQIECBAgQIAAAQIECBBYMAGBzYIVzHQJECBAYPEFBDaLX0MrIECAAAECBAgQIECAAAECBAhULSCwqVpUfwQIECBAYIqAwMYWIUCAAAECBAgQIECAAAECBAgQGBUQ2NgTBAgQIECgZgGBTc3ghiNAgAABAgQIECBAgAABAgQILICAwGYBimSKBAgQINAtAYFNt+ppNQQIECBAgAABAgQIECBAgMDiCjw7pfSdlkxfYNOSQpgGAQIECPRHQGDTn1pbKQECBAgQIECAAAECBAgQINBugVNTSmtTSqellG5qeKoCm4YLYHgCBAgQ6J+AwKZ/NbdiAgQIECBAgAABAgQIECBAoJ0Cv5tSWpdS2vz/A5smgxuBTTv3SCtn9eijj6Y77rgj3XTTTekb3/hG+vd///d07733Due68847p+233z7tscceae+9905//Md/nDbaaKNWrsWkCBAg0KSAwKZJfWMTIECAAAECBAgQIECAAAECBFYKxCmbU5b9W3HSpongRmBjZ04VWLduXfrQhz6UPvnJT6aHHnpoavtBg5122im98Y1vTEcddVTadNNNc7+nIQECBLouILDpeoWtjwABAgQIECBAgAABAgQIEFgkgeWnbJbPu+7gRmCzSLum5rnGiZoLL7wwnXHGGYWCmtFp7rrrrunss89Oe+21VxrzI2XNqzIcAQIEmhcQ2DRfAzMgQIBASwU2SCmt+Ge0ls7TtAgQIECAAAECBAh0TmD0lE0TwY3ApnPbqpoFPfDAA+n4449Pn//85yvp8KlPfWo688wz07HHHtvLa9L+53/+J/O84IILhp6XXnppOvzwwyvx7Xon/Lpe4f6tT2DTv5pbMQECBAgQIECAAAECBAgQINBugUmnbOoMbgQ27d4jjczuvvvuS295y1vSddddt974cc3ZEUcckfbff/+07bbbpqc85SlZmyeeeCL9/Oc/T/Hu1VdfnSKMiNBn+dPn0EbgUG4r8yvn5+32CQhs2lcTMyJAgAABAgQIECBAgAABAgQIrHbKpo7gRmBjD64Q+I//+I/0hje8IX3hC19Y8e8//elPTyeeeGI65phjcn2P5he/+EU699xz09/93d+lRx55ZNjXNttsky655JK0du3aXskLHMqVm185P2+3T0Bg076amBEBAgQIECBAgAABArUJuAK0NmoDESBQVCDPKZt5BjcCm6IV63D7xx57LJ1yyinZ1WXLn+c85znpvPPOS7vsskuh1S8tLWVXqp1wwgkrTtsceOCB6aKLLkpbbrllof4WubHAoVz1+JXz83b7BAQ27auJGREgQIAAAQIECBAgQIAAAQIEQiDvKZt5BDcCG3twKBBXoB1yyCGVnoiJ0OYf//Ef05FHHrlC+sorr0x//dd/3Rt9gUO5UvMr5+ft9gkIbNpXEzMiQIAAAQIECBAgQIAAAQIECIRA0VM2VQY3Aht7MBOIK8ze+ta3pk984hNDkfjmzMc+9rH0ile8Io35cTG33MMPP5xds/aZz3xm+E78/z/4wQ+mJz/5ybn7WeSGAody1eNXzs/b7RMQ2LSvJmZEgAABAgQIECBAgAABAgQIEBgIzHLKporgRmBjD2YCN9xwQzrooINWnK55/etfn4Uqm266aWmlz33uc+nggw8e9hPXq33qU59Kz3zmM6f2Had0fvjDH6YvfvGL6dprr0133nnn8Iq1nXfeOa1ZsyY7GfSCF7wgbbbZZlP7y9vgwQcfTJ/97GfTNddck26//fbMJr7ls8cee6S99947vfSlL03xTZ48YdY8Aodf//rXmcnFF1+c/uVf/iWbW4Riu+6669glhmN8o+imm25KX/7yl9M999yTbrvttmHb7bffPoXnnnvumfbff//0h3/4h7nWNm6w1Wo2GOeAAw5I++yzT66r8arye+KJJ9K9996b1fTGG29Md9xxR3rooYeyJey+++5pt912y/46iGsAqwwT//M//zN9/OMfT5/+9KfTt7/97XTooYemCy64ID3taU/Lux2165iAwKZjBbUcAgQIECBAgAABAgQIECBAoFMCZU7ZLIe4KaV0Wkop/m+eR2CTR6njbR5//PF00kknpbPOOmu40jhdE9+fiWCiiid+JD/ssMOysGXw3Hzzzekv/uIvVu1+3bp16fTTT8+CkwhMVnsisDjxxBPTMccckytkiqvajjjiiGGXl156aTr88MNThANxsuiMM84Y/pg/btwwilNJ73znO1P8v0efCFGe//zn5+YbjD944Wc/+1k2nwhX4vnLv/zL7Hq53/u930v33Xdf9m2gCGyWP7feemt63vOet96YRRzj5VjPq1/96mxfbLHFFrnXEA1jrPgW0vLTWpM6iHHe9KY3pbe//e3rjVPWb/mYESBFUBI1jX097YlQ6eSTT85Cxk022WRa8ywwW17r2LNhF+NeddVV6V3velcWFA2e5bWc2rkGnRQQ2HSyrBZFgAABAgQIECBAgAABAgQIdEig7Cmb5RR5gxuBTYc20KxL+dGPfpQFA3HyYvDEKYM4EdDUCYD4oTuCire97W0rfujOs8aYe5wMitMvqz3jApv99tsvC2AuuuiiPENlbeL7POecc07lgcOkwOanP/1pOvroo9PXv/719eY4LrC55ZZbshBreWCQd3ER/sQ+iABj2hM1ixDu2GOPLTzWuHGqCmwee+yxLOiKgGtwmmbaWgZ/HmHSe9/73uz00mrPuMAmwsPLL7888xgNGwU2eSvQ3XYCm+7W1soIECBAgAABAgQIECBAgACBbghUdcpmuca04EZg0429U2oVcS3Wi170ohU/Kn/gAx9Ixx9/fKl+Z305fvj/53/+5/Sa17xmePVZ9BU/ch933HHZlWSbb755iuutfvKTn6Qrr7wynXfeeStCgljPRz/60bTddttNnMZoYPP3f//36e67707nn39+4amfeeaZ6R3veEfacMMNh++WDRzGBTYxx1NPPXXi6ZXRwOb73//+euHOi1/84iwI+/M///PMMZ44VfTNb34zW3uEDMufo446Kn3kIx+Zet1chDWvetWrVtQsxvrbv/3b7Jq2uGJstZq95CUvya4J+4M/+INs+LJ+0UeMd9lll2WneJaHJvFdpvj34mq+mFeEOg888EAW7Jx77rkrgp1Jgdxyo3GBTazn5S9/eYoajD4Cm8J/iXXuBYFN50pqQQQIECBAgAABAgQIECBAgEAHBao8ZbOcZ1JwI7Dp4CYquqTR4CLev+6669K+++5btKtK2o8LGSKkiEBk0ndF4sf2N7/5zelLX/rScA7TgobRdcc3TL773e8Ov1UT4VCcPIqTOhtttFH6zW9+k/7t3/4tXXLJJVmwsDwA2HHHHbPvxzzrWc8aazDLN1hGA5v43kv80B8ByKRneWAT37h5z3vek53+GTzTHCO4iPVFWDdYX57r8eKKtgg2lp/6efe7353iX5O+gTSuZtH+tNNOy7yXP7P4xfujIVKsJU5fRbA0OsZgvAiuYi+NrmXcvAbvjAY2cZon/Cad1BLYVPK3ioXuRGCz0OUzeQIECBAgQIAAAQIECBAgQKAnAvM4ZbOcbjS4Edj0ZGOttsy48im+1zF4dtppp+zj6DvssEPtOr/4xS+y78Is//5JnIR4//vfP/W7NOOCngsvvDC97nWvS2N+HM1OUyz/hs1gsfHB+TixE6cvxj2TTm3Ed2/e8IY3jH1nlsBhNLCJsCECq7gSLZ740T9snvvc52bftXnSk560YuzR7wYdeOCBWYCw5ZZbrlrXcXONb7DEPll+gmjQSYQ88c2aOGU0eKaFZYN2d91114pTKJOCr1n8HnzwwSxEitNag+fss8/OvpczKawZtBsX9MR3lOLk1rhnNLAJ45hzhDZRtwiIYi5/8id/kp7ylKfU/teVAdsnILBpX03MiAABAgQIECBAgAABAl0RWPGDb1cWZR0EOi4wCG5++0tmStkHsj39EohTI/HNljh1MHj23HPPLMzYeuuta8eIkz2HHHLI8HTHmjVr0hVXXJHrGyox2dEQJr6Ncumll6Ztt912vbWMC2ziNE2cMFm7du2qa3/44YfTa1/72hUfsI9TKREIbLzxxuu9O0vgMBrYDDqNACC+jxIngDbZZJOJ87z66qtTXMs1eFYLlEY7GX03anLxxRcPr1Bb3j5OJR166KHDq7+22mqrdNVVV6Xddttt6v55/PHHsxM1EQatNs+ifvH3sphvfLtn8OQNrKJ9zCtCwjjxM3hijXGyatx3nSZd3xbf/gn32E/jQsOpQBp0VkBg09nSWhgBAgQIECBAgAABAgQaF/ALb+MlMAEC1QgIbKpxXKRexv0Q3tR1TXGFV1x79uEPf3hIeNJJJ2WnN8ad7BjnPC5IiR/uI1wZfcYFNpOu5Bo3VoRccfXV4IkTFHEyJwKV0ado4BDvTwpsItyIkG3aKZGzzjprGDjEnCIMi2vf8jxxLdgBBxyQfvzjH2fNJ+2J+HtGOMSplcETp4zi35t0fd3o+Ndff/2Kkyvjgq+ifkX2wSSP+++/P8W3bgZXo612Ndy4wCaCqwgLX/jCF+Yh16ZnAgKbnhXccgkQIECAAAECBAgQIFCjgMCmRmxDEZingMBmnrrt7LtNgc3oFV5FTmoMdIsECKOBTfwg/0//9E8pTuXkeUaDhtWCrqKBQ4w/LrBZ7cRQnjnnbXPPPfekl73sZenuu+/OXpm0tp///OfZlXNxXdjgiZAivv2T9xmt+7jgq6hfBCj77bff8KRWXHN3+eWXp2c84xl5p5XGBYgRlsV3gUZ/bB8X2ESI9b73vW/VU1C5J9PVhvHfIDfo6uJWX5fApp91t2oCBAgQIECAAAECBAjUISCwqUPZGASqFbg5pXRqSsmVaNW6LlxvbQpsRgOQWa9mu+WWW1ZcabbHHnukyy67LMV1Z8uf0cBmn332ydptscUWueo4+iN9HYHNat+SyTXpnI3yhlGjwc52222XhTd/+qd/mnOkfM2KBjZxddmxxx477Hy100+rzSC+pRTfnxk8k66GGxfYxImmfffdN98CteqdgMCmdyW3YAIECBAgQIAAAQIECNQmMBrY9PR/K1mbt4G6LfC7KaX7U0rxf+fxDIKa+IZNPCv++nXCZh7k7e6zTYHN6BVjRa/WGkiPntiYdB3YaGBTdLwmAptPfepT6bDDDpvrpnrkkUeyq97iKrnBMymMGjWYNWSbtqAigc247zKdfvrpKa7XK/qMrm+XXXZJUYNnPvOZK7rK267o+Np3V0Bg093aWhkBAgQIECBAgAABAgSaFhDYNF0B43dJIE69nDKHBY0GNYMhBDZzwF6kLn/1q19l3x85//zzp/44P891RVgYH5+Pfw2e+HZN/Kvox9rHXSU27rTDaGBT9PRKE4HNrbfemvvKtjz1+uUvf5n+67/+K8X3Wn7wgx+k733ve+nqq68eXoU26GNSYDNqOK/vHxUJbP77v/87HXfccSsCp0suuSQdddRReUhWtBkN/yadICqyFwpPwgudFBDYdLKsFkWAAAECBAgQIECAAIFWCAhsWlEGk+iAwDxO10wKagQ2HdgwVS0hvstx8sknD7tbs2ZNuuKKK9L2229f1RBT+xn3g/yspyLGBTbjvqsyGjYUHa/Ij/RFAocB1rh1zBrYPPHEEynCh6985Svpa1/7Wlq3bl267bbbptalaGBT9JRS3gkU8ctb/zxjjwY28c64GhTZC3nG1ab7AgKb7tfYCgkQIECAQEsF4lYcnzZoaXFMiwABAlUJCGyqktRP3wWqPF0zLagR2PR9ty1b/+h3OiZdIVaGbNyph+UBicBmfd0qApsIam688cYU1l/96ldnLmHeEzYCm/8jntdJo5kL6MXWCQhsWlcSEyJAgAABAgQIECBAgEBnBAQ2nSmlhTQoUNXpmrxBjcCmwWK3beg4afGiF70oxbdLBs+sV0hNWtuPfvSjdPjhh6ebbhp8Pill3wIZfI9FYFN9YPPoo4+mM888M/tXnmf33XdPO+ywQ9p///3Ttttum17/+tenO++8c9UAoux3gPLMK9o4YZNXSrtFERDYLEqlzJMAAQIECBAgQIAAAQKLJyCwWbyamXH7BMqerika1Ahs2rcHGpvRAw88kF75yldmV2UNnuOPPz6dffbZaeONN65kXjfccEM66KCDhqHQVlttla655poUH3GPpw3fsOnSlWiPPfZYOuecc9I73/nO9eoXV93tvffeaZ999skCmq233jptttlmK74VNHoVWN4TNvM6WVIksPENm0r+ktXJnAUENnMG1j0BAgQIECBAgAABAgR6LCCw6XHxLb0SgTKna2YNagQ2lZSuG5385je/yX7Y/+AHPzhc0HOe85x0+eWXp2c84xmlF/n444+n0047LcW3cgbPX/3VX6VPfvKT6fd///eH/16Mf8IJJwz//7NerzUaNoyGQ4MBuvwNm+9+97vp0EMPTd///veHnrvuumt63/vel/baa6+00UYbrVrXvIHNLbfcktauXTvsK0Kgyy67LG2xxRal983yDooENuP2c9EwbjD26Ldp9thjj2x922yzzYr1+YZNpeVer7P4L5px2XqXHoFNl6ppLQQIECBAgAABAgQIEJgmUO8nxAQ20+rhzwmsLjDL6ZqyQc1gRiv++o1TDp5+Cnzuc59LBx988IrFX3jhhel1r3vdipMXs+iMCw/i9Eec4ln+o+X111+fXc02eGb98X80RJj0I3uXA5vR8CsCuH/4h39IO+64Y64S3nXXXemQQw5J9913X9Z+0smZe+65J73sZS9Ld999d9Zup512Sp/+9Kezkzt5n9GxYs+de+656Xd+53eGXRQJbOKlCy64IB177LHD98f1mWd+o993CpOLL744bb755iteF9jk0dRmuYDAxn4gQIAAAQIECBAgQIAAgXkJCGzmJavfPggUPV1TVVAzsBXY9GGX5VjjT3/60+ybJVdfffWwdfzIH6dgtttuuxw9jG/y61//Or3nPe/JrucaPBEafOYzn0nPetazVrw07mTMVVddlXbbbbfc40foGGHF29/+9uE7k07qdDWwGRduxOmmqMOYH4nH2uYNIB5++OF05JFHpi996UvDfq677rq077775q5Z7LmXvOQlw/bj5lo0sIn577fffsMr+GY5MRZ79x3veEf68Ic/vOrc4g/zeuVG0bDzAgKbzpfYAgkQIECAAAECBAgQINCYgMCmMXoDd0Ag7+maqoOaAZ3ApgObqKoljAYY0e+b3vSm9P73vz9tuummhYeJ8CSuVYuTDo888sjw/QhT4mquTTbZZEWf434gP+mkk9Ipp5ySNtxww1zjR4Dw2te+Nn3+858fto8TEfHvjT59CmwuvfTSdPjhh+cyjEYf//jHs9NVg2fSCZuocdQy6jR4itRs3PVlX/jCF9KBBx64Yq5FA5si+2ASyv33359e8YpXpK9//etZk6c+9anZvorv/4w+ApvcW0vD/xcQ2NgKBAgQIECAAAECBAgQIDAvAYHNvGT123WBPKdr5hXUDGwFNl3fZQXW9+ijj2bXlF100UUr3orv27z73e/OfrDO+8QP+ddee2164xvfmB544IHha9NO7ZKFNakAACAASURBVNxwww3poIMOGgY8a9asSVdccUXafvvtcw09GsI873nPSxFWbLvttuu936fA5gMf+EBW2zzPT37ykyysWX5qZlJgE/3dfvvt6aUvfWn68Y9/nHW/mvno+KPX5U26vq5oYBPjjIZOEQLF3t5yyy2nMsR3lyKojH0/eOKbQHHV2tOe9rT13hfYTCXVYERAYGNLECBAgEC/Beq9x7/f1lZPgAABAn0UENj0serWXIXAaqdr5h3UDOYvsKmikh3qIz5Sf/TRRw9PFQyW9uIXvziddtppaeedd556rVYEP/H9mzPOOCM99NBDQ50IfD72sY9lpxYmXc01LjTKe8pn3NxX+w5PnYHNr371q+yatvPPP3/oEd/ridMpf/Znf5ae9KQnrbeLfvazn2WnYr785S8P/+zWW2/NApHVnnGnViZdCzfaT/jHNWDL5xltVgtsxl17d/bZZ2fr3WijjSZONUKYGOujH/3osM2ZZ56Z/XujJ6pm8RsXPOWZV0zm5ptvTq961auGYWPs3c9+9rMrvrG0fGECmw79TbCmpQhsaoI2DAECBAgQIECAAAECBHooILDpYdEtubTApNM1dQU1gwUIbEqXsnsdjP5YvXyFEdy85jWvSbvuumt2UmHjjTfO/jhCggcffDD7Bk6cbBh8hH7wbvzgHVdlxSmP1X7Ej/bjgpdTTz01+yH/yU9+8ljwe+65Jx133HEpvp8yeI466qj0kY98JG222WZj36kzsIkJnHXWWStObIxOavTaslkDm+h3dG1bbbVVdtLohS984cQNGwFHGMd3i0afPffcM+tz6623Hvt+1CyCuDvvvDP786h3hD6vfOUrx4ZREfKce+65Wag3uC5v2umron4xj3HBS3zjKMKYcfswToZ97WtfS29+85uHa4l+4qRNBJaT9q7Apnt/H5z3igQ28xbWPwECBAgQIECAAAECBPorILDpb+2tfHaB0dM1dQc1g5kLbGavYaff/Nd//dfsOrPBD/BlFhs/3sfJifiWzbSwZjDOuNAoTnlEKBPXZm2++ebpiSeeSBEyXHnllem8885L995773CacXolTm5st912E6ded2Azet3b6MSqDGzierIIrL7yla8Mh9lmm23SySefnF05N7jW65e//GX63ve+l+K7MXH6KU5ERbtwju+1fPWrXx2+H4FMXCsWp4HiCrRBWBcNJn2vKOYQJ2122GGHrH0EexGunXPOOekTn/jEsO/YI3Ea6uUvf/nEehX1W21esZY4ubXLLrtkIeBjjz2WnaaJPRFB0vKTYUceeWQ23y222GLi3AQ2Zf4O0c93BTb9rLtVEyBAgAABAgQIECBAoA4BgU0dysboksDy0zVNBTUDT4FNl3ZWxWv5wQ9+kE488cQVP6wXHSJO4sQ1VHvttdfUq9SW9x0BQFwF9ra3vW1FEJNn/Agk4hRFBA+rPXUHNpOuGxvMscrAJvpc7aTUJJf4VtCHPvShrF7vete7MsfRZ9L1alGz+N5QnE5ZHnhMq9nTn/70LHA77LDDVt0jRf0G40YYE7U+4YQTCs0r3o9Q573vfW+KOa72CGymVdmfjwoIbOwJAgQIECBAgAABAgQIEJiXgMBmXrL67apAnK7ZM6UU//emhhcpsGm4AG0fPk6xxA//8dH6L37xi7mnGz/8v/Wtb02vfvWr06abbpr7vdGG69atS6effnr2/ZDB1VmTOosf1SNgOuaYY3KNWXdgE/OO0CFOlsSpoNtvv33FmqoObGK8b33rW+lv/uZvUgQKqz1xwiWuCYsr0f7oj/4oa3rXXXdlp3RGT1mt9j2cCG2+/e1vp1NOOSXXfinybaSifsvXO5hXXMEWJ4emPbF/4zTSwQcfnDbZZJNpzTPf5z//+cN2q33zZ2pnGvRCQGDTizJbJAECBAgQIECAAAECBBoRENg0wm7QBRZ4dkrpOy2Zv8CmJYVo+zTiB+8f/vCH2RVZ119/fXat1W233TacdvzAveOOO6bnPve52emMnXfeOff1Z9PWPhg7AqNrr702CxDi+qp4Ypw1a9akQw45JL3gBS+Y+L2aaWN0+c/jezG33HJLuuyyyzK7CFTiiZqF3z777JMOOOCA7JtEo098iyiuCIur1cJ87dq16eijj05HHHFE2nDDDSeyRdAXV63FiZsI/L7zne9k4VQEQ89+9rOzfuJ6tSr3SZ4axrzi6rxrrrkm3XjjjemOO+4YnrrZfffd02677ZZdGRff05n0vaQ842hDYJqAwGaakD8nQIAAAQIECBAgQIAAgVkFBDazynmPQPMCApvma2AGBAgQINAzAYFNzwpuuQQIECBAgAABAgQIEKhRQGBTI7ahCFQsILCpGFR3BAgQIEBgmoDAZpqQPydAgAABAgQIECBAgACBWQUENrPKeY9A8wICm+ZrYAYECBAg0DMBgU3PCm65BAgQIECAAAECBAgQqFFAYFMjtqEIVCwgsKkYVHcECBAgQGCagMBmmpA/J0CAAAECBAgQIECAAIFZBQQ2s8p5j0DzAgKb5mtgBgQIECDQMwGBTc8KbrkECBAgQIAAAQIECBCoUUBgUyO2oQhULCCwqRhUdwQIECBAYJqAwGaakD8nQIAAAQIECBAgQIAAgVkFBDazynmPQPMCApvma2AGBAgQINAzAYFNzwpuuQQIECBAgAABAgQIEKhRQGBTI7ahCFQsILCpGFR3BAj8L3t3Ai1NVd6LeyssiAsjIheHOPKPLhNHiEOMijggmjiLigNqnJAokYjRoMQBIzhkoaBCggpOcUARjbORm2hUghrnGPWae6PXETW4Yq5RXEr+622/PulTX3V3VZ+u7nqrn1qLZfKd6qq9n71Pn9r1q72LAAEC8wQENvOE/JwAAQIECBAgQIAAAQIEFhUQ2Cwql/xzlyulVBs/eZU2sfgCm01sdXUmQIAAgbUKCGzWyu/kBAgQIECAAAECBAgQGLSAwGbQzatyAxcQ2Ay8gVWPAAECBPonILDpX5soEQECBAgQIECAAAECBIYiILAZSkuqxyYKCGw2sdXVmQABAgTWKiCwWSu/kxMgQIAAAQIECBAgQGDQAgKbQTevyg1cQGAz8AZWPQIECBDon4DApn9tokQECBAgQIAAAQIECBAYioDAZigtqR6bKCCw2cRWV2cCBAgQWKuAwGat/E5OgAABAgQIECBAgACBQQsIbAbdvCo3cAGBzcAbWPUIECBAoH8CApv+tYkSESBAgAABAgQIECBAYCgCApuhtKR6bKKAwGYTW12dCRAgQGCtAgKbtfI7OQECBAgQIECAAAECBAYtILAZdPOq3MAFBDYDb2DVI0CAAIH+CQhs+tcmSkSAAAECBAgQIECAAIGhCAhshtKS6rGJAgKbTWx1dSZAgACBtQoIbNbK7+QECBAgQIAAAQIECBAYtIDAZtDNq3IDFxDYDLyBVY8AAQIE+icgsOlfmygRAQIECBAgQIAAAQIEhiIgsBlKS6rHJgoIbDax1dWZAAECBNYqILBZK7+TEyBAgAABAgQIECBAYNACAptBN6/KDVxAYDPwBlY9AgQIEOifgMCmf22iRAQIECBAgAABAgQIEBiKgMBmKC2pHpsoILDZxFZXZwIECBBYq4DAZq38Tk6AAAECBAgQIECAAIFBCwhsBt28KjdwAYHNwBtY9QgQIECgfwICm/61iRIRIECAAAECBAgQIEBgKAICm6G0pHpsooDAZhNbXZ0JECBAYK0CApu18js5AQIECBAgQIAAAQIEBi0gsBl086rcwAUENgNvYNUjQIAAgf4JCGz61yZKRIAAAQIECBAgQIAAgaEICGyG0pLqsYkCAptNbHV1JkCAAIG1Cghs1srv5AQIECBAgAABAgQIEBi0gMBm0M2rcgMXENgMvIFVjwABAgT6JyCw6V+bKBEBAgQIECBAgAABAgSGIiCwGUpLqscmCghsNrHV1ZkAAQIE1iogsFkrv5MTIECAAAECBAgQIEBg0AICm0E3r8oNXEBgM/AGVj0CBAgQ6J+AwGZmm1yulFIdX/SvEZWIAAECBAgQIECAAAECPRUQ2PS0YRSLQAMBgU0DJLsQIECAAIFlCghslqnpWAQIECBAgAABAgQIECAwKSCw0R8I5BUQ2ORtOyUnQIAAgaQCApukDafYBAgQIECAAAECBAgQSCAgsEnQSIpIYIqAwEbXIECAAAECKxYQ2KwY3OkIECBAgAABAgQIECCwQQICmw1qbFUdnIDAZnBNqkIECBAg0HcBgU3fW0j5CBAgQIAAAQIECBAgkFdAYJO37ZScgMBGHyDQoUD8gsXbs20ECBCYFBDY6A8ECBAgQIAAAQIECBAg0JWAwKYrWccl0L2AwKZ7Y2cgQIAAAQLbBAQ2OgQBAgQIECBAgAABAgQIdCUgsOlK1nEJdC8gsOne2BkIECBAgIDARh8gQIAAAQIECBAgQIAAgZUICGxWwuwkBDoRENh0wuqgBAgQIEBguoAZNnoHAQIECBAgQIAAAQIECHQlILDpStZxCXQvILDp3tgZCBAgQIDANgGBjQ5BgAABAgQIECBAgAABAl0JCGy6knVcAt0LCGy6N3YGAgQIECAgsNEHCGQXuFwppTryzV4n5SdAgMCmCPgO35SWVk8CBHYJCGx0BQJ5BQQ2edtOyQkQIEAgqYAZNkkbTrEJECBAgAABAgQIECCQQEBgk6CRFJHAFAGBja5BgAABAgRWLCCwWTG40xEgQIAAAQIECBAgQGCDBAQ2G9TYqjo4AYHN4JpUhQgQIECg7wICm763kPIR6LuAtX363kLKR4AAAQIECHQp4Fponq7AZp6QnxPor4DApr9to2QECBAgMFABgc1AG1a1CBAgQIAAAQIECBAg0AMBgU0PGkERCCwoILBZEM7HCBAgQIDAogICm0XlfI5ARcDDlboEAQIECBAgQIAAgd0EBDY6BYG8AgKbvG2n5AQIECCQVEBgk7ThFJsAAQIECBAgQIAAAQIJBAQ2CRpJEQlMERDY6BoECBAgQGDFAgKbFYM7HQECBAgQIECAAAECBDZIQGCzQY2tqoMTENgMrknnVSiaPNYPsREgQIDAugR2FNisYQkofzXW1VOclwABAgQIECBAgAABAu0FBDbtzXyCQF8EBDZ9aQnlIECAAIGNEdhRYLMGJYHNGtCdkgABAgQIECBAgAABAgsKCGwWhPMxAj0QENj0oBEUgQABAgQ2S0Bgs1ntrbYECBAgQIAAAQIECBBYpYDAZpXazkVguQICm+V6OhoBAgQIEJgrILCZS2QHAgQIECBAgAABAgQIEFhQQGCzIJyPEeiBgMCmB42gCAQIECCwWQICm81qb7UlQIAAAQIECBAgQIDAKgUENqvUdi4CyxUQ2CzX09EIECBAgMBcAYHNXCI7ECBAgAABAoMWiDfkVW8nDrrCKkeAAIGVCghsVsrtZASWKiCwWSqngxEgQIAAgfkCApv5RvYgQIAAAQIECBAgQIAAgcUEBDaLufkUgT4ICGz60ArKQIAAAQIbJSCw2ajmVlkCBAgQIECAAAECBAisVEBgs1JuJyOwVAGBzVI5HYwAAQIECMwXENjMN7IHAQIECBAgQIAAAQIECCwmILBZzM2nCPRBQGDTh1ZQBgIECBDYKAGBzUY1t8oSIECAAAECBAgQIEBgpQICm5VyOxmBpQoIbJbK6WAECBAgQGC+gMBmvpE9CBAgQIAAAQIECBAgQGAxAYHNYm4+RaAPAgKbPrSCMhAgQIDARgkIbDaquVWWAAECBAgQIECAAAECKxUQ2KyU28kILFVAYLNUTgcjQIAAAQLzBQQ2843sQYAAAQIECBAgQIAAAQKLCQhsFnPzKQJ9EBDY9KEVlIEAAQIENkpAYLNRza2yBAgQIECAAIH8ApcrpVTvAOevlRoQGKyAwGawTatiGyAgsNmARlZFAgQIEOiXgMCmX+2hNAQIECBAgAABAgQIEBiSgMBmSK2pLpsmILDZtBZXXwIECBBYu4DAZu1NoAAECBAgQIAAAQIECBAYrIDAZrBNq2IbICCw2YBGVkUCBAgQ6JeAwKZf7aE0BAgQIECAAAECBAgQGJKAwGZIrakumyYgsNm0FldfAgQIEFi7gMBm7U2gAAQIECBAgAABAgQIEBisgMBmsE2rYhsgILDZgEZWRQIECBDol4DApl/toTQECBAgQIAAAQIEcghcrpRSvRWfo+RKuVoBgc1qvZ2NwDIFBDbL1HQsAgQIECDQQEBg0wDJLgQIECBAgAABAgQIECCwkIDAZiE2HyLQCwGBTS+aQSEIECBAYJMEBDab1NrqSoAAAQIECBAgQIAAgdUKCGxW6+1sBJYpILBZpqZjESBAgACBBgICmwZIdiFAgAABAgQIECBAgACBhQQENgux+RCBXggIbHrRDApBgAABAn0TiD+QsUJ0F5vApgtVxyRAgAABAgQIECBAgACBEBDY6AcE8goIbPK2nZITIECAQFIBgU3ShlNsAgQIECBAgAABAgQIJBAQ2CRoJEUkMEVAYKNrECBAgACBFQsIbFYM7nQECNQJxCTC6lieFAECBAgQIECAwAAEBDYDaERV2FgBgc3GNr2KEyBAgMC6BAQ265J3XgIECBAgQIBAYwHBdmMqOxIg0DcBgU3fWkR5CDQXENg0t7InAQIECBBYioDAZimMDkKAAAECBAgQIECAAAECNQICG92CQF4BgU3etlNyAgQIEEgqILBJ2nCKTYAAAQIECBAgQIAAgQQCApsEjaSIBKYICGx0DQIECBAgsGIBgc2KwZ2OAAECBAgQIECAAAECGyQgsNmgxlbVwQkIbAbXpCpEgAABAn0XENj0vYWUjwABAgQIECBAgAABAnkFBDZ5207JCQhs9AECBAgQILBiAYHNisGdjgABAgQIECBAgAABAhskILDZoMZW1cEJCGwG16QqRIAAAQJ9FxDY9L2FlI8AAQIECBAgQIAAAQJ5BQQ2edtOyQkIbPQBAgQIECCwYgGBzYrBnY4AAQJDFLhcKaV6N2aI9VQnAgQIECBAoLWAwKY1mQ8Q6I2AwKY3TaEgBAgQILApAgKbTWlp9SRAgAABAgQIECBAgMDqBQQ2qzd3RgLLEhDYLEvScQgQIECAQEMBgU1DKLsRIECAAAEC6xMwi2t99s5MgACBHQoIbHYI6OME1iggsFkjvlMTIECAwGYKCGw2s93VmgABAgQIECBAgAABAqsQENisQtk5CHQjILDpxtVRCRAgQIDAVAGBjc5BgAABAgQIECBAgAABAl0JCGy6knVcAt0LCGy6N3YGAgQIECCwTUBgo0MQIECAAAECBAgQIECAQFcCApuuZB2XQPcCApvujZ2BAAECBAgIbPQBAgQIECBAgAABAgQIEFiJgMBmJcxOQqATAYFNJ6wOSoAAAQIEpguYYaN3ECBAgAABAgQIECBAgEBXAgKbrmQdl0D3AgKb7o2dgQABAgQIbBMQ2OgQBAgQIECAAAECBAgQINCVgMCmK1nHJdC9QCeBTRz0ct2X3RkIECBAgEBKAYFNymZTaAIECBAgQIAAAQIECKQQENikaCaFJFAr0Elgw5oAAQIECBCYLiCw0TsIECBAgAABAgQIECBAoCsBgU1Xso5LoHsBgU33xs5AgAABAgS2CQhsdAgCBAgQIECAAAECBAgQ6EpAYNOVrOMS6F5AYNO9sTMQIECAAAGBjT5AgAABAgQIECBAgAABAisRENishNlJCHQiILDphNVBCRAgQIDAdAEzbPQOAgQIECBAgAABAgQIEOhKQGDTlazjEuheQGDTvbEzECBAgACBbQICGx2CAAECBAgQIECAAAECBLoSENh0Jeu4BLoXENh0b+wMBAgQIEBAYKMPECBAgAABAgQIECBAgMBKBAQ2K2F2EgKdCAhsOmF1UAIECBAgMF3ADBu9gwABAgQIECBAgAABAgS6EhDYdCXruAS6FxDYdG/sDAQIECBAYJuAwEaHIECAAAECBAgQIECAAIGuBAQ2Xck6LoHuBQQ23Rs7AwECBAgQENjoAwQIECBAgAABAgQIECCwEgGBzUqYnYRAJwICm05YHZQAAQIECEwXMMNG7yBAgAABAgQIECBAgACBrgQENl3JOi6B7gUENt0bOwMBAgQIENgmILDRIQgQIECAAAECBAgQIECgKwGBTVeyjkugewGBTffGzkCAAAECBAQ2+gABAgQIECBAgAABAgQIrERAYLMSZich0IlA9fe3k5M4KAECBAgQIDBT4HJ99ul14foMp2wECBAgQIAAAQIECBBYg4DAZg3oTklgSQICmyVBOgwBAgQIENiBQK8zkV4XbgfoPkqAAAECBAgQIECAAIEhCghshtiq6rQpAgKbTWlp9SRAgACBPgv0OhPpdeH63KrKRoAAAQIECBAgQIAAgTUICGzWgO6UBJYkILBZEqTDECBAgACBHQj0OhPpdeF2gO6jBAgQIECAAAECBAgQGKKAwGaIrapOBAgQIECAAAECBEopAhvdgAABAgQIECBAgAABAnkEBDZ52kpJCRAgQIAAAQIECLQSENi04rIzAQIECBAgQIAAAQIE1iogsFkrv5MTIECAAAECBAgQ6E5AYNOdrSMTIECAAAECBAgQIEBg2QICm2WLOh4BAgQIECBAgACBnggIbHrSEIpBgAABAgQIECBAgACBBgICmwZIdiFAgAABAgQIECCQUUBgk7HVlJkAAQIECBAgQIAAgU0V2BXYxFBu9H8a021qT1BvAgQIECBAgACBwQm4uB9ck6oQAQIECBAgQIAAAQIDFjDDZsCNq2oECBAgQKB3AlvPiPSuZApEYJACAptBNqtKESBAgAABAgQIECAwUAGBzUAbVrUIECBAgAABAgQICGz0AQIECBAgQIAAAQIECOQRENjkaSslJUCAAAECBAgQINBKQGDTisvOBAgQIECAAAECBAgQWKuAwGat/E5OgAABAgQIECBAoDsBgU13to5MgAABAgQIECBAgACBZQsIbJYt6ngECBAgQIAAAQIEeiIgsOlJQygGAQIECBAgQIAAAQIEGggIbBog2YUAAQIECBAgQIBARgGBTcZW622ZoztVx4+9LayCESBAgAABAgQIEMgoILDJ2GrKTIAAAQIECBAgQKCBgMCmAZJdCBAgQIAAAQIECBAg0BMBgU1PGkIxCBAgQIAAAQIECCxbQGCzbFHHI0CAAAECBAgQIECAQHcCApvubB2ZAAECBAgQIECAwFoFBDZr5XdyAgQIECBAgAABAgQItBIQ2LTisjMBAgQIECBAgACBPAICmzxtpaQECBAgQIAAAQIECBAQ2OgDBAgQIECAAAECBAYqILAZaMOqFgECBAgQIECAAAECgxQQ2AyyWVWKAAECBAgQIECAQCkCG72AAAECBAgQIECAAAECeQQENu3bav9SyhtKKXdr/9GFPvGBUsrDSin/ttCnfYgAAQIECBAgQGBjBQQ2G9v0Kk6AAAECBAgQIECAQEIBgU37RhPYtDfzCQIECBAgQIAAgTUICGzWgO6UBAgQIECAAAECBAgQWFBAYNMeTmDT3mzWJ2L20F9N7HBWKeXJpZSfLPc0jkaAAAECBAgQ2DwBgc3mtbkaEyBAgAABAgQIECCQV0Bg077tBDbtzQQ2yzVzNAIECBAgQIBAIwGBTSMmOxEgQIAAAQIEhigQl4LVe79DrKc6ERiUgMCm++a8XSnlo5XT3L6U8rHuT53iDGbYpGgmhSRAgAABAgQyCghsMraaMhMgQIAAAQIECBAgsKkCApvuW15gM9tYYNN9H3QGArkEPAOUq72UlgCBXgsIbHrdPApHgAABAgQIECBAgACBbQICm+47hMBGYNN9L3MGAgQIECBAgECNgMBGtyBAgAABAgQIECBAgEAeAYFN920lsBHYdN/LnIEAAQIECBAgILDRBwgQIECAAAECBAgQIJBaQGDTffOtKrDZs5RycCnl7qWUOOetSilXKaX8Rynls6WUD5dSzi2l/HMp5bLuq934DJZEa0xlRwIECBAgQIBAOwEzbNp52ZsAAQIEpghYtljXIECAAAECKxEQ2HTP3HVgE5dNdyqlPKeUckiD6ry7lPLMXSHOtN1vWUo5r5Ry3YkdPldKeUgp5UsNzrFfKeWsUsoDJ/aNzz24lPKtUsobSil3a3Cc2CWO8+RSyk8a7m83AgQIEBiMgDsDg2lKFVmbgMBmbfROTIAAAQIECBAgQIAAgdYCApvWZK0/0GVgc4VSylNKKU8rpfxqi5J9vZRyfCnl7aWUah+Iw8TY/rGllFdUjnnmrnP9eMa54rNPKqWcVtnn4buCmpj1I7Bp0Vh2JUCAAAECBAgsKiCwWVTO5wgQIECAAAECBAgQILB6AYFN9+ZdBTZ77wpdTlmwCpeUUp64a5m0utBmn1LKS0opj5s4fiyvdnQp5c0zznmzXT//zYl9JoOe/QU2C7aYjxEgQIAAAQIEWgoIbFqC2Z0AAQIECBAgQIAAAQJrFBDYdI/fRWATY+9YnuwvKzNrIoQ5fVcgErNofl5KiXfbxNJm8a6Y43a912Zc63nLnEXo8upSym9PMH28lBKzZb5aQ3elUsrLSimPqOz/qBlLqXmHTfd90BkIECBAgACBDRUQ2Gxow6s2AQIECBAgQIAAAQIpBQQ23TdbF4FN3SyWCFJixsynZlTpFqWUMyoBzKx3xEwLhk4tpZxYSrl04lyxb4Qvr5/4t5iRc0wp5U1Tll6LXQU23fdBZyBAgAABAgQ2VEBgs6ENr9oECBAgQIAAAQIECKQUENh032zLDmz2KKU8u5TyzImix2yaI0spEdrM2w4tpbx216yb2Pc7pZT7llI+MeWD8Z6cF5VSjq0EMQ8opfzNxL/FbJwIZm4+8W8v3/XOm5/MKJTAZl6L+TkBAgQIECBAYEEBgc2CcD5GgAABAgQIECBAgACBNQgIbLpH+rCT9AAAIABJREFUX3Zgc+CuYGRymbJ4r8yrZsximaxlvPvm5FLKUyb+8c9KKSeVUn4xheN6pZS/KqVEXcbb3+1aGu1bpZS69918rJRyVCnla3OIBTbd90FnIECAAAECBDZUQGCzoQ2v2gQIECBAgAABAgQIpBQQ2HTfbMsObKoBR8yqiffZ/GuLqtyllPL2iffffGjX0mTfnnGMw0sp51XemROzfF5YSnlg5X06sRRadQbOtEMLbFo0nF0JECBAgAABAm0EBDZttOxLgAABAgQIECBAgACB9QoIbLr3X2Zgs1cp5QWllCdPFPv5u5ZHmzY7pq6G1y2lvLGUcttdP4xl0e415/03e5ZSTiilxGyc8RafO2XXTJrJGT8R5EQ5f96AV2DTAMkuBAgQIECAAIFFBAQ2i6j5DAECBAgQIECAAAECBNYjILDp3n2Zgc2+u5Y+i9kr4+3BpZRzW1bjV0spZ+xa0mz80fuUUt455zhXK6WcVUqJfadtf11KeXwp5eKGZRLYNISyGwECBAgQIECgrYDApq2Y/QkQIECAAAECBAgQILA+AYFN9/bLDGyqM2Oi9LcvpcT7YtpsVyilvGRXsDL+3CNLKa9rcJBDSymvLaVEWarb10spcZwPNzjOeBeBTQssuxIgQIAAAQIE2ggIbNpo2ZcAAQIECBAgQIAAAQLrFRDYdO+/zMDmhrtm09y8g2I/q7Lc2bRT7FFKOb6U8qKaHWLJtFMbLoUmsOmgER2SAAECBAgQIDApILDRHwgQIECAAAECBAgQIJBHQGDTfVsNLbAJsViG7RWllFhabbz9Rykllmr7m5akZti0BLM7AQIECBBYikDcya9eCS7lwA7SJwGBTZ9aQ1kIECBAgAABAgQIECAwW0Bg030PGVpg85ullFeXUn67hu7vdr0X51stWAU2LbDsSoAAAQIECBBoIyCwaaNlXwIECBAgQIAAgRYCHgFrgWVXAk0FBDZNpRbfr+vAZpF32Cxam312LYX2hBkHiCXRTiylXNrwJAKbhlB2I0CAAAECBAi0FRDYtBWzPwECBAgQIECAAAECBNYnILDp3n6Zgc11SylvLKXcdqLYh5dSPth9NUqM9yNcef3Eub5TSvlcKeXuE/8WS6M9vJTy1w3LJLBpCGU3AgQIECBAgEBbAYFNWzH7EyBAgAABAgQIECBAYH0CApvu7ZcZ2OxbSnnVrnfFjEt+TCnlrO6rUW5WSnlzKSWWRBtvp5RSziilvLyUcr+Jf//4rtDmqw3KJbBpgGQXAgQIECBAgMAiAgKbRdR8hgABAgQIECBAgAABAusRENh07367crny0cpLfRddxmyPUsqflVKePlHsl5RSTiil/KzDquy3KxR64MQ5Jt9XE6HUG0opMQNovEWI87RSyk/mlEtg02HDOTQBAgQIECCw2QICm81uf7UnQIAAAQIECBAgQCCXgMCm+/Za5gybKO29K8uNfWjXUmXfblGV6tJqs44RIdHxu95dMz5FddmzafscvWtWzqyiCWxaNJxdCRAgQIAAAQJtBAQ2bbTsS4AAAQIECBAgQIAAgfUKCGy69192YHOdUsrrSimHThT9qF0zXJrW5v6llLdN7Dxrlk7d7JlTSyknllIunTjG1XbNwrnPxL/F0miPKqV8aUbBBDZNW81+BAgQIECAAIGWAgKblmB2J0CAAAECBAgQIECAwBoFBDbd4y87sIlx95NKKadNFH1yebJ5NYp30Ly6lPLbu3b8TinlwaWUv6/54LQQ5uGllLr300SI9NrK0mhn7loa7cdTCnZkZRbO10spf7orUJq3nNq8uvo5AQIECBAgQGCjBQQ2G938Kk+AAAECBAgQ6JNAXJpW70X3qXzKQqAXAgKb7pth2YFNlLguSHlrKeXJpZRvzajS/1dKeWkp5R4T+9TNlokf71lKeUop5QUT+8ZSaLOWOZv2mWNKKW+a8qV8m1LK35RSfnVKuc/aVa+lhTf+OnTf6Z2BAAECBAgQ6IeAwKYf7aAUBAgQIECAAAECBAgQaCIgsGmitLN9ughsokTVmTLxb18ppZxRSnl7KeW7pZSf7wperrVrFs1TSylXmajOX5dSHl9KubimincupfxVKeUaEz+bN1smdr16KeVVlVDoc6WUh0xZGi2OH0u8HbaqwGZnzenTBAgQIECAAIE8AgKbPG2lpAQIECBAgAABAgQIEBDYdN8HugpsouS/tWvGTJyj7TZrRs41SymvL6XcaeKgs0KX6rnrwp5X7popU10aLe4jRJjzl1Nm2Sx9hk1bKPsTIECAAAECBLIKCGyytpxyEyBAgAABAgQIECCwiQICm+5bvcvAJkp/wK6ly54wY1mxyVrGLJzTSymvKaXULTO2dynl5F3HnPxcvLfmDQ3Xmoyl0U4opfxZhTeWU4vZN9V+d/lSSrz/JpZOi3frXHficwKb7vuoMxAgQIAAAQIDFRDYDLRhVYsAAQIECBAgQIAAgUEKCGyG06xXLaXEzJa7lVJuXko5eFfVLimlxOyYi3a9K+bjU4Ka4UioCQECBAgQIECAwEhAYKMjECBAgAABAgQIECBAII+AwCZPWykpAQIECBAgQIAAgVYCAptWXHYmQIAAAQIECBAgQIDAWgUENmvld3ICBAgQIECAAAEC3QkIbLqzdWQCBAgQIECAAAECBAgsW0Bgs2xRxyNAgAABAgQIECDQEwGBTU8aQjEIECBAgAABAgQIECDQQEBg0wDJLgQIECBAgAABAgQyCghsMraaMhMgQIAAAQIECBAgsKkCAptNbXn1JkCAAAECBAgQGLyAwGbwTayCBAgQIECAAAECBAgMSEBgM6DGVBUCBAgQIECAAAECkwICG/2BAAECBAgQIECAAAECeQQENnnaSkkJECBAgAABAgQItBIQ2LTisjMBAgQIECBAgAABAgTWKiCwWSu/kxMgQIAAAQIECBDoTkBg052tIxMgQIAAAQIECBAgQGDZAgKbZYs6HgECBAgQIECAAIGeCAhsetIQikGAAAECBAgQIECAAIEGAgKbBkh2IUCAAAECBAgQIJBRQGCTsdWUmQABAgQIECBAgACBTRUQ2Gxqy6s3AQIECBAgQIDA4AUENoNvYhUkQIAAAQIECBAgQGBAAgKbATWmqhAgQIAAAQIECBCYFBDY6A8ECBAgQIAAAQIECBDIIyCwydNWSkqAAAECBAgQIECglYDAphWXnQkQIECAAAECBAgQILBWAYHNWvmdfB0CceOi2vHXUQ7nJECAAAECBAh0LSCw6VrY8QkQIECAAAECBAgQILA8AYHN8iwdiQABAgQIECBAgECvBAQ2vWoOhSFAgAABAgQIECBAgMBMAYGNDkKAAAECBAgQIEBgoAICm4E2rGoRIECAAAECBAgQIDBIAYHNIJtVpQgQIECAAAECBAiUIrDRCwgQIECAAAECBAgQIJBHQGCTp62UlAABAgQIECBAgEArAYFNKy47EyBAgAABAgQIECBAYK0CApu18js5AQIECBAgQIAAge4EBDbd2ToyAQIECBAgQIAAAQIEli0gsFm2qOMRIECAAAECBAgQ6ImAwKYnDaEYBAgQIECAAAECBAgQaCAgsGmAZBcCBAgQIECAAAECGQUENhlbTZkJECBAgAABAgQIENhUAYHNpra8ehMgQIAAAQIECAxeQGAz+CZWQQIECBAgQIAAAQIEBiQgsBlQY6oKAQIECBAgQIAAgUmBDIFNdUCiBQkQIECAAAEC2QQyXHNlM1VeApsqILDZ1JZX7yEIuL8xhFZUBwIECBDILtDr8XmvC7er5V3QZP8VUH4CBAgQIEAgwzWXViJAIIeAwCZHOyklgToB9zf0CwIECBAgsH6BXo/Pe104gc36e68SECBAgAABAksRyHDNtZSKOggBAp0LCGw6J3YCAp0JCGw6o3VgAgQIECDQWKDX4/NeF05g07iT2ZEAAQIECBDot0CGa65+CyodAQJjAYFNT/tCfNG7G9/TxulPsXSR/rSFkhAgQIDA5gr0enze68LVBTb/9V+ubzb3d0nNCRAgQIBADoHLXW63S6wM11w5cJWSAAGBjT5AIK/Att9f9zfyNqSSEyBAgEAegWzj8ww3D1zQ5On/SkqAAAECBAiUUrJdEGo0AgRSCQhsUjWXwhLYJuD+hg5BgAABAgRWLJBtfC6wWXEHcToCBAgQIEBg+ALZLgiH3yJqSGBQAgKbQTWnymyYgMBmwxpcdQkQIEBg/QLZxucCm/X3GSUgQIAAAQIEBiaQ7YJwYPyqQ2DoAgKbobew+g1ZQGAz5NZVNwIECBDopUC28bnAppfdSKEIECBAgACBzALZLggzWys7gQ0UENhsYKOr8mAEBDaDaUoVIUCAAIEsAtnG5wKbLD1LOQkQIECAAIE0AtkuCNPAKigBAiEgsNEPCOQVENjkbTslJ0CAAIGkArPG5xGOVC+u111Ngc26W8D5CRAgQIAAgcEJCGwG16QqRKBPAgKbPrWGshBoJyCwaedlbwIECBAgsGOBbONzgc2Om3yYB4iryAydY5j6akWAAAEC2QWyXRBm91Z+AhsmILDZsAZX3UEJCGwG1ZwqQ4AAAQIZBLKNzzPck3dBk6HnKyMBAgQIECCwJZDtglDTESCQSkBgk6q5FJbANgH3N3QIAgQIECCwYoFs43OBzYo7iNMRIECAAAECwxfIdkE4/BZRQwKDEhDYDKo5VWbDBAQ2G9bgqkuAAAEC6xfINj4X2Ky/zygBAQIECBAgMDCBbBeEA+NXHQJDFxDYDL2F1W/IAgKbIbeuuhEgQIBALwWyjc8FNr3sRgpFgAABAgQIZBbIdkGY2VrZCWyggMBmAxtdlQcjILAZTFOqCAECBAhkEcg2PhfYZOlZykmAAAECBAikEch2QZgGVkEJEAgBgY1+QCCvgMAmb9spOQECBAgkFcg2PhfYJO1oik2AAAECBAj0VyDbBWF/JZWMAIEaAYGNbkEgr4DAJm/bKTkBAgQIJBXINj4X2CTtaIpNgAABAgQI9Fcg2wVhfyWVjAABgY0+QGBQAgKbQTWnyhAgQIBABoFs43OBTYZepYwECBAgQIBAKoFsF4SpcBWWAAEzbPQBAnkFBDZ5207JCRAgQCCpQLbxucAmaUdTbAIECBAgQKC/AtkuCPsrqWQECNQICGx0CwJ5BQQ2edtOyQkQIEAgqUC28bnAJmlHU+wVCMSldIbfkBVQOAUBAgQItBPIdkHYrnb2JkBgzQICmzU3gNMT2IGAwGYHeD5KgAABAgQWEcg2Ps9wO9oFzSI90WcIECBAgACBtQlkuyBcG5QTEyCwiIDAZhE1nyHQDwH3N/rRDkpBgAABAhsksNLxeaQt1av1ltYCm5ZgdidAgAABAgQIzBNY6QXhvML4OQECQxMQ2AytRdVnkwQENpvU2upKgAABAr0QyDY+F9j0otsoBAECBAgQIDAkgWwXhEOyVxcCGyAgsNmARlbFwQoIbAbbtCpGgAABAn0VyDY+F9j0tScpFwECBAgQIJBWINsFYVpoBSewmQICm81sd7UehoDAZhjtqBYECBAgkEgg2/hcYJOocykqAQIECBAgkEMg2wVhDlWlJEBgl4DARlcgkFdAYJO37ZScAAECBJIKZBufC2ySdjTFJkCAAAECBPorkO2CsL+SSkaAQI2AwEa3IJBXQGCTt+2UnAABAgSSCmQbnwtsknY0xSZAgAABAgT6K5DtgrC/kkpGgIDARh8gMCgBgc2gmlNlCBAgQGAtAvHXtEWqkW183qJqa+GPk7qgWRu9ExMgQIAAgQUEWl48LXCG3n8k2wVh70EVkACBSQEzbPQHAnkF3N/I23ZKToAAAQJJBbKNzwU2STuaYhMgQIAAAQL9Fch2QdhfSSUjQKBGQGCjWxDIKyCwydt2Sk6AAAECSQWyjc8FNkk7mmITIECAAAEC/RXIdkHYX0klI0BAYKMPEBiUgMBmUM2pMgQIECCQQSDb+Fxgk6FXKSMBAgQIECCQSiDbBWEqXIUlQMAMG32AQF4BgU3etlNyAgQIEEgqkG18LrBJ2tEUmwABAgQIEOivQLYLwv5KKhkBAjUCAhvdgkBeAYFN3rZTcgIECBBIKpBtfC6wSdrRdl5sb4TeuaEjECBAgACBeoFsF4TakQCBVAICm1TNpbAEtgkIbHQIAgQIECCwYoFs43OBzYo7iNMRIECAAAECwxfIdkE4/BZRQwKDEhDYDKo5VWbDBAQ2G9bgqkuAAAEC6xfINj4X2Ky/zygBAQIECBAgMDCBbBeEA+NXHQJDFxDYDL2F1W/IAgKbIbfu4OtmpZbBN7EKEhioQLbxucBmoB1RtQhkEnDZl6m1lJUAgSYC2S4Im9TJPgQI9EZAYNObplAQAq0FBDatyXyAAAECBAjsTCDb+Fxgs7P29mkCBAgQIECAwG4C2S4INSEBAqkEBDapmkthCWwTENjoEAQIECBAYMUC2cbnApsVdxCnI0CAAAECBIYvkO2CcPgtooYEBiUgsBlUc6rMhgkIbDaswVWXAAECBNYvkG18LrBZf59RAgIECBAgQGBgAtkuCAfGrzoEhi4gsBl6C6vfkAUENkNuXXUjQIAAgV4KZBufC2x62Y0UigABAgQIEMgskO2CMLO1shPYQAGBzQY2uioPRkBgM5imVBECBAgQyCKQbXwusMnSs5STAAECBAgQSCOQ7YIwDayCEiAQAgIb/YBAXgGBTd62U3ICBAgQSCqQbXwusEna0RSbAAECBAgQ6K9AtgvC/koqGQECNQICG92CQF4BgU3etlNyAgQIEEgqkG18LrBJ2tEUmwABAgQIEOivQLYLwv5KKhkBAgIbfYDAoAQENoNqTpUhQIAAgQwC2cbnApsMvUoZCRAgQIAAgVQC2S4IU+EqLAECZtjoAwTyCghs8radkhMgQIBAUoFs43OBTdKOptgECBAgQIBAfwWyXRD2V1LJCBCoERDY6BYE8goIbPK2nZITIECAQFKBbONzgU3SjqbYBAgQIECAQH8Fsl0Q9ldSyQgQENjoAwQGJSCwGVRzqgwBAgQIZBDINj4X2GToVcpIgAABAgQIpBLIdkGYCldhCRAww0YfIJBXQGCTt+2UnAABAgSSCmQbnwtsknY0xSZAgAABAgT6K5DtgrC/kkpGgECNgMBGtyCQV0Bgk7ftlJwAAQIEkgpkG58LbJJ2NMUmQIAAAQIE+iuQ7YKwv5JKRoCAwEYfIDAoAYHNoJpTZQgQIEAgg0C28bnAJkOvUkYCBAgQIEAglUC2C8JUuApLgIAZNvoAgbwCApu8bafkBAgQIJBUINv4XGCTtKMpNgECBAgQINBfgWwXhP2VVDICBGoEBDa6BYG8AgKbvG2n5AQIECCQVCDb+Fxgk7SjKTYBAgQIECDQX4FsF4T9lVQyAgQENvoAgUEJCGwG1ZwqQ4AAAQIZBLKNzwU2GXqVMhIgQIAAAQKpBLJdEKbCVVgCBMyw0QcI5BUQ2ORtOyUnQIAAgaQC2cbnApukHU2xCRAgQIAAgf4KZLsg7K+kkhEgUCMgsNEtCOQVENjkbTslJ0CAAIGkAtnG5wKbpB1NsQkQIECAAIH+CmS7IOyvpJIRICCw0QcIDEpAYDOo5lQZAgQIEMggkG18LrDJ0KuUkQABAgQIEEglkO2CMBWuwhIgYIaNPkAgr4DAJm/bKTkBAgQIJBXINj4X2CTtaIpNgAABAgQI9Fcg2wVhfyWVjACBGgGBjW5BIK+AwCZv2yk5AQIECCQVyDY+F9gk7WiKTYAAAQIECPRXINsFYX8llYwAAYGNPkBgUAICm0E1p8oQIECAQAaBbONzgU2GXqWMBAgQIECAQCqBbBeEqXAVlgABM2z0AQJ5BQQ2edtOyQkQIEAgqUC28bnAJmlHU2wCBAgQIECgvwLZLgj7K6lkBAjUCAhsdAsCeQUENnnbTskJECBAIKlAtvG5wCZpR1NsAgQIECBAoL8C2S4I+yupZAQICGz0AQKDEhDYDKo5VYYAAQIEMghkG58LbDL0KmUkQIAAAQIEUglkuyBMhauwBAiYYaMPEMgrILDJ23ZKToAAAQJJBbKNzwU2STuaYg9VIK7fM/xaDtVfvQgQILAcgWwXhMuptaMQILAiAYHNiqCdhkAHAgKbDlAdkgABAgQIzBLINj7PcGfYBY3fOQIECBAgQCCVQLYLwlS4CkuAgMBGHyCQV8D9jR21nQccd8TnwwQIENhQgWzjc4HNhnZU1SZAgAABAgS6E8h2QdidhCMTINCBgMCmA1SHJLAiAYHNiqCdhgABAgQIjAWyjc8FNvouAQIECBAgQGDJAtkuCJdcfYcjQKBbAYFNt76OTqBLAYFNl7qOTYAAAQKbJ9Bg8mW28bnAZvO6sRoTIECAAAECHQtkuyDsmMPhCRBYroDAZrmejkZglQICm1VqOxcBAgQIEIi3hV9utwik15lIrwu3q0e5oPGrRYAAAQIECKQSyHZBmApXYQkQENjoAwTyCri/kbftlJwAAQIEkgpkG58LbJJ2NMUmQIAAAQIE+iuQ7YKwv5JKRoBAjYDARrcgkFdAYJO37ZScAAECBJIKZBufC2ySdjTFJkCAAAECBPorkO2CsL+SSkaAgMBGHyAwKAGBzaCaU2UIECBAIINAtvG5wCZDr1JGAgQIECBAIJVAtgvCVLgKS4CAGTb6AIG8AgKbvG2n5AQIECCQVCDb+Fxgk7SjKTYBAgQIECDQX4FsF4T9lVQyAgRqBAQ2ugWBvAICm7xtp+QECBAgkFQg2/hcYJO0oyk2AQIECBAg0F+BbBeE/ZVUMgIEBDb6AIFBCQhsBtWcKkOAAAECGQSyjc8FNhl6lTISIECAAAECqQSyXRCmwlVYAgTMsNEHCOQVENjkbTslJ0CAAIGkAtnG5wKbpB1NsQkQIECAAIH+CmS7IOyvpJIRIFAjILDRLQjkFRDY5G07JSdAgACBpALZxucCm6QdTbEJECBAgACB/gpkuyDsr6SSESAgsNEHCAxKQGAzqOZUGQIECBDIIJBtfC6wydCrlJEAAQIECBBIJZDtgjAVrsISIGCGjT5AIK+AwCZv2yk5AQIECCQVyDY+F9gk7WiKTYAAAQIECPRXINsFYX8llYwAgRoBgY1uQSCvgMAmb9spOQECBAgkFcg2PhfYJO1oik2AAAECBAj0VyDbBWF/JZWMAAGBjT5AYFACAptBNafKECBAgEAGgWzjc4FNhl6ljAQIECBAgEAqgWwXhKlwFZYAATNs9AECeQUENnnbTskJECBAIKlAtvG5wCZpR1NsAgQIECBAoL8C2S4I+yupZAQI1AgIbHQLAnkFBDZ5207JCRAgQCCpQLbxucAmaUdTbAIECBAgQKC/AtkuCPsrqWQECAhs9AECgxIQ2AyqOVWGAAECBDIIZBufC2wy9CplJECAAAECBFIJZLsgTIWrsAQImGGjDxDIKyCwydt2Sk6AAAECSQWyjc8FNkk7mmITIECAAAEC/RXIdkHYX0klI0CgRkBgo1sQyCsgsMnbdkpOgAABAkkFso3PBTZJO5piEyBAgAABAv0VyHZB2F9JJSNAQGCjDxAYlIDAZlDNqTIECBAgkEEg2/hcYJOhVykjAQIECBAgkEog2wVhKlyFJUDADBt9gEBeAYFN3rZTcgIECBBIKpBtfC6wSdrRFJsAAQIECBDor0C2C8L+SioZAQI1AgIb3YJAXgGBTd62U3ICBAgQSCqQbXwusEna0RSbAAECBAgQ6K9AtgvC/koqGQECAht9gMCgBAQ2g2pOlSFAgACBDALZxucCmwy9ShkJECBAgACBVALZLghT4SosAQJm2OgDBPIKCGzytp2SEyBAgEBSgWzjc4FN0o6m2AQIECBAgEB/BbJdEPZXUskIEKgRENjoFgTyCghs8radkhMgQIBAUoFs43OBTdKOptgECBAgQIBAfwWyXRD2V1LJCBAQ2OgDBAYlILAZVHOqDAECBAhkEMg2PhfYZOhVykiAAAECBAikEsh2QZgKV2EJEDDDRh8gkFdAYJO37ZScAAECBJIKZBufC2ySdjTFJkCAAAECBPorkO2CsL+SSkaAQI2AwEa3IJBXQGCTt+2UnAABAgSSCmQbnwtsknY0xSZAgAABAgT6K5DtgrC/kkpGgIDARh8gMCgBgc2gmlNlCBAgQCCDQLbxucAmQ69SRgIECBAgQCCVQLYLwlS4CkuAgBk2+gCBvAICm7xtp+QECBAgkFQg2/hcYJO0oyk2AQIECBAg0F+BbBeE/ZVUMgIEagQENroFgbwCApu8bafkBAgQIJBUINv4XGCTtKMpNgECBAgQINBfgWwXhP2VVDICBAQ2+gCBQQkIbAbVnCpDgAABAhkEso3PBTYZepUyEiBAgAABAqkEsl0QpsJVWAIEzLDZ1QdiMFvF0D0I9FxAYNPzBlI8AgQIEBieQLbxucBmeH1QjQgQIECAAIE1C2S7IFwzl9MTINBOQGDTzsveBPokILDpU2soCwECBAhshEC28bnAZiO6pUoSIECAAAECqxTIdkG4ShvnIkBgxwICmx0TOgCBtQkIbNZG78QECBAgsKkC2cbnAptN7anqTYAAAQIECHQmkO2CsDMIByZAoAsBgU0Xqo5JYDUCApvVODsLAQIECBDYEsg2PhfY6LwECBAgQIAAgSULZLsgXHL1HY4AgW4FBDbd+jr68AQOKqV8tifVEtj0pCEUgwABAgQ2RyDb+Fxgszl9U00JECBAgACBFQlkuyBcEYvTECCwHAGBzXIcHWVzBJ5TSjm0lHJSKeVDa662wGbNDeD0BAgQILB5AtnG5wKbBH30v/7rv8rFF19cPvShD5WPfOQj5Utf+lL53Oc+Vy655JJR6X/1V3+1HHTQQeWmN71pud3tbjf679rXvna5/OUvn6B2ikiAQBaB+C765je/Ofoe+uAHP1j+9//+3+Wzn/1s+Y8CbCIhAAAgAElEQVT/+I9RFa573euWG9zgBuVWt7pVOfzww0f/u88++2SpnnISWKpAtgvCpVbewQgQ6FpAYNO1sOMPTeDKpZSvlVL23RXYrDO4EdgMrXepz0YJ/Nu//Vt52MMeVj7wgQ9s1fujH/3o6D7crO3nP/95+fjHP17e8pa3jMbTn/nMZ0a73+1udytveMMbyv777z/6/xc9/kY1gsoSWEAg2/hcYLNAI6/qI5deemm54IILygtf+MLRF3qb7ZBDDinHHXdcuec971n23nvvNh+175oEPvaxj5Xb3/72287e5A//moq7ktO6WFkJ89yTXHbZZeXCCy8sL37xi8vb3/72ufuPd7jKVa5SHve4x5UnPOEJ5TrXuU7jz9mRwBAEsl0QDsFcHQhskIDAZoMaW1WXJhCzbJ49cbSYabOO4EZgs7QmdaCdCsQ9p6c97WnlpS996dah4oHgGPPd5S532enhR5///Oc/Xx7wgAeUr371q1vHe/jDH17OOOOM0cPH2bZF7lHEw9bPfOYzy5lnnrlbdQU22XqA8mYVyDY+F9j0sKfFU+yRtj/72c8u7373u3dUwnjC/bTTTiu/8zu/U2o6546O7cPLFRDY7O65yMXQclvF0WL2zAte8ILyspe9bGsmTVuVmHlzyimnlAc96EFlzz33bPtx+xNIKZDtgjAlskIT2FwBgc3mtr2aLy4wOctm8iirDm4ENou3oU92IHD++eeXI444YtuRI1yI+1F77LHHjs941llnlWOOOWbbcV71qleVxzzmMTs+9joO0PYeRcysCcsYD9dtApt1tKJzbqJAtvG5wKZnvTS+zGM65PHHH7+15NlOixhPLZx88snl6KOPNttmp5gdfl5gsztu24uhDptnIw/9/e9/vzzlKU8pr3/963dc//geigv/Jz/5yYMPbfTbHXeXQRwg2wXhINBVgsDmCAhsNqet1XS5AtVZNusIbgQ2y21TR9uhwLe//e3REl+xBP94O+yww8rrXve6co1rXGNHR4+H/574xCduG0/e/OY3L+eee2654Q1vuKNjr+vDbcd6X/nKV8qRRx45eq3BeItVKOIe3QEHHLBbNdoef10Ozksgm0C28bnApkc9LKajxpJDz3jGM2pLFcubPfrRjx69F+KqV71q2WuvvUb7/exnPyvf+973yic/+clyzjnnTJ2VE8eN/7xTokeNPlEUgc3u7eJiZX19Nb6PTjzxxHLqqaduK0TMljnqqKPKve9979FF9pWudKWt2Xs/+clPyne/+93yzne+s5x99tnlC1/4wrbPRmjzl3/5l+UhD3nIoGf86bfr67d9OnO2C8I+2SkLAQJzBQQ2c4nsQKBWYNosm8mdu55xI7DROXsl8Itf/KKcdNJJ5c/+7M+2yrWsZdHqlkN70pOeVF70ohelfZi47Vgv3v0a73cdb7/9279d3vSmN5UDDzywth+0PX6vOpPCEOixQLbxucCmJ50pZtbEjdETTjhhtxJFUBN/QA8++OC5NzljObUvf/nLoz+28UegusXSRvHEvGWJetLwApuZDeFiZX399G/+5m9Gaw3HU1HjLd5F85znPKf2SaBqSSPweeMb31j++I//eNtswXiiKr6bfvM3f3N9lev4zPptx8BJDp/tgjAJq2ISIPBLAYGNnkBgcYFZs2wmj9pVcCOwWbztfLIjgXh49Hd/93e3jf2e/vSnj+4r7WRZtJe85CWj1WMmt7/+678ePfy3KVusoBMPPI63xz/+8SVcrnCFK2wKgXoS6IVAtvG5wKYX3aaU+KMVL16bvDkaTzXEC+AiYGn7ZR43S08//fTyvOc9b7djbsIT7j1p1lbFMMNmdy43vlt1oaXt/OMf/7gce+yx5TWvec3WMWPadlxYtpmhFwFyhDOxZvHkd9sy10ReWqWXeCD9domYiQ+V7YIwMbWiE9hEAYHNJra6Oi9LoMksmy6DG4HNslrScZYm8MMf/nD0Tpm3v/3tW8e84x3vOFqu/9d+7dcWOs+///u/l8c+9rHlvPPOW9oxFyrImj8ksFlzAzg9gV0C2cbnApsedN2vfe1ro8Q9bthPbjudDROzduIGazwVMXmzNKZgxjspbnCDG/Sg9oowFhDY7N4X3Phez+9Hdep6rF38jne8o9z61rduXaD4Horvsghpxtttb3vb0eybWF5tiJt+O8RWbV+nbBeE7WvoEwQIrFFAYLNGfKcehEDTWTaTlV3WjBuBzSC60PAqUTcbJlZduOtd77pQZT/1qU+Ve93rXuU73/nO1ueH/uBeHZTAZqHu40MEli6QbXwusFl6F2h3wFgvNNbvrL63JpYein9v8zR73ZnjnRIxS+flL3/5th9v4h/Kdi2z+r0FNrubu/G9+n4YZ4x30NznPvfZOvk97nGPUci73377LVSgL37xi+WBD3xg+dKXvrT1+Z1c/C9UiBV+SL9dIXaPT5XtgrDHlIpGgMDuAgIbvYLAzgTazrKZPNtOgxuBzc7azqc7Eqh738xOlkWrBkCxgsz73ve+crvb3a6jGvTzsAKbfraLUm2eQLbxucBmzX30X//1X0cv4P74xz++VZJlz4Cpm8ET749461vfWm584xu3ErjssstGZX3zm99cPvCBD5SvfOUro8/f5ja3GT19/6AHPahE+Xf6jpzvfe975W//9m9H5/jc5z5XPvOZz4zOEy85j3f5xM3k3/u93xu98HwZW9QrzhFP/f/d3/3dtvP9zu/8zuhcd7vb3ZZ2vroyrzuwiZkQYfD+979/NNvrk5/85OjdI3FhddBBB5VDDz20HHnkkeVGN7pRufzlL78QeyyR9fWvf7285S1vKXHD/hOf+MRo9lfMtIh+c7/73W/0FM44qNzJje/xuWJmyP/8n/+zXHjhhaP6XOUqVyl3uctdyv3vf/+l9qFV+FXRo99++MMfLn/xF38xqmNsr3rVq0aOO9le97rXlUc+8pFbh9jpOrv/+Z//WY477rhR2cZbLM0Yx133FqF2fKfF9P/o/5/97Ge3ZiTG99pv/MZvjN7lc8ghhzT+/d9Jv530iPaN79j4HozvpfgujN+fLr5zx+et+46P74AYWEW/OuKII8r++++/W7PF5/75n/+5nHvuueWCCy4oF1100bbv7MMOO2z0u33Vq1513U2+svNnuyBcGYwTESCwDAGBzTIUHWPTBRaZZTNptmhwI7DZ9J7X0/rXLYu96MoIdcuhxVji7LPPbvUQ4DrGQ9E8cQ/tZS97WXnPe94zGo/Fe1lj5Zpf+ZVfad166whsVn0/LVC+//3vj9o37vXEuDoe2DzrrLNatXdrXB8g0EIg2/hcYNOicbvYNb7QYl3Pye20004rT3rSk0pNZ1qoCHHjOm6UHn300ds+/+IXv7g8+clP3u2Y8YfoWc961ta/f/SjHx3drPvud79bTjzxxHLOOefMLMetbnWr0RJId7rTnVrXIW6on3rqqSVu5sb/PWuLG+9/+qd/Ono/xrx3/MRN2ahr/MGILV58HjcWIwD6xje+MTpO3KSetcW+8U6guNG/aGAx6/jrCmyif8TN4HiZ/Ec+8pG5feye97zn6GIlQpw2W/wBj7Y988wzty3RVz3GZP+JPvCwhz1sdMN6vI3746xzNz1XtGmUKV6wGOv2Tp4rArq4uKq7OT157i79ZvXbqOMJJ5yw2+/jX/3VX43qsZOt+h2w08AmylI95nOf+9xty6RVZ/XEZxaZhXP++eePQoXxFkFgvEfnwAMP3EYSF/8R5kW//8IXvjCXa973TfVCfN4B5/XjCI7CaHId6WnHbPOdWw2TJvt5k+/Cuu/BJp+Lss8znGeW7efZLgiz+SovgQ0XENhseAdQ/aUI7GSWzWQB2gY3ApulNJ+DdCFQN6aJ9y3f+973bnW6eDDzvve977bl0Kbdf5p24K7GQ3G+aj3HY+h4CPOVr3zl6P7Q5P2oyfHwvIfz6n4+C69632He8Wcdq6v7aXHO6v2q8Xg+7ofEuDpmY40f6I79m95PadWx7ExgBwLZxucCmx009k4/GjMLnvjEJ46WGhpv024u7vRcdTN54qnxCHL23XffbYevC2yuda1rjcoaTxg02eKJ7FNOOWUUpjSdbfPpT396FFRV3+Uz73wPf/jDRzfdDzjggKm7Trvx/f/+3/8b1WtyhtOs8y1Sr3nlH/98HYFNuIRdLL83+Z6jeWWOGTFxwRVPyTQJFuMPd7zEsGnbhnOEdocffvjo/U5tAptFzhXTtSOIilkl43M1ucDo2m9av73yla88mp0SF8/VbRmBTQSb8bs73nb6wsl5/Sl+HmsbP+IRjxjNzhhvbZdu/NnPfjYKsaI9x1sEtREg77XXXlv/dumll476b3UpyiblnPZ9s6zAJgYJcazjjz9+bmg9Wd6m303TApvwj4cHmnwXjn8/Y3ZofG+3+Q6NMi9ryc8m7bXOfbJdEK7TyrkJEGgtILBpTeYDBGoFdjrLZvKgTYMbgY3O2FuBuvtGdeOpWRWIG/gxHnvKU56ytVubFV66Hg9FoeoCm1hNJO6NxHiyumUIbLq8nxYedYFNBFvxcGTcO6jeT2pyP6W3vwgKNkiBbONzgc0au2HcWI4/CrHMzXiLwCJunu+9995LLVndjcwb3OAG5bzzzis3u9nNtp2rGtjEk+8RKsUSavF0ddyciyfYr371q49mmsRN5XhC/Ywzztg2S2Xypt68m/r/9E//1PhmYR1MTLeMKatXu9rVat3qbnw/+9nPLi984Qsb3aCcPGi8gD2WhLvDHe6wszaKS/WJ38BVBzY7uWkdFY+n5aPNow/Pat+LL754t3AhZgT80R/90eipizhOfD6mTcesg5NOOmm0HFs4x4Xeq1/96saBTbwj5VGPetS2No1zxdMe0V7TzhV9NWb+RNjRNLBZhV9dv42Ly1i6LwLRum0ZgU3dbJc4X4QIy/5uGtch3ucVbR/fP+MtltGKmW/RF5pssVzYQx/60NHyd+OtOksnBhBhGMHLeBv3x3ihZsyoiu+1GCh885vfHP2u//mf//m28KQucFhGYBOzfqJt4/htAtRxPaIfR8gVg6ppQXldYBPfhfGZJmHN+FwxS3HR79A4xrJnkjbpH6veJ9sF4ap9nI8AgR0JCGx2xOfDBLYEljXLZpJ0XnAjsNEBeytQd9+o7bJosXJFPKw5uVLA7//+74/eqzzvHc2rGA8Ffl1gEw8Ax0PNdeOwvgc2Xd9PC7O6wCZeVfDgBz9427tqx51bYNPbX/ONLVi28bnAZo1d9YMf/OBoBsHk9trXvnb0lHkXWywBFl+mk1vd9NZqYBN/oOMGaMz+iRk5N7nJTWqLFzc4o/xx42/8Ry5mYkQodMtb3nJqlepu6MfO8QUf772I849nAcVN/SjL6aefvu0mfuwf5Y6nIepuVFZvfMcN4Aicxu/GmRYg/OM//uPoxuK73/3ubeVvesHRph1XGdjETeu6JyEi0AjzWFIr2i4so13jRnhc1IT75NTguGkbx4knZuq2cH/a0542ujgbb4973ONGMx7iXHVbLPUVT+NESBjvu4hjTF40TVtKKtbcjXNF8DLe/uAP/mAUysWN7Lotjvsnf/Ino3fAVM816wJjlX7Vpfzi4vf5z3/+tunlk3VbRmBTFybHOWJGRQS2y3hPVV17xO9ALE83bu+2L6asBk11gU/1qbG4yIzg8ZrXvObUX9dPfepT22aRRLmif8Zn67ZFp7HH+4hiltf4PTVx7DhX/Fv83sT7dGKmUAxkYonKt73tbaOyT049j++26AN3vvOdG5Utfoevfe1rb33HxUyzpz71qSW+E2OpyRi0xftoTj755NESddO2unLGZ7/85S+PnlSrLjnZ1WzSNt+5Xe+b7YKwaw/HJ0BgqQICm6VyOtiGCyxzls0k5bTgRmCz4R2u79WPd6PGShqTY/AYd8TS8E22uuXQmn5+FeOhqEM1sInxddxnmLaiTJvApmrU9h02bceSq7ifFnWq3q+Khzmjj8QScnWbwKbJb4t9VimQbXwusFll76icq/pi77jhFTfE4kXXXWxx0zFe+hxL34y3unVEq4FN7DvvJuD4eHFzP27Gx1Pe423W+y9i/3hKuzpbIN4rETffp72bJm7ix0yk2G+8zZr5Ug1sJn3nBQiTN/XHn5s2O6m23Sozaaa17SoDm89//vO7PQkRN1Dj5u8tbnGLqd2veuM6dpzVvtGfJ59SiXchxc3k613vejO7eLzkL5ZCq1tCbVpgE+FjzJoYX1je4x73GAWMEczN2uLGdywFVb04m3WBsSq/ar+N74j4nYiXCMYWN9X/8A//cPS+qKhn0+UH532/TPu9HH8uZtrFrLa73/3uowC3uqzivONP+3nd01jxfRTvzpo3S6/uabC6z1YvmJsOHqr9a1a/b3uRHR7f+ta3Rv033ic13iI0jTAxnKfVP8Kd6nKVscZ0XDhHCFndZq2pHH0pgpm6gLOufE3LGbPR4vt68t1o8dlF1sNetG+t43PZLgjXYeScBAgsLCCwWZjOBwnsJtDFLJvJk1SDG4GNTthrgbqlqpuuBFO3HFrTB7VWNR4K/OqYMO4lje+TjR9ijYDq13/913e7J9V2rNdlYLOq+2lhVr1fNfnA6/jhvRjP3uhGNypXvOIVe93HFW4zBbKNzwU2a+yn1WAknnSOWTBxM7SL7V/+5V9GN+njpvt4i7Ak/pvsuHWBTdM/0HHc6tP58ccvXkJ261vferdqffGLXxzd+I2lrMZbzCiIm4bTwprxfnUzKqaVc1pgE0/Ix/s6pi2lNj5X3VMiy77ZuKrApm7pqbgxHH0vLqbmbdWnXqa1b7TPscceW17zmtdsHTIClJgh0mSbtsRUXWDzox/9qBx99NGjOoy3pjfiY//qi+rj36YFNqvyizLMChpn3Vxv4jtvn2lP6tR97uCDDx6FCvGumwj8xkvPzTtH3c9jGbx4Wme8xXFjNsv/+B//Y+bhqsuhTeuXk99vN73pTctb3vKW0cyVedsPfvCDUaDy/ve/f7TrrKUB2l7Ex/HOPvvsUXA43uKiN353mrwnqm4pwGn9f1pgE9/D8V243377TaWovtsodmy69GXdetgR1MdyhUPd5oWMQ623ehEgQIAAAQK1AuPg5r+fzimlxA1uG4E+CewkdKl7AC+u92MMtscee8ys5qrGQ1GIafca4gHTGPPc+MY3nlrWtmO9LgObVd1PC4y6+1Xx73H/Mt4/fOihh859yLJP/VxZNk9AYLP8Nh/kEyhx0zdmocTUy/HW9Yu96/6w1D0lXhfYtAkn4mnqmB3z0pe+dKtudU+6110IxEyBuDk7a3miyS4WS5bFDI7xEkLTXmZXd+M7bjTGcm3VZenqunAsxRY3U2P/8RZ/lMJvWduqApu6G6eveMUrRvVrcoMx2jdmPMQyR+Ot7uXwMQsl2uarX/3qaLe2gWTdkz1xnLrAphqotV1nt+5c0wKbVflFXacFNjErLIKNeWsA77RvxuyjaOtzzjmn1aHiou0ud7nLKPSKGYN1Mz2mHbDab2YFvpPHqC6HFn0vAsLJ2T9VzzaBTXUGz6xZdm0v4usGNs94xjNG7/RpMmsqvkvj+zbeCzXepi3bWFe2psZ131GxhGe8P+xKV7rSzD5S9zev6eCtVefr0c5Nvk97VFxFIUCAAAECBNYgILBZA7pTzhVYdFmz6ufinku8yybGhrO2VY6Hohx1gc285d7H5W871usqsFnl/bSoe91YsOlKPHM7nB0IrEBAYLN85EEGNnU3Yrte43HRwKbtjfboAtXl3upunlafWI/PRQgQM2ya3uiqm8VRF6TUeTd9cj/KVXez8bnPfe62pd922vVXFdhULxiaTlGerF91Xdu6sLF6npidEEuuTXufTNWvzjz2qQtsqk/+z1quqq6d6s417fdxVX5Rzrp+2+S9UDvti5Ofj/elxKyqWD6x+i6npueJ96JEmBBP3cwLIOp+p+d9L9S1X91srp/+9Kej9yNNvueoTVjZtL5tL+Kr7+5pGqBMlqf6dNW0QKmubE3fyRXvo3nQgx5UvvCFL2ydus07k6p/F9r+njb178t+Tf+O9aW8ykGAAAECBAisXkBgs3pzZ5wvEMuMx7LL8TDteJu36kr05VgpZXJ5/Lp3itadfZXjoTh/XWAT7y6OOs67hm871usqsFnl/bQwq7tfFWPraPO99957fqeyB4E1Cwhslt8AApslmS4a2MS7QOIP9aylcqpFrH6ZxzJJb37zm8v1r3/9rV2r79Rp9V6YiRNWl1CKwCfeoxMv5x5vdTe+65aDm0VdnXmUMbCpe8/HIk+51y0/9a53vWvr/TdxsRazA+K/8bbIeWKJs1jGb3KrBjZ1N+EXWWqpeq66wGZVfrP6bdvga0lfH6PlGr75zW+W9773vSUCu/jvkksuaXX4CG7i9+iggw6a+bnqRW1d4Dt5gG9/+9vlYQ97WPnQh2KliVKmzbSLn8Wsxpi9Mt4iAHve855XjjjiiLnLMDatbNuL+Op32CJtXDcLsG5mZF3Zms4WrC532fY7u+1gpal3X/ebN9jra7mViwABAgQIEOhE4MOllHgBqyXRGvE2fBFso2PZaRGB6hJl8x7k3UmAsMrxUFhUxyVtxjVtx3ptx0BNj7/K+2lhVhfYxDuL73rXuy7SvXyGwMoFBDbLJx9kYJNpSbRFnoKue4/N5A396CbVJYwWCYbiOB/84Ae3LWvWZCmk+FybJ8Nj/yEENnU3dSNIO/LII1v95tY9cTN5c7guIIsZGhGmtdkuuuiiUdvG+cZbNbCpq1Pbtq27AKkLbFblN65rneMiYVQb86b7xgsOI8C58MILS1yoRVgyXppw1jEiIHnta187mm0zbasuOxczTqrfH5OfrX4HzHr6q/r01vg4Ua6jjjqq3Pve9y6xVNq8d2jNqmPTi+w4Rl0IuEgb1/1NqfudqytbzKC6wx3uMLfpq9/rbZcebDtYmVugnu+Q7YKw55yKR4DAdoHqSy8yvJdUGxLoq8CVSyn/WkqJ/+1iGwc1v3yyqJRB3t/oAs4x1ytQvfaP0swaZy86S2bV46GoR3Vc0uZeVJuxXt255t1fa3r8Vd5Pi3o0eSh7vT3W2QnMFsg2Ps9wcT/YC5pqADDviYWd/vL9y7/8y2i2QiTx461ulskygom6P+7VG+3Vpyjm/eGaVv/qH46YdvvGN76xHHDAAVsfqbvx3fZpgGW4zGrDVSyJVp0ZE+WpW2JsXl+r84yb8PE+i9hiDdqYJfCe97xn61CLhChN+lHdBc0iIVT1XHWBzar8xmh1zos4zmvPZfw8lk6Ld97Ee6XiXU/R9tNm4MQyfK9+9atHM2Hqtrr3YE0L/OqCire97W3l/ve/f+2xwzTesfXyl798ZrUjUIq1lu985zuXm9zkJtvehTPPq+lFdhxnWYFjHKv6HVX3/V4tW5unyZr8jsyyEdiUDNdc87q3nxMg0A8BgU0/2kEphiEQs16e3UFVqkHN+BSDvb/RgaFDrlGgbkw27Z5N3XJoTVcNWPV4KEh3Mi5pM9Zb5FxNj7/K+2lRj+r9qq5f6bDGru/UAxUQ2Cy/YQd7QVNdzz/e7REhQryku4utOmUyzlF3E3QZwUSTPzLV8yyrznXBV92N77ZBxTJcZtVxFYFNXQCyLPfJJeLq2n+RoOH73/9+eehDH1ouuOCCrWJW261JX2tSxyY3o1flNy5vpsCmahxPSsUMqVgLOF40Wd1ibeMIFPbYY4/a5qk+MTTtgr+6HFqTWR8RJMX5J99lM6+PRHjz6Ec/usSyble60pVm7t6mT9btO68sTX9eN6Cqnq/NgwJNfkdmlW0nA6Omde7TftkuCPtkpywECMwVENjMJbIDgUYCXcyumRbUjAs02PsbjcTtlEqgOiabNnaoWw6t7p2idZVf9XgoyrCTcUmbsd4i52p6/FXeT4t6CGxS/eoqbI1AtvF5hqc9B3tBU13GJ/rT5CyFZf+G1b0PpO4dB9Uv/qbvN5gsb5M/Mqv8AyOw+WXrrCpwWFZg06QfNdmnye9S9Th1T4ysym9c3syBzbgOMfPmfe973+illZNLps0LVr7zne+MZmyNw7ppM0HiXTr3u9/9tpbNmxcETZYrlgKL0Prd7353ky4y2ueGN7xhedaznjV65820lyu26ZOrHqAIbBo39Y53zHZBuOMKOwABAqsUENisUtu5hiywzNk184KaseNg728MuaNsat2qD8eFQ10QU10Orc1DYaseDy0SorS91zW5f9twqOlYcpX306I+AptN/RYYTr2zjc8FNmvse3U3f2e9e2EnRa1bNmjaDdDqF/8iMyOaLB21yj8wApvVBjbLmtbc5GJlJ+/kmHXhJbDZyTfO9s/GFPm4UI1ZMpPbrHenxHfWSSedNFrma7xVw+PqPjFLMWbzxGyYpluU7eKLLy6f+MQnyvnnn9/4XTwveMELylOe8pSy55577naqJv12/KFVD1AENk17xs73y3ZBuPMaOwIBAisUENisENupBiuwrNk1TYOaMaTAZrBdangVqxuT/f7v//5oeel99tlnVOG6fdrc11r1eCjK3DZEmXXfIH42a/WWtudqOpZc5f20qKPAZni/35tWo2zjc4HNGnto3Yvb490Ob3rTm8qBBx641JJVX+IdB3/AAx4wejpi33333XauZcywqYZRdeFQ9TyLvsOmCZTA5pdKTd4J08Rz3j7LmhnS5GJlWeFQdfm1poFN26X15tlN/nxZjk3P2eX56p7OmhcGV5/Uqi6LVp2FEzNtzj777LLffvs1rfJu+8WMoG984xvl7//+78u73vWuEjN46t7FE+HQ61//+nKf+9xnt2M06bfjDy1rNlrTCgtsmkrtfL9sF4Q7r7EjECCwQgGBzQqxnWqwAjudXdM2qBlDCmwG26WGWbHqmCzeQ/rWt7613PjGNx5VuDomi3+rW8llms6qx/qbdcwAACAASURBVENRjrYhymTZ24z1FjlX0+Ov8n5a1ENgM8zf702qVbbxucBmzb0zbi4+9rGP3VaKeOdDPJFQ05kWKm08QR7BzNFHH73t89Ne4r2Md7VU35dzi1vcosSL4K9//etvlaH6krSmL6VbBEFg80u1uplP8d6ku971rouwTv1M9LmYHRH/jbfJd9w0PVndTf5qQPLTn/50NNNh8n0kiyzj1+T9HKvyG/t0GaDUtUGd5SmnnFKe/vSnN22yqfv953/+ZznuuONG30XjbV5g88Mf/rA85jGP2XoHTnVwUF0O7dRTTy1PfvKTl/bdGeWMNrjwwgvLGWecsdu7eKaFzE0vsuP4dYHjIv23aQMJbJpK7Xy/bBeEO6+xIxAgsEIBgc0KsZ1qkAI7mV2zaFAzhhTYDLJLDbdS1TFZ1HRyWbTqmOywww4r8b7ma1zjGo1QVj0eikINIbBZ5f20MBPYNOrOduqxQLbxucBmzZ2pbuZLzLKJJ7djVsoytq997WvlqKOOGn3Bjrfqjc/J81QDm7gBGsv/7LXXXo2LU305Xd1snuo+d7zjHUd/OH/t136t8Xma7iiw+aXUKi+G4iLtkY985FYTPeEJTyhxQ/1XfuVXmjZb+fznPz+aCfbVr3516zN1M1qqFysRMEQ/nvZC+7oCXHTRReXwww/fehdK3QybVfpFGVcd2MQ5n//855dnPOMZW0TLClIXrUu1bceDg+rU+2lLPDbubHN2vPTSS0fvu5m0mfad1Saw+dnPflZOOOGEEvUcb4v036b1FNg0ldr5ftkuCHdeY0cgQGCFAgKbFWI71SAFFplds9OgZgwpsBlklxp2papjsvGyaDG2ry5j3fSdomOxVY+H4rxDCGxWeT8tzAQ2w/4d34TaZRufC2zW3CvjpuOLXvSibTcBo0hxczv+fbwu6KLFjJukT3va00ZrjE5us/6IVgObaUunTStTzK44+eSTS5xj1g3I6s34eAIjliCK2TjL3gQ2vxSte5fRIoFck/apzrJaJJCrXoTEeesCm+pTPYssjVW9aKsLbFbpF3VdNORo0j7T9qmax+/lO97xjnLrW996J4ctP/jBD0bvsHn/+9+/dZyYdXfkkUfOPG71e2I8q+XHP/7xtuNV11KuO2h1oDFvhk/1GNVZWNNeptkmsIlznHXWWeWYY47ZOl3b79w2DSOwaaO1s32zXRDurLY+TYDAigUENisGd7pBCbSdXbOsoGaMKLAZVHfajMp88YtfLA984APLl770pVGFxw/LHXDAAeURj3hEueCCC0b/HstGv+997yu3u93tWsGscjwUBRtCYLPK+2lhJrBp1aXt3EOBbONzgU0POlHdDJgo1qyXWjcp9s9//vPRU9sRwMT7csbbvBk81cCm7ZPrdVNm65bdWtZshepN2LrlhAQ2/91jlvEkRnVpsLowptoP2r4QPmY0RNj40pe+dFt3rwtsquvmtg0Z4ub/scceW17zmtdsnasusIkfrsovzrWOwKZu1t/jHve40XfJTgLkT3ziE+W+973vaI3j2JoGtNW2GYckEQD97u/+7tZ32+S0/Gnfj+eee2558IMfvPXjZz/72SX+a7r8ZDXsqFvqMQ7eNrCphpttv3PjnNXv02nHENg0+eu5nH2yXRAup9aOQoDAigQENiuCdppBCjSdXbPsoGaMKbAZZLcadqXqxstx3yWWvI+HJcf3mxZ5cDLkVjkeivMNIbBZ5f20MBPYDPt3fBNql218LrDpSa+MQCOeqp4MVuIGd9ywjvdzXOEKV2hV0rjZffrpp5fnPe95ux3zFa94xbabltUDVwOb+Hmbd0O0WcM0Zv784R/+4VYR7n3ve5dXvvKV5apXvWqj+lZDgWk3gQU2/835f//v/x09BfPhD8cY5Jdb25kG559/fjniiCO2Pl83SydmWkXY8kd/9Edb+8W7mWLm2N577z23feOJkbi5Pn6KZ/yBusAmzhWBQvyujLdYuiqmZ++5555zzxUvmI9zjcOE+MC0wGZVflGGdQQ21aXGxnjPec5zRt9Hbb+L4vMXX3xxiZkx8fLJ8dbmYr56QR1LRkbQPZ7FFyH0m970pnLggQfObOvqQKBNGeLA1Rk297jHPUbLV+63337bzts2sPnRj340esdYBErjLd4dFN5Nl/WrBmLTZukIbOZ+HSxth2wXhEuruAMRILAKAYHNKpSdY4gCTWbXdBXUjD0FNkPsWRtQp+o9gFgpYd999y1xf2m8TXtP8jyeVY6HoixDCGyiHqu6nxbnEtjM68V+3neBbONzgU1PelTMholQJN5lUN3uec97jm48H3zwwXOfBI8b11/+8pdHs2riBmZ1azJrpy6wiXfexPJFN7vZzWaKRYASN2bf+ta3bu0Xf8Af+9jH1pa9bnbRrP0nT15nNu0l4AKb/5arC1LudKc7jW48X/Oa15z7GxEByqMe9ajy8Y9/fLRvhGTRN+5whzvs9tlq+0YIed55543eFTNriyd4IgSK8K661QU2sU/1Zvp1r3vd8trXvrYceuihM89VFybEB6YFNqv0W0dgE3WPdwbF8mXjNh4DPuQhDxmFwBGMNJ2V8n/+z/8pf/zHf1ze/va3b7VD9IN5wfFko1Vn/UTQ8r3vfW/rvVxNg8C6WV/R7+9zn/vM7fexQ3WQMu1dM3Ge8HvPe96zddx5dhFmxWfGoX3T79w4QV0fnhbCCmwaNfVSdsp2QbiUSjsIAQKrEhDYrEraeYYmMGt2TddBzdhSYDO0XrUh9albiWGy6rPek9yEaFXjoSjLUAKbVd1PCzOBTZNebJ8+C2QbnwtsetSb6l5qPVm8CG4e/ehHl1vd6lajGSh77bXX6Mfxkra4efnJT36ynHPOOeXd7353ba2aPiFfF9jEAeNp8jPOOKPEjfC6LW6yx1Ph8d94ixursR5prG1at8XN7wiW4v0N4xuVV7nKVcrLXvay0YyHy1/+8rWfC6u4IRk39cefi3JFGHDLW95yt89kDWyW0T3rQqy6G7yxJm3MUpkV2sTN97g5PnkjOma1xDuL6mbN1LVvzIaIfjTtXUXRntGHIlys26YFNnGuWBYrZiqMtzhX/NtNbnKT2mPFuf7kT/6k/MVf/MVuP58W2MSOq/JbV2ATdYzQNX4vL7nkkm02EbbEd1H8fv7Wb/1W2X///bfNuokyRyjw6U9/ehTkxffR5MzBOFjbd3RNWx5vXLC6JRen/e6cffbZowB5so/M6o/j/f7pn/5p9LnJoHLau31++tOfjmZ7nXnmmVN/hav9OL4/Y0bN5Gdi7ef4/rzxjW889Tjf//73y4knnrgt3Izf5fhcdeZPHERgs4xv1WbHyHZB2KxW9iJAoCcCApueNESjYsSIu9pijT5opyULTJtds6qgZlwdgc2SG9bhViNQ9z7XyTM3eaforJKuajwUZRhKYLOq+2lhJrBZze+Zs3QnkG18LrDpri8sdOSYNRJ/PI4//vjdbpQudMBdL36LG+pxI7vJUlTVwOY2t7lNiZfMxU3XG97whuWJT3ziaDmsq1/96qNAJf6wxpJSsQTbBz7wga1iRoASdZn3wrlps4viifS4sXvQQQeVK17xiqPjxjqd//iP/1hOO+20bcFU3ESONVTjM3VP/gtsXrLbUlbVmTLhO27fCNqifWM5sWifb37zm6Ob73/+53++rV/GzIS4MXy1q11tavesa98I5Z761KeO2uva1772qB9F21544YXb+lEs3XblK19523tspgU2UYC6i7w4V8xce9jDHrbVZ+NccZyYuRZBZ2wxU6jJkmjjiq7Cb52BTVz8xRJd8fteDW0W/S6Kz8UskphNOC3EnXbsD37wg7Uzsw477LDyute9btR+TbYIOCLEnJzxE30k3tNz1FFHlV//9V/f+l2JMPxb3/rWKLyKICXe3TTe5s1WrAZD1bLV9eO6IDDKdtxxx5WHPvSh5TrXuc4oqL/sssvKd7/73dELPeN3MmaXjbcIKV/96leXeMKtbhPYNOkly9kn2wXhcmrtKAQIrEhAYLMiaKcZlEB1ds2qg5oxpsBmUN1qsypTXf5+svZve9vbyv3vf/8dgaxiPBQFHEpgE3VZxf20OI/AZkdd24d7IJBtfC6w6UGnqRYhbpR+5jOfGb0Me9psmabFjrAkwo2YzdB0CaNqYBMvYo8ZPPHv1Sflp5UjbvzHkkd1y2TVfSZuTMdN3Hi/SdNzjI/TZEaOwGb3wCb8YhZEzJiJP75ttyYzcsbHrJt9Ne984xldcTP+Wc961tbuswKb2Cn6T8w4iFlaTbcIniLQedCDHrT1kVkzbMY7de23zsAm6hjfRfHel3gP0SJ9ZNI/QtUI6SKM3meffZo2zdZ+EaZFgHfBBRds+2x8L0V7N/1+iw/Hkm/HHntsiZk5i2zxfqT4b1Y9pi21Nz7ftH4coVDMHJwMlJqWscmMHIFNU82d75ftgnDnNXYEAgRWKCCwWSG2Uw1CYHJ2zbqCmjGkwGYQXWozK/GDH/xg9ADe+9///m0ATd8p2kSt6/FQlGFIgU3Up+v7aXEOgU2T3mufPgtkG58LbHrcm2IZoLg5+cIXvrB85CMfaVXSQw45ZLTUUzx93mRWzeTBq4FNLD0WL5SLp8xjRsLk09x1hYqbqrHf9a53vVZljqfG//Zv/3Z0I3Q862HeAWKGRrxH4qY3venMXQU29YFNoMWMgwjLYgZBk7Aswrh44j+mPLd5AX08+dG0D8XMqljCL2ZhVPvjvMAm6hS/O/GEz3Of+9yZ/TVChDhXLEUVM2Zuf/vbb/WjaS+Ur3a0Lv3WHdiM6xrliPA4QrC230Vh/IAHPGAU1vzGb/xGq2Bl0jqm4Mf3SvSH8RazaqYtSzbvuyNmDUWfj2UAm84giu+Z+H6K+sTss3lb9I2YaRPrMV900UXbdp83UywC73hfUJOyRWgdIU/05fi/Z20Cm3mttryfZ7sgXF7NHYkAgRUICGxWgOwUgxKI2TV3LKXE/35ozTUT2Ky5AZx+cYF4oC/GT7H88+Q27d2ei54pHvjsajwUZRpaYBN16vJ+WhxfYLNob/a5vghkG58LbPrSc2aUI/4oxtPaH/rQh0Y3S+PG8uc+97mtG3lxQzSWDYubifGEdfw3XmZqkerVBTYx+yC2uNkXN8Lf9a53jZavipuJcYMw3qtz5zvfudzrXvcaLas17d0zTcoTN/ZjhlE8tRF/FCK8Gd+0PPjgg0fHv+Md71h+7/d+r1zrWtda+AZwk7Js0j4xiyoCs1jWLvpXtEFs0b43v/nNSyyNd/jhh5d4eqZNUFM1jIuv6MvxvqF/+Id/2ApU4vgRMEY4eKMb3WhHfWh8zh/96Eej+rz3ve+tPVcsMzUOEWJZv0MPPXSruHXv/pnVH1blt84+GReB3/jGN0a/l/Hf//pf/2s0W2VyqbD4/bz+9a8/epfUbW9721G/udKVrrSUYlfbKIKTeEfRvvvuu/Dxo4/E9+qHP/zh0XKLk9+tk30/vm9ufetbb707bOETtvjguGzRf2M21zj0mfzOj3JFQL8s4xbFs+scgWwXhBqUAIFUAgKbVM2lsD0QOKiU8tkelCOKILDpSUMoRv8FjIfat5H7ae3NfGIzBLKNzwU2m9EvW9VyVmDT6kB2JpBIIN7Fc8wxx2yVOJYkjP/aLLWVqLopi1ptowhrHvOYx6Ssi0IPXyDbBeHwW0QNCQxKQGAzqOZUmQ0TENhsWIOrLgECBAisXyDb+Fxgs/4+07sSCGx61yQKNEcgZh7E7J/xkm4xU+eNb3xj4xfb1y099uY3v3k028fWD4Ef/vCHo3Bm/G6XZa6T3I8aKsXQBLJdEA7NX30IDFxAYDPwBla9QQsIbAbdvCpHgAABAn0UyDY+F9j0sRetuUwCmzU3gNO3FogluWJ5s1imL7a27zaJpbBiea3x0l6xBNy55547Wn7P1g+B888/vxxxxBFbhXnmM585mgG1xx579KOASkGgIpDtglADEiCQSkBgk6q5FJbANgGBjQ5BgAABAgRWLJBtfC6wWXEHyXA6gU2GVlLGSYGf/exn5YQTThi9AHG8xYsQTz755LL33nvPxIp36sQL21/5yldu7fekJz2pvOhFL5r7Wa2wGoF4P9DjHve48s53vnN0wraB3GpK6SwEtgtkuyDUfgQIpBIQ2KRqLoUlILDRBwgQIECAwDoFso3PBTbr7C09PbfApqcNo1gzBeKF9A9+8IPLd77zndF+8WL2M888czTz5vKXv3ztZy+55JISMzViv/F23etet5x33nnllre8JfEeCFx66aXlxS9+cXnGM56xVRqBWg8aRhHmCmS7IJxbITsQINAnAYFNn1pDWQi0EzDDpp2XvQkQIECAwI4Fso3PBTY7bvLhHUBgM7w23YQa/fznPy+nnnrqaKbNeIvQ5vGPf3w55phjSgQxe+65Z4n9vvvd75Z3vOMd5RWveEX5whe+sI3ntNNOKxEI1HyZbwLj2uv4qU99arQc3f77719+8YtflAjiPvCBD2yVS6C29iZSgIYC2S4IG1bLbgQI9ENAYNOPdlAKAosICGwWUfMZAgQIECCwA4Fs43OBzQ4ae6gfFdgMtWWHX69Y3uzEE08sp59+euvKRrhzyimnjMKdCHZs6xH42Mc+Vm5/+9tPPXksVXf88cd7d816msdZWwhkuyBsUTW7EiCwfgGBzfrbQAkILCogsFlUzucIECBAgMCCAtnG5wKbBRt6yB8T2Ay5dYdft1hC65xzzikvfOELy9e//vVGFb7nPe9ZTjrppHLwwQebWdNIrLudZgU2xx133Oi9RPvss093BXBkAksSyHZBuKRqOwwBAqsRENisxtlZCHQhILDpQtUxCRAgQIDADIFs43OBje68m4DARqcYgsCPfvSj8pGPfKS8973vLZ/+9KfLRRddtFWtCGZueMMbljve8Y7l7ne/e7n2ta899T03Q7DIVIe6wOaQQw4pEdZEsLb33ntnqo6ybrBAtgvCDW4qVSeQUUBgk7HVlJnALwUENnoCAQIECBBYsUC28bnAZsUdxOkIECBAYLrAZZddVv793/+9xP/GFgHNFa94RWQE0glkuyBMB6zABDZbQGCz2e2v9rkFBDa520/pCRAgQCChQLbxucAmYSdTZAIECBAgQKDfAtkuCPutqXQECFQEBDa6BIG8AgKbvG2n5AQIECCQVCDb+Fxgk7SjKTYBAgQIECDQX4FsF4T9lVQyAgRqBAQ2ugWBvAICm7xtp+QECBAgkFQg2/hcYJO0oyk2AQIECBAg0F+BbBeE/ZVUMgIEBDb6AIFBCQhsBtWcKkOAAAECGQSyjc8FNhl6lTISIECAAAECqQSyXRCmwlVYAgTMsNEHCOQVENjkbTslJ0CAAIGkAtnG5wKbpB1NsQkQIECAAIH+CmS7IOyvpJIRIFAjILDRLQjkFRDY5G07JSdAgACBpALZxucCm6QdTbEJECBAgACB/gpkuyDsr6SSESAgsNEHCAxKQGAzqOZUGQIECBDIIJBtfC6wydCrlJEAAQIECBBIJZDtgjAVrsISIGCGjT5AIK+AwCZv2yk5AQIECCQVyDY+F9gk7WiKTYAAAQIECPRXINsFYX8llYwAgRoBgY1uQSCvgMAmb9spOQECBAgkFcg2PhfYJO1oik2AAAECBAj0VyDbBWF/JZWMAAGBjT5AYFACAptBNafKECBAgEAGgWzjc4FNhl6ljAQIECBAgEAqgWwXhKlwFZYAATNs9AECeQUENnnbTskJECBAIKlAtvG5wCZpR1NsAgQIECBAoL8C2S4I+yupZAQI1AgIbHQLAnkFBDZ5207JCRAgQCCpQLbxucAmaUdTbAIECBAgQKC/AtkuCPsrqWQECAhs9AECgxIQ2AyqOVWGAAECBDIIZBufC2wy9CplJECAAAECBFIJZLsgTIWrsAQImGGjDxDIKyCwydt2Sk6AAAECSQWyjc8FNkk7mmITIECAAAEC/RXIdkHYX0klI0CgRkBgo1sQyCsgsMnbdkpOgAABAkkFso3PBTZJO5piEyBAgAABAv0VyHZB2F9JJSNAQGCjDxAYlIDAZlDNqTIECBAgkEEg2/hcYJOhVykjAQIECBAgkEog2wVhKlyFJUDADBt9gEBeAYFN3rZTcgIECBBYskD8UVxFOJFtfL4Kk502pQuaqYKr6tY7bUKfJ0CAAAECmyWQ7YJws1pHbQmkFxDYpG9CFdhgAfc3NrjxVZ0AAQIE1iOQbXwusFlPP3FWAgQIECBAYMAC2S4IB9wUqkZgiAICmyG2qjptioDAZlNaWj0JECBAoDcC2cbnApvedB0FIUCAAAECBIYikO2CcCju6kFgQwQENhvS0Ko5SAGBzSCbVaUIECBAoM8C2cbnAps+9yZlI0CAAAECBFIKZLsgTIms0AQ2V0Bgs7ltr+b5BQQ2+dtQDQgQIEAgmUC28bnAJlkHU1wCBAgQIECg/wLZLgj7L6qEBAhMCAhsdAcCeQUENnnbTskJECBAIKlAtvG5wCZpR1NsAgQIECBAoL8C2S4I+yupZAQI1AgIbHQLAnkFBDZ5207JCRAgQCCpQLbxucAmaUdTbAIECBAgQKC/AtkuCPsrqWQECAhs9AECgxIQ2AyqOVWGAAECBDIIZBufC2wy9CplJECAAAECBFIJZLsgTIWrsAQImGGjDxDIKyCwydt2Sk6AAAECSQWyjc8FNkk7mmL//+3dCbA0VXk/4PMBgTIoBggikohUxYAaEFQUIWyCgCIuiAkIsiiiARQ0ibJKUBECBZE1CpqIIIpAKRhFoAIYjREBFZSIwSqhElnU4EIRlVL41zv/zM29883c232nu6dP99NVlol0n+V5z3zM9O873QQIECBAgEB7BXL7QtheSSMjQGCMgMDGsiCQr4DAJt/aGTkBAgQIZCqQ2+9zgU2mC82wCRAgQIAAgfYK5PaFsL2SRkaAgMDGGiDQKQGBTafKaTIECBAgkINAbr/PBTY5rCpjJECAAAECBLISyO0LYVa4BkuAgB021gCBfAUENvnWzsgJECBAIFOB3H6fC2wyXWiGTYAAAQIECLRXILcvhO2VNDICBMYICGwsCwL5Cghs8q2dkRMgQIBApgK5/T4X2GS60AybAAECBAgQaK9Abl8I2ytpZAQICGysAQKdEhDYdKqcJkOAAAECOQjk9vtcYJPDqjJGAgQIECBAICuB3L4QZoVrsAQI2GFjDRDIV0Bgk2/tjJwAAQIEMhXI7fe5wCbThWbYBAgQIECAQHsFcvtC2F5JIyNAYIyAwMayIJCvgMAm39oZOQECBAhkKpDb73OBTaYLzbAJECBAgACB9grk9oWwvZJGRoCAwMYaINApAYFNp8ppMgQIECCQg0Buv88FNjmsKmMkQIAAAQIEshLI7QthVrgGS4CAHTbWAIF8BQQ2+dbOyAkQIEAgU4Hcfp8LbDJdaIZNgAABAgQItFcgty+E7ZU0MgIExggIbCwLAvkKCGzyrZ2REyBAgECmArn9PhfYZLrQDJsAAQIECBBor0BuXwjbK2lkBAgIbKwBAp0SENh0qpwmQ4AAAQI5COT2+1xgk8OqMkYCBAgQIEAgK4HcvhBmhWuwBAjYYWMNEMhXQGCTb+2MnAABAgQyFcjt97nAJtOFZtgECBAgQIBAewVy+0LYXkkjI0BgjIDAxrIgsJhA3OUY/ZS0R0xg055aGAkBAgQI9EQgt9/nApueLEzTJECAAAECBJoTyO0LYXMyeiJAoAIBgU0FiJogMCMBgc2M4HVLgAABAv0VyO33ucCmv2vVzAkQIECAAIGaBHL7QlgTg2YJEKhHQGBTj6tWCTQhILBpQlkfBAgQIEBgnkBuv88FNpYvAQIECBAgQKBigdy+EFY8fc0RIFCvgMCmXl+tE6hTQGBTp662CRAgQIDAGIHcfp8LbCxjAgQIECBAgEDFArl9Iax4+pojQKBeAYFNvb5aJ1CngMCmTl1tEyBAgAABgU0ja8AXmkaYdUKAAAECBAhUJSCwqUpSOwQIjBEQ2FgWBPIVcH8j39oZOQECBAhkKpDb73M7bDJdaIZNgAABAgQItFcgty+E7ZU0MgIEBDbWAIFOCQhsOlVOkyFAgACBHARy+30usMlhVRkjAQIECBAgkJVAbl8Is8I1WAIE7LCxBgjkKyCwybd2Rk6AAAECmQrk9vtcYJPpQjNsAgQIECBAoL0CuX0hbK+kkREgMEZAYGNZEMhXQGCTb+2MnAABAgQyFcjt97nAJtOFZtgECBAgQIBAewVy+0LYXkkjI0BAYGMNEOiUgMCmU+U0GQIECBDIQSC33+cCmxxWlTESIECAAAECWQnk9oUwK1yDJUDADhtrgEC+AgKbfGtn5AQIECCQqUBuv88FNpkuNMMmQIAAAQIE2iuQ2xfC9koaGQECYwQENpYFgXwFBDb51s7ICRAgQCBTgdx+nwtsMl1ohk2AAAECBAi0VyC3L4TtlTQyAgQENtYAgU4JCGw6VU6TIUCAAIEcBHL7fS6wyWFVGSMBAgQIECCQlUBuXwizwjVYAgTssLEGCOQrILDJt3ZGToAAAQKZCuT2+1xgk+lCM2wCBAgQIECgvQK5fSFsr6SRESAwRkBgY1kQyFdAYJNv7YycAAECBDIVyO33ucAm04Vm2AQIECBAgEB7BXL7QtheSSMjQEBgYw0Q6JSAwKZT5TQZAgQIEMhBILff5wKbHFaVMRIgQIAAAQJZCeT2hTArXIMlQMAOG2uAQL4CpQObuCCHGzf5lsTICRAgQKDrArn9Ps/h3/ulv9B0fZGZHwECBAgQINBugdy+ELZbs/rRxRfg0Tve1feiRQK1CQhsaqPVMIHaBdzfqJ1YBwQIECBAYKFAbr/PBTZWMAECBAgQIECgYoHcvhBWPH3NESBQr4DApl5frROoU0BgU6eutgkQIECAwBiB3H6fC2wsYwIECBAgI7b/UwAAIABJREFUQIBAxQK5fSGsePqaI0CgXgGBTb2+WidQp4DApk5dbRMgQIAAAYFNI2vAF5pGmHVCgAABAgQIVCUgsKlKUjsECIwRENhYFgTyFXB/I9/aGTkBAgQIZCqQ2+9zO2wyXWiGTYAAAQIECLRXILcvhO2VNDICBAQ21gCBTgkIbDpVTpMhQIAAgRwEcvt9LrDJYVUZIwECBAgQIJCVQG5fCLPCNVgCBOywsQYI5CsgsMm3dkZOgAABApkK5Pb7XGCT6UIzbAIECBAgQKC9Arl9IWyvpJERIDBGQGBjWRDIV0Bgk2/tjJwAAQIEMhXI7fe5wCbThWbYBAgQIECAQHsFcvtC2F5JIyNAQGBjDRDolIDAplPlNBkCBAgQyEEgt9/nApscVpUxEiBAgEArBOIXdg7/4mwFVs8HkdsXwp6Xy/QJ5CZgh01uFTNeAv8nILCxGggQIECAQMMCuf0+z+G+U0u/0Lht1/BnS3cECBAgQCAbgdy+EGYDa6AECISAwMY6IJCvQEvvb+QLauQECBAgQGApgdx+nwtslqqof06AAAECBAgQKCmQ2xfCktNzOgECsxUQ2MzWX+8EphEQ2Eyj51oCBAgQILAMgdx+nwtsllFklxAgQIAAAQIEFhPI7QuhahIgkJWAwCarchksgQUCAhsLggABAgQINCyQ2+9zgU3DC0R3BAgQIECAQPcFcvtC2P2KmCGBTgkIbDpVTpPpmYDApmcFN10CBAgQmL1Abr/PBTazXzNGQIAAAQIECHRMILcvhB3jNx0CXRcQ2HS9wubXZQGBTZera24ECBAg0EqB3H6fC2xauYwMigABAgQIEMhZILcvhDlbFx17fOkdvctd9FrnEWiZgMCmZQUxHAIlBAQ2JbCcSoAAAQIEqhDI7fe5wKaKqmuDAAECBAgQIDBPILcvhIpHgEBWAgKbrMplsAQWCAhsLAgCBAgQINCwQG6/zwU2DS8Q3REgQIAAAQLdF8jtC2H3K2KGBDolILDpVDlNpmcCApueFdx0CRAgQGD2Arn9PhfYzH7NGAEBAgQIECDQMYHcvhB2jN90CHRdQGDT9QqbX5cFBDZdrq65ESBAgEArBXL7fS6waeUyMigCBAgQIEAgZ4HcvhDmbG3sBHooILDpYdFNuTMCApvOlNJECBAgQCAXgdx+nwtscllZxkmAAAECBAhkI5DbF8JsYA2UQKUC8VNoNPuotIO6GhPY1CWrXQL1Cwhs6jfWAwECBAgQWCCQ2+9zgY0FTIAAAQIECBCoWCC3L4QVT19zBAjUKyCwqddX6wTqFBDY1KmrbQIECBAgMEYgt9/nAhvLmAABAgQIECBQsUBuXwgrnr7mCBCoV0BgU6+v1gnUKSCwqVNX2wQIECBAQGDTyBrwhaYRZp0QIECAAAECVQkIbKqS1A6BmgXyfCqawKbmZaF5AjUKzOD+RnSZw9/VrVFd0wQIECDQa4Hcfp/n8G/tGXyh6fUaNnkCBAgQIEBgSoHcvhBOOV2XEyBQh8DkMElgU4e3Ngk0I+D+RjPOeiFAgAABAnMCuf0+F9hYvAQIECBAgACBigVy+0JY8fQ1R4BAvQICm3p9tU6gTgGBTZ262iZAgAABAmMEcvt9LrCxjAkQIECAAAECFQvk9oWw4ulrjgCBegUENvX6ap1AnQICmzp1tU2AAAECBAQ2jawBX2gaYdYJAQIECBAgUJWAwKYqSe0QIDBGQGBjWRDIV8D9jXxrZ+QECBAgkKlAbr/P7bDJdKEZNgECBAgQINBegdy+ELZX0sgIEBDYWAMEOiUgsOlUOU2GAAECBHIQyO33ucAmh1VljAQIECBAgEBWArl9IcwK12AJELDDxhogkK+AwCbf2hk5AQIECGQqkNvvc4FNpgvNsAkQIECAAIH2CuT2hbC9kkZGgMAYAYGNZUEgXwGBTb61M3ICBAgQyFQgt9/nApsKF1p888oBtMIpa4oAAQIECBAYI5DbF0JFJEAgKwGBTVblMlgCCwQENhYEAQIECBBoWCC33+c55Au+0DS8iHVHgAABAgQITCeQ2xfC6WbragIEGhYQ2DQMrjsCFQq4v1EhpqYIECBAgEARgdx+nwtsilTVOQQIECBAgACBEgK5fSEsMTWnEiAwewGBzexrYAQElisgsFmunOsIECBAgMAyBXL7fS6wWWahXUaAAAECBAgQmCSQ2xdClSRAICsBgU1W5TJYAgsEBDYWBAECBAgQaFggt9/nApuGF4juCOQr4C1N+dbOyAkQaFogty+ETfvojwCBqQQENlPxuZjATAUENjPl1zkBAgQI9FEgt9/nAps+rlJzJkCAAAECBGoVyO0LYa0YGidAoGoBgU3Votoj0JyAwKY5az0RIECAAIGBQG6/z7MLbKwzAgQIECBAgECGAjl858qQ1ZAJ9FJAYNPLspt0RwRGP78dmZZpECBAgACBrARa/fu81YP73zL7QpPVejdYAgQIECBAYIxADt+5FI4AgTwEBDZ51MkoCYwTcH/DuiBAgAABArMXaPXv81YPTmAz+9VrBAQIECBAgEAlAjl856pkohohQKB2AYFN7cQ6IFCbgMCmNloNEyBAgACBwgKt/n3e6sEJbAovMicSIECAAAEC7RbI4TtXuwWNjgCBoYDAxlogkK+AwCbf2hk5AQIECHRHoNW/z1s9uO6sATMhQIAAAQIECBAgQIBAJQICm0oYNUKAAAECBAgQIECgfQICm/bVxIgIECBAgAABAgQIECAwSUBgY20QIECAAAECBAgQ6KiAwKajhTUtAgQIECBAgAABAgQ6KSCw6WRZTYoAgTYKxE0zz7FrY2WMiQABAt0VENh0t7ZmRoAAAQIECBAgQIBA9wQENt2rqRkRIECAAAECBAgQGAgIbCwEAgRmKODvK80QX9cECBAgQIBAngICmzzrZtQECBAgQIAAAQIElhQQ2CxJ5AQCBAgQIECAAAECBAi0RkBg05pSGAgBAgQIECBAgACBagUENtV6ao0AAQIECBAgQIAAAQJ1Cghs6tTVNgECBAgQIECAAIEZCghsZoivawIECBAgQIAAAQIECJQUENiUBHM6AQIECBAgQIAAgVwEBDa5VMo4CRAgQIAAAQIECBAgkJLAxiogQIAAAQIECBAg0FEBgU1HC2taBAgQIECAAAECBAh0UkBg08mymhQBAgQIECBAgACBlAQ2VgEBAgQIECBAgAABAgTyERDY5FMrIyVAgAABAgQIECBQSkBgU4rLyQQIECBAgAABAgQIEJipgMBmpvw6J0CAAAECBAgQIFCfgMCmPlstEyBAgAABAgQIECBAoGoBgU3VotojQIAAAQIECBAg0BIBgU1LCmEYBAgQIECAAAECBAgQKCAgsCmA5BQCBAgQIECAAAECOQoIbHKsmjETIECAAAECBAgQINBXAYFNXytv3gQIECBAgAABAp0XENh0vsQmSIAAAQIECBAgQIBAhwQENh0qpqkQIECAAAECBAgQmC8gsLEeCBAgQIAAAQIECBAgkI+AwCafWhkpAQIECBAgQIAAgVICAptSXE4mQIAAAQIECBAgQIDATAUENjPl1zkBAgQIECBAgACB+gQENvXZapkAAQIECBAgQIAAAQJVCwhsqhbVHgECBAgQIECAAIGWCAhsWlIIwyBAgAABAgQIECBAgEABAYFNASSnECBAgAABAgQIEMhRQGCTY9WMmQABAgQIECBAgACBvgoIbPpaefMmQIAAAQIECBDovIDApvMlNkECBAgQIECAAAECBDokILDpUDFNhQABAgQIECBAgMB8AYGN9UCAAAECBAgQIECAAIF8BAQ2+dTKSAkQIECAAIGZCsSt79GvTjMdkM4JLCkgsFmSyAkECBAgQIAAAQL9EfCjrj+1znamAptsS2fgBAgQIECAAAECBBYXENhYIQQIECBAgAABAgQIEMhHQGCTT62MlAABAgQIECBAgEApAYFNKS4nEyBAgAABAgQIECBAYKYCApuZ8uucAAECBAgQIECAQH0CApv6bLVMgAABAgQIECBAgACBqgUENlWLao8AAQIECBAgQIBASwQENi0phGEQIECAAAECBAgQIECggIDApgCSUwgQIECAAAECBAjkKCCwybFqxkyAAAECBAgQIECAQF8FBDZ9rbx5EyBAgAABAgQIdF5AYNP5EpsgAQIECBAgQIAAAQIdEhDYdKiYpkKAAAECBAgQIEBgvoDAxnogQIAAAQIECBAgQIBAPgICm3xqZaQECBAgQIAAAQIESgkIbEpxOZkAAQIECBAgQIAAAQIzFRDYzJRf5wQIECBAgAABAgTqExDY1GerZQIECBAgQIAAAQIECFQtILCpWlR7BAgQIECAAAECBFoiILBpSSEMgwABAgQIECBAgAABAgUEBDYFkJxCgAABAgQIECBAIEcBgU2OVTNmAgQIECBAgEDlAvG1cPQ+cOWdaJAAgekFBDbTG2qBAAECBAgQIECAQCsFBDatLItBESBAgAABAgQIECBAYKyAwMbCIECAAAECBAgQINBRAYFNRwtrWgQIECBAgAABAgQIdFJAYNPJspoUAQIECBAgQIAAgZQENlYBAQIECBAgQIAAAQIE8hEQ2ORTKyMlQIAAAQIECBAgUEpAYFOKy8kECBAgQIAAAQIECBCYqYDAZqb8OidAgAABAgQIECBQn4DApj5bLRMgQIAAAQIECBAgQKBqAYFN1aLaI0CAAAECBAgQINASAYFNSwphGAQIECBAgEC1AvElZ/SuZrU9aI0AAQIzERDYzIRdpwS6JuCbUtcqaj4ECBAg0A0BgU036mgWBAgQIECAAAECBAj0Q0Bg0486myUBAgQIECBAgEAPBQQ2PSy6KRMgQIAAAQIECBAgkK2AwCbb0hk4AQIECBAgQIAAgcUFBDZWCAECBAgQIECAAAECBBYRaNmDgwQ2VisBAgQIECBAgACBjgoIbDpaWNMiQKBpgZbdyml6+vojMF/Ax8F6IECAQJ0CAps6dbVNgAABAgQIECBAYIYCApsZ4uuaAAECBAgQIECAAAECJQUENiXBnE6AAAECBAgQIEAgFwGBTS6VMk4CBAgQIECAAAECBAikJLCxCggQIECAAAECBAh0VEBg09HCmhYBAgQIECBAgAABAp0UENh0sqwmRYAAAQIECBAgQCAlgY1VQIAAAQIECBAgQIAAgXwEBDb51MpICRAgQIAAAQIECJQSENiU4nIyAQIECBAgQIAAAQIEZiogsJkpv84JECDQrEDcuBv9g7/ZEeiNAAECBJoUENg0qa0vAvMFfOuyHggQIECAAAECBMoLCGzKm7mCAAECBAgQIECAQBYCApssymSQBAgQIECAAAECBAgQGAgIbCwEAgQIECBAgAABAh0VENh0tLCmRYAAAQIECBAgQIBAJwUENp0sq0kRIECAAAECBAgQSElgYxUQIECAAAECBAgQIEAgHwGBTT61MlICBAgQIECAAAECpQQENqW4nEyAAAECBAgQIECAAIGZCghsZsqvcwIECBAgQIAAAQL1CQhs6rPVMgECBAgQIECAAAECBKoWENhULao9AgQIECBAgAABAi0RENi0pBCGQYAAAQIECBAgQIAAgQICApsCSE4hQIAAAQIECBAgkKOAwCbHqhkzAQIECBAgQIAAAQJ9FRDY9LXy5k2AAAECBAgQINB5AYFN50tsggQIECBAgAABAgQIdEhAYNOhYpoKAQIECBAgQIAAgfkCAhvrgQABAgQIECBAgAABAvkICGzyqZWREiBAgAABAgQIECglILApxeVkAgQIECBAgAABAgQIzFRAYDNTfp0TIECAAAECBAgQqE9AYFOfrZYJECBAgAABAgQIECBQtYDApmpR7REgQIAAAQIECBBoiYDApiWFMAwCBAgQIECAAAECBAgUEBDYFEByCgECBAgQIECAAIEcBQQ2OVbNmAkQIECAAAECBAgQ6KuAwKavlTdvAgQIECBAgACBzgsIbDpfYhMkQIAAAQIECBAgQKBDAgKbDhXTVAgQIECAAAECBAjMFxDYWA8ECBAgQIAAAQIECBDIR0Bgk0+tjJQAAQIECBAgQIBAKQGBTSkuJxMgQIAAAQIECBAgQGCmAgKbmfLrnAABAgQIECBAgEB9AgKb+my1TIAAAQIECBAgQIAAgaoFBDZVi2qPAAECBAgQIECAQEsEBDYtKYRhECBAgAABAgQIECBAoICAwKYAklMIECBAgAABAgQI5CggsMmxasZMgAABAgQIECBAgEBfBQQ2fa28eRMgQIAAAQIECHReQGDT+RKbIAECBAgQIECAAAECHRIQ2HSomKZCgAABAgQIECBAYL6AwMZ6IECAAAECBAgQIECAQD4CApt8amWkBAgQIECAAAECBEoJCGxKcTmZAAECBAgQIECAAAECMxUQ2MyUX+cECBAgQIAAAQIE6hMQ2NRnq2UCBAgQIECAAAECBAhULSCwqVpUewQIECBAgAABAgRaIiCwaUkhDIMAAQIECBAgQIAAAQIFBAQ2BZCcQoAAAQIECBAgQCBHAYFNjlUzZgIECBAgQIAAAQIE+iogsOlr5c2bAAECBAgQIECg8wICm86X2AQJECBAgAABAgQIEOiQgMCmQ8U0ld4JjH5+ewdgwgQIECBAoAUCrc5EWj24FhTPEAgQIECAAAECBAgQINAmAYFNm6phLATKCQhsynk5mwABAgQI1CHQ6kyk1YOroxraJECAAAECBAgQIECAQMYCApuMi2fovRcQ2PR+CQAgQIAAgRYItDoTafXgWlA8QyBAgAABAgQIECBAgECbBAQ2baqGsRAoJyCwKefVsbPjFpwl0LGimg4BAnkKtDoTafXg8qy3URMgQIAAAQIECBAgQKA2AYFNbbQaJlC7wILP7+OPu3lfu7gOCBAgQKD3AitWrBSBtDoTafXger+aABAgQIAAAQIECBAgQGChgMDGiiCQr4DAJt/aGTkBAgQIZCogsMm0cIZNgAABAgQIECBAgACBDAQENhkUyRAJTBAQ2FgaBAgQIECgYQGBTcPguiNAgAABAgQIECBAgECPBAQ2PSq2qXZOQGDTuZKaEAECBAi0XUBg0/YKGR8BAgQIECBAgAABAgTyFRDY5Fs7IycgsLEGCBAgQIBAwwICm4bBdUeAAAECBAgQIECAAIEeCQhselRsU+2cgMCmcyU1IQIECBBou4DApu0VMj4CBAgQIECAAAECBAjkKyCwybd2Rk5AYGMNECBAgACBhgUENg2D644AAQIECBAgQKBnAitSSqO3rHtGYLq9FhDY9Lr8Jp+5gMAm8wIaPgECBAjkJyCwya9mRkyAAAECBAgQIJCBgJwmgyIZYhMCApsmlPVBoB4BgU09rlolQIAAAQITBQQ2FgcBAgQIECBAgAABAgQI1CUgsKlLVrsE6hcQ2NRvrAcCBAgQILBAQGBjQRAgQIAAAQIECBAgQIBAXQICm7pktUugfgGBTf3GeiBAgAABAgIba4AAAQIECBAgQIAAAQIEGhEQ2DTCrBMCtQgIbGph1SgBAgQIEJgsYIeN1UGAAAECBAgQIECAAAECdQkIbOqS1S6B+gUENvUb64EAAQIECCwQENhYEAQIECBAgAABAgQIECBQl4DApi5Z7RKoX0BgU7+xHggQIECAgMDGGiBAgAABAgQIECBAgACBRgQENo0w64RALQICm1pYNUqAAAECBCYL2GFjdRAgQIAAAQIECBAgQIBAXQICm7pktUugfgGBTf3GeiBAgAABAgsEBDYWBAECBAgQIECAAAECBAjUJSCwqUtWuwTqFxDY1G+sBwIECBAgILCxBggQIECAAAECBAgQIECgEQGBTSPMOiFQi4DAphZWjRIgQIAAgckCdthYHQQIECBAgAABAgQIECBQl4DApi5Z7RKoX0BgU7+xHggQIECAwAIBgY0FQYAAAQIECBAgQIAAAQJ1CQhs6pLVLoH6BQQ29RvrgQCBcQLxp88KNAT6KSCw6WfdzZoAAQIECBAgQIAAAQJNCAhsmlDWB4F6BAQ29bhqlQABAgQITBQQ2FgcBAgQIECAAAECBAgQIFCXgMCmLlntEqhfQGBTv7EeCBAgQIDAAgGBjQVBgAABAgQIECBAgAABAnUJCGzqktUugfoFBDb1G+uBAAECBAgIbKwBAgQIECBAgAABAgQIEGhEQGDTCLNOCNQiILCphVWjBAgQIEBgsoAdNlYHAQIECBAgQIAAAQIECNQlILCpS1a7BOoXENjUb6wHAgQIECCwQEBgY0EQIECAAAECBAgQIECAQF0CApu6ZLVLoH4BgU39xnpopUAs/RWtHJlBESDQfQGBTfdrbIYECBAgQIAAAQIECBCYlYDAZlby+iUwvYDAZnpDLRAgQIAAgVICAptSXE4mQIAAAQIECBAgQIAAgRICApsSWE4l0DIBgU3LCmI4BAgQINB9AYFN92tshgQIECBAgAABAgQIEJiVgMBmVvL6JTC9gMBmekMtECBAgACBUgICm1JcTiZAgAABAgQIECBAgACBEgICmxJYTiXQMgGBTcsKYjgECBAg0H0BgU33a2yGBAgQIECAAAECBAgQmJWAwGZW8volML2AwGZ6Qy0QIECAAIFSAgKbUlxOJkCAAAECBAgQIECAAIESAgKbElhOJdAyAYFNywpiOAQIECDQfQGBTfdrbIYECBAgQIAAAQIECBCYlYDAZlby+iUwvYDAZnpDLRAgQIAAgVICAptSXE4mQIAAAQIECBAgQIAAgRICApsSWE4l0DIBgU3LCmI4BAgQINB9AYFN92tshgQIECBAgAABAgQIEJiVgMBmVvL6JTC9gMBmekMtECBAgACBUgICm1JcTiZAgAABAgQIECBAgACBEgICmxJYTiXQMgGBTcsKYjgECBAg0H0BgU33a2yGBAgQIECAAAECBAgQmJWAwGZW8volML2AwGZ6Qy0QIECAAIFSAgKbUlxOJkCAAAECBAgQIECAAIESAgKbElhOJdAyAYFNywpiOAQIECDQfQGBTfdrbIYECBAgQIAAAQIECBCYlYDAZlby+iUwvYDAZnpDLRAgQIAAgVICAptSXE4mQIAAAQIECBAgQIAAgRICApsSWE4l0DIBgU3LCmI4BAiME4g/qlagIdAZAYFNZ0ppIgQIECBAgAABAgQIEGidgMCmdSUxIAKFBQQ2hamcSIAAAQIEqhEQ2FTjqBUCBAgQIECAAAECBAgQWFlAYGNVEMhXQGCTb+2MnAABAgQyFRDYZFo4wyZAgAABAgQIECBAgEAGAgKbDIpkiAQmCAhsLA0CBAgQINCwgMCmYXDdESBAgAABAgQIECBAoEcCApseFdtUOycgsOlcSU2IAAECBNouILBpe4WMjwABAgQIECBAgAABAvkKCGzyrZ2RExDYWAMECBAgQKBhAYFNw+C6I0CAAAECBAgQIECAQI8EBDY9Krapdk5AYNO5kpoQAQIECLRdQGDT9goZHwECBAgQIECAAAECBPIVENjkWzsjJyCwsQYIECBAgEDDAgKbhsF1R4AAAQIECBAgQIAAgR4JCGx6VGxT7ZyAwKZzJTUhAgQIEGi7gMCm7RUyPgIECBAgQIAAAQIECOQrILDJt3ZGTkBgYw0QIECAAIGGBQQ2DYPrjgABAgQIECBAgAABAj0SENj0qNim2jkBgU3nSmpCBAgQINB2AYFN2ytkfAQIECBAgAABAgQIEMhXQGBTQe1WpJRGIStoVhMElhIQ2Cwl5J8TIECAAIGKBQQ2FYNqjgABAgQIECBAgAABAgTmBAQ2FgOBfAUENvnWzsgJECBAIFMBgU2mhTNsAgQIECBAgAABAgQIZCAgsMmgSIZIYIKAwMbSIECAAAECDQsIbBoG1x0BAgQIECBAgAABAgR6JCCw6VGxTbVzAgKbzpXUhAgQIECg7QICm7ZXyPgIECBAgAABAgQIECCQr4DAJt/aGTkBgY01QIAAAQIEGhYQ2DQMrjsCBAgQIECAAAECBAj0SEBg06Nim2rnBAQ2nSupCREgQIBA2wUENm2vkPERIECAAAECBAgQIEAgXwGBTb61M3ICAhtrgAABAgQINCwgsGkYXHcECBAgQIAAAQIECBDokYDApkfFNtXOCQhsOldSEyJAgACBtgsIbNpeIeMjQIAAAQIECBAgQIBAvgICm3xrZ+QEBDbWAAECBAgQaFig9sBmRUpp9Bv6FHOM5hwECGQoUPGfBRkKGDIBAgQIECBAoJcCAptelt2kOyIgsOlIIU2DAAECBPIRqD2wqZhCYFMxqOYIECBAgAABAgQIECBQo4DApkZcTROoWUBgUzOw5gkQIECAwKiAwMaaIECAAAECBAgQIECAAIG6BAQ2dclql0D9AgKb+o31QIAAAQIEFggIbCwIAgQIdE7AA+g6V9K2T8iSa3uFjI8AAQKzFBDYzFJf3wSmExDYTOfnagIECBAgUFpAYFOazAUECBAgQIAAAQIECBAgUFBAYFMQymkEWiggsGlhUQyJAAECBLotILDpdn3NjgABAgQIECBAgAABArMUENjMUl/fBKYTENhM5+dqAgQIECBQWkBgU5rMBQQIECBAgAABAgQIECBQUEBgUxDKaQRaKCCwaWFRDIkAAQIEui0gsOl2fc2OAAECBAgQIECAAAECsxQQ2MxSX98EphMQ2Ezn52oCBAgQIFBaQGBTmswFBAgQIECAAAECBAgQIFBQQGBTEMppBFooILBpYVEMiQABAt0UiH/lrOjm1ErOSmBTEszpBAgQIECAAAECBAgQIFBYQGBTmMqJBFonILBpXUkMiAABAgS6LiCw6XqFzY8AAQIECBAgQIAAAQKzExDYzM5ezwSmFRDYTCvoegIECBAgUFJAYFMSzOkECBAgQIAAAQIECBAgUFhAYFOYyokEWicgsGldSQyIAAECBLouILDpeoXNjwDYn5MMAAAgAElEQVQBAgQIECBAgAABArMTENjMzl7PBKYVENhMK+h6AgQIECBQUkBgUxLM6QQIECBAgAABAgQIECBQWEBgU5jKiQRaJyCwaV1JDIgAAQIEui4gsOl6hc2PAAECBAgQIECAAAECsxMQ2MzOXs8EphUQ2Ewr6HoCBAgQIFBSQGBTEszpBAgQIECAAAECBAgQIFBYQGBTmMqJBFonILBpXUkMiAABAgS6LiCw6XqFzY8AAQIECBAgQIAAAQKzExDYzM5ezwSmFRDYTCvoegIECBAgUFJAYFMSzOkECBAgQIAAAQIECBAgUFhAYFOYyokEWicgsGldSQyIAAECBLouILDpeoXNjwABAgQIECBAIAuBFSml0TvbWQzcIAksLiCwsUII5CsgsMm3dkZOgAABApkKCGwyLZxhEyBAgAABAgQIECBAIAMBgU0GRTJEAhMEBDaWBgECBAgQaFhAYNMwuO4IECBAgAABAgQIECDQIwGBTY+KbaqdExDYdK6kJkSAAAECbRcQ2LS9QsZHgAABAgQIECBAgACBfAUENvnWzsgJCGysAQIECBAg0LCAwKZhcN0RIECAAAECBAgQIECgRwICmx4V21Q7JyCw6VxJTYgAAQIE2i4gsGl7hYyPAAECBAgQIECAAAEC+Qp0MLBZkVIanVa+BTJyAosICGwsDwIECBAg0LCAwKZhcN0RIECAAAECBAgQIECgRwIdDGx6VD1T7buAwKbvK8D8CRAgQKBxAYFN4+Q6JECAAAECBAgQIECAQG8EBDa9KbWJdlBAYNPBopoSAQIECLRbQGDT7voYHQECBAgQIECAAAECBHIWENjkXD1j77uAwKbvK8D8CRAgQKBxAYFN4+Q6JECAAAECBAgQIECAQG8EBDa9KbWJdlBAYNPBopoSAQIECLRbQGDT7voYHQECBAgQIECAAAECBHIWENjkXD1j77uAwKbvK8D8CRAgQKBxAYFN4+Sz6nBFSmn0t9KsxqJfAgQIECBAgAABAgR6IiCw6UmhTbOTAgKbTpbVpAgQIECgzQICmzZXx9gIECBAgAABAgQIECCQt4DAJu/6GX2/BQQ2na1/lDb+Yq+DAAECBNomILBpW0WMhwABAgQIECBAgAABAt0RENh0p5Zm0j8BgU3/am7GBAgQIDBjAYHNjAugewIECBAgQIAAAQIECHRYQGDT4eKaWucFBDadL3E1E7RfpxpHrRAgQCAEBDbWAQECBAgQIECAAAECBAjUJSCwqUtWuwTqFxDY1G+sBwIECBAgsEBAYGNBECBAgAABAgQIECBAgEBdAgKbumS1S6B+AYFN/cZ6IECAAAECAhtrgAABAgQIECBAgAABAgQaERDYNMKsEwK1CAhsamHVKAECBAgQmCxgh43VQYAAAQIECBAgQIAAAQJ1CQhs6pLVLoH6BQQ29RvrgQABAgQILBAQ2FgQBAgQIECAAAECBAgQIFCXgMCmLlntEqhfQGBTv7EeCBAgQICAwMYaIECAAAECBAgQIECAAIFGBAQ2jTDrhEAtAgKbWlg1SoAAAQIEJgvYYWN1ECBAgAABAgQIECBAgEBdAgKbumS1S6B+AYFN/cZ6IECAAAECCwQENhYEAQIECBAgQIAAAQIECNQlILCpS1a7XRXYIqX0rZZMTmDTkkIYBgECBAj0R0Bg059amykBAgQIECBAgAABAgSaFhDYNC2uv9wF/ialtENK6aSU0k0znozAZsYF0D0BAgQI9E9AYNO/mpsxAQIECBAgQIAAAQIEmhIQ2DQlrZ+uCPxeSumelNKT/zewmWVwI7CZ0ap65JFH0i233JJuuummwX/feeed6d577x2M5klPelLaYost0mabbZa22267tOOOO6b1118/jbnBN6PR65YAgVkI/Pd//3fab7/90rXXXjvX/Ve+8pW07bbbzmI4+pxCQGAzBZ5LCRAgQIAAAQIECBAgQGBRAYGNBUKgvEDssjlx3mWx02YWwY3Apnztln3F448/nn7wgx+ks88+O1188cXpoYceKtzWK17xinTUUUelHXbYIa222mqFr3NivwSauKE/ro+yyuuss07aaqutBkHD7rvvnrbccsvWrev3ve996T3vec/c1C655JJBWFL18ctf/jK94x3vSB/+8IeX7KuJ+lY9P+2NFxDYWBkECBAgQIAAAQIECBAgUJeAwKYuWe12WWD+Lpv582w6uBHYNLTKHn744XTqqaemc845J8X/vdwjgpvTTz89bbrppsttwnUdFmjihn4Vgc1oCWI32THHHJP22muvtMYaa7SiQgKbVpShs4MQ2HS2tCZGgAABAgQIECBAgACBmQsIbGZeAgPIVGB0l80sghuBTQOL56677kpHHnlkuu666yrpbaONNkpnnnlmes1rXuMxaZWIdqeRXAObYQXe9ra3pZNPPnnwWMBZHwKbWVeg2/0LbLpdX7MjQIAAAQIECBAgQIDALAUENrPU13fOApN22TQZ3Ahsal5B3/nOd9IhhxySbr755pV6ivfTvPnNb0477bRTespTnpJWX331wTm/+c1v0s9+9rP0ve99L11zzTUpHsU0fL/NsJG4of2hD30o7bvvvkKbmmuYU/O5BzZhfdhhh6XTTjstrbnmmjOlF9jMlL/znQtsOl9iEyRAgAABAgQIECBAgMDMBAQ2M6PXcQcEFttl00RwI7CpcRF997vfTQcffPBKYc1zn/vcwWPNdt5557TKKqssOYJHHnkkXXDBBen973//gvfexE6biy66aPBeGweBEJhVYPPe9743nXDCCYWK8Oijj6Yf/ehH6ZZbbhm8t+Xaa69dcF2EkbHe99lnn0Lt1XVSGwObuuaq3eYFBDbNm+uRAAECBAgQIECAAAECfREQ2PSl0uZZh0CRXTZ1BjcCmzqqmlKKkCVeJH7hhRcu6GGPPfZI5513Xoqwpczx+OOPp69+9avp8MMPT7fffvvcpbE75+KLL04bbrhhmeac21GBHAKb+fS//vWvB+HMcccdt+DdTvG4v49+9KNp7bXXnlmlBDYzo+9FxwKbXpTZJAkQIECAAAECBAgQIDATAYHNTNh12iGBorts6ghuBDY1LKQIVz7ykY+kQw89dEHrr3rVqwZhzTThype+9KV04IEHLnhE2hlnnDEIh8bcAKxhdppss0BugU1Y/vKXvxys39htMzxil008DnDbbbedGbfAZmb0vehYYNOLMpskAQIECBAgQIAAAQIEZiIgsJkJu047JFB2l02VwY3ApoaFdM8996T9998//eu//utc67Gj5hOf+MTUN6Dj/TYnnnhi+sAHPjDX9i677JI+/vGPpw022KCG2WgyJ4EcA5vwvf7669Ouu+66gDoe93fAAQfMjF9gMzP6XnQssOlFmU2SQLsEVqSURn+5t2uERkOAAAECBAgQIFCRgMCmIkjN9FpgObtsqghuBDYVLLtAjN/AwyMe5XTIIYcsaDleov7Od74zrbrqqlP3eMcdd6S999473X333XNtXXfddemlL31pqbYfe+yx9L3vfW/wDpEbb7xx8Ki1e++9d9DG1ltvnV74whemP/uzP0svetGL0mqrrVaq7UknR6DwhS98IX36058ePOLtoYceSrGbIvqKd/HEo7Ce/exnF3q3z6Q+4v0oN9xww2BeMadvfvObg1M32WSTtOWWW6bY6fTyl788rbXWWpXMKRr58Y9/PHiEV8wr+nvd61432DEy6ZFeEbz9x3/8R4q6xa6peN9R1GJ4hP/znve8wTi32267wmPNNbCJuf/5n//5gsf9lXkvTmWFnNfQYoFN7KK76667BjvpPv/5z8/Vbjmfm3E7jC655JK03377VT6t6Ovmm29On/nMZ9LXv/719LWvfW3QR3wGt9hii8Fn8JWvfOXgc1LVZ77ySXSkQYFNRwppGgQIECBAgAABAgSqF/DXLKo37V2LApveldyEaxCYZpfN/OHclFI6KaUU/13kENgUUSpxzk9/+tP0pje9aXBDdHhE4PHJT34ybbzxxiVamnzqz3/+80EgdMUVV8yddOaZZw4eK1X0+Na3vpXihvj8cU66dquttkqnnnpqivflLPXYtdhV9Kd/+qdzTQ1vukdAcfnll6eTTjppQTAxrs83vvGN6eSTT05PfepTi05ncF6EP/F4uA996EOD/3uxY5111knHH398eutb35qe8IQnLNnPpHnFjfvPfvaz6Zhjjlkwr912222wo2rddddd0HaEZBEmhcuXv/zlJfuNE2J3Vrjts88+aY011lj0mq4HNtPOr8z1kwKbhx9+ePB5OOeccxa8d2e0MEU/N2UCmzLjnz+eeFfQlVdeOVh384PBxT7zsYvvJS95yVThaaEF3tOTBDY9LbxpEyBAgAABAgQIECBAoAEBgU0DyLrohcC0u2zmIxUNbgQ2FS+t+Fvrr371q9P9998/1/IJJ5wweIxZFbtrph1uBCcRJMRun6VCjfl9xd/Ajxu4EXAs9jfvxwUbf/VXf5Vih9Hf/E0s8WJHPB7r3HPPTc985jMLXfCNb3wjvf3tb1/wGLoiF77hDW8YhDzrrbfeoqePm1cEPhHEhUncxJ9/jAtswv7v/u7vUgQBo+cXGeuRRx45CLLWXHPNiacv94Z+kf6H54zrY9rdMEV32Ew7vzLXjwts4rP9rne9K51//vmFyIp8buoObGKtHXfccYOAqcwRY48/uyIIttumjFyxcwU2xZycRYAAAQIECBAgQIAAAQLlBQQ25c1cQWCcQFW7bOa3vVRwI7CpeC3GY7DiBv7wiJuesYtl5513rrin8s3F7o5LL700HXbYYcsKDIrcwB0NNiLUeOITn5iOPvro0gN+y1veMgg4ltoB853vfGew4yge9bScIx5fFjez119//YmXjwts4tFqseslHmc2eowGNrETZzTcCc+Y44EHHpj++I//OK2++uopzosgLR7n9sEPfjDdcsstC5q+4IILBnOdtNOpTCCxHKu4po7A5rbbbkt77rnngqAzdkqFz/xj2vmVuX40sPnYxz6WHnjggcFajsfrHX744em1r33tYCfYKquskiJ4+fa3v53OO++8wTul5v8ZEHPZd999x9atzsDmkUceWSlgit1lMYd45Nr8sUcNIoiKdVp07MtdQ65L49bC/Cdrto6o1YNrnZYBESBAgAABAgQIECBAYLYCApvZ+uu9WwJV7rKZLzMpuBHYVLh+fvWrX6W//Mu/XPC377fZZptBSBKPtZr1Ee9KiXBg+J6aGE+EBvG/vfnNb06bbrrpIDSIYCduTMcjlOLm8/xHKG2wwQYp3q8Rj0oad4wGG8997nPTz372s0Gf4/qKXSf/9V//lT71qU+l008/fcGunyJh14MPPji4qX/VVVctGE4EJrEjJfyf/OQnD/5ZPEou3ptz1llnDQKR+UfcnI+b2JN2EozOK3Yoxc6FCy+8cKzDaGBzzz33pP33339uB1Csh7//+79Pu++++8TwJYKbGNP8PnbZZZdBGBB1GHeUCSSWux7rCGzGvfdp3HuZpp1fmetHA5t4v1K88+XpT3/64N01f/InfzKWMNb0RRddNNiZMtxJFfWORxi+4AUvWOmaugKb3/72tykelRg7goZHfB5j3b34xS8uPPZnPetZg8/n5ptvvtwl47oxAnbYWBYECBAgQIAAAQIECBAgUJeAwKYuWe32UaCOXTbzHUeDG4FNhass3l8Tj9iKl5APj/j/I/SI8GGWxw9/+MPB2G688ca5YRQJDSJoiZ0E8+cULyWPEOEpT3nKSlMaDTaGJyzVV+wsibHF+2vmB0rxbpi4cT7ucXJxYzweNRePapt/xKPX4ib1pJ05cYN89BFtEYDETentt99+bJlG5xVzj3bihvwwiArfZz/72YMdRaNHPIYuApvhEWOOMS71mLxxjwobF2QM2y0TSCx3PVYd2EQ4GLuG5q+xSe99mnZ+Za4fDWzCa6nAcmgaazPecxOPFBsek3aM1RXY3HHHHQt2gMU6jdAoHje42DHuc9Wmxzoud9227TqBTdsqYjwECBAgQIAAAQIECBDojsBoYNOdmZkJge4KDIOb/7t7n9LgcUyO5Qvcd999g8cM3XRT8P7/I/6Wfdy4jZ0rszxGdzDEzdt4xFPsGpj0eK3heOORXwcffPCCR47F7pu99tprpSmNC2yir8UeCTVsJF6MHiHG2WefPdfu3nvvPdjNMNwlM7/DO++8M8XjzOY/kiy84z0vSz1GbdyjouIdOBHkrLHGGoXmFSfFo7FibjvssMNEx0cffXSwUyYe7xZHvJcnbpwX2bEwem1cH7smYp7jjjKBxHLXY5WBTQRe7373uwe7PuYfxx57bDrppJNW2vE07fzKXD8usFlsjYx6joZtEfZ89rOfTS984QsXnFpHYBO7a8Iv5jA8yox99LO14447Dt599bSnPW25y8Z1IwICG0uCAAECBAgQIECAAAECBOoScIe3LlntEmhYQGAzHXjRF6dP10v5q2Pnz5ve9KbBu3SGx6Qb4uNaj3URIcpRRx01948POuigdO6556Y111xzwSXjApsDDjhg8I6YtdZaa8nBX3311SneDTM8Jt0ojjFFABKPoBseO+20U7r44ovThhtuuGQ/ccKtt96aIhAa7uiJRz9dfvnl6TnPec5K14+bV9HdFqM7r/bYY4/BONdee+1C44x5xiPYhsd73/veBTs35jdSJpAo1PmYk6YNbCKEih1fUesIEuO9L/OPxR7BNe38ylw/LrCJR+/FDrMix7gAMto87rjjFoR7dQQ2P/jBDwbvzBm+1ylC02uuuSZtu+22RYY+2DkWO+tincYRa/1zn/tcev7zn1/oeictLSCwWdrIGQQIECBAgAABAgQIECCwPAGBzfLcXEWgdQICm+lKMm1gM+7GbZkRfeUrXxl7QzbChpe97GVz79OY9Df9F+tr9G/cT9olMi7YiHfexM6jIkc8xilClLvvvntwerxz47LLLhvsZJl//OQnPxk84u2LX/zi3P98xhlnDHaeLLVjaHhB7LI54ogjBjuNhse4F93HPxs3rwiLYjfPuB05ReZa9Jx4Z028Z2h4tDGwKTqXpc5bajdWmcBlXF9lrh8NbCatxcXmNFq7cTvG6ghsRoPPeFdShC+///u/v1QJ5v756PwXexRf4UadOCcgsLEYCBAgQIAAAQIECBAgQKAuAYFNXbLaJVCfwJdSSn+TUvJItAqN2xrYjO7QWM57dX7+858P3jMSj/IaHuN2G4wGG5tttln69Kc/nTbddNNC0qOGk26S33bbbWnPPfdM999//6DdMo8Zmz+QUZtJj7AbF9g0cQM7Hm0V7w855ZRT5obd1cBmnXXWGTzuLcK91VZbbex6KRO4jGugzPWjgUXZnVHR/+i6iR0q8a6kP/qjP5obXtWBTQTv8Ti0+M/wWOxdUIU+mE6qXEBgUzmpBgkQIECAAAECBAgQIECAAAEClQv8XkrpByml+O86jmFQM3zJyoLA1Q6b6cjbGNiMewdKvPA+buCWOcYFB+PepTJ6g3q33XYbvPti3XXXLdRd0cBmdAfBcm6mx4Cuv/76BS9hn/TOnCI33gtNsORJ8biwCNhuv/32uSu7GNjEu5SOP/74tOWWWy66Q6pM4DKOusz1o4HNW97ylsFj+JZ6P9L8fse9x2b00WJVBzbj2pu0c6zkcnR6hQICmwoxNUWAAAECBAgQIECAAAECBAgQqEkgdr2cWEPbo0HNsAuBTYXY991332B3wE03DfOwNAhG4sbvqquuumRPdTwSbdzOmDKPKJs/6NEb2CeeeGKK/8y/8TgabJTdzVM0sBndGbOcm+kxt9Hx7rLLLunSSy9N66233oJ6TRtELVX8xx57LEWtHnjggRTrKBzi8XDxTp2HHnpoweVdCGy23nrr9IxnPCPFO4ricV1/+Id/mFZZZZWlmFKZwGVcY2WuH13vi7lPGvi4EHf00YVVBzbj5rjcz/ySBXHCsgUENsumcyEBAu0WWJFS8gSOdtfI6AgQIECAAAECBAgQKChQx+6aSUGNwKZgUcqcNvpy+bg2HiN21llnpd/93d8t09SS5xa98TzuvCUbL3jCuJBkNNgoG6QUDWzGvRC+4LAXPW3SI9iqDGziBn28DD6CvVtvvTV9//vfHwQ0RY82BjbLCTOKznf+eUXX/aS2y1xfRWBTpL8mAptJ77daTg1cU42AwKYaR60QIECAAAECBAgQIECAAAECBOoSqHJ3zVJBzXAOdthUWM1f/epXKV5Ef/7558+1OmnHxrTdFrkRHH0IbMpJ1xnYPPLII+mCCy4YBHj33ntvuYHNO1tgs1+69tpr50TKhBFFPzfR+Ghgs5zHihXpT2Cz7I9C1hcKbLIun8ETIECAAAECBAgQIECAAAECHReoandN0aBGYFPTghp9VNcGG2yQRt9ZUUXXRR61JLApL11XYHP33XenI444Il133XVLDmqdddZJMY54bFi8myd24Bx00EFz1wlsZhPYLOexYhHMvf71r09f/epXJwZMApslPxKdPEFg08mymhQBAgQIECBAgAABAgQIECDQEYFpd9eUDWoENjUtnHh01ste9rL08MMPz/WwnL+Zv9Twrr/++rTrrrsuOG3cToOm32cxq0eilX302lK+o/98mkeiPfjggynGd9VVV63U7Q477JB23nnntM0226RNNtkkrbvuuiu91P4Tn/hE2n///QU2E3aMtXmHzWiw+sxnPjNdccUVafPNN5+rZxOBzXLCprKfEeeXExDYlPNyNgECBAgQIECAAAECBAgQIECgKYFpdtcsN6gR2NRU3Z/85CfpDW94Q/riF78418NrXvOa9NGPfjStvfbalfT6+OOPp5NPPjmdcMIJSwY28SL7eI9O3CQeHnUESMO2mwpsRncyhfl5552XnvSkJ1ViPNrINIFN1D5qMP844IAD0oknnpg23njjNObG7YJzBTb/x1HkEWOLLYD77rsv7bfffoP3Bw2PSYFPFe+wue2229Kee+6Z7r///kF3EcxdeumlaaONNprrv+rA5n/+53/SkUcemT7ykY/M9XHRRRelWHOO9ggIbNpTCyMhQIAAAQIECBAgQIAAAQIECMwXWM7ummmDmmH/3mFT8VqMMCXChHiXzfCIECECk9EdMcvt+oc//OEgFLrxxhsXNDHuxvOjjz6ajj766MGYhscxxxwzeD/HqquuutwhTLyuqcDm6quvTq961avmxrHjjjumCDae9rSnVT6naHC5gc24wOywww5Lp512WlpzzTULjfXDH/5weutb3zp3rkeiLf+RaKMBSqAWDWze8Y53pFNPPTWtvvrqheoWJ42u07333nsQpDz5yU+ea6PqwCb+DDrppJMG/xkeEQ7Gf5YKB4fn//a3vx0EwqeccspcG1/60pfS9ttvX3juTlxcQGBjhRAgQIAAAQIECBAgQIAAAQIE2idQdndNVUHNUEJgU8OaGPd+mQgX4sb7+uuvP1WPv/nNb9IZZ5wxCGFGj0k3nkdv+I+7aTzVoOZd3FRgc8cdd6SYR7wbJo663hU0nNpyA5vRtRDh3TXXXJO23XbbwuRldnpMuwOlyKDG9bFYiFSkzaLnxKMGDz/88HTxxRfPXRLvBXrpS19aqInRz0JcVDSwKfu5GbcTblxYWnVgE3O67LLL0j777DNnUnYH2mjQOOndToXQnTRWQGBjYRAgQIAAAQIECBAgQIAAAQIE2idQdHdN1UHNUEJgU8OaiBu1Z599djrqqKMWtF52Z8Xo0KLdT37yk4PdFvPfkTM8b9KN59FdBePeo7EUw+gN3EltNBXYVPWot9FHq016XFxVgU3ZG9+PPPJIOuKII9LHPvaxuRL1eYfNuHCj6CP+fvrTn6Y3velN6TOf+cyC5V40sCn7uRnX37hwqY7AZjQofNaznpUuv/zy9JznPGepj/rgn4/+mVE2rCrUSc9PEtj0fAGYPgECBAgQIECAAAECBAgQINA6gSK7a+oKagQ2NS+HH//4x4MXzY/eHD722GNT/Kfo47CGw4ydNfEeings07iwJs6bdOP5F7/4RTr00EMHf+t+eHzgAx9I73rXuwo/Fu3rX/96evWrXz33Lo5JN3CbCmxiHueee25629veNjenV77ylenCCy9MT3nKUwpVd/SG+mK7dKoKbMruBLrhhhvS/vvvP+ceE+tzYDPuEX8HHXTQYC0s9pmKsDMeRRafg9GjaGAT18XutvgMFnm02D//8z+neH/V8PO6yy67pI9//OOD3WDzjzoCm1//+teDz3cEx8Pjgx/8YHr729++5NjjcWjxOLXY2TU8zjzzzMG8HdUJCGyqs9QSAQIECBAgQIAAAQIECBAgQKAKgcV219Qd1AzHb4dNFZWc0MZ3v/vddPDBB6ebb755wRmveMUrBjdEt9xyyyVvnsaF99xzz+D9E3Gzd3jEo7We8IQnpB/96Edz/9ukG89xwlVXXTV4783w5nH8jftPfepTafPNN19S4MEHHxyET9HG8LjkkksGL28fPZoMbMIlwozoc3hccMEF6ZBDDlnSddyj5WKOseMmXJea12677TZ4Z8666667qN+9996bXv/616evfvWrS9qNNjRp/fQ5sAmj0ceaxWchdtnsu+++Y+v+2GOPpSuvvDL99V//dYp6jB5lApuin5sIA2M9xa6WpdZmHYFN9HnrrbcOHhs4nPOLXvSi9I//+I8p5rDYEZ+n+GwPryu7K2zJP1CcMBAQ2FgIBAgQIECAAAECBAgQIECAAIH2CEzaXdNUUDOUENjUvCbiRd0HHnjg2BvFEdy88Y1vTFtttdVgV8jwZeYRJsR7QuKGa4QC//RP/7RgV03coD7//PNT7Bo44IAD5mawWGATj9aKv3Ef1w2PeI9K3Pxe7DFJsVPouOOOG+xcGR6ve93rBtetvfbaK+k1GdiMe0TcOuusk84555zB+2g/6psAABpVSURBVDtWWWWVsdWN3QcROM3frbTRRhulK664Ir3gBS8Ye81yd9iMuxm/xx57DHZ7PPWpTx3bV8wrAp54V8vtt9++0jnj3oMyPKnr77CJeY4+riv+t6j7kUceOQgaoparrbZait04d91112Dtxu60CCtjzcdnbf7OtzKBTfS16667Dnb0xCPSxh3xWYsdbPGf4RE7beIzs9566610SV2BTfw5cuqpp6YTTjhhrs94l9Z5552XNtxww7Fjv/POOwdB0/wQ9LTTTkvvfOc7C+/Gq/mP1M40L7DpTClNhAABAgQIECBAgAABAgQIEOiAwOjumqaDmiGhwKaBxfRv//Zv6S/+4i/G3nwv233cmI7HE8WN6X//938f/A36u+++e9DMYoFN/PNxO2WGN7pjF8jTn/70QWgUOxIeeOCBdM0116TTTz89xfswhsdSf0u/ycAmxjRup0z877HbIt4ZtMUWW6QnPvGJg+HHe28iBItHQ0UINjyW2qER5y03sIlrRx+NFf9b3PSPIGzrrbeeM4+wJR49F+HCcGdGnLf77rsPbpgPj2HNNt5440FoEG0Mjz4ENhG4hV08nqzMEUFO2P7Lv/xLes973jN3adHAJtZNhC6x82mTTTYZBGqvfe1rB8FbhIMR1ETbZ511Vrr22mvn2o9zI3h9/vOfP3a4dQU2kz7zMZ53v/vdKR4hGGspjoceeihdffXV6W//9m8XfN4XC5rK2Dt3ZQGBjVVBgAABAgQIECBAgAABAgQIEGiHwPzdNbMKaoYSApuG1kQEIHGT+R/+4R+W3WPsxImbxi9+8YsHj9OJACIe/xU7Q+JYKrCJc+IxR7GzZPTdOkUGVWRHTtOBTYw7bnjHzfvYCTDp/T6T5ldkR05cO01gMylUWso8bpbHI9riGH2s2vDa0UfT9SGwibl///vfT/Humvk7QRbznB/Kvf/9719WYBOfrwg9Izwb92i1cf1HOBKP6dt+++0nDq/OwCY6jTHHu57mP55tqbUX/zx20sVutfXXX7/I6c4pKSCwKQnmdAIECBAgQIAAAQIECBAgQIBATQKxu2bHlFL890019VG0WYFNUakKzoudK/Goq9ghUyYw2WyzzQY7dOLxZ/NfrB4vB4/HHZ1yyimD0RUJbOK82AkQN5HjxnX8zfqljgg1IuSJHSvDv5E/6ZpZBDYxlrC94YYb0rHHHptuueWWpaY0+OexCyceLxa+Sx3TBDbRdoQ2scsibvYvZR43+ePxXhFIxPt04hFpEfTNf4TbcLx9DWxi/v/5n/+Zjj/++AXvdhpXx3gHSwR6L3nJSwZB5/ve975lBzbbbLNNih1zRx111JLrLD6v8a6qZzzjGYsur7oDm7Kf+fiMh+uhhx664M+bpT4j/nk5AYFNOS9nEyBAgAABAgQIECBAgAABAgTqEtgipfStuhov2a7ApiRYFafHDfj4W+833XRT+vKXv5y+/e1vp29961tzu0Pi0U1xkzl2tOy0005pyy23HLyTo+rjF7/4xaD/L3zhC+kb3/hG+trXvjboInYjxKPEIsh4+ctfnrbbbru01lprVd19Le1FMPLNb34zffGLXxzsvojwZhiQhGOEITvuuONgXn/wB38w9iX1tQzsfxuNHTBXXnll+vznPz94RN5wp0Y81ux5z3teineMhHcENfOPmFc8sirexxLz+p3f+Z208847p6OPPnpwXV+PCOri0YCXXXZZivdFDT9HETqEz1577ZX23HPPyoOHCD0/97nPDYLXm2++eVDH6DN2wUUwFH3GWpv0HqVZ1Ss+8/F5v+qqqwafk+HjDmOs8fmIce+yyy6D9/w46hUQ2NTrq3UCBAgQIECAAAECBAgQIECAQI4CApscq2bMBAgQIJC1gMAm6/IZPAECBAgQIECAAAECBAgQIECgFgGBTS2sGiVAgAABApMFBDZWBwECBAgQIECAAAECBAgQIECAwKiAwMaaIECAAAECDQsIbBoG1x0BAgQIECBAgAABAgQIECBAIAMBgU0GRTJEAgQIEOiWgMCmW/U0GwIECBAgQIAAAQIECBAgQIBAFQICmyoUtUGAAAECBEoICGxKYDmVAAECBAgQIECAAAECBAgQINATAYFNTwptmgQIECDQHgGBTXtqYSQECBAgQIAAAQIECBAgQIAAgbYICGzaUgnjIECAAIHeCAhselNqEyVAgMAiAitSSgt+jtEiQIAAAQIECBAgQKDnAgKbni8A0ydAgACB5gUENs2b65EAAQIECBAgQIAAAQIECBAg0HYBgU3bK2R8BAgQINA5AYFN50pqQgQIECBAgAABAgQIECBAgACBqQUENlMTaoAAAQIECJQTENiU83I2AQIECBAgQIAAAQIECBAgQKAPAgKbPlTZHAkQIECgVQICm1aVw2AIECBAgAABAgQIECBAgAABAq0QENi0ogwGQYAAAQJ9EhDY9Kna5kqAAAECBAgQIECAAAECBAgQKCYgsCnm5CwCBAgQIFCZgMCmMkoNESBAgAABAgQIECBAgAABAgQ6IyCw6UwpTYQAAQIEchEQ2ORSKeMkQIAAAQIECBAgQIAAAQIECDQnILBpzlpPBAgQIEBgICCwsRAIECBAgAABAgQIECBAgAABAgRGBQQ21gQBAgQIEGhYQGDTMLjuCBAgQIAAAQIECBAgQIAAAQIZCAhsMiiSIRIgQIBAtwQENt2qp9kQIECAAAECBAgQIECAAAECBKoQENhUoagNAgQIECBQQkBgUwLLqQQIECBAgAABAgQIECBAgACBnggIbEoXOshWlL7KBQQIECBAYCggsLEWCBAgQIAAAQIECBAgQIAAAQIERgUENtYEAQIECBBoWEBg0zC47ggQIECAAAECBAgQIECAAAECGQgIbDIokiESIECAQLcEBDbdqqfZECBAgAABAgQIECBAgAABAgSqEBDYVKGoDQIECBAgUEJAYFMCy6kECBAgQIAAAQIECBAgQIAAgZ4ICGx6UmjTJECAAIH2CAhs2lMLIyFAgAABAgQIECBAgAABAgQItEVAYNOWShgHAQIECPRGQGDTm1KbKAECBAgQIECAAAECBAgQIECgsIDApjCVEwkQIECAQDUCAptqHLVCgAABAgQIECBAgAABAgQIEOiSgMCmS9U0FwIECBDIQkBgk0WZDJIAAQIECBAgQIAAAQIECBAg0KiAwKZRbp0RIECAAIGUBDZWAQECBAgQIECAAAECBAgQIECAwKiAwMaaIECAAAECDQsIbBoG1x0BAgQIECBAgAABAgQIECBAIAMBgU0GRTJEAgQIEOiWgMCmW/U0GwIECDQssCKltOB3XMP9644AAQIECBAgQIAAgZoEBDY1wWqWAAECBAhMEhDYWBsECBAgQIAAAQIECBAgQIAAAQKjAgIba4IAAQIECDQsILBpGFx3BAgQIECAAAECBAgQIECAAIEMBAQ2GRTJEAkQIECgWwICm27V02wIECBAgAABAgQIECBAgAABAlUICGyqUNQGAQIECBAoISCwKYHlVAIECBAgQIAAAQIECBAgQIBATwQENj0ptGkSIECAQHsEBDbtqYWRECBAgAABAgQIECBAgAABAgTaIiCwaUsljIMAAQIEeiMgsOlNqU2UAAECBAgQIECAAAECBAgQIFBYQGBTmMqJBAgQIECgGgGBTTWOWiFAgAABAgQIECBAgAABAgQIdElAYNOlapoLAQIECMxGIP5tuqJ41wKb4lbOJECAAAECBAgQIECAAAECBAj0RUBg05dKmycBAgQItEZAYNOaUhgIAQIECBAgQIAAAQIECBAgQKA1AgKb1pTCQAgQIECgLwICm75U2jwJECBAgAABAgQIECBAgAABAsUFBDbFrZxJgAABAgQqERDYVMKoEQIECBAgQIAAAQIECBAgQIBApwQENp0qp8kQIECAQA4CApscqmSMBAgQIECAAAECBAgQIECAAIFmBQQ2zXrrjQABAgQIJIGNRUCAAAECBAgQIECAAAECBAgQIDAqILCxJggQIECAQMMCApuGwXVHgAABAgQIECBAgAABAgQIEMhAQGCTQZEMkQABAgS6JSCw6VY9zYYAAQIECBAgQIAAAQIECBAgUIWAwKYKRW0QIECAAIESAgKbElhOJUCAAAECBAgQIECAAAECBAj0REBg05NCmyYBAgQItEdAYNOeWhgJAQIECBAgQIAAAQIECBAgQKAtAgKbtlTCOAgQIECgNwICm96U2kQJECBAgAABAgQIECBAgAABAoUFBDaFqZxIgAABAgSqERDYVOOoFQIECBAgQIAAAQIECBAgQIBAlwQENl2qprkQIFCLQPxBuaKWljXaVwGBTV8rb94ECBAgQIAAAQIECBAgQIAAgckCAhurgwABAgQINCwgsGkYXHcECBAgQIAAAQIECBAgQIAAgQwEBDYZFMkQCRAgQKBbAgKbbtXTbAgQIECAAAECBAgQIECAAAECVQgIbKpQ1AYBAgQIECghILApgeVUAgQIECBAgAABAgQIECBAgEBPBAQ2PSm0aRIgQIBAewQENu2phZEQIECAAAECBAgQIECAAAECBNoiILBpSyWMgwABAgR6IyCw6U2pTZQAAQIECBAgQIAAAQIECBAgUFhAYFOYyokECBAgQKAaAYFNNY5aIUCAAAECBAgQIECAAAECBAh0SUBg06VqmgsBAgQIZCEgsMmiTAZJgAABAgQIECBAgAABAgQIEGhUQGDTKLfOCBAgQIBASgIbq4AAAQIECBAgQIAAAQIECBAgQGBUQGBjTRAgQIAAgYYFBDYNg+uOAAECBAgQIECAAAECBAgQIJCBgMAmgyIZIgECBAh0S0Bg0616mg0BAgQIECBAgAABAgQIECBAoAoBgU0VitogQIAAAQIlBAQ2JbCcSoAAAQIECBAgQIAAAQIECBDoiYDApieFNk0CBAgQaI+AwKY9tTASAgQIECBAgAABAgQIECBAgEBbBAQ2bamEcRAgQIBAbwQENr0ptYkSIECAAAECBAgQIECAAAECBAoLCGwKUzmRAAECBAhUIyCwqcZRKwQIECBAgAABAgQIECBAgACBLgkIbLpUTXMhQIAAgSwEBDZZlMkgCRAgQIAAAQIECBAgQIAAAQKNCghsGuXWGQECBAgQSElgYxUQIECAAAECBAgQIECAAAECBAiMCghsrAkCBAgQINCwgMCmYXDdESBAgAABAgQIECBAgAABAgQyEBDYZFAkQyRAgACBbgkIbLpVT7MhQIAAAQIECBAgQIAAAQIECFQhILCpQlEbBAgQIECghIDApgSWUwkQIECAAAECBAgQIECAAAECPREQ2PSk0KZJgAABAu0RENi0pxZGQoAAAQIECBAgQIAAAQIECBBoi4DApi2VMA4CBAgQ6I2AwKY3pTZRAgQIECBAgAABAgQIECBAgEBhAYFNYSonEiBAgACBagQENtU4aoVA9wVWpJQWfF3v/pTNkAABAgQIECBAgAABAj0WENj0uPimToAAAQKzERDYzMZdrwQIECBAgAABAgQIECBAgACBNgsIbNpcHWMjQIAAgU4KCGw6WVaTIkCAAAECBAgQIECAAAECBAhMJSCwmYrPxQQIECBAoLyAwKa8mSsIECBAgAABAgQIECBAgAABAl0XENh0vcLmR4AAAQKtExDYtK4kBkSAAAECBAgQIECAAAECBAgQmLmAwGbmJTAAAgQIEOibgMCmbxU3XwIECBAgQIAAAQIECBAgQIDA0gICm6WNnEGAAAECBCoVENhUyqkxAgQIECBAgAABAgQIECBAgEAnBAQ2nSijSRAgQIBATgICm5yqZawECBAgQIAAAQIECBAgQIAAgWYEBDbNOOuFAAECBAjMCQhsLAYCBAgQIECAAAECBAgQIECAAIFRAYGNNUGAAIFsBOKP7BXZjNZAJwsIbKwOAgQIECBAgAABAgQIECBAgAABgY01QIAAAQIEZiwgsJlxAXRPgAABAgQIECBAgAABAgQIEGihgB02LSyKIREgQIBAtwUENt2ur9kRIECAAAECBAgQIECAAAECBJYjILBZjpprCBAgQIDAFAICmynwXEqAAAECBAgQIECAAAECBAgQ6KiAwKajhTUtAgQIEGivgMCmvbUxMgIECBAgQIAAAQIECBAgQIDArAQENrOS1y8BAgQI9FZAYNPb0ps4AQIECBAgQIAAAQIECBAgQGCigMDG4iBAgACBBQLxL4YVTGoVENjUyqtxAgQIEFhJIP7NvuCnHyMCBAgQIECAAAECBFooILBpYVEMiQABAgS6LSCw6XZ9zY4AAQIECBAgQIAAAQIECBAgsBwBgc1y1GZ1jb/2Pit5/RIgQKBSAYFNpZwaI0CAAAECBAgQIECAAAECBAh0QkBg04kymgQBAgQI5CQgsMmpWsZKgAABAgQIECBAgAABAgQIEGhGQGDTjLNeCBAgQIDAnIDAxmIgQIAAAQIECBAgQIAAAQIECBAYFRDYWBMECBAgQKBhAYFNw+C6I0CgHQLee9+OOhgFAQIECBAgQIAAAQKtFRDYtLY0BkaAAAECXRUQ2HS1suZFgAABAgQIECBAoPUC/gpF60tkgAQI9FlAYNPn6ps7AQIECBQSiH9Zxq+aqg6BTVWS2iFAgAABAgQIECBAgAABAgQIdEdAYNOdWpoJAQIECGQiILDJpFCGSYAAAQIECBAgQIAAAQIECBBoUEBg0yC2rggQIECAQAgIbKwDAgQIECBAgAABAgQIECBAgACBUQGBjTVBgAABAgQaFhDYNAyuOwIECBAgQIAAAQIECBAgQIBABgICmwyKZIgECBAg0C0BgU236mk2BAgQIECAAAECBAgQIECAAIEqBAQ2VShqgwABAgQIlBAQ2JTAcioBAgQIECBAgAABAgQIECBAoCcCApueFNo0CRAgQKA9AgKb9tTCSAgQIECAAAECBAgQIECAAAECbRFYENi0ZVDGQYAAAQIEeiawos3zbfXg2gxnbAQIECBAgAABAgQIECBAgACBEgICmxJYTiVAgAABAjUJtDoTafXgaiqIZgkQIECAAAECBAgQIECAAAECTQsIbJoW1x8BAgQIEFhZoNWZSKsHZzURIECAAAECBAgQIECAAAECBDoiILDpSCFNgwABAgSyFmh1JtLqwWVddoMnQIAAAQIECBAgQIAAAQIECBAgQIAAAQIECBQUENgUhHIaAQIECBAgQIAAAQIECBAgQIAAAQIECBAgQKAuAYFNXbLaJUCAAAECBAgQIECAAAECBAgQIECAAAECBAgUFBDYFIRyGgECBAgQIECAAAECBAgQIECAAAECBAgQIECgLgGBTV2yjbQb5fPOwkaodUKAAAECBAgQIECAAAECBAgQIECAAAECBGoUENjUiKtpAgQIECBAoKSAv4tQEszpBAgQIECAAAECBAgQIECAQFcEBDZdqaR5ECBAgAABAgQIECBAgAABAgQIECBAgAABAtkKCGyyLZ2BEyBAgAABAgQIECBAgAABAgQIECBAgAABAl0RENh0pZLmQYAAAQIECBAgQIAAAQIECBAgQIAAAQKlBTyduzSZC2oSENjUBKtZAgQIECBAgAABAgQIECBAgAABAgQIECBAgEBRAYFNUSnnESBAgAABAgQIECBAgAABAgQIECBAgAABAgRqEhDY1ASrWQIECBAgQIAAAQIECBAgQIAAAQIECBAgQIBAUQGBTVEp5xEgQIAAAQIECBAgQIAAAQIECBAgkJIXflgFBAgQqEVAYFMLq0YJECBAgAABAgQIECBAgAABAgQIECBAgAABAsUFBDbFrZxJgAABAgQIECBAgAABAgQIECBAgAABAgQIEKhFQGBTC6tGCRAgQIAAAQIECBAgQIAAAQIECBAgQIAAAQLFBQQ2xa2cSYAAAQIECBAgQIAAAQIECBAgQIAAAQIECBCoRUBgUwurRgkQIECAAAECBAgQIECAAAECBAgQIECAwCwE4rb/47PoWJ9TCghspgR0OQECBAgQIECAAAECBAgQIECAAAECBAgQIEBgWgGBzbSCridAgAABAgQIECBAgAABAgQIECBAgAABAgQITCkgsJkS0OUECBAgQIAAAQIECBAgQIAAAQIECBAgQIAAgWkFBDbTCrqeAAECBAgQIECAAAECBAgQIECAAAECBAgQIDClQLcDG+9WmnJ5uJwAAQIECBAgQIAAAQIECBAgQIAAAQIECBBoQqDbgU0TgvogQIAAAQIECBAgQIAAAQIECBAgQIAAAQIECEwpILCZEtDlBAgQIECAAAECBAgQIECAAAECBAgQIECAAIFpBQQ20wq6ngABAgQIECBAgAABAgQIECBAgAABAgQIECAwpYDAZkpAlxMgQIAAAQIECBAgQIAAAQIECBAgQIAAAQIEphUQ2Ewr6HoCBAgQIECAAAECBAgQIECAAAECBAgQIECAwJQCApspAV1OgAABAgQIECBAgAABAgQIECBAgAABAgQIEJhWQGAzraDrCRAgQIAAAQIECBAgQIAAAQIECBAgQIAAAQJTCghspgR0OQECBAgQIECAAAECBAgQIECAAAECBAgQIEBgWgGBzbSCridAgAABAgQIECBAgAABAgQIECBAgAABAgQITCkgsJkS0OUECBAgQIAAAQIECBAgQIAAAQIECBAgQIAAgWkFBDbTCrqeAAECBAgQIECAAAECBAgQIECAAAECBAgQIDClgMBmSkCXEyBAgAABAgQIECBAgAABAgQIECBAgAABAgSmFRDYTCvoegIECBAgQIAAAQIECBAgQIAAAQIECBAgQIDAlAICmykBXV6VQCzFx6tqTDsECBAgQIAAAQIECBAgQIAAAQIECBAgQCArAYFNVuUyWAIECBAgQIAAAQIECBAgQIAAAQIECBAgQKCLAgKbLlbVnAgQIECAAAECBAgQIECAAAECBAgQIECAAIGsBAQ2WZXLYAkQIECAAAECBAgQIECAAAECBAgQIECAAIEuCvw/vmt0kmDiF8gAAAAASUVORK5CYII="/>
          <p:cNvSpPr>
            <a:spLocks noChangeAspect="1" noChangeArrowheads="1"/>
          </p:cNvSpPr>
          <p:nvPr/>
        </p:nvSpPr>
        <p:spPr bwMode="auto">
          <a:xfrm>
            <a:off x="155575" y="-1698625"/>
            <a:ext cx="3914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2" t="28956" r="32576" b="23907"/>
          <a:stretch/>
        </p:blipFill>
        <p:spPr>
          <a:xfrm>
            <a:off x="3200400" y="1409700"/>
            <a:ext cx="12115800" cy="69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26262" r="25000" b="37374"/>
          <a:stretch/>
        </p:blipFill>
        <p:spPr>
          <a:xfrm>
            <a:off x="1981200" y="2324100"/>
            <a:ext cx="139925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32997" r="21970" b="22559"/>
          <a:stretch/>
        </p:blipFill>
        <p:spPr>
          <a:xfrm>
            <a:off x="1828800" y="1714500"/>
            <a:ext cx="1458883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30303" r="36363" b="37374"/>
          <a:stretch/>
        </p:blipFill>
        <p:spPr>
          <a:xfrm>
            <a:off x="3810000" y="2019300"/>
            <a:ext cx="10401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5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6AEB1F-8EC3-4B5A-A651-8ECE640B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6041285" y="4980607"/>
            <a:ext cx="6205430" cy="32578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-5400000">
            <a:off x="6154924" y="5085336"/>
            <a:ext cx="5978152" cy="116328"/>
            <a:chOff x="0" y="0"/>
            <a:chExt cx="26628604" cy="518160"/>
          </a:xfrm>
        </p:grpSpPr>
        <p:sp>
          <p:nvSpPr>
            <p:cNvPr id="8" name="Freeform 8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l="l" t="t" r="r" b="b"/>
              <a:pathLst>
                <a:path w="26615904" h="505460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7858" y="4187452"/>
            <a:ext cx="8332422" cy="353086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853228" y="2913037"/>
            <a:ext cx="6816233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 is defined as a 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ledger that records the origin of a digital asset.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block includes a timestamp and a hash of the previous block in order to make it further resistant to manipulation.</a:t>
            </a:r>
          </a:p>
          <a:p>
            <a:pPr>
              <a:lnSpc>
                <a:spcPts val="4620"/>
              </a:lnSpc>
            </a:pP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6555" y="2030599"/>
            <a:ext cx="8795028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dirty="0">
                <a:solidFill>
                  <a:srgbClr val="FFFFFF"/>
                </a:solidFill>
                <a:latin typeface="HK Grotesk Medium"/>
              </a:rPr>
              <a:t>WHAT IS BLOCKCHAIN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6126" y="1880010"/>
            <a:ext cx="11485769" cy="6526979"/>
            <a:chOff x="0" y="0"/>
            <a:chExt cx="15314359" cy="870263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5314359" cy="8702639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575281" y="1871990"/>
              <a:ext cx="1960838" cy="1960838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0355754" y="4939645"/>
              <a:ext cx="1960838" cy="196083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355754" y="1871990"/>
              <a:ext cx="1960838" cy="1960838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258754" y="1871990"/>
              <a:ext cx="1960838" cy="1960838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2788093" y="4939645"/>
              <a:ext cx="1960838" cy="1960838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6258754" y="4939645"/>
              <a:ext cx="1960838" cy="1960838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536119" y="2570107"/>
              <a:ext cx="1722635" cy="564603"/>
              <a:chOff x="0" y="0"/>
              <a:chExt cx="1309696" cy="42926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-5080"/>
                <a:ext cx="1309696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309696" h="434340">
                    <a:moveTo>
                      <a:pt x="1291916" y="187960"/>
                    </a:moveTo>
                    <a:lnTo>
                      <a:pt x="1030296" y="11430"/>
                    </a:lnTo>
                    <a:cubicBezTo>
                      <a:pt x="1012516" y="0"/>
                      <a:pt x="989656" y="3810"/>
                      <a:pt x="976956" y="21590"/>
                    </a:cubicBezTo>
                    <a:cubicBezTo>
                      <a:pt x="965526" y="39370"/>
                      <a:pt x="969336" y="62230"/>
                      <a:pt x="987116" y="74930"/>
                    </a:cubicBezTo>
                    <a:lnTo>
                      <a:pt x="1145866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45866" y="257810"/>
                    </a:lnTo>
                    <a:lnTo>
                      <a:pt x="987116" y="364490"/>
                    </a:lnTo>
                    <a:cubicBezTo>
                      <a:pt x="969336" y="375920"/>
                      <a:pt x="965526" y="400050"/>
                      <a:pt x="976956" y="417830"/>
                    </a:cubicBezTo>
                    <a:cubicBezTo>
                      <a:pt x="984576" y="429260"/>
                      <a:pt x="996006" y="434340"/>
                      <a:pt x="1008706" y="434340"/>
                    </a:cubicBezTo>
                    <a:cubicBezTo>
                      <a:pt x="1016326" y="434340"/>
                      <a:pt x="1023946" y="431800"/>
                      <a:pt x="1030296" y="427990"/>
                    </a:cubicBezTo>
                    <a:lnTo>
                      <a:pt x="1293186" y="251460"/>
                    </a:lnTo>
                    <a:cubicBezTo>
                      <a:pt x="1303346" y="243840"/>
                      <a:pt x="1309696" y="232410"/>
                      <a:pt x="1309696" y="219710"/>
                    </a:cubicBezTo>
                    <a:cubicBezTo>
                      <a:pt x="1309696" y="207010"/>
                      <a:pt x="1303346" y="195580"/>
                      <a:pt x="1291916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 rot="5400000">
              <a:off x="10746137" y="4140562"/>
              <a:ext cx="1180072" cy="564603"/>
              <a:chOff x="0" y="0"/>
              <a:chExt cx="897193" cy="42926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-5080"/>
                <a:ext cx="897193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897193" h="434340">
                    <a:moveTo>
                      <a:pt x="879413" y="187960"/>
                    </a:moveTo>
                    <a:lnTo>
                      <a:pt x="617793" y="11430"/>
                    </a:lnTo>
                    <a:cubicBezTo>
                      <a:pt x="600013" y="0"/>
                      <a:pt x="577153" y="3810"/>
                      <a:pt x="564453" y="21590"/>
                    </a:cubicBezTo>
                    <a:cubicBezTo>
                      <a:pt x="553023" y="39370"/>
                      <a:pt x="556833" y="62230"/>
                      <a:pt x="574613" y="74930"/>
                    </a:cubicBezTo>
                    <a:lnTo>
                      <a:pt x="733363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733363" y="257810"/>
                    </a:lnTo>
                    <a:lnTo>
                      <a:pt x="574613" y="364490"/>
                    </a:lnTo>
                    <a:cubicBezTo>
                      <a:pt x="556833" y="375920"/>
                      <a:pt x="553023" y="400050"/>
                      <a:pt x="564453" y="417830"/>
                    </a:cubicBezTo>
                    <a:cubicBezTo>
                      <a:pt x="572073" y="429260"/>
                      <a:pt x="583503" y="434340"/>
                      <a:pt x="596203" y="434340"/>
                    </a:cubicBezTo>
                    <a:cubicBezTo>
                      <a:pt x="603823" y="434340"/>
                      <a:pt x="611443" y="431800"/>
                      <a:pt x="617793" y="427990"/>
                    </a:cubicBezTo>
                    <a:lnTo>
                      <a:pt x="880683" y="251460"/>
                    </a:lnTo>
                    <a:cubicBezTo>
                      <a:pt x="890843" y="243840"/>
                      <a:pt x="897193" y="232410"/>
                      <a:pt x="897193" y="219710"/>
                    </a:cubicBezTo>
                    <a:cubicBezTo>
                      <a:pt x="897193" y="207010"/>
                      <a:pt x="890843" y="195580"/>
                      <a:pt x="879413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8219592" y="2570107"/>
              <a:ext cx="2136162" cy="564603"/>
              <a:chOff x="0" y="0"/>
              <a:chExt cx="1624096" cy="42926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-5080"/>
                <a:ext cx="1624096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624096" h="434340">
                    <a:moveTo>
                      <a:pt x="1606316" y="187960"/>
                    </a:moveTo>
                    <a:lnTo>
                      <a:pt x="1344696" y="11430"/>
                    </a:lnTo>
                    <a:cubicBezTo>
                      <a:pt x="1326916" y="0"/>
                      <a:pt x="1304056" y="3810"/>
                      <a:pt x="1291356" y="21590"/>
                    </a:cubicBezTo>
                    <a:cubicBezTo>
                      <a:pt x="1279926" y="39370"/>
                      <a:pt x="1283736" y="62230"/>
                      <a:pt x="1301516" y="74930"/>
                    </a:cubicBezTo>
                    <a:lnTo>
                      <a:pt x="1460266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460266" y="257810"/>
                    </a:lnTo>
                    <a:lnTo>
                      <a:pt x="1301516" y="364490"/>
                    </a:lnTo>
                    <a:cubicBezTo>
                      <a:pt x="1283736" y="375920"/>
                      <a:pt x="1279926" y="400050"/>
                      <a:pt x="1291356" y="417830"/>
                    </a:cubicBezTo>
                    <a:cubicBezTo>
                      <a:pt x="1298976" y="429260"/>
                      <a:pt x="1310406" y="434340"/>
                      <a:pt x="1323106" y="434340"/>
                    </a:cubicBezTo>
                    <a:cubicBezTo>
                      <a:pt x="1330726" y="434340"/>
                      <a:pt x="1338346" y="431800"/>
                      <a:pt x="1344696" y="427990"/>
                    </a:cubicBezTo>
                    <a:lnTo>
                      <a:pt x="1607586" y="251460"/>
                    </a:lnTo>
                    <a:cubicBezTo>
                      <a:pt x="1617746" y="243840"/>
                      <a:pt x="1624096" y="232410"/>
                      <a:pt x="1624096" y="219710"/>
                    </a:cubicBezTo>
                    <a:cubicBezTo>
                      <a:pt x="1624096" y="207010"/>
                      <a:pt x="1617746" y="195580"/>
                      <a:pt x="1606316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-10800000">
              <a:off x="8225319" y="5637762"/>
              <a:ext cx="2136162" cy="564603"/>
              <a:chOff x="0" y="0"/>
              <a:chExt cx="1624096" cy="42926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-5080"/>
                <a:ext cx="1624096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624096" h="434340">
                    <a:moveTo>
                      <a:pt x="1606316" y="187960"/>
                    </a:moveTo>
                    <a:lnTo>
                      <a:pt x="1344696" y="11430"/>
                    </a:lnTo>
                    <a:cubicBezTo>
                      <a:pt x="1326916" y="0"/>
                      <a:pt x="1304056" y="3810"/>
                      <a:pt x="1291356" y="21590"/>
                    </a:cubicBezTo>
                    <a:cubicBezTo>
                      <a:pt x="1279926" y="39370"/>
                      <a:pt x="1283736" y="62230"/>
                      <a:pt x="1301516" y="74930"/>
                    </a:cubicBezTo>
                    <a:lnTo>
                      <a:pt x="1460266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460266" y="257810"/>
                    </a:lnTo>
                    <a:lnTo>
                      <a:pt x="1301516" y="364490"/>
                    </a:lnTo>
                    <a:cubicBezTo>
                      <a:pt x="1283736" y="375920"/>
                      <a:pt x="1279926" y="400050"/>
                      <a:pt x="1291356" y="417830"/>
                    </a:cubicBezTo>
                    <a:cubicBezTo>
                      <a:pt x="1298976" y="429260"/>
                      <a:pt x="1310406" y="434340"/>
                      <a:pt x="1323106" y="434340"/>
                    </a:cubicBezTo>
                    <a:cubicBezTo>
                      <a:pt x="1330726" y="434340"/>
                      <a:pt x="1338346" y="431800"/>
                      <a:pt x="1344696" y="427990"/>
                    </a:cubicBezTo>
                    <a:lnTo>
                      <a:pt x="1607586" y="251460"/>
                    </a:lnTo>
                    <a:cubicBezTo>
                      <a:pt x="1617746" y="243840"/>
                      <a:pt x="1624096" y="232410"/>
                      <a:pt x="1624096" y="219710"/>
                    </a:cubicBezTo>
                    <a:cubicBezTo>
                      <a:pt x="1624096" y="207010"/>
                      <a:pt x="1617746" y="195580"/>
                      <a:pt x="1606316" y="187960"/>
                    </a:cubicBezTo>
                    <a:close/>
                  </a:path>
                </a:pathLst>
              </a:custGeom>
              <a:solidFill>
                <a:srgbClr val="232325"/>
              </a:solidFill>
            </p:spPr>
          </p:sp>
        </p:grpSp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4748931" y="5775227"/>
              <a:ext cx="1509823" cy="301965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7790910" y="4094433"/>
              <a:ext cx="9431" cy="567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endParaRPr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668780" y="2241978"/>
              <a:ext cx="1773840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GENESIS 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BLOCK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6519652" y="2241978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1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6519652" y="5309632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4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0616652" y="5309632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3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0616652" y="2241978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2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3097077" y="5309632"/>
              <a:ext cx="1439042" cy="116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 BLOCK</a:t>
              </a:r>
            </a:p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F7F9F7"/>
                  </a:solidFill>
                  <a:latin typeface="Open Sans Light"/>
                </a:rPr>
                <a:t>N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6812" y="506392"/>
            <a:ext cx="1858222" cy="1858222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4611895" y="7477879"/>
            <a:ext cx="1858222" cy="1858222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416812" y="7400078"/>
            <a:ext cx="1858222" cy="1858222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4611895" y="506392"/>
            <a:ext cx="1858222" cy="1858222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grpSp>
        <p:nvGrpSpPr>
          <p:cNvPr id="41" name="Group 41"/>
          <p:cNvGrpSpPr/>
          <p:nvPr/>
        </p:nvGrpSpPr>
        <p:grpSpPr>
          <a:xfrm rot="2036827">
            <a:off x="2792011" y="2227205"/>
            <a:ext cx="1817657" cy="691383"/>
            <a:chOff x="0" y="0"/>
            <a:chExt cx="1128532" cy="429260"/>
          </a:xfrm>
        </p:grpSpPr>
        <p:sp>
          <p:nvSpPr>
            <p:cNvPr id="42" name="Freeform 42"/>
            <p:cNvSpPr/>
            <p:nvPr/>
          </p:nvSpPr>
          <p:spPr>
            <a:xfrm>
              <a:off x="0" y="-5080"/>
              <a:ext cx="1128532" cy="434340"/>
            </a:xfrm>
            <a:custGeom>
              <a:avLst/>
              <a:gdLst/>
              <a:ahLst/>
              <a:cxnLst/>
              <a:rect l="l" t="t" r="r" b="b"/>
              <a:pathLst>
                <a:path w="1128532" h="434340">
                  <a:moveTo>
                    <a:pt x="1110752" y="187960"/>
                  </a:moveTo>
                  <a:lnTo>
                    <a:pt x="849132" y="11430"/>
                  </a:lnTo>
                  <a:cubicBezTo>
                    <a:pt x="831352" y="0"/>
                    <a:pt x="808492" y="3810"/>
                    <a:pt x="795792" y="21590"/>
                  </a:cubicBezTo>
                  <a:cubicBezTo>
                    <a:pt x="784362" y="39370"/>
                    <a:pt x="788172" y="62230"/>
                    <a:pt x="805952" y="74930"/>
                  </a:cubicBezTo>
                  <a:lnTo>
                    <a:pt x="96470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64702" y="257810"/>
                  </a:lnTo>
                  <a:lnTo>
                    <a:pt x="805952" y="364490"/>
                  </a:lnTo>
                  <a:cubicBezTo>
                    <a:pt x="788172" y="375920"/>
                    <a:pt x="784362" y="400050"/>
                    <a:pt x="795792" y="417830"/>
                  </a:cubicBezTo>
                  <a:cubicBezTo>
                    <a:pt x="803412" y="429260"/>
                    <a:pt x="814842" y="434340"/>
                    <a:pt x="827542" y="434340"/>
                  </a:cubicBezTo>
                  <a:cubicBezTo>
                    <a:pt x="835162" y="434340"/>
                    <a:pt x="842782" y="431800"/>
                    <a:pt x="849132" y="427990"/>
                  </a:cubicBezTo>
                  <a:lnTo>
                    <a:pt x="1112022" y="251460"/>
                  </a:lnTo>
                  <a:cubicBezTo>
                    <a:pt x="1122182" y="243840"/>
                    <a:pt x="1128532" y="232410"/>
                    <a:pt x="1128532" y="219710"/>
                  </a:cubicBezTo>
                  <a:cubicBezTo>
                    <a:pt x="1128532" y="207010"/>
                    <a:pt x="1122182" y="195580"/>
                    <a:pt x="1110752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3" name="Group 43"/>
          <p:cNvGrpSpPr/>
          <p:nvPr/>
        </p:nvGrpSpPr>
        <p:grpSpPr>
          <a:xfrm rot="9091361">
            <a:off x="13318770" y="2284286"/>
            <a:ext cx="1817657" cy="691383"/>
            <a:chOff x="0" y="0"/>
            <a:chExt cx="1128532" cy="429260"/>
          </a:xfrm>
        </p:grpSpPr>
        <p:sp>
          <p:nvSpPr>
            <p:cNvPr id="44" name="Freeform 44"/>
            <p:cNvSpPr/>
            <p:nvPr/>
          </p:nvSpPr>
          <p:spPr>
            <a:xfrm>
              <a:off x="0" y="-5080"/>
              <a:ext cx="1128532" cy="434340"/>
            </a:xfrm>
            <a:custGeom>
              <a:avLst/>
              <a:gdLst/>
              <a:ahLst/>
              <a:cxnLst/>
              <a:rect l="l" t="t" r="r" b="b"/>
              <a:pathLst>
                <a:path w="1128532" h="434340">
                  <a:moveTo>
                    <a:pt x="1110752" y="187960"/>
                  </a:moveTo>
                  <a:lnTo>
                    <a:pt x="849132" y="11430"/>
                  </a:lnTo>
                  <a:cubicBezTo>
                    <a:pt x="831352" y="0"/>
                    <a:pt x="808492" y="3810"/>
                    <a:pt x="795792" y="21590"/>
                  </a:cubicBezTo>
                  <a:cubicBezTo>
                    <a:pt x="784362" y="39370"/>
                    <a:pt x="788172" y="62230"/>
                    <a:pt x="805952" y="74930"/>
                  </a:cubicBezTo>
                  <a:lnTo>
                    <a:pt x="96470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64702" y="257810"/>
                  </a:lnTo>
                  <a:lnTo>
                    <a:pt x="805952" y="364490"/>
                  </a:lnTo>
                  <a:cubicBezTo>
                    <a:pt x="788172" y="375920"/>
                    <a:pt x="784362" y="400050"/>
                    <a:pt x="795792" y="417830"/>
                  </a:cubicBezTo>
                  <a:cubicBezTo>
                    <a:pt x="803412" y="429260"/>
                    <a:pt x="814842" y="434340"/>
                    <a:pt x="827542" y="434340"/>
                  </a:cubicBezTo>
                  <a:cubicBezTo>
                    <a:pt x="835162" y="434340"/>
                    <a:pt x="842782" y="431800"/>
                    <a:pt x="849132" y="427990"/>
                  </a:cubicBezTo>
                  <a:lnTo>
                    <a:pt x="1112022" y="251460"/>
                  </a:lnTo>
                  <a:cubicBezTo>
                    <a:pt x="1122182" y="243840"/>
                    <a:pt x="1128532" y="232410"/>
                    <a:pt x="1128532" y="219710"/>
                  </a:cubicBezTo>
                  <a:cubicBezTo>
                    <a:pt x="1128532" y="207010"/>
                    <a:pt x="1122182" y="195580"/>
                    <a:pt x="1110752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5" name="Group 45"/>
          <p:cNvGrpSpPr/>
          <p:nvPr/>
        </p:nvGrpSpPr>
        <p:grpSpPr>
          <a:xfrm rot="-8504112">
            <a:off x="13467659" y="6962180"/>
            <a:ext cx="1519878" cy="691383"/>
            <a:chOff x="0" y="0"/>
            <a:chExt cx="943649" cy="429260"/>
          </a:xfrm>
        </p:grpSpPr>
        <p:sp>
          <p:nvSpPr>
            <p:cNvPr id="46" name="Freeform 46"/>
            <p:cNvSpPr/>
            <p:nvPr/>
          </p:nvSpPr>
          <p:spPr>
            <a:xfrm>
              <a:off x="0" y="-5080"/>
              <a:ext cx="943649" cy="434340"/>
            </a:xfrm>
            <a:custGeom>
              <a:avLst/>
              <a:gdLst/>
              <a:ahLst/>
              <a:cxnLst/>
              <a:rect l="l" t="t" r="r" b="b"/>
              <a:pathLst>
                <a:path w="943649" h="434340">
                  <a:moveTo>
                    <a:pt x="925869" y="187960"/>
                  </a:moveTo>
                  <a:lnTo>
                    <a:pt x="664249" y="11430"/>
                  </a:lnTo>
                  <a:cubicBezTo>
                    <a:pt x="646469" y="0"/>
                    <a:pt x="623609" y="3810"/>
                    <a:pt x="610909" y="21590"/>
                  </a:cubicBezTo>
                  <a:cubicBezTo>
                    <a:pt x="599479" y="39370"/>
                    <a:pt x="603289" y="62230"/>
                    <a:pt x="621069" y="74930"/>
                  </a:cubicBezTo>
                  <a:lnTo>
                    <a:pt x="77981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779819" y="257810"/>
                  </a:lnTo>
                  <a:lnTo>
                    <a:pt x="621069" y="364490"/>
                  </a:lnTo>
                  <a:cubicBezTo>
                    <a:pt x="603289" y="375920"/>
                    <a:pt x="599479" y="400050"/>
                    <a:pt x="610909" y="417830"/>
                  </a:cubicBezTo>
                  <a:cubicBezTo>
                    <a:pt x="618529" y="429260"/>
                    <a:pt x="629959" y="434340"/>
                    <a:pt x="642659" y="434340"/>
                  </a:cubicBezTo>
                  <a:cubicBezTo>
                    <a:pt x="650279" y="434340"/>
                    <a:pt x="657899" y="431800"/>
                    <a:pt x="664249" y="427990"/>
                  </a:cubicBezTo>
                  <a:lnTo>
                    <a:pt x="927139" y="251460"/>
                  </a:lnTo>
                  <a:cubicBezTo>
                    <a:pt x="937299" y="243840"/>
                    <a:pt x="943649" y="232410"/>
                    <a:pt x="943649" y="219710"/>
                  </a:cubicBezTo>
                  <a:cubicBezTo>
                    <a:pt x="943649" y="207010"/>
                    <a:pt x="937299" y="195580"/>
                    <a:pt x="925869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7" name="Group 47"/>
          <p:cNvGrpSpPr/>
          <p:nvPr/>
        </p:nvGrpSpPr>
        <p:grpSpPr>
          <a:xfrm rot="-1791777">
            <a:off x="3012451" y="7168842"/>
            <a:ext cx="1567278" cy="691383"/>
            <a:chOff x="0" y="0"/>
            <a:chExt cx="973078" cy="429260"/>
          </a:xfrm>
        </p:grpSpPr>
        <p:sp>
          <p:nvSpPr>
            <p:cNvPr id="48" name="Freeform 48"/>
            <p:cNvSpPr/>
            <p:nvPr/>
          </p:nvSpPr>
          <p:spPr>
            <a:xfrm>
              <a:off x="0" y="-5080"/>
              <a:ext cx="973079" cy="434340"/>
            </a:xfrm>
            <a:custGeom>
              <a:avLst/>
              <a:gdLst/>
              <a:ahLst/>
              <a:cxnLst/>
              <a:rect l="l" t="t" r="r" b="b"/>
              <a:pathLst>
                <a:path w="973079" h="434340">
                  <a:moveTo>
                    <a:pt x="955299" y="187960"/>
                  </a:moveTo>
                  <a:lnTo>
                    <a:pt x="693679" y="11430"/>
                  </a:lnTo>
                  <a:cubicBezTo>
                    <a:pt x="675899" y="0"/>
                    <a:pt x="653039" y="3810"/>
                    <a:pt x="640339" y="21590"/>
                  </a:cubicBezTo>
                  <a:cubicBezTo>
                    <a:pt x="628909" y="39370"/>
                    <a:pt x="632719" y="62230"/>
                    <a:pt x="650499" y="74930"/>
                  </a:cubicBezTo>
                  <a:lnTo>
                    <a:pt x="80924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809249" y="257810"/>
                  </a:lnTo>
                  <a:lnTo>
                    <a:pt x="650499" y="364490"/>
                  </a:lnTo>
                  <a:cubicBezTo>
                    <a:pt x="632719" y="375920"/>
                    <a:pt x="628909" y="400050"/>
                    <a:pt x="640339" y="417830"/>
                  </a:cubicBezTo>
                  <a:cubicBezTo>
                    <a:pt x="647959" y="429260"/>
                    <a:pt x="659389" y="434340"/>
                    <a:pt x="672089" y="434340"/>
                  </a:cubicBezTo>
                  <a:cubicBezTo>
                    <a:pt x="679709" y="434340"/>
                    <a:pt x="687329" y="431800"/>
                    <a:pt x="693679" y="427990"/>
                  </a:cubicBezTo>
                  <a:lnTo>
                    <a:pt x="956569" y="251460"/>
                  </a:lnTo>
                  <a:cubicBezTo>
                    <a:pt x="966729" y="243840"/>
                    <a:pt x="973079" y="232410"/>
                    <a:pt x="973079" y="219710"/>
                  </a:cubicBezTo>
                  <a:cubicBezTo>
                    <a:pt x="973079" y="207010"/>
                    <a:pt x="966729" y="195580"/>
                    <a:pt x="955299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9" name="TextBox 49"/>
          <p:cNvSpPr txBox="1"/>
          <p:nvPr/>
        </p:nvSpPr>
        <p:spPr>
          <a:xfrm>
            <a:off x="1676400" y="1111018"/>
            <a:ext cx="121500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859000" y="1111018"/>
            <a:ext cx="127032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4859000" y="8137843"/>
            <a:ext cx="122749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676400" y="8004704"/>
            <a:ext cx="121500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7F9F7"/>
                </a:solidFill>
                <a:latin typeface="Open Sans Light Bold"/>
              </a:rPr>
              <a:t>USER</a:t>
            </a:r>
          </a:p>
        </p:txBody>
      </p:sp>
      <p:sp>
        <p:nvSpPr>
          <p:cNvPr id="53" name="TextBox 53"/>
          <p:cNvSpPr txBox="1"/>
          <p:nvPr/>
        </p:nvSpPr>
        <p:spPr>
          <a:xfrm rot="-1643749">
            <a:off x="14012416" y="2591057"/>
            <a:ext cx="151743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4" name="TextBox 54"/>
          <p:cNvSpPr txBox="1"/>
          <p:nvPr/>
        </p:nvSpPr>
        <p:spPr>
          <a:xfrm rot="2200706">
            <a:off x="13110289" y="7582501"/>
            <a:ext cx="151743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5" name="TextBox 55"/>
          <p:cNvSpPr txBox="1"/>
          <p:nvPr/>
        </p:nvSpPr>
        <p:spPr>
          <a:xfrm rot="1911526">
            <a:off x="2435992" y="2428016"/>
            <a:ext cx="151743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6" name="TextBox 56"/>
          <p:cNvSpPr txBox="1"/>
          <p:nvPr/>
        </p:nvSpPr>
        <p:spPr>
          <a:xfrm rot="-1786952">
            <a:off x="3302475" y="7698925"/>
            <a:ext cx="127879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query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104103" y="2378430"/>
            <a:ext cx="5529814" cy="66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sz="3858" u="sng" dirty="0">
                <a:solidFill>
                  <a:srgbClr val="000000"/>
                </a:solidFill>
                <a:latin typeface="Open Sans"/>
              </a:rPr>
              <a:t>BLOCKCHAIN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40534" y="1930900"/>
            <a:ext cx="6433243" cy="6425201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524786" y="2182556"/>
            <a:ext cx="5921888" cy="592188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16680" r="-16680" b="-20"/>
              </a:stretch>
            </a:blip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 t="12799" b="12799"/>
          <a:stretch>
            <a:fillRect/>
          </a:stretch>
        </p:blipFill>
        <p:spPr>
          <a:xfrm rot="-5400000">
            <a:off x="6183056" y="5027845"/>
            <a:ext cx="5921888" cy="231311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999770" y="1940425"/>
            <a:ext cx="325785" cy="6205430"/>
            <a:chOff x="0" y="0"/>
            <a:chExt cx="434380" cy="8273907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12" name="Group 12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1901591" y="3753380"/>
            <a:ext cx="6071083" cy="2780239"/>
            <a:chOff x="0" y="0"/>
            <a:chExt cx="8094777" cy="370698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3084262"/>
              <a:ext cx="809477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8094777" cy="1148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88"/>
                </a:lnSpc>
              </a:pPr>
              <a:r>
                <a:rPr lang="en-US" sz="5600">
                  <a:solidFill>
                    <a:srgbClr val="F7F9F7"/>
                  </a:solidFill>
                  <a:latin typeface="HK Grotesk Medium"/>
                </a:rPr>
                <a:t>Decentralization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60317" y="4571892"/>
            <a:ext cx="6071083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BBBBBB"/>
                </a:solidFill>
                <a:latin typeface="HK Grotesk Light"/>
              </a:rPr>
              <a:t>database is dispersed across multiple servers.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800" dirty="0">
                <a:solidFill>
                  <a:srgbClr val="BBBBBB"/>
                </a:solidFill>
                <a:latin typeface="HK Grotesk Light"/>
              </a:rPr>
              <a:t>every node makes its own decision.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BBBBBB"/>
                </a:solidFill>
                <a:latin typeface="HK Grotesk Light"/>
              </a:rPr>
              <a:t>peer-to-peer architecture</a:t>
            </a:r>
          </a:p>
          <a:p>
            <a:pPr marL="604520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BBBBBB"/>
                </a:solidFill>
                <a:latin typeface="HK Grotesk Light"/>
              </a:rPr>
              <a:t>immutable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085" y="815292"/>
            <a:ext cx="600037" cy="5992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26878" y="815292"/>
            <a:ext cx="600037" cy="5992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59281" y="8958656"/>
            <a:ext cx="600037" cy="5992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085" y="8991019"/>
            <a:ext cx="600037" cy="59928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877447" y="1026383"/>
            <a:ext cx="20202837" cy="591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4787" dirty="0">
                <a:solidFill>
                  <a:srgbClr val="FFFAEF"/>
                </a:solidFill>
                <a:latin typeface="HK Grotesk Medium Bold"/>
              </a:rPr>
              <a:t>BLOCKCHAIN REAL WORLD APPLICATIONS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8097" y="2426364"/>
            <a:ext cx="7204768" cy="612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Digital ID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Healthcare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Wills or inheritances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Food Safety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Digital Voting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Data Sharing</a:t>
            </a:r>
          </a:p>
          <a:p>
            <a:pPr marL="927537" lvl="1" indent="-463769">
              <a:lnSpc>
                <a:spcPts val="6014"/>
              </a:lnSpc>
              <a:buFont typeface="Arial"/>
              <a:buChar char="•"/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Weapons Tracking</a:t>
            </a:r>
          </a:p>
          <a:p>
            <a:pPr>
              <a:lnSpc>
                <a:spcPts val="6014"/>
              </a:lnSpc>
            </a:pPr>
            <a:r>
              <a:rPr lang="en-US" sz="4296" dirty="0">
                <a:solidFill>
                  <a:srgbClr val="BBBBBB"/>
                </a:solidFill>
                <a:latin typeface="HK Grotesk Ligh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758413" y="4229100"/>
            <a:ext cx="6816233" cy="7078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Immutability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Decentralized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Enhanced Security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Distributed Ledgers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Consensus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Faster Settlement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endParaRPr lang="en-US" sz="3300" dirty="0">
              <a:solidFill>
                <a:srgbClr val="BBBBBB"/>
              </a:solidFill>
              <a:latin typeface="HK Grotesk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29561" y="3324017"/>
            <a:ext cx="6205430" cy="32578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743200" y="3428746"/>
            <a:ext cx="5978152" cy="116328"/>
            <a:chOff x="0" y="0"/>
            <a:chExt cx="26628604" cy="51816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l="l" t="t" r="r" b="b"/>
              <a:pathLst>
                <a:path w="26615904" h="505460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981608" y="2030599"/>
            <a:ext cx="3184922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dirty="0">
                <a:solidFill>
                  <a:srgbClr val="FFFFFF"/>
                </a:solidFill>
                <a:latin typeface="HK Grotesk Medium"/>
              </a:rPr>
              <a:t>Features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853228" y="4673257"/>
            <a:ext cx="6816233" cy="292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300" dirty="0">
                <a:solidFill>
                  <a:srgbClr val="BBBBBB"/>
                </a:solidFill>
                <a:latin typeface="HK Grotesk Light"/>
              </a:rPr>
              <a:t>Besides the others features provided by blockchain our project mostly focuses on :</a:t>
            </a:r>
          </a:p>
          <a:p>
            <a:pPr marL="712469" lvl="1" indent="-356235">
              <a:lnSpc>
                <a:spcPts val="4619"/>
              </a:lnSpc>
              <a:buFont typeface="Arial"/>
              <a:buChar char="•"/>
            </a:pPr>
            <a:r>
              <a:rPr lang="en-US" sz="3299" dirty="0">
                <a:solidFill>
                  <a:srgbClr val="BBBBBB"/>
                </a:solidFill>
                <a:latin typeface="HK Grotesk Light"/>
              </a:rPr>
              <a:t>Transparency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299" dirty="0">
                <a:solidFill>
                  <a:srgbClr val="BBBBBB"/>
                </a:solidFill>
                <a:latin typeface="HK Grotesk Light"/>
              </a:rPr>
              <a:t>Immutability</a:t>
            </a:r>
            <a:r>
              <a:rPr lang="en-US" sz="3300" dirty="0">
                <a:solidFill>
                  <a:srgbClr val="BBBBBB"/>
                </a:solidFill>
                <a:latin typeface="HK Grotesk Light"/>
              </a:rPr>
              <a:t>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6041285" y="4980607"/>
            <a:ext cx="6205430" cy="32578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-5400000">
            <a:off x="6154924" y="5085336"/>
            <a:ext cx="5978152" cy="116328"/>
            <a:chOff x="0" y="0"/>
            <a:chExt cx="26628604" cy="51816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26615904" cy="505460"/>
            </a:xfrm>
            <a:custGeom>
              <a:avLst/>
              <a:gdLst/>
              <a:ahLst/>
              <a:cxnLst/>
              <a:rect l="l" t="t" r="r" b="b"/>
              <a:pathLst>
                <a:path w="26615904" h="505460">
                  <a:moveTo>
                    <a:pt x="252730" y="0"/>
                  </a:moveTo>
                  <a:lnTo>
                    <a:pt x="26363175" y="0"/>
                  </a:lnTo>
                  <a:cubicBezTo>
                    <a:pt x="26502875" y="0"/>
                    <a:pt x="26615904" y="113030"/>
                    <a:pt x="26615904" y="252730"/>
                  </a:cubicBezTo>
                  <a:cubicBezTo>
                    <a:pt x="26615904" y="392430"/>
                    <a:pt x="26502875" y="505460"/>
                    <a:pt x="26363175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419F6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04800" y="3189130"/>
            <a:ext cx="8419291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dirty="0">
                <a:solidFill>
                  <a:srgbClr val="FFFFFF"/>
                </a:solidFill>
                <a:latin typeface="HK Grotesk Medium"/>
              </a:rPr>
              <a:t>WHY BLOCKCHAIN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782929"/>
            <a:ext cx="664844" cy="6640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6278" y="8926293"/>
            <a:ext cx="664844" cy="6640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782929"/>
            <a:ext cx="664844" cy="6640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878" y="8926293"/>
            <a:ext cx="664844" cy="6640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335437" y="3911633"/>
            <a:ext cx="7591441" cy="2397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</a:pPr>
            <a:r>
              <a:rPr lang="en-US" sz="3416" dirty="0">
                <a:solidFill>
                  <a:srgbClr val="BBBBBB"/>
                </a:solidFill>
                <a:latin typeface="HK Grotesk Light"/>
              </a:rPr>
              <a:t>To make government contracts transparent to the public by creating a public database of the records using blockchain.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2234" y="4711065"/>
            <a:ext cx="5033016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20"/>
              </a:lnSpc>
            </a:pPr>
            <a:r>
              <a:rPr lang="en-US" sz="5600" dirty="0">
                <a:solidFill>
                  <a:srgbClr val="BBBBBB"/>
                </a:solidFill>
                <a:latin typeface="HK Grotesk Medium"/>
              </a:rPr>
              <a:t>CONCEPT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534400" y="2007448"/>
            <a:ext cx="325785" cy="6205430"/>
            <a:chOff x="0" y="0"/>
            <a:chExt cx="434380" cy="8273907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5400000">
              <a:off x="-3919763" y="3919763"/>
              <a:ext cx="8273907" cy="434380"/>
            </a:xfrm>
            <a:prstGeom prst="rect">
              <a:avLst/>
            </a:prstGeom>
          </p:spPr>
        </p:pic>
        <p:grpSp>
          <p:nvGrpSpPr>
            <p:cNvPr id="10" name="Group 10"/>
            <p:cNvGrpSpPr/>
            <p:nvPr/>
          </p:nvGrpSpPr>
          <p:grpSpPr>
            <a:xfrm rot="-5400000">
              <a:off x="-3766421" y="4059402"/>
              <a:ext cx="7970870" cy="155103"/>
              <a:chOff x="0" y="0"/>
              <a:chExt cx="26628604" cy="5181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350" y="6350"/>
                <a:ext cx="26615904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26615904" h="505460">
                    <a:moveTo>
                      <a:pt x="252730" y="0"/>
                    </a:moveTo>
                    <a:lnTo>
                      <a:pt x="26363175" y="0"/>
                    </a:lnTo>
                    <a:cubicBezTo>
                      <a:pt x="26502875" y="0"/>
                      <a:pt x="26615904" y="113030"/>
                      <a:pt x="26615904" y="252730"/>
                    </a:cubicBezTo>
                    <a:cubicBezTo>
                      <a:pt x="26615904" y="392430"/>
                      <a:pt x="26502875" y="505460"/>
                      <a:pt x="26363175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419F65"/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43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1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200</Words>
  <Application>Microsoft Office PowerPoint</Application>
  <PresentationFormat>Custom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Times New Roman</vt:lpstr>
      <vt:lpstr>HK Grotesk Medium Bold</vt:lpstr>
      <vt:lpstr>HK Grotesk Medium</vt:lpstr>
      <vt:lpstr>Open Sans Light Bold</vt:lpstr>
      <vt:lpstr>HK Grotesk Light</vt:lpstr>
      <vt:lpstr>Open Sans</vt:lpstr>
      <vt:lpstr>Open Sans Light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Charcoal and Green Dark Neomorphic Money Budgeting Marketing Video Presentation</dc:title>
  <cp:lastModifiedBy>Microsoft account</cp:lastModifiedBy>
  <cp:revision>22</cp:revision>
  <dcterms:created xsi:type="dcterms:W3CDTF">2006-08-16T00:00:00Z</dcterms:created>
  <dcterms:modified xsi:type="dcterms:W3CDTF">2021-08-01T09:01:53Z</dcterms:modified>
  <dc:identifier>DAEWdxqErQ0</dc:identifier>
</cp:coreProperties>
</file>