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ulish"/>
      <p:regular r:id="rId21"/>
      <p:bold r:id="rId22"/>
      <p:italic r:id="rId23"/>
      <p:boldItalic r:id="rId24"/>
    </p:embeddedFont>
    <p:embeddedFont>
      <p:font typeface="Heebo"/>
      <p:regular r:id="rId25"/>
      <p:bold r:id="rId26"/>
    </p:embeddedFont>
    <p:embeddedFont>
      <p:font typeface="Heebo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ulish-bold.fntdata"/><Relationship Id="rId21" Type="http://schemas.openxmlformats.org/officeDocument/2006/relationships/font" Target="fonts/Mulish-regular.fntdata"/><Relationship Id="rId24" Type="http://schemas.openxmlformats.org/officeDocument/2006/relationships/font" Target="fonts/Mulish-boldItalic.fntdata"/><Relationship Id="rId23" Type="http://schemas.openxmlformats.org/officeDocument/2006/relationships/font" Target="fonts/Mulish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ebo-bold.fntdata"/><Relationship Id="rId25" Type="http://schemas.openxmlformats.org/officeDocument/2006/relationships/font" Target="fonts/Heebo-regular.fntdata"/><Relationship Id="rId28" Type="http://schemas.openxmlformats.org/officeDocument/2006/relationships/font" Target="fonts/HeeboSemiBold-bold.fntdata"/><Relationship Id="rId27" Type="http://schemas.openxmlformats.org/officeDocument/2006/relationships/font" Target="fonts/Heebo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13f5d41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b13f5d41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324850"/>
            <a:ext cx="35037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22975"/>
            <a:ext cx="23538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173950" y="2262000"/>
            <a:ext cx="4074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2173950" y="1175425"/>
            <a:ext cx="12717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173950" y="3471925"/>
            <a:ext cx="2677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2880" y="-51764"/>
            <a:ext cx="9156700" cy="5195314"/>
            <a:chOff x="2880" y="-51764"/>
            <a:chExt cx="9156700" cy="5195314"/>
          </a:xfrm>
        </p:grpSpPr>
        <p:sp>
          <p:nvSpPr>
            <p:cNvPr id="17" name="Google Shape;17;p4"/>
            <p:cNvSpPr/>
            <p:nvPr/>
          </p:nvSpPr>
          <p:spPr>
            <a:xfrm flipH="1" rot="10800000">
              <a:off x="2880" y="3949804"/>
              <a:ext cx="1235905" cy="1193746"/>
            </a:xfrm>
            <a:custGeom>
              <a:rect b="b" l="l" r="r" t="t"/>
              <a:pathLst>
                <a:path extrusionOk="0" h="107303" w="10733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8;p4"/>
            <p:cNvGrpSpPr/>
            <p:nvPr/>
          </p:nvGrpSpPr>
          <p:grpSpPr>
            <a:xfrm rot="-5400000">
              <a:off x="7644618" y="5484"/>
              <a:ext cx="1572210" cy="1457714"/>
              <a:chOff x="4276575" y="600075"/>
              <a:chExt cx="4972200" cy="4610100"/>
            </a:xfrm>
          </p:grpSpPr>
          <p:cxnSp>
            <p:nvCxnSpPr>
              <p:cNvPr id="19" name="Google Shape;19;p4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" name="Google Shape;20;p4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4825775" y="1667625"/>
            <a:ext cx="35091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subTitle"/>
          </p:nvPr>
        </p:nvSpPr>
        <p:spPr>
          <a:xfrm>
            <a:off x="773775" y="1667625"/>
            <a:ext cx="35091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720000" y="1999150"/>
            <a:ext cx="5833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902225"/>
            <a:ext cx="58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719838" y="1963651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subTitle"/>
          </p:nvPr>
        </p:nvSpPr>
        <p:spPr>
          <a:xfrm>
            <a:off x="3493139" y="1963651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3" type="subTitle"/>
          </p:nvPr>
        </p:nvSpPr>
        <p:spPr>
          <a:xfrm>
            <a:off x="719838" y="35619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4" type="subTitle"/>
          </p:nvPr>
        </p:nvSpPr>
        <p:spPr>
          <a:xfrm>
            <a:off x="3493139" y="35619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5" type="subTitle"/>
          </p:nvPr>
        </p:nvSpPr>
        <p:spPr>
          <a:xfrm>
            <a:off x="719838" y="1593048"/>
            <a:ext cx="1978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6" type="subTitle"/>
          </p:nvPr>
        </p:nvSpPr>
        <p:spPr>
          <a:xfrm>
            <a:off x="719838" y="3191450"/>
            <a:ext cx="1978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7" type="subTitle"/>
          </p:nvPr>
        </p:nvSpPr>
        <p:spPr>
          <a:xfrm>
            <a:off x="3493138" y="1593048"/>
            <a:ext cx="1978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8" type="subTitle"/>
          </p:nvPr>
        </p:nvSpPr>
        <p:spPr>
          <a:xfrm>
            <a:off x="3493138" y="3191450"/>
            <a:ext cx="1978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2873" y="-4156"/>
            <a:ext cx="9156707" cy="5195331"/>
            <a:chOff x="2873" y="-4156"/>
            <a:chExt cx="9156707" cy="5195331"/>
          </a:xfrm>
        </p:grpSpPr>
        <p:sp>
          <p:nvSpPr>
            <p:cNvPr id="39" name="Google Shape;39;p7"/>
            <p:cNvSpPr/>
            <p:nvPr/>
          </p:nvSpPr>
          <p:spPr>
            <a:xfrm>
              <a:off x="2873" y="-4156"/>
              <a:ext cx="1873445" cy="1809665"/>
            </a:xfrm>
            <a:custGeom>
              <a:rect b="b" l="l" r="r" t="t"/>
              <a:pathLst>
                <a:path extrusionOk="0" h="107303" w="10733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7"/>
            <p:cNvGrpSpPr/>
            <p:nvPr/>
          </p:nvGrpSpPr>
          <p:grpSpPr>
            <a:xfrm flipH="1" rot="-5400000">
              <a:off x="7644618" y="3676213"/>
              <a:ext cx="1572210" cy="1457714"/>
              <a:chOff x="4276575" y="600075"/>
              <a:chExt cx="4972200" cy="4610100"/>
            </a:xfrm>
          </p:grpSpPr>
          <p:cxnSp>
            <p:nvCxnSpPr>
              <p:cNvPr id="41" name="Google Shape;41;p7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" name="Google Shape;42;p7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7"/>
          <p:cNvSpPr txBox="1"/>
          <p:nvPr>
            <p:ph type="title"/>
          </p:nvPr>
        </p:nvSpPr>
        <p:spPr>
          <a:xfrm>
            <a:off x="903145" y="1311538"/>
            <a:ext cx="27597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903145" y="2857863"/>
            <a:ext cx="27597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726611" y="3652488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726600" y="1661383"/>
            <a:ext cx="52593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900000" y="706175"/>
            <a:ext cx="4256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900000" y="1464175"/>
            <a:ext cx="4256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title"/>
          </p:nvPr>
        </p:nvSpPr>
        <p:spPr>
          <a:xfrm>
            <a:off x="3900000" y="2003879"/>
            <a:ext cx="4256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" name="Google Shape;52;p9"/>
          <p:cNvSpPr txBox="1"/>
          <p:nvPr>
            <p:ph idx="3" type="subTitle"/>
          </p:nvPr>
        </p:nvSpPr>
        <p:spPr>
          <a:xfrm>
            <a:off x="3900000" y="2764450"/>
            <a:ext cx="4256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4" type="title"/>
          </p:nvPr>
        </p:nvSpPr>
        <p:spPr>
          <a:xfrm>
            <a:off x="3900000" y="3301584"/>
            <a:ext cx="4256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4" name="Google Shape;54;p9"/>
          <p:cNvSpPr txBox="1"/>
          <p:nvPr>
            <p:ph idx="5" type="subTitle"/>
          </p:nvPr>
        </p:nvSpPr>
        <p:spPr>
          <a:xfrm>
            <a:off x="3900000" y="4064726"/>
            <a:ext cx="4256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57" name="Google Shape;57;p10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rect b="b" l="l" r="r" t="t"/>
              <a:pathLst>
                <a:path extrusionOk="0" h="107303" w="10733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58;p10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59" name="Google Shape;59;p10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" name="Google Shape;60;p10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Google Shape;61;p10"/>
          <p:cNvSpPr txBox="1"/>
          <p:nvPr>
            <p:ph type="title"/>
          </p:nvPr>
        </p:nvSpPr>
        <p:spPr>
          <a:xfrm>
            <a:off x="5366588" y="1830975"/>
            <a:ext cx="292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5366588" y="2860875"/>
            <a:ext cx="29283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 SemiBold"/>
              <a:buNone/>
              <a:defRPr b="0" i="0" sz="3200" u="none" cap="none" strike="noStrike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b="1" i="0" sz="32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b="1" i="0" sz="32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b="1" i="0" sz="32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b="1" i="0" sz="32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b="1" i="0" sz="32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b="1" i="0" sz="32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b="1" i="0" sz="32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b="1" i="0" sz="32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2"/>
          <p:cNvGrpSpPr/>
          <p:nvPr/>
        </p:nvGrpSpPr>
        <p:grpSpPr>
          <a:xfrm>
            <a:off x="2865675" y="-142876"/>
            <a:ext cx="6307275" cy="5352951"/>
            <a:chOff x="2865675" y="-142876"/>
            <a:chExt cx="6307275" cy="5352951"/>
          </a:xfrm>
        </p:grpSpPr>
        <p:grpSp>
          <p:nvGrpSpPr>
            <p:cNvPr id="69" name="Google Shape;69;p12"/>
            <p:cNvGrpSpPr/>
            <p:nvPr/>
          </p:nvGrpSpPr>
          <p:grpSpPr>
            <a:xfrm rot="10800000">
              <a:off x="2865675" y="-142876"/>
              <a:ext cx="6287850" cy="5324551"/>
              <a:chOff x="1600725" y="-6724"/>
              <a:chExt cx="6287850" cy="5143500"/>
            </a:xfrm>
          </p:grpSpPr>
          <p:sp>
            <p:nvSpPr>
              <p:cNvPr id="70" name="Google Shape;70;p12"/>
              <p:cNvSpPr/>
              <p:nvPr/>
            </p:nvSpPr>
            <p:spPr>
              <a:xfrm>
                <a:off x="2641875" y="-6724"/>
                <a:ext cx="5246700" cy="51435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1600725" y="-6724"/>
                <a:ext cx="10947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" name="Google Shape;72;p12"/>
            <p:cNvSpPr/>
            <p:nvPr/>
          </p:nvSpPr>
          <p:spPr>
            <a:xfrm flipH="1">
              <a:off x="4823819" y="1290676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" name="Google Shape;73;p12"/>
            <p:cNvCxnSpPr/>
            <p:nvPr/>
          </p:nvCxnSpPr>
          <p:spPr>
            <a:xfrm flipH="1">
              <a:off x="4276650" y="753275"/>
              <a:ext cx="4896300" cy="4456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4" name="Google Shape;74;p12"/>
          <p:cNvSpPr txBox="1"/>
          <p:nvPr>
            <p:ph type="ctrTitle"/>
          </p:nvPr>
        </p:nvSpPr>
        <p:spPr>
          <a:xfrm>
            <a:off x="750750" y="1474663"/>
            <a:ext cx="4770600" cy="18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/>
              <a:t>Online Complaint Registration and Management System</a:t>
            </a:r>
            <a:endParaRPr sz="3600"/>
          </a:p>
        </p:txBody>
      </p:sp>
      <p:sp>
        <p:nvSpPr>
          <p:cNvPr id="75" name="Google Shape;75;p12"/>
          <p:cNvSpPr txBox="1"/>
          <p:nvPr>
            <p:ph idx="1" type="subTitle"/>
          </p:nvPr>
        </p:nvSpPr>
        <p:spPr>
          <a:xfrm>
            <a:off x="750750" y="3470100"/>
            <a:ext cx="4189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By: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Sachin Anandharaj</a:t>
            </a:r>
            <a:r>
              <a:rPr lang="en-US"/>
              <a:t>	</a:t>
            </a:r>
            <a:r>
              <a:rPr lang="en-US"/>
              <a:t>- 310821104081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Tharun KP</a:t>
            </a:r>
            <a:r>
              <a:rPr b="1" lang="en-US"/>
              <a:t>                	</a:t>
            </a:r>
            <a:r>
              <a:rPr lang="en-US"/>
              <a:t>- 310821104100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Praveen Raja M.P</a:t>
            </a:r>
            <a:r>
              <a:rPr b="1" lang="en-US"/>
              <a:t>       	</a:t>
            </a:r>
            <a:r>
              <a:rPr lang="en-US"/>
              <a:t>- 310821104070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Navin Raj. K			</a:t>
            </a:r>
            <a:r>
              <a:rPr lang="en-US"/>
              <a:t>- 310821104064</a:t>
            </a:r>
            <a:endParaRPr/>
          </a:p>
        </p:txBody>
      </p:sp>
      <p:cxnSp>
        <p:nvCxnSpPr>
          <p:cNvPr id="76" name="Google Shape;76;p12"/>
          <p:cNvCxnSpPr/>
          <p:nvPr/>
        </p:nvCxnSpPr>
        <p:spPr>
          <a:xfrm>
            <a:off x="750745" y="3470100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96" y="114316"/>
            <a:ext cx="2311363" cy="106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4153" y="185423"/>
            <a:ext cx="2951659" cy="82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88" y="491075"/>
            <a:ext cx="7488626" cy="41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3025325" y="1221872"/>
            <a:ext cx="5880900" cy="3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Unit Testing:   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feature, like complaint submission,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was tested independently.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Integration Testing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Ensured APIs and modules work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together seamlessly.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End-to-End Testing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Validated the complete workflow from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complaint creation to resolution.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:                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Jest and Postman.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Performance Testing:   Analyzes system behavior under 			                             high traffic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3899999" y="231436"/>
            <a:ext cx="4256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Testing Strategies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-4874" y="-19150"/>
            <a:ext cx="4102500" cy="5162700"/>
            <a:chOff x="-4874" y="-19150"/>
            <a:chExt cx="4102500" cy="5162700"/>
          </a:xfrm>
        </p:grpSpPr>
        <p:sp>
          <p:nvSpPr>
            <p:cNvPr id="156" name="Google Shape;156;p22"/>
            <p:cNvSpPr/>
            <p:nvPr/>
          </p:nvSpPr>
          <p:spPr>
            <a:xfrm flipH="1" rot="-5400000">
              <a:off x="-70273" y="65410"/>
              <a:ext cx="3833291" cy="3702490"/>
            </a:xfrm>
            <a:custGeom>
              <a:rect b="b" l="l" r="r" t="t"/>
              <a:pathLst>
                <a:path extrusionOk="0" h="107303" w="10733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22"/>
            <p:cNvCxnSpPr>
              <a:stCxn id="157" idx="1"/>
            </p:cNvCxnSpPr>
            <p:nvPr/>
          </p:nvCxnSpPr>
          <p:spPr>
            <a:xfrm flipH="1" rot="10800000">
              <a:off x="-4874" y="-19150"/>
              <a:ext cx="4102500" cy="424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59" name="Google Shape;159;p22"/>
          <p:cNvCxnSpPr/>
          <p:nvPr/>
        </p:nvCxnSpPr>
        <p:spPr>
          <a:xfrm>
            <a:off x="4032490" y="923727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96204" y="815509"/>
            <a:ext cx="292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602083" y="1388209"/>
            <a:ext cx="7848898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Real-Time Updates: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Implemented Socket.IO for instant status notifications.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Data Security: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Used JWT (JSON Web Tokens) for secure user authentication.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Optimized MongoDB schema for efficient data handling.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23"/>
          <p:cNvCxnSpPr/>
          <p:nvPr/>
        </p:nvCxnSpPr>
        <p:spPr>
          <a:xfrm>
            <a:off x="602083" y="1364338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96204" y="815509"/>
            <a:ext cx="292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Solutions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4"/>
          <p:cNvSpPr txBox="1"/>
          <p:nvPr>
            <p:ph idx="1" type="subTitle"/>
          </p:nvPr>
        </p:nvSpPr>
        <p:spPr>
          <a:xfrm>
            <a:off x="602083" y="1388209"/>
            <a:ext cx="7848898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Real-Time Updates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Implemented Socket.IO for instant status notifications.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Data Security: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Used JWT (JSON Web Tokens) for secure user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authentication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:  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Optimized MongoDB schema for efficient data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handling.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3" name="Google Shape;173;p24"/>
          <p:cNvCxnSpPr/>
          <p:nvPr/>
        </p:nvCxnSpPr>
        <p:spPr>
          <a:xfrm>
            <a:off x="602083" y="1364338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31520" y="962526"/>
            <a:ext cx="2931325" cy="1438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816518" y="2501728"/>
            <a:ext cx="7114699" cy="2310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AI-based priority sorting for complaints.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Advanced analytics for trend identification.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Mobile app version for accessibility.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Multilingual support to cater to diverse user bases.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25"/>
          <p:cNvCxnSpPr/>
          <p:nvPr/>
        </p:nvCxnSpPr>
        <p:spPr>
          <a:xfrm>
            <a:off x="816518" y="2318358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245948" y="752946"/>
            <a:ext cx="292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Results and 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651006" y="1634743"/>
            <a:ext cx="64317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Reduced resolution time by automating complaint processes.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Enhanced user satisfaction with transparent tracking and updates.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project successfully addresses inefficiencies in complaint 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management through a scalable and user-friendly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MERN-based solution.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.</a:t>
            </a:r>
            <a:endParaRPr/>
          </a:p>
        </p:txBody>
      </p:sp>
      <p:cxnSp>
        <p:nvCxnSpPr>
          <p:cNvPr id="187" name="Google Shape;187;p26"/>
          <p:cNvCxnSpPr/>
          <p:nvPr/>
        </p:nvCxnSpPr>
        <p:spPr>
          <a:xfrm>
            <a:off x="412257" y="1301374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8804" l="1905" r="1380" t="10133"/>
          <a:stretch/>
        </p:blipFill>
        <p:spPr>
          <a:xfrm>
            <a:off x="2492942" y="895149"/>
            <a:ext cx="4042611" cy="346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-62294" y="-218968"/>
            <a:ext cx="9253930" cy="5553226"/>
            <a:chOff x="-62294" y="-218968"/>
            <a:chExt cx="9253930" cy="5553226"/>
          </a:xfrm>
        </p:grpSpPr>
        <p:grpSp>
          <p:nvGrpSpPr>
            <p:cNvPr id="84" name="Google Shape;84;p13"/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85" name="Google Shape;85;p13"/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6" name="Google Shape;86;p1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3"/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88" name="Google Shape;88;p1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" name="Google Shape;89;p1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13"/>
          <p:cNvSpPr txBox="1"/>
          <p:nvPr>
            <p:ph type="title"/>
          </p:nvPr>
        </p:nvSpPr>
        <p:spPr>
          <a:xfrm>
            <a:off x="841475" y="1013789"/>
            <a:ext cx="4074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034825" y="1926425"/>
            <a:ext cx="65967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Complaint Management System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Simplifying User Experience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aim is to create a streamlined complaint management system that automates the process, enhances user experience, and improves issue resolution efficiency.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Tech Stack: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MERN (MongoDB, Express.js, React.js, Node.js).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92" name="Google Shape;92;p13"/>
          <p:cNvCxnSpPr/>
          <p:nvPr/>
        </p:nvCxnSpPr>
        <p:spPr>
          <a:xfrm>
            <a:off x="913111" y="1703852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idx="2" type="subTitle"/>
          </p:nvPr>
        </p:nvSpPr>
        <p:spPr>
          <a:xfrm>
            <a:off x="720000" y="1446243"/>
            <a:ext cx="7846484" cy="290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Scenario: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Traditional complaint processes are often slow, inefficient, and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prone to mismanagement, leading to user frustration and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unresolved issues.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Customers: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Submit and track complaints.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Agents:         	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Resolve issues assigned to them.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Admins: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	Oversee complaints and assign tasks.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Outcome: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A robust system enabling faster issue resolution, seamless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tracking, and user satisfaction.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/>
          </a:p>
        </p:txBody>
      </p:sp>
      <p:cxnSp>
        <p:nvCxnSpPr>
          <p:cNvPr id="99" name="Google Shape;99;p14"/>
          <p:cNvCxnSpPr/>
          <p:nvPr/>
        </p:nvCxnSpPr>
        <p:spPr>
          <a:xfrm>
            <a:off x="750745" y="1155525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200236" y="263705"/>
            <a:ext cx="58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Features Highlight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200225" y="1758975"/>
            <a:ext cx="78069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Complaint Submission: 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Users can log complaints with detailed descriptions.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2)Status Tracking: 	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Real-time updates on the complaint's progress.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3)Messaging: 		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Communication between users and agents for clarifications.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4)Admin Dashboard: 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Centralized complaint management and assi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gnment.</a:t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107" name="Google Shape;107;p15"/>
            <p:cNvSpPr/>
            <p:nvPr/>
          </p:nvSpPr>
          <p:spPr>
            <a:xfrm rot="5400000">
              <a:off x="5392509" y="65410"/>
              <a:ext cx="3833291" cy="3702490"/>
            </a:xfrm>
            <a:custGeom>
              <a:rect b="b" l="l" r="r" t="t"/>
              <a:pathLst>
                <a:path extrusionOk="0" h="107303" w="10733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flipH="1">
              <a:off x="7386800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15"/>
            <p:cNvCxnSpPr>
              <a:stCxn id="108" idx="1"/>
            </p:cNvCxnSpPr>
            <p:nvPr/>
          </p:nvCxnSpPr>
          <p:spPr>
            <a:xfrm rot="10800000">
              <a:off x="5057900" y="-19150"/>
              <a:ext cx="4102500" cy="424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10" name="Google Shape;110;p15"/>
          <p:cNvCxnSpPr/>
          <p:nvPr/>
        </p:nvCxnSpPr>
        <p:spPr>
          <a:xfrm>
            <a:off x="327233" y="987083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238737" y="190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Architecture Overview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idx="4" type="subTitle"/>
          </p:nvPr>
        </p:nvSpPr>
        <p:spPr>
          <a:xfrm>
            <a:off x="307982" y="793188"/>
            <a:ext cx="6806496" cy="3786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Developed using React.js to provide an intuitive and 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interactive user interface.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Back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end: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Node.js and Express.js manage APIs for smooth functionality.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MongoDB stores complaint data, user information, and status  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updates.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 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           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                                                                                                                                </a:t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5377568" y="0"/>
            <a:ext cx="4102500" cy="5162700"/>
            <a:chOff x="5057900" y="-19150"/>
            <a:chExt cx="4102500" cy="5162700"/>
          </a:xfrm>
        </p:grpSpPr>
        <p:sp>
          <p:nvSpPr>
            <p:cNvPr id="118" name="Google Shape;118;p16"/>
            <p:cNvSpPr/>
            <p:nvPr/>
          </p:nvSpPr>
          <p:spPr>
            <a:xfrm flipH="1" rot="5400000">
              <a:off x="5392509" y="1375550"/>
              <a:ext cx="3833291" cy="3702490"/>
            </a:xfrm>
            <a:custGeom>
              <a:rect b="b" l="l" r="r" t="t"/>
              <a:pathLst>
                <a:path extrusionOk="0" h="107303" w="10733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 rot="10800000">
              <a:off x="7386800" y="-191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16"/>
            <p:cNvCxnSpPr>
              <a:stCxn id="119" idx="1"/>
            </p:cNvCxnSpPr>
            <p:nvPr/>
          </p:nvCxnSpPr>
          <p:spPr>
            <a:xfrm flipH="1">
              <a:off x="5057900" y="901250"/>
              <a:ext cx="4102500" cy="424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1" name="Google Shape;121;p16"/>
          <p:cNvCxnSpPr/>
          <p:nvPr/>
        </p:nvCxnSpPr>
        <p:spPr>
          <a:xfrm>
            <a:off x="307983" y="778318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Interface Showcase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7" name="Google Shape;127;p17"/>
          <p:cNvSpPr txBox="1"/>
          <p:nvPr>
            <p:ph idx="2" type="subTitle"/>
          </p:nvPr>
        </p:nvSpPr>
        <p:spPr>
          <a:xfrm>
            <a:off x="1159727" y="1110063"/>
            <a:ext cx="7330068" cy="37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Login Page: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Secure authentication for users and admins.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User Dashboard: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Submit and view complaints with real-time updates.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Agent Panel: 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Task assignments and resolution tools for agents.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Admin Dashboard: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Comprehensive complaint tracking and user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management.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823127" y="948026"/>
            <a:ext cx="6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803" t="0"/>
          <a:stretch/>
        </p:blipFill>
        <p:spPr>
          <a:xfrm>
            <a:off x="853438" y="706513"/>
            <a:ext cx="7437125" cy="37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75" y="616000"/>
            <a:ext cx="7419125" cy="39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75" y="324700"/>
            <a:ext cx="7225850" cy="44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greements in Institutional Economics by Slidesgo">
  <a:themeElements>
    <a:clrScheme name="Simple Light">
      <a:dk1>
        <a:srgbClr val="FFFFFF"/>
      </a:dk1>
      <a:lt1>
        <a:srgbClr val="103235"/>
      </a:lt1>
      <a:dk2>
        <a:srgbClr val="EB5D06"/>
      </a:dk2>
      <a:lt2>
        <a:srgbClr val="54976E"/>
      </a:lt2>
      <a:accent1>
        <a:srgbClr val="396D4D"/>
      </a:accent1>
      <a:accent2>
        <a:srgbClr val="143E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