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Garamond"/>
              </a:rPr>
              <a:t>Click to move the slide</a:t>
            </a: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6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6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6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D6A4210-E2B1-4A4B-9826-5226B689AFB7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latin typeface="Arial"/>
              </a:rPr>
              <a:t>Typical causes of street lighting faults shall include but shall not be limited to ● Control gear malfunctions, ● accident damage, ● storm damage, ● andalism, ● vermin damage, ● fire damage, ● blown lamps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>
                <a:latin typeface="Arial"/>
              </a:rPr>
              <a:t>Multipurpoise: Inbuilt pollution monitors ● Mobile device charging points ● Button for emergency services ● Wi-Fi routers ● CCTV cameras ● Digital information display for traffic congestion ● Information on nearby parking spaces ● Charging stations for electric vehicle</a:t>
            </a:r>
            <a:endParaRPr lang="en-IN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rgbClr val="333333"/>
                </a:solidFill>
                <a:highlight>
                  <a:srgbClr val="FFFFFF"/>
                </a:highlight>
                <a:latin typeface="Arial"/>
              </a:rPr>
              <a:t>Solar power is an immense source of directly useable energy 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highlight>
                  <a:srgbClr val="FFFFFF"/>
                </a:highlight>
                <a:latin typeface="Arial"/>
              </a:rPr>
              <a:t>So if we use these solar street lights it will eliminate the energy crisis to a large extent.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12203372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527" y="-1281"/>
            <a:ext cx="1007771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06150"/>
            <a:ext cx="12178303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1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4" y="-1480"/>
            <a:ext cx="1306287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2497430" y="2118212"/>
            <a:ext cx="7095541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40872" y="1173984"/>
            <a:ext cx="11690849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4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2497430" y="2118212"/>
            <a:ext cx="7095541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872" y="1132413"/>
            <a:ext cx="5718139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872" y="1613044"/>
            <a:ext cx="5718139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25167"/>
            <a:ext cx="565616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13044"/>
            <a:ext cx="565616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4" y="-1480"/>
            <a:ext cx="1306287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32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2497430" y="2118212"/>
            <a:ext cx="7095541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14" y="-1480"/>
            <a:ext cx="1306287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2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6057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485218" y="2971801"/>
            <a:ext cx="3270249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 dirty="0"/>
              <a:t>Thanks…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794033" y="3619535"/>
            <a:ext cx="2679404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8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31619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67925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algn="r">
              <a:lnSpc>
                <a:spcPct val="100000"/>
              </a:lnSpc>
            </a:pPr>
            <a:fld id="{8C1A24F8-6732-4FFD-8E5C-94755C0568E8}" type="datetime">
              <a:rPr lang="en-US" sz="1000" b="0" strike="noStrike" spc="-1" smtClean="0">
                <a:solidFill>
                  <a:srgbClr val="FFFFFF"/>
                </a:solidFill>
                <a:latin typeface="Garamond"/>
              </a:rPr>
              <a:t>2/4/2021</a:t>
            </a:fld>
            <a:endParaRPr lang="en-IN" sz="10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algn="r">
              <a:lnSpc>
                <a:spcPct val="100000"/>
              </a:lnSpc>
            </a:pPr>
            <a:fld id="{6C283940-9991-4C9A-B47D-C1FD1A950BB5}" type="slidenum">
              <a:rPr lang="en-US" sz="1000" b="0" strike="noStrike" spc="-1" smtClean="0">
                <a:solidFill>
                  <a:srgbClr val="FFFFFF"/>
                </a:solidFill>
                <a:latin typeface="Garamond"/>
              </a:rPr>
              <a:t>‹#›</a:t>
            </a:fld>
            <a:endParaRPr lang="en-IN" sz="10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87051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 bwMode="auto">
          <a:xfrm>
            <a:off x="240872" y="1173984"/>
            <a:ext cx="11690849" cy="52232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u="sng" spc="-1" dirty="0">
                <a:latin typeface="Arial" panose="020B0604020202020204" pitchFamily="34" charset="0"/>
                <a:cs typeface="Arial" panose="020B0604020202020204" pitchFamily="34" charset="0"/>
              </a:rPr>
              <a:t>SOLAR SMART STREET LIGHT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</a:pPr>
            <a:endParaRPr lang="en-US" sz="2400" b="1" u="sng" strike="noStrike" spc="-1" dirty="0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</a:pPr>
            <a:r>
              <a:rPr lang="en-US" sz="2400" b="1" u="sng" strike="noStrike" spc="-1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Submitted by - P7 EE 2</a:t>
            </a:r>
            <a:r>
              <a:rPr lang="en-US" sz="2400" b="1" u="sng" strike="noStrike" spc="-1" baseline="30000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2400" b="1" u="sng" strike="noStrike" spc="-1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 year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u="sng" strike="noStrike" spc="-1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To - Prof. </a:t>
            </a:r>
            <a:r>
              <a:rPr lang="en-US" sz="2400" b="1" u="sng" strike="noStrike" spc="-1" dirty="0" err="1">
                <a:uFillTx/>
                <a:latin typeface="Arial" panose="020B0604020202020204" pitchFamily="34" charset="0"/>
                <a:cs typeface="Arial" panose="020B0604020202020204" pitchFamily="34" charset="0"/>
              </a:rPr>
              <a:t>Avik</a:t>
            </a:r>
            <a:r>
              <a:rPr lang="en-US" sz="2400" b="1" u="sng" strike="noStrike" spc="-1" dirty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 Bhattacharya</a:t>
            </a:r>
            <a:endParaRPr lang="en-US" sz="2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 txBox="1"/>
          <p:nvPr/>
        </p:nvSpPr>
        <p:spPr>
          <a:xfrm>
            <a:off x="1298520" y="1090235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5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 dirty="0">
                <a:solidFill>
                  <a:srgbClr val="262626"/>
                </a:solidFill>
                <a:latin typeface="comic"/>
              </a:rPr>
              <a:t>Advantages &amp; Disadvantages of Solar Street Lights</a:t>
            </a:r>
            <a:endParaRPr lang="en-US" sz="44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0" name="TextShape 2"/>
          <p:cNvSpPr txBox="1"/>
          <p:nvPr/>
        </p:nvSpPr>
        <p:spPr>
          <a:xfrm>
            <a:off x="1298520" y="2560320"/>
            <a:ext cx="4717800" cy="33098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Garamond"/>
              </a:rPr>
              <a:t>Maintenance cost is very less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Garamond"/>
              </a:rPr>
              <a:t>Incur minimal operational costs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Garamond"/>
              </a:rPr>
              <a:t>Do not pose any threat of accidents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Garamond"/>
              </a:rPr>
              <a:t>Continue operation in spite of power cuts and grid failure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Garamond"/>
              </a:rPr>
              <a:t>Environment friendly, reducing carbon footprints contribution</a:t>
            </a:r>
          </a:p>
        </p:txBody>
      </p:sp>
      <p:sp>
        <p:nvSpPr>
          <p:cNvPr id="401" name="TextShape 3"/>
          <p:cNvSpPr txBox="1"/>
          <p:nvPr/>
        </p:nvSpPr>
        <p:spPr>
          <a:xfrm>
            <a:off x="6181200" y="2560320"/>
            <a:ext cx="4717800" cy="3309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Garamond"/>
              </a:rPr>
              <a:t>Expensive than traditional street lights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Garamond"/>
              </a:rPr>
              <a:t>Risk of threat due to its non wired nature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Garamond"/>
              </a:rPr>
              <a:t>High maintenance in extreme weather conditions</a:t>
            </a:r>
          </a:p>
          <a:p>
            <a:pPr marL="2858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Garamond"/>
              </a:rPr>
              <a:t>Replacement of batteries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415440" y="208620"/>
            <a:ext cx="11360520" cy="76320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rmAutofit/>
          </a:bodyPr>
          <a:lstStyle/>
          <a:p>
            <a:pPr>
              <a:lnSpc>
                <a:spcPct val="100000"/>
              </a:lnSpc>
            </a:pPr>
            <a:r>
              <a:rPr lang="en" sz="2800" b="1" strike="noStrike" spc="-1" dirty="0">
                <a:solidFill>
                  <a:srgbClr val="000000"/>
                </a:solidFill>
                <a:latin typeface="comic"/>
                <a:ea typeface="Arial"/>
              </a:rPr>
              <a:t>Maintenance of Street light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423000" y="1241512"/>
            <a:ext cx="5332680" cy="45547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7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For </a:t>
            </a:r>
            <a:r>
              <a:rPr lang="en" sz="1870" b="1" strike="noStrike" spc="-1" dirty="0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routine street lighting</a:t>
            </a:r>
            <a:r>
              <a:rPr lang="en" sz="187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maintenance, one shall undertake regular nightly inspections once every two (2) months and provide a report on the following: </a:t>
            </a:r>
            <a:endParaRPr lang="en-US" sz="187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70" b="0" strike="noStrike" spc="-1" dirty="0">
                <a:solidFill>
                  <a:srgbClr val="595959"/>
                </a:solidFill>
                <a:latin typeface="Arial"/>
                <a:ea typeface="Arial"/>
              </a:rPr>
              <a:t>● lamp outages</a:t>
            </a:r>
            <a:endParaRPr lang="en-US" sz="187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870" b="0" strike="noStrike" spc="-1" dirty="0">
                <a:solidFill>
                  <a:srgbClr val="595959"/>
                </a:solidFill>
                <a:latin typeface="Arial"/>
                <a:ea typeface="Arial"/>
              </a:rPr>
              <a:t>● damaged or missing diffuser. </a:t>
            </a:r>
            <a:endParaRPr lang="en-U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6364622" y="1241512"/>
            <a:ext cx="5332680" cy="45547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70" b="0" strike="noStrike" spc="-1" dirty="0">
                <a:solidFill>
                  <a:srgbClr val="595959"/>
                </a:solidFill>
                <a:latin typeface="Arial"/>
                <a:ea typeface="Arial"/>
              </a:rPr>
              <a:t>For </a:t>
            </a:r>
            <a:r>
              <a:rPr lang="en" sz="1870" b="1" strike="noStrike" spc="-1" dirty="0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non-routine maintenance</a:t>
            </a:r>
            <a:r>
              <a:rPr lang="en" sz="187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of street lights, one shall fault-dispatch and/or attend street light sites on a 'call-out' basis to inspect and repair reported faults in the equipment or operation of the street lights.</a:t>
            </a:r>
            <a:endParaRPr lang="en-US" sz="187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187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5" name="Google Shape;63;p14"/>
          <p:cNvPicPr/>
          <p:nvPr/>
        </p:nvPicPr>
        <p:blipFill>
          <a:blip r:embed="rId3"/>
          <a:stretch/>
        </p:blipFill>
        <p:spPr>
          <a:xfrm>
            <a:off x="1648440" y="4080600"/>
            <a:ext cx="3247920" cy="2432520"/>
          </a:xfrm>
          <a:prstGeom prst="rect">
            <a:avLst/>
          </a:prstGeom>
          <a:ln>
            <a:noFill/>
          </a:ln>
        </p:spPr>
      </p:pic>
      <p:pic>
        <p:nvPicPr>
          <p:cNvPr id="406" name="Google Shape;64;p14"/>
          <p:cNvPicPr/>
          <p:nvPr/>
        </p:nvPicPr>
        <p:blipFill>
          <a:blip r:embed="rId4"/>
          <a:srcRect r="39593"/>
          <a:stretch/>
        </p:blipFill>
        <p:spPr>
          <a:xfrm>
            <a:off x="6981120" y="3124200"/>
            <a:ext cx="2631600" cy="324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69;p15"/>
          <p:cNvPicPr/>
          <p:nvPr/>
        </p:nvPicPr>
        <p:blipFill>
          <a:blip r:embed="rId3"/>
          <a:stretch/>
        </p:blipFill>
        <p:spPr>
          <a:xfrm>
            <a:off x="-1" y="1130710"/>
            <a:ext cx="5465401" cy="5506064"/>
          </a:xfrm>
          <a:prstGeom prst="rect">
            <a:avLst/>
          </a:prstGeom>
          <a:ln>
            <a:noFill/>
          </a:ln>
        </p:spPr>
      </p:pic>
      <p:sp>
        <p:nvSpPr>
          <p:cNvPr id="408" name="TextShape 1"/>
          <p:cNvSpPr txBox="1"/>
          <p:nvPr/>
        </p:nvSpPr>
        <p:spPr>
          <a:xfrm>
            <a:off x="6726600" y="953820"/>
            <a:ext cx="5304240" cy="182268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b">
            <a:normAutofit fontScale="94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" sz="5600" b="0" strike="noStrike" spc="-1" dirty="0">
                <a:solidFill>
                  <a:srgbClr val="000000"/>
                </a:solidFill>
                <a:latin typeface="comic"/>
                <a:ea typeface="Arial"/>
              </a:rPr>
              <a:t>Future Scope of Solar Street Light</a:t>
            </a:r>
            <a:endParaRPr lang="en-US" sz="5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6726600" y="1865160"/>
            <a:ext cx="5115600" cy="492660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 anchor="ctr">
            <a:normAutofit/>
          </a:bodyPr>
          <a:lstStyle/>
          <a:p>
            <a:pPr marL="609480" indent="-4568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Cost Effectiveness: easy installations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Clear Lights for better visibility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Automatic switching ON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Motion Sensors</a:t>
            </a:r>
            <a:r>
              <a:rPr lang="en" sz="1800" b="0" strike="noStrike" spc="-1" dirty="0">
                <a:solidFill>
                  <a:srgbClr val="595959"/>
                </a:solidFill>
                <a:highlight>
                  <a:srgbClr val="FFFFFF"/>
                </a:highlight>
                <a:latin typeface="Arial"/>
                <a:ea typeface="Arial"/>
              </a:rPr>
              <a:t> to save energy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Smart Technologies to control from remote locations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1800" b="0" strike="noStrike" spc="-1" dirty="0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Can be modified easily to make it multi-purpose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415440" y="235471"/>
            <a:ext cx="11360520" cy="76320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en" sz="3600" b="1" strike="noStrike" spc="-1" dirty="0">
                <a:solidFill>
                  <a:srgbClr val="000000"/>
                </a:solidFill>
                <a:latin typeface="comic"/>
                <a:ea typeface="Arial"/>
              </a:rPr>
              <a:t>Conclusion</a:t>
            </a: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415440" y="1536480"/>
            <a:ext cx="11360520" cy="455472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Solar energy is one of the </a:t>
            </a:r>
            <a:r>
              <a:rPr lang="en" sz="1800" b="1" strike="noStrike" spc="-1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renewable sources of energy</a:t>
            </a:r>
            <a:r>
              <a:rPr lang="en" sz="1800" b="0" strike="noStrike" spc="-1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. </a:t>
            </a: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There are many advantages associated with it. With that, it can also be used for other purposes as well. we can conclude is that there is a problem of maintenance and initial investment on solar street lights.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However, with the advances in technology and good resource planning we can cut down the cost of the project and with use of good equipments </a:t>
            </a:r>
            <a:r>
              <a:rPr lang="en" sz="1800" b="0" strike="noStrike" spc="-1">
                <a:solidFill>
                  <a:srgbClr val="595959"/>
                </a:solidFill>
                <a:highlight>
                  <a:srgbClr val="FFBF00"/>
                </a:highlight>
                <a:latin typeface="Arial"/>
                <a:ea typeface="Arial"/>
              </a:rPr>
              <a:t>maintenance frequency can also be reduced</a:t>
            </a: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It can save about </a:t>
            </a:r>
            <a:r>
              <a:rPr lang="en" sz="3070" b="1" strike="noStrike" spc="-1">
                <a:solidFill>
                  <a:srgbClr val="595959"/>
                </a:solidFill>
                <a:highlight>
                  <a:srgbClr val="FF9900"/>
                </a:highlight>
                <a:latin typeface="Arial"/>
                <a:ea typeface="Arial"/>
              </a:rPr>
              <a:t>40% </a:t>
            </a:r>
            <a:r>
              <a:rPr lang="en" sz="1800" b="0" strike="noStrike" spc="-1">
                <a:solidFill>
                  <a:srgbClr val="595959"/>
                </a:solidFill>
                <a:latin typeface="Arial"/>
                <a:ea typeface="Arial"/>
              </a:rPr>
              <a:t>electricity from street lights. So following development of the outdoor lighting technique, the solar LED street light system has shown us it will have </a:t>
            </a:r>
            <a:r>
              <a:rPr lang="en" sz="1800" b="1" strike="noStrike" spc="-1">
                <a:solidFill>
                  <a:srgbClr val="595959"/>
                </a:solidFill>
                <a:highlight>
                  <a:srgbClr val="FFBF00"/>
                </a:highlight>
                <a:latin typeface="Arial"/>
                <a:ea typeface="Arial"/>
              </a:rPr>
              <a:t>promising application and infinite vitality</a:t>
            </a:r>
            <a:r>
              <a:rPr lang="en" sz="1800" b="0" strike="noStrike" spc="-1">
                <a:solidFill>
                  <a:srgbClr val="595959"/>
                </a:solidFill>
                <a:highlight>
                  <a:srgbClr val="FFBF00"/>
                </a:highlight>
                <a:latin typeface="Arial"/>
                <a:ea typeface="Arial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16"/>
          <p:cNvPicPr/>
          <p:nvPr/>
        </p:nvPicPr>
        <p:blipFill>
          <a:blip r:embed="rId2"/>
          <a:stretch/>
        </p:blipFill>
        <p:spPr>
          <a:xfrm>
            <a:off x="2780987" y="1177504"/>
            <a:ext cx="6629425" cy="4198816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F65B9-D86E-496A-AB05-3571E684F7F9}"/>
              </a:ext>
            </a:extLst>
          </p:cNvPr>
          <p:cNvSpPr txBox="1"/>
          <p:nvPr/>
        </p:nvSpPr>
        <p:spPr>
          <a:xfrm>
            <a:off x="187790" y="1590668"/>
            <a:ext cx="43547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Rohan Mallick</a:t>
            </a:r>
          </a:p>
          <a:p>
            <a:r>
              <a:rPr lang="en-IN" sz="2400" dirty="0"/>
              <a:t>Rohit Anil Garde</a:t>
            </a:r>
          </a:p>
          <a:p>
            <a:r>
              <a:rPr lang="en-IN" sz="2400" dirty="0" err="1"/>
              <a:t>Rohitaksh</a:t>
            </a:r>
            <a:r>
              <a:rPr lang="en-IN" sz="2400" dirty="0"/>
              <a:t> Choudhary</a:t>
            </a:r>
          </a:p>
          <a:p>
            <a:r>
              <a:rPr lang="en-IN" sz="2400" dirty="0"/>
              <a:t>S </a:t>
            </a:r>
            <a:r>
              <a:rPr lang="en-IN" sz="2400" dirty="0" err="1"/>
              <a:t>Shanmathi</a:t>
            </a:r>
            <a:endParaRPr lang="en-IN" sz="2400" dirty="0"/>
          </a:p>
          <a:p>
            <a:r>
              <a:rPr lang="en-IN" sz="2400" dirty="0" err="1"/>
              <a:t>S.Ketan</a:t>
            </a:r>
            <a:r>
              <a:rPr lang="en-IN" sz="2400" dirty="0"/>
              <a:t> </a:t>
            </a:r>
            <a:r>
              <a:rPr lang="en-IN" sz="2400" dirty="0" err="1"/>
              <a:t>Suhaas</a:t>
            </a:r>
            <a:endParaRPr lang="en-IN" sz="2400" dirty="0"/>
          </a:p>
          <a:p>
            <a:r>
              <a:rPr lang="en-IN" sz="2400" dirty="0"/>
              <a:t>Sachin Agrawal</a:t>
            </a:r>
          </a:p>
          <a:p>
            <a:r>
              <a:rPr lang="en-IN" sz="2400" dirty="0"/>
              <a:t>Sachin Choudhary</a:t>
            </a:r>
          </a:p>
          <a:p>
            <a:r>
              <a:rPr lang="en-IN" sz="2400" dirty="0"/>
              <a:t>Sachin Kumar</a:t>
            </a:r>
          </a:p>
          <a:p>
            <a:r>
              <a:rPr lang="en-IN" sz="2400" dirty="0" err="1"/>
              <a:t>Saloni</a:t>
            </a:r>
            <a:r>
              <a:rPr lang="en-IN" sz="2400" dirty="0"/>
              <a:t> Sharma</a:t>
            </a:r>
          </a:p>
          <a:p>
            <a:r>
              <a:rPr lang="en-IN" sz="2400" dirty="0"/>
              <a:t>Sama Sai </a:t>
            </a:r>
            <a:r>
              <a:rPr lang="en-IN" sz="2400" dirty="0" err="1"/>
              <a:t>Shriya</a:t>
            </a:r>
            <a:r>
              <a:rPr lang="en-IN" sz="2400" dirty="0"/>
              <a:t> </a:t>
            </a:r>
            <a:r>
              <a:rPr lang="en-IN" sz="2400" dirty="0" err="1"/>
              <a:t>Mudiraj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17ACB-8AA2-4F75-B434-797E7E48623E}"/>
              </a:ext>
            </a:extLst>
          </p:cNvPr>
          <p:cNvSpPr txBox="1"/>
          <p:nvPr/>
        </p:nvSpPr>
        <p:spPr>
          <a:xfrm>
            <a:off x="8062828" y="1425632"/>
            <a:ext cx="371313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400" dirty="0"/>
              <a:t>Sankalp Khanna</a:t>
            </a:r>
          </a:p>
          <a:p>
            <a:pPr algn="r"/>
            <a:r>
              <a:rPr lang="en-IN" sz="2400" dirty="0" err="1"/>
              <a:t>Sanskar</a:t>
            </a:r>
            <a:r>
              <a:rPr lang="en-IN" sz="2400" dirty="0"/>
              <a:t> Gupta</a:t>
            </a:r>
          </a:p>
          <a:p>
            <a:pPr algn="r"/>
            <a:r>
              <a:rPr lang="en-IN" sz="2400" dirty="0" err="1"/>
              <a:t>Sanskar</a:t>
            </a:r>
            <a:r>
              <a:rPr lang="en-IN" sz="2400" dirty="0"/>
              <a:t> Saraf</a:t>
            </a:r>
          </a:p>
          <a:p>
            <a:pPr algn="r"/>
            <a:r>
              <a:rPr lang="en-IN" sz="2400" dirty="0" err="1"/>
              <a:t>Sejal</a:t>
            </a:r>
            <a:r>
              <a:rPr lang="en-IN" sz="2400" dirty="0"/>
              <a:t> Agrawal</a:t>
            </a:r>
          </a:p>
          <a:p>
            <a:pPr algn="r"/>
            <a:r>
              <a:rPr lang="en-IN" sz="2400" dirty="0" err="1"/>
              <a:t>Shivam</a:t>
            </a:r>
            <a:r>
              <a:rPr lang="en-IN" sz="2400" dirty="0"/>
              <a:t> Kumar</a:t>
            </a:r>
          </a:p>
          <a:p>
            <a:pPr algn="r"/>
            <a:r>
              <a:rPr lang="en-IN" sz="2400" dirty="0" err="1"/>
              <a:t>Shivam</a:t>
            </a:r>
            <a:r>
              <a:rPr lang="en-IN" sz="2400" dirty="0"/>
              <a:t> Meena</a:t>
            </a:r>
          </a:p>
          <a:p>
            <a:pPr algn="r"/>
            <a:r>
              <a:rPr lang="en-IN" sz="2400" dirty="0" err="1"/>
              <a:t>Shivam</a:t>
            </a:r>
            <a:r>
              <a:rPr lang="en-IN" sz="2400" dirty="0"/>
              <a:t> Sagar</a:t>
            </a:r>
          </a:p>
          <a:p>
            <a:pPr algn="r"/>
            <a:r>
              <a:rPr lang="en-IN" sz="2400" dirty="0"/>
              <a:t>Saksham Singhal</a:t>
            </a:r>
          </a:p>
          <a:p>
            <a:pPr algn="r"/>
            <a:r>
              <a:rPr lang="en-IN" sz="2400" dirty="0"/>
              <a:t>Sarthak Malik</a:t>
            </a:r>
          </a:p>
          <a:p>
            <a:pPr algn="r"/>
            <a:r>
              <a:rPr lang="en-IN" sz="2400" dirty="0" err="1"/>
              <a:t>Sarvesh</a:t>
            </a:r>
            <a:r>
              <a:rPr lang="en-IN" sz="2400" dirty="0"/>
              <a:t> Prashant </a:t>
            </a:r>
            <a:r>
              <a:rPr lang="en-IN" sz="2400" dirty="0" err="1"/>
              <a:t>Mandewal</a:t>
            </a:r>
            <a:endParaRPr lang="en-IN" sz="2400" dirty="0"/>
          </a:p>
          <a:p>
            <a:pPr algn="r"/>
            <a:endParaRPr lang="en-IN" sz="2400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3521C0DC-B62F-4F47-8E74-4F1D85CB59E9}"/>
              </a:ext>
            </a:extLst>
          </p:cNvPr>
          <p:cNvSpPr txBox="1"/>
          <p:nvPr/>
        </p:nvSpPr>
        <p:spPr>
          <a:xfrm>
            <a:off x="415440" y="235471"/>
            <a:ext cx="11360520" cy="763200"/>
          </a:xfrm>
          <a:prstGeom prst="rect">
            <a:avLst/>
          </a:prstGeom>
          <a:noFill/>
          <a:ln>
            <a:noFill/>
          </a:ln>
        </p:spPr>
        <p:txBody>
          <a:bodyPr lIns="122040" tIns="122040" rIns="122040" bIns="122040">
            <a:normAutofit fontScale="94000"/>
          </a:bodyPr>
          <a:lstStyle/>
          <a:p>
            <a:pPr>
              <a:lnSpc>
                <a:spcPct val="100000"/>
              </a:lnSpc>
            </a:pPr>
            <a:r>
              <a:rPr lang="en" sz="3600" b="1" strike="noStrike" spc="-1" dirty="0">
                <a:solidFill>
                  <a:srgbClr val="000000"/>
                </a:solidFill>
                <a:latin typeface="comic"/>
                <a:ea typeface="Arial"/>
              </a:rPr>
              <a:t>Contributors: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 u="sng" strike="noStrike" spc="-1" dirty="0">
                <a:solidFill>
                  <a:srgbClr val="000000"/>
                </a:solidFill>
                <a:uFillTx/>
                <a:latin typeface="comic"/>
              </a:rPr>
              <a:t>CONTENT</a:t>
            </a:r>
            <a:endParaRPr lang="en-US" sz="6000" b="0" strike="noStrike" spc="-1" dirty="0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67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9000" lnSpcReduction="20000"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Aim and objectives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Block diagram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Components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Design and calculation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Approximate cost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Advantages and disadvantages of solar lights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Maintenance of street lights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Future Scope of solar lights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Garamond"/>
              </a:rPr>
              <a:t>Conclusion </a:t>
            </a:r>
            <a:endParaRPr lang="en-US" sz="2400" b="0" strike="noStrike" spc="-1">
              <a:solidFill>
                <a:srgbClr val="FFFFFF"/>
              </a:solidFill>
              <a:latin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571680" indent="-571320" algn="ctr">
              <a:lnSpc>
                <a:spcPct val="100000"/>
              </a:lnSpc>
              <a:buClr>
                <a:srgbClr val="262626"/>
              </a:buClr>
              <a:buFont typeface="Wingdings" charset="2"/>
              <a:buChar char=""/>
            </a:pPr>
            <a:r>
              <a:rPr lang="en-US" sz="4400" b="1" u="sng" strike="noStrike" spc="-1" dirty="0">
                <a:solidFill>
                  <a:srgbClr val="262626"/>
                </a:solidFill>
                <a:uFillTx/>
                <a:latin typeface="comic"/>
              </a:rPr>
              <a:t>AIM AND OBJECTIVES</a:t>
            </a:r>
            <a:endParaRPr lang="en-US" sz="44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1292400" y="2784240"/>
            <a:ext cx="4113000" cy="3309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9000"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The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main aim 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of this project is to develop a solar lighting system that is inclined at an angle to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trap maximum solar irradiation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, use it to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charge a battery during daytime 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and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offer energy to the LED to glow at night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.</a:t>
            </a:r>
          </a:p>
        </p:txBody>
      </p:sp>
      <p:sp>
        <p:nvSpPr>
          <p:cNvPr id="370" name="TextShape 3"/>
          <p:cNvSpPr txBox="1"/>
          <p:nvPr/>
        </p:nvSpPr>
        <p:spPr>
          <a:xfrm>
            <a:off x="5579640" y="2560320"/>
            <a:ext cx="5319720" cy="33098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IN" sz="3000" b="1" strike="noStrike" spc="-1">
                <a:solidFill>
                  <a:srgbClr val="262626"/>
                </a:solidFill>
                <a:latin typeface="Garamond"/>
              </a:rPr>
              <a:t>Objectives:</a:t>
            </a:r>
            <a:endParaRPr lang="en-US" sz="30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Design a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6m tall 25-Watt Street light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en-IN" sz="2400" b="0" strike="noStrike" spc="-1">
                <a:solidFill>
                  <a:srgbClr val="262626"/>
                </a:solidFill>
                <a:latin typeface="Garamond"/>
              </a:rPr>
              <a:t>Sufficient </a:t>
            </a:r>
            <a:r>
              <a:rPr lang="en-IN" sz="2400" b="1" strike="noStrike" spc="-1">
                <a:solidFill>
                  <a:srgbClr val="262626"/>
                </a:solidFill>
                <a:latin typeface="Garamond"/>
              </a:rPr>
              <a:t>luminance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262626"/>
                </a:solidFill>
                <a:latin typeface="Garamond"/>
              </a:rPr>
              <a:t>Solar powered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en-IN" sz="2400" b="0" strike="noStrike" spc="-1">
                <a:solidFill>
                  <a:srgbClr val="262626"/>
                </a:solidFill>
                <a:latin typeface="Garamond"/>
              </a:rPr>
              <a:t>Sufficient </a:t>
            </a:r>
            <a:r>
              <a:rPr lang="en-IN" sz="2400" b="1" strike="noStrike" spc="-1">
                <a:solidFill>
                  <a:srgbClr val="262626"/>
                </a:solidFill>
                <a:latin typeface="Garamond"/>
              </a:rPr>
              <a:t>power backup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  <a:tabLst>
                <a:tab pos="0" algn="l"/>
              </a:tabLst>
            </a:pPr>
            <a:r>
              <a:rPr lang="en-IN" sz="2400" b="1" strike="noStrike" spc="-1">
                <a:solidFill>
                  <a:srgbClr val="262626"/>
                </a:solidFill>
                <a:latin typeface="Garamond"/>
              </a:rPr>
              <a:t>Calculation</a:t>
            </a:r>
            <a:r>
              <a:rPr lang="en-IN" sz="2400" b="0" strike="noStrike" spc="-1">
                <a:solidFill>
                  <a:srgbClr val="262626"/>
                </a:solidFill>
                <a:latin typeface="Garamond"/>
              </a:rPr>
              <a:t> of 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solar panel size, battery size, street light orientation, cost of setup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1295280" y="12412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u="sng" strike="noStrike" spc="-1" dirty="0">
                <a:solidFill>
                  <a:srgbClr val="262626"/>
                </a:solidFill>
                <a:uFillTx/>
                <a:latin typeface="comic"/>
              </a:rPr>
              <a:t>INTRODUCTION</a:t>
            </a:r>
            <a:endParaRPr lang="en-US" sz="40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780840" y="2545200"/>
            <a:ext cx="10235160" cy="3678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Solar streetlights are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raised light sources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 which are powered by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solar panels 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generally mounted on the lighting structure or integrated into the pole itself. The solar panels charge a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rechargeable battery 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during the day, which powers a fluorescent or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LED lamp 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during the night. We can also use a </a:t>
            </a:r>
            <a:r>
              <a:rPr lang="en-US" sz="2400" b="1" strike="noStrike" spc="-1">
                <a:solidFill>
                  <a:srgbClr val="262626"/>
                </a:solidFill>
                <a:latin typeface="Garamond"/>
              </a:rPr>
              <a:t>controller</a:t>
            </a: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 to control lighting, dimming and battery charging.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080000" y="1656000"/>
            <a:ext cx="1872000" cy="1440000"/>
          </a:xfrm>
          <a:custGeom>
            <a:avLst/>
            <a:gdLst/>
            <a:ahLst/>
            <a:cxnLst/>
            <a:rect l="0" t="0" r="r" b="b"/>
            <a:pathLst>
              <a:path w="52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534" y="4000"/>
                </a:lnTo>
                <a:lnTo>
                  <a:pt x="4534" y="4001"/>
                </a:lnTo>
                <a:cubicBezTo>
                  <a:pt x="4651" y="4001"/>
                  <a:pt x="4766" y="3970"/>
                  <a:pt x="4868" y="3912"/>
                </a:cubicBezTo>
                <a:cubicBezTo>
                  <a:pt x="4969" y="3853"/>
                  <a:pt x="5053" y="3769"/>
                  <a:pt x="5112" y="3668"/>
                </a:cubicBezTo>
                <a:cubicBezTo>
                  <a:pt x="5170" y="3566"/>
                  <a:pt x="5201" y="3451"/>
                  <a:pt x="5201" y="3334"/>
                </a:cubicBezTo>
                <a:lnTo>
                  <a:pt x="5201" y="666"/>
                </a:lnTo>
                <a:lnTo>
                  <a:pt x="5201" y="667"/>
                </a:lnTo>
                <a:lnTo>
                  <a:pt x="5201" y="667"/>
                </a:lnTo>
                <a:cubicBezTo>
                  <a:pt x="5201" y="550"/>
                  <a:pt x="5170" y="435"/>
                  <a:pt x="5112" y="333"/>
                </a:cubicBezTo>
                <a:cubicBezTo>
                  <a:pt x="5053" y="232"/>
                  <a:pt x="4969" y="148"/>
                  <a:pt x="4868" y="89"/>
                </a:cubicBezTo>
                <a:cubicBezTo>
                  <a:pt x="4766" y="31"/>
                  <a:pt x="4651" y="0"/>
                  <a:pt x="45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Solar</a:t>
            </a:r>
          </a:p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 Panel</a:t>
            </a:r>
          </a:p>
        </p:txBody>
      </p:sp>
      <p:sp>
        <p:nvSpPr>
          <p:cNvPr id="374" name="CustomShape 2"/>
          <p:cNvSpPr/>
          <p:nvPr/>
        </p:nvSpPr>
        <p:spPr>
          <a:xfrm>
            <a:off x="6480000" y="1656000"/>
            <a:ext cx="1872000" cy="1440000"/>
          </a:xfrm>
          <a:custGeom>
            <a:avLst/>
            <a:gdLst/>
            <a:ahLst/>
            <a:cxnLst/>
            <a:rect l="0" t="0" r="r" b="b"/>
            <a:pathLst>
              <a:path w="52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534" y="4000"/>
                </a:lnTo>
                <a:lnTo>
                  <a:pt x="4534" y="4001"/>
                </a:lnTo>
                <a:cubicBezTo>
                  <a:pt x="4651" y="4001"/>
                  <a:pt x="4766" y="3970"/>
                  <a:pt x="4868" y="3912"/>
                </a:cubicBezTo>
                <a:cubicBezTo>
                  <a:pt x="4969" y="3853"/>
                  <a:pt x="5053" y="3769"/>
                  <a:pt x="5112" y="3668"/>
                </a:cubicBezTo>
                <a:cubicBezTo>
                  <a:pt x="5170" y="3566"/>
                  <a:pt x="5201" y="3451"/>
                  <a:pt x="5201" y="3334"/>
                </a:cubicBezTo>
                <a:lnTo>
                  <a:pt x="5201" y="666"/>
                </a:lnTo>
                <a:lnTo>
                  <a:pt x="5201" y="667"/>
                </a:lnTo>
                <a:lnTo>
                  <a:pt x="5201" y="667"/>
                </a:lnTo>
                <a:cubicBezTo>
                  <a:pt x="5201" y="550"/>
                  <a:pt x="5170" y="435"/>
                  <a:pt x="5112" y="333"/>
                </a:cubicBezTo>
                <a:cubicBezTo>
                  <a:pt x="5053" y="232"/>
                  <a:pt x="4969" y="148"/>
                  <a:pt x="4868" y="89"/>
                </a:cubicBezTo>
                <a:cubicBezTo>
                  <a:pt x="4766" y="31"/>
                  <a:pt x="4651" y="0"/>
                  <a:pt x="45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Constant current</a:t>
            </a:r>
          </a:p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Driving</a:t>
            </a:r>
          </a:p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Integrated</a:t>
            </a:r>
          </a:p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ciruit</a:t>
            </a:r>
          </a:p>
        </p:txBody>
      </p:sp>
      <p:sp>
        <p:nvSpPr>
          <p:cNvPr id="375" name="CustomShape 3"/>
          <p:cNvSpPr/>
          <p:nvPr/>
        </p:nvSpPr>
        <p:spPr>
          <a:xfrm>
            <a:off x="3744000" y="1656000"/>
            <a:ext cx="1872000" cy="1440000"/>
          </a:xfrm>
          <a:custGeom>
            <a:avLst/>
            <a:gdLst/>
            <a:ahLst/>
            <a:cxnLst/>
            <a:rect l="0" t="0" r="r" b="b"/>
            <a:pathLst>
              <a:path w="52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534" y="4000"/>
                </a:lnTo>
                <a:lnTo>
                  <a:pt x="4534" y="4001"/>
                </a:lnTo>
                <a:cubicBezTo>
                  <a:pt x="4651" y="4001"/>
                  <a:pt x="4766" y="3970"/>
                  <a:pt x="4868" y="3912"/>
                </a:cubicBezTo>
                <a:cubicBezTo>
                  <a:pt x="4969" y="3853"/>
                  <a:pt x="5053" y="3769"/>
                  <a:pt x="5112" y="3668"/>
                </a:cubicBezTo>
                <a:cubicBezTo>
                  <a:pt x="5170" y="3566"/>
                  <a:pt x="5201" y="3451"/>
                  <a:pt x="5201" y="3334"/>
                </a:cubicBezTo>
                <a:lnTo>
                  <a:pt x="5201" y="666"/>
                </a:lnTo>
                <a:lnTo>
                  <a:pt x="5201" y="667"/>
                </a:lnTo>
                <a:lnTo>
                  <a:pt x="5201" y="667"/>
                </a:lnTo>
                <a:cubicBezTo>
                  <a:pt x="5201" y="550"/>
                  <a:pt x="5170" y="435"/>
                  <a:pt x="5112" y="333"/>
                </a:cubicBezTo>
                <a:cubicBezTo>
                  <a:pt x="5053" y="232"/>
                  <a:pt x="4969" y="148"/>
                  <a:pt x="4868" y="89"/>
                </a:cubicBezTo>
                <a:cubicBezTo>
                  <a:pt x="4766" y="31"/>
                  <a:pt x="4651" y="0"/>
                  <a:pt x="45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Controller</a:t>
            </a:r>
          </a:p>
        </p:txBody>
      </p:sp>
      <p:sp>
        <p:nvSpPr>
          <p:cNvPr id="376" name="CustomShape 4"/>
          <p:cNvSpPr/>
          <p:nvPr/>
        </p:nvSpPr>
        <p:spPr>
          <a:xfrm>
            <a:off x="9288000" y="1584000"/>
            <a:ext cx="1872000" cy="1440000"/>
          </a:xfrm>
          <a:custGeom>
            <a:avLst/>
            <a:gdLst/>
            <a:ahLst/>
            <a:cxnLst/>
            <a:rect l="0" t="0" r="r" b="b"/>
            <a:pathLst>
              <a:path w="52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534" y="4000"/>
                </a:lnTo>
                <a:lnTo>
                  <a:pt x="4534" y="4001"/>
                </a:lnTo>
                <a:cubicBezTo>
                  <a:pt x="4651" y="4001"/>
                  <a:pt x="4766" y="3970"/>
                  <a:pt x="4868" y="3912"/>
                </a:cubicBezTo>
                <a:cubicBezTo>
                  <a:pt x="4969" y="3853"/>
                  <a:pt x="5053" y="3769"/>
                  <a:pt x="5112" y="3668"/>
                </a:cubicBezTo>
                <a:cubicBezTo>
                  <a:pt x="5170" y="3566"/>
                  <a:pt x="5201" y="3451"/>
                  <a:pt x="5201" y="3334"/>
                </a:cubicBezTo>
                <a:lnTo>
                  <a:pt x="5201" y="666"/>
                </a:lnTo>
                <a:lnTo>
                  <a:pt x="5201" y="667"/>
                </a:lnTo>
                <a:lnTo>
                  <a:pt x="5201" y="667"/>
                </a:lnTo>
                <a:cubicBezTo>
                  <a:pt x="5201" y="550"/>
                  <a:pt x="5170" y="435"/>
                  <a:pt x="5112" y="333"/>
                </a:cubicBezTo>
                <a:cubicBezTo>
                  <a:pt x="5053" y="232"/>
                  <a:pt x="4969" y="148"/>
                  <a:pt x="4868" y="89"/>
                </a:cubicBezTo>
                <a:cubicBezTo>
                  <a:pt x="4766" y="31"/>
                  <a:pt x="4651" y="0"/>
                  <a:pt x="45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LED</a:t>
            </a:r>
          </a:p>
        </p:txBody>
      </p:sp>
      <p:sp>
        <p:nvSpPr>
          <p:cNvPr id="377" name="CustomShape 5"/>
          <p:cNvSpPr/>
          <p:nvPr/>
        </p:nvSpPr>
        <p:spPr>
          <a:xfrm>
            <a:off x="3744000" y="3816000"/>
            <a:ext cx="1872000" cy="1440000"/>
          </a:xfrm>
          <a:custGeom>
            <a:avLst/>
            <a:gdLst/>
            <a:ahLst/>
            <a:cxnLst/>
            <a:rect l="0" t="0" r="r" b="b"/>
            <a:pathLst>
              <a:path w="52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534" y="4000"/>
                </a:lnTo>
                <a:lnTo>
                  <a:pt x="4534" y="4001"/>
                </a:lnTo>
                <a:cubicBezTo>
                  <a:pt x="4651" y="4001"/>
                  <a:pt x="4766" y="3970"/>
                  <a:pt x="4868" y="3912"/>
                </a:cubicBezTo>
                <a:cubicBezTo>
                  <a:pt x="4969" y="3853"/>
                  <a:pt x="5053" y="3769"/>
                  <a:pt x="5112" y="3668"/>
                </a:cubicBezTo>
                <a:cubicBezTo>
                  <a:pt x="5170" y="3566"/>
                  <a:pt x="5201" y="3451"/>
                  <a:pt x="5201" y="3334"/>
                </a:cubicBezTo>
                <a:lnTo>
                  <a:pt x="5201" y="666"/>
                </a:lnTo>
                <a:lnTo>
                  <a:pt x="5201" y="667"/>
                </a:lnTo>
                <a:lnTo>
                  <a:pt x="5201" y="667"/>
                </a:lnTo>
                <a:cubicBezTo>
                  <a:pt x="5201" y="550"/>
                  <a:pt x="5170" y="435"/>
                  <a:pt x="5112" y="333"/>
                </a:cubicBezTo>
                <a:cubicBezTo>
                  <a:pt x="5053" y="232"/>
                  <a:pt x="4969" y="148"/>
                  <a:pt x="4868" y="89"/>
                </a:cubicBezTo>
                <a:cubicBezTo>
                  <a:pt x="4766" y="31"/>
                  <a:pt x="4651" y="0"/>
                  <a:pt x="45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Battery</a:t>
            </a:r>
          </a:p>
        </p:txBody>
      </p:sp>
      <p:sp>
        <p:nvSpPr>
          <p:cNvPr id="378" name="CustomShape 6"/>
          <p:cNvSpPr/>
          <p:nvPr/>
        </p:nvSpPr>
        <p:spPr>
          <a:xfrm>
            <a:off x="9288000" y="3744000"/>
            <a:ext cx="1872000" cy="1440000"/>
          </a:xfrm>
          <a:custGeom>
            <a:avLst/>
            <a:gdLst/>
            <a:ahLst/>
            <a:cxnLst/>
            <a:rect l="0" t="0" r="r" b="b"/>
            <a:pathLst>
              <a:path w="5202" h="4002">
                <a:moveTo>
                  <a:pt x="666" y="0"/>
                </a:moveTo>
                <a:lnTo>
                  <a:pt x="667" y="0"/>
                </a:lnTo>
                <a:cubicBezTo>
                  <a:pt x="550" y="0"/>
                  <a:pt x="435" y="31"/>
                  <a:pt x="333" y="89"/>
                </a:cubicBezTo>
                <a:cubicBezTo>
                  <a:pt x="232" y="148"/>
                  <a:pt x="148" y="232"/>
                  <a:pt x="89" y="333"/>
                </a:cubicBezTo>
                <a:cubicBezTo>
                  <a:pt x="31" y="435"/>
                  <a:pt x="0" y="550"/>
                  <a:pt x="0" y="667"/>
                </a:cubicBezTo>
                <a:lnTo>
                  <a:pt x="0" y="3334"/>
                </a:lnTo>
                <a:lnTo>
                  <a:pt x="0" y="3334"/>
                </a:lnTo>
                <a:cubicBezTo>
                  <a:pt x="0" y="3451"/>
                  <a:pt x="31" y="3566"/>
                  <a:pt x="89" y="3668"/>
                </a:cubicBezTo>
                <a:cubicBezTo>
                  <a:pt x="148" y="3769"/>
                  <a:pt x="232" y="3853"/>
                  <a:pt x="333" y="3912"/>
                </a:cubicBezTo>
                <a:cubicBezTo>
                  <a:pt x="435" y="3970"/>
                  <a:pt x="550" y="4001"/>
                  <a:pt x="667" y="4001"/>
                </a:cubicBezTo>
                <a:lnTo>
                  <a:pt x="4534" y="4000"/>
                </a:lnTo>
                <a:lnTo>
                  <a:pt x="4534" y="4001"/>
                </a:lnTo>
                <a:cubicBezTo>
                  <a:pt x="4651" y="4001"/>
                  <a:pt x="4766" y="3970"/>
                  <a:pt x="4868" y="3912"/>
                </a:cubicBezTo>
                <a:cubicBezTo>
                  <a:pt x="4969" y="3853"/>
                  <a:pt x="5053" y="3769"/>
                  <a:pt x="5112" y="3668"/>
                </a:cubicBezTo>
                <a:cubicBezTo>
                  <a:pt x="5170" y="3566"/>
                  <a:pt x="5201" y="3451"/>
                  <a:pt x="5201" y="3334"/>
                </a:cubicBezTo>
                <a:lnTo>
                  <a:pt x="5201" y="666"/>
                </a:lnTo>
                <a:lnTo>
                  <a:pt x="5201" y="667"/>
                </a:lnTo>
                <a:lnTo>
                  <a:pt x="5201" y="667"/>
                </a:lnTo>
                <a:cubicBezTo>
                  <a:pt x="5201" y="550"/>
                  <a:pt x="5170" y="435"/>
                  <a:pt x="5112" y="333"/>
                </a:cubicBezTo>
                <a:cubicBezTo>
                  <a:pt x="5053" y="232"/>
                  <a:pt x="4969" y="148"/>
                  <a:pt x="4868" y="89"/>
                </a:cubicBezTo>
                <a:cubicBezTo>
                  <a:pt x="4766" y="31"/>
                  <a:pt x="4651" y="0"/>
                  <a:pt x="4534" y="0"/>
                </a:cubicBezTo>
                <a:lnTo>
                  <a:pt x="666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IN" sz="1800" b="1" strike="noStrike" spc="-1">
                <a:solidFill>
                  <a:srgbClr val="FFFFFF"/>
                </a:solidFill>
                <a:latin typeface="Arial"/>
              </a:rPr>
              <a:t>Street</a:t>
            </a:r>
          </a:p>
        </p:txBody>
      </p:sp>
      <p:sp>
        <p:nvSpPr>
          <p:cNvPr id="379" name="CustomShape 7"/>
          <p:cNvSpPr/>
          <p:nvPr/>
        </p:nvSpPr>
        <p:spPr>
          <a:xfrm>
            <a:off x="3096000" y="2232000"/>
            <a:ext cx="576000" cy="360000"/>
          </a:xfrm>
          <a:custGeom>
            <a:avLst/>
            <a:gdLst/>
            <a:ahLst/>
            <a:cxnLst/>
            <a:rect l="0" t="0" r="r" b="b"/>
            <a:pathLst>
              <a:path w="1601" h="1002">
                <a:moveTo>
                  <a:pt x="0" y="250"/>
                </a:moveTo>
                <a:lnTo>
                  <a:pt x="1200" y="250"/>
                </a:lnTo>
                <a:lnTo>
                  <a:pt x="1200" y="0"/>
                </a:lnTo>
                <a:lnTo>
                  <a:pt x="1600" y="500"/>
                </a:lnTo>
                <a:lnTo>
                  <a:pt x="1200" y="1001"/>
                </a:lnTo>
                <a:lnTo>
                  <a:pt x="12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0" name="CustomShape 8"/>
          <p:cNvSpPr/>
          <p:nvPr/>
        </p:nvSpPr>
        <p:spPr>
          <a:xfrm>
            <a:off x="5760000" y="2232000"/>
            <a:ext cx="576000" cy="360000"/>
          </a:xfrm>
          <a:custGeom>
            <a:avLst/>
            <a:gdLst/>
            <a:ahLst/>
            <a:cxnLst/>
            <a:rect l="0" t="0" r="r" b="b"/>
            <a:pathLst>
              <a:path w="1601" h="1002">
                <a:moveTo>
                  <a:pt x="0" y="250"/>
                </a:moveTo>
                <a:lnTo>
                  <a:pt x="1200" y="250"/>
                </a:lnTo>
                <a:lnTo>
                  <a:pt x="1200" y="0"/>
                </a:lnTo>
                <a:lnTo>
                  <a:pt x="1600" y="500"/>
                </a:lnTo>
                <a:lnTo>
                  <a:pt x="1200" y="1001"/>
                </a:lnTo>
                <a:lnTo>
                  <a:pt x="12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1" name="CustomShape 9"/>
          <p:cNvSpPr/>
          <p:nvPr/>
        </p:nvSpPr>
        <p:spPr>
          <a:xfrm>
            <a:off x="8496000" y="2232000"/>
            <a:ext cx="576000" cy="360000"/>
          </a:xfrm>
          <a:custGeom>
            <a:avLst/>
            <a:gdLst/>
            <a:ahLst/>
            <a:cxnLst/>
            <a:rect l="0" t="0" r="r" b="b"/>
            <a:pathLst>
              <a:path w="1601" h="1002">
                <a:moveTo>
                  <a:pt x="0" y="250"/>
                </a:moveTo>
                <a:lnTo>
                  <a:pt x="1200" y="250"/>
                </a:lnTo>
                <a:lnTo>
                  <a:pt x="1200" y="0"/>
                </a:lnTo>
                <a:lnTo>
                  <a:pt x="1600" y="500"/>
                </a:lnTo>
                <a:lnTo>
                  <a:pt x="1200" y="1001"/>
                </a:lnTo>
                <a:lnTo>
                  <a:pt x="1200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CustomShape 10"/>
          <p:cNvSpPr/>
          <p:nvPr/>
        </p:nvSpPr>
        <p:spPr>
          <a:xfrm>
            <a:off x="4536000" y="3168000"/>
            <a:ext cx="288000" cy="504000"/>
          </a:xfrm>
          <a:custGeom>
            <a:avLst/>
            <a:gdLst/>
            <a:ahLst/>
            <a:cxnLst/>
            <a:rect l="0" t="0" r="r" b="b"/>
            <a:pathLst>
              <a:path w="802" h="1401">
                <a:moveTo>
                  <a:pt x="200" y="0"/>
                </a:moveTo>
                <a:lnTo>
                  <a:pt x="200" y="1050"/>
                </a:lnTo>
                <a:lnTo>
                  <a:pt x="0" y="1050"/>
                </a:lnTo>
                <a:lnTo>
                  <a:pt x="400" y="1400"/>
                </a:lnTo>
                <a:lnTo>
                  <a:pt x="801" y="1050"/>
                </a:lnTo>
                <a:lnTo>
                  <a:pt x="600" y="10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CustomShape 11"/>
          <p:cNvSpPr/>
          <p:nvPr/>
        </p:nvSpPr>
        <p:spPr>
          <a:xfrm>
            <a:off x="10080000" y="3096000"/>
            <a:ext cx="288000" cy="504000"/>
          </a:xfrm>
          <a:custGeom>
            <a:avLst/>
            <a:gdLst/>
            <a:ahLst/>
            <a:cxnLst/>
            <a:rect l="0" t="0" r="r" b="b"/>
            <a:pathLst>
              <a:path w="802" h="1401">
                <a:moveTo>
                  <a:pt x="200" y="0"/>
                </a:moveTo>
                <a:lnTo>
                  <a:pt x="200" y="1050"/>
                </a:lnTo>
                <a:lnTo>
                  <a:pt x="0" y="1050"/>
                </a:lnTo>
                <a:lnTo>
                  <a:pt x="400" y="1400"/>
                </a:lnTo>
                <a:lnTo>
                  <a:pt x="801" y="1050"/>
                </a:lnTo>
                <a:lnTo>
                  <a:pt x="600" y="1050"/>
                </a:lnTo>
                <a:lnTo>
                  <a:pt x="600" y="0"/>
                </a:lnTo>
                <a:lnTo>
                  <a:pt x="200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 txBox="1"/>
          <p:nvPr/>
        </p:nvSpPr>
        <p:spPr>
          <a:xfrm>
            <a:off x="1031580" y="-119132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4800" b="1" u="sng" strike="noStrike" spc="-1" dirty="0">
                <a:solidFill>
                  <a:srgbClr val="262626"/>
                </a:solidFill>
                <a:uFillTx/>
                <a:latin typeface="comic"/>
              </a:rPr>
              <a:t>COMPONENTS</a:t>
            </a:r>
            <a:endParaRPr lang="en-US" sz="48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498867" y="1774260"/>
            <a:ext cx="9600840" cy="3309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IN" sz="2400" b="1" strike="noStrike" spc="-1" dirty="0">
                <a:solidFill>
                  <a:srgbClr val="262626"/>
                </a:solidFill>
                <a:latin typeface="Garamond"/>
              </a:rPr>
              <a:t>Solar Panels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IN" sz="2400" b="0" strike="noStrike" spc="-1" dirty="0">
                <a:solidFill>
                  <a:srgbClr val="262626"/>
                </a:solidFill>
                <a:latin typeface="Garamond"/>
              </a:rPr>
              <a:t>Solar Cells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IN" sz="2400" b="0" strike="noStrike" spc="-1" dirty="0">
                <a:solidFill>
                  <a:srgbClr val="262626"/>
                </a:solidFill>
                <a:latin typeface="Garamond"/>
              </a:rPr>
              <a:t>Installation of Solar Panels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IN" sz="2400" b="1" strike="noStrike" spc="-1" dirty="0">
                <a:solidFill>
                  <a:srgbClr val="262626"/>
                </a:solidFill>
                <a:latin typeface="Garamond"/>
              </a:rPr>
              <a:t>LEDs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IN" sz="2400" b="1" strike="noStrike" spc="-1" dirty="0">
                <a:solidFill>
                  <a:srgbClr val="262626"/>
                </a:solidFill>
                <a:latin typeface="Garamond"/>
              </a:rPr>
              <a:t>Battery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IN" sz="2400" b="1" strike="noStrike" spc="-1" dirty="0">
                <a:solidFill>
                  <a:srgbClr val="262626"/>
                </a:solidFill>
                <a:latin typeface="Garamond"/>
              </a:rPr>
              <a:t>Controller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386" name="Picture 2" descr="Solar cell - Wikipedia"/>
          <p:cNvPicPr/>
          <p:nvPr/>
        </p:nvPicPr>
        <p:blipFill>
          <a:blip r:embed="rId2"/>
          <a:stretch/>
        </p:blipFill>
        <p:spPr>
          <a:xfrm>
            <a:off x="8581500" y="1139900"/>
            <a:ext cx="1731600" cy="1548720"/>
          </a:xfrm>
          <a:prstGeom prst="rect">
            <a:avLst/>
          </a:prstGeom>
          <a:ln>
            <a:noFill/>
          </a:ln>
        </p:spPr>
      </p:pic>
      <p:pic>
        <p:nvPicPr>
          <p:cNvPr id="387" name="Picture 6"/>
          <p:cNvPicPr/>
          <p:nvPr/>
        </p:nvPicPr>
        <p:blipFill>
          <a:blip r:embed="rId3"/>
          <a:stretch/>
        </p:blipFill>
        <p:spPr>
          <a:xfrm>
            <a:off x="5058859" y="1139900"/>
            <a:ext cx="2074281" cy="1876862"/>
          </a:xfrm>
          <a:prstGeom prst="rect">
            <a:avLst/>
          </a:prstGeom>
          <a:ln>
            <a:noFill/>
          </a:ln>
        </p:spPr>
      </p:pic>
      <p:pic>
        <p:nvPicPr>
          <p:cNvPr id="388" name="Picture 8"/>
          <p:cNvPicPr/>
          <p:nvPr/>
        </p:nvPicPr>
        <p:blipFill>
          <a:blip r:embed="rId4"/>
          <a:stretch/>
        </p:blipFill>
        <p:spPr>
          <a:xfrm>
            <a:off x="5284740" y="3157561"/>
            <a:ext cx="5629680" cy="312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1295280" y="-127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marL="360" algn="ctr">
              <a:lnSpc>
                <a:spcPct val="100000"/>
              </a:lnSpc>
              <a:buClr>
                <a:srgbClr val="262626"/>
              </a:buClr>
            </a:pPr>
            <a:r>
              <a:rPr lang="en-US" sz="4400" b="1" u="sng" strike="noStrike" spc="-1" dirty="0">
                <a:solidFill>
                  <a:srgbClr val="262626"/>
                </a:solidFill>
                <a:uFillTx/>
                <a:latin typeface="comic"/>
              </a:rPr>
              <a:t>Design and calculation</a:t>
            </a:r>
            <a:endParaRPr lang="en-US" sz="4400" b="0" strike="noStrike" spc="-1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1157629" y="1948922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000" lnSpcReduction="20000"/>
          </a:bodyPr>
          <a:lstStyle/>
          <a:p>
            <a:pPr marL="285840" indent="-285480"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Courier New"/>
              <a:buChar char="o"/>
            </a:pPr>
            <a:r>
              <a:rPr lang="en-US" sz="2400" b="1" strike="noStrike" spc="-1" dirty="0">
                <a:solidFill>
                  <a:srgbClr val="262626"/>
                </a:solidFill>
                <a:latin typeface="Arial Rounded MT Bold"/>
              </a:rPr>
              <a:t> Wattage and light type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 We select a single 25 watt LED panel 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   From the Lumen chart, we see LED has the highest Efficacy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Garamond"/>
              </a:rPr>
              <a:t>i.e</a:t>
            </a: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 Lumens/Watt =   90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Garamond"/>
              </a:rPr>
              <a:t>lm</a:t>
            </a: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/Watt (low power, more brightness) 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  Another selection criteria is high lifetime of LEDs = 60000+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Garamond"/>
              </a:rPr>
              <a:t>hrs</a:t>
            </a: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 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  Selecting Voltage rating (of each component) = 12V 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  Lumens = Wattage x Efficacy 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       → 25*90 = 2250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Garamond"/>
              </a:rPr>
              <a:t>lm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391" name="Picture 9"/>
          <p:cNvPicPr/>
          <p:nvPr/>
        </p:nvPicPr>
        <p:blipFill>
          <a:blip r:embed="rId2"/>
          <a:stretch/>
        </p:blipFill>
        <p:spPr>
          <a:xfrm>
            <a:off x="678955" y="306127"/>
            <a:ext cx="2182231" cy="1571833"/>
          </a:xfrm>
          <a:prstGeom prst="rect">
            <a:avLst/>
          </a:prstGeom>
          <a:ln>
            <a:noFill/>
          </a:ln>
        </p:spPr>
      </p:pic>
      <p:pic>
        <p:nvPicPr>
          <p:cNvPr id="392" name="Picture 12"/>
          <p:cNvPicPr/>
          <p:nvPr/>
        </p:nvPicPr>
        <p:blipFill>
          <a:blip r:embed="rId3"/>
          <a:stretch/>
        </p:blipFill>
        <p:spPr>
          <a:xfrm>
            <a:off x="7749228" y="3913572"/>
            <a:ext cx="3380888" cy="212627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 txBox="1"/>
          <p:nvPr/>
        </p:nvSpPr>
        <p:spPr>
          <a:xfrm>
            <a:off x="659768" y="1145105"/>
            <a:ext cx="10515240" cy="5219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500" lnSpcReduction="10000"/>
          </a:bodyPr>
          <a:lstStyle/>
          <a:p>
            <a:pPr marL="285840" indent="-285480"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1" strike="noStrike" spc="-1" dirty="0">
                <a:solidFill>
                  <a:srgbClr val="262626"/>
                </a:solidFill>
                <a:latin typeface="Arial Rounded MT Bold"/>
              </a:rPr>
              <a:t>Lumen and lux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We select an average of 6 lux as illumination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Lumen = Average Lux x Area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Approximate Field angle = 122.44°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</a:t>
            </a:r>
            <a:r>
              <a:rPr lang="en-US" sz="2400" b="1" strike="noStrike" spc="-1" dirty="0">
                <a:solidFill>
                  <a:srgbClr val="262626"/>
                </a:solidFill>
                <a:latin typeface="Arial Rounded MT Bold"/>
              </a:rPr>
              <a:t>Battery size calculation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 we take a 12V, 65 Amp hour capacity battery</a:t>
            </a: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.</a:t>
            </a:r>
          </a:p>
          <a:p>
            <a:pPr marL="285840" indent="-285480"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62626"/>
                </a:solidFill>
                <a:latin typeface="Garamond"/>
              </a:rPr>
              <a:t>  </a:t>
            </a:r>
            <a:r>
              <a:rPr lang="en-US" sz="2400" b="0" strike="noStrike" spc="-1" dirty="0">
                <a:solidFill>
                  <a:srgbClr val="262626"/>
                </a:solidFill>
                <a:latin typeface="Arial Rounded MT Bold"/>
              </a:rPr>
              <a:t>Capacity of solar panel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187.5 Watts with an average sunlight of 4hrs per day .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 algn="ctr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62626"/>
                </a:solidFill>
                <a:latin typeface="Arial Rounded MT Bold"/>
              </a:rPr>
              <a:t>Size of Solar Panel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Output power = Total area (A) x Solar Irradiance x Efficiency 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200 = A * 1000 * (15/100) 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Garamond"/>
              </a:rPr>
              <a:t>→ A = 1.34 m^2</a:t>
            </a: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</a:pPr>
            <a:endParaRPr lang="en-US" sz="2400" b="0" strike="noStrike" spc="-1" dirty="0">
              <a:solidFill>
                <a:srgbClr val="262626"/>
              </a:solidFill>
              <a:latin typeface="Garamo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BF9FF3-AD90-420D-A629-D7921F70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043" y="1212552"/>
            <a:ext cx="2785965" cy="50843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Shape 1"/>
          <p:cNvSpPr txBox="1"/>
          <p:nvPr/>
        </p:nvSpPr>
        <p:spPr>
          <a:xfrm>
            <a:off x="1295280" y="982080"/>
            <a:ext cx="9600840" cy="13035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 strike="noStrike" spc="-1">
                <a:solidFill>
                  <a:srgbClr val="262626"/>
                </a:solidFill>
                <a:latin typeface="comic"/>
              </a:rPr>
              <a:t>Approximate Cost</a:t>
            </a:r>
            <a:endParaRPr lang="en-US" sz="4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8" name="TextShape 2"/>
          <p:cNvSpPr txBox="1"/>
          <p:nvPr/>
        </p:nvSpPr>
        <p:spPr>
          <a:xfrm>
            <a:off x="1295280" y="2557080"/>
            <a:ext cx="9600840" cy="33184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Cost of one 25W LED light panel = ₹500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Cost of one 200W solar panel = ₹6000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Cost of one 12V-65Ah battery = ₹7000</a:t>
            </a: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IN" sz="2400" b="0" strike="noStrike" spc="-1">
                <a:solidFill>
                  <a:srgbClr val="262626"/>
                </a:solidFill>
                <a:latin typeface="Garamond"/>
              </a:rPr>
              <a:t>Installation Cost and Overheads = ₹1500</a:t>
            </a:r>
            <a:endParaRPr lang="en-US" sz="2400" b="0" strike="noStrike" spc="-1">
              <a:solidFill>
                <a:srgbClr val="262626"/>
              </a:solidFill>
              <a:latin typeface="Garamond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83992A"/>
              </a:buClr>
              <a:buSzPct val="115000"/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Garamond"/>
              </a:rPr>
              <a:t>Total fixed cost = ₹500 + ₹6000 +₹7000 + ₹1500 = ₹15000 Total maintenance cost per year = ₹500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</Template>
  <TotalTime>25</TotalTime>
  <Words>914</Words>
  <Application>Microsoft Office PowerPoint</Application>
  <PresentationFormat>Widescreen</PresentationFormat>
  <Paragraphs>117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Rounded MT Bold</vt:lpstr>
      <vt:lpstr>Calibri</vt:lpstr>
      <vt:lpstr>comic</vt:lpstr>
      <vt:lpstr>Courier New</vt:lpstr>
      <vt:lpstr>Franklin Gothic Demi</vt:lpstr>
      <vt:lpstr>Garamond</vt:lpstr>
      <vt:lpstr>Times New Roman</vt:lpstr>
      <vt:lpstr>Wingdings</vt:lpstr>
      <vt:lpstr>IITR_PPT_Template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 AND OBJECTIVES</dc:title>
  <dc:subject/>
  <dc:creator>SACHIN AGRAWAL</dc:creator>
  <dc:description/>
  <cp:lastModifiedBy>ROHIT ANIL GARDE</cp:lastModifiedBy>
  <cp:revision>8</cp:revision>
  <dcterms:created xsi:type="dcterms:W3CDTF">2021-02-03T15:12:28Z</dcterms:created>
  <dcterms:modified xsi:type="dcterms:W3CDTF">2021-02-04T04:52:46Z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