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ibre Franklin"/>
      <p:regular r:id="rId23"/>
      <p:bold r:id="rId24"/>
      <p:italic r:id="rId25"/>
      <p:boldItalic r:id="rId26"/>
    </p:embeddedFont>
    <p:embeddedFont>
      <p:font typeface="Franklin Gothic"/>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83o9PjcWc1qxT1ewzXuUHR5Ol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customschemas.google.com/relationships/presentationmetadata" Target="metadata"/><Relationship Id="rId27"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418a9daa6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7418a9daa6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418a9daa6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7418a9daa6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2830e434c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72830e434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418a9daa6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7418a9daa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0"/>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loud.ibm.com/docs" TargetMode="External"/><Relationship Id="rId4" Type="http://schemas.openxmlformats.org/officeDocument/2006/relationships/hyperlink" Target="https://research.ibm.com/blog/granite-model-family" TargetMode="External"/><Relationship Id="rId5" Type="http://schemas.openxmlformats.org/officeDocument/2006/relationships/hyperlink" Target="https://dataplatform.cloud.ibm.com/wx/home?context=wx?context=wx&amp;locale=en" TargetMode="External"/><Relationship Id="rId6" Type="http://schemas.openxmlformats.org/officeDocument/2006/relationships/hyperlink" Target="https://dataplatform.cloud.ibm.com/docs/content/wsj/analyze-data/fm-agent-lab.html?context=wx&amp;audience=wdp&amp;locale=en" TargetMode="External"/><Relationship Id="rId7" Type="http://schemas.openxmlformats.org/officeDocument/2006/relationships/hyperlink" Target="https://www.who.int" TargetMode="External"/><Relationship Id="rId8" Type="http://schemas.openxmlformats.org/officeDocument/2006/relationships/hyperlink" Target="https://nlp.stanford.edu/projects/health-nl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Agentic AI Health Symptom Checker</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1611625" y="4586375"/>
            <a:ext cx="9486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Sachin Chavan</a:t>
            </a:r>
            <a:r>
              <a:rPr b="1" lang="en-IN" sz="2000">
                <a:solidFill>
                  <a:srgbClr val="1482AB"/>
                </a:solidFill>
                <a:latin typeface="Arial"/>
                <a:ea typeface="Arial"/>
                <a:cs typeface="Arial"/>
                <a:sym typeface="Arial"/>
              </a:rPr>
              <a:t>-</a:t>
            </a:r>
            <a:r>
              <a:rPr b="1" lang="en-IN" sz="2000">
                <a:solidFill>
                  <a:srgbClr val="1482AB"/>
                </a:solidFill>
              </a:rPr>
              <a:t>Sitrc,Sandip Foundation,Nashik</a:t>
            </a:r>
            <a:r>
              <a:rPr b="1" lang="en-IN" sz="2000">
                <a:solidFill>
                  <a:srgbClr val="1482AB"/>
                </a:solidFill>
                <a:latin typeface="Arial"/>
                <a:ea typeface="Arial"/>
                <a:cs typeface="Arial"/>
                <a:sym typeface="Arial"/>
              </a:rPr>
              <a:t>-</a:t>
            </a:r>
            <a:r>
              <a:rPr b="1" lang="en-IN" sz="2000">
                <a:solidFill>
                  <a:srgbClr val="1482AB"/>
                </a:solidFill>
              </a:rPr>
              <a:t>Computer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7418a9daa6_1_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52" name="Google Shape;152;g37418a9daa6_1_5"/>
          <p:cNvSpPr txBox="1"/>
          <p:nvPr>
            <p:ph idx="1" type="body"/>
          </p:nvPr>
        </p:nvSpPr>
        <p:spPr>
          <a:xfrm>
            <a:off x="581242" y="1232451"/>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90000"/>
              </a:lnSpc>
              <a:spcBef>
                <a:spcPts val="0"/>
              </a:spcBef>
              <a:spcAft>
                <a:spcPts val="0"/>
              </a:spcAft>
              <a:buClr>
                <a:srgbClr val="000000"/>
              </a:buClr>
              <a:buSzPts val="1214"/>
              <a:buFont typeface="Arial"/>
              <a:buNone/>
            </a:pPr>
            <a:r>
              <a:t/>
            </a:r>
            <a:endParaRPr sz="715"/>
          </a:p>
        </p:txBody>
      </p:sp>
      <p:pic>
        <p:nvPicPr>
          <p:cNvPr id="153" name="Google Shape;153;g37418a9daa6_1_5" title="Screenshot (53).png"/>
          <p:cNvPicPr preferRelativeResize="0"/>
          <p:nvPr/>
        </p:nvPicPr>
        <p:blipFill rotWithShape="1">
          <a:blip r:embed="rId3">
            <a:alphaModFix/>
          </a:blip>
          <a:srcRect b="5478" l="0" r="0" t="4714"/>
          <a:stretch/>
        </p:blipFill>
        <p:spPr>
          <a:xfrm>
            <a:off x="581200" y="1232550"/>
            <a:ext cx="10948726" cy="5233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7418a9daa6_1_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59" name="Google Shape;159;g37418a9daa6_1_11"/>
          <p:cNvSpPr txBox="1"/>
          <p:nvPr>
            <p:ph idx="1" type="body"/>
          </p:nvPr>
        </p:nvSpPr>
        <p:spPr>
          <a:xfrm>
            <a:off x="581242" y="1232451"/>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90000"/>
              </a:lnSpc>
              <a:spcBef>
                <a:spcPts val="0"/>
              </a:spcBef>
              <a:spcAft>
                <a:spcPts val="0"/>
              </a:spcAft>
              <a:buClr>
                <a:srgbClr val="000000"/>
              </a:buClr>
              <a:buSzPts val="1214"/>
              <a:buFont typeface="Arial"/>
              <a:buNone/>
            </a:pPr>
            <a:r>
              <a:t/>
            </a:r>
            <a:endParaRPr sz="715"/>
          </a:p>
        </p:txBody>
      </p:sp>
      <p:pic>
        <p:nvPicPr>
          <p:cNvPr id="160" name="Google Shape;160;g37418a9daa6_1_11" title="Screenshot (54).png"/>
          <p:cNvPicPr preferRelativeResize="0"/>
          <p:nvPr/>
        </p:nvPicPr>
        <p:blipFill rotWithShape="1">
          <a:blip r:embed="rId3">
            <a:alphaModFix/>
          </a:blip>
          <a:srcRect b="5976" l="0" r="0" t="5087"/>
          <a:stretch/>
        </p:blipFill>
        <p:spPr>
          <a:xfrm>
            <a:off x="744725" y="1175300"/>
            <a:ext cx="11029501" cy="5258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581192" y="613081"/>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66" name="Google Shape;166;p8"/>
          <p:cNvSpPr txBox="1"/>
          <p:nvPr>
            <p:ph idx="1" type="body"/>
          </p:nvPr>
        </p:nvSpPr>
        <p:spPr>
          <a:xfrm>
            <a:off x="581192" y="1302026"/>
            <a:ext cx="11029615" cy="4673324"/>
          </a:xfrm>
          <a:prstGeom prst="rect">
            <a:avLst/>
          </a:prstGeom>
          <a:noFill/>
          <a:ln>
            <a:noFill/>
          </a:ln>
        </p:spPr>
        <p:txBody>
          <a:bodyPr anchorCtr="0" anchor="t" bIns="45700" lIns="91425" spcFirstLastPara="1" rIns="91425" wrap="square" tIns="45700">
            <a:noAutofit/>
          </a:bodyPr>
          <a:lstStyle/>
          <a:p>
            <a:pPr indent="-267335" lvl="0" marL="305435" rtl="0" algn="l">
              <a:spcBef>
                <a:spcPts val="0"/>
              </a:spcBef>
              <a:spcAft>
                <a:spcPts val="0"/>
              </a:spcAft>
              <a:buSzPts val="1240"/>
              <a:buChar char="◼"/>
            </a:pPr>
            <a:r>
              <a:rPr lang="en-IN" sz="1400">
                <a:solidFill>
                  <a:srgbClr val="0F0F0F"/>
                </a:solidFill>
              </a:rPr>
              <a:t>The Agentic AI Health Symptom Checker successfully demonstrates how conversational AI can assist users in understanding their health conditions responsibly and reliably. By analyzing symptoms through natural language input and referencing trusted medical data, the system provides valuable guidance without replacing professional medical advice</a:t>
            </a:r>
            <a:endParaRPr sz="1300">
              <a:solidFill>
                <a:srgbClr val="0F0F0F"/>
              </a:solidFill>
            </a:endParaRPr>
          </a:p>
          <a:p>
            <a:pPr indent="0" lvl="0" marL="0" rtl="0" algn="l">
              <a:lnSpc>
                <a:spcPct val="50000"/>
              </a:lnSpc>
              <a:spcBef>
                <a:spcPts val="1200"/>
              </a:spcBef>
              <a:spcAft>
                <a:spcPts val="0"/>
              </a:spcAft>
              <a:buNone/>
            </a:pPr>
            <a:r>
              <a:rPr b="1" lang="en-IN" sz="1400">
                <a:solidFill>
                  <a:schemeClr val="dk1"/>
                </a:solidFill>
                <a:latin typeface="Arial"/>
                <a:ea typeface="Arial"/>
                <a:cs typeface="Arial"/>
                <a:sym typeface="Arial"/>
              </a:rPr>
              <a:t>Findings:</a:t>
            </a:r>
            <a:endParaRPr b="1"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The assistant effectively interprets symptom descriptions and provides educational health suggestions.</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Multilingual support increases the tool’s accessibility to a wider population.</a:t>
            </a:r>
            <a:br>
              <a:rPr lang="en-IN" sz="1400">
                <a:solidFill>
                  <a:schemeClr val="dk1"/>
                </a:solidFill>
                <a:latin typeface="Arial"/>
                <a:ea typeface="Arial"/>
                <a:cs typeface="Arial"/>
                <a:sym typeface="Arial"/>
              </a:rPr>
            </a:br>
            <a:endParaRPr sz="15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Deployment using IBM Cloud Lite and IBM Granite made the solution lightweight, scalable, and fast</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Challenges Faced:</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Ensuring responses remain informative yet non-diagnostic required careful prompt tuning</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Future Improvements:</a:t>
            </a:r>
            <a:endParaRPr b="1" sz="1400">
              <a:solidFill>
                <a:schemeClr val="dk1"/>
              </a:solidFill>
              <a:latin typeface="Arial"/>
              <a:ea typeface="Arial"/>
              <a:cs typeface="Arial"/>
              <a:sym typeface="Arial"/>
            </a:endParaRPr>
          </a:p>
          <a:p>
            <a:pPr indent="-317500" lvl="0" marL="457200" rtl="0" algn="l">
              <a:lnSpc>
                <a:spcPct val="10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Integrate with official APIs from WHO or government health portals for richer and real-time data.</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Expand multi-language support with speech-to-text for voice inputs.</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Add a feedback loop for users to rate the accuracy or helpfulness of suggestions.</a:t>
            </a:r>
            <a:endParaRPr sz="1400">
              <a:solidFill>
                <a:schemeClr val="dk1"/>
              </a:solidFill>
              <a:latin typeface="Arial"/>
              <a:ea typeface="Arial"/>
              <a:cs typeface="Arial"/>
              <a:sym typeface="Arial"/>
            </a:endParaRPr>
          </a:p>
          <a:p>
            <a:pPr indent="0" lvl="0" marL="0" rtl="0" algn="l">
              <a:lnSpc>
                <a:spcPct val="110000"/>
              </a:lnSpc>
              <a:spcBef>
                <a:spcPts val="1200"/>
              </a:spcBef>
              <a:spcAft>
                <a:spcPts val="0"/>
              </a:spcAft>
              <a:buNone/>
            </a:pPr>
            <a:r>
              <a:t/>
            </a:r>
            <a:endParaRPr sz="21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idx="1" type="body"/>
          </p:nvPr>
        </p:nvSpPr>
        <p:spPr>
          <a:xfrm>
            <a:off x="581242" y="1375051"/>
            <a:ext cx="11029500" cy="4673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0000"/>
              </a:lnSpc>
              <a:spcBef>
                <a:spcPts val="940"/>
              </a:spcBef>
              <a:spcAft>
                <a:spcPts val="0"/>
              </a:spcAft>
              <a:buSzPct val="27116"/>
              <a:buNone/>
            </a:pPr>
            <a:r>
              <a:rPr lang="en-IN" sz="5767"/>
              <a:t>The current version of the Health Symptom Checker lays the foundation for a helpful and accessible AI health assistant. However, there are several ways the project can be expanded and improved in the future</a:t>
            </a:r>
            <a:endParaRPr sz="5767"/>
          </a:p>
          <a:p>
            <a:pPr indent="0" lvl="0" marL="0" rtl="0" algn="l">
              <a:lnSpc>
                <a:spcPct val="115000"/>
              </a:lnSpc>
              <a:spcBef>
                <a:spcPts val="1200"/>
              </a:spcBef>
              <a:spcAft>
                <a:spcPts val="0"/>
              </a:spcAft>
              <a:buClr>
                <a:schemeClr val="dk1"/>
              </a:buClr>
              <a:buSzPts val="275"/>
              <a:buFont typeface="Arial"/>
              <a:buNone/>
            </a:pPr>
            <a:r>
              <a:rPr b="1" lang="en-IN" sz="5567">
                <a:solidFill>
                  <a:schemeClr val="dk1"/>
                </a:solidFill>
                <a:latin typeface="Arial"/>
                <a:ea typeface="Arial"/>
                <a:cs typeface="Arial"/>
                <a:sym typeface="Arial"/>
              </a:rPr>
              <a:t>1. Voice &amp; Chatbot Integration</a:t>
            </a:r>
            <a:endParaRPr b="1" sz="5567">
              <a:solidFill>
                <a:schemeClr val="dk1"/>
              </a:solidFill>
              <a:latin typeface="Arial"/>
              <a:ea typeface="Arial"/>
              <a:cs typeface="Arial"/>
              <a:sym typeface="Arial"/>
            </a:endParaRPr>
          </a:p>
          <a:p>
            <a:pPr indent="-316987" lvl="0" marL="457200" rtl="0" algn="l">
              <a:lnSpc>
                <a:spcPct val="115000"/>
              </a:lnSpc>
              <a:spcBef>
                <a:spcPts val="1200"/>
              </a:spcBef>
              <a:spcAft>
                <a:spcPts val="0"/>
              </a:spcAft>
              <a:buClr>
                <a:schemeClr val="dk1"/>
              </a:buClr>
              <a:buSzPct val="100000"/>
              <a:buFont typeface="Arial"/>
              <a:buChar char="●"/>
            </a:pPr>
            <a:r>
              <a:rPr lang="en-IN" sz="5567">
                <a:solidFill>
                  <a:schemeClr val="dk1"/>
                </a:solidFill>
                <a:latin typeface="Arial"/>
                <a:ea typeface="Arial"/>
                <a:cs typeface="Arial"/>
                <a:sym typeface="Arial"/>
              </a:rPr>
              <a:t>Add voice input and output for hands-free interaction.</a:t>
            </a:r>
            <a:br>
              <a:rPr lang="en-IN" sz="5567">
                <a:solidFill>
                  <a:schemeClr val="dk1"/>
                </a:solidFill>
                <a:latin typeface="Arial"/>
                <a:ea typeface="Arial"/>
                <a:cs typeface="Arial"/>
                <a:sym typeface="Arial"/>
              </a:rPr>
            </a:br>
            <a:endParaRPr sz="5567">
              <a:solidFill>
                <a:schemeClr val="dk1"/>
              </a:solidFill>
              <a:latin typeface="Arial"/>
              <a:ea typeface="Arial"/>
              <a:cs typeface="Arial"/>
              <a:sym typeface="Arial"/>
            </a:endParaRPr>
          </a:p>
          <a:p>
            <a:pPr indent="-316987" lvl="0" marL="457200" rtl="0" algn="l">
              <a:lnSpc>
                <a:spcPct val="115000"/>
              </a:lnSpc>
              <a:spcBef>
                <a:spcPts val="0"/>
              </a:spcBef>
              <a:spcAft>
                <a:spcPts val="0"/>
              </a:spcAft>
              <a:buClr>
                <a:schemeClr val="dk1"/>
              </a:buClr>
              <a:buSzPct val="100000"/>
              <a:buFont typeface="Arial"/>
              <a:buChar char="●"/>
            </a:pPr>
            <a:r>
              <a:rPr lang="en-IN" sz="5567">
                <a:solidFill>
                  <a:schemeClr val="dk1"/>
                </a:solidFill>
                <a:latin typeface="Arial"/>
                <a:ea typeface="Arial"/>
                <a:cs typeface="Arial"/>
                <a:sym typeface="Arial"/>
              </a:rPr>
              <a:t>Integrate with platforms like WhatsApp, Telegram, or hospital websites as a chatbot.</a:t>
            </a:r>
            <a:endParaRPr sz="5567">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5567">
                <a:solidFill>
                  <a:schemeClr val="dk1"/>
                </a:solidFill>
                <a:latin typeface="Arial"/>
                <a:ea typeface="Arial"/>
                <a:cs typeface="Arial"/>
                <a:sym typeface="Arial"/>
              </a:rPr>
              <a:t> 2. Regional Language Expansion</a:t>
            </a:r>
            <a:endParaRPr b="1" sz="5567">
              <a:solidFill>
                <a:schemeClr val="dk1"/>
              </a:solidFill>
              <a:latin typeface="Arial"/>
              <a:ea typeface="Arial"/>
              <a:cs typeface="Arial"/>
              <a:sym typeface="Arial"/>
            </a:endParaRPr>
          </a:p>
          <a:p>
            <a:pPr indent="-316987" lvl="0" marL="457200" rtl="0" algn="l">
              <a:lnSpc>
                <a:spcPct val="115000"/>
              </a:lnSpc>
              <a:spcBef>
                <a:spcPts val="1200"/>
              </a:spcBef>
              <a:spcAft>
                <a:spcPts val="0"/>
              </a:spcAft>
              <a:buClr>
                <a:schemeClr val="dk1"/>
              </a:buClr>
              <a:buSzPct val="100000"/>
              <a:buFont typeface="Arial"/>
              <a:buChar char="●"/>
            </a:pPr>
            <a:r>
              <a:rPr lang="en-IN" sz="5567">
                <a:solidFill>
                  <a:schemeClr val="dk1"/>
                </a:solidFill>
                <a:latin typeface="Arial"/>
                <a:ea typeface="Arial"/>
                <a:cs typeface="Arial"/>
                <a:sym typeface="Arial"/>
              </a:rPr>
              <a:t>Extend support for more Indian and global languages with dialect handling.</a:t>
            </a:r>
            <a:br>
              <a:rPr lang="en-IN" sz="5567">
                <a:solidFill>
                  <a:schemeClr val="dk1"/>
                </a:solidFill>
                <a:latin typeface="Arial"/>
                <a:ea typeface="Arial"/>
                <a:cs typeface="Arial"/>
                <a:sym typeface="Arial"/>
              </a:rPr>
            </a:br>
            <a:endParaRPr sz="5567">
              <a:solidFill>
                <a:schemeClr val="dk1"/>
              </a:solidFill>
              <a:latin typeface="Arial"/>
              <a:ea typeface="Arial"/>
              <a:cs typeface="Arial"/>
              <a:sym typeface="Arial"/>
            </a:endParaRPr>
          </a:p>
          <a:p>
            <a:pPr indent="-316987" lvl="0" marL="457200" rtl="0" algn="l">
              <a:lnSpc>
                <a:spcPct val="115000"/>
              </a:lnSpc>
              <a:spcBef>
                <a:spcPts val="0"/>
              </a:spcBef>
              <a:spcAft>
                <a:spcPts val="0"/>
              </a:spcAft>
              <a:buClr>
                <a:schemeClr val="dk1"/>
              </a:buClr>
              <a:buSzPct val="100000"/>
              <a:buFont typeface="Arial"/>
              <a:buChar char="●"/>
            </a:pPr>
            <a:r>
              <a:rPr lang="en-IN" sz="5567">
                <a:solidFill>
                  <a:schemeClr val="dk1"/>
                </a:solidFill>
                <a:latin typeface="Arial"/>
                <a:ea typeface="Arial"/>
                <a:cs typeface="Arial"/>
                <a:sym typeface="Arial"/>
              </a:rPr>
              <a:t>Include regional health guidelines and common symptom expressions.</a:t>
            </a:r>
            <a:endParaRPr sz="5567">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5567">
                <a:solidFill>
                  <a:schemeClr val="dk1"/>
                </a:solidFill>
                <a:latin typeface="Arial"/>
                <a:ea typeface="Arial"/>
                <a:cs typeface="Arial"/>
                <a:sym typeface="Arial"/>
              </a:rPr>
              <a:t>3. Real-Time Health Data Integration</a:t>
            </a:r>
            <a:endParaRPr b="1" sz="5567">
              <a:solidFill>
                <a:schemeClr val="dk1"/>
              </a:solidFill>
              <a:latin typeface="Arial"/>
              <a:ea typeface="Arial"/>
              <a:cs typeface="Arial"/>
              <a:sym typeface="Arial"/>
            </a:endParaRPr>
          </a:p>
          <a:p>
            <a:pPr indent="-316987" lvl="0" marL="457200" rtl="0" algn="l">
              <a:lnSpc>
                <a:spcPct val="115000"/>
              </a:lnSpc>
              <a:spcBef>
                <a:spcPts val="1200"/>
              </a:spcBef>
              <a:spcAft>
                <a:spcPts val="0"/>
              </a:spcAft>
              <a:buClr>
                <a:schemeClr val="dk1"/>
              </a:buClr>
              <a:buSzPct val="100000"/>
              <a:buFont typeface="Arial"/>
              <a:buChar char="●"/>
            </a:pPr>
            <a:r>
              <a:rPr lang="en-IN" sz="5567">
                <a:solidFill>
                  <a:schemeClr val="dk1"/>
                </a:solidFill>
                <a:latin typeface="Arial"/>
                <a:ea typeface="Arial"/>
                <a:cs typeface="Arial"/>
                <a:sym typeface="Arial"/>
              </a:rPr>
              <a:t>Connect with APIs from WHO, Ayushman Bharat, or state health portals for up-to-date alerts and disease trends</a:t>
            </a:r>
            <a:endParaRPr sz="5567">
              <a:solidFill>
                <a:schemeClr val="dk1"/>
              </a:solidFill>
              <a:latin typeface="Arial"/>
              <a:ea typeface="Arial"/>
              <a:cs typeface="Arial"/>
              <a:sym typeface="Arial"/>
            </a:endParaRPr>
          </a:p>
          <a:p>
            <a:pPr indent="0" lvl="0" marL="0" rtl="0" algn="l">
              <a:lnSpc>
                <a:spcPct val="80000"/>
              </a:lnSpc>
              <a:spcBef>
                <a:spcPts val="1200"/>
              </a:spcBef>
              <a:spcAft>
                <a:spcPts val="0"/>
              </a:spcAft>
              <a:buNone/>
            </a:pPr>
            <a:r>
              <a:rPr b="1" lang="en-IN" sz="5567">
                <a:solidFill>
                  <a:schemeClr val="dk1"/>
                </a:solidFill>
                <a:latin typeface="Arial"/>
                <a:ea typeface="Arial"/>
                <a:cs typeface="Arial"/>
                <a:sym typeface="Arial"/>
              </a:rPr>
              <a:t>4. Personalized Health Tracking</a:t>
            </a:r>
            <a:br>
              <a:rPr lang="en-IN" sz="5567">
                <a:solidFill>
                  <a:schemeClr val="dk1"/>
                </a:solidFill>
                <a:latin typeface="Arial"/>
                <a:ea typeface="Arial"/>
                <a:cs typeface="Arial"/>
                <a:sym typeface="Arial"/>
              </a:rPr>
            </a:br>
            <a:endParaRPr sz="5567">
              <a:solidFill>
                <a:schemeClr val="dk1"/>
              </a:solidFill>
              <a:latin typeface="Arial"/>
              <a:ea typeface="Arial"/>
              <a:cs typeface="Arial"/>
              <a:sym typeface="Arial"/>
            </a:endParaRPr>
          </a:p>
          <a:p>
            <a:pPr indent="-316987" lvl="0" marL="457200" rtl="0" algn="l">
              <a:lnSpc>
                <a:spcPct val="70000"/>
              </a:lnSpc>
              <a:spcBef>
                <a:spcPts val="1200"/>
              </a:spcBef>
              <a:spcAft>
                <a:spcPts val="0"/>
              </a:spcAft>
              <a:buClr>
                <a:schemeClr val="dk1"/>
              </a:buClr>
              <a:buSzPct val="100000"/>
              <a:buFont typeface="Arial"/>
              <a:buChar char="●"/>
            </a:pPr>
            <a:r>
              <a:rPr lang="en-IN" sz="5567">
                <a:solidFill>
                  <a:schemeClr val="dk1"/>
                </a:solidFill>
                <a:latin typeface="Arial"/>
                <a:ea typeface="Arial"/>
                <a:cs typeface="Arial"/>
                <a:sym typeface="Arial"/>
              </a:rPr>
              <a:t> Suggest personalized preventive care based on user history</a:t>
            </a:r>
            <a:endParaRPr sz="5567">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5567">
                <a:solidFill>
                  <a:schemeClr val="dk1"/>
                </a:solidFill>
                <a:latin typeface="Arial"/>
                <a:ea typeface="Arial"/>
                <a:cs typeface="Arial"/>
                <a:sym typeface="Arial"/>
              </a:rPr>
              <a:t>5. AI Model Fine-Tuning</a:t>
            </a:r>
            <a:endParaRPr b="1" sz="5567">
              <a:solidFill>
                <a:schemeClr val="dk1"/>
              </a:solidFill>
              <a:latin typeface="Arial"/>
              <a:ea typeface="Arial"/>
              <a:cs typeface="Arial"/>
              <a:sym typeface="Arial"/>
            </a:endParaRPr>
          </a:p>
          <a:p>
            <a:pPr indent="-316987" lvl="0" marL="457200" rtl="0" algn="l">
              <a:lnSpc>
                <a:spcPct val="115000"/>
              </a:lnSpc>
              <a:spcBef>
                <a:spcPts val="1200"/>
              </a:spcBef>
              <a:spcAft>
                <a:spcPts val="0"/>
              </a:spcAft>
              <a:buClr>
                <a:schemeClr val="dk1"/>
              </a:buClr>
              <a:buSzPct val="100000"/>
              <a:buFont typeface="Arial"/>
              <a:buChar char="●"/>
            </a:pPr>
            <a:r>
              <a:rPr lang="en-IN" sz="5567">
                <a:solidFill>
                  <a:schemeClr val="dk1"/>
                </a:solidFill>
                <a:latin typeface="Arial"/>
                <a:ea typeface="Arial"/>
                <a:cs typeface="Arial"/>
                <a:sym typeface="Arial"/>
              </a:rPr>
              <a:t>Train the model on localized medical symptom data to improve accuracy and relevance.</a:t>
            </a:r>
            <a:br>
              <a:rPr lang="en-IN" sz="5567">
                <a:solidFill>
                  <a:schemeClr val="dk1"/>
                </a:solidFill>
                <a:latin typeface="Arial"/>
                <a:ea typeface="Arial"/>
                <a:cs typeface="Arial"/>
                <a:sym typeface="Arial"/>
              </a:rPr>
            </a:br>
            <a:endParaRPr sz="5567">
              <a:solidFill>
                <a:schemeClr val="dk1"/>
              </a:solidFill>
              <a:latin typeface="Arial"/>
              <a:ea typeface="Arial"/>
              <a:cs typeface="Arial"/>
              <a:sym typeface="Arial"/>
            </a:endParaRPr>
          </a:p>
          <a:p>
            <a:pPr indent="-316987" lvl="0" marL="457200" rtl="0" algn="l">
              <a:lnSpc>
                <a:spcPct val="115000"/>
              </a:lnSpc>
              <a:spcBef>
                <a:spcPts val="0"/>
              </a:spcBef>
              <a:spcAft>
                <a:spcPts val="0"/>
              </a:spcAft>
              <a:buClr>
                <a:schemeClr val="dk1"/>
              </a:buClr>
              <a:buSzPct val="100000"/>
              <a:buFont typeface="Arial"/>
              <a:buChar char="●"/>
            </a:pPr>
            <a:r>
              <a:rPr lang="en-IN" sz="5567">
                <a:solidFill>
                  <a:schemeClr val="dk1"/>
                </a:solidFill>
                <a:latin typeface="Arial"/>
                <a:ea typeface="Arial"/>
                <a:cs typeface="Arial"/>
                <a:sym typeface="Arial"/>
              </a:rPr>
              <a:t>Use reinforcement learning to improve output based on user feedback</a:t>
            </a:r>
            <a:endParaRPr sz="5567">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58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lnSpc>
                <a:spcPct val="110000"/>
              </a:lnSpc>
              <a:spcBef>
                <a:spcPts val="1200"/>
              </a:spcBef>
              <a:spcAft>
                <a:spcPts val="0"/>
              </a:spcAft>
              <a:buSzPct val="120307"/>
              <a:buNone/>
            </a:pPr>
            <a:r>
              <a:t/>
            </a:r>
            <a:endParaRPr sz="1300"/>
          </a:p>
        </p:txBody>
      </p:sp>
      <p:sp>
        <p:nvSpPr>
          <p:cNvPr id="172" name="Google Shape;172;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78" name="Google Shape;178;p10"/>
          <p:cNvSpPr txBox="1"/>
          <p:nvPr>
            <p:ph idx="1" type="body"/>
          </p:nvPr>
        </p:nvSpPr>
        <p:spPr>
          <a:xfrm>
            <a:off x="581192" y="1302026"/>
            <a:ext cx="11029500" cy="4673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100"/>
              <a:buFont typeface="Arial"/>
              <a:buNone/>
            </a:pPr>
            <a:r>
              <a:rPr b="1" lang="en-IN" sz="1100">
                <a:solidFill>
                  <a:schemeClr val="dk1"/>
                </a:solidFill>
                <a:latin typeface="Arial"/>
                <a:ea typeface="Arial"/>
                <a:cs typeface="Arial"/>
                <a:sym typeface="Arial"/>
              </a:rPr>
              <a:t>I</a:t>
            </a:r>
            <a:r>
              <a:rPr b="1" lang="en-IN" sz="1300">
                <a:solidFill>
                  <a:schemeClr val="dk1"/>
                </a:solidFill>
                <a:latin typeface="Arial"/>
                <a:ea typeface="Arial"/>
                <a:cs typeface="Arial"/>
                <a:sym typeface="Arial"/>
              </a:rPr>
              <a:t>BM Cloud Documentation</a:t>
            </a:r>
            <a:endParaRPr b="1"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IN" sz="1300" u="sng">
                <a:solidFill>
                  <a:schemeClr val="hlink"/>
                </a:solidFill>
                <a:latin typeface="Arial"/>
                <a:ea typeface="Arial"/>
                <a:cs typeface="Arial"/>
                <a:sym typeface="Arial"/>
                <a:hlinkClick r:id="rId3"/>
              </a:rPr>
              <a:t>https://cloud.ibm.com/docs</a:t>
            </a:r>
            <a:endParaRPr i="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lang="en-IN" sz="1300">
                <a:solidFill>
                  <a:schemeClr val="dk1"/>
                </a:solidFill>
                <a:latin typeface="Arial"/>
                <a:ea typeface="Arial"/>
                <a:cs typeface="Arial"/>
                <a:sym typeface="Arial"/>
              </a:rPr>
              <a:t>– Official documentation for IBM Cloud Lite services, deployment, and security</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IN" sz="1300">
                <a:solidFill>
                  <a:schemeClr val="dk1"/>
                </a:solidFill>
                <a:latin typeface="Arial"/>
                <a:ea typeface="Arial"/>
                <a:cs typeface="Arial"/>
                <a:sym typeface="Arial"/>
              </a:rPr>
              <a:t>IBM Granite Models Overview</a:t>
            </a:r>
            <a:endParaRPr b="1"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IN" sz="1300" u="sng">
                <a:solidFill>
                  <a:schemeClr val="hlink"/>
                </a:solidFill>
                <a:latin typeface="Arial"/>
                <a:ea typeface="Arial"/>
                <a:cs typeface="Arial"/>
                <a:sym typeface="Arial"/>
                <a:hlinkClick r:id="rId4"/>
              </a:rPr>
              <a:t>https://research.ibm.com/blog/granite-model-family</a:t>
            </a:r>
            <a:endParaRPr i="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lang="en-IN" sz="1300">
                <a:solidFill>
                  <a:schemeClr val="dk1"/>
                </a:solidFill>
                <a:latin typeface="Arial"/>
                <a:ea typeface="Arial"/>
                <a:cs typeface="Arial"/>
                <a:sym typeface="Arial"/>
              </a:rPr>
              <a:t>– Detailed information on IBM Granite family for NLP tasks and multilingual support.</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spcBef>
                <a:spcPts val="0"/>
              </a:spcBef>
              <a:spcAft>
                <a:spcPts val="0"/>
              </a:spcAft>
              <a:buNone/>
            </a:pPr>
            <a:r>
              <a:rPr b="1" lang="en-IN" sz="1100">
                <a:solidFill>
                  <a:schemeClr val="dk1"/>
                </a:solidFill>
                <a:latin typeface="Arial"/>
                <a:ea typeface="Arial"/>
                <a:cs typeface="Arial"/>
                <a:sym typeface="Arial"/>
              </a:rPr>
              <a:t>I</a:t>
            </a:r>
            <a:r>
              <a:rPr b="1" lang="en-IN" sz="1300">
                <a:solidFill>
                  <a:schemeClr val="dk1"/>
                </a:solidFill>
                <a:latin typeface="Arial"/>
                <a:ea typeface="Arial"/>
                <a:cs typeface="Arial"/>
                <a:sym typeface="Arial"/>
              </a:rPr>
              <a:t>BM Watsonx.ai </a:t>
            </a:r>
            <a:endParaRPr b="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i="1" lang="en-IN" sz="1300" u="sng">
                <a:solidFill>
                  <a:schemeClr val="hlink"/>
                </a:solidFill>
                <a:latin typeface="Arial"/>
                <a:ea typeface="Arial"/>
                <a:cs typeface="Arial"/>
                <a:sym typeface="Arial"/>
                <a:hlinkClick r:id="rId5"/>
              </a:rPr>
              <a:t>https://dataplatform.cloud.ibm.com/wx/home?context=wx?context=wx&amp;locale=en</a:t>
            </a:r>
            <a:endParaRPr i="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lang="en-IN" sz="1300">
                <a:solidFill>
                  <a:schemeClr val="dk1"/>
                </a:solidFill>
                <a:latin typeface="Arial"/>
                <a:ea typeface="Arial"/>
                <a:cs typeface="Arial"/>
                <a:sym typeface="Arial"/>
              </a:rPr>
              <a:t>– For integrating IBM language models and building AI-driven assistants.</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b="1" lang="en-IN" sz="1300">
                <a:solidFill>
                  <a:schemeClr val="dk1"/>
                </a:solidFill>
                <a:latin typeface="Arial"/>
                <a:ea typeface="Arial"/>
                <a:cs typeface="Arial"/>
                <a:sym typeface="Arial"/>
              </a:rPr>
              <a:t>Agent Lab Beta</a:t>
            </a:r>
            <a:endParaRPr b="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i="1" lang="en-IN" sz="1300" u="sng">
                <a:solidFill>
                  <a:schemeClr val="hlink"/>
                </a:solidFill>
                <a:latin typeface="Arial"/>
                <a:ea typeface="Arial"/>
                <a:cs typeface="Arial"/>
                <a:sym typeface="Arial"/>
                <a:hlinkClick r:id="rId6"/>
              </a:rPr>
              <a:t>https://dataplatform.cloud.ibm.com/docs/content/wsj/analyze-data/fm-agent-lab.html?context=wx&amp;audience=wdp&amp;locale=en</a:t>
            </a:r>
            <a:endParaRPr i="1"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lang="en-IN" sz="1300">
                <a:solidFill>
                  <a:schemeClr val="dk1"/>
                </a:solidFill>
                <a:latin typeface="Arial"/>
                <a:ea typeface="Arial"/>
                <a:cs typeface="Arial"/>
                <a:sym typeface="Arial"/>
              </a:rPr>
              <a:t>-lite service </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IN" sz="1300">
                <a:solidFill>
                  <a:schemeClr val="dk1"/>
                </a:solidFill>
                <a:latin typeface="Arial"/>
                <a:ea typeface="Arial"/>
                <a:cs typeface="Arial"/>
                <a:sym typeface="Arial"/>
              </a:rPr>
              <a:t>World Health Organization (WHO)</a:t>
            </a:r>
            <a:endParaRPr b="1"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IN" sz="1300" u="sng">
                <a:solidFill>
                  <a:schemeClr val="hlink"/>
                </a:solidFill>
                <a:latin typeface="Arial"/>
                <a:ea typeface="Arial"/>
                <a:cs typeface="Arial"/>
                <a:sym typeface="Arial"/>
                <a:hlinkClick r:id="rId7"/>
              </a:rPr>
              <a:t>https://www.who.int</a:t>
            </a:r>
            <a:endParaRPr i="1" sz="1300" u="sng">
              <a:solidFill>
                <a:schemeClr val="hlink"/>
              </a:solidFill>
              <a:latin typeface="Arial"/>
              <a:ea typeface="Arial"/>
              <a:cs typeface="Arial"/>
              <a:sym typeface="Arial"/>
            </a:endParaRPr>
          </a:p>
          <a:p>
            <a:pPr indent="0" lvl="0" marL="0" rtl="0" algn="l">
              <a:lnSpc>
                <a:spcPct val="110000"/>
              </a:lnSpc>
              <a:spcBef>
                <a:spcPts val="0"/>
              </a:spcBef>
              <a:spcAft>
                <a:spcPts val="0"/>
              </a:spcAft>
              <a:buNone/>
            </a:pPr>
            <a:r>
              <a:rPr lang="en-IN" sz="1300">
                <a:solidFill>
                  <a:schemeClr val="dk1"/>
                </a:solidFill>
                <a:latin typeface="Arial"/>
                <a:ea typeface="Arial"/>
                <a:cs typeface="Arial"/>
                <a:sym typeface="Arial"/>
              </a:rPr>
              <a:t>– Source for verified symptom descriptions and healthcare guidelines</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i="1" lang="en-IN" sz="1300">
                <a:solidFill>
                  <a:schemeClr val="dk1"/>
                </a:solidFill>
                <a:latin typeface="Arial"/>
                <a:ea typeface="Arial"/>
                <a:cs typeface="Arial"/>
                <a:sym typeface="Arial"/>
              </a:rPr>
              <a:t>Health NLP Best Practices</a:t>
            </a:r>
            <a:r>
              <a:rPr lang="en-IN" sz="1300">
                <a:solidFill>
                  <a:schemeClr val="dk1"/>
                </a:solidFill>
                <a:latin typeface="Arial"/>
                <a:ea typeface="Arial"/>
                <a:cs typeface="Arial"/>
                <a:sym typeface="Arial"/>
              </a:rPr>
              <a:t> – Stanford NLP Group</a:t>
            </a:r>
            <a:endParaRPr sz="1300">
              <a:solidFill>
                <a:schemeClr val="dk1"/>
              </a:solidFill>
              <a:latin typeface="Arial"/>
              <a:ea typeface="Arial"/>
              <a:cs typeface="Arial"/>
              <a:sym typeface="Arial"/>
            </a:endParaRPr>
          </a:p>
          <a:p>
            <a:pPr indent="0" lvl="0" marL="0" rtl="0" algn="l">
              <a:lnSpc>
                <a:spcPct val="110000"/>
              </a:lnSpc>
              <a:spcBef>
                <a:spcPts val="0"/>
              </a:spcBef>
              <a:spcAft>
                <a:spcPts val="0"/>
              </a:spcAft>
              <a:buNone/>
            </a:pPr>
            <a:r>
              <a:rPr i="1" lang="en-IN" sz="1300" u="sng">
                <a:solidFill>
                  <a:schemeClr val="hlink"/>
                </a:solidFill>
                <a:latin typeface="Arial"/>
                <a:ea typeface="Arial"/>
                <a:cs typeface="Arial"/>
                <a:sym typeface="Arial"/>
                <a:hlinkClick r:id="rId8"/>
              </a:rPr>
              <a:t>https://nlp.stanford.edu/projects/health-nlp</a:t>
            </a:r>
            <a:endParaRPr sz="15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0"/>
              </a:spcBef>
              <a:spcAft>
                <a:spcPts val="0"/>
              </a:spcAft>
              <a:buNone/>
            </a:pPr>
            <a:r>
              <a:t/>
            </a:r>
            <a:endParaRPr sz="13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84" name="Google Shape;184;p11" title="Screenshot (48).png"/>
          <p:cNvPicPr preferRelativeResize="0"/>
          <p:nvPr/>
        </p:nvPicPr>
        <p:blipFill rotWithShape="1">
          <a:blip r:embed="rId3">
            <a:alphaModFix/>
          </a:blip>
          <a:srcRect b="6061" l="21398" r="22021" t="16123"/>
          <a:stretch/>
        </p:blipFill>
        <p:spPr>
          <a:xfrm>
            <a:off x="2630900" y="1232450"/>
            <a:ext cx="6930200" cy="522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90" name="Google Shape;190;p12" title="Screenshot (49).png"/>
          <p:cNvPicPr preferRelativeResize="0"/>
          <p:nvPr/>
        </p:nvPicPr>
        <p:blipFill rotWithShape="1">
          <a:blip r:embed="rId3">
            <a:alphaModFix/>
          </a:blip>
          <a:srcRect b="6069" l="21561" r="21533" t="16122"/>
          <a:stretch/>
        </p:blipFill>
        <p:spPr>
          <a:xfrm>
            <a:off x="2626900" y="1232450"/>
            <a:ext cx="6938201" cy="53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96" name="Google Shape;196;p13" title="Screenshot (51).png"/>
          <p:cNvPicPr preferRelativeResize="0"/>
          <p:nvPr/>
        </p:nvPicPr>
        <p:blipFill rotWithShape="1">
          <a:blip r:embed="rId3">
            <a:alphaModFix/>
          </a:blip>
          <a:srcRect b="28873" l="0" r="1797" t="22565"/>
          <a:stretch/>
        </p:blipFill>
        <p:spPr>
          <a:xfrm>
            <a:off x="109288" y="1548200"/>
            <a:ext cx="11973424" cy="33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81253" y="1518357"/>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1200"/>
              </a:spcBef>
              <a:spcAft>
                <a:spcPts val="0"/>
              </a:spcAft>
              <a:buClr>
                <a:schemeClr val="dk1"/>
              </a:buClr>
              <a:buSzPts val="1018"/>
              <a:buFont typeface="Arial"/>
              <a:buNone/>
            </a:pPr>
            <a:r>
              <a:rPr lang="en-IN" sz="1117">
                <a:solidFill>
                  <a:schemeClr val="dk1"/>
                </a:solidFill>
                <a:latin typeface="Arial"/>
                <a:ea typeface="Arial"/>
                <a:cs typeface="Arial"/>
                <a:sym typeface="Arial"/>
              </a:rPr>
              <a:t>I</a:t>
            </a:r>
            <a:r>
              <a:rPr lang="en-IN" sz="1487">
                <a:solidFill>
                  <a:schemeClr val="dk1"/>
                </a:solidFill>
                <a:latin typeface="Arial"/>
                <a:ea typeface="Arial"/>
                <a:cs typeface="Arial"/>
                <a:sym typeface="Arial"/>
              </a:rPr>
              <a:t>n today's fast-paced world, individuals often struggle to interpret health symptoms accurately due to a lack of medical knowledge, reliable resources, and timely access to healthcare professionals.</a:t>
            </a:r>
            <a:endParaRPr sz="2042">
              <a:solidFill>
                <a:schemeClr val="dk1"/>
              </a:solidFill>
              <a:latin typeface="Arial"/>
              <a:ea typeface="Arial"/>
              <a:cs typeface="Arial"/>
              <a:sym typeface="Arial"/>
            </a:endParaRPr>
          </a:p>
          <a:p>
            <a:pPr indent="0" lvl="0" marL="0" rtl="0" algn="l">
              <a:lnSpc>
                <a:spcPct val="105000"/>
              </a:lnSpc>
              <a:spcBef>
                <a:spcPts val="1200"/>
              </a:spcBef>
              <a:spcAft>
                <a:spcPts val="0"/>
              </a:spcAft>
              <a:buClr>
                <a:schemeClr val="dk1"/>
              </a:buClr>
              <a:buSzPts val="1018"/>
              <a:buFont typeface="Arial"/>
              <a:buNone/>
            </a:pPr>
            <a:r>
              <a:rPr lang="en-IN" sz="1487">
                <a:solidFill>
                  <a:schemeClr val="dk1"/>
                </a:solidFill>
                <a:latin typeface="Arial"/>
                <a:ea typeface="Arial"/>
                <a:cs typeface="Arial"/>
                <a:sym typeface="Arial"/>
              </a:rPr>
              <a:t>Misinformation from unverified sources can lead to self-diagnosis risks, delayed treatment, or unnecessary panic. Additionally, language barriers and limited access to localized medical information further worsen the problem.</a:t>
            </a:r>
            <a:endParaRPr sz="1487">
              <a:solidFill>
                <a:schemeClr val="dk1"/>
              </a:solidFill>
              <a:latin typeface="Arial"/>
              <a:ea typeface="Arial"/>
              <a:cs typeface="Arial"/>
              <a:sym typeface="Arial"/>
            </a:endParaRPr>
          </a:p>
          <a:p>
            <a:pPr indent="0" lvl="0" marL="0" rtl="0" algn="l">
              <a:lnSpc>
                <a:spcPct val="105000"/>
              </a:lnSpc>
              <a:spcBef>
                <a:spcPts val="1200"/>
              </a:spcBef>
              <a:spcAft>
                <a:spcPts val="0"/>
              </a:spcAft>
              <a:buClr>
                <a:schemeClr val="dk1"/>
              </a:buClr>
              <a:buSzPts val="1018"/>
              <a:buFont typeface="Arial"/>
              <a:buNone/>
            </a:pPr>
            <a:r>
              <a:rPr lang="en-IN" sz="1487">
                <a:solidFill>
                  <a:schemeClr val="dk1"/>
                </a:solidFill>
                <a:latin typeface="Arial"/>
                <a:ea typeface="Arial"/>
                <a:cs typeface="Arial"/>
                <a:sym typeface="Arial"/>
              </a:rPr>
              <a:t>There is a critical need for a </a:t>
            </a:r>
            <a:r>
              <a:rPr b="1" lang="en-IN" sz="1487">
                <a:solidFill>
                  <a:schemeClr val="dk1"/>
                </a:solidFill>
                <a:latin typeface="Arial"/>
                <a:ea typeface="Arial"/>
                <a:cs typeface="Arial"/>
                <a:sym typeface="Arial"/>
              </a:rPr>
              <a:t>reliable, multilingual AI assistant</a:t>
            </a:r>
            <a:r>
              <a:rPr lang="en-IN" sz="1487">
                <a:solidFill>
                  <a:schemeClr val="dk1"/>
                </a:solidFill>
                <a:latin typeface="Arial"/>
                <a:ea typeface="Arial"/>
                <a:cs typeface="Arial"/>
                <a:sym typeface="Arial"/>
              </a:rPr>
              <a:t> that can analyze user-reported symptoms in natural language and provide:</a:t>
            </a:r>
            <a:endParaRPr sz="1487">
              <a:solidFill>
                <a:schemeClr val="dk1"/>
              </a:solidFill>
              <a:latin typeface="Arial"/>
              <a:ea typeface="Arial"/>
              <a:cs typeface="Arial"/>
              <a:sym typeface="Arial"/>
            </a:endParaRPr>
          </a:p>
          <a:p>
            <a:pPr indent="-323056" lvl="0" marL="457200" rtl="0" algn="l">
              <a:lnSpc>
                <a:spcPct val="105000"/>
              </a:lnSpc>
              <a:spcBef>
                <a:spcPts val="1200"/>
              </a:spcBef>
              <a:spcAft>
                <a:spcPts val="0"/>
              </a:spcAft>
              <a:buClr>
                <a:schemeClr val="dk1"/>
              </a:buClr>
              <a:buSzPts val="1488"/>
              <a:buFont typeface="Arial"/>
              <a:buChar char="●"/>
            </a:pPr>
            <a:r>
              <a:rPr lang="en-IN" sz="1487">
                <a:solidFill>
                  <a:schemeClr val="dk1"/>
                </a:solidFill>
                <a:latin typeface="Arial"/>
                <a:ea typeface="Arial"/>
                <a:cs typeface="Arial"/>
                <a:sym typeface="Arial"/>
              </a:rPr>
              <a:t>Probable causes based on trusted medical data,</a:t>
            </a:r>
            <a:br>
              <a:rPr lang="en-IN" sz="1487">
                <a:solidFill>
                  <a:schemeClr val="dk1"/>
                </a:solidFill>
                <a:latin typeface="Arial"/>
                <a:ea typeface="Arial"/>
                <a:cs typeface="Arial"/>
                <a:sym typeface="Arial"/>
              </a:rPr>
            </a:br>
            <a:endParaRPr sz="1487">
              <a:solidFill>
                <a:schemeClr val="dk1"/>
              </a:solidFill>
              <a:latin typeface="Arial"/>
              <a:ea typeface="Arial"/>
              <a:cs typeface="Arial"/>
              <a:sym typeface="Arial"/>
            </a:endParaRPr>
          </a:p>
          <a:p>
            <a:pPr indent="-323056" lvl="0" marL="457200" rtl="0" algn="l">
              <a:lnSpc>
                <a:spcPct val="105000"/>
              </a:lnSpc>
              <a:spcBef>
                <a:spcPts val="0"/>
              </a:spcBef>
              <a:spcAft>
                <a:spcPts val="0"/>
              </a:spcAft>
              <a:buClr>
                <a:schemeClr val="dk1"/>
              </a:buClr>
              <a:buSzPts val="1488"/>
              <a:buFont typeface="Arial"/>
              <a:buChar char="●"/>
            </a:pPr>
            <a:r>
              <a:rPr lang="en-IN" sz="1487">
                <a:solidFill>
                  <a:schemeClr val="dk1"/>
                </a:solidFill>
                <a:latin typeface="Arial"/>
                <a:ea typeface="Arial"/>
                <a:cs typeface="Arial"/>
                <a:sym typeface="Arial"/>
              </a:rPr>
              <a:t>Urgency level of symptoms,</a:t>
            </a:r>
            <a:br>
              <a:rPr lang="en-IN" sz="1487">
                <a:solidFill>
                  <a:schemeClr val="dk1"/>
                </a:solidFill>
                <a:latin typeface="Arial"/>
                <a:ea typeface="Arial"/>
                <a:cs typeface="Arial"/>
                <a:sym typeface="Arial"/>
              </a:rPr>
            </a:br>
            <a:endParaRPr sz="1487">
              <a:solidFill>
                <a:schemeClr val="dk1"/>
              </a:solidFill>
              <a:latin typeface="Arial"/>
              <a:ea typeface="Arial"/>
              <a:cs typeface="Arial"/>
              <a:sym typeface="Arial"/>
            </a:endParaRPr>
          </a:p>
          <a:p>
            <a:pPr indent="-323056" lvl="0" marL="457200" rtl="0" algn="l">
              <a:lnSpc>
                <a:spcPct val="105000"/>
              </a:lnSpc>
              <a:spcBef>
                <a:spcPts val="0"/>
              </a:spcBef>
              <a:spcAft>
                <a:spcPts val="0"/>
              </a:spcAft>
              <a:buClr>
                <a:schemeClr val="dk1"/>
              </a:buClr>
              <a:buSzPts val="1488"/>
              <a:buFont typeface="Arial"/>
              <a:buChar char="●"/>
            </a:pPr>
            <a:r>
              <a:rPr lang="en-IN" sz="1487">
                <a:solidFill>
                  <a:schemeClr val="dk1"/>
                </a:solidFill>
                <a:latin typeface="Arial"/>
                <a:ea typeface="Arial"/>
                <a:cs typeface="Arial"/>
                <a:sym typeface="Arial"/>
              </a:rPr>
              <a:t>Preventive care advice and home remedies,</a:t>
            </a:r>
            <a:br>
              <a:rPr lang="en-IN" sz="1487">
                <a:solidFill>
                  <a:schemeClr val="dk1"/>
                </a:solidFill>
                <a:latin typeface="Arial"/>
                <a:ea typeface="Arial"/>
                <a:cs typeface="Arial"/>
                <a:sym typeface="Arial"/>
              </a:rPr>
            </a:br>
            <a:endParaRPr sz="1487">
              <a:solidFill>
                <a:schemeClr val="dk1"/>
              </a:solidFill>
              <a:latin typeface="Arial"/>
              <a:ea typeface="Arial"/>
              <a:cs typeface="Arial"/>
              <a:sym typeface="Arial"/>
            </a:endParaRPr>
          </a:p>
          <a:p>
            <a:pPr indent="-323056" lvl="0" marL="457200" rtl="0" algn="l">
              <a:lnSpc>
                <a:spcPct val="105000"/>
              </a:lnSpc>
              <a:spcBef>
                <a:spcPts val="0"/>
              </a:spcBef>
              <a:spcAft>
                <a:spcPts val="0"/>
              </a:spcAft>
              <a:buClr>
                <a:schemeClr val="dk1"/>
              </a:buClr>
              <a:buSzPts val="1488"/>
              <a:buFont typeface="Arial"/>
              <a:buChar char="●"/>
            </a:pPr>
            <a:r>
              <a:rPr lang="en-IN" sz="1487">
                <a:solidFill>
                  <a:schemeClr val="dk1"/>
                </a:solidFill>
                <a:latin typeface="Arial"/>
                <a:ea typeface="Arial"/>
                <a:cs typeface="Arial"/>
                <a:sym typeface="Arial"/>
              </a:rPr>
              <a:t>Guidance on when to consult a healthcare professional.</a:t>
            </a:r>
            <a:br>
              <a:rPr lang="en-IN" sz="1487">
                <a:solidFill>
                  <a:schemeClr val="dk1"/>
                </a:solidFill>
                <a:latin typeface="Arial"/>
                <a:ea typeface="Arial"/>
                <a:cs typeface="Arial"/>
                <a:sym typeface="Arial"/>
              </a:rPr>
            </a:br>
            <a:endParaRPr sz="1487">
              <a:solidFill>
                <a:schemeClr val="dk1"/>
              </a:solidFill>
              <a:latin typeface="Arial"/>
              <a:ea typeface="Arial"/>
              <a:cs typeface="Arial"/>
              <a:sym typeface="Arial"/>
            </a:endParaRPr>
          </a:p>
          <a:p>
            <a:pPr indent="0" lvl="0" marL="0" rtl="0" algn="l">
              <a:lnSpc>
                <a:spcPct val="105000"/>
              </a:lnSpc>
              <a:spcBef>
                <a:spcPts val="1200"/>
              </a:spcBef>
              <a:spcAft>
                <a:spcPts val="0"/>
              </a:spcAft>
              <a:buClr>
                <a:schemeClr val="dk1"/>
              </a:buClr>
              <a:buSzPts val="1018"/>
              <a:buFont typeface="Arial"/>
              <a:buNone/>
            </a:pPr>
            <a:r>
              <a:rPr lang="en-IN" sz="1487">
                <a:solidFill>
                  <a:schemeClr val="dk1"/>
                </a:solidFill>
                <a:latin typeface="Arial"/>
                <a:ea typeface="Arial"/>
                <a:cs typeface="Arial"/>
                <a:sym typeface="Arial"/>
              </a:rPr>
              <a:t>This assistant must ensure </a:t>
            </a:r>
            <a:r>
              <a:rPr b="1" lang="en-IN" sz="1487">
                <a:solidFill>
                  <a:schemeClr val="dk1"/>
                </a:solidFill>
                <a:latin typeface="Arial"/>
                <a:ea typeface="Arial"/>
                <a:cs typeface="Arial"/>
                <a:sym typeface="Arial"/>
              </a:rPr>
              <a:t>educational, referral-based suggestions</a:t>
            </a:r>
            <a:r>
              <a:rPr lang="en-IN" sz="1487">
                <a:solidFill>
                  <a:schemeClr val="dk1"/>
                </a:solidFill>
                <a:latin typeface="Arial"/>
                <a:ea typeface="Arial"/>
                <a:cs typeface="Arial"/>
                <a:sym typeface="Arial"/>
              </a:rPr>
              <a:t> — not diagnosis — to reduce misinformation and empower users to take informed health actions.</a:t>
            </a:r>
            <a:endParaRPr sz="1487">
              <a:solidFill>
                <a:schemeClr val="dk1"/>
              </a:solidFill>
              <a:latin typeface="Arial"/>
              <a:ea typeface="Arial"/>
              <a:cs typeface="Arial"/>
              <a:sym typeface="Arial"/>
            </a:endParaRPr>
          </a:p>
          <a:p>
            <a:pPr indent="-206121" lvl="0" marL="305435" rtl="0" algn="l">
              <a:lnSpc>
                <a:spcPct val="100000"/>
              </a:lnSpc>
              <a:spcBef>
                <a:spcPts val="1200"/>
              </a:spcBef>
              <a:spcAft>
                <a:spcPts val="0"/>
              </a:spcAft>
              <a:buSzPts val="1447"/>
              <a:buNone/>
            </a:pPr>
            <a:r>
              <a:t/>
            </a:r>
            <a:endParaRPr sz="296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581250" y="971750"/>
            <a:ext cx="110295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We propose building a smart, user-friendly health assistant that helps individuals understand their symptoms better and take the right steps without jumping to conclusions.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The assistant will allow users to describe their symptoms in plain language — for example, </a:t>
            </a:r>
            <a:r>
              <a:rPr i="1" lang="en-IN" sz="1400">
                <a:solidFill>
                  <a:schemeClr val="dk1"/>
                </a:solidFill>
                <a:latin typeface="Arial"/>
                <a:ea typeface="Arial"/>
                <a:cs typeface="Arial"/>
                <a:sym typeface="Arial"/>
              </a:rPr>
              <a:t>"I have a headache and feel dizzy"</a:t>
            </a:r>
            <a:r>
              <a:rPr lang="en-IN" sz="1400">
                <a:solidFill>
                  <a:schemeClr val="dk1"/>
                </a:solidFill>
                <a:latin typeface="Arial"/>
                <a:ea typeface="Arial"/>
                <a:cs typeface="Arial"/>
                <a:sym typeface="Arial"/>
              </a:rPr>
              <a:t> — and will provide suggestions like:</a:t>
            </a: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Possible health conditions related to those symptoms,</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How serious the situation might be (low, medium, high urgency),</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Simple home remedies and self-care tips,</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Advice on when it’s important to consult a doctor.</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To ensure accuracy and safety, the assistant will pull information from verified medical databases and official health portals. It will </a:t>
            </a:r>
            <a:r>
              <a:rPr b="1" lang="en-IN" sz="1400">
                <a:solidFill>
                  <a:schemeClr val="dk1"/>
                </a:solidFill>
                <a:latin typeface="Arial"/>
                <a:ea typeface="Arial"/>
                <a:cs typeface="Arial"/>
                <a:sym typeface="Arial"/>
              </a:rPr>
              <a:t>not provide a diagnosis</a:t>
            </a:r>
            <a:r>
              <a:rPr lang="en-IN" sz="1400">
                <a:solidFill>
                  <a:schemeClr val="dk1"/>
                </a:solidFill>
                <a:latin typeface="Arial"/>
                <a:ea typeface="Arial"/>
                <a:cs typeface="Arial"/>
                <a:sym typeface="Arial"/>
              </a:rPr>
              <a:t>, but will instead give educational, referral-based guidance.</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lang="en-IN" sz="1400">
                <a:solidFill>
                  <a:schemeClr val="dk1"/>
                </a:solidFill>
                <a:latin typeface="Arial"/>
                <a:ea typeface="Arial"/>
                <a:cs typeface="Arial"/>
                <a:sym typeface="Arial"/>
              </a:rPr>
              <a:t>The solution will:</a:t>
            </a: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Be available via web or mobile interface,</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Use IBM Cloud Lite and IBM Granite for AI and deployment,</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Promote health awareness, early detection, and responsible action.</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By combining ease of access, trusted data, and AI-powered interactions, our system bridges the gap between confusion and care — offering people clarity when they need it most.</a:t>
            </a:r>
            <a:endParaRPr sz="1400">
              <a:solidFill>
                <a:schemeClr val="dk1"/>
              </a:solidFill>
              <a:latin typeface="Arial"/>
              <a:ea typeface="Arial"/>
              <a:cs typeface="Arial"/>
              <a:sym typeface="Arial"/>
            </a:endParaRPr>
          </a:p>
          <a:p>
            <a:pPr indent="0" lvl="0" marL="0" rtl="0" algn="l">
              <a:lnSpc>
                <a:spcPct val="110000"/>
              </a:lnSpc>
              <a:spcBef>
                <a:spcPts val="1200"/>
              </a:spcBef>
              <a:spcAft>
                <a:spcPts val="0"/>
              </a:spcAft>
              <a:buSzPts val="1564"/>
              <a:buNone/>
            </a:pPr>
            <a:r>
              <a:t/>
            </a:r>
            <a:endParaRPr b="1"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492142" y="1284226"/>
            <a:ext cx="11029500" cy="4673400"/>
          </a:xfrm>
          <a:prstGeom prst="rect">
            <a:avLst/>
          </a:prstGeom>
          <a:noFill/>
          <a:ln>
            <a:noFill/>
          </a:ln>
        </p:spPr>
        <p:txBody>
          <a:bodyPr anchorCtr="0" anchor="ctr" bIns="45700" lIns="91425" spcFirstLastPara="1" rIns="91425" wrap="square" tIns="45700">
            <a:normAutofit lnSpcReduction="10000"/>
          </a:bodyPr>
          <a:lstStyle/>
          <a:p>
            <a:pPr indent="-318135" lvl="0" marL="305435" rtl="0" algn="l">
              <a:lnSpc>
                <a:spcPct val="110000"/>
              </a:lnSpc>
              <a:spcBef>
                <a:spcPts val="960"/>
              </a:spcBef>
              <a:spcAft>
                <a:spcPts val="0"/>
              </a:spcAft>
              <a:buSzPts val="1856"/>
              <a:buChar char="◼"/>
            </a:pPr>
            <a:r>
              <a:rPr b="1" lang="en-IN" sz="2000">
                <a:solidFill>
                  <a:srgbClr val="0F0F0F"/>
                </a:solidFill>
              </a:rPr>
              <a:t>System requirements</a:t>
            </a:r>
            <a:endParaRPr b="1" sz="2000">
              <a:solidFill>
                <a:srgbClr val="0F0F0F"/>
              </a:solidFill>
            </a:endParaRPr>
          </a:p>
          <a:p>
            <a:pPr indent="0" lvl="0" marL="306000" rtl="0" algn="l">
              <a:lnSpc>
                <a:spcPct val="110000"/>
              </a:lnSpc>
              <a:spcBef>
                <a:spcPts val="960"/>
              </a:spcBef>
              <a:spcAft>
                <a:spcPts val="0"/>
              </a:spcAft>
              <a:buNone/>
            </a:pPr>
            <a:r>
              <a:t/>
            </a:r>
            <a:endParaRPr b="1"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Hardware:</a:t>
            </a:r>
            <a:endParaRPr b="1" sz="18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Processor-</a:t>
            </a:r>
            <a:r>
              <a:rPr lang="en-IN" sz="1600">
                <a:solidFill>
                  <a:srgbClr val="0F0F0F"/>
                </a:solidFill>
              </a:rPr>
              <a:t>Intel i5 or equivalent</a:t>
            </a:r>
            <a:endParaRPr sz="16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RAM-</a:t>
            </a:r>
            <a:r>
              <a:rPr lang="en-IN" sz="1600">
                <a:solidFill>
                  <a:srgbClr val="0F0F0F"/>
                </a:solidFill>
              </a:rPr>
              <a:t>8 GB or higher</a:t>
            </a:r>
            <a:endParaRPr sz="16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Storage-</a:t>
            </a:r>
            <a:r>
              <a:rPr lang="en-IN" sz="1600">
                <a:solidFill>
                  <a:srgbClr val="0F0F0F"/>
                </a:solidFill>
              </a:rPr>
              <a:t>250 GB SSD (for dev environment)</a:t>
            </a:r>
            <a:endParaRPr sz="16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Internet-</a:t>
            </a:r>
            <a:r>
              <a:rPr lang="en-IN" sz="1600">
                <a:solidFill>
                  <a:srgbClr val="0F0F0F"/>
                </a:solidFill>
              </a:rPr>
              <a:t>Stable connection (5 Mbps or more)</a:t>
            </a:r>
            <a:endParaRPr sz="1600">
              <a:solidFill>
                <a:srgbClr val="0F0F0F"/>
              </a:solidFill>
            </a:endParaRPr>
          </a:p>
          <a:p>
            <a:pPr indent="0" lvl="0" marL="306000" rtl="0" algn="l">
              <a:lnSpc>
                <a:spcPct val="110000"/>
              </a:lnSpc>
              <a:spcBef>
                <a:spcPts val="960"/>
              </a:spcBef>
              <a:spcAft>
                <a:spcPts val="0"/>
              </a:spcAft>
              <a:buNone/>
            </a:pPr>
            <a:r>
              <a:t/>
            </a:r>
            <a:endParaRPr b="1"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Software:</a:t>
            </a:r>
            <a:endParaRPr sz="18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IBM Cloud Lite - </a:t>
            </a:r>
            <a:r>
              <a:rPr lang="en-IN" sz="1600">
                <a:solidFill>
                  <a:srgbClr val="0F0F0F"/>
                </a:solidFill>
              </a:rPr>
              <a:t>Watsonx.AI, Watsonx.runtime,  py 3.11, </a:t>
            </a:r>
            <a:endParaRPr sz="1600">
              <a:solidFill>
                <a:srgbClr val="0F0F0F"/>
              </a:solidFill>
            </a:endParaRPr>
          </a:p>
          <a:p>
            <a:pPr indent="0" lvl="0" marL="306000" rtl="0" algn="l">
              <a:lnSpc>
                <a:spcPct val="110000"/>
              </a:lnSpc>
              <a:spcBef>
                <a:spcPts val="960"/>
              </a:spcBef>
              <a:spcAft>
                <a:spcPts val="0"/>
              </a:spcAft>
              <a:buNone/>
            </a:pPr>
            <a:r>
              <a:rPr b="1" lang="en-IN" sz="1600">
                <a:solidFill>
                  <a:srgbClr val="0F0F0F"/>
                </a:solidFill>
              </a:rPr>
              <a:t>Git / GitHub</a:t>
            </a:r>
            <a:endParaRPr b="1" sz="1600">
              <a:solidFill>
                <a:srgbClr val="0F0F0F"/>
              </a:solidFill>
            </a:endParaRPr>
          </a:p>
          <a:p>
            <a:pPr indent="0" lvl="0" marL="0" rtl="0" algn="l">
              <a:lnSpc>
                <a:spcPct val="110000"/>
              </a:lnSpc>
              <a:spcBef>
                <a:spcPts val="9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72830e434c_0_1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g372830e434c_0_15"/>
          <p:cNvSpPr txBox="1"/>
          <p:nvPr>
            <p:ph idx="1" type="body"/>
          </p:nvPr>
        </p:nvSpPr>
        <p:spPr>
          <a:xfrm>
            <a:off x="492150" y="2070100"/>
            <a:ext cx="11029500" cy="3887700"/>
          </a:xfrm>
          <a:prstGeom prst="rect">
            <a:avLst/>
          </a:prstGeom>
          <a:noFill/>
          <a:ln>
            <a:noFill/>
          </a:ln>
        </p:spPr>
        <p:txBody>
          <a:bodyPr anchorCtr="0" anchor="ctr" bIns="45700" lIns="91425" spcFirstLastPara="1" rIns="91425" wrap="square" tIns="45700">
            <a:noAutofit/>
          </a:bodyPr>
          <a:lstStyle/>
          <a:p>
            <a:pPr indent="0" lvl="0" marL="0" rtl="0" algn="l">
              <a:lnSpc>
                <a:spcPct val="95000"/>
              </a:lnSpc>
              <a:spcBef>
                <a:spcPts val="1400"/>
              </a:spcBef>
              <a:spcAft>
                <a:spcPts val="0"/>
              </a:spcAft>
              <a:buClr>
                <a:schemeClr val="dk1"/>
              </a:buClr>
              <a:buSzPts val="275"/>
              <a:buFont typeface="Arial"/>
              <a:buNone/>
            </a:pPr>
            <a:r>
              <a:rPr b="1" lang="en-IN" sz="1479">
                <a:solidFill>
                  <a:schemeClr val="dk1"/>
                </a:solidFill>
                <a:latin typeface="Arial"/>
                <a:ea typeface="Arial"/>
                <a:cs typeface="Arial"/>
                <a:sym typeface="Arial"/>
              </a:rPr>
              <a:t>System Approach – Agentic AI Health Symptom Checker</a:t>
            </a:r>
            <a:endParaRPr b="1" sz="1479">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IN" sz="1429">
                <a:solidFill>
                  <a:schemeClr val="dk1"/>
                </a:solidFill>
                <a:latin typeface="Arial"/>
                <a:ea typeface="Arial"/>
                <a:cs typeface="Arial"/>
                <a:sym typeface="Arial"/>
              </a:rPr>
              <a:t>Our approach focuses on building a reliable, user-friendly, and scalable AI health assistant by following a structured development process. The key stages include:</a:t>
            </a:r>
            <a:endParaRPr sz="1429">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b="1" lang="en-IN" sz="1429">
                <a:solidFill>
                  <a:schemeClr val="dk1"/>
                </a:solidFill>
                <a:latin typeface="Arial"/>
                <a:ea typeface="Arial"/>
                <a:cs typeface="Arial"/>
                <a:sym typeface="Arial"/>
              </a:rPr>
              <a:t>User Interaction &amp; Input Processing</a:t>
            </a:r>
            <a:endParaRPr b="1" sz="1429">
              <a:solidFill>
                <a:schemeClr val="dk1"/>
              </a:solidFill>
              <a:latin typeface="Arial"/>
              <a:ea typeface="Arial"/>
              <a:cs typeface="Arial"/>
              <a:sym typeface="Arial"/>
            </a:endParaRPr>
          </a:p>
          <a:p>
            <a:pPr indent="-319368" lvl="0" marL="457200" rtl="0" algn="l">
              <a:lnSpc>
                <a:spcPct val="95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Users enter symptoms in natural language (e.g., “I have a sore throat and fever”)</a:t>
            </a:r>
            <a:endParaRPr sz="1429">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n-IN" sz="1429">
                <a:solidFill>
                  <a:schemeClr val="dk1"/>
                </a:solidFill>
                <a:latin typeface="Arial"/>
                <a:ea typeface="Arial"/>
                <a:cs typeface="Arial"/>
                <a:sym typeface="Arial"/>
              </a:rPr>
              <a:t>Symptom Analysis &amp; Matching</a:t>
            </a:r>
            <a:endParaRPr b="1" sz="1429">
              <a:solidFill>
                <a:schemeClr val="dk1"/>
              </a:solidFill>
              <a:latin typeface="Arial"/>
              <a:ea typeface="Arial"/>
              <a:cs typeface="Arial"/>
              <a:sym typeface="Arial"/>
            </a:endParaRPr>
          </a:p>
          <a:p>
            <a:pPr indent="-319368" lvl="0" marL="457200" rtl="0" algn="l">
              <a:lnSpc>
                <a:spcPct val="50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Extracted symptoms are compared with data fetched from google, wikipedia, webcrawler</a:t>
            </a:r>
            <a:br>
              <a:rPr lang="en-IN" sz="1429">
                <a:solidFill>
                  <a:schemeClr val="dk1"/>
                </a:solidFill>
                <a:latin typeface="Arial"/>
                <a:ea typeface="Arial"/>
                <a:cs typeface="Arial"/>
                <a:sym typeface="Arial"/>
              </a:rPr>
            </a:br>
            <a:endParaRPr sz="1429">
              <a:solidFill>
                <a:schemeClr val="dk1"/>
              </a:solidFill>
              <a:latin typeface="Arial"/>
              <a:ea typeface="Arial"/>
              <a:cs typeface="Arial"/>
              <a:sym typeface="Arial"/>
            </a:endParaRPr>
          </a:p>
          <a:p>
            <a:pPr indent="-319368" lvl="0" marL="457200" rtl="0" algn="l">
              <a:lnSpc>
                <a:spcPct val="50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The system maps symptoms to a list of possible conditions with associated urgency levels.</a:t>
            </a:r>
            <a:endParaRPr sz="1429">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n-IN" sz="1429">
                <a:solidFill>
                  <a:schemeClr val="dk1"/>
                </a:solidFill>
                <a:latin typeface="Arial"/>
                <a:ea typeface="Arial"/>
                <a:cs typeface="Arial"/>
                <a:sym typeface="Arial"/>
              </a:rPr>
              <a:t>Recommendation Engine</a:t>
            </a:r>
            <a:endParaRPr b="1" sz="1429">
              <a:solidFill>
                <a:schemeClr val="dk1"/>
              </a:solidFill>
              <a:latin typeface="Arial"/>
              <a:ea typeface="Arial"/>
              <a:cs typeface="Arial"/>
              <a:sym typeface="Arial"/>
            </a:endParaRPr>
          </a:p>
          <a:p>
            <a:pPr indent="0" lvl="0" marL="0" rtl="0" algn="l">
              <a:lnSpc>
                <a:spcPct val="100000"/>
              </a:lnSpc>
              <a:spcBef>
                <a:spcPts val="1200"/>
              </a:spcBef>
              <a:spcAft>
                <a:spcPts val="0"/>
              </a:spcAft>
              <a:buSzPts val="275"/>
              <a:buNone/>
            </a:pPr>
            <a:r>
              <a:rPr lang="en-IN" sz="1429">
                <a:solidFill>
                  <a:schemeClr val="dk1"/>
                </a:solidFill>
                <a:latin typeface="Arial"/>
                <a:ea typeface="Arial"/>
                <a:cs typeface="Arial"/>
                <a:sym typeface="Arial"/>
              </a:rPr>
              <a:t>Based on analysis, the system provides:</a:t>
            </a:r>
            <a:br>
              <a:rPr lang="en-IN" sz="1429">
                <a:solidFill>
                  <a:schemeClr val="dk1"/>
                </a:solidFill>
                <a:latin typeface="Arial"/>
                <a:ea typeface="Arial"/>
                <a:cs typeface="Arial"/>
                <a:sym typeface="Arial"/>
              </a:rPr>
            </a:br>
            <a:r>
              <a:rPr lang="en-IN" sz="1429">
                <a:solidFill>
                  <a:schemeClr val="dk1"/>
                </a:solidFill>
                <a:latin typeface="Arial"/>
                <a:ea typeface="Arial"/>
                <a:cs typeface="Arial"/>
                <a:sym typeface="Arial"/>
              </a:rPr>
              <a:t>Possible causes or conditions (informational only), home remedies and preventive care and a suggestion on whether medical attention is needed.</a:t>
            </a:r>
            <a:endParaRPr sz="1429">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n-IN" sz="1429">
                <a:solidFill>
                  <a:schemeClr val="dk1"/>
                </a:solidFill>
                <a:latin typeface="Arial"/>
                <a:ea typeface="Arial"/>
                <a:cs typeface="Arial"/>
                <a:sym typeface="Arial"/>
              </a:rPr>
              <a:t>Deployment on IBM Cloud Lite</a:t>
            </a:r>
            <a:endParaRPr b="1" sz="1429">
              <a:solidFill>
                <a:schemeClr val="dk1"/>
              </a:solidFill>
              <a:latin typeface="Arial"/>
              <a:ea typeface="Arial"/>
              <a:cs typeface="Arial"/>
              <a:sym typeface="Arial"/>
            </a:endParaRPr>
          </a:p>
          <a:p>
            <a:pPr indent="-319368" lvl="0" marL="457200" rtl="0" algn="l">
              <a:lnSpc>
                <a:spcPct val="95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M</a:t>
            </a:r>
            <a:r>
              <a:rPr lang="en-IN" sz="1429">
                <a:solidFill>
                  <a:schemeClr val="dk1"/>
                </a:solidFill>
                <a:latin typeface="Arial"/>
                <a:ea typeface="Arial"/>
                <a:cs typeface="Arial"/>
                <a:sym typeface="Arial"/>
              </a:rPr>
              <a:t>odels are hosted using IBM Cloud Lite services for a cost-effective and scalable infrastructure.</a:t>
            </a:r>
            <a:endParaRPr sz="1429">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n-IN" sz="1429">
                <a:solidFill>
                  <a:schemeClr val="dk1"/>
                </a:solidFill>
                <a:latin typeface="Arial"/>
                <a:ea typeface="Arial"/>
                <a:cs typeface="Arial"/>
                <a:sym typeface="Arial"/>
              </a:rPr>
              <a:t>Safety &amp; Reliability</a:t>
            </a:r>
            <a:endParaRPr b="1" sz="1429">
              <a:solidFill>
                <a:schemeClr val="dk1"/>
              </a:solidFill>
              <a:latin typeface="Arial"/>
              <a:ea typeface="Arial"/>
              <a:cs typeface="Arial"/>
              <a:sym typeface="Arial"/>
            </a:endParaRPr>
          </a:p>
          <a:p>
            <a:pPr indent="-319368" lvl="0" marL="457200" rtl="0" algn="l">
              <a:lnSpc>
                <a:spcPct val="50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The assistant avoids self-diagnosis and includes disclaimers.</a:t>
            </a:r>
            <a:br>
              <a:rPr lang="en-IN" sz="1429">
                <a:solidFill>
                  <a:schemeClr val="dk1"/>
                </a:solidFill>
                <a:latin typeface="Arial"/>
                <a:ea typeface="Arial"/>
                <a:cs typeface="Arial"/>
                <a:sym typeface="Arial"/>
              </a:rPr>
            </a:br>
            <a:endParaRPr sz="1429">
              <a:solidFill>
                <a:schemeClr val="dk1"/>
              </a:solidFill>
              <a:latin typeface="Arial"/>
              <a:ea typeface="Arial"/>
              <a:cs typeface="Arial"/>
              <a:sym typeface="Arial"/>
            </a:endParaRPr>
          </a:p>
          <a:p>
            <a:pPr indent="-319368" lvl="0" marL="457200" rtl="0" algn="l">
              <a:lnSpc>
                <a:spcPct val="50000"/>
              </a:lnSpc>
              <a:spcBef>
                <a:spcPts val="1200"/>
              </a:spcBef>
              <a:spcAft>
                <a:spcPts val="0"/>
              </a:spcAft>
              <a:buClr>
                <a:schemeClr val="dk1"/>
              </a:buClr>
              <a:buSzPts val="1429"/>
              <a:buFont typeface="Arial"/>
              <a:buChar char="●"/>
            </a:pPr>
            <a:r>
              <a:rPr lang="en-IN" sz="1429">
                <a:solidFill>
                  <a:schemeClr val="dk1"/>
                </a:solidFill>
                <a:latin typeface="Arial"/>
                <a:ea typeface="Arial"/>
                <a:cs typeface="Arial"/>
                <a:sym typeface="Arial"/>
              </a:rPr>
              <a:t>Refers users to certified sources and encourages doctor visits when needed</a:t>
            </a:r>
            <a:endParaRPr sz="1429">
              <a:solidFill>
                <a:schemeClr val="dk1"/>
              </a:solidFill>
              <a:latin typeface="Arial"/>
              <a:ea typeface="Arial"/>
              <a:cs typeface="Arial"/>
              <a:sym typeface="Arial"/>
            </a:endParaRPr>
          </a:p>
          <a:p>
            <a:pPr indent="0" lvl="0" marL="0" rtl="0" algn="l">
              <a:lnSpc>
                <a:spcPct val="95000"/>
              </a:lnSpc>
              <a:spcBef>
                <a:spcPts val="1200"/>
              </a:spcBef>
              <a:spcAft>
                <a:spcPts val="1200"/>
              </a:spcAft>
              <a:buSzPts val="275"/>
              <a:buNone/>
            </a:pPr>
            <a:br>
              <a:rPr lang="en-IN" sz="375">
                <a:solidFill>
                  <a:schemeClr val="dk1"/>
                </a:solidFill>
                <a:latin typeface="Arial"/>
                <a:ea typeface="Arial"/>
                <a:cs typeface="Arial"/>
                <a:sym typeface="Arial"/>
              </a:rPr>
            </a:br>
            <a:endParaRPr sz="5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4" name="Google Shape;134;p6"/>
          <p:cNvSpPr txBox="1"/>
          <p:nvPr>
            <p:ph idx="1" type="body"/>
          </p:nvPr>
        </p:nvSpPr>
        <p:spPr>
          <a:xfrm>
            <a:off x="581242" y="1092301"/>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1400">
                <a:solidFill>
                  <a:schemeClr val="dk1"/>
                </a:solidFill>
                <a:latin typeface="Arial"/>
                <a:ea typeface="Arial"/>
                <a:cs typeface="Arial"/>
                <a:sym typeface="Arial"/>
              </a:rPr>
              <a:t>Model Selection: LLaMA 3 70B Instruct</a:t>
            </a:r>
            <a:endParaRPr b="1"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We used </a:t>
            </a:r>
            <a:r>
              <a:rPr b="1" lang="en-IN" sz="1400">
                <a:solidFill>
                  <a:schemeClr val="dk1"/>
                </a:solidFill>
                <a:latin typeface="Arial"/>
                <a:ea typeface="Arial"/>
                <a:cs typeface="Arial"/>
                <a:sym typeface="Arial"/>
              </a:rPr>
              <a:t>Meta’s LLaMA 3 70B Instruct</a:t>
            </a:r>
            <a:r>
              <a:rPr lang="en-IN" sz="1400">
                <a:solidFill>
                  <a:schemeClr val="dk1"/>
                </a:solidFill>
                <a:latin typeface="Arial"/>
                <a:ea typeface="Arial"/>
                <a:cs typeface="Arial"/>
                <a:sym typeface="Arial"/>
              </a:rPr>
              <a:t> model to power the natural language understanding and response generation in our health symptom checker.</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IN" sz="1400">
                <a:solidFill>
                  <a:schemeClr val="dk1"/>
                </a:solidFill>
                <a:latin typeface="Arial"/>
                <a:ea typeface="Arial"/>
                <a:cs typeface="Arial"/>
                <a:sym typeface="Arial"/>
              </a:rPr>
              <a:t>Why LLaMA 3 70B?</a:t>
            </a:r>
            <a:endParaRPr b="1"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It's highly accurate in interpreting user inputs written in natural language.</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It supports </a:t>
            </a:r>
            <a:r>
              <a:rPr b="1" lang="en-IN" sz="1400">
                <a:solidFill>
                  <a:schemeClr val="dk1"/>
                </a:solidFill>
                <a:latin typeface="Arial"/>
                <a:ea typeface="Arial"/>
                <a:cs typeface="Arial"/>
                <a:sym typeface="Arial"/>
              </a:rPr>
              <a:t>multi-turn conversations</a:t>
            </a:r>
            <a:r>
              <a:rPr lang="en-IN" sz="1400">
                <a:solidFill>
                  <a:schemeClr val="dk1"/>
                </a:solidFill>
                <a:latin typeface="Arial"/>
                <a:ea typeface="Arial"/>
                <a:cs typeface="Arial"/>
                <a:sym typeface="Arial"/>
              </a:rPr>
              <a:t> and </a:t>
            </a:r>
            <a:r>
              <a:rPr b="1" lang="en-IN" sz="1400">
                <a:solidFill>
                  <a:schemeClr val="dk1"/>
                </a:solidFill>
                <a:latin typeface="Arial"/>
                <a:ea typeface="Arial"/>
                <a:cs typeface="Arial"/>
                <a:sym typeface="Arial"/>
              </a:rPr>
              <a:t>multilingual inputs</a:t>
            </a:r>
            <a:r>
              <a:rPr lang="en-IN" sz="1400">
                <a:solidFill>
                  <a:schemeClr val="dk1"/>
                </a:solidFill>
                <a:latin typeface="Arial"/>
                <a:ea typeface="Arial"/>
                <a:cs typeface="Arial"/>
                <a:sym typeface="Arial"/>
              </a:rPr>
              <a:t>, which makes it ideal for this use case.</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It’s optimized for instruction-following, allowing it to stay on-topic, follow safety guidelines, and avoid offering medical diagnoses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Data Input</a:t>
            </a:r>
            <a:endParaRPr b="1" sz="1400">
              <a:solidFill>
                <a:schemeClr val="dk1"/>
              </a:solidFill>
              <a:latin typeface="Arial"/>
              <a:ea typeface="Arial"/>
              <a:cs typeface="Arial"/>
              <a:sym typeface="Arial"/>
            </a:endParaRPr>
          </a:p>
          <a:p>
            <a:pPr indent="0" lvl="0" marL="0" rtl="0" algn="l">
              <a:lnSpc>
                <a:spcPct val="50000"/>
              </a:lnSpc>
              <a:spcBef>
                <a:spcPts val="1200"/>
              </a:spcBef>
              <a:spcAft>
                <a:spcPts val="0"/>
              </a:spcAft>
              <a:buNone/>
            </a:pPr>
            <a:r>
              <a:rPr lang="en-IN" sz="1400">
                <a:solidFill>
                  <a:schemeClr val="dk1"/>
                </a:solidFill>
                <a:latin typeface="Arial"/>
                <a:ea typeface="Arial"/>
                <a:cs typeface="Arial"/>
                <a:sym typeface="Arial"/>
              </a:rPr>
              <a:t>User-provided input includes:</a:t>
            </a: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Free-text symptom descriptions (e.g., “I have a fever and a sore throat”),</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Optional details like age, language preference, and gender (used for context),</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Internally, the system uses a curated symptom-condition reference dataset (sourced from WHO, CDC, or health portals) to supplement the model's reasoning.</a:t>
            </a:r>
            <a:endParaRPr sz="1400">
              <a:solidFill>
                <a:schemeClr val="dk1"/>
              </a:solidFill>
              <a:latin typeface="Arial"/>
              <a:ea typeface="Arial"/>
              <a:cs typeface="Arial"/>
              <a:sym typeface="Arial"/>
            </a:endParaRPr>
          </a:p>
          <a:p>
            <a:pPr indent="0" lvl="0" marL="0" rtl="0" algn="l">
              <a:lnSpc>
                <a:spcPct val="110000"/>
              </a:lnSpc>
              <a:spcBef>
                <a:spcPts val="1200"/>
              </a:spcBef>
              <a:spcAft>
                <a:spcPts val="0"/>
              </a:spcAft>
              <a:buSzPts val="1564"/>
              <a:buNone/>
            </a:pPr>
            <a:r>
              <a:t/>
            </a:r>
            <a:endParaRPr b="1" sz="11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7418a9daa6_0_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0" name="Google Shape;140;g37418a9daa6_0_10"/>
          <p:cNvSpPr txBox="1"/>
          <p:nvPr>
            <p:ph idx="1" type="body"/>
          </p:nvPr>
        </p:nvSpPr>
        <p:spPr>
          <a:xfrm>
            <a:off x="581192" y="971876"/>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95000"/>
              </a:lnSpc>
              <a:spcBef>
                <a:spcPts val="1200"/>
              </a:spcBef>
              <a:spcAft>
                <a:spcPts val="0"/>
              </a:spcAft>
              <a:buSzPts val="1100"/>
              <a:buNone/>
            </a:pPr>
            <a:r>
              <a:rPr b="1" lang="en-IN" sz="1400">
                <a:solidFill>
                  <a:schemeClr val="dk1"/>
                </a:solidFill>
                <a:latin typeface="Arial"/>
                <a:ea typeface="Arial"/>
                <a:cs typeface="Arial"/>
                <a:sym typeface="Arial"/>
              </a:rPr>
              <a:t>Model Interaction &amp; Processing Flow</a:t>
            </a:r>
            <a:endParaRPr b="1"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AutoNum type="arabicPeriod"/>
            </a:pPr>
            <a:r>
              <a:rPr b="1" lang="en-IN" sz="1400">
                <a:solidFill>
                  <a:schemeClr val="dk1"/>
                </a:solidFill>
                <a:latin typeface="Arial"/>
                <a:ea typeface="Arial"/>
                <a:cs typeface="Arial"/>
                <a:sym typeface="Arial"/>
              </a:rPr>
              <a:t>Input Handling &amp; Preprocessing</a:t>
            </a:r>
            <a:br>
              <a:rPr b="1" lang="en-IN" sz="1400">
                <a:solidFill>
                  <a:schemeClr val="dk1"/>
                </a:solidFill>
                <a:latin typeface="Arial"/>
                <a:ea typeface="Arial"/>
                <a:cs typeface="Arial"/>
                <a:sym typeface="Arial"/>
              </a:rPr>
            </a:br>
            <a:endParaRPr b="1" sz="1400">
              <a:solidFill>
                <a:schemeClr val="dk1"/>
              </a:solidFill>
              <a:latin typeface="Arial"/>
              <a:ea typeface="Arial"/>
              <a:cs typeface="Arial"/>
              <a:sym typeface="Arial"/>
            </a:endParaRPr>
          </a:p>
          <a:p>
            <a:pPr indent="0" lvl="0" marL="457200" rtl="0" algn="l">
              <a:lnSpc>
                <a:spcPct val="50000"/>
              </a:lnSpc>
              <a:spcBef>
                <a:spcPts val="1200"/>
              </a:spcBef>
              <a:spcAft>
                <a:spcPts val="0"/>
              </a:spcAft>
              <a:buNone/>
            </a:pPr>
            <a:r>
              <a:rPr lang="en-IN" sz="1400">
                <a:solidFill>
                  <a:schemeClr val="dk1"/>
                </a:solidFill>
                <a:latin typeface="Arial"/>
                <a:ea typeface="Arial"/>
                <a:cs typeface="Arial"/>
                <a:sym typeface="Arial"/>
              </a:rPr>
              <a:t>1. Input text is </a:t>
            </a:r>
            <a:r>
              <a:rPr lang="en-IN" sz="1400">
                <a:solidFill>
                  <a:schemeClr val="dk1"/>
                </a:solidFill>
                <a:latin typeface="Arial"/>
                <a:ea typeface="Arial"/>
                <a:cs typeface="Arial"/>
                <a:sym typeface="Arial"/>
              </a:rPr>
              <a:t>Identify symptoms.</a:t>
            </a:r>
            <a:r>
              <a:rPr lang="en-IN">
                <a:solidFill>
                  <a:schemeClr val="dk1"/>
                </a:solidFill>
                <a:latin typeface="Arial"/>
                <a:ea typeface="Arial"/>
                <a:cs typeface="Arial"/>
                <a:sym typeface="Arial"/>
              </a:rPr>
              <a:t>   2.</a:t>
            </a:r>
            <a:r>
              <a:rPr lang="en-IN" sz="1400">
                <a:solidFill>
                  <a:schemeClr val="dk1"/>
                </a:solidFill>
                <a:latin typeface="Arial"/>
                <a:ea typeface="Arial"/>
                <a:cs typeface="Arial"/>
                <a:sym typeface="Arial"/>
              </a:rPr>
              <a:t>Estimate urgency level.</a:t>
            </a:r>
            <a:r>
              <a:rPr lang="en-IN">
                <a:solidFill>
                  <a:schemeClr val="dk1"/>
                </a:solidFill>
                <a:latin typeface="Arial"/>
                <a:ea typeface="Arial"/>
                <a:cs typeface="Arial"/>
                <a:sym typeface="Arial"/>
              </a:rPr>
              <a:t>    3. </a:t>
            </a:r>
            <a:r>
              <a:rPr lang="en-IN" sz="1400">
                <a:solidFill>
                  <a:schemeClr val="dk1"/>
                </a:solidFill>
                <a:latin typeface="Arial"/>
                <a:ea typeface="Arial"/>
                <a:cs typeface="Arial"/>
                <a:sym typeface="Arial"/>
              </a:rPr>
              <a:t>Suggest safe and responsible next steps.</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50000"/>
              </a:lnSpc>
              <a:spcBef>
                <a:spcPts val="1200"/>
              </a:spcBef>
              <a:spcAft>
                <a:spcPts val="0"/>
              </a:spcAft>
              <a:buClr>
                <a:schemeClr val="dk1"/>
              </a:buClr>
              <a:buSzPts val="1400"/>
              <a:buFont typeface="Arial"/>
              <a:buAutoNum type="arabicPeriod"/>
            </a:pPr>
            <a:r>
              <a:rPr b="1" lang="en-IN" sz="1400">
                <a:solidFill>
                  <a:schemeClr val="dk1"/>
                </a:solidFill>
                <a:latin typeface="Arial"/>
                <a:ea typeface="Arial"/>
                <a:cs typeface="Arial"/>
                <a:sym typeface="Arial"/>
              </a:rPr>
              <a:t>Model Response Generation</a:t>
            </a:r>
            <a:br>
              <a:rPr b="1" lang="en-IN" sz="1400">
                <a:solidFill>
                  <a:schemeClr val="dk1"/>
                </a:solidFill>
                <a:latin typeface="Arial"/>
                <a:ea typeface="Arial"/>
                <a:cs typeface="Arial"/>
                <a:sym typeface="Arial"/>
              </a:rPr>
            </a:br>
            <a:endParaRPr b="1" sz="1400">
              <a:solidFill>
                <a:schemeClr val="dk1"/>
              </a:solidFill>
              <a:latin typeface="Arial"/>
              <a:ea typeface="Arial"/>
              <a:cs typeface="Arial"/>
              <a:sym typeface="Arial"/>
            </a:endParaRPr>
          </a:p>
          <a:p>
            <a:pPr indent="0" lvl="0" marL="0" rtl="0" algn="l">
              <a:lnSpc>
                <a:spcPct val="50000"/>
              </a:lnSpc>
              <a:spcBef>
                <a:spcPts val="1200"/>
              </a:spcBef>
              <a:spcAft>
                <a:spcPts val="0"/>
              </a:spcAft>
              <a:buNone/>
            </a:pPr>
            <a:r>
              <a:rPr lang="en-IN" sz="1400">
                <a:solidFill>
                  <a:schemeClr val="dk1"/>
                </a:solidFill>
                <a:latin typeface="Arial"/>
                <a:ea typeface="Arial"/>
                <a:cs typeface="Arial"/>
                <a:sym typeface="Arial"/>
              </a:rPr>
              <a:t>          1. Likely causes (for awareness).   2.  Home remedies or care suggestions.      3. Recommendations on when to consult a doctor.</a:t>
            </a:r>
            <a:br>
              <a:rPr lang="en-IN"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317500" lvl="0" marL="457200" rtl="0" algn="l">
              <a:lnSpc>
                <a:spcPct val="95000"/>
              </a:lnSpc>
              <a:spcBef>
                <a:spcPts val="1200"/>
              </a:spcBef>
              <a:spcAft>
                <a:spcPts val="0"/>
              </a:spcAft>
              <a:buClr>
                <a:schemeClr val="dk1"/>
              </a:buClr>
              <a:buSzPts val="1400"/>
              <a:buFont typeface="Arial"/>
              <a:buAutoNum type="arabicPeriod"/>
            </a:pPr>
            <a:r>
              <a:rPr b="1" lang="en-IN" sz="1400">
                <a:solidFill>
                  <a:schemeClr val="dk1"/>
                </a:solidFill>
                <a:latin typeface="Arial"/>
                <a:ea typeface="Arial"/>
                <a:cs typeface="Arial"/>
                <a:sym typeface="Arial"/>
              </a:rPr>
              <a:t>Safety Layer</a:t>
            </a:r>
            <a:br>
              <a:rPr b="1" lang="en-IN" sz="1400">
                <a:solidFill>
                  <a:schemeClr val="dk1"/>
                </a:solidFill>
                <a:latin typeface="Arial"/>
                <a:ea typeface="Arial"/>
                <a:cs typeface="Arial"/>
                <a:sym typeface="Arial"/>
              </a:rPr>
            </a:br>
            <a:endParaRPr b="1" sz="1400">
              <a:solidFill>
                <a:schemeClr val="dk1"/>
              </a:solidFill>
              <a:latin typeface="Arial"/>
              <a:ea typeface="Arial"/>
              <a:cs typeface="Arial"/>
              <a:sym typeface="Arial"/>
            </a:endParaRPr>
          </a:p>
          <a:p>
            <a:pPr indent="-317500" lvl="1" marL="914400" rtl="0" algn="l">
              <a:lnSpc>
                <a:spcPct val="95000"/>
              </a:lnSpc>
              <a:spcBef>
                <a:spcPts val="0"/>
              </a:spcBef>
              <a:spcAft>
                <a:spcPts val="0"/>
              </a:spcAft>
              <a:buClr>
                <a:schemeClr val="dk1"/>
              </a:buClr>
              <a:buSzPts val="1400"/>
              <a:buFont typeface="Arial"/>
              <a:buChar char="○"/>
            </a:pPr>
            <a:r>
              <a:rPr lang="en-IN">
                <a:solidFill>
                  <a:schemeClr val="dk1"/>
                </a:solidFill>
                <a:latin typeface="Arial"/>
                <a:ea typeface="Arial"/>
                <a:cs typeface="Arial"/>
                <a:sym typeface="Arial"/>
              </a:rPr>
              <a:t>The prompt structure ensures the model avoids providing direct medical diagnoses and includes disclaimers to encourage professional consultation when needed.</a:t>
            </a:r>
            <a:endParaRPr>
              <a:solidFill>
                <a:schemeClr val="dk1"/>
              </a:solidFill>
              <a:latin typeface="Arial"/>
              <a:ea typeface="Arial"/>
              <a:cs typeface="Arial"/>
              <a:sym typeface="Arial"/>
            </a:endParaRPr>
          </a:p>
          <a:p>
            <a:pPr indent="0" lvl="0" marL="0" rtl="0" algn="l">
              <a:lnSpc>
                <a:spcPct val="95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lnSpc>
                <a:spcPct val="95000"/>
              </a:lnSpc>
              <a:spcBef>
                <a:spcPts val="1200"/>
              </a:spcBef>
              <a:spcAft>
                <a:spcPts val="0"/>
              </a:spcAft>
              <a:buNone/>
            </a:pPr>
            <a:r>
              <a:rPr b="1" lang="en-IN" sz="1400">
                <a:solidFill>
                  <a:schemeClr val="dk1"/>
                </a:solidFill>
                <a:latin typeface="Arial"/>
                <a:ea typeface="Arial"/>
                <a:cs typeface="Arial"/>
                <a:sym typeface="Arial"/>
              </a:rPr>
              <a:t>Deployment Strategy</a:t>
            </a:r>
            <a:endParaRPr>
              <a:solidFill>
                <a:schemeClr val="dk1"/>
              </a:solidFill>
              <a:latin typeface="Arial"/>
              <a:ea typeface="Arial"/>
              <a:cs typeface="Arial"/>
              <a:sym typeface="Arial"/>
            </a:endParaRPr>
          </a:p>
          <a:p>
            <a:pPr indent="0" lvl="0" marL="0" rtl="0" algn="l">
              <a:lnSpc>
                <a:spcPct val="95000"/>
              </a:lnSpc>
              <a:spcBef>
                <a:spcPts val="1200"/>
              </a:spcBef>
              <a:spcAft>
                <a:spcPts val="0"/>
              </a:spcAft>
              <a:buSzPts val="1100"/>
              <a:buNone/>
            </a:pPr>
            <a:r>
              <a:rPr b="1" lang="en-IN" sz="1400">
                <a:solidFill>
                  <a:schemeClr val="dk1"/>
                </a:solidFill>
                <a:latin typeface="Arial"/>
                <a:ea typeface="Arial"/>
                <a:cs typeface="Arial"/>
                <a:sym typeface="Arial"/>
              </a:rPr>
              <a:t>LLM - LLaMA 3 70B Instruct (via local server or inference API)</a:t>
            </a:r>
            <a:endParaRPr b="1" sz="1400">
              <a:solidFill>
                <a:schemeClr val="dk1"/>
              </a:solidFill>
              <a:latin typeface="Arial"/>
              <a:ea typeface="Arial"/>
              <a:cs typeface="Arial"/>
              <a:sym typeface="Arial"/>
            </a:endParaRPr>
          </a:p>
          <a:p>
            <a:pPr indent="0" lvl="0" marL="0" rtl="0" algn="l">
              <a:lnSpc>
                <a:spcPct val="95000"/>
              </a:lnSpc>
              <a:spcBef>
                <a:spcPts val="1200"/>
              </a:spcBef>
              <a:spcAft>
                <a:spcPts val="200"/>
              </a:spcAft>
              <a:buSzPts val="1100"/>
              <a:buNone/>
            </a:pPr>
            <a:r>
              <a:rPr b="1" lang="en-IN" sz="1400">
                <a:solidFill>
                  <a:schemeClr val="dk1"/>
                </a:solidFill>
                <a:latin typeface="Arial"/>
                <a:ea typeface="Arial"/>
                <a:cs typeface="Arial"/>
                <a:sym typeface="Arial"/>
              </a:rPr>
              <a:t>Deployment Platform - IBM Cloud Lite (Compute &amp; Hosting</a:t>
            </a:r>
            <a:endParaRPr b="1"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6" name="Google Shape;146;p7"/>
          <p:cNvSpPr txBox="1"/>
          <p:nvPr>
            <p:ph idx="1" type="body"/>
          </p:nvPr>
        </p:nvSpPr>
        <p:spPr>
          <a:xfrm>
            <a:off x="581242" y="1232451"/>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t/>
            </a:r>
            <a:endParaRPr sz="1315"/>
          </a:p>
          <a:p>
            <a:pPr indent="0" lvl="0" marL="0" rtl="0" algn="l">
              <a:lnSpc>
                <a:spcPct val="100000"/>
              </a:lnSpc>
              <a:spcBef>
                <a:spcPts val="0"/>
              </a:spcBef>
              <a:spcAft>
                <a:spcPts val="0"/>
              </a:spcAft>
              <a:buSzPts val="1214"/>
              <a:buNone/>
            </a:pPr>
            <a:r>
              <a:rPr lang="en-IN" sz="1515"/>
              <a:t>The Health Symptom Checker system was successfully developed and tested with multiple user inputs in different languages. Below are the key outcomes:</a:t>
            </a:r>
            <a:endParaRPr sz="1515"/>
          </a:p>
          <a:p>
            <a:pPr indent="0" lvl="0" marL="0" rtl="0" algn="l">
              <a:lnSpc>
                <a:spcPct val="100000"/>
              </a:lnSpc>
              <a:spcBef>
                <a:spcPts val="0"/>
              </a:spcBef>
              <a:spcAft>
                <a:spcPts val="0"/>
              </a:spcAft>
              <a:buSzPts val="1214"/>
              <a:buNone/>
            </a:pPr>
            <a:r>
              <a:t/>
            </a:r>
            <a:endParaRPr sz="1515"/>
          </a:p>
          <a:p>
            <a:pPr indent="0" lvl="0" marL="0" rtl="0" algn="l">
              <a:lnSpc>
                <a:spcPct val="100000"/>
              </a:lnSpc>
              <a:spcBef>
                <a:spcPts val="1200"/>
              </a:spcBef>
              <a:spcAft>
                <a:spcPts val="0"/>
              </a:spcAft>
              <a:buClr>
                <a:schemeClr val="dk1"/>
              </a:buClr>
              <a:buSzPts val="605"/>
              <a:buFont typeface="Arial"/>
              <a:buNone/>
            </a:pPr>
            <a:r>
              <a:rPr b="1" lang="en-IN" sz="1405">
                <a:solidFill>
                  <a:schemeClr val="dk1"/>
                </a:solidFill>
                <a:latin typeface="Arial"/>
                <a:ea typeface="Arial"/>
                <a:cs typeface="Arial"/>
                <a:sym typeface="Arial"/>
              </a:rPr>
              <a:t>Accurate Symptom Interpretation</a:t>
            </a:r>
            <a:endParaRPr b="1" sz="1405">
              <a:solidFill>
                <a:schemeClr val="dk1"/>
              </a:solidFill>
              <a:latin typeface="Arial"/>
              <a:ea typeface="Arial"/>
              <a:cs typeface="Arial"/>
              <a:sym typeface="Arial"/>
            </a:endParaRPr>
          </a:p>
          <a:p>
            <a:pPr indent="-317817" lvl="0" marL="457200" rtl="0" algn="l">
              <a:lnSpc>
                <a:spcPct val="100000"/>
              </a:lnSpc>
              <a:spcBef>
                <a:spcPts val="1200"/>
              </a:spcBef>
              <a:spcAft>
                <a:spcPts val="0"/>
              </a:spcAft>
              <a:buClr>
                <a:schemeClr val="dk1"/>
              </a:buClr>
              <a:buSzPts val="1405"/>
              <a:buFont typeface="Arial"/>
              <a:buChar char="●"/>
            </a:pPr>
            <a:r>
              <a:rPr lang="en-IN" sz="1405">
                <a:solidFill>
                  <a:schemeClr val="dk1"/>
                </a:solidFill>
                <a:latin typeface="Arial"/>
                <a:ea typeface="Arial"/>
                <a:cs typeface="Arial"/>
                <a:sym typeface="Arial"/>
              </a:rPr>
              <a:t>The assistant correctly understood various natural language symptom descriptions such as:</a:t>
            </a:r>
            <a:br>
              <a:rPr lang="en-IN" sz="1405">
                <a:solidFill>
                  <a:schemeClr val="dk1"/>
                </a:solidFill>
                <a:latin typeface="Arial"/>
                <a:ea typeface="Arial"/>
                <a:cs typeface="Arial"/>
                <a:sym typeface="Arial"/>
              </a:rPr>
            </a:br>
            <a:r>
              <a:rPr lang="en-IN" sz="1405">
                <a:solidFill>
                  <a:schemeClr val="dk1"/>
                </a:solidFill>
                <a:latin typeface="Arial"/>
                <a:ea typeface="Arial"/>
                <a:cs typeface="Arial"/>
                <a:sym typeface="Arial"/>
              </a:rPr>
              <a:t> </a:t>
            </a:r>
            <a:r>
              <a:rPr i="1" lang="en-IN" sz="1405">
                <a:solidFill>
                  <a:schemeClr val="dk1"/>
                </a:solidFill>
                <a:latin typeface="Arial"/>
                <a:ea typeface="Arial"/>
                <a:cs typeface="Arial"/>
                <a:sym typeface="Arial"/>
              </a:rPr>
              <a:t>“I have chest tightness and shortness of breath”</a:t>
            </a:r>
            <a:r>
              <a:rPr lang="en-IN" sz="1405">
                <a:solidFill>
                  <a:schemeClr val="dk1"/>
                </a:solidFill>
                <a:latin typeface="Arial"/>
                <a:ea typeface="Arial"/>
                <a:cs typeface="Arial"/>
                <a:sym typeface="Arial"/>
              </a:rPr>
              <a:t> or </a:t>
            </a:r>
            <a:r>
              <a:rPr i="1" lang="en-IN" sz="1405">
                <a:solidFill>
                  <a:schemeClr val="dk1"/>
                </a:solidFill>
                <a:latin typeface="Arial"/>
                <a:ea typeface="Arial"/>
                <a:cs typeface="Arial"/>
                <a:sym typeface="Arial"/>
              </a:rPr>
              <a:t>“I’m feeling weak and have a mild fever.”</a:t>
            </a:r>
            <a:br>
              <a:rPr i="1" lang="en-IN" sz="1405">
                <a:solidFill>
                  <a:schemeClr val="dk1"/>
                </a:solidFill>
                <a:latin typeface="Arial"/>
                <a:ea typeface="Arial"/>
                <a:cs typeface="Arial"/>
                <a:sym typeface="Arial"/>
              </a:rPr>
            </a:br>
            <a:endParaRPr i="1" sz="1405">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605"/>
              <a:buFont typeface="Arial"/>
              <a:buNone/>
            </a:pPr>
            <a:r>
              <a:rPr b="1" lang="en-IN" sz="1405">
                <a:solidFill>
                  <a:schemeClr val="dk1"/>
                </a:solidFill>
                <a:latin typeface="Arial"/>
                <a:ea typeface="Arial"/>
                <a:cs typeface="Arial"/>
                <a:sym typeface="Arial"/>
              </a:rPr>
              <a:t>🔹 Meaningful Health Guidance</a:t>
            </a:r>
            <a:endParaRPr b="1" sz="1405">
              <a:solidFill>
                <a:schemeClr val="dk1"/>
              </a:solidFill>
              <a:latin typeface="Arial"/>
              <a:ea typeface="Arial"/>
              <a:cs typeface="Arial"/>
              <a:sym typeface="Arial"/>
            </a:endParaRPr>
          </a:p>
          <a:p>
            <a:pPr indent="-317817" lvl="0" marL="457200" rtl="0" algn="l">
              <a:lnSpc>
                <a:spcPct val="50000"/>
              </a:lnSpc>
              <a:spcBef>
                <a:spcPts val="1200"/>
              </a:spcBef>
              <a:spcAft>
                <a:spcPts val="0"/>
              </a:spcAft>
              <a:buClr>
                <a:schemeClr val="dk1"/>
              </a:buClr>
              <a:buSzPts val="1405"/>
              <a:buFont typeface="Arial"/>
              <a:buChar char="●"/>
            </a:pPr>
            <a:r>
              <a:rPr lang="en-IN" sz="1405">
                <a:solidFill>
                  <a:schemeClr val="dk1"/>
                </a:solidFill>
                <a:latin typeface="Arial"/>
                <a:ea typeface="Arial"/>
                <a:cs typeface="Arial"/>
                <a:sym typeface="Arial"/>
              </a:rPr>
              <a:t>Provided users with:</a:t>
            </a:r>
            <a:br>
              <a:rPr lang="en-IN" sz="1405">
                <a:solidFill>
                  <a:schemeClr val="dk1"/>
                </a:solidFill>
                <a:latin typeface="Arial"/>
                <a:ea typeface="Arial"/>
                <a:cs typeface="Arial"/>
                <a:sym typeface="Arial"/>
              </a:rPr>
            </a:br>
            <a:endParaRPr sz="1405">
              <a:solidFill>
                <a:schemeClr val="dk1"/>
              </a:solidFill>
              <a:latin typeface="Arial"/>
              <a:ea typeface="Arial"/>
              <a:cs typeface="Arial"/>
              <a:sym typeface="Arial"/>
            </a:endParaRPr>
          </a:p>
          <a:p>
            <a:pPr indent="0" lvl="0" marL="457200" rtl="0" algn="l">
              <a:lnSpc>
                <a:spcPct val="50000"/>
              </a:lnSpc>
              <a:spcBef>
                <a:spcPts val="1200"/>
              </a:spcBef>
              <a:spcAft>
                <a:spcPts val="0"/>
              </a:spcAft>
              <a:buNone/>
            </a:pPr>
            <a:r>
              <a:rPr lang="en-IN" sz="1405">
                <a:solidFill>
                  <a:schemeClr val="dk1"/>
                </a:solidFill>
                <a:latin typeface="Arial"/>
                <a:ea typeface="Arial"/>
                <a:cs typeface="Arial"/>
                <a:sym typeface="Arial"/>
              </a:rPr>
              <a:t>A list of possible related conditions (for awareness only),</a:t>
            </a:r>
            <a:br>
              <a:rPr lang="en-IN" sz="1405">
                <a:solidFill>
                  <a:schemeClr val="dk1"/>
                </a:solidFill>
                <a:latin typeface="Arial"/>
                <a:ea typeface="Arial"/>
                <a:cs typeface="Arial"/>
                <a:sym typeface="Arial"/>
              </a:rPr>
            </a:br>
            <a:endParaRPr sz="1405">
              <a:solidFill>
                <a:schemeClr val="dk1"/>
              </a:solidFill>
              <a:latin typeface="Arial"/>
              <a:ea typeface="Arial"/>
              <a:cs typeface="Arial"/>
              <a:sym typeface="Arial"/>
            </a:endParaRPr>
          </a:p>
          <a:p>
            <a:pPr indent="0" lvl="0" marL="457200" rtl="0" algn="l">
              <a:lnSpc>
                <a:spcPct val="50000"/>
              </a:lnSpc>
              <a:spcBef>
                <a:spcPts val="1200"/>
              </a:spcBef>
              <a:spcAft>
                <a:spcPts val="0"/>
              </a:spcAft>
              <a:buNone/>
            </a:pPr>
            <a:r>
              <a:rPr lang="en-IN" sz="1405">
                <a:solidFill>
                  <a:schemeClr val="dk1"/>
                </a:solidFill>
                <a:latin typeface="Arial"/>
                <a:ea typeface="Arial"/>
                <a:cs typeface="Arial"/>
                <a:sym typeface="Arial"/>
              </a:rPr>
              <a:t>Urgency level (Low / Medium / High),</a:t>
            </a:r>
            <a:br>
              <a:rPr lang="en-IN" sz="1405">
                <a:solidFill>
                  <a:schemeClr val="dk1"/>
                </a:solidFill>
                <a:latin typeface="Arial"/>
                <a:ea typeface="Arial"/>
                <a:cs typeface="Arial"/>
                <a:sym typeface="Arial"/>
              </a:rPr>
            </a:br>
            <a:endParaRPr sz="1405">
              <a:solidFill>
                <a:schemeClr val="dk1"/>
              </a:solidFill>
              <a:latin typeface="Arial"/>
              <a:ea typeface="Arial"/>
              <a:cs typeface="Arial"/>
              <a:sym typeface="Arial"/>
            </a:endParaRPr>
          </a:p>
          <a:p>
            <a:pPr indent="0" lvl="0" marL="457200" rtl="0" algn="l">
              <a:lnSpc>
                <a:spcPct val="50000"/>
              </a:lnSpc>
              <a:spcBef>
                <a:spcPts val="1200"/>
              </a:spcBef>
              <a:spcAft>
                <a:spcPts val="0"/>
              </a:spcAft>
              <a:buNone/>
            </a:pPr>
            <a:r>
              <a:rPr lang="en-IN" sz="1405">
                <a:solidFill>
                  <a:schemeClr val="dk1"/>
                </a:solidFill>
                <a:latin typeface="Arial"/>
                <a:ea typeface="Arial"/>
                <a:cs typeface="Arial"/>
                <a:sym typeface="Arial"/>
              </a:rPr>
              <a:t>Easy-to-follow home remedies and care advice,</a:t>
            </a:r>
            <a:br>
              <a:rPr lang="en-IN" sz="1405">
                <a:solidFill>
                  <a:schemeClr val="dk1"/>
                </a:solidFill>
                <a:latin typeface="Arial"/>
                <a:ea typeface="Arial"/>
                <a:cs typeface="Arial"/>
                <a:sym typeface="Arial"/>
              </a:rPr>
            </a:br>
            <a:endParaRPr sz="1405">
              <a:solidFill>
                <a:schemeClr val="dk1"/>
              </a:solidFill>
              <a:latin typeface="Arial"/>
              <a:ea typeface="Arial"/>
              <a:cs typeface="Arial"/>
              <a:sym typeface="Arial"/>
            </a:endParaRPr>
          </a:p>
          <a:p>
            <a:pPr indent="0" lvl="0" marL="457200" rtl="0" algn="l">
              <a:lnSpc>
                <a:spcPct val="50000"/>
              </a:lnSpc>
              <a:spcBef>
                <a:spcPts val="1200"/>
              </a:spcBef>
              <a:spcAft>
                <a:spcPts val="0"/>
              </a:spcAft>
              <a:buNone/>
            </a:pPr>
            <a:r>
              <a:rPr lang="en-IN" sz="1405">
                <a:solidFill>
                  <a:schemeClr val="dk1"/>
                </a:solidFill>
                <a:latin typeface="Arial"/>
                <a:ea typeface="Arial"/>
                <a:cs typeface="Arial"/>
                <a:sym typeface="Arial"/>
              </a:rPr>
              <a:t>A recommendation on when to consult a doctor.</a:t>
            </a:r>
            <a:br>
              <a:rPr lang="en-IN" sz="1405">
                <a:solidFill>
                  <a:schemeClr val="dk1"/>
                </a:solidFill>
                <a:latin typeface="Arial"/>
                <a:ea typeface="Arial"/>
                <a:cs typeface="Arial"/>
                <a:sym typeface="Arial"/>
              </a:rPr>
            </a:br>
            <a:endParaRPr sz="1405">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605"/>
              <a:buFont typeface="Arial"/>
              <a:buNone/>
            </a:pPr>
            <a:r>
              <a:rPr b="1" lang="en-IN" sz="1405">
                <a:solidFill>
                  <a:schemeClr val="dk1"/>
                </a:solidFill>
                <a:latin typeface="Arial"/>
                <a:ea typeface="Arial"/>
                <a:cs typeface="Arial"/>
                <a:sym typeface="Arial"/>
              </a:rPr>
              <a:t>🔹 Multi-language Support</a:t>
            </a:r>
            <a:endParaRPr b="1" sz="1405">
              <a:solidFill>
                <a:schemeClr val="dk1"/>
              </a:solidFill>
              <a:latin typeface="Arial"/>
              <a:ea typeface="Arial"/>
              <a:cs typeface="Arial"/>
              <a:sym typeface="Arial"/>
            </a:endParaRPr>
          </a:p>
          <a:p>
            <a:pPr indent="-311467" lvl="0" marL="457200" rtl="0" algn="l">
              <a:lnSpc>
                <a:spcPct val="100000"/>
              </a:lnSpc>
              <a:spcBef>
                <a:spcPts val="1200"/>
              </a:spcBef>
              <a:spcAft>
                <a:spcPts val="0"/>
              </a:spcAft>
              <a:buClr>
                <a:schemeClr val="dk1"/>
              </a:buClr>
              <a:buSzPts val="1305"/>
              <a:buFont typeface="Arial"/>
              <a:buChar char="●"/>
            </a:pPr>
            <a:r>
              <a:rPr lang="en-IN" sz="1405">
                <a:solidFill>
                  <a:schemeClr val="dk1"/>
                </a:solidFill>
                <a:latin typeface="Arial"/>
                <a:ea typeface="Arial"/>
                <a:cs typeface="Arial"/>
                <a:sym typeface="Arial"/>
              </a:rPr>
              <a:t>Successfully supported inputs and outputs in multiple languages (e.g., English, Hindi), enhancing accessibility for diverse u</a:t>
            </a:r>
            <a:r>
              <a:rPr lang="en-IN" sz="1305">
                <a:solidFill>
                  <a:schemeClr val="dk1"/>
                </a:solidFill>
                <a:latin typeface="Arial"/>
                <a:ea typeface="Arial"/>
                <a:cs typeface="Arial"/>
                <a:sym typeface="Arial"/>
              </a:rPr>
              <a:t>sers.</a:t>
            </a:r>
            <a:br>
              <a:rPr lang="en-IN" sz="1305">
                <a:solidFill>
                  <a:schemeClr val="dk1"/>
                </a:solidFill>
                <a:latin typeface="Arial"/>
                <a:ea typeface="Arial"/>
                <a:cs typeface="Arial"/>
                <a:sym typeface="Arial"/>
              </a:rPr>
            </a:br>
            <a:endParaRPr sz="1305">
              <a:solidFill>
                <a:schemeClr val="dk1"/>
              </a:solidFill>
              <a:latin typeface="Arial"/>
              <a:ea typeface="Arial"/>
              <a:cs typeface="Arial"/>
              <a:sym typeface="Arial"/>
            </a:endParaRPr>
          </a:p>
          <a:p>
            <a:pPr indent="0" lvl="0" marL="0" rtl="0" algn="l">
              <a:lnSpc>
                <a:spcPct val="90000"/>
              </a:lnSpc>
              <a:spcBef>
                <a:spcPts val="1200"/>
              </a:spcBef>
              <a:spcAft>
                <a:spcPts val="0"/>
              </a:spcAft>
              <a:buClr>
                <a:srgbClr val="000000"/>
              </a:buClr>
              <a:buSzPts val="1214"/>
              <a:buFont typeface="Arial"/>
              <a:buNone/>
            </a:pPr>
            <a:r>
              <a:t/>
            </a:r>
            <a:endParaRPr sz="715"/>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